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7" r:id="rId2"/>
    <p:sldId id="266" r:id="rId3"/>
    <p:sldId id="323" r:id="rId4"/>
    <p:sldId id="315" r:id="rId5"/>
    <p:sldId id="362" r:id="rId6"/>
    <p:sldId id="1585" r:id="rId7"/>
    <p:sldId id="262" r:id="rId8"/>
    <p:sldId id="381" r:id="rId9"/>
    <p:sldId id="402" r:id="rId10"/>
    <p:sldId id="411" r:id="rId11"/>
    <p:sldId id="1560" r:id="rId12"/>
    <p:sldId id="419" r:id="rId13"/>
    <p:sldId id="428" r:id="rId14"/>
    <p:sldId id="426" r:id="rId15"/>
    <p:sldId id="1539" r:id="rId16"/>
    <p:sldId id="1570" r:id="rId17"/>
    <p:sldId id="1571" r:id="rId18"/>
    <p:sldId id="268" r:id="rId19"/>
    <p:sldId id="272" r:id="rId20"/>
    <p:sldId id="1572" r:id="rId21"/>
    <p:sldId id="269" r:id="rId22"/>
    <p:sldId id="380" r:id="rId23"/>
    <p:sldId id="278" r:id="rId24"/>
    <p:sldId id="280" r:id="rId25"/>
    <p:sldId id="1541" r:id="rId26"/>
    <p:sldId id="1544" r:id="rId27"/>
    <p:sldId id="285" r:id="rId28"/>
    <p:sldId id="471" r:id="rId29"/>
    <p:sldId id="281" r:id="rId30"/>
    <p:sldId id="282" r:id="rId31"/>
    <p:sldId id="283" r:id="rId32"/>
    <p:sldId id="1546" r:id="rId33"/>
    <p:sldId id="415" r:id="rId34"/>
    <p:sldId id="416" r:id="rId35"/>
    <p:sldId id="1580" r:id="rId36"/>
    <p:sldId id="286" r:id="rId37"/>
    <p:sldId id="1576" r:id="rId38"/>
    <p:sldId id="287" r:id="rId39"/>
    <p:sldId id="288" r:id="rId40"/>
    <p:sldId id="1565" r:id="rId41"/>
    <p:sldId id="289" r:id="rId42"/>
    <p:sldId id="1581" r:id="rId43"/>
    <p:sldId id="310" r:id="rId44"/>
    <p:sldId id="486" r:id="rId45"/>
    <p:sldId id="1586" r:id="rId46"/>
    <p:sldId id="1554" r:id="rId47"/>
    <p:sldId id="1555" r:id="rId48"/>
    <p:sldId id="1556" r:id="rId49"/>
    <p:sldId id="1543" r:id="rId50"/>
    <p:sldId id="1557" r:id="rId51"/>
    <p:sldId id="452" r:id="rId52"/>
    <p:sldId id="337" r:id="rId53"/>
    <p:sldId id="350" r:id="rId54"/>
    <p:sldId id="485" r:id="rId55"/>
  </p:sldIdLst>
  <p:sldSz cx="12192000" cy="6858000"/>
  <p:notesSz cx="6858000" cy="9144000"/>
  <p:custShowLst>
    <p:custShow name="Custom Show 1" id="0">
      <p:sldLst>
        <p:sld r:id="rId2"/>
        <p:sld r:id="rId3"/>
        <p:sld r:id="rId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p:restoredTop sz="90938"/>
  </p:normalViewPr>
  <p:slideViewPr>
    <p:cSldViewPr snapToGrid="0" snapToObjects="1">
      <p:cViewPr varScale="1">
        <p:scale>
          <a:sx n="95" d="100"/>
          <a:sy n="95" d="100"/>
        </p:scale>
        <p:origin x="1136" y="19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42A92-34BA-43FB-A71C-4662C2E765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D5F199D-7BBB-4F4D-8E61-F2ABAD8FC1E5}">
      <dgm:prSet custT="1"/>
      <dgm:spPr/>
      <dgm:t>
        <a:bodyPr/>
        <a:lstStyle/>
        <a:p>
          <a:pPr rtl="0"/>
          <a:r>
            <a:rPr lang="en-US" sz="2400" b="0" i="0" dirty="0">
              <a:solidFill>
                <a:schemeClr val="tx1"/>
              </a:solidFill>
              <a:latin typeface="Calibri" charset="0"/>
              <a:ea typeface="Calibri" charset="0"/>
              <a:cs typeface="Calibri" charset="0"/>
            </a:rPr>
            <a:t>Formal roles (facilitator, recorder, data analyst)</a:t>
          </a:r>
        </a:p>
      </dgm:t>
    </dgm:pt>
    <dgm:pt modelId="{596F8192-B673-4C74-B4C1-6D51214D1AF0}" type="parTrans" cxnId="{CD7BCF4D-E523-44BB-9931-C2A93F71A968}">
      <dgm:prSet/>
      <dgm:spPr/>
      <dgm:t>
        <a:bodyPr/>
        <a:lstStyle/>
        <a:p>
          <a:endParaRPr lang="en-US"/>
        </a:p>
      </dgm:t>
    </dgm:pt>
    <dgm:pt modelId="{97AE9EBD-AE90-4F0C-87F6-EA83EEAC695C}" type="sibTrans" cxnId="{CD7BCF4D-E523-44BB-9931-C2A93F71A968}">
      <dgm:prSet/>
      <dgm:spPr/>
      <dgm:t>
        <a:bodyPr/>
        <a:lstStyle/>
        <a:p>
          <a:endParaRPr lang="en-US"/>
        </a:p>
      </dgm:t>
    </dgm:pt>
    <dgm:pt modelId="{F18D59E3-5FF7-4BA6-92BA-596399A364D6}">
      <dgm:prSet custT="1"/>
      <dgm:spPr/>
      <dgm:t>
        <a:bodyPr/>
        <a:lstStyle/>
        <a:p>
          <a:pPr rtl="0"/>
          <a:r>
            <a:rPr lang="en-US" sz="2400" b="0" i="0" dirty="0">
              <a:solidFill>
                <a:schemeClr val="tx1"/>
              </a:solidFill>
              <a:latin typeface="Calibri" charset="0"/>
              <a:ea typeface="Calibri" charset="0"/>
              <a:cs typeface="Calibri" charset="0"/>
            </a:rPr>
            <a:t>Specific expectations (before, during &amp; after meetings)</a:t>
          </a:r>
        </a:p>
      </dgm:t>
    </dgm:pt>
    <dgm:pt modelId="{FBFADFA7-D164-4F99-AFE2-EDC0A6475291}" type="parTrans" cxnId="{2F575E19-77D8-4C51-9928-2F38A209B593}">
      <dgm:prSet/>
      <dgm:spPr/>
      <dgm:t>
        <a:bodyPr/>
        <a:lstStyle/>
        <a:p>
          <a:endParaRPr lang="en-US"/>
        </a:p>
      </dgm:t>
    </dgm:pt>
    <dgm:pt modelId="{73897173-2D5C-49AC-8210-5FE3BC29F463}" type="sibTrans" cxnId="{2F575E19-77D8-4C51-9928-2F38A209B593}">
      <dgm:prSet/>
      <dgm:spPr/>
      <dgm:t>
        <a:bodyPr/>
        <a:lstStyle/>
        <a:p>
          <a:endParaRPr lang="en-US"/>
        </a:p>
      </dgm:t>
    </dgm:pt>
    <dgm:pt modelId="{90223386-7401-48B0-9A96-5A30117030EE}">
      <dgm:prSet custT="1"/>
      <dgm:spPr/>
      <dgm:t>
        <a:bodyPr/>
        <a:lstStyle/>
        <a:p>
          <a:pPr rtl="0"/>
          <a:r>
            <a:rPr lang="en-US" sz="2400" b="0" i="0" dirty="0">
              <a:solidFill>
                <a:schemeClr val="tx1"/>
              </a:solidFill>
              <a:latin typeface="Calibri" charset="0"/>
              <a:ea typeface="Calibri" charset="0"/>
              <a:cs typeface="Calibri" charset="0"/>
            </a:rPr>
            <a:t>Access and use of data</a:t>
          </a:r>
        </a:p>
      </dgm:t>
    </dgm:pt>
    <dgm:pt modelId="{91B1F7F1-53F4-49F6-961C-66DB4958D24A}" type="parTrans" cxnId="{2AE81B01-36E2-47B0-BAFE-C8117EDCEB11}">
      <dgm:prSet/>
      <dgm:spPr/>
      <dgm:t>
        <a:bodyPr/>
        <a:lstStyle/>
        <a:p>
          <a:endParaRPr lang="en-US"/>
        </a:p>
      </dgm:t>
    </dgm:pt>
    <dgm:pt modelId="{C8C87A9D-B343-4766-8456-0782A6B59364}" type="sibTrans" cxnId="{2AE81B01-36E2-47B0-BAFE-C8117EDCEB11}">
      <dgm:prSet/>
      <dgm:spPr/>
      <dgm:t>
        <a:bodyPr/>
        <a:lstStyle/>
        <a:p>
          <a:endParaRPr lang="en-US"/>
        </a:p>
      </dgm:t>
    </dgm:pt>
    <dgm:pt modelId="{AAD2D148-E72B-4EEE-ADD8-420C7BD8652D}">
      <dgm:prSet custT="1"/>
      <dgm:spPr/>
      <dgm:t>
        <a:bodyPr/>
        <a:lstStyle/>
        <a:p>
          <a:pPr rtl="0"/>
          <a:r>
            <a:rPr lang="en-US" sz="2400" b="0" i="0" dirty="0">
              <a:solidFill>
                <a:schemeClr val="tx1"/>
              </a:solidFill>
              <a:latin typeface="Calibri" charset="0"/>
              <a:ea typeface="Calibri" charset="0"/>
              <a:cs typeface="Calibri" charset="0"/>
            </a:rPr>
            <a:t>Use of electronic and projected meeting minutes </a:t>
          </a:r>
        </a:p>
      </dgm:t>
    </dgm:pt>
    <dgm:pt modelId="{EC627A80-71DF-4E49-B612-82918337352F}" type="parTrans" cxnId="{456991E4-D46D-4D1D-9FC6-6CD600B5757B}">
      <dgm:prSet/>
      <dgm:spPr/>
      <dgm:t>
        <a:bodyPr/>
        <a:lstStyle/>
        <a:p>
          <a:endParaRPr lang="en-US"/>
        </a:p>
      </dgm:t>
    </dgm:pt>
    <dgm:pt modelId="{08CD0AA3-4F43-4B09-9124-4D46F38A4366}" type="sibTrans" cxnId="{456991E4-D46D-4D1D-9FC6-6CD600B5757B}">
      <dgm:prSet/>
      <dgm:spPr/>
      <dgm:t>
        <a:bodyPr/>
        <a:lstStyle/>
        <a:p>
          <a:endParaRPr lang="en-US"/>
        </a:p>
      </dgm:t>
    </dgm:pt>
    <dgm:pt modelId="{23FD1307-AAF1-4351-8D00-8667A2BBD816}">
      <dgm:prSet custT="1"/>
      <dgm:spPr/>
      <dgm:t>
        <a:bodyPr/>
        <a:lstStyle/>
        <a:p>
          <a:pPr rtl="0"/>
          <a:r>
            <a:rPr lang="en-US" sz="2800" b="0" dirty="0">
              <a:solidFill>
                <a:schemeClr val="tx1"/>
              </a:solidFill>
              <a:latin typeface="+mn-lt"/>
            </a:rPr>
            <a:t>A structured meeting process</a:t>
          </a:r>
        </a:p>
      </dgm:t>
    </dgm:pt>
    <dgm:pt modelId="{3BF68A5B-2A30-4EEA-8F71-D26765B897DA}" type="sibTrans" cxnId="{F22A0918-185D-4365-9266-6D5A89536D42}">
      <dgm:prSet/>
      <dgm:spPr/>
      <dgm:t>
        <a:bodyPr/>
        <a:lstStyle/>
        <a:p>
          <a:endParaRPr lang="en-US"/>
        </a:p>
      </dgm:t>
    </dgm:pt>
    <dgm:pt modelId="{B41BB460-E07F-44E6-BFF4-76E8C74A0694}" type="parTrans" cxnId="{F22A0918-185D-4365-9266-6D5A89536D42}">
      <dgm:prSet/>
      <dgm:spPr/>
      <dgm:t>
        <a:bodyPr/>
        <a:lstStyle/>
        <a:p>
          <a:endParaRPr lang="en-US"/>
        </a:p>
      </dgm:t>
    </dgm:pt>
    <dgm:pt modelId="{7D006679-044F-401D-AA23-BB408FA760FA}" type="pres">
      <dgm:prSet presAssocID="{A8242A92-34BA-43FB-A71C-4662C2E76506}" presName="Name0" presStyleCnt="0">
        <dgm:presLayoutVars>
          <dgm:dir/>
          <dgm:animLvl val="lvl"/>
          <dgm:resizeHandles val="exact"/>
        </dgm:presLayoutVars>
      </dgm:prSet>
      <dgm:spPr/>
    </dgm:pt>
    <dgm:pt modelId="{CBBF4F5B-650E-4909-B993-33671D1E138F}" type="pres">
      <dgm:prSet presAssocID="{23FD1307-AAF1-4351-8D00-8667A2BBD816}" presName="linNode" presStyleCnt="0"/>
      <dgm:spPr/>
    </dgm:pt>
    <dgm:pt modelId="{6A0985D5-6F9E-422F-B41B-71DF71E89E2D}" type="pres">
      <dgm:prSet presAssocID="{23FD1307-AAF1-4351-8D00-8667A2BBD816}" presName="parentText" presStyleLbl="node1" presStyleIdx="0" presStyleCnt="1">
        <dgm:presLayoutVars>
          <dgm:chMax val="1"/>
          <dgm:bulletEnabled val="1"/>
        </dgm:presLayoutVars>
      </dgm:prSet>
      <dgm:spPr/>
    </dgm:pt>
    <dgm:pt modelId="{0F8D4479-4790-4D2B-8C98-C35C0EEE02AF}" type="pres">
      <dgm:prSet presAssocID="{23FD1307-AAF1-4351-8D00-8667A2BBD816}" presName="descendantText" presStyleLbl="alignAccFollowNode1" presStyleIdx="0" presStyleCnt="1" custScaleY="121759" custLinFactNeighborY="11540">
        <dgm:presLayoutVars>
          <dgm:bulletEnabled val="1"/>
        </dgm:presLayoutVars>
      </dgm:prSet>
      <dgm:spPr/>
    </dgm:pt>
  </dgm:ptLst>
  <dgm:cxnLst>
    <dgm:cxn modelId="{2AE81B01-36E2-47B0-BAFE-C8117EDCEB11}" srcId="{23FD1307-AAF1-4351-8D00-8667A2BBD816}" destId="{90223386-7401-48B0-9A96-5A30117030EE}" srcOrd="2" destOrd="0" parTransId="{91B1F7F1-53F4-49F6-961C-66DB4958D24A}" sibTransId="{C8C87A9D-B343-4766-8456-0782A6B59364}"/>
    <dgm:cxn modelId="{FC391904-155A-B349-BAAC-028F565485BE}" type="presOf" srcId="{90223386-7401-48B0-9A96-5A30117030EE}" destId="{0F8D4479-4790-4D2B-8C98-C35C0EEE02AF}" srcOrd="0" destOrd="2" presId="urn:microsoft.com/office/officeart/2005/8/layout/vList5"/>
    <dgm:cxn modelId="{F22A0918-185D-4365-9266-6D5A89536D42}" srcId="{A8242A92-34BA-43FB-A71C-4662C2E76506}" destId="{23FD1307-AAF1-4351-8D00-8667A2BBD816}" srcOrd="0" destOrd="0" parTransId="{B41BB460-E07F-44E6-BFF4-76E8C74A0694}" sibTransId="{3BF68A5B-2A30-4EEA-8F71-D26765B897DA}"/>
    <dgm:cxn modelId="{2F575E19-77D8-4C51-9928-2F38A209B593}" srcId="{23FD1307-AAF1-4351-8D00-8667A2BBD816}" destId="{F18D59E3-5FF7-4BA6-92BA-596399A364D6}" srcOrd="1" destOrd="0" parTransId="{FBFADFA7-D164-4F99-AFE2-EDC0A6475291}" sibTransId="{73897173-2D5C-49AC-8210-5FE3BC29F463}"/>
    <dgm:cxn modelId="{CD7BCF4D-E523-44BB-9931-C2A93F71A968}" srcId="{23FD1307-AAF1-4351-8D00-8667A2BBD816}" destId="{8D5F199D-7BBB-4F4D-8E61-F2ABAD8FC1E5}" srcOrd="0" destOrd="0" parTransId="{596F8192-B673-4C74-B4C1-6D51214D1AF0}" sibTransId="{97AE9EBD-AE90-4F0C-87F6-EA83EEAC695C}"/>
    <dgm:cxn modelId="{71F7CB5E-9CD5-9F45-9979-93B2B77D6115}" type="presOf" srcId="{23FD1307-AAF1-4351-8D00-8667A2BBD816}" destId="{6A0985D5-6F9E-422F-B41B-71DF71E89E2D}" srcOrd="0" destOrd="0" presId="urn:microsoft.com/office/officeart/2005/8/layout/vList5"/>
    <dgm:cxn modelId="{CA5E6878-6B33-8F45-8754-80804BF19A7D}" type="presOf" srcId="{A8242A92-34BA-43FB-A71C-4662C2E76506}" destId="{7D006679-044F-401D-AA23-BB408FA760FA}" srcOrd="0" destOrd="0" presId="urn:microsoft.com/office/officeart/2005/8/layout/vList5"/>
    <dgm:cxn modelId="{7E8DD39E-952E-8F4C-8B00-30F0EC104000}" type="presOf" srcId="{F18D59E3-5FF7-4BA6-92BA-596399A364D6}" destId="{0F8D4479-4790-4D2B-8C98-C35C0EEE02AF}" srcOrd="0" destOrd="1" presId="urn:microsoft.com/office/officeart/2005/8/layout/vList5"/>
    <dgm:cxn modelId="{E263DFCF-BEF5-8747-8C26-B05150FA7678}" type="presOf" srcId="{8D5F199D-7BBB-4F4D-8E61-F2ABAD8FC1E5}" destId="{0F8D4479-4790-4D2B-8C98-C35C0EEE02AF}" srcOrd="0" destOrd="0" presId="urn:microsoft.com/office/officeart/2005/8/layout/vList5"/>
    <dgm:cxn modelId="{456991E4-D46D-4D1D-9FC6-6CD600B5757B}" srcId="{23FD1307-AAF1-4351-8D00-8667A2BBD816}" destId="{AAD2D148-E72B-4EEE-ADD8-420C7BD8652D}" srcOrd="3" destOrd="0" parTransId="{EC627A80-71DF-4E49-B612-82918337352F}" sibTransId="{08CD0AA3-4F43-4B09-9124-4D46F38A4366}"/>
    <dgm:cxn modelId="{B6749CF7-326D-8C48-99BB-48816E65021D}" type="presOf" srcId="{AAD2D148-E72B-4EEE-ADD8-420C7BD8652D}" destId="{0F8D4479-4790-4D2B-8C98-C35C0EEE02AF}" srcOrd="0" destOrd="3" presId="urn:microsoft.com/office/officeart/2005/8/layout/vList5"/>
    <dgm:cxn modelId="{6BEBBDAC-057D-7D40-ADE7-231DC10AE9FF}" type="presParOf" srcId="{7D006679-044F-401D-AA23-BB408FA760FA}" destId="{CBBF4F5B-650E-4909-B993-33671D1E138F}" srcOrd="0" destOrd="0" presId="urn:microsoft.com/office/officeart/2005/8/layout/vList5"/>
    <dgm:cxn modelId="{822700C7-48BB-E342-A795-7160871DAA1A}" type="presParOf" srcId="{CBBF4F5B-650E-4909-B993-33671D1E138F}" destId="{6A0985D5-6F9E-422F-B41B-71DF71E89E2D}" srcOrd="0" destOrd="0" presId="urn:microsoft.com/office/officeart/2005/8/layout/vList5"/>
    <dgm:cxn modelId="{29EB02CF-0733-7F4D-9F37-B1EC062EAA7A}" type="presParOf" srcId="{CBBF4F5B-650E-4909-B993-33671D1E138F}" destId="{0F8D4479-4790-4D2B-8C98-C35C0EEE02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42A92-34BA-43FB-A71C-4662C2E765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BF16E8-20F3-41F1-AA1E-B4275E1851B4}">
      <dgm:prSet custT="1"/>
      <dgm:spPr/>
      <dgm:t>
        <a:bodyPr/>
        <a:lstStyle/>
        <a:p>
          <a:pPr rtl="0"/>
          <a:r>
            <a:rPr lang="en-US" sz="2800" b="0" dirty="0">
              <a:solidFill>
                <a:schemeClr val="tx1"/>
              </a:solidFill>
              <a:latin typeface="+mn-lt"/>
            </a:rPr>
            <a:t>A process for using data to make decisions:</a:t>
          </a:r>
        </a:p>
      </dgm:t>
    </dgm:pt>
    <dgm:pt modelId="{F2BA7139-1D86-4A09-989B-6E4130EDE124}" type="parTrans" cxnId="{349C6A30-39B7-47BB-9F9D-B8A79332FB19}">
      <dgm:prSet/>
      <dgm:spPr/>
      <dgm:t>
        <a:bodyPr/>
        <a:lstStyle/>
        <a:p>
          <a:endParaRPr lang="en-US"/>
        </a:p>
      </dgm:t>
    </dgm:pt>
    <dgm:pt modelId="{429B59CA-03FA-4F43-8327-5DB40D6321EC}" type="sibTrans" cxnId="{349C6A30-39B7-47BB-9F9D-B8A79332FB19}">
      <dgm:prSet/>
      <dgm:spPr/>
      <dgm:t>
        <a:bodyPr/>
        <a:lstStyle/>
        <a:p>
          <a:endParaRPr lang="en-US"/>
        </a:p>
      </dgm:t>
    </dgm:pt>
    <dgm:pt modelId="{EA0CEEFA-0760-43B5-9C17-609F948947D1}">
      <dgm:prSet custT="1"/>
      <dgm:spPr/>
      <dgm:t>
        <a:bodyPr/>
        <a:lstStyle/>
        <a:p>
          <a:pPr rtl="0"/>
          <a:r>
            <a:rPr lang="en-US" sz="2800" b="0" dirty="0">
              <a:solidFill>
                <a:schemeClr val="tx1"/>
              </a:solidFill>
              <a:latin typeface="+mn-lt"/>
            </a:rPr>
            <a:t>Formal problem solving steps that a group can use to build and implement solutions.</a:t>
          </a:r>
        </a:p>
      </dgm:t>
    </dgm:pt>
    <dgm:pt modelId="{686E62ED-C50A-43B0-A065-2AEC238075D9}" type="parTrans" cxnId="{5579AD02-228F-4F2C-9597-B26884F44254}">
      <dgm:prSet/>
      <dgm:spPr/>
      <dgm:t>
        <a:bodyPr/>
        <a:lstStyle/>
        <a:p>
          <a:endParaRPr lang="en-US"/>
        </a:p>
      </dgm:t>
    </dgm:pt>
    <dgm:pt modelId="{9AA6D83F-5564-4B11-8EDF-06DEC3D712DB}" type="sibTrans" cxnId="{5579AD02-228F-4F2C-9597-B26884F44254}">
      <dgm:prSet/>
      <dgm:spPr/>
      <dgm:t>
        <a:bodyPr/>
        <a:lstStyle/>
        <a:p>
          <a:endParaRPr lang="en-US"/>
        </a:p>
      </dgm:t>
    </dgm:pt>
    <dgm:pt modelId="{B9B242B9-0026-4AD3-BA74-957C08165AE2}">
      <dgm:prSet custT="1"/>
      <dgm:spPr/>
      <dgm:t>
        <a:bodyPr/>
        <a:lstStyle/>
        <a:p>
          <a:pPr rtl="0"/>
          <a:r>
            <a:rPr lang="en-US" sz="2800" b="0" dirty="0">
              <a:solidFill>
                <a:schemeClr val="tx1"/>
              </a:solidFill>
              <a:latin typeface="+mn-lt"/>
            </a:rPr>
            <a:t>Access to the right information at the right time in the right format</a:t>
          </a:r>
        </a:p>
      </dgm:t>
    </dgm:pt>
    <dgm:pt modelId="{DA216CAC-8A57-4642-AB2B-D43B3D2F9AEB}" type="parTrans" cxnId="{2BB2BC99-C612-4C33-964E-F2B6CE9ACC8E}">
      <dgm:prSet/>
      <dgm:spPr/>
      <dgm:t>
        <a:bodyPr/>
        <a:lstStyle/>
        <a:p>
          <a:endParaRPr lang="en-US"/>
        </a:p>
      </dgm:t>
    </dgm:pt>
    <dgm:pt modelId="{741B1020-1E0B-45A2-BD5E-60F8B4D97047}" type="sibTrans" cxnId="{2BB2BC99-C612-4C33-964E-F2B6CE9ACC8E}">
      <dgm:prSet/>
      <dgm:spPr/>
      <dgm:t>
        <a:bodyPr/>
        <a:lstStyle/>
        <a:p>
          <a:endParaRPr lang="en-US"/>
        </a:p>
      </dgm:t>
    </dgm:pt>
    <dgm:pt modelId="{7D006679-044F-401D-AA23-BB408FA760FA}" type="pres">
      <dgm:prSet presAssocID="{A8242A92-34BA-43FB-A71C-4662C2E76506}" presName="Name0" presStyleCnt="0">
        <dgm:presLayoutVars>
          <dgm:dir/>
          <dgm:animLvl val="lvl"/>
          <dgm:resizeHandles val="exact"/>
        </dgm:presLayoutVars>
      </dgm:prSet>
      <dgm:spPr/>
    </dgm:pt>
    <dgm:pt modelId="{B5ED50AB-F43E-464C-84B8-035D85B969F8}" type="pres">
      <dgm:prSet presAssocID="{E1BF16E8-20F3-41F1-AA1E-B4275E1851B4}" presName="linNode" presStyleCnt="0"/>
      <dgm:spPr/>
    </dgm:pt>
    <dgm:pt modelId="{D1C036CB-06AA-4100-BCC1-EEE4D5EC393E}" type="pres">
      <dgm:prSet presAssocID="{E1BF16E8-20F3-41F1-AA1E-B4275E1851B4}" presName="parentText" presStyleLbl="node1" presStyleIdx="0" presStyleCnt="1" custLinFactNeighborX="-17">
        <dgm:presLayoutVars>
          <dgm:chMax val="1"/>
          <dgm:bulletEnabled val="1"/>
        </dgm:presLayoutVars>
      </dgm:prSet>
      <dgm:spPr/>
    </dgm:pt>
    <dgm:pt modelId="{E2F64034-926D-49E0-AD69-C9175EC8BFEC}" type="pres">
      <dgm:prSet presAssocID="{E1BF16E8-20F3-41F1-AA1E-B4275E1851B4}" presName="descendantText" presStyleLbl="alignAccFollowNode1" presStyleIdx="0" presStyleCnt="1" custScaleX="103397" custScaleY="125122">
        <dgm:presLayoutVars>
          <dgm:bulletEnabled val="1"/>
        </dgm:presLayoutVars>
      </dgm:prSet>
      <dgm:spPr/>
    </dgm:pt>
  </dgm:ptLst>
  <dgm:cxnLst>
    <dgm:cxn modelId="{5579AD02-228F-4F2C-9597-B26884F44254}" srcId="{E1BF16E8-20F3-41F1-AA1E-B4275E1851B4}" destId="{EA0CEEFA-0760-43B5-9C17-609F948947D1}" srcOrd="0" destOrd="0" parTransId="{686E62ED-C50A-43B0-A065-2AEC238075D9}" sibTransId="{9AA6D83F-5564-4B11-8EDF-06DEC3D712DB}"/>
    <dgm:cxn modelId="{349C6A30-39B7-47BB-9F9D-B8A79332FB19}" srcId="{A8242A92-34BA-43FB-A71C-4662C2E76506}" destId="{E1BF16E8-20F3-41F1-AA1E-B4275E1851B4}" srcOrd="0" destOrd="0" parTransId="{F2BA7139-1D86-4A09-989B-6E4130EDE124}" sibTransId="{429B59CA-03FA-4F43-8327-5DB40D6321EC}"/>
    <dgm:cxn modelId="{965EF530-0761-F244-9409-E2CE2BFE8A86}" type="presOf" srcId="{E1BF16E8-20F3-41F1-AA1E-B4275E1851B4}" destId="{D1C036CB-06AA-4100-BCC1-EEE4D5EC393E}" srcOrd="0" destOrd="0" presId="urn:microsoft.com/office/officeart/2005/8/layout/vList5"/>
    <dgm:cxn modelId="{CA5E6878-6B33-8F45-8754-80804BF19A7D}" type="presOf" srcId="{A8242A92-34BA-43FB-A71C-4662C2E76506}" destId="{7D006679-044F-401D-AA23-BB408FA760FA}" srcOrd="0" destOrd="0" presId="urn:microsoft.com/office/officeart/2005/8/layout/vList5"/>
    <dgm:cxn modelId="{2A159797-35FA-D843-B62E-15A0B98B4F1A}" type="presOf" srcId="{EA0CEEFA-0760-43B5-9C17-609F948947D1}" destId="{E2F64034-926D-49E0-AD69-C9175EC8BFEC}" srcOrd="0" destOrd="0" presId="urn:microsoft.com/office/officeart/2005/8/layout/vList5"/>
    <dgm:cxn modelId="{2BB2BC99-C612-4C33-964E-F2B6CE9ACC8E}" srcId="{E1BF16E8-20F3-41F1-AA1E-B4275E1851B4}" destId="{B9B242B9-0026-4AD3-BA74-957C08165AE2}" srcOrd="1" destOrd="0" parTransId="{DA216CAC-8A57-4642-AB2B-D43B3D2F9AEB}" sibTransId="{741B1020-1E0B-45A2-BD5E-60F8B4D97047}"/>
    <dgm:cxn modelId="{059B1AA4-E595-5D47-9050-293ED3315C09}" type="presOf" srcId="{B9B242B9-0026-4AD3-BA74-957C08165AE2}" destId="{E2F64034-926D-49E0-AD69-C9175EC8BFEC}" srcOrd="0" destOrd="1" presId="urn:microsoft.com/office/officeart/2005/8/layout/vList5"/>
    <dgm:cxn modelId="{94CE3306-2193-B541-B300-3681F8E7274A}" type="presParOf" srcId="{7D006679-044F-401D-AA23-BB408FA760FA}" destId="{B5ED50AB-F43E-464C-84B8-035D85B969F8}" srcOrd="0" destOrd="0" presId="urn:microsoft.com/office/officeart/2005/8/layout/vList5"/>
    <dgm:cxn modelId="{E5165518-4AB6-A84A-83C9-589BA621EF75}" type="presParOf" srcId="{B5ED50AB-F43E-464C-84B8-035D85B969F8}" destId="{D1C036CB-06AA-4100-BCC1-EEE4D5EC393E}" srcOrd="0" destOrd="0" presId="urn:microsoft.com/office/officeart/2005/8/layout/vList5"/>
    <dgm:cxn modelId="{6B924395-2843-6C42-8CFA-789D2A8235B0}" type="presParOf" srcId="{B5ED50AB-F43E-464C-84B8-035D85B969F8}" destId="{E2F64034-926D-49E0-AD69-C9175EC8BFE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1E252-CD26-408F-B5DA-248D502C4B96}" type="doc">
      <dgm:prSet loTypeId="urn:microsoft.com/office/officeart/2005/8/layout/venn1" loCatId="relationship" qsTypeId="urn:microsoft.com/office/officeart/2005/8/quickstyle/simple1" qsCatId="simple" csTypeId="urn:microsoft.com/office/officeart/2005/8/colors/colorful4" csCatId="colorful" phldr="1"/>
      <dgm:spPr/>
    </dgm:pt>
    <dgm:pt modelId="{EF172A17-F186-495C-BE7E-52CE346EDFA9}">
      <dgm:prSet phldrT="[Text]"/>
      <dgm:spPr/>
      <dgm:t>
        <a:bodyPr/>
        <a:lstStyle/>
        <a:p>
          <a:r>
            <a:rPr lang="en-US" dirty="0"/>
            <a:t>Outcome Data</a:t>
          </a:r>
        </a:p>
      </dgm:t>
    </dgm:pt>
    <dgm:pt modelId="{2717D959-3750-4FA2-9673-A0CE8A2C5559}" type="parTrans" cxnId="{2C8B15D8-1F8F-429D-B13D-6D3A8E821493}">
      <dgm:prSet/>
      <dgm:spPr/>
      <dgm:t>
        <a:bodyPr/>
        <a:lstStyle/>
        <a:p>
          <a:endParaRPr lang="en-US"/>
        </a:p>
      </dgm:t>
    </dgm:pt>
    <dgm:pt modelId="{CAA06B61-0CA8-44A8-BB49-93E0246FAB4C}" type="sibTrans" cxnId="{2C8B15D8-1F8F-429D-B13D-6D3A8E821493}">
      <dgm:prSet/>
      <dgm:spPr/>
      <dgm:t>
        <a:bodyPr/>
        <a:lstStyle/>
        <a:p>
          <a:endParaRPr lang="en-US"/>
        </a:p>
      </dgm:t>
    </dgm:pt>
    <dgm:pt modelId="{A1999A24-2AAD-4E96-AFC6-914F2EBEC223}">
      <dgm:prSet phldrT="[Text]"/>
      <dgm:spPr/>
      <dgm:t>
        <a:bodyPr/>
        <a:lstStyle/>
        <a:p>
          <a:r>
            <a:rPr lang="en-US" dirty="0"/>
            <a:t>Fidelity Data</a:t>
          </a:r>
        </a:p>
      </dgm:t>
    </dgm:pt>
    <dgm:pt modelId="{4D8DD33B-D794-41E4-AD26-0F295A57A18B}" type="parTrans" cxnId="{5DEDC9A8-3C2D-4E6C-83E6-F3FB6809EFD2}">
      <dgm:prSet/>
      <dgm:spPr/>
      <dgm:t>
        <a:bodyPr/>
        <a:lstStyle/>
        <a:p>
          <a:endParaRPr lang="en-US"/>
        </a:p>
      </dgm:t>
    </dgm:pt>
    <dgm:pt modelId="{67EE1347-0CF2-4B9B-8581-58484273D705}" type="sibTrans" cxnId="{5DEDC9A8-3C2D-4E6C-83E6-F3FB6809EFD2}">
      <dgm:prSet/>
      <dgm:spPr/>
      <dgm:t>
        <a:bodyPr/>
        <a:lstStyle/>
        <a:p>
          <a:endParaRPr lang="en-US"/>
        </a:p>
      </dgm:t>
    </dgm:pt>
    <dgm:pt modelId="{2EA3D715-8712-4072-A098-0596C0793100}" type="pres">
      <dgm:prSet presAssocID="{B901E252-CD26-408F-B5DA-248D502C4B96}" presName="compositeShape" presStyleCnt="0">
        <dgm:presLayoutVars>
          <dgm:chMax val="7"/>
          <dgm:dir/>
          <dgm:resizeHandles val="exact"/>
        </dgm:presLayoutVars>
      </dgm:prSet>
      <dgm:spPr/>
    </dgm:pt>
    <dgm:pt modelId="{6B297B92-27B6-4041-8CB0-C1B66B8052DA}" type="pres">
      <dgm:prSet presAssocID="{EF172A17-F186-495C-BE7E-52CE346EDFA9}" presName="circ1" presStyleLbl="vennNode1" presStyleIdx="0" presStyleCnt="2"/>
      <dgm:spPr/>
    </dgm:pt>
    <dgm:pt modelId="{CA7AC7B4-7335-40A6-8F2A-37E1963F4DFE}" type="pres">
      <dgm:prSet presAssocID="{EF172A17-F186-495C-BE7E-52CE346EDFA9}" presName="circ1Tx" presStyleLbl="revTx" presStyleIdx="0" presStyleCnt="0">
        <dgm:presLayoutVars>
          <dgm:chMax val="0"/>
          <dgm:chPref val="0"/>
          <dgm:bulletEnabled val="1"/>
        </dgm:presLayoutVars>
      </dgm:prSet>
      <dgm:spPr/>
    </dgm:pt>
    <dgm:pt modelId="{AC68D54E-5444-48B2-B353-F5EF65459FE3}" type="pres">
      <dgm:prSet presAssocID="{A1999A24-2AAD-4E96-AFC6-914F2EBEC223}" presName="circ2" presStyleLbl="vennNode1" presStyleIdx="1" presStyleCnt="2"/>
      <dgm:spPr/>
    </dgm:pt>
    <dgm:pt modelId="{9E862A95-6408-42AA-9752-682B4389DE03}" type="pres">
      <dgm:prSet presAssocID="{A1999A24-2AAD-4E96-AFC6-914F2EBEC223}" presName="circ2Tx" presStyleLbl="revTx" presStyleIdx="0" presStyleCnt="0">
        <dgm:presLayoutVars>
          <dgm:chMax val="0"/>
          <dgm:chPref val="0"/>
          <dgm:bulletEnabled val="1"/>
        </dgm:presLayoutVars>
      </dgm:prSet>
      <dgm:spPr/>
    </dgm:pt>
  </dgm:ptLst>
  <dgm:cxnLst>
    <dgm:cxn modelId="{6BB44B08-43FC-4A47-9A7A-E07F60B3FF33}" type="presOf" srcId="{B901E252-CD26-408F-B5DA-248D502C4B96}" destId="{2EA3D715-8712-4072-A098-0596C0793100}" srcOrd="0" destOrd="0" presId="urn:microsoft.com/office/officeart/2005/8/layout/venn1"/>
    <dgm:cxn modelId="{36E43D26-D2C5-41A0-85D4-B2B7DFF975B5}" type="presOf" srcId="{A1999A24-2AAD-4E96-AFC6-914F2EBEC223}" destId="{AC68D54E-5444-48B2-B353-F5EF65459FE3}" srcOrd="0" destOrd="0" presId="urn:microsoft.com/office/officeart/2005/8/layout/venn1"/>
    <dgm:cxn modelId="{14748D49-A096-485E-89B0-1D28A9A31072}" type="presOf" srcId="{A1999A24-2AAD-4E96-AFC6-914F2EBEC223}" destId="{9E862A95-6408-42AA-9752-682B4389DE03}" srcOrd="1" destOrd="0" presId="urn:microsoft.com/office/officeart/2005/8/layout/venn1"/>
    <dgm:cxn modelId="{3C0F8C82-8169-4ECC-91E4-41399D78C7BA}" type="presOf" srcId="{EF172A17-F186-495C-BE7E-52CE346EDFA9}" destId="{6B297B92-27B6-4041-8CB0-C1B66B8052DA}" srcOrd="0" destOrd="0" presId="urn:microsoft.com/office/officeart/2005/8/layout/venn1"/>
    <dgm:cxn modelId="{56F96F9F-74F7-4387-8391-EC5676FA3AF4}" type="presOf" srcId="{EF172A17-F186-495C-BE7E-52CE346EDFA9}" destId="{CA7AC7B4-7335-40A6-8F2A-37E1963F4DFE}" srcOrd="1" destOrd="0" presId="urn:microsoft.com/office/officeart/2005/8/layout/venn1"/>
    <dgm:cxn modelId="{5DEDC9A8-3C2D-4E6C-83E6-F3FB6809EFD2}" srcId="{B901E252-CD26-408F-B5DA-248D502C4B96}" destId="{A1999A24-2AAD-4E96-AFC6-914F2EBEC223}" srcOrd="1" destOrd="0" parTransId="{4D8DD33B-D794-41E4-AD26-0F295A57A18B}" sibTransId="{67EE1347-0CF2-4B9B-8581-58484273D705}"/>
    <dgm:cxn modelId="{2C8B15D8-1F8F-429D-B13D-6D3A8E821493}" srcId="{B901E252-CD26-408F-B5DA-248D502C4B96}" destId="{EF172A17-F186-495C-BE7E-52CE346EDFA9}" srcOrd="0" destOrd="0" parTransId="{2717D959-3750-4FA2-9673-A0CE8A2C5559}" sibTransId="{CAA06B61-0CA8-44A8-BB49-93E0246FAB4C}"/>
    <dgm:cxn modelId="{EF3CC318-3F47-48D6-A488-31774238115A}" type="presParOf" srcId="{2EA3D715-8712-4072-A098-0596C0793100}" destId="{6B297B92-27B6-4041-8CB0-C1B66B8052DA}" srcOrd="0" destOrd="0" presId="urn:microsoft.com/office/officeart/2005/8/layout/venn1"/>
    <dgm:cxn modelId="{B9D489A8-8AF9-4A81-A8F7-56554F54D724}" type="presParOf" srcId="{2EA3D715-8712-4072-A098-0596C0793100}" destId="{CA7AC7B4-7335-40A6-8F2A-37E1963F4DFE}" srcOrd="1" destOrd="0" presId="urn:microsoft.com/office/officeart/2005/8/layout/venn1"/>
    <dgm:cxn modelId="{8AFE3F09-F9F2-4364-8C69-7C625E539AC2}" type="presParOf" srcId="{2EA3D715-8712-4072-A098-0596C0793100}" destId="{AC68D54E-5444-48B2-B353-F5EF65459FE3}" srcOrd="2" destOrd="0" presId="urn:microsoft.com/office/officeart/2005/8/layout/venn1"/>
    <dgm:cxn modelId="{E4AADC27-C866-413B-8BC3-146DE91DCB94}" type="presParOf" srcId="{2EA3D715-8712-4072-A098-0596C0793100}" destId="{9E862A95-6408-42AA-9752-682B4389DE03}"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D4479-4790-4D2B-8C98-C35C0EEE02AF}">
      <dsp:nvSpPr>
        <dsp:cNvPr id="0" name=""/>
        <dsp:cNvSpPr/>
      </dsp:nvSpPr>
      <dsp:spPr>
        <a:xfrm rot="5400000">
          <a:off x="1825194" y="284156"/>
          <a:ext cx="3910241" cy="355794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a:solidFill>
                <a:schemeClr val="tx1"/>
              </a:solidFill>
              <a:latin typeface="Calibri" charset="0"/>
              <a:ea typeface="Calibri" charset="0"/>
              <a:cs typeface="Calibri" charset="0"/>
            </a:rPr>
            <a:t>Formal roles (facilitator, recorder, data analyst)</a:t>
          </a:r>
        </a:p>
        <a:p>
          <a:pPr marL="228600" lvl="1" indent="-228600" algn="l" defTabSz="1066800" rtl="0">
            <a:lnSpc>
              <a:spcPct val="90000"/>
            </a:lnSpc>
            <a:spcBef>
              <a:spcPct val="0"/>
            </a:spcBef>
            <a:spcAft>
              <a:spcPct val="15000"/>
            </a:spcAft>
            <a:buChar char="•"/>
          </a:pPr>
          <a:r>
            <a:rPr lang="en-US" sz="2400" b="0" i="0" kern="1200" dirty="0">
              <a:solidFill>
                <a:schemeClr val="tx1"/>
              </a:solidFill>
              <a:latin typeface="Calibri" charset="0"/>
              <a:ea typeface="Calibri" charset="0"/>
              <a:cs typeface="Calibri" charset="0"/>
            </a:rPr>
            <a:t>Specific expectations (before, during &amp; after meetings)</a:t>
          </a:r>
        </a:p>
        <a:p>
          <a:pPr marL="228600" lvl="1" indent="-228600" algn="l" defTabSz="1066800" rtl="0">
            <a:lnSpc>
              <a:spcPct val="90000"/>
            </a:lnSpc>
            <a:spcBef>
              <a:spcPct val="0"/>
            </a:spcBef>
            <a:spcAft>
              <a:spcPct val="15000"/>
            </a:spcAft>
            <a:buChar char="•"/>
          </a:pPr>
          <a:r>
            <a:rPr lang="en-US" sz="2400" b="0" i="0" kern="1200" dirty="0">
              <a:solidFill>
                <a:schemeClr val="tx1"/>
              </a:solidFill>
              <a:latin typeface="Calibri" charset="0"/>
              <a:ea typeface="Calibri" charset="0"/>
              <a:cs typeface="Calibri" charset="0"/>
            </a:rPr>
            <a:t>Access and use of data</a:t>
          </a:r>
        </a:p>
        <a:p>
          <a:pPr marL="228600" lvl="1" indent="-228600" algn="l" defTabSz="1066800" rtl="0">
            <a:lnSpc>
              <a:spcPct val="90000"/>
            </a:lnSpc>
            <a:spcBef>
              <a:spcPct val="0"/>
            </a:spcBef>
            <a:spcAft>
              <a:spcPct val="15000"/>
            </a:spcAft>
            <a:buChar char="•"/>
          </a:pPr>
          <a:r>
            <a:rPr lang="en-US" sz="2400" b="0" i="0" kern="1200" dirty="0">
              <a:solidFill>
                <a:schemeClr val="tx1"/>
              </a:solidFill>
              <a:latin typeface="Calibri" charset="0"/>
              <a:ea typeface="Calibri" charset="0"/>
              <a:cs typeface="Calibri" charset="0"/>
            </a:rPr>
            <a:t>Use of electronic and projected meeting minutes </a:t>
          </a:r>
        </a:p>
      </dsp:txBody>
      <dsp:txXfrm rot="-5400000">
        <a:off x="2001343" y="281691"/>
        <a:ext cx="3384259" cy="3562873"/>
      </dsp:txXfrm>
    </dsp:sp>
    <dsp:sp modelId="{6A0985D5-6F9E-422F-B41B-71DF71E89E2D}">
      <dsp:nvSpPr>
        <dsp:cNvPr id="0" name=""/>
        <dsp:cNvSpPr/>
      </dsp:nvSpPr>
      <dsp:spPr>
        <a:xfrm>
          <a:off x="0" y="1962"/>
          <a:ext cx="2001343" cy="40143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0" kern="1200" dirty="0">
              <a:solidFill>
                <a:schemeClr val="tx1"/>
              </a:solidFill>
              <a:latin typeface="+mn-lt"/>
            </a:rPr>
            <a:t>A structured meeting process</a:t>
          </a:r>
        </a:p>
      </dsp:txBody>
      <dsp:txXfrm>
        <a:off x="97698" y="99660"/>
        <a:ext cx="1805947" cy="3818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4034-926D-49E0-AD69-C9175EC8BFEC}">
      <dsp:nvSpPr>
        <dsp:cNvPr id="0" name=""/>
        <dsp:cNvSpPr/>
      </dsp:nvSpPr>
      <dsp:spPr>
        <a:xfrm rot="5400000">
          <a:off x="1940253" y="91352"/>
          <a:ext cx="3916012" cy="37333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0" kern="1200" dirty="0">
              <a:solidFill>
                <a:schemeClr val="tx1"/>
              </a:solidFill>
              <a:latin typeface="+mn-lt"/>
            </a:rPr>
            <a:t>Formal problem solving steps that a group can use to build and implement solutions.</a:t>
          </a:r>
        </a:p>
        <a:p>
          <a:pPr marL="285750" lvl="1" indent="-285750" algn="l" defTabSz="1244600" rtl="0">
            <a:lnSpc>
              <a:spcPct val="90000"/>
            </a:lnSpc>
            <a:spcBef>
              <a:spcPct val="0"/>
            </a:spcBef>
            <a:spcAft>
              <a:spcPct val="15000"/>
            </a:spcAft>
            <a:buChar char="•"/>
          </a:pPr>
          <a:r>
            <a:rPr lang="en-US" sz="2800" b="0" kern="1200" dirty="0">
              <a:solidFill>
                <a:schemeClr val="tx1"/>
              </a:solidFill>
              <a:latin typeface="+mn-lt"/>
            </a:rPr>
            <a:t>Access to the right information at the right time in the right format</a:t>
          </a:r>
        </a:p>
      </dsp:txBody>
      <dsp:txXfrm rot="-5400000">
        <a:off x="2031603" y="182248"/>
        <a:ext cx="3551067" cy="3551522"/>
      </dsp:txXfrm>
    </dsp:sp>
    <dsp:sp modelId="{D1C036CB-06AA-4100-BCC1-EEE4D5EC393E}">
      <dsp:nvSpPr>
        <dsp:cNvPr id="0" name=""/>
        <dsp:cNvSpPr/>
      </dsp:nvSpPr>
      <dsp:spPr>
        <a:xfrm>
          <a:off x="0" y="1912"/>
          <a:ext cx="2030995" cy="39121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US" sz="2800" b="0" kern="1200" dirty="0">
              <a:solidFill>
                <a:schemeClr val="tx1"/>
              </a:solidFill>
              <a:latin typeface="+mn-lt"/>
            </a:rPr>
            <a:t>A process for using data to make decisions:</a:t>
          </a:r>
        </a:p>
      </dsp:txBody>
      <dsp:txXfrm>
        <a:off x="99145" y="101057"/>
        <a:ext cx="1832705" cy="3713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97B92-27B6-4041-8CB0-C1B66B8052DA}">
      <dsp:nvSpPr>
        <dsp:cNvPr id="0" name=""/>
        <dsp:cNvSpPr/>
      </dsp:nvSpPr>
      <dsp:spPr>
        <a:xfrm>
          <a:off x="137159" y="340360"/>
          <a:ext cx="3383280" cy="338327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Outcome Data</a:t>
          </a:r>
        </a:p>
      </dsp:txBody>
      <dsp:txXfrm>
        <a:off x="609599" y="739321"/>
        <a:ext cx="1950720" cy="2585357"/>
      </dsp:txXfrm>
    </dsp:sp>
    <dsp:sp modelId="{AC68D54E-5444-48B2-B353-F5EF65459FE3}">
      <dsp:nvSpPr>
        <dsp:cNvPr id="0" name=""/>
        <dsp:cNvSpPr/>
      </dsp:nvSpPr>
      <dsp:spPr>
        <a:xfrm>
          <a:off x="2575559" y="340360"/>
          <a:ext cx="3383280" cy="3383279"/>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Fidelity Data</a:t>
          </a:r>
        </a:p>
      </dsp:txBody>
      <dsp:txXfrm>
        <a:off x="3535680"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13E77-5904-4042-8845-1B189B11DEEB}" type="datetimeFigureOut">
              <a:rPr lang="en-US" smtClean="0"/>
              <a:t>6/21/20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27D34-355F-B444-8203-8E9E47DCE393}" type="slidenum">
              <a:rPr lang="en-US" smtClean="0"/>
              <a:t>‹#›</a:t>
            </a:fld>
            <a:endParaRPr lang="en-US"/>
          </a:p>
        </p:txBody>
      </p:sp>
    </p:spTree>
    <p:extLst>
      <p:ext uri="{BB962C8B-B14F-4D97-AF65-F5344CB8AC3E}">
        <p14:creationId xmlns:p14="http://schemas.microsoft.com/office/powerpoint/2010/main" val="199215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rive.google.com/file/d/1IOy3wB8OZhG41hqF3xyq8p4OannoDbVN/view"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BE222F4A-CEF1-E74B-A0F2-BC9AAD97A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55053913-36CD-0847-BFCE-1E23E4D42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Sherry</a:t>
            </a:r>
          </a:p>
        </p:txBody>
      </p:sp>
      <p:sp>
        <p:nvSpPr>
          <p:cNvPr id="17411" name="Slide Number Placeholder 3">
            <a:extLst>
              <a:ext uri="{FF2B5EF4-FFF2-40B4-BE49-F238E27FC236}">
                <a16:creationId xmlns:a16="http://schemas.microsoft.com/office/drawing/2014/main" id="{95140A55-AF2D-C647-9DDD-A5C19DF3BF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04D46E9-8F8F-E74B-A283-E04B41B9FE74}" type="slidenum">
              <a:rPr lang="en-US" altLang="en-US" smtClean="0">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5172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00B158D5-8904-4D47-8847-B71071B73A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CB25FFC7-98D7-EE44-B8B7-84ED0E766F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Amy</a:t>
            </a:r>
          </a:p>
        </p:txBody>
      </p:sp>
      <p:sp>
        <p:nvSpPr>
          <p:cNvPr id="39939" name="Slide Number Placeholder 3">
            <a:extLst>
              <a:ext uri="{FF2B5EF4-FFF2-40B4-BE49-F238E27FC236}">
                <a16:creationId xmlns:a16="http://schemas.microsoft.com/office/drawing/2014/main" id="{08F00B98-FAF7-8248-BD1C-66712FC9E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4F64E400-6199-E846-AE52-AA8165F878F9}"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36869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37E4C56-D2C2-844E-9EBF-861A3B0B5D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66ED23C-6AD1-864C-90D4-2C1F36BC82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Amy</a:t>
            </a:r>
          </a:p>
        </p:txBody>
      </p:sp>
      <p:sp>
        <p:nvSpPr>
          <p:cNvPr id="46083" name="Slide Number Placeholder 3">
            <a:extLst>
              <a:ext uri="{FF2B5EF4-FFF2-40B4-BE49-F238E27FC236}">
                <a16:creationId xmlns:a16="http://schemas.microsoft.com/office/drawing/2014/main" id="{D013053D-CD5E-E947-B311-A292F45EF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1847802-8EDF-D74D-A4F3-A690FCD0E53E}"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79854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99">
            <a:extLst>
              <a:ext uri="{FF2B5EF4-FFF2-40B4-BE49-F238E27FC236}">
                <a16:creationId xmlns:a16="http://schemas.microsoft.com/office/drawing/2014/main" id="{0DA905AC-16C8-2449-8219-B0F4515CE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ea typeface="ＭＳ Ｐゴシック" panose="020B0600070205080204" pitchFamily="34" charset="-128"/>
              </a:rPr>
              <a:t>Amy</a:t>
            </a:r>
          </a:p>
        </p:txBody>
      </p:sp>
      <p:sp>
        <p:nvSpPr>
          <p:cNvPr id="50178" name="Shape 200">
            <a:extLst>
              <a:ext uri="{FF2B5EF4-FFF2-40B4-BE49-F238E27FC236}">
                <a16:creationId xmlns:a16="http://schemas.microsoft.com/office/drawing/2014/main" id="{301A0357-13E7-6F46-BECF-C203CFF80011}"/>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32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346">
            <a:extLst>
              <a:ext uri="{FF2B5EF4-FFF2-40B4-BE49-F238E27FC236}">
                <a16:creationId xmlns:a16="http://schemas.microsoft.com/office/drawing/2014/main" id="{FD938F24-FE30-B240-B135-74D088807D38}"/>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8370" name="Shape 347">
            <a:extLst>
              <a:ext uri="{FF2B5EF4-FFF2-40B4-BE49-F238E27FC236}">
                <a16:creationId xmlns:a16="http://schemas.microsoft.com/office/drawing/2014/main" id="{156AD7DC-A07E-AB4B-9A05-4BBE33898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ea typeface="ＭＳ Ｐゴシック" panose="020B0600070205080204" pitchFamily="34" charset="-128"/>
              </a:rPr>
              <a:t>Amy</a:t>
            </a:r>
          </a:p>
        </p:txBody>
      </p:sp>
      <p:sp>
        <p:nvSpPr>
          <p:cNvPr id="58371" name="Shape 348">
            <a:extLst>
              <a:ext uri="{FF2B5EF4-FFF2-40B4-BE49-F238E27FC236}">
                <a16:creationId xmlns:a16="http://schemas.microsoft.com/office/drawing/2014/main" id="{A6112E61-3908-BA4E-938F-8C1E297E1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buClr>
                <a:srgbClr val="000000"/>
              </a:buClr>
              <a:buSzPct val="25000"/>
            </a:pPr>
            <a:fld id="{F7628352-6F50-AD48-BF1E-D6B909F54C48}" type="slidenum">
              <a:rPr lang="en-US" altLang="en-US" smtClean="0">
                <a:latin typeface="Calibri" panose="020F0502020204030204" pitchFamily="34" charset="0"/>
              </a:rPr>
              <a:pPr>
                <a:buClr>
                  <a:srgbClr val="000000"/>
                </a:buClr>
                <a:buSzPct val="25000"/>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10054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332">
            <a:extLst>
              <a:ext uri="{FF2B5EF4-FFF2-40B4-BE49-F238E27FC236}">
                <a16:creationId xmlns:a16="http://schemas.microsoft.com/office/drawing/2014/main" id="{07071CDE-21D5-D94A-994A-96D25980C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ea typeface="ＭＳ Ｐゴシック" panose="020B0600070205080204" pitchFamily="34" charset="-128"/>
              </a:rPr>
              <a:t>Amy</a:t>
            </a:r>
          </a:p>
        </p:txBody>
      </p:sp>
      <p:sp>
        <p:nvSpPr>
          <p:cNvPr id="60418" name="Shape 333">
            <a:extLst>
              <a:ext uri="{FF2B5EF4-FFF2-40B4-BE49-F238E27FC236}">
                <a16:creationId xmlns:a16="http://schemas.microsoft.com/office/drawing/2014/main" id="{4F07E112-2D84-7843-88E8-FC84A0E6D9C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351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FD563B4A-7DFC-3545-A092-17F44A2127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83F36DF-31BA-FF4F-902F-1162B966A5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6DD595F4-E953-AA47-91A6-85914DF653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96B0554-C959-9A41-9CAF-32DFCC1ABCD6}"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30531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CCD8AD0D-6563-C840-936C-55FB558EF0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436DE26B-25C0-6F4B-8526-7F95124E5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Sherry</a:t>
            </a:r>
          </a:p>
          <a:p>
            <a:pPr eaLnBrk="1" hangingPunct="1">
              <a:spcBef>
                <a:spcPct val="0"/>
              </a:spcBef>
            </a:pPr>
            <a:r>
              <a:rPr lang="en-US" altLang="en-US">
                <a:latin typeface="Arial" panose="020B0604020202020204" pitchFamily="34" charset="0"/>
                <a:ea typeface="ＭＳ Ｐゴシック" panose="020B0600070205080204" pitchFamily="34" charset="-128"/>
              </a:rPr>
              <a:t>Do you sit on teams or committees? </a:t>
            </a:r>
          </a:p>
          <a:p>
            <a:pPr eaLnBrk="1" hangingPunct="1">
              <a:spcBef>
                <a:spcPct val="0"/>
              </a:spcBef>
            </a:pPr>
            <a:r>
              <a:rPr lang="en-US" altLang="en-US">
                <a:latin typeface="Arial" panose="020B0604020202020204" pitchFamily="34" charset="0"/>
                <a:ea typeface="ＭＳ Ｐゴシック" panose="020B0600070205080204" pitchFamily="34" charset="-128"/>
              </a:rPr>
              <a:t>What makes a dream team?</a:t>
            </a:r>
          </a:p>
        </p:txBody>
      </p:sp>
      <p:sp>
        <p:nvSpPr>
          <p:cNvPr id="83971" name="Date Placeholder 3">
            <a:extLst>
              <a:ext uri="{FF2B5EF4-FFF2-40B4-BE49-F238E27FC236}">
                <a16:creationId xmlns:a16="http://schemas.microsoft.com/office/drawing/2014/main" id="{2FCA1929-310E-114B-95EE-1AF5E4FD5C7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49D157EC-CA30-F647-9F97-DBB2F2087891}" type="datetime1">
              <a:rPr lang="en-US" altLang="en-US" smtClean="0">
                <a:solidFill>
                  <a:srgbClr val="000000"/>
                </a:solidFill>
                <a:latin typeface="Arial" panose="020B0604020202020204" pitchFamily="34" charset="0"/>
              </a:rPr>
              <a:pPr/>
              <a:t>6/21/20</a:t>
            </a:fld>
            <a:endParaRPr lang="en-US" altLang="en-US">
              <a:solidFill>
                <a:srgbClr val="000000"/>
              </a:solidFill>
              <a:latin typeface="Arial" panose="020B0604020202020204" pitchFamily="34" charset="0"/>
            </a:endParaRPr>
          </a:p>
        </p:txBody>
      </p:sp>
      <p:sp>
        <p:nvSpPr>
          <p:cNvPr id="83972" name="Footer Placeholder 4">
            <a:extLst>
              <a:ext uri="{FF2B5EF4-FFF2-40B4-BE49-F238E27FC236}">
                <a16:creationId xmlns:a16="http://schemas.microsoft.com/office/drawing/2014/main" id="{8A84F39C-2B7B-B14F-A9B5-E62CE15598C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fontAlgn="base">
              <a:spcBef>
                <a:spcPct val="0"/>
              </a:spcBef>
              <a:spcAft>
                <a:spcPct val="0"/>
              </a:spcAft>
            </a:pPr>
            <a:r>
              <a:rPr lang="en-US" altLang="en-US">
                <a:solidFill>
                  <a:srgbClr val="000000"/>
                </a:solidFill>
                <a:latin typeface="Arial" panose="020B0604020202020204" pitchFamily="34" charset="0"/>
              </a:rPr>
              <a:t>Newton, J. S., Todd, A. W., Algozzine, K., Horner, R. H., &amp; Algozzine, B.  2008</a:t>
            </a:r>
          </a:p>
        </p:txBody>
      </p:sp>
      <p:sp>
        <p:nvSpPr>
          <p:cNvPr id="83973" name="Slide Number Placeholder 5">
            <a:extLst>
              <a:ext uri="{FF2B5EF4-FFF2-40B4-BE49-F238E27FC236}">
                <a16:creationId xmlns:a16="http://schemas.microsoft.com/office/drawing/2014/main" id="{D6DB85E9-32D9-A643-852C-44951C47E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7AEBB7C-3902-A947-8878-EB3B65D43216}" type="slidenum">
              <a:rPr lang="en-US" altLang="en-US" smtClean="0">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4976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8D57D85-1126-EE4C-BFC2-A042694A5D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7BD0E030-8AC7-6E45-8C20-2D5B8D3649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75779" name="Slide Number Placeholder 3">
            <a:extLst>
              <a:ext uri="{FF2B5EF4-FFF2-40B4-BE49-F238E27FC236}">
                <a16:creationId xmlns:a16="http://schemas.microsoft.com/office/drawing/2014/main" id="{51B6C251-0A2B-D545-8A53-CB30BE763F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1CF379E-709F-6743-B74B-B6EFA077430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425279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4FBA7467-11D6-8340-8C0D-324BC487A0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D4B3E228-2D1D-B34A-B9B6-10D388755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86019" name="Slide Number Placeholder 3">
            <a:extLst>
              <a:ext uri="{FF2B5EF4-FFF2-40B4-BE49-F238E27FC236}">
                <a16:creationId xmlns:a16="http://schemas.microsoft.com/office/drawing/2014/main" id="{BF41CA15-EDFC-1C43-AAED-785BB0ABA9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6D2FBDF4-0926-6B48-912C-E2C57A419389}"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378619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37F770AC-C205-4845-AA5C-82865F9350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F87FBB98-EBC2-514C-BB6E-0C245710A4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hand out</a:t>
            </a:r>
          </a:p>
        </p:txBody>
      </p:sp>
      <p:sp>
        <p:nvSpPr>
          <p:cNvPr id="88067" name="Slide Number Placeholder 3">
            <a:extLst>
              <a:ext uri="{FF2B5EF4-FFF2-40B4-BE49-F238E27FC236}">
                <a16:creationId xmlns:a16="http://schemas.microsoft.com/office/drawing/2014/main" id="{59657EA3-374A-E04F-9ED4-1396DF6D7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FD9C4015-49D4-8A4B-8C48-E38A00574450}"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80640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11A2F0F-4D36-9341-89D3-4FAE887B7A85}"/>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7FD34CA7-2065-AD45-B0D1-6F257B7F0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89A8639D-3FD1-6A46-A3EB-278263046E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BE7918A-7DC9-BC47-9EED-C0214B4FDE58}"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585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578E9A8C-402B-C840-A07D-995F8E136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C743F648-CF0F-9A4D-BA27-C568592DF9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Sherry</a:t>
            </a:r>
          </a:p>
          <a:p>
            <a:pPr lvl="2" eaLnBrk="1" hangingPunct="1"/>
            <a:r>
              <a:rPr lang="en-US" altLang="en-US" dirty="0">
                <a:ea typeface="Calibri" panose="020F0502020204030204" pitchFamily="34" charset="0"/>
                <a:cs typeface="Calibri" panose="020F0502020204030204" pitchFamily="34" charset="0"/>
              </a:rPr>
              <a:t>determining if there are problems; </a:t>
            </a:r>
          </a:p>
          <a:p>
            <a:pPr lvl="2" eaLnBrk="1" hangingPunct="1"/>
            <a:r>
              <a:rPr lang="en-US" altLang="en-US" dirty="0">
                <a:ea typeface="Calibri" panose="020F0502020204030204" pitchFamily="34" charset="0"/>
                <a:cs typeface="Calibri" panose="020F0502020204030204" pitchFamily="34" charset="0"/>
              </a:rPr>
              <a:t>jump starting a problem solving discussion; and </a:t>
            </a:r>
          </a:p>
          <a:p>
            <a:pPr lvl="2" eaLnBrk="1" hangingPunct="1"/>
            <a:r>
              <a:rPr lang="en-US" altLang="en-US" dirty="0">
                <a:ea typeface="Calibri" panose="020F0502020204030204" pitchFamily="34" charset="0"/>
                <a:cs typeface="Calibri" panose="020F0502020204030204" pitchFamily="34" charset="0"/>
              </a:rPr>
              <a:t>evaluating the impact of solutions and fidelity of implementation</a:t>
            </a:r>
            <a:endParaRPr lang="en-US" altLang="en-US" sz="2800" dirty="0">
              <a:ea typeface="Calibri" panose="020F0502020204030204" pitchFamily="34" charset="0"/>
              <a:cs typeface="Calibri" panose="020F0502020204030204" pitchFamily="34" charset="0"/>
            </a:endParaRPr>
          </a:p>
          <a:p>
            <a:endParaRPr lang="en-US" altLang="en-US" dirty="0">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2FE1A5DE-C7A8-9246-B1D0-9DB62F31C9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1D448DAE-AE41-474D-AFDD-0E7FCF0074B0}"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022286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55855775-E8BF-8E40-B674-0965AA66C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2F3FC31F-C32C-004C-A88A-92322375FB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97283" name="Slide Number Placeholder 3">
            <a:extLst>
              <a:ext uri="{FF2B5EF4-FFF2-40B4-BE49-F238E27FC236}">
                <a16:creationId xmlns:a16="http://schemas.microsoft.com/office/drawing/2014/main" id="{627769C0-B3D9-E140-B292-7830A223D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77C91AA6-82BF-0842-B803-D7077F2216F3}"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57254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2F2AD9A2-8DC6-5743-8DCF-C5222BC0F7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F229ACE4-2DD4-874F-8D02-8CD07CFAF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03427" name="Slide Number Placeholder 3">
            <a:extLst>
              <a:ext uri="{FF2B5EF4-FFF2-40B4-BE49-F238E27FC236}">
                <a16:creationId xmlns:a16="http://schemas.microsoft.com/office/drawing/2014/main" id="{EA58249B-576B-F94B-907A-017E1110D6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546D8A06-0600-A249-8347-0F5DA7E8102D}"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68264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60ABADAF-0551-D94D-8D24-B80977EF07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a:extLst>
              <a:ext uri="{FF2B5EF4-FFF2-40B4-BE49-F238E27FC236}">
                <a16:creationId xmlns:a16="http://schemas.microsoft.com/office/drawing/2014/main" id="{C8A17063-FFB1-894E-99BE-EBFC386F9E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13667" name="Slide Number Placeholder 3">
            <a:extLst>
              <a:ext uri="{FF2B5EF4-FFF2-40B4-BE49-F238E27FC236}">
                <a16:creationId xmlns:a16="http://schemas.microsoft.com/office/drawing/2014/main" id="{AF4BB7D0-2450-3745-A73E-FACCAD5087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D89552D-5251-4A45-AB02-A1B3436995FE}"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96489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211DC66F-C2E6-A341-A982-86A44F3854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a:extLst>
              <a:ext uri="{FF2B5EF4-FFF2-40B4-BE49-F238E27FC236}">
                <a16:creationId xmlns:a16="http://schemas.microsoft.com/office/drawing/2014/main" id="{BBD09A3A-7CC8-5743-A478-47A2F8541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Compare that to the old model of identifying a problem and then jumping right to solutions. </a:t>
            </a:r>
          </a:p>
          <a:p>
            <a:pPr eaLnBrk="1" hangingPunct="1"/>
            <a:r>
              <a:rPr lang="en-US" altLang="en-US">
                <a:ea typeface="ＭＳ Ｐゴシック" panose="020B0600070205080204" pitchFamily="34" charset="-128"/>
              </a:rPr>
              <a:t>Instead, we’ll use our decision-making model to more clearly define the context of problems before moving into solution development. </a:t>
            </a:r>
          </a:p>
          <a:p>
            <a:pPr eaLnBrk="1" hangingPunct="1"/>
            <a:r>
              <a:rPr lang="en-US" altLang="en-US">
                <a:ea typeface="ＭＳ Ｐゴシック" panose="020B0600070205080204" pitchFamily="34" charset="-128"/>
              </a:rPr>
              <a:t>Then those solutions are put into an action plan so that our solutions are really implemented with integrity. </a:t>
            </a:r>
          </a:p>
        </p:txBody>
      </p:sp>
      <p:sp>
        <p:nvSpPr>
          <p:cNvPr id="115715" name="Slide Number Placeholder 3">
            <a:extLst>
              <a:ext uri="{FF2B5EF4-FFF2-40B4-BE49-F238E27FC236}">
                <a16:creationId xmlns:a16="http://schemas.microsoft.com/office/drawing/2014/main" id="{5C39BF71-5213-D748-88AB-DE90ABDDEB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D519BE2-F080-FB46-B1CF-275C1C4760B7}"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895310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98067B3B-415A-8C45-B773-02FA4DD353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a:extLst>
              <a:ext uri="{FF2B5EF4-FFF2-40B4-BE49-F238E27FC236}">
                <a16:creationId xmlns:a16="http://schemas.microsoft.com/office/drawing/2014/main" id="{83C0C546-23AA-7E4C-83E7-D48F423E4C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This is a microcosm of the drivers within a theory of improvement process outined in the AOE Comprehensive needs assessment toolkit.</a:t>
            </a:r>
          </a:p>
        </p:txBody>
      </p:sp>
      <p:sp>
        <p:nvSpPr>
          <p:cNvPr id="117763" name="Slide Number Placeholder 3">
            <a:extLst>
              <a:ext uri="{FF2B5EF4-FFF2-40B4-BE49-F238E27FC236}">
                <a16:creationId xmlns:a16="http://schemas.microsoft.com/office/drawing/2014/main" id="{7166F993-31F6-FD4F-8E53-22834017B7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853E7718-1154-1B48-930C-6730EF83E377}"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50797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EB34B172-076F-DF45-8FCC-73E5BB79F6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a:extLst>
              <a:ext uri="{FF2B5EF4-FFF2-40B4-BE49-F238E27FC236}">
                <a16:creationId xmlns:a16="http://schemas.microsoft.com/office/drawing/2014/main" id="{DB1E8B79-BA89-B340-B57A-5CD8CB6FA8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pPr eaLnBrk="1" hangingPunct="1">
              <a:spcBef>
                <a:spcPct val="0"/>
              </a:spcBef>
            </a:pPr>
            <a:r>
              <a:rPr lang="en-US" altLang="en-US">
                <a:ea typeface="ＭＳ Ｐゴシック" panose="020B0600070205080204" pitchFamily="34" charset="-128"/>
              </a:rPr>
              <a:t>Update</a:t>
            </a:r>
          </a:p>
        </p:txBody>
      </p:sp>
      <p:sp>
        <p:nvSpPr>
          <p:cNvPr id="119811" name="Slide Number Placeholder 3">
            <a:extLst>
              <a:ext uri="{FF2B5EF4-FFF2-40B4-BE49-F238E27FC236}">
                <a16:creationId xmlns:a16="http://schemas.microsoft.com/office/drawing/2014/main" id="{559EFBDE-3CAA-7E45-B082-7672E8D3E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AFAD4223-5B28-F546-83D1-F6D275ACA723}" type="slidenum">
              <a:rPr lang="en-US" altLang="en-US" smtClean="0">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7733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25ECA5E9-B389-744B-962B-0DECB4B6D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a:extLst>
              <a:ext uri="{FF2B5EF4-FFF2-40B4-BE49-F238E27FC236}">
                <a16:creationId xmlns:a16="http://schemas.microsoft.com/office/drawing/2014/main" id="{6FF66662-880A-FA47-AAB4-C621E6E5C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9900" indent="-469900" eaLnBrk="1" hangingPunct="1">
              <a:lnSpc>
                <a:spcPct val="70000"/>
              </a:lnSpc>
            </a:pPr>
            <a:r>
              <a:rPr lang="en-US" altLang="en-US" sz="1100" b="1">
                <a:ea typeface="ＭＳ Ｐゴシック" panose="020B0600070205080204" pitchFamily="34" charset="-128"/>
              </a:rPr>
              <a:t>What data to monitor</a:t>
            </a:r>
          </a:p>
          <a:p>
            <a:pPr marL="908050" lvl="1" indent="-436563" eaLnBrk="1" hangingPunct="1">
              <a:lnSpc>
                <a:spcPct val="70000"/>
              </a:lnSpc>
            </a:pPr>
            <a:r>
              <a:rPr lang="en-US" altLang="en-US" sz="2000">
                <a:ea typeface="ＭＳ Ｐゴシック" panose="020B0600070205080204" pitchFamily="34" charset="-128"/>
              </a:rPr>
              <a:t>ODR per day per month</a:t>
            </a:r>
          </a:p>
          <a:p>
            <a:pPr marL="908050" lvl="1" indent="-436563" eaLnBrk="1" hangingPunct="1">
              <a:lnSpc>
                <a:spcPct val="70000"/>
              </a:lnSpc>
            </a:pPr>
            <a:r>
              <a:rPr lang="en-US" altLang="en-US" sz="2000">
                <a:ea typeface="ＭＳ Ｐゴシック" panose="020B0600070205080204" pitchFamily="34" charset="-128"/>
              </a:rPr>
              <a:t>OSS, ISS, Attendance, Teacher report</a:t>
            </a:r>
          </a:p>
          <a:p>
            <a:pPr marL="908050" lvl="1" indent="-436563" eaLnBrk="1" hangingPunct="1">
              <a:lnSpc>
                <a:spcPct val="70000"/>
              </a:lnSpc>
            </a:pPr>
            <a:r>
              <a:rPr lang="en-US" altLang="en-US" sz="2000">
                <a:ea typeface="ＭＳ Ｐゴシック" panose="020B0600070205080204" pitchFamily="34" charset="-128"/>
              </a:rPr>
              <a:t>Team Checklist/ SET (are we doing what we planned to do?)</a:t>
            </a:r>
          </a:p>
          <a:p>
            <a:pPr marL="469900" indent="-469900" eaLnBrk="1" hangingPunct="1">
              <a:lnSpc>
                <a:spcPct val="70000"/>
              </a:lnSpc>
            </a:pPr>
            <a:r>
              <a:rPr lang="en-US" altLang="en-US" sz="1100" b="1">
                <a:ea typeface="ＭＳ Ｐゴシック" panose="020B0600070205080204" pitchFamily="34" charset="-128"/>
              </a:rPr>
              <a:t>What question to answer</a:t>
            </a:r>
          </a:p>
          <a:p>
            <a:pPr marL="908050" lvl="1" indent="-436563" eaLnBrk="1" hangingPunct="1">
              <a:lnSpc>
                <a:spcPct val="70000"/>
              </a:lnSpc>
            </a:pPr>
            <a:r>
              <a:rPr lang="en-US" altLang="en-US" sz="2000">
                <a:ea typeface="ＭＳ Ｐゴシック" panose="020B0600070205080204" pitchFamily="34" charset="-128"/>
              </a:rPr>
              <a:t>Do we have a problem?</a:t>
            </a:r>
          </a:p>
          <a:p>
            <a:pPr marL="469900" indent="-469900" eaLnBrk="1" hangingPunct="1">
              <a:lnSpc>
                <a:spcPct val="70000"/>
              </a:lnSpc>
            </a:pPr>
            <a:r>
              <a:rPr lang="en-US" altLang="en-US" sz="1100" b="1">
                <a:ea typeface="ＭＳ Ｐゴシック" panose="020B0600070205080204" pitchFamily="34" charset="-128"/>
              </a:rPr>
              <a:t>What questions to ask of Level, Trend, Peaks</a:t>
            </a:r>
          </a:p>
          <a:p>
            <a:pPr marL="908050" lvl="1" indent="-436563" eaLnBrk="1" hangingPunct="1">
              <a:lnSpc>
                <a:spcPct val="70000"/>
              </a:lnSpc>
            </a:pPr>
            <a:r>
              <a:rPr lang="en-US" altLang="en-US" sz="2000">
                <a:ea typeface="ＭＳ Ｐゴシック" panose="020B0600070205080204" pitchFamily="34" charset="-128"/>
              </a:rPr>
              <a:t>How do our data compare with last year?</a:t>
            </a:r>
          </a:p>
          <a:p>
            <a:pPr marL="908050" lvl="1" indent="-436563" eaLnBrk="1" hangingPunct="1">
              <a:lnSpc>
                <a:spcPct val="70000"/>
              </a:lnSpc>
            </a:pPr>
            <a:r>
              <a:rPr lang="en-US" altLang="en-US" sz="2000">
                <a:ea typeface="ＭＳ Ｐゴシック" panose="020B0600070205080204" pitchFamily="34" charset="-128"/>
              </a:rPr>
              <a:t>How do our data compare with national/regional norms?</a:t>
            </a:r>
          </a:p>
          <a:p>
            <a:pPr marL="908050" lvl="1" indent="-436563" eaLnBrk="1" hangingPunct="1">
              <a:lnSpc>
                <a:spcPct val="70000"/>
              </a:lnSpc>
            </a:pPr>
            <a:r>
              <a:rPr lang="en-US" altLang="en-US" sz="2000">
                <a:ea typeface="ＭＳ Ｐゴシック" panose="020B0600070205080204" pitchFamily="34" charset="-128"/>
              </a:rPr>
              <a:t>How do our data compare with our preferred/expected status?</a:t>
            </a:r>
          </a:p>
          <a:p>
            <a:pPr marL="469900" indent="-469900" eaLnBrk="1" hangingPunct="1">
              <a:lnSpc>
                <a:spcPct val="70000"/>
              </a:lnSpc>
            </a:pPr>
            <a:r>
              <a:rPr lang="en-US" altLang="en-US" sz="1100" b="1">
                <a:ea typeface="ＭＳ Ｐゴシック" panose="020B0600070205080204" pitchFamily="34" charset="-128"/>
              </a:rPr>
              <a:t>If a problem is identified, then ask</a:t>
            </a:r>
          </a:p>
          <a:p>
            <a:pPr marL="908050" lvl="1" indent="-436563" eaLnBrk="1" hangingPunct="1">
              <a:lnSpc>
                <a:spcPct val="70000"/>
              </a:lnSpc>
            </a:pPr>
            <a:r>
              <a:rPr lang="en-US" altLang="en-US" sz="2000">
                <a:ea typeface="ＭＳ Ｐゴシック" panose="020B0600070205080204" pitchFamily="34" charset="-128"/>
              </a:rPr>
              <a:t>What are the data we need to make a good decision?</a:t>
            </a:r>
            <a:endParaRPr lang="en-US" altLang="en-US" sz="1100">
              <a:ea typeface="ＭＳ Ｐゴシック" panose="020B0600070205080204" pitchFamily="34" charset="-128"/>
            </a:endParaRPr>
          </a:p>
          <a:p>
            <a:pPr marL="469900" indent="-469900">
              <a:lnSpc>
                <a:spcPct val="90000"/>
              </a:lnSpc>
            </a:pPr>
            <a:endParaRPr lang="en-US" altLang="en-US" sz="1100">
              <a:ea typeface="ＭＳ Ｐゴシック" panose="020B0600070205080204" pitchFamily="34" charset="-128"/>
            </a:endParaRPr>
          </a:p>
        </p:txBody>
      </p:sp>
      <p:sp>
        <p:nvSpPr>
          <p:cNvPr id="121859" name="Slide Number Placeholder 3">
            <a:extLst>
              <a:ext uri="{FF2B5EF4-FFF2-40B4-BE49-F238E27FC236}">
                <a16:creationId xmlns:a16="http://schemas.microsoft.com/office/drawing/2014/main" id="{9CB6AA95-2292-7941-AC51-908669A8A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009480-84E6-0141-AF10-A57329AE8E99}" type="slidenum">
              <a:rPr lang="en-US" altLang="en-US" smtClean="0"/>
              <a:pPr>
                <a:spcBef>
                  <a:spcPct val="0"/>
                </a:spcBef>
              </a:pPr>
              <a:t>28</a:t>
            </a:fld>
            <a:endParaRPr lang="en-US" altLang="en-US"/>
          </a:p>
        </p:txBody>
      </p:sp>
    </p:spTree>
    <p:extLst>
      <p:ext uri="{BB962C8B-B14F-4D97-AF65-F5344CB8AC3E}">
        <p14:creationId xmlns:p14="http://schemas.microsoft.com/office/powerpoint/2010/main" val="3454070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3F0DD303-2C59-2943-A54B-C02682B7C0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a:extLst>
              <a:ext uri="{FF2B5EF4-FFF2-40B4-BE49-F238E27FC236}">
                <a16:creationId xmlns:a16="http://schemas.microsoft.com/office/drawing/2014/main" id="{2FD6C720-7A78-4B49-B314-81410FD9E3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23907" name="Slide Number Placeholder 3">
            <a:extLst>
              <a:ext uri="{FF2B5EF4-FFF2-40B4-BE49-F238E27FC236}">
                <a16:creationId xmlns:a16="http://schemas.microsoft.com/office/drawing/2014/main" id="{EBDA1E0E-42E2-9643-9DFF-D9A336295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A51EE3B-8FC3-FE42-AFEC-0A03CEC0E641}"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805658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B8B09D52-3551-C849-910F-EBFE601470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a:extLst>
              <a:ext uri="{FF2B5EF4-FFF2-40B4-BE49-F238E27FC236}">
                <a16:creationId xmlns:a16="http://schemas.microsoft.com/office/drawing/2014/main" id="{4CC6944C-6DE7-594E-B8F3-79564644B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25955" name="Slide Number Placeholder 3">
            <a:extLst>
              <a:ext uri="{FF2B5EF4-FFF2-40B4-BE49-F238E27FC236}">
                <a16:creationId xmlns:a16="http://schemas.microsoft.com/office/drawing/2014/main" id="{4812CD56-A419-BD43-90B4-D2A19D2FD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E058D81A-DBB9-8A44-87F3-416A06E21191}"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32901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D448DD4D-91FB-694D-93C6-C599E32FEE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F4679FDB-4D0E-BE4C-8CBB-12947AC1FAC9}"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21506" name="Rectangle 2">
            <a:extLst>
              <a:ext uri="{FF2B5EF4-FFF2-40B4-BE49-F238E27FC236}">
                <a16:creationId xmlns:a16="http://schemas.microsoft.com/office/drawing/2014/main" id="{947B867D-8D9F-494C-96C3-7A1F7D10C5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FD74EB5D-03A7-D94A-8B9C-3E21332A6A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13171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1318AC2E-FE6F-9041-AF47-29CB9A6F7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675366A7-5BE7-824C-93CF-60EB747C3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28003" name="Slide Number Placeholder 3">
            <a:extLst>
              <a:ext uri="{FF2B5EF4-FFF2-40B4-BE49-F238E27FC236}">
                <a16:creationId xmlns:a16="http://schemas.microsoft.com/office/drawing/2014/main" id="{0583624D-BFF3-C746-BAA1-8B8AEB3D58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8E0325D7-6E5B-B244-86D6-64101D2D8B16}"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329824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80E7C297-859D-F944-A9E7-4E5A7BC120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EADD63AE-7792-AE46-BFFD-20A7DCDD0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0051" name="Slide Number Placeholder 3">
            <a:extLst>
              <a:ext uri="{FF2B5EF4-FFF2-40B4-BE49-F238E27FC236}">
                <a16:creationId xmlns:a16="http://schemas.microsoft.com/office/drawing/2014/main" id="{A1EF774E-248F-D645-B53E-68A0FFCE4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FD7D879-1017-2941-8166-07066F650F91}"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21991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0A0C3EDF-D489-9F49-AD7E-943AFC1C9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a:extLst>
              <a:ext uri="{FF2B5EF4-FFF2-40B4-BE49-F238E27FC236}">
                <a16:creationId xmlns:a16="http://schemas.microsoft.com/office/drawing/2014/main" id="{75A591A8-60B3-214B-B852-63348E20F9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5171" name="Slide Number Placeholder 3">
            <a:extLst>
              <a:ext uri="{FF2B5EF4-FFF2-40B4-BE49-F238E27FC236}">
                <a16:creationId xmlns:a16="http://schemas.microsoft.com/office/drawing/2014/main" id="{3407D542-0860-0A47-9B41-0D429021D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5412A165-8FB1-8748-8390-B2BFFC844637}"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1809597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85663CF7-6AAB-D74C-866B-349C03F56A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a:extLst>
              <a:ext uri="{FF2B5EF4-FFF2-40B4-BE49-F238E27FC236}">
                <a16:creationId xmlns:a16="http://schemas.microsoft.com/office/drawing/2014/main" id="{0C803598-5AE2-D841-9A32-C6DB894828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7219" name="Slide Number Placeholder 3">
            <a:extLst>
              <a:ext uri="{FF2B5EF4-FFF2-40B4-BE49-F238E27FC236}">
                <a16:creationId xmlns:a16="http://schemas.microsoft.com/office/drawing/2014/main" id="{666765C0-E2F5-F44E-9AB3-E7D0F249DA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0B9F0CDC-388A-3047-9A6F-58B42BD3D472}"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212026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A318365-54E0-7E42-9C04-69588CD2A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8FDA10B7-EB2C-5646-AF83-FF13A9C0E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139267" name="Slide Number Placeholder 3">
            <a:extLst>
              <a:ext uri="{FF2B5EF4-FFF2-40B4-BE49-F238E27FC236}">
                <a16:creationId xmlns:a16="http://schemas.microsoft.com/office/drawing/2014/main" id="{2D35C501-8DC6-D04B-8DB3-7BB4FF816F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45ABCF35-D335-5B4A-B23F-5F2532E0812C}"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110373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453863BB-E5FE-8342-8B09-097ABE71D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6AB5E011-70FE-2F40-9821-DFEE0F0C83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800">
                <a:ea typeface="ＭＳ Ｐゴシック" panose="020B0600070205080204" pitchFamily="34" charset="-128"/>
              </a:rPr>
              <a:t>Sherry</a:t>
            </a:r>
          </a:p>
          <a:p>
            <a:pPr eaLnBrk="1" hangingPunct="1">
              <a:spcBef>
                <a:spcPct val="0"/>
              </a:spcBef>
            </a:pPr>
            <a:r>
              <a:rPr lang="en-US" altLang="en-US" sz="2800">
                <a:ea typeface="ＭＳ Ｐゴシック" panose="020B0600070205080204" pitchFamily="34" charset="-128"/>
              </a:rPr>
              <a:t>Action Plan Elements:</a:t>
            </a:r>
          </a:p>
          <a:p>
            <a:pPr lvl="1" eaLnBrk="1" hangingPunct="1">
              <a:spcBef>
                <a:spcPct val="0"/>
              </a:spcBef>
            </a:pPr>
            <a:r>
              <a:rPr lang="en-US" altLang="en-US" sz="2800">
                <a:ea typeface="ＭＳ Ｐゴシック" panose="020B0600070205080204" pitchFamily="34" charset="-128"/>
              </a:rPr>
              <a:t>Who?</a:t>
            </a:r>
          </a:p>
          <a:p>
            <a:pPr lvl="1" eaLnBrk="1" hangingPunct="1">
              <a:spcBef>
                <a:spcPct val="0"/>
              </a:spcBef>
            </a:pPr>
            <a:r>
              <a:rPr lang="en-US" altLang="en-US" sz="2800">
                <a:ea typeface="ＭＳ Ｐゴシック" panose="020B0600070205080204" pitchFamily="34" charset="-128"/>
              </a:rPr>
              <a:t>By When?</a:t>
            </a:r>
          </a:p>
          <a:p>
            <a:pPr lvl="1" eaLnBrk="1" hangingPunct="1">
              <a:spcBef>
                <a:spcPct val="0"/>
              </a:spcBef>
            </a:pPr>
            <a:r>
              <a:rPr lang="en-US" altLang="en-US" sz="2800">
                <a:ea typeface="ＭＳ Ｐゴシック" panose="020B0600070205080204" pitchFamily="34" charset="-128"/>
              </a:rPr>
              <a:t>Goal with Timeline</a:t>
            </a:r>
          </a:p>
          <a:p>
            <a:pPr lvl="1" eaLnBrk="1" hangingPunct="1">
              <a:spcBef>
                <a:spcPct val="0"/>
              </a:spcBef>
            </a:pPr>
            <a:r>
              <a:rPr lang="en-US" altLang="en-US" sz="2800">
                <a:ea typeface="ＭＳ Ｐゴシック" panose="020B0600070205080204" pitchFamily="34" charset="-128"/>
              </a:rPr>
              <a:t>Fidelity of Implementation Measure</a:t>
            </a:r>
          </a:p>
          <a:p>
            <a:pPr lvl="1" eaLnBrk="1" hangingPunct="1">
              <a:spcBef>
                <a:spcPct val="0"/>
              </a:spcBef>
            </a:pPr>
            <a:r>
              <a:rPr lang="en-US" altLang="en-US" sz="2800">
                <a:ea typeface="ＭＳ Ｐゴシック" panose="020B0600070205080204" pitchFamily="34" charset="-128"/>
              </a:rPr>
              <a:t>Effectiveness of Implementation Measure</a:t>
            </a:r>
          </a:p>
          <a:p>
            <a:pPr lvl="1" eaLnBrk="1" hangingPunct="1">
              <a:spcBef>
                <a:spcPct val="0"/>
              </a:spcBef>
            </a:pPr>
            <a:endParaRPr lang="en-US" altLang="en-US">
              <a:ea typeface="ＭＳ Ｐゴシック" panose="020B0600070205080204" pitchFamily="34" charset="-128"/>
            </a:endParaRPr>
          </a:p>
          <a:p>
            <a:pPr lvl="1"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141315" name="Slide Number Placeholder 3">
            <a:extLst>
              <a:ext uri="{FF2B5EF4-FFF2-40B4-BE49-F238E27FC236}">
                <a16:creationId xmlns:a16="http://schemas.microsoft.com/office/drawing/2014/main" id="{94861111-C484-AD4A-987B-553E2E76B7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52A465EC-5FEF-9D41-A55B-927E1BF14491}" type="slidenum">
              <a:rPr lang="en-US" altLang="en-US" smtClean="0">
                <a:solidFill>
                  <a:srgbClr val="000000"/>
                </a:solidFill>
                <a:latin typeface="Calibri" panose="020F0502020204030204" pitchFamily="34" charset="0"/>
              </a:rPr>
              <a:pPr/>
              <a:t>39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2654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505B0138-327B-6D4A-8A98-10ED8A37B9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5181E0D4-B3E0-F244-B5FD-F8C05640B6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43363" name="Slide Number Placeholder 3">
            <a:extLst>
              <a:ext uri="{FF2B5EF4-FFF2-40B4-BE49-F238E27FC236}">
                <a16:creationId xmlns:a16="http://schemas.microsoft.com/office/drawing/2014/main" id="{7F224381-F99D-2846-B258-B3BF9D4C9B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29F970B9-6E64-7D4D-9923-93C8575DD9F0}"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761916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3D04689D-E1E2-614A-AA7D-37B18A8F32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20C633E7-A66A-2E4E-BB03-73AB40343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2200">
                <a:ea typeface="ＭＳ Ｐゴシック" panose="020B0600070205080204" pitchFamily="34" charset="-128"/>
              </a:rPr>
              <a:t>Sherry</a:t>
            </a:r>
          </a:p>
          <a:p>
            <a:pPr eaLnBrk="1" hangingPunct="1">
              <a:lnSpc>
                <a:spcPct val="80000"/>
              </a:lnSpc>
              <a:spcBef>
                <a:spcPct val="0"/>
              </a:spcBef>
            </a:pPr>
            <a:r>
              <a:rPr lang="en-US" altLang="en-US" sz="2200">
                <a:ea typeface="ＭＳ Ｐゴシック" panose="020B0600070205080204" pitchFamily="34" charset="-128"/>
              </a:rPr>
              <a:t>Define how you will know that the solutions were implemented as planned (with fidelity)?</a:t>
            </a:r>
          </a:p>
          <a:p>
            <a:pPr lvl="2" eaLnBrk="1" hangingPunct="1">
              <a:lnSpc>
                <a:spcPct val="80000"/>
              </a:lnSpc>
              <a:spcBef>
                <a:spcPct val="0"/>
              </a:spcBef>
            </a:pPr>
            <a:r>
              <a:rPr lang="en-US" altLang="en-US" sz="2200">
                <a:ea typeface="ＭＳ Ｐゴシック" panose="020B0600070205080204" pitchFamily="34" charset="-128"/>
              </a:rPr>
              <a:t>How often will you conduct a status review?</a:t>
            </a:r>
          </a:p>
          <a:p>
            <a:pPr eaLnBrk="1" hangingPunct="1">
              <a:lnSpc>
                <a:spcPct val="80000"/>
              </a:lnSpc>
              <a:spcBef>
                <a:spcPct val="0"/>
              </a:spcBef>
            </a:pPr>
            <a:r>
              <a:rPr lang="en-US" altLang="en-US" sz="2200">
                <a:ea typeface="ＭＳ Ｐゴシック" panose="020B0600070205080204" pitchFamily="34" charset="-128"/>
              </a:rPr>
              <a:t>Define how you will know that the solutions had a positive effect on student achievement, social competence, and/or safety?</a:t>
            </a:r>
          </a:p>
          <a:p>
            <a:pPr lvl="2" eaLnBrk="1" hangingPunct="1">
              <a:lnSpc>
                <a:spcPct val="80000"/>
              </a:lnSpc>
              <a:spcBef>
                <a:spcPct val="0"/>
              </a:spcBef>
            </a:pPr>
            <a:r>
              <a:rPr lang="en-US" altLang="en-US" sz="2200">
                <a:ea typeface="ＭＳ Ｐゴシック" panose="020B0600070205080204" pitchFamily="34" charset="-128"/>
              </a:rPr>
              <a:t>How often will you monitor student progress?</a:t>
            </a:r>
          </a:p>
          <a:p>
            <a:pPr lvl="2" eaLnBrk="1" hangingPunct="1">
              <a:lnSpc>
                <a:spcPct val="80000"/>
              </a:lnSpc>
              <a:spcBef>
                <a:spcPct val="0"/>
              </a:spcBef>
            </a:pPr>
            <a:endParaRPr lang="en-US" altLang="en-US" sz="2200">
              <a:ea typeface="ＭＳ Ｐゴシック" panose="020B0600070205080204" pitchFamily="34" charset="-128"/>
            </a:endParaRPr>
          </a:p>
          <a:p>
            <a:pPr eaLnBrk="1" hangingPunct="1">
              <a:lnSpc>
                <a:spcPct val="90000"/>
              </a:lnSpc>
              <a:spcBef>
                <a:spcPct val="0"/>
              </a:spcBef>
            </a:pPr>
            <a:r>
              <a:rPr lang="en-US" altLang="en-US" sz="2400">
                <a:ea typeface="ＭＳ Ｐゴシック" panose="020B0600070205080204" pitchFamily="34" charset="-128"/>
              </a:rPr>
              <a:t>What will the data tell you when the problem is solved?   </a:t>
            </a:r>
          </a:p>
          <a:p>
            <a:pPr lvl="1" eaLnBrk="1" hangingPunct="1">
              <a:lnSpc>
                <a:spcPct val="90000"/>
              </a:lnSpc>
              <a:spcBef>
                <a:spcPct val="0"/>
              </a:spcBef>
            </a:pPr>
            <a:r>
              <a:rPr lang="en-US" altLang="en-US" sz="2400">
                <a:ea typeface="ＭＳ Ｐゴシック" panose="020B0600070205080204" pitchFamily="34" charset="-128"/>
              </a:rPr>
              <a:t>Base on team-established standard</a:t>
            </a:r>
          </a:p>
          <a:p>
            <a:pPr lvl="1" eaLnBrk="1" hangingPunct="1">
              <a:lnSpc>
                <a:spcPct val="90000"/>
              </a:lnSpc>
              <a:spcBef>
                <a:spcPct val="0"/>
              </a:spcBef>
            </a:pPr>
            <a:r>
              <a:rPr lang="en-US" altLang="en-US" sz="2400">
                <a:ea typeface="ＭＳ Ｐゴシック" panose="020B0600070205080204" pitchFamily="34" charset="-128"/>
              </a:rPr>
              <a:t>Easier to monitor if quantifiable (</a:t>
            </a:r>
            <a:r>
              <a:rPr lang="ja-JP" altLang="en-US" sz="2400">
                <a:ea typeface="ＭＳ Ｐゴシック" panose="020B0600070205080204" pitchFamily="34" charset="-128"/>
              </a:rPr>
              <a:t>“</a:t>
            </a:r>
            <a:r>
              <a:rPr lang="en-US" altLang="ja-JP" sz="2400">
                <a:ea typeface="ＭＳ Ｐゴシック" panose="020B0600070205080204" pitchFamily="34" charset="-128"/>
              </a:rPr>
              <a:t>countable</a:t>
            </a:r>
            <a:r>
              <a:rPr lang="ja-JP" altLang="en-US" sz="2400">
                <a:ea typeface="ＭＳ Ｐゴシック" panose="020B0600070205080204" pitchFamily="34" charset="-128"/>
              </a:rPr>
              <a:t>”</a:t>
            </a:r>
            <a:r>
              <a:rPr lang="en-US" altLang="ja-JP" sz="2400">
                <a:ea typeface="ＭＳ Ｐゴシック" panose="020B0600070205080204" pitchFamily="34" charset="-128"/>
              </a:rPr>
              <a:t>)</a:t>
            </a:r>
          </a:p>
          <a:p>
            <a:pPr lvl="1" eaLnBrk="1" hangingPunct="1">
              <a:lnSpc>
                <a:spcPct val="90000"/>
              </a:lnSpc>
              <a:spcBef>
                <a:spcPct val="0"/>
              </a:spcBef>
            </a:pPr>
            <a:r>
              <a:rPr lang="en-US" altLang="en-US" sz="2400">
                <a:ea typeface="ＭＳ Ｐゴシック" panose="020B0600070205080204" pitchFamily="34" charset="-128"/>
              </a:rPr>
              <a:t>Record on meeting minute form for progress monitoring at future meeting(s)</a:t>
            </a:r>
          </a:p>
          <a:p>
            <a:pPr eaLnBrk="1" hangingPunct="1">
              <a:lnSpc>
                <a:spcPct val="80000"/>
              </a:lnSpc>
              <a:spcBef>
                <a:spcPct val="0"/>
              </a:spcBef>
            </a:pPr>
            <a:endParaRPr lang="en-US" altLang="en-US" sz="2200">
              <a:ea typeface="ＭＳ Ｐゴシック" panose="020B0600070205080204" pitchFamily="34" charset="-128"/>
            </a:endParaRPr>
          </a:p>
          <a:p>
            <a:pPr lvl="2" eaLnBrk="1" hangingPunct="1">
              <a:lnSpc>
                <a:spcPct val="80000"/>
              </a:lnSpc>
              <a:spcBef>
                <a:spcPct val="0"/>
              </a:spcBef>
            </a:pPr>
            <a:endParaRPr lang="en-US" altLang="en-US" sz="1000">
              <a:ea typeface="ＭＳ Ｐゴシック" panose="020B0600070205080204" pitchFamily="34" charset="-128"/>
            </a:endParaRPr>
          </a:p>
        </p:txBody>
      </p:sp>
      <p:sp>
        <p:nvSpPr>
          <p:cNvPr id="145411" name="Slide Number Placeholder 3">
            <a:extLst>
              <a:ext uri="{FF2B5EF4-FFF2-40B4-BE49-F238E27FC236}">
                <a16:creationId xmlns:a16="http://schemas.microsoft.com/office/drawing/2014/main" id="{1658B7C9-E341-D34E-967C-8FD342C2C8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303F142-AE66-AE45-8BAB-6423ADD371F5}" type="slidenum">
              <a:rPr lang="en-US" altLang="en-US" smtClean="0">
                <a:solidFill>
                  <a:srgbClr val="000000"/>
                </a:solidFill>
                <a:latin typeface="Calibri" panose="020F0502020204030204" pitchFamily="34" charset="0"/>
              </a:rPr>
              <a:pPr/>
              <a:t>41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0544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949645C1-EF61-0041-8E6C-DE9F6C0E9EB6}"/>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B106C99D-FB4F-5445-AA4D-E0E9F60E2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Sherry</a:t>
            </a:r>
          </a:p>
          <a:p>
            <a:endParaRPr lang="en-US" altLang="en-US">
              <a:ea typeface="ＭＳ Ｐゴシック" panose="020B0600070205080204" pitchFamily="34" charset="-128"/>
            </a:endParaRPr>
          </a:p>
          <a:p>
            <a:r>
              <a:rPr lang="en-US" altLang="en-US">
                <a:ea typeface="ＭＳ Ｐゴシック" panose="020B0600070205080204" pitchFamily="34" charset="-128"/>
              </a:rPr>
              <a:t>Disaggregation simply means separating something into its component parts, or break apart. </a:t>
            </a:r>
          </a:p>
          <a:p>
            <a:endParaRPr lang="en-US" altLang="en-US">
              <a:ea typeface="ＭＳ Ｐゴシック" panose="020B0600070205080204" pitchFamily="34" charset="-128"/>
            </a:endParaRPr>
          </a:p>
          <a:p>
            <a:r>
              <a:rPr lang="en-US" altLang="en-US">
                <a:ea typeface="ＭＳ Ｐゴシック" panose="020B0600070205080204" pitchFamily="34" charset="-128"/>
              </a:rPr>
              <a:t>Only by evaluating both outcome and fidelity data (cause and effect) can leaders and teachers understand the complexities of student achievement (academic or behavior) and the value of our systems and practices.</a:t>
            </a:r>
          </a:p>
          <a:p>
            <a:endParaRPr lang="en-US" altLang="en-US">
              <a:ea typeface="ＭＳ Ｐゴシック" panose="020B0600070205080204" pitchFamily="34" charset="-128"/>
            </a:endParaRPr>
          </a:p>
          <a:p>
            <a:r>
              <a:rPr lang="en-US" altLang="en-US">
                <a:ea typeface="ＭＳ Ｐゴシック" panose="020B0600070205080204" pitchFamily="34" charset="-128"/>
              </a:rPr>
              <a:t>We cannot begin to truly understand what it will take to achieve our intended outcomes until we understand the relation between cause and effect, how our fidelity and outcome data intersect. </a:t>
            </a:r>
          </a:p>
          <a:p>
            <a:endParaRPr lang="en-US" altLang="en-US">
              <a:ea typeface="ＭＳ Ｐゴシック" panose="020B0600070205080204" pitchFamily="34" charset="-128"/>
            </a:endParaRPr>
          </a:p>
          <a:p>
            <a:r>
              <a:rPr lang="en-US" altLang="en-US">
                <a:ea typeface="ＭＳ Ｐゴシック" panose="020B0600070205080204" pitchFamily="34" charset="-128"/>
              </a:rPr>
              <a:t>Instead of segmenting data reviews (looking just at outcome or just at fidelity data) looking at the shaded section (where the data intersects) we can get a more comprehensive view of reality and can make higher quality decisions. </a:t>
            </a:r>
          </a:p>
          <a:p>
            <a:r>
              <a:rPr lang="en-US" altLang="en-US">
                <a:ea typeface="ＭＳ Ｐゴシック" panose="020B0600070205080204" pitchFamily="34" charset="-128"/>
              </a:rPr>
              <a:t> </a:t>
            </a:r>
          </a:p>
        </p:txBody>
      </p:sp>
      <p:sp>
        <p:nvSpPr>
          <p:cNvPr id="148483" name="Slide Number Placeholder 3">
            <a:extLst>
              <a:ext uri="{FF2B5EF4-FFF2-40B4-BE49-F238E27FC236}">
                <a16:creationId xmlns:a16="http://schemas.microsoft.com/office/drawing/2014/main" id="{926B5468-74B8-7D45-90A0-B6FDFE6B8D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F653AD95-C4E1-1742-96B4-2FB54AC64790}"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903369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C91F01F8-E033-5845-992C-C5DE720F1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48040EAB-428C-0A49-89B6-952617F21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7699" name="Slide Number Placeholder 3">
            <a:extLst>
              <a:ext uri="{FF2B5EF4-FFF2-40B4-BE49-F238E27FC236}">
                <a16:creationId xmlns:a16="http://schemas.microsoft.com/office/drawing/2014/main" id="{9FCA04F0-082A-C944-881E-DE34E11A9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FAEF7265-2327-D44C-BA15-51AF9A8958D4}"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220616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881621E-2240-FC46-A983-DB1C39536C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defTabSz="914400">
              <a:spcBef>
                <a:spcPct val="0"/>
              </a:spcBef>
            </a:pPr>
            <a:fld id="{38A0ED15-6A1E-1F4A-89A9-7B41EE3AB2A9}" type="slidenum">
              <a:rPr lang="en-US" altLang="en-US" sz="1100" smtClean="0">
                <a:latin typeface="Arial" panose="020B0604020202020204" pitchFamily="34" charset="0"/>
              </a:rPr>
              <a:pPr defTabSz="914400">
                <a:spcBef>
                  <a:spcPct val="0"/>
                </a:spcBef>
              </a:pPr>
              <a:t>4</a:t>
            </a:fld>
            <a:endParaRPr lang="en-US" altLang="en-US" sz="1100">
              <a:latin typeface="Arial" panose="020B0604020202020204" pitchFamily="34" charset="0"/>
            </a:endParaRPr>
          </a:p>
        </p:txBody>
      </p:sp>
      <p:sp>
        <p:nvSpPr>
          <p:cNvPr id="25602" name="Rectangle 2">
            <a:extLst>
              <a:ext uri="{FF2B5EF4-FFF2-40B4-BE49-F238E27FC236}">
                <a16:creationId xmlns:a16="http://schemas.microsoft.com/office/drawing/2014/main" id="{54201F05-D065-2343-906E-159134206269}"/>
              </a:ext>
            </a:extLst>
          </p:cNvPr>
          <p:cNvSpPr>
            <a:spLocks noChangeArrowheads="1"/>
          </p:cNvSpPr>
          <p:nvPr/>
        </p:nvSpPr>
        <p:spPr bwMode="auto">
          <a:xfrm>
            <a:off x="4164013"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10" tIns="45706" rIns="91410" bIns="45706"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25603" name="Rectangle 3">
            <a:extLst>
              <a:ext uri="{FF2B5EF4-FFF2-40B4-BE49-F238E27FC236}">
                <a16:creationId xmlns:a16="http://schemas.microsoft.com/office/drawing/2014/main" id="{C78E4620-9736-9E4F-B3CA-11B79EE61DDA}"/>
              </a:ext>
            </a:extLst>
          </p:cNvPr>
          <p:cNvSpPr>
            <a:spLocks noChangeArrowheads="1"/>
          </p:cNvSpPr>
          <p:nvPr/>
        </p:nvSpPr>
        <p:spPr bwMode="auto">
          <a:xfrm>
            <a:off x="4164013"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510" tIns="44462" rIns="90510" bIns="44462"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a:spcBef>
                <a:spcPct val="0"/>
              </a:spcBef>
            </a:pPr>
            <a:r>
              <a:rPr lang="en-US" altLang="en-US" sz="1300">
                <a:latin typeface="Times New Roman" panose="02020603050405020304" pitchFamily="18" charset="0"/>
              </a:rPr>
              <a:t>3</a:t>
            </a:r>
          </a:p>
        </p:txBody>
      </p:sp>
      <p:sp>
        <p:nvSpPr>
          <p:cNvPr id="25604" name="Rectangle 4">
            <a:extLst>
              <a:ext uri="{FF2B5EF4-FFF2-40B4-BE49-F238E27FC236}">
                <a16:creationId xmlns:a16="http://schemas.microsoft.com/office/drawing/2014/main" id="{83F0D234-9E65-8249-91D3-DD733B75A86E}"/>
              </a:ext>
            </a:extLst>
          </p:cNvPr>
          <p:cNvSpPr>
            <a:spLocks noChangeArrowheads="1"/>
          </p:cNvSpPr>
          <p:nvPr/>
        </p:nvSpPr>
        <p:spPr bwMode="auto">
          <a:xfrm>
            <a:off x="0" y="868680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10" tIns="45706" rIns="91410" bIns="45706"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25605" name="Rectangle 5">
            <a:extLst>
              <a:ext uri="{FF2B5EF4-FFF2-40B4-BE49-F238E27FC236}">
                <a16:creationId xmlns:a16="http://schemas.microsoft.com/office/drawing/2014/main" id="{D8F35837-A8AF-AC48-BEF4-4B32AFC56CB5}"/>
              </a:ext>
            </a:extLst>
          </p:cNvPr>
          <p:cNvSpPr>
            <a:spLocks noChangeArrowheads="1"/>
          </p:cNvSpPr>
          <p:nvPr/>
        </p:nvSpPr>
        <p:spPr bwMode="auto">
          <a:xfrm>
            <a:off x="0" y="0"/>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10" tIns="45706" rIns="91410" bIns="45706" anchor="ct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800">
              <a:latin typeface="Arial" panose="020B0604020202020204" pitchFamily="34" charset="0"/>
            </a:endParaRPr>
          </a:p>
        </p:txBody>
      </p:sp>
      <p:sp>
        <p:nvSpPr>
          <p:cNvPr id="25606" name="Rectangle 6">
            <a:extLst>
              <a:ext uri="{FF2B5EF4-FFF2-40B4-BE49-F238E27FC236}">
                <a16:creationId xmlns:a16="http://schemas.microsoft.com/office/drawing/2014/main" id="{99605DCD-9355-E049-BDB0-892423DA5B89}"/>
              </a:ext>
            </a:extLst>
          </p:cNvPr>
          <p:cNvSpPr>
            <a:spLocks noGrp="1" noRot="1" noChangeAspect="1" noChangeArrowheads="1" noTextEdit="1"/>
          </p:cNvSpPr>
          <p:nvPr>
            <p:ph type="sldImg"/>
          </p:nvPr>
        </p:nvSpPr>
        <p:spPr bwMode="auto">
          <a:xfrm>
            <a:off x="1155700" y="693738"/>
            <a:ext cx="4551363" cy="34131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7" name="Rectangle 7">
            <a:extLst>
              <a:ext uri="{FF2B5EF4-FFF2-40B4-BE49-F238E27FC236}">
                <a16:creationId xmlns:a16="http://schemas.microsoft.com/office/drawing/2014/main" id="{83DB2E81-9E69-5549-AD34-5CEC7739EB9A}"/>
              </a:ext>
            </a:extLst>
          </p:cNvPr>
          <p:cNvSpPr>
            <a:spLocks noGrp="1" noChangeArrowheads="1"/>
          </p:cNvSpPr>
          <p:nvPr>
            <p:ph type="body" idx="1"/>
          </p:nvPr>
        </p:nvSpPr>
        <p:spPr bwMode="auto">
          <a:xfrm>
            <a:off x="985838"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10" tIns="44462" rIns="90510" bIns="44462" numCol="1" anchor="t" anchorCtr="0" compatLnSpc="1">
            <a:prstTxWarp prst="textNoShape">
              <a:avLst/>
            </a:prstTxWarp>
          </a:bodyPr>
          <a:lstStyle/>
          <a:p>
            <a:pPr eaLnBrk="1" hangingPunct="1"/>
            <a:r>
              <a:rPr lang="en-US" altLang="en-US">
                <a:ea typeface="ＭＳ Ｐゴシック" panose="020B0600070205080204" pitchFamily="34" charset="-128"/>
              </a:rPr>
              <a:t>DATA</a:t>
            </a:r>
          </a:p>
        </p:txBody>
      </p:sp>
    </p:spTree>
    <p:extLst>
      <p:ext uri="{BB962C8B-B14F-4D97-AF65-F5344CB8AC3E}">
        <p14:creationId xmlns:p14="http://schemas.microsoft.com/office/powerpoint/2010/main" val="3604600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https://drive.google.com/file/d/1IOy3wB8OZhG41hqF3xyq8p4OannoDbVN/view</a:t>
            </a:r>
            <a:endParaRPr lang="en-US" dirty="0"/>
          </a:p>
        </p:txBody>
      </p:sp>
      <p:sp>
        <p:nvSpPr>
          <p:cNvPr id="4" name="Slide Number Placeholder 3"/>
          <p:cNvSpPr>
            <a:spLocks noGrp="1"/>
          </p:cNvSpPr>
          <p:nvPr>
            <p:ph type="sldNum" sz="quarter" idx="5"/>
          </p:nvPr>
        </p:nvSpPr>
        <p:spPr/>
        <p:txBody>
          <a:bodyPr/>
          <a:lstStyle/>
          <a:p>
            <a:fld id="{83927D34-355F-B444-8203-8E9E47DCE393}" type="slidenum">
              <a:rPr lang="en-US" smtClean="0"/>
              <a:t>45</a:t>
            </a:fld>
            <a:endParaRPr lang="en-US"/>
          </a:p>
        </p:txBody>
      </p:sp>
    </p:spTree>
    <p:extLst>
      <p:ext uri="{BB962C8B-B14F-4D97-AF65-F5344CB8AC3E}">
        <p14:creationId xmlns:p14="http://schemas.microsoft.com/office/powerpoint/2010/main" val="1709414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a:extLst>
              <a:ext uri="{FF2B5EF4-FFF2-40B4-BE49-F238E27FC236}">
                <a16:creationId xmlns:a16="http://schemas.microsoft.com/office/drawing/2014/main" id="{02EA4FDE-2D54-DA46-B8D3-4058CEAEAB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Notes Placeholder 2">
            <a:extLst>
              <a:ext uri="{FF2B5EF4-FFF2-40B4-BE49-F238E27FC236}">
                <a16:creationId xmlns:a16="http://schemas.microsoft.com/office/drawing/2014/main" id="{1A6FA18B-E180-B443-878A-468E6B7239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Amy</a:t>
            </a:r>
          </a:p>
        </p:txBody>
      </p:sp>
      <p:sp>
        <p:nvSpPr>
          <p:cNvPr id="159747" name="Slide Number Placeholder 3">
            <a:extLst>
              <a:ext uri="{FF2B5EF4-FFF2-40B4-BE49-F238E27FC236}">
                <a16:creationId xmlns:a16="http://schemas.microsoft.com/office/drawing/2014/main" id="{14BE25AD-27B2-7344-B5D5-86EE4CFD09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B424C2C-65C3-734A-BEFA-2544B9BCD3F9}" type="slidenum">
              <a:rPr lang="en-US" altLang="en-US" smtClean="0">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2307586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a16="http://schemas.microsoft.com/office/drawing/2014/main" id="{99417BE1-7CC2-FF4C-9EFE-072D83C1DE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a16="http://schemas.microsoft.com/office/drawing/2014/main" id="{19A56A56-417C-DF49-918B-EC9F58F2D7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Amy</a:t>
            </a:r>
          </a:p>
          <a:p>
            <a:endParaRPr lang="en-US" altLang="en-US">
              <a:ea typeface="ＭＳ Ｐゴシック" panose="020B0600070205080204" pitchFamily="34" charset="-128"/>
            </a:endParaRPr>
          </a:p>
        </p:txBody>
      </p:sp>
      <p:sp>
        <p:nvSpPr>
          <p:cNvPr id="161795" name="Slide Number Placeholder 3">
            <a:extLst>
              <a:ext uri="{FF2B5EF4-FFF2-40B4-BE49-F238E27FC236}">
                <a16:creationId xmlns:a16="http://schemas.microsoft.com/office/drawing/2014/main" id="{693D4FD0-C42C-964F-ACAE-03D35D7389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66DE167-7EF4-CF4B-8941-75D19797CFBB}" type="slidenum">
              <a:rPr lang="en-US" altLang="en-US" smtClean="0">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600995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a:extLst>
              <a:ext uri="{FF2B5EF4-FFF2-40B4-BE49-F238E27FC236}">
                <a16:creationId xmlns:a16="http://schemas.microsoft.com/office/drawing/2014/main" id="{6675569C-74D9-0549-8A08-5EDFF36E18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2" name="Notes Placeholder 2">
            <a:extLst>
              <a:ext uri="{FF2B5EF4-FFF2-40B4-BE49-F238E27FC236}">
                <a16:creationId xmlns:a16="http://schemas.microsoft.com/office/drawing/2014/main" id="{E17AC8E7-DDFA-324C-8A37-F2DA782122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Amy</a:t>
            </a:r>
          </a:p>
          <a:p>
            <a:endParaRPr lang="en-US" altLang="en-US">
              <a:ea typeface="ＭＳ Ｐゴシック" panose="020B0600070205080204" pitchFamily="34" charset="-128"/>
            </a:endParaRPr>
          </a:p>
        </p:txBody>
      </p:sp>
      <p:sp>
        <p:nvSpPr>
          <p:cNvPr id="163843" name="Slide Number Placeholder 3">
            <a:extLst>
              <a:ext uri="{FF2B5EF4-FFF2-40B4-BE49-F238E27FC236}">
                <a16:creationId xmlns:a16="http://schemas.microsoft.com/office/drawing/2014/main" id="{0E83033F-3C86-8948-9DAA-21A5466092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A9B4E094-BFC4-D44A-BABC-FA06F8F30452}" type="slidenum">
              <a:rPr lang="en-US" altLang="en-US" smtClean="0">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276141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a:extLst>
              <a:ext uri="{FF2B5EF4-FFF2-40B4-BE49-F238E27FC236}">
                <a16:creationId xmlns:a16="http://schemas.microsoft.com/office/drawing/2014/main" id="{0AD3309C-4FF9-E848-89A9-9215A3866C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Notes Placeholder 2">
            <a:extLst>
              <a:ext uri="{FF2B5EF4-FFF2-40B4-BE49-F238E27FC236}">
                <a16:creationId xmlns:a16="http://schemas.microsoft.com/office/drawing/2014/main" id="{8311A156-813F-204A-AA8C-826F5AC64E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Amy</a:t>
            </a:r>
          </a:p>
          <a:p>
            <a:endParaRPr lang="en-US" altLang="en-US">
              <a:ea typeface="ＭＳ Ｐゴシック" panose="020B0600070205080204" pitchFamily="34" charset="-128"/>
            </a:endParaRPr>
          </a:p>
        </p:txBody>
      </p:sp>
      <p:sp>
        <p:nvSpPr>
          <p:cNvPr id="165891" name="Slide Number Placeholder 3">
            <a:extLst>
              <a:ext uri="{FF2B5EF4-FFF2-40B4-BE49-F238E27FC236}">
                <a16:creationId xmlns:a16="http://schemas.microsoft.com/office/drawing/2014/main" id="{49688952-11A0-9B48-A7B6-8357C44628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DBB52A2D-73E9-2644-ADE0-33DC2A18A047}" type="slidenum">
              <a:rPr lang="en-US" altLang="en-US" smtClean="0">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1117100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a:extLst>
              <a:ext uri="{FF2B5EF4-FFF2-40B4-BE49-F238E27FC236}">
                <a16:creationId xmlns:a16="http://schemas.microsoft.com/office/drawing/2014/main" id="{3B40B3D8-3D4D-AA4E-8DD4-3DB9C4BF87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Notes Placeholder 2">
            <a:extLst>
              <a:ext uri="{FF2B5EF4-FFF2-40B4-BE49-F238E27FC236}">
                <a16:creationId xmlns:a16="http://schemas.microsoft.com/office/drawing/2014/main" id="{3E8B4657-A180-374D-94DF-C82E70A74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Amy</a:t>
            </a:r>
          </a:p>
          <a:p>
            <a:endParaRPr lang="en-US" altLang="en-US">
              <a:ea typeface="ＭＳ Ｐゴシック" panose="020B0600070205080204" pitchFamily="34" charset="-128"/>
            </a:endParaRPr>
          </a:p>
        </p:txBody>
      </p:sp>
      <p:sp>
        <p:nvSpPr>
          <p:cNvPr id="167939" name="Slide Number Placeholder 3">
            <a:extLst>
              <a:ext uri="{FF2B5EF4-FFF2-40B4-BE49-F238E27FC236}">
                <a16:creationId xmlns:a16="http://schemas.microsoft.com/office/drawing/2014/main" id="{30ABA318-A8A4-424A-93EC-8FBA0302C5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28FF0C78-EA03-C94C-B835-DACAE797E2B2}" type="slidenum">
              <a:rPr lang="en-US" altLang="en-US" smtClean="0">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894608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A81EB33E-67FB-E446-BFEF-A1A09F66A5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198B34ED-4063-1548-A56E-8352F2EFD8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178179" name="Slide Number Placeholder 3">
            <a:extLst>
              <a:ext uri="{FF2B5EF4-FFF2-40B4-BE49-F238E27FC236}">
                <a16:creationId xmlns:a16="http://schemas.microsoft.com/office/drawing/2014/main" id="{1912B626-86B2-0242-8876-EF17A871BE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383827-D3C5-B94B-BDA5-805D67EFA2BD}" type="slidenum">
              <a:rPr lang="en-US" altLang="en-US" smtClean="0"/>
              <a:pPr>
                <a:spcBef>
                  <a:spcPct val="0"/>
                </a:spcBef>
              </a:pPr>
              <a:t>51</a:t>
            </a:fld>
            <a:endParaRPr lang="en-US" altLang="en-US"/>
          </a:p>
        </p:txBody>
      </p:sp>
    </p:spTree>
    <p:extLst>
      <p:ext uri="{BB962C8B-B14F-4D97-AF65-F5344CB8AC3E}">
        <p14:creationId xmlns:p14="http://schemas.microsoft.com/office/powerpoint/2010/main" val="2674616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972587BC-0858-364F-B237-B449B4891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D97ABEC1-9F84-DB4D-A70F-A0B6AFD96C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80227" name="Slide Number Placeholder 3">
            <a:extLst>
              <a:ext uri="{FF2B5EF4-FFF2-40B4-BE49-F238E27FC236}">
                <a16:creationId xmlns:a16="http://schemas.microsoft.com/office/drawing/2014/main" id="{6DA861AD-ABC3-3A46-82A7-9B1A05C67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3739A23E-4A84-694A-BF7A-3DB6F8A52227}" type="slidenum">
              <a:rPr lang="en-US" altLang="en-US" smtClean="0">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394778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22184E92-50F2-1B49-8D67-87AC639375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Notes Placeholder 2">
            <a:extLst>
              <a:ext uri="{FF2B5EF4-FFF2-40B4-BE49-F238E27FC236}">
                <a16:creationId xmlns:a16="http://schemas.microsoft.com/office/drawing/2014/main" id="{375CFEB1-DE46-D441-AAD1-0762BAC09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Amy</a:t>
            </a:r>
          </a:p>
          <a:p>
            <a:pPr eaLnBrk="1" hangingPunct="1"/>
            <a:r>
              <a:rPr lang="en-US" altLang="en-US">
                <a:ea typeface="ＭＳ Ｐゴシック" panose="020B0600070205080204" pitchFamily="34" charset="-128"/>
              </a:rPr>
              <a:t>Use data in “decision layers”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Don’t drown in the data</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It’s “OK” to be doing well</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Decisions are more likely to be effective and efficient when they are based on data.</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quality of decision-making depends most on the first step (defining the problem to be solved)</a:t>
            </a:r>
          </a:p>
          <a:p>
            <a:pPr lvl="2" eaLnBrk="1" hangingPunct="1"/>
            <a:r>
              <a:rPr lang="en-US" altLang="en-US">
                <a:ea typeface="ＭＳ Ｐゴシック" panose="020B0600070205080204" pitchFamily="34" charset="-128"/>
              </a:rPr>
              <a:t>Define problems with precision and clarity</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84323" name="Slide Number Placeholder 3">
            <a:extLst>
              <a:ext uri="{FF2B5EF4-FFF2-40B4-BE49-F238E27FC236}">
                <a16:creationId xmlns:a16="http://schemas.microsoft.com/office/drawing/2014/main" id="{20D4965D-BF3F-754E-B3BF-AC553AAA00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9E16660-4E63-7A45-81CC-D9AC19E27FF9}" type="slidenum">
              <a:rPr lang="en-US" altLang="en-US" smtClean="0">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1552244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a:extLst>
              <a:ext uri="{FF2B5EF4-FFF2-40B4-BE49-F238E27FC236}">
                <a16:creationId xmlns:a16="http://schemas.microsoft.com/office/drawing/2014/main" id="{7D78FEEA-7160-F740-8680-A61D9495EB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8" name="Notes Placeholder 2">
            <a:extLst>
              <a:ext uri="{FF2B5EF4-FFF2-40B4-BE49-F238E27FC236}">
                <a16:creationId xmlns:a16="http://schemas.microsoft.com/office/drawing/2014/main" id="{11394299-738C-1B42-86A3-1C35551187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8419" name="Slide Number Placeholder 3">
            <a:extLst>
              <a:ext uri="{FF2B5EF4-FFF2-40B4-BE49-F238E27FC236}">
                <a16:creationId xmlns:a16="http://schemas.microsoft.com/office/drawing/2014/main" id="{9F4BD5F7-298B-1D40-86EC-56C8C0AE14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AEB93B1F-40F2-3C49-9684-1CB95993A594}" type="slidenum">
              <a:rPr lang="en-US" altLang="en-US" smtClean="0">
                <a:latin typeface="Calibri" panose="020F0502020204030204" pitchFamily="34" charset="0"/>
              </a:rPr>
              <a:pPr/>
              <a:t>54</a:t>
            </a:fld>
            <a:endParaRPr lang="en-US" altLang="en-US">
              <a:latin typeface="Calibri" panose="020F0502020204030204" pitchFamily="34" charset="0"/>
            </a:endParaRPr>
          </a:p>
        </p:txBody>
      </p:sp>
    </p:spTree>
    <p:extLst>
      <p:ext uri="{BB962C8B-B14F-4D97-AF65-F5344CB8AC3E}">
        <p14:creationId xmlns:p14="http://schemas.microsoft.com/office/powerpoint/2010/main" val="312333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DEC8CD6-F213-E646-A5F7-A5C866AD06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8DECE5CF-6162-9940-B03C-A4C70BB20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Sherry</a:t>
            </a:r>
          </a:p>
          <a:p>
            <a:pPr eaLnBrk="1" hangingPunct="1"/>
            <a:r>
              <a:rPr lang="en-US" altLang="en-US">
                <a:ea typeface="ＭＳ Ｐゴシック" panose="020B0600070205080204" pitchFamily="34" charset="-128"/>
              </a:rPr>
              <a:t>What else?</a:t>
            </a:r>
          </a:p>
        </p:txBody>
      </p:sp>
      <p:sp>
        <p:nvSpPr>
          <p:cNvPr id="29699" name="Slide Number Placeholder 3">
            <a:extLst>
              <a:ext uri="{FF2B5EF4-FFF2-40B4-BE49-F238E27FC236}">
                <a16:creationId xmlns:a16="http://schemas.microsoft.com/office/drawing/2014/main" id="{4C4D18FF-7B8A-DC4C-8CBA-C7D401DFA2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A090F67-3FDE-5047-81A8-1883A8EFDF85}" type="slidenum">
              <a:rPr lang="en-US" altLang="en-US" smtClean="0"/>
              <a:pPr>
                <a:spcBef>
                  <a:spcPct val="0"/>
                </a:spcBef>
              </a:pPr>
              <a:t>5</a:t>
            </a:fld>
            <a:endParaRPr lang="en-US" altLang="en-US"/>
          </a:p>
        </p:txBody>
      </p:sp>
    </p:spTree>
    <p:extLst>
      <p:ext uri="{BB962C8B-B14F-4D97-AF65-F5344CB8AC3E}">
        <p14:creationId xmlns:p14="http://schemas.microsoft.com/office/powerpoint/2010/main" val="240642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1AD5DA5-2BDA-0B4E-90A5-727061F8CE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A1C7E349-2C06-684B-8674-143B3314EA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27651" name="Slide Number Placeholder 3">
            <a:extLst>
              <a:ext uri="{FF2B5EF4-FFF2-40B4-BE49-F238E27FC236}">
                <a16:creationId xmlns:a16="http://schemas.microsoft.com/office/drawing/2014/main" id="{EFA34C1E-FDEF-6049-B629-F378484215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3981323C-107A-8C4B-A12B-A037C1C4A17C}"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63925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C05B101-BCB7-7446-AC5B-B81967E7E6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658EBF3B-0426-EE4C-8289-B7CC798F5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7A48AE13-174E-EB4E-8FFD-7D41763BF1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8149DFB4-8E4D-934C-85ED-85B0184036A7}"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06635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2A57939-C34F-E74F-80C5-3E86610F9E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16E1614-1E43-C64F-9961-34948FEC9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sz="2400" dirty="0"/>
              <a:t> Identify a possible problem</a:t>
            </a:r>
          </a:p>
          <a:p>
            <a:pPr eaLnBrk="1" hangingPunct="1">
              <a:defRPr/>
            </a:pPr>
            <a:r>
              <a:rPr lang="en-US" altLang="en-US" sz="2400" dirty="0"/>
              <a:t> Build a precise “problem statement”</a:t>
            </a:r>
          </a:p>
          <a:p>
            <a:pPr lvl="1" eaLnBrk="1" hangingPunct="1">
              <a:defRPr/>
            </a:pPr>
            <a:r>
              <a:rPr lang="en-US" altLang="en-US" dirty="0">
                <a:ea typeface="ＭＳ Ｐゴシック" panose="020B0600070205080204" pitchFamily="34" charset="-128"/>
              </a:rPr>
              <a:t>Place the “problem” in the </a:t>
            </a:r>
            <a:r>
              <a:rPr lang="en-US" altLang="en-US" b="1" i="1" dirty="0">
                <a:ea typeface="ＭＳ Ｐゴシック" panose="020B0600070205080204" pitchFamily="34" charset="-128"/>
              </a:rPr>
              <a:t>context</a:t>
            </a:r>
            <a:r>
              <a:rPr lang="en-US" altLang="en-US" dirty="0">
                <a:ea typeface="ＭＳ Ｐゴシック" panose="020B0600070205080204" pitchFamily="34" charset="-128"/>
              </a:rPr>
              <a:t> rather than on the students</a:t>
            </a:r>
            <a:endParaRPr lang="en-US" altLang="en-US" sz="2400" dirty="0"/>
          </a:p>
          <a:p>
            <a:pPr eaLnBrk="1" hangingPunct="1">
              <a:defRPr/>
            </a:pPr>
            <a:r>
              <a:rPr lang="en-US" altLang="en-US" sz="2400" dirty="0"/>
              <a:t> Select an effective and efficient solution (intervention)</a:t>
            </a:r>
          </a:p>
          <a:p>
            <a:pPr eaLnBrk="1" hangingPunct="1">
              <a:defRPr/>
            </a:pPr>
            <a:r>
              <a:rPr lang="en-US" altLang="en-US" sz="2400" dirty="0"/>
              <a:t> Assess if a solution is (a) being implemented and (b) being effective</a:t>
            </a:r>
          </a:p>
          <a:p>
            <a:pPr lvl="1" eaLnBrk="1" hangingPunct="1"/>
            <a:endParaRPr lang="en-US" altLang="en-US" dirty="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F12C5573-75BE-F046-865C-B5A17B47E8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8B5B80AD-3764-AD40-971F-09664AA9648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66105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CD617FA-44BE-4E43-BE55-F81E0266D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011927C-DDC5-F64B-B131-C31DE74B12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Sherry</a:t>
            </a:r>
          </a:p>
        </p:txBody>
      </p:sp>
      <p:sp>
        <p:nvSpPr>
          <p:cNvPr id="35843" name="Slide Number Placeholder 3">
            <a:extLst>
              <a:ext uri="{FF2B5EF4-FFF2-40B4-BE49-F238E27FC236}">
                <a16:creationId xmlns:a16="http://schemas.microsoft.com/office/drawing/2014/main" id="{00AA233F-9FA6-FC47-8DE4-19669B8E4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7D5033F3-E998-9D4E-B1DC-B839A48CB52F}"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409200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BFDD-FBBD-E94A-9AAA-0080F793B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06058-9174-174F-992D-9439B80B2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460607-3745-4846-9457-F71F3D19390B}"/>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B0E2819E-2E91-2A41-9F6B-00115138E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49E87-9E12-BC47-97DE-6F4A9AC8F55A}"/>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19977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5374-269F-0D4E-AAED-21311141A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CE315-EB74-014D-9F77-EDD98E00A5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2D292-8493-BD4E-83B8-17905ED2A755}"/>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D32C51D2-5799-ED44-9DFD-C78F42D97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0C2F0-EF0B-A544-AC8D-0F2D4999EF8E}"/>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113451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F4999-6FBE-7B4B-9B58-512035601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A092A2-0D93-AC49-A715-D138E61CCF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416C6-CE94-C94A-81F3-73F1079AF37E}"/>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34CBE173-80DF-1942-BF84-B2FCABCA0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798C7-18C5-3F4B-AE0B-932B9B3D47F8}"/>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39508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00AF-5D70-CB41-AE26-D2700AD05B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381E0-8F77-DE46-9AD1-35856CBD56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6716A-0189-3743-B93D-F501CEE9BACD}"/>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90F3D24D-C82C-7141-9ADE-F99C4501A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3A951-4A22-F84A-9164-1285D50C16D9}"/>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261138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9675-B9B7-1C44-99A7-A32B364762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941C3-A5E5-4648-9207-851ED0052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5E91C6-2042-BC4F-8B01-A975118F7A03}"/>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0B3E8F88-6EA0-494D-99C2-B8018593D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213A4-CFDA-2443-968F-E0C22AD7FF0B}"/>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60242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7D3-2D87-4B4F-86B5-28B88BBE6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52BBF-CDEE-444F-BF85-6045AFBE8A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0A5B1-511F-694C-919A-1D736C8C58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C5C08A-F36E-8041-9D8B-4DE2F6481326}"/>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6" name="Footer Placeholder 5">
            <a:extLst>
              <a:ext uri="{FF2B5EF4-FFF2-40B4-BE49-F238E27FC236}">
                <a16:creationId xmlns:a16="http://schemas.microsoft.com/office/drawing/2014/main" id="{9AD93EA6-2052-9845-95F5-BE4799EDA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F1DD9-0F0D-3F46-AC52-128201CEE72A}"/>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2346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748B-1414-4C4C-8AAE-286640474D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E61DE-3A24-DE43-89C8-A35D49A25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ECC81B-E5AF-704A-B5D2-5AE9A4E258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4A0253-FCAE-E048-AF17-690CCC293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196EAD-10BB-7A45-ABCC-04F644983D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A4D08-F448-774F-A05D-95F43815148B}"/>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8" name="Footer Placeholder 7">
            <a:extLst>
              <a:ext uri="{FF2B5EF4-FFF2-40B4-BE49-F238E27FC236}">
                <a16:creationId xmlns:a16="http://schemas.microsoft.com/office/drawing/2014/main" id="{45EB42F1-D7C7-6349-B47B-A3F6E5A7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81791-4D37-1D4F-B28A-C60D15F1BF2A}"/>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35574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815B-E030-DE4E-B051-1B768ACA69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C9F6A5-B538-A048-A165-326C47EB1FF0}"/>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4" name="Footer Placeholder 3">
            <a:extLst>
              <a:ext uri="{FF2B5EF4-FFF2-40B4-BE49-F238E27FC236}">
                <a16:creationId xmlns:a16="http://schemas.microsoft.com/office/drawing/2014/main" id="{28A65D8F-DFC2-C144-8D07-D039D25A6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0FB713-E42A-9046-B558-26A725E02BE3}"/>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88593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A4715-2F52-D64C-BD81-FA8791776F0D}"/>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3" name="Footer Placeholder 2">
            <a:extLst>
              <a:ext uri="{FF2B5EF4-FFF2-40B4-BE49-F238E27FC236}">
                <a16:creationId xmlns:a16="http://schemas.microsoft.com/office/drawing/2014/main" id="{52443A2B-2824-9842-B3AA-D3594E42E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97643F-5C52-DB45-AFEB-4BC9F660E451}"/>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365961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5022-6958-CA4A-9975-00EE0A6CD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D371F-304C-3243-B3EF-41F049FCB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66FB8-5F54-BA45-8982-4C82CE577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DBAC6B-2E89-F84D-BD82-69C704CAC6BF}"/>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6" name="Footer Placeholder 5">
            <a:extLst>
              <a:ext uri="{FF2B5EF4-FFF2-40B4-BE49-F238E27FC236}">
                <a16:creationId xmlns:a16="http://schemas.microsoft.com/office/drawing/2014/main" id="{19438BCC-D5B6-2145-AE5F-F0F850FE8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7976E-E1BC-6D4A-A74A-0ECA1E5CBE05}"/>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173223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7366-46DC-5C43-AC32-428470065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D78B8-8ECE-B14B-BBEB-06F36603D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53B9AE-D5F7-9C44-8D2B-0D8427605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4A25C-3BDF-DB4C-8581-6700D16A6328}"/>
              </a:ext>
            </a:extLst>
          </p:cNvPr>
          <p:cNvSpPr>
            <a:spLocks noGrp="1"/>
          </p:cNvSpPr>
          <p:nvPr>
            <p:ph type="dt" sz="half" idx="10"/>
          </p:nvPr>
        </p:nvSpPr>
        <p:spPr/>
        <p:txBody>
          <a:bodyPr/>
          <a:lstStyle/>
          <a:p>
            <a:fld id="{8F0372D6-932A-7346-8329-0EB21ECF0C35}" type="datetimeFigureOut">
              <a:rPr lang="en-US" smtClean="0"/>
              <a:t>6/21/20</a:t>
            </a:fld>
            <a:endParaRPr lang="en-US"/>
          </a:p>
        </p:txBody>
      </p:sp>
      <p:sp>
        <p:nvSpPr>
          <p:cNvPr id="6" name="Footer Placeholder 5">
            <a:extLst>
              <a:ext uri="{FF2B5EF4-FFF2-40B4-BE49-F238E27FC236}">
                <a16:creationId xmlns:a16="http://schemas.microsoft.com/office/drawing/2014/main" id="{ECC8D367-0C38-8E46-8571-49ABB7371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6E692-50EB-074C-9D22-FE852B5B6B83}"/>
              </a:ext>
            </a:extLst>
          </p:cNvPr>
          <p:cNvSpPr>
            <a:spLocks noGrp="1"/>
          </p:cNvSpPr>
          <p:nvPr>
            <p:ph type="sldNum" sz="quarter" idx="12"/>
          </p:nvPr>
        </p:nvSpPr>
        <p:spPr/>
        <p:txBody>
          <a:bodyPr/>
          <a:lstStyle/>
          <a:p>
            <a:fld id="{A77574FA-1DC3-E949-BE7E-C5658B8FC5AA}" type="slidenum">
              <a:rPr lang="en-US" smtClean="0"/>
              <a:t>‹#›</a:t>
            </a:fld>
            <a:endParaRPr lang="en-US"/>
          </a:p>
        </p:txBody>
      </p:sp>
    </p:spTree>
    <p:extLst>
      <p:ext uri="{BB962C8B-B14F-4D97-AF65-F5344CB8AC3E}">
        <p14:creationId xmlns:p14="http://schemas.microsoft.com/office/powerpoint/2010/main" val="103147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A51DB-9983-8246-BDE5-5306E8135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CFA120-EB70-EF45-8607-2CD442D1C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CDE45-74D0-9249-B686-1C4E3CAB3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372D6-932A-7346-8329-0EB21ECF0C35}" type="datetimeFigureOut">
              <a:rPr lang="en-US" smtClean="0"/>
              <a:t>6/21/20</a:t>
            </a:fld>
            <a:endParaRPr lang="en-US"/>
          </a:p>
        </p:txBody>
      </p:sp>
      <p:sp>
        <p:nvSpPr>
          <p:cNvPr id="5" name="Footer Placeholder 4">
            <a:extLst>
              <a:ext uri="{FF2B5EF4-FFF2-40B4-BE49-F238E27FC236}">
                <a16:creationId xmlns:a16="http://schemas.microsoft.com/office/drawing/2014/main" id="{3438BD6D-AA1A-3040-8553-5165ED096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CC94E8-F17E-DE41-AA82-4B4AF5D30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574FA-1DC3-E949-BE7E-C5658B8FC5AA}" type="slidenum">
              <a:rPr lang="en-US" smtClean="0"/>
              <a:t>‹#›</a:t>
            </a:fld>
            <a:endParaRPr lang="en-US"/>
          </a:p>
        </p:txBody>
      </p:sp>
    </p:spTree>
    <p:extLst>
      <p:ext uri="{BB962C8B-B14F-4D97-AF65-F5344CB8AC3E}">
        <p14:creationId xmlns:p14="http://schemas.microsoft.com/office/powerpoint/2010/main" val="216059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pbisapps.org/community/Pages/Fidelity.aspx" TargetMode="Externa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pbis.org/Common/Cms/files/TIPS/TIPS%20Policy%20Brief.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3" Type="http://schemas.openxmlformats.org/officeDocument/2006/relationships/hyperlink" Target="https://www.pbisapps.org/community/Pages/Sustaining-Implementation-Together.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IOy3wB8OZhG41hqF3xyq8p4OannoDbVN/view"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0.tiff"/><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document/d/1DjAb3Ghy9Gl0t-6s2tFE58cUrUiXKjQBvmD-C2YIZDE/edit" TargetMode="External"/><Relationship Id="rId7" Type="http://schemas.openxmlformats.org/officeDocument/2006/relationships/hyperlink" Target="https://education.vermont.gov/documents/edu-comprehensive-needs-assessment-toolki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pbis.org/training/tips/tips-model-videos" TargetMode="External"/><Relationship Id="rId5" Type="http://schemas.openxmlformats.org/officeDocument/2006/relationships/hyperlink" Target="https://www.pbis.org/training/tips/tips-materials" TargetMode="External"/><Relationship Id="rId4" Type="http://schemas.openxmlformats.org/officeDocument/2006/relationships/hyperlink" Target="https://www.pbisapps.org/Resources/Pages/Data-Drill-Down-How-To.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a:extLst>
              <a:ext uri="{FF2B5EF4-FFF2-40B4-BE49-F238E27FC236}">
                <a16:creationId xmlns:a16="http://schemas.microsoft.com/office/drawing/2014/main" id="{84150103-D5F8-B040-920A-16C91CA71C54}"/>
              </a:ext>
            </a:extLst>
          </p:cNvPr>
          <p:cNvSpPr>
            <a:spLocks noGrp="1"/>
          </p:cNvSpPr>
          <p:nvPr>
            <p:ph type="ctrTitle"/>
          </p:nvPr>
        </p:nvSpPr>
        <p:spPr>
          <a:xfrm>
            <a:off x="0" y="291306"/>
            <a:ext cx="12192000" cy="1470025"/>
          </a:xfrm>
        </p:spPr>
        <p:txBody>
          <a:bodyPr>
            <a:normAutofit fontScale="90000"/>
          </a:bodyPr>
          <a:lstStyle/>
          <a:p>
            <a:r>
              <a:rPr lang="en-US" b="1" dirty="0">
                <a:solidFill>
                  <a:schemeClr val="accent6">
                    <a:lumMod val="50000"/>
                  </a:schemeClr>
                </a:solidFill>
              </a:rPr>
              <a:t>Using Data for Decision Making </a:t>
            </a:r>
            <a:br>
              <a:rPr lang="en-US" b="1" dirty="0">
                <a:solidFill>
                  <a:schemeClr val="accent6">
                    <a:lumMod val="50000"/>
                  </a:schemeClr>
                </a:solidFill>
              </a:rPr>
            </a:br>
            <a:r>
              <a:rPr lang="en-US" b="1" dirty="0">
                <a:solidFill>
                  <a:schemeClr val="accent6">
                    <a:lumMod val="50000"/>
                  </a:schemeClr>
                </a:solidFill>
              </a:rPr>
              <a:t>within a PBIS Framework</a:t>
            </a:r>
          </a:p>
        </p:txBody>
      </p:sp>
      <p:pic>
        <p:nvPicPr>
          <p:cNvPr id="16386" name="Picture 1">
            <a:extLst>
              <a:ext uri="{FF2B5EF4-FFF2-40B4-BE49-F238E27FC236}">
                <a16:creationId xmlns:a16="http://schemas.microsoft.com/office/drawing/2014/main" id="{91463BB4-20BA-B747-A3A1-A9B82A39AAD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7400" y="1866900"/>
            <a:ext cx="5594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7F31739-F1F8-3146-9933-FB8826D3EF2C}"/>
              </a:ext>
            </a:extLst>
          </p:cNvPr>
          <p:cNvSpPr txBox="1"/>
          <p:nvPr/>
        </p:nvSpPr>
        <p:spPr>
          <a:xfrm>
            <a:off x="1524000" y="5811838"/>
            <a:ext cx="9144000" cy="461665"/>
          </a:xfrm>
          <a:prstGeom prst="rect">
            <a:avLst/>
          </a:prstGeom>
          <a:noFill/>
        </p:spPr>
        <p:txBody>
          <a:bodyPr>
            <a:spAutoFit/>
          </a:bodyPr>
          <a:lstStyle/>
          <a:p>
            <a:pPr algn="ctr" eaLnBrk="1" hangingPunct="1">
              <a:defRPr/>
            </a:pPr>
            <a:r>
              <a:rPr lang="en-US" sz="2400" i="1" dirty="0">
                <a:ea typeface="ＭＳ Ｐゴシック" charset="-128"/>
              </a:rPr>
              <a:t>Presented by the VTPBIS State Team </a:t>
            </a:r>
          </a:p>
        </p:txBody>
      </p:sp>
    </p:spTree>
    <p:extLst>
      <p:ext uri="{BB962C8B-B14F-4D97-AF65-F5344CB8AC3E}">
        <p14:creationId xmlns:p14="http://schemas.microsoft.com/office/powerpoint/2010/main" val="4493146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3B757BF3-C6C0-2F4A-966E-FDAB0ACC3AB7}"/>
              </a:ext>
            </a:extLst>
          </p:cNvPr>
          <p:cNvSpPr>
            <a:spLocks noGrp="1"/>
          </p:cNvSpPr>
          <p:nvPr>
            <p:ph type="title"/>
          </p:nvPr>
        </p:nvSpPr>
        <p:spPr/>
        <p:txBody>
          <a:bodyPr/>
          <a:lstStyle/>
          <a:p>
            <a:pPr>
              <a:defRPr/>
            </a:pPr>
            <a:r>
              <a:rPr lang="en-US" altLang="en-US" sz="4000" b="1" dirty="0">
                <a:solidFill>
                  <a:schemeClr val="accent6">
                    <a:lumMod val="50000"/>
                  </a:schemeClr>
                </a:solidFill>
                <a:ea typeface="ＭＳ Ｐゴシック" panose="020B0600070205080204" pitchFamily="34" charset="-128"/>
              </a:rPr>
              <a:t>Start with Outcomes</a:t>
            </a:r>
            <a:endParaRPr lang="en-US" altLang="en-US" sz="4000" b="1" i="1" dirty="0">
              <a:solidFill>
                <a:schemeClr val="accent6">
                  <a:lumMod val="50000"/>
                </a:schemeClr>
              </a:solidFill>
              <a:ea typeface="ＭＳ Ｐゴシック" panose="020B0600070205080204" pitchFamily="34" charset="-128"/>
            </a:endParaRPr>
          </a:p>
        </p:txBody>
      </p:sp>
      <p:sp>
        <p:nvSpPr>
          <p:cNvPr id="39938" name="Content Placeholder 2">
            <a:extLst>
              <a:ext uri="{FF2B5EF4-FFF2-40B4-BE49-F238E27FC236}">
                <a16:creationId xmlns:a16="http://schemas.microsoft.com/office/drawing/2014/main" id="{B860F255-EC3D-AD4D-93C0-33CB097FB2F1}"/>
              </a:ext>
            </a:extLst>
          </p:cNvPr>
          <p:cNvSpPr>
            <a:spLocks noGrp="1"/>
          </p:cNvSpPr>
          <p:nvPr>
            <p:ph idx="1"/>
          </p:nvPr>
        </p:nvSpPr>
        <p:spPr>
          <a:xfrm>
            <a:off x="838200" y="1825625"/>
            <a:ext cx="6622774" cy="4351338"/>
          </a:xfrm>
        </p:spPr>
        <p:txBody>
          <a:bodyPr/>
          <a:lstStyle/>
          <a:p>
            <a:pPr marL="0" indent="0">
              <a:buNone/>
              <a:defRPr/>
            </a:pPr>
            <a:r>
              <a:rPr lang="en-US" altLang="en-US" i="1" dirty="0">
                <a:ea typeface="ＭＳ Ｐゴシック" panose="020B0600070205080204" pitchFamily="34" charset="-128"/>
              </a:rPr>
              <a:t>How will you know if PBIS is working if you are not sure where it should be taking you?</a:t>
            </a:r>
          </a:p>
          <a:p>
            <a:pPr marL="0" indent="0">
              <a:buNone/>
              <a:defRPr/>
            </a:pPr>
            <a:endParaRPr lang="en-US" altLang="en-US" sz="2400" dirty="0">
              <a:ea typeface="ＭＳ Ｐゴシック" panose="020B0600070205080204" pitchFamily="34" charset="-128"/>
            </a:endParaRPr>
          </a:p>
          <a:p>
            <a:pPr marL="0" indent="0">
              <a:buNone/>
              <a:defRPr/>
            </a:pPr>
            <a:r>
              <a:rPr lang="en-US" altLang="en-US" sz="2400" dirty="0">
                <a:ea typeface="ＭＳ Ｐゴシック" panose="020B0600070205080204" pitchFamily="34" charset="-128"/>
              </a:rPr>
              <a:t>Outcomes should be:</a:t>
            </a:r>
          </a:p>
          <a:p>
            <a:pPr lvl="1">
              <a:defRPr/>
            </a:pPr>
            <a:r>
              <a:rPr lang="en-US" altLang="en-US" dirty="0">
                <a:ea typeface="ＭＳ Ｐゴシック" panose="020B0600070205080204" pitchFamily="34" charset="-128"/>
              </a:rPr>
              <a:t>Locally determined</a:t>
            </a:r>
          </a:p>
          <a:p>
            <a:pPr lvl="1">
              <a:defRPr/>
            </a:pPr>
            <a:r>
              <a:rPr lang="en-US" altLang="en-US" dirty="0">
                <a:ea typeface="ＭＳ Ｐゴシック" panose="020B0600070205080204" pitchFamily="34" charset="-128"/>
              </a:rPr>
              <a:t>Contextually and culturally relevant</a:t>
            </a:r>
          </a:p>
          <a:p>
            <a:pPr lvl="1">
              <a:defRPr/>
            </a:pPr>
            <a:r>
              <a:rPr lang="en-US" altLang="en-US" dirty="0">
                <a:ea typeface="ＭＳ Ｐゴシック" panose="020B0600070205080204" pitchFamily="34" charset="-128"/>
              </a:rPr>
              <a:t>Observable and measurable</a:t>
            </a:r>
          </a:p>
          <a:p>
            <a:pPr lvl="1">
              <a:defRPr/>
            </a:pPr>
            <a:r>
              <a:rPr lang="en-US" altLang="en-US" dirty="0">
                <a:ea typeface="ＭＳ Ｐゴシック" panose="020B0600070205080204" pitchFamily="34" charset="-128"/>
              </a:rPr>
              <a:t>Summarized in goal statements</a:t>
            </a:r>
          </a:p>
        </p:txBody>
      </p:sp>
      <p:sp>
        <p:nvSpPr>
          <p:cNvPr id="2" name="Rectangle 1">
            <a:extLst>
              <a:ext uri="{FF2B5EF4-FFF2-40B4-BE49-F238E27FC236}">
                <a16:creationId xmlns:a16="http://schemas.microsoft.com/office/drawing/2014/main" id="{05086FD1-1CCA-C547-B36C-1070333C76C1}"/>
              </a:ext>
            </a:extLst>
          </p:cNvPr>
          <p:cNvSpPr/>
          <p:nvPr/>
        </p:nvSpPr>
        <p:spPr>
          <a:xfrm>
            <a:off x="7646504" y="3815219"/>
            <a:ext cx="4028662" cy="2677656"/>
          </a:xfrm>
          <a:prstGeom prst="rect">
            <a:avLst/>
          </a:prstGeom>
          <a:solidFill>
            <a:schemeClr val="accent6">
              <a:lumMod val="20000"/>
              <a:lumOff val="80000"/>
            </a:schemeClr>
          </a:solidFill>
        </p:spPr>
        <p:txBody>
          <a:bodyPr wrap="square">
            <a:spAutoFit/>
          </a:bodyPr>
          <a:lstStyle/>
          <a:p>
            <a:r>
              <a:rPr lang="en-US" altLang="en-US" sz="2400" b="1" u="sng" dirty="0">
                <a:ea typeface="ＭＳ Ｐゴシック" panose="020B0600070205080204" pitchFamily="34" charset="-128"/>
              </a:rPr>
              <a:t>Sample outcomes:</a:t>
            </a:r>
          </a:p>
          <a:p>
            <a:pPr marL="285750" indent="-285750">
              <a:buFont typeface="Arial" panose="020B0604020202020204" pitchFamily="34" charset="0"/>
              <a:buChar char="•"/>
            </a:pPr>
            <a:r>
              <a:rPr lang="en-US" altLang="en-US" sz="2400" dirty="0">
                <a:ea typeface="ＭＳ Ｐゴシック" panose="020B0600070205080204" pitchFamily="34" charset="-128"/>
              </a:rPr>
              <a:t>Reduce ODRs</a:t>
            </a:r>
          </a:p>
          <a:p>
            <a:pPr marL="285750" indent="-285750">
              <a:buFont typeface="Arial" panose="020B0604020202020204" pitchFamily="34" charset="0"/>
              <a:buChar char="•"/>
            </a:pPr>
            <a:r>
              <a:rPr lang="en-US" altLang="en-US" sz="2400" dirty="0">
                <a:ea typeface="ＭＳ Ｐゴシック" panose="020B0600070205080204" pitchFamily="34" charset="-128"/>
              </a:rPr>
              <a:t>Reduce bullying</a:t>
            </a:r>
          </a:p>
          <a:p>
            <a:pPr marL="285750" indent="-285750">
              <a:buFont typeface="Arial" panose="020B0604020202020204" pitchFamily="34" charset="0"/>
              <a:buChar char="•"/>
            </a:pPr>
            <a:r>
              <a:rPr lang="en-US" altLang="en-US" sz="2400" dirty="0">
                <a:ea typeface="ＭＳ Ｐゴシック" panose="020B0600070205080204" pitchFamily="34" charset="-128"/>
              </a:rPr>
              <a:t>Increase attendance</a:t>
            </a:r>
          </a:p>
          <a:p>
            <a:pPr marL="285750" indent="-285750">
              <a:buFont typeface="Arial" panose="020B0604020202020204" pitchFamily="34" charset="0"/>
              <a:buChar char="•"/>
            </a:pPr>
            <a:r>
              <a:rPr lang="en-US" altLang="en-US" sz="2400" dirty="0">
                <a:ea typeface="ＭＳ Ｐゴシック" panose="020B0600070205080204" pitchFamily="34" charset="-128"/>
              </a:rPr>
              <a:t>Decrease referrals for SPED</a:t>
            </a:r>
          </a:p>
          <a:p>
            <a:pPr marL="285750" indent="-285750">
              <a:buFont typeface="Arial" panose="020B0604020202020204" pitchFamily="34" charset="0"/>
              <a:buChar char="•"/>
            </a:pPr>
            <a:r>
              <a:rPr lang="en-US" altLang="en-US" sz="2400" dirty="0">
                <a:ea typeface="ＭＳ Ｐゴシック" panose="020B0600070205080204" pitchFamily="34" charset="-128"/>
              </a:rPr>
              <a:t>Increase building morale</a:t>
            </a:r>
          </a:p>
          <a:p>
            <a:pPr marL="285750" indent="-285750">
              <a:buFont typeface="Arial" panose="020B0604020202020204" pitchFamily="34" charset="0"/>
              <a:buChar char="•"/>
            </a:pPr>
            <a:r>
              <a:rPr lang="en-US" altLang="en-US" sz="2400" dirty="0">
                <a:ea typeface="ＭＳ Ｐゴシック" panose="020B0600070205080204" pitchFamily="34" charset="-128"/>
              </a:rPr>
              <a:t>Improve academic scores</a:t>
            </a:r>
          </a:p>
        </p:txBody>
      </p:sp>
      <p:pic>
        <p:nvPicPr>
          <p:cNvPr id="6" name="Picture 1">
            <a:extLst>
              <a:ext uri="{FF2B5EF4-FFF2-40B4-BE49-F238E27FC236}">
                <a16:creationId xmlns:a16="http://schemas.microsoft.com/office/drawing/2014/main" id="{B180DCAA-B4D0-6D4A-9EAE-55637AA0A91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46504" y="365125"/>
            <a:ext cx="41275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6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5FE0127D-7AE1-414F-A75E-751B622458A6}"/>
              </a:ext>
            </a:extLst>
          </p:cNvPr>
          <p:cNvSpPr>
            <a:spLocks noGrp="1"/>
          </p:cNvSpPr>
          <p:nvPr>
            <p:ph type="title"/>
          </p:nvPr>
        </p:nvSpPr>
        <p:spPr/>
        <p:txBody>
          <a:bodyPr/>
          <a:lstStyle/>
          <a:p>
            <a:pPr>
              <a:defRPr/>
            </a:pPr>
            <a:r>
              <a:rPr lang="en-US" altLang="en-US" sz="4000" b="1" dirty="0">
                <a:solidFill>
                  <a:schemeClr val="accent6">
                    <a:lumMod val="50000"/>
                  </a:schemeClr>
                </a:solidFill>
                <a:ea typeface="ＭＳ Ｐゴシック" panose="020B0600070205080204" pitchFamily="34" charset="-128"/>
              </a:rPr>
              <a:t>What are </a:t>
            </a:r>
            <a:r>
              <a:rPr lang="en-US" altLang="en-US" sz="4000" b="1" i="1" dirty="0">
                <a:solidFill>
                  <a:schemeClr val="accent6">
                    <a:lumMod val="50000"/>
                  </a:schemeClr>
                </a:solidFill>
                <a:ea typeface="ＭＳ Ｐゴシック" panose="020B0600070205080204" pitchFamily="34" charset="-128"/>
              </a:rPr>
              <a:t>your</a:t>
            </a:r>
            <a:r>
              <a:rPr lang="en-US" altLang="en-US" sz="4000" b="1" dirty="0">
                <a:solidFill>
                  <a:schemeClr val="accent6">
                    <a:lumMod val="50000"/>
                  </a:schemeClr>
                </a:solidFill>
                <a:ea typeface="ＭＳ Ｐゴシック" panose="020B0600070205080204" pitchFamily="34" charset="-128"/>
              </a:rPr>
              <a:t> outcomes?</a:t>
            </a:r>
          </a:p>
        </p:txBody>
      </p:sp>
      <p:sp>
        <p:nvSpPr>
          <p:cNvPr id="45058" name="Content Placeholder 2">
            <a:extLst>
              <a:ext uri="{FF2B5EF4-FFF2-40B4-BE49-F238E27FC236}">
                <a16:creationId xmlns:a16="http://schemas.microsoft.com/office/drawing/2014/main" id="{D5FE2819-EF84-3F41-BDB4-5F2CE9239F92}"/>
              </a:ext>
            </a:extLst>
          </p:cNvPr>
          <p:cNvSpPr>
            <a:spLocks noGrp="1"/>
          </p:cNvSpPr>
          <p:nvPr>
            <p:ph idx="1"/>
          </p:nvPr>
        </p:nvSpPr>
        <p:spPr/>
        <p:txBody>
          <a:bodyPr/>
          <a:lstStyle/>
          <a:p>
            <a:r>
              <a:rPr lang="en-US" altLang="en-US" dirty="0">
                <a:ea typeface="ＭＳ Ｐゴシック" panose="020B0600070205080204" pitchFamily="34" charset="-128"/>
              </a:rPr>
              <a:t>Think about the main reason your school is implementing PBIS.</a:t>
            </a:r>
          </a:p>
          <a:p>
            <a:endParaRPr lang="en-US" altLang="en-US" sz="900" dirty="0">
              <a:ea typeface="ＭＳ Ｐゴシック" panose="020B0600070205080204" pitchFamily="34" charset="-128"/>
            </a:endParaRPr>
          </a:p>
          <a:p>
            <a:r>
              <a:rPr lang="en-US" altLang="en-US" dirty="0">
                <a:ea typeface="ＭＳ Ｐゴシック" panose="020B0600070205080204" pitchFamily="34" charset="-128"/>
              </a:rPr>
              <a:t>Do you have an outcome statement that is specific, measurable (observable), achievable, realistic, and timely (SMART)?</a:t>
            </a:r>
          </a:p>
          <a:p>
            <a:pPr lvl="1">
              <a:defRPr/>
            </a:pPr>
            <a:r>
              <a:rPr lang="en-US" altLang="en-US" i="1" dirty="0">
                <a:ea typeface="ＭＳ Ｐゴシック" panose="020B0600070205080204" pitchFamily="34" charset="-128"/>
              </a:rPr>
              <a:t>(i.e. “</a:t>
            </a:r>
            <a:r>
              <a:rPr lang="en-US" altLang="ja-JP" i="1" dirty="0">
                <a:ea typeface="ＭＳ Ｐゴシック" panose="020B0600070205080204" pitchFamily="34" charset="-128"/>
              </a:rPr>
              <a:t>Given school-wide implementation of PBIS with fidelity, we will decrease the number of student suspensions and expulsions by 10% by the end of the school year.</a:t>
            </a:r>
            <a:r>
              <a:rPr lang="en-US" altLang="en-US" i="1" dirty="0">
                <a:ea typeface="ＭＳ Ｐゴシック" panose="020B0600070205080204" pitchFamily="34" charset="-128"/>
              </a:rPr>
              <a:t>”)</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3345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02">
            <a:extLst>
              <a:ext uri="{FF2B5EF4-FFF2-40B4-BE49-F238E27FC236}">
                <a16:creationId xmlns:a16="http://schemas.microsoft.com/office/drawing/2014/main" id="{677627CE-8855-2348-B890-5D3DBA457C69}"/>
              </a:ext>
            </a:extLst>
          </p:cNvPr>
          <p:cNvSpPr>
            <a:spLocks noGrp="1"/>
          </p:cNvSpPr>
          <p:nvPr>
            <p:ph type="title"/>
          </p:nvPr>
        </p:nvSpPr>
        <p:spPr/>
        <p:txBody>
          <a:bodyPr vert="horz" lIns="91425" tIns="45700" rIns="91425" bIns="45700" rtlCol="0" anchor="ctr">
            <a:normAutofit/>
          </a:bodyPr>
          <a:lstStyle/>
          <a:p>
            <a:pPr>
              <a:buSzPct val="25000"/>
              <a:defRPr/>
            </a:pPr>
            <a:r>
              <a:rPr lang="en-US" altLang="en-US" sz="4000" b="1" dirty="0">
                <a:solidFill>
                  <a:schemeClr val="accent6">
                    <a:lumMod val="50000"/>
                  </a:schemeClr>
                </a:solidFill>
                <a:ea typeface="ＭＳ Ｐゴシック" panose="020B0600070205080204" pitchFamily="34" charset="-128"/>
              </a:rPr>
              <a:t>The Tiered Fidelity Inventory (TFI) Will Help you Get to Outcomes</a:t>
            </a:r>
            <a:endParaRPr lang="en-US" altLang="en-US" sz="4000" b="1" dirty="0">
              <a:solidFill>
                <a:schemeClr val="accent6">
                  <a:lumMod val="75000"/>
                </a:schemeClr>
              </a:solidFill>
              <a:ea typeface="ＭＳ Ｐゴシック" panose="020B0600070205080204" pitchFamily="34" charset="-128"/>
              <a:sym typeface="Calibri" panose="020F0502020204030204" pitchFamily="34" charset="0"/>
            </a:endParaRPr>
          </a:p>
        </p:txBody>
      </p:sp>
      <p:sp>
        <p:nvSpPr>
          <p:cNvPr id="49154" name="Shape 203">
            <a:extLst>
              <a:ext uri="{FF2B5EF4-FFF2-40B4-BE49-F238E27FC236}">
                <a16:creationId xmlns:a16="http://schemas.microsoft.com/office/drawing/2014/main" id="{9C440F63-2414-4741-BF0F-A616CFE7A8E4}"/>
              </a:ext>
            </a:extLst>
          </p:cNvPr>
          <p:cNvSpPr>
            <a:spLocks noGrp="1"/>
          </p:cNvSpPr>
          <p:nvPr>
            <p:ph type="body" idx="1"/>
          </p:nvPr>
        </p:nvSpPr>
        <p:spPr>
          <a:xfrm>
            <a:off x="838200" y="2195512"/>
            <a:ext cx="10515600" cy="4525963"/>
          </a:xfrm>
        </p:spPr>
        <p:txBody>
          <a:bodyPr vert="horz" lIns="91425" tIns="45700" rIns="91425" bIns="45700" rtlCol="0">
            <a:normAutofit fontScale="92500" lnSpcReduction="20000"/>
          </a:bodyPr>
          <a:lstStyle/>
          <a:p>
            <a:pPr>
              <a:spcBef>
                <a:spcPts val="638"/>
              </a:spcBef>
              <a:buClr>
                <a:srgbClr val="000000"/>
              </a:buClr>
            </a:pPr>
            <a:r>
              <a:rPr lang="en-US" altLang="en-US" b="1" i="1" dirty="0">
                <a:ea typeface="ＭＳ Ｐゴシック" panose="020B0600070205080204" pitchFamily="34" charset="-128"/>
              </a:rPr>
              <a:t>What is the TFI?</a:t>
            </a:r>
            <a:r>
              <a:rPr lang="en-US" altLang="en-US" dirty="0">
                <a:ea typeface="ＭＳ Ｐゴシック" panose="020B0600070205080204" pitchFamily="34" charset="-128"/>
              </a:rPr>
              <a:t> An efficient and effective validated measure to assess fidelity of core PBIS features at all 3 tiers – Teams, Implementation and Evaluation</a:t>
            </a:r>
          </a:p>
          <a:p>
            <a:pPr>
              <a:spcBef>
                <a:spcPts val="638"/>
              </a:spcBef>
              <a:buClr>
                <a:srgbClr val="000000"/>
              </a:buClr>
              <a:buNone/>
            </a:pPr>
            <a:endParaRPr lang="en-US" altLang="en-US" dirty="0">
              <a:ea typeface="ＭＳ Ｐゴシック" panose="020B0600070205080204" pitchFamily="34" charset="-128"/>
            </a:endParaRPr>
          </a:p>
          <a:p>
            <a:pPr>
              <a:spcBef>
                <a:spcPts val="638"/>
              </a:spcBef>
              <a:buClr>
                <a:srgbClr val="000000"/>
              </a:buClr>
            </a:pPr>
            <a:r>
              <a:rPr lang="en-US" altLang="en-US" b="1" i="1" dirty="0">
                <a:ea typeface="ＭＳ Ｐゴシック" panose="020B0600070205080204" pitchFamily="34" charset="-128"/>
              </a:rPr>
              <a:t>Why use the TFI?</a:t>
            </a:r>
            <a:r>
              <a:rPr lang="en-US" altLang="en-US" dirty="0">
                <a:ea typeface="ＭＳ Ｐゴシック" panose="020B0600070205080204" pitchFamily="34" charset="-128"/>
              </a:rPr>
              <a:t> To guide and sustain effective implementation of PBIS</a:t>
            </a:r>
          </a:p>
          <a:p>
            <a:pPr>
              <a:spcBef>
                <a:spcPts val="638"/>
              </a:spcBef>
              <a:buClr>
                <a:srgbClr val="000000"/>
              </a:buClr>
            </a:pPr>
            <a:endParaRPr lang="en-US" altLang="en-US" dirty="0">
              <a:ea typeface="ＭＳ Ｐゴシック" panose="020B0600070205080204" pitchFamily="34" charset="-128"/>
            </a:endParaRPr>
          </a:p>
          <a:p>
            <a:pPr>
              <a:spcBef>
                <a:spcPct val="0"/>
              </a:spcBef>
              <a:buClr>
                <a:srgbClr val="000000"/>
              </a:buClr>
            </a:pPr>
            <a:r>
              <a:rPr lang="en-US" altLang="en-US" b="1" i="1" dirty="0">
                <a:ea typeface="ＭＳ Ｐゴシック" panose="020B0600070205080204" pitchFamily="34" charset="-128"/>
              </a:rPr>
              <a:t>When? </a:t>
            </a:r>
            <a:r>
              <a:rPr lang="en-US" altLang="en-US" dirty="0">
                <a:solidFill>
                  <a:srgbClr val="000000"/>
                </a:solidFill>
                <a:ea typeface="ＭＳ Ｐゴシック" panose="020B0600070205080204" pitchFamily="34" charset="-128"/>
                <a:sym typeface="Calibri" panose="020F0502020204030204" pitchFamily="34" charset="0"/>
              </a:rPr>
              <a:t>Expectation is once a year for all schools  </a:t>
            </a:r>
          </a:p>
          <a:p>
            <a:pPr lvl="1">
              <a:spcBef>
                <a:spcPct val="0"/>
              </a:spcBef>
              <a:buClr>
                <a:srgbClr val="000000"/>
              </a:buClr>
            </a:pPr>
            <a:r>
              <a:rPr lang="en-US" altLang="en-US" b="1" i="1" dirty="0">
                <a:solidFill>
                  <a:srgbClr val="000000"/>
                </a:solidFill>
                <a:ea typeface="ＭＳ Ｐゴシック" panose="020B0600070205080204" pitchFamily="34" charset="-128"/>
                <a:sym typeface="Calibri" panose="020F0502020204030204" pitchFamily="34" charset="0"/>
              </a:rPr>
              <a:t>Window open January 1st - March 31st</a:t>
            </a:r>
            <a:r>
              <a:rPr lang="en-US" altLang="en-US" dirty="0">
                <a:solidFill>
                  <a:srgbClr val="000000"/>
                </a:solidFill>
                <a:ea typeface="ＭＳ Ｐゴシック" panose="020B0600070205080204" pitchFamily="34" charset="-128"/>
                <a:sym typeface="Calibri" panose="020F0502020204030204" pitchFamily="34" charset="0"/>
              </a:rPr>
              <a:t> (for TFI and SAS)</a:t>
            </a:r>
          </a:p>
          <a:p>
            <a:pPr lvl="1">
              <a:spcBef>
                <a:spcPts val="638"/>
              </a:spcBef>
              <a:buClr>
                <a:srgbClr val="000000"/>
              </a:buClr>
            </a:pPr>
            <a:r>
              <a:rPr lang="en-US" altLang="en-US" dirty="0">
                <a:solidFill>
                  <a:srgbClr val="000000"/>
                </a:solidFill>
                <a:ea typeface="ＭＳ Ｐゴシック" panose="020B0600070205080204" pitchFamily="34" charset="-128"/>
                <a:sym typeface="Calibri" panose="020F0502020204030204" pitchFamily="34" charset="0"/>
              </a:rPr>
              <a:t>Consider completing TFI more than once to monitor/assess progress</a:t>
            </a:r>
          </a:p>
          <a:p>
            <a:pPr lvl="1">
              <a:spcBef>
                <a:spcPts val="638"/>
              </a:spcBef>
            </a:pPr>
            <a:r>
              <a:rPr lang="en-US" altLang="en-US" dirty="0">
                <a:ea typeface="ＭＳ Ｐゴシック" panose="020B0600070205080204" pitchFamily="34" charset="-128"/>
              </a:rPr>
              <a:t>Contact Anne </a:t>
            </a:r>
            <a:r>
              <a:rPr lang="en-US" altLang="en-US" dirty="0" err="1">
                <a:ea typeface="ＭＳ Ｐゴシック" panose="020B0600070205080204" pitchFamily="34" charset="-128"/>
              </a:rPr>
              <a:t>Dubie</a:t>
            </a:r>
            <a:r>
              <a:rPr lang="en-US" altLang="en-US" dirty="0">
                <a:ea typeface="ＭＳ Ｐゴシック" panose="020B0600070205080204" pitchFamily="34" charset="-128"/>
              </a:rPr>
              <a:t> if you would like your window opened</a:t>
            </a:r>
          </a:p>
          <a:p>
            <a:pPr lvl="1">
              <a:spcBef>
                <a:spcPts val="638"/>
              </a:spcBef>
            </a:pPr>
            <a:r>
              <a:rPr lang="en-US" altLang="en-US" dirty="0">
                <a:solidFill>
                  <a:srgbClr val="000000"/>
                </a:solidFill>
                <a:ea typeface="ＭＳ Ｐゴシック" panose="020B0600070205080204" pitchFamily="34" charset="-128"/>
                <a:sym typeface="Calibri" panose="020F0502020204030204" pitchFamily="34" charset="0"/>
              </a:rPr>
              <a:t>Teams should anticipate 30 minutes to complete each tier’s assessment the first time</a:t>
            </a:r>
          </a:p>
          <a:p>
            <a:pPr lvl="1">
              <a:spcBef>
                <a:spcPct val="0"/>
              </a:spcBef>
              <a:buClr>
                <a:srgbClr val="000000"/>
              </a:buClr>
            </a:pPr>
            <a:endParaRPr lang="en-US" altLang="en-US" sz="2100" dirty="0">
              <a:solidFill>
                <a:srgbClr val="000000"/>
              </a:solidFill>
              <a:ea typeface="ＭＳ Ｐゴシック" panose="020B0600070205080204" pitchFamily="34" charset="-128"/>
              <a:sym typeface="Calibri" panose="020F0502020204030204" pitchFamily="34" charset="0"/>
            </a:endParaRPr>
          </a:p>
          <a:p>
            <a:pPr>
              <a:spcBef>
                <a:spcPts val="638"/>
              </a:spcBef>
              <a:buClr>
                <a:srgbClr val="000000"/>
              </a:buClr>
            </a:pPr>
            <a:endParaRPr lang="en-US" altLang="en-US" b="1" i="1" dirty="0">
              <a:ea typeface="ＭＳ Ｐゴシック" panose="020B0600070205080204" pitchFamily="34" charset="-128"/>
            </a:endParaRPr>
          </a:p>
          <a:p>
            <a:pPr>
              <a:spcBef>
                <a:spcPts val="638"/>
              </a:spcBef>
              <a:buClr>
                <a:srgbClr val="000000"/>
              </a:buClr>
              <a:buNone/>
            </a:pPr>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3714428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350">
            <a:extLst>
              <a:ext uri="{FF2B5EF4-FFF2-40B4-BE49-F238E27FC236}">
                <a16:creationId xmlns:a16="http://schemas.microsoft.com/office/drawing/2014/main" id="{A68F1D6E-1EE0-6546-B8DC-8E7BA2C26A5E}"/>
              </a:ext>
            </a:extLst>
          </p:cNvPr>
          <p:cNvSpPr>
            <a:spLocks noGrp="1"/>
          </p:cNvSpPr>
          <p:nvPr>
            <p:ph type="title"/>
          </p:nvPr>
        </p:nvSpPr>
        <p:spPr/>
        <p:txBody>
          <a:bodyPr vert="horz" lIns="91425" tIns="91425" rIns="91425" bIns="91425" rtlCol="0" anchor="ctr">
            <a:normAutofit/>
          </a:bodyPr>
          <a:lstStyle/>
          <a:p>
            <a:pPr>
              <a:defRPr/>
            </a:pPr>
            <a:r>
              <a:rPr lang="en-US" altLang="en-US" sz="4000" b="1" dirty="0">
                <a:solidFill>
                  <a:schemeClr val="accent6">
                    <a:lumMod val="50000"/>
                  </a:schemeClr>
                </a:solidFill>
                <a:ea typeface="ＭＳ Ｐゴシック" panose="020B0600070205080204" pitchFamily="34" charset="-128"/>
              </a:rPr>
              <a:t>Example Subscale Report</a:t>
            </a:r>
          </a:p>
        </p:txBody>
      </p:sp>
      <p:pic>
        <p:nvPicPr>
          <p:cNvPr id="57346" name="Shape 351">
            <a:extLst>
              <a:ext uri="{FF2B5EF4-FFF2-40B4-BE49-F238E27FC236}">
                <a16:creationId xmlns:a16="http://schemas.microsoft.com/office/drawing/2014/main" id="{32CF937C-3956-7244-89CA-DAA220043BB9}"/>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1850" y="1636714"/>
            <a:ext cx="79883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02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hape 335">
            <a:extLst>
              <a:ext uri="{FF2B5EF4-FFF2-40B4-BE49-F238E27FC236}">
                <a16:creationId xmlns:a16="http://schemas.microsoft.com/office/drawing/2014/main" id="{00CBCA47-95F5-CD43-866A-81B63AD3CED9}"/>
              </a:ext>
            </a:extLst>
          </p:cNvPr>
          <p:cNvSpPr>
            <a:spLocks noGrp="1"/>
          </p:cNvSpPr>
          <p:nvPr>
            <p:ph type="title"/>
          </p:nvPr>
        </p:nvSpPr>
        <p:spPr/>
        <p:txBody>
          <a:bodyPr vert="horz" lIns="91425" tIns="45700" rIns="91425" bIns="45700" rtlCol="0" anchor="ctr">
            <a:normAutofit/>
          </a:bodyPr>
          <a:lstStyle/>
          <a:p>
            <a:pPr>
              <a:buSzPct val="25000"/>
              <a:defRPr/>
            </a:pPr>
            <a:r>
              <a:rPr lang="en-US" altLang="en-US" sz="4000" b="1" dirty="0">
                <a:solidFill>
                  <a:schemeClr val="accent6">
                    <a:lumMod val="50000"/>
                  </a:schemeClr>
                </a:solidFill>
                <a:ea typeface="ＭＳ Ｐゴシック" panose="020B0600070205080204" pitchFamily="34" charset="-128"/>
                <a:sym typeface="Calibri" panose="020F0502020204030204" pitchFamily="34" charset="0"/>
              </a:rPr>
              <a:t>After Assessment</a:t>
            </a:r>
          </a:p>
        </p:txBody>
      </p:sp>
      <p:sp>
        <p:nvSpPr>
          <p:cNvPr id="59394" name="Shape 336">
            <a:extLst>
              <a:ext uri="{FF2B5EF4-FFF2-40B4-BE49-F238E27FC236}">
                <a16:creationId xmlns:a16="http://schemas.microsoft.com/office/drawing/2014/main" id="{C1650C06-571C-7147-B299-29B01BF2DE81}"/>
              </a:ext>
            </a:extLst>
          </p:cNvPr>
          <p:cNvSpPr>
            <a:spLocks noGrp="1"/>
          </p:cNvSpPr>
          <p:nvPr>
            <p:ph type="body" idx="1"/>
          </p:nvPr>
        </p:nvSpPr>
        <p:spPr>
          <a:xfrm>
            <a:off x="838200" y="1865245"/>
            <a:ext cx="5725637" cy="4525963"/>
          </a:xfrm>
        </p:spPr>
        <p:txBody>
          <a:bodyPr vert="horz" lIns="91425" tIns="45700" rIns="91425" bIns="45700" rtlCol="0">
            <a:normAutofit/>
          </a:bodyPr>
          <a:lstStyle/>
          <a:p>
            <a:pPr marL="0" indent="0">
              <a:spcBef>
                <a:spcPct val="0"/>
              </a:spcBef>
              <a:buClr>
                <a:srgbClr val="000000"/>
              </a:buClr>
              <a:buNone/>
            </a:pPr>
            <a:r>
              <a:rPr lang="en-US" altLang="en-US" sz="3200" dirty="0">
                <a:solidFill>
                  <a:srgbClr val="000000"/>
                </a:solidFill>
                <a:ea typeface="ＭＳ Ｐゴシック" panose="020B0600070205080204" pitchFamily="34" charset="-128"/>
                <a:sym typeface="Calibri" panose="020F0502020204030204" pitchFamily="34" charset="0"/>
              </a:rPr>
              <a:t>Analyze data:</a:t>
            </a:r>
          </a:p>
          <a:p>
            <a:pPr lvl="1" indent="-361950">
              <a:spcBef>
                <a:spcPts val="400"/>
              </a:spcBef>
              <a:buClr>
                <a:srgbClr val="000000"/>
              </a:buClr>
            </a:pPr>
            <a:r>
              <a:rPr lang="en-US" altLang="en-US" sz="3200" dirty="0">
                <a:solidFill>
                  <a:srgbClr val="000000"/>
                </a:solidFill>
                <a:ea typeface="ＭＳ Ｐゴシック" panose="020B0600070205080204" pitchFamily="34" charset="-128"/>
                <a:sym typeface="Calibri" panose="020F0502020204030204" pitchFamily="34" charset="0"/>
              </a:rPr>
              <a:t>Total score report</a:t>
            </a:r>
          </a:p>
          <a:p>
            <a:pPr lvl="1" indent="-361950">
              <a:spcBef>
                <a:spcPts val="400"/>
              </a:spcBef>
              <a:buClr>
                <a:srgbClr val="000000"/>
              </a:buClr>
            </a:pPr>
            <a:r>
              <a:rPr lang="en-US" altLang="en-US" sz="3200" dirty="0">
                <a:solidFill>
                  <a:srgbClr val="000000"/>
                </a:solidFill>
                <a:ea typeface="ＭＳ Ｐゴシック" panose="020B0600070205080204" pitchFamily="34" charset="-128"/>
                <a:sym typeface="Calibri" panose="020F0502020204030204" pitchFamily="34" charset="0"/>
              </a:rPr>
              <a:t>Subscale report (broken down by tier)</a:t>
            </a:r>
          </a:p>
          <a:p>
            <a:pPr lvl="1" indent="-361950">
              <a:spcBef>
                <a:spcPts val="400"/>
              </a:spcBef>
              <a:buClr>
                <a:srgbClr val="000000"/>
              </a:buClr>
            </a:pPr>
            <a:r>
              <a:rPr lang="en-US" altLang="en-US" sz="3200" dirty="0">
                <a:solidFill>
                  <a:srgbClr val="000000"/>
                </a:solidFill>
                <a:ea typeface="ＭＳ Ｐゴシック" panose="020B0600070205080204" pitchFamily="34" charset="-128"/>
                <a:sym typeface="Calibri" panose="020F0502020204030204" pitchFamily="34" charset="0"/>
              </a:rPr>
              <a:t>Sub-sub scale report (broken down by components)</a:t>
            </a:r>
          </a:p>
          <a:p>
            <a:pPr lvl="1" indent="-361950">
              <a:spcBef>
                <a:spcPts val="400"/>
              </a:spcBef>
              <a:buClr>
                <a:srgbClr val="000000"/>
              </a:buClr>
            </a:pPr>
            <a:r>
              <a:rPr lang="en-US" altLang="en-US" sz="3200" dirty="0">
                <a:solidFill>
                  <a:srgbClr val="000000"/>
                </a:solidFill>
                <a:ea typeface="ＭＳ Ｐゴシック" panose="020B0600070205080204" pitchFamily="34" charset="-128"/>
                <a:sym typeface="Calibri" panose="020F0502020204030204" pitchFamily="34" charset="0"/>
              </a:rPr>
              <a:t>Individual items report</a:t>
            </a:r>
            <a:endParaRPr lang="en-US" altLang="en-US" sz="3200" dirty="0">
              <a:ea typeface="ＭＳ Ｐゴシック" panose="020B0600070205080204" pitchFamily="34" charset="-128"/>
              <a:sym typeface="Calibri" panose="020F0502020204030204" pitchFamily="34" charset="0"/>
            </a:endParaRPr>
          </a:p>
          <a:p>
            <a:pPr lvl="2" indent="-361950">
              <a:spcBef>
                <a:spcPts val="400"/>
              </a:spcBef>
              <a:buClr>
                <a:srgbClr val="000000"/>
              </a:buClr>
            </a:pPr>
            <a:r>
              <a:rPr lang="en-US" altLang="en-US" sz="2800" dirty="0">
                <a:solidFill>
                  <a:srgbClr val="000000"/>
                </a:solidFill>
                <a:ea typeface="ＭＳ Ｐゴシック" panose="020B0600070205080204" pitchFamily="34" charset="-128"/>
                <a:sym typeface="Calibri" panose="020F0502020204030204" pitchFamily="34" charset="0"/>
              </a:rPr>
              <a:t>Celebrate your 2’s, examine your 0’s and 1’s</a:t>
            </a:r>
          </a:p>
        </p:txBody>
      </p:sp>
      <p:pic>
        <p:nvPicPr>
          <p:cNvPr id="4" name="Picture 3">
            <a:extLst>
              <a:ext uri="{FF2B5EF4-FFF2-40B4-BE49-F238E27FC236}">
                <a16:creationId xmlns:a16="http://schemas.microsoft.com/office/drawing/2014/main" id="{D993EF85-EB03-2A43-A3EB-93CD6AA6B036}"/>
              </a:ext>
            </a:extLst>
          </p:cNvPr>
          <p:cNvPicPr>
            <a:picLocks noChangeAspect="1"/>
          </p:cNvPicPr>
          <p:nvPr/>
        </p:nvPicPr>
        <p:blipFill>
          <a:blip r:embed="rId3" cstate="screen">
            <a:extLst>
              <a:ext uri="{28A0092B-C50C-407E-A947-70E740481C1C}">
                <a14:useLocalDpi xmlns:a14="http://schemas.microsoft.com/office/drawing/2010/main"/>
              </a:ext>
            </a:extLst>
          </a:blip>
          <a:srcRect t="7080"/>
          <a:stretch>
            <a:fillRect/>
          </a:stretch>
        </p:blipFill>
        <p:spPr bwMode="auto">
          <a:xfrm>
            <a:off x="6775872" y="1563411"/>
            <a:ext cx="5233843" cy="328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42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7" name="Picture 3">
            <a:extLst>
              <a:ext uri="{FF2B5EF4-FFF2-40B4-BE49-F238E27FC236}">
                <a16:creationId xmlns:a16="http://schemas.microsoft.com/office/drawing/2014/main" id="{56F478F6-EC4F-574A-B223-36CA8FBDA0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2286000"/>
            <a:ext cx="81280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BEA83A-EB20-4A46-B264-240CA8706DBA}"/>
              </a:ext>
            </a:extLst>
          </p:cNvPr>
          <p:cNvSpPr txBox="1"/>
          <p:nvPr/>
        </p:nvSpPr>
        <p:spPr>
          <a:xfrm>
            <a:off x="1709739" y="292100"/>
            <a:ext cx="8518525" cy="1123950"/>
          </a:xfrm>
          <a:prstGeom prst="rect">
            <a:avLst/>
          </a:prstGeom>
          <a:noFill/>
        </p:spPr>
        <p:txBody>
          <a:bodyPr wrap="none">
            <a:spAutoFit/>
          </a:bodyPr>
          <a:lstStyle/>
          <a:p>
            <a:pPr eaLnBrk="1" hangingPunct="1">
              <a:defRPr/>
            </a:pPr>
            <a:r>
              <a:rPr lang="en-US" sz="4000" b="1" dirty="0">
                <a:solidFill>
                  <a:schemeClr val="accent6">
                    <a:lumMod val="50000"/>
                  </a:schemeClr>
                </a:solidFill>
              </a:rPr>
              <a:t>Great Article on Fidelity: </a:t>
            </a:r>
          </a:p>
          <a:p>
            <a:pPr eaLnBrk="1" hangingPunct="1">
              <a:defRPr/>
            </a:pPr>
            <a:r>
              <a:rPr lang="en-US" sz="2700" dirty="0">
                <a:hlinkClick r:id="rId4"/>
              </a:rPr>
              <a:t>https://www.pbisapps.org/community/Pages/Fidelity.aspx</a:t>
            </a:r>
            <a:r>
              <a:rPr lang="en-US" sz="2700" dirty="0"/>
              <a:t> </a:t>
            </a:r>
          </a:p>
        </p:txBody>
      </p:sp>
    </p:spTree>
    <p:extLst>
      <p:ext uri="{BB962C8B-B14F-4D97-AF65-F5344CB8AC3E}">
        <p14:creationId xmlns:p14="http://schemas.microsoft.com/office/powerpoint/2010/main" val="67405901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1EC35FBC-B61E-194C-8D09-511CEECB55D8}"/>
              </a:ext>
            </a:extLst>
          </p:cNvPr>
          <p:cNvSpPr>
            <a:spLocks noGrp="1"/>
          </p:cNvSpPr>
          <p:nvPr>
            <p:ph type="title"/>
          </p:nvPr>
        </p:nvSpPr>
        <p:spPr>
          <a:xfrm>
            <a:off x="3032125" y="677863"/>
            <a:ext cx="6172200" cy="442912"/>
          </a:xfrm>
        </p:spPr>
        <p:txBody>
          <a:bodyPr>
            <a:normAutofit fontScale="90000"/>
          </a:bodyPr>
          <a:lstStyle/>
          <a:p>
            <a:pPr algn="ctr" eaLnBrk="1" hangingPunct="1"/>
            <a:r>
              <a:rPr lang="en-US" altLang="en-US" sz="4000" b="1" dirty="0">
                <a:solidFill>
                  <a:schemeClr val="accent6">
                    <a:lumMod val="50000"/>
                  </a:schemeClr>
                </a:solidFill>
              </a:rPr>
              <a:t>TIPS Offers:</a:t>
            </a:r>
          </a:p>
        </p:txBody>
      </p:sp>
      <p:graphicFrame>
        <p:nvGraphicFramePr>
          <p:cNvPr id="6" name="Content Placeholder 5">
            <a:extLst>
              <a:ext uri="{FF2B5EF4-FFF2-40B4-BE49-F238E27FC236}">
                <a16:creationId xmlns:a16="http://schemas.microsoft.com/office/drawing/2014/main" id="{03FFC8AF-21F5-484E-BDA9-B1234E8B4F34}"/>
              </a:ext>
            </a:extLst>
          </p:cNvPr>
          <p:cNvGraphicFramePr>
            <a:graphicFrameLocks noGrp="1"/>
          </p:cNvGraphicFramePr>
          <p:nvPr>
            <p:ph idx="1"/>
            <p:extLst>
              <p:ext uri="{D42A27DB-BD31-4B8C-83A1-F6EECF244321}">
                <p14:modId xmlns:p14="http://schemas.microsoft.com/office/powerpoint/2010/main" val="2200559807"/>
              </p:ext>
            </p:extLst>
          </p:nvPr>
        </p:nvGraphicFramePr>
        <p:xfrm>
          <a:off x="417444" y="1610139"/>
          <a:ext cx="5559287" cy="401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C27DEE5-D0DE-7842-A1EE-3715551D0DA6}"/>
              </a:ext>
            </a:extLst>
          </p:cNvPr>
          <p:cNvSpPr txBox="1"/>
          <p:nvPr/>
        </p:nvSpPr>
        <p:spPr>
          <a:xfrm>
            <a:off x="7692887" y="3578087"/>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3053CCA-AEA2-2249-97B4-0718FAD46D9C}"/>
              </a:ext>
            </a:extLst>
          </p:cNvPr>
          <p:cNvSpPr txBox="1"/>
          <p:nvPr/>
        </p:nvSpPr>
        <p:spPr>
          <a:xfrm>
            <a:off x="7633252" y="3240157"/>
            <a:ext cx="184731" cy="369332"/>
          </a:xfrm>
          <a:prstGeom prst="rect">
            <a:avLst/>
          </a:prstGeom>
          <a:noFill/>
        </p:spPr>
        <p:txBody>
          <a:bodyPr wrap="none" rtlCol="0">
            <a:spAutoFit/>
          </a:bodyPr>
          <a:lstStyle/>
          <a:p>
            <a:endParaRPr lang="en-US" dirty="0"/>
          </a:p>
        </p:txBody>
      </p:sp>
      <p:graphicFrame>
        <p:nvGraphicFramePr>
          <p:cNvPr id="7" name="Content Placeholder 5">
            <a:extLst>
              <a:ext uri="{FF2B5EF4-FFF2-40B4-BE49-F238E27FC236}">
                <a16:creationId xmlns:a16="http://schemas.microsoft.com/office/drawing/2014/main" id="{2D565A09-7888-934A-84FC-5D505C46D9AF}"/>
              </a:ext>
            </a:extLst>
          </p:cNvPr>
          <p:cNvGraphicFramePr>
            <a:graphicFrameLocks/>
          </p:cNvGraphicFramePr>
          <p:nvPr>
            <p:extLst>
              <p:ext uri="{D42A27DB-BD31-4B8C-83A1-F6EECF244321}">
                <p14:modId xmlns:p14="http://schemas.microsoft.com/office/powerpoint/2010/main" val="3692602438"/>
              </p:ext>
            </p:extLst>
          </p:nvPr>
        </p:nvGraphicFramePr>
        <p:xfrm>
          <a:off x="6118225" y="1804744"/>
          <a:ext cx="5765523" cy="39160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8749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96B11A5-BE17-B442-A652-9DE8773AFB99}"/>
              </a:ext>
            </a:extLst>
          </p:cNvPr>
          <p:cNvSpPr/>
          <p:nvPr/>
        </p:nvSpPr>
        <p:spPr>
          <a:xfrm>
            <a:off x="1693864" y="2741613"/>
            <a:ext cx="2636837" cy="2489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69" name="Title 1">
            <a:extLst>
              <a:ext uri="{FF2B5EF4-FFF2-40B4-BE49-F238E27FC236}">
                <a16:creationId xmlns:a16="http://schemas.microsoft.com/office/drawing/2014/main" id="{21BF0868-121B-E046-AEA1-155949114E29}"/>
              </a:ext>
            </a:extLst>
          </p:cNvPr>
          <p:cNvSpPr>
            <a:spLocks noGrp="1"/>
          </p:cNvSpPr>
          <p:nvPr>
            <p:ph type="title"/>
          </p:nvPr>
        </p:nvSpPr>
        <p:spPr/>
        <p:txBody>
          <a:bodyPr/>
          <a:lstStyle/>
          <a:p>
            <a:pPr>
              <a:defRPr/>
            </a:pPr>
            <a:r>
              <a:rPr lang="en-US" altLang="en-US" sz="4000" b="1" dirty="0">
                <a:solidFill>
                  <a:schemeClr val="accent6">
                    <a:lumMod val="50000"/>
                  </a:schemeClr>
                </a:solidFill>
              </a:rPr>
              <a:t>What Makes a Dream Team?</a:t>
            </a:r>
            <a:br>
              <a:rPr lang="en-US" altLang="en-US" sz="4000" b="1" dirty="0">
                <a:solidFill>
                  <a:schemeClr val="accent6">
                    <a:lumMod val="50000"/>
                  </a:schemeClr>
                </a:solidFill>
              </a:rPr>
            </a:br>
            <a:endParaRPr lang="en-US" altLang="en-US" sz="4000" b="1" dirty="0">
              <a:solidFill>
                <a:schemeClr val="accent6">
                  <a:lumMod val="50000"/>
                </a:schemeClr>
              </a:solidFill>
            </a:endParaRPr>
          </a:p>
        </p:txBody>
      </p:sp>
      <p:sp>
        <p:nvSpPr>
          <p:cNvPr id="2" name="Oval 1">
            <a:extLst>
              <a:ext uri="{FF2B5EF4-FFF2-40B4-BE49-F238E27FC236}">
                <a16:creationId xmlns:a16="http://schemas.microsoft.com/office/drawing/2014/main" id="{E48C7465-B183-BF41-8F08-58AED101582C}"/>
              </a:ext>
            </a:extLst>
          </p:cNvPr>
          <p:cNvSpPr/>
          <p:nvPr/>
        </p:nvSpPr>
        <p:spPr>
          <a:xfrm>
            <a:off x="4238625" y="1128713"/>
            <a:ext cx="3944938" cy="322421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2" name="TextBox 3">
            <a:extLst>
              <a:ext uri="{FF2B5EF4-FFF2-40B4-BE49-F238E27FC236}">
                <a16:creationId xmlns:a16="http://schemas.microsoft.com/office/drawing/2014/main" id="{A390A2CF-F830-BA45-8015-3E69E3835E3C}"/>
              </a:ext>
            </a:extLst>
          </p:cNvPr>
          <p:cNvSpPr txBox="1">
            <a:spLocks noChangeArrowheads="1"/>
          </p:cNvSpPr>
          <p:nvPr/>
        </p:nvSpPr>
        <p:spPr bwMode="auto">
          <a:xfrm>
            <a:off x="4900614" y="1395414"/>
            <a:ext cx="26558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a:r>
              <a:rPr lang="en-US" altLang="en-US" sz="2800" b="1">
                <a:latin typeface="Calibri" panose="020F0502020204030204" pitchFamily="34" charset="0"/>
              </a:rPr>
              <a:t>Think of a successful team experience. What were some of the </a:t>
            </a:r>
            <a:r>
              <a:rPr lang="en-US" altLang="ja-JP" sz="2800" b="1">
                <a:latin typeface="Calibri" panose="020F0502020204030204" pitchFamily="34" charset="0"/>
              </a:rPr>
              <a:t>characteristics?</a:t>
            </a:r>
          </a:p>
          <a:p>
            <a:pPr algn="ctr"/>
            <a:endParaRPr lang="en-US" altLang="en-US" sz="2800" b="1">
              <a:latin typeface="Calibri" panose="020F0502020204030204" pitchFamily="34" charset="0"/>
            </a:endParaRPr>
          </a:p>
        </p:txBody>
      </p:sp>
      <p:sp>
        <p:nvSpPr>
          <p:cNvPr id="8" name="Oval 7">
            <a:extLst>
              <a:ext uri="{FF2B5EF4-FFF2-40B4-BE49-F238E27FC236}">
                <a16:creationId xmlns:a16="http://schemas.microsoft.com/office/drawing/2014/main" id="{7A77A5D7-1A7C-BD44-9320-3A034A2F2650}"/>
              </a:ext>
            </a:extLst>
          </p:cNvPr>
          <p:cNvSpPr/>
          <p:nvPr/>
        </p:nvSpPr>
        <p:spPr>
          <a:xfrm>
            <a:off x="4032251" y="4352925"/>
            <a:ext cx="2347913" cy="221773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5BB028CA-B5E6-2D47-B466-864662C96A3F}"/>
              </a:ext>
            </a:extLst>
          </p:cNvPr>
          <p:cNvSpPr txBox="1">
            <a:spLocks noChangeArrowheads="1"/>
          </p:cNvSpPr>
          <p:nvPr/>
        </p:nvSpPr>
        <p:spPr bwMode="auto">
          <a:xfrm>
            <a:off x="1922463" y="3667126"/>
            <a:ext cx="2647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600" b="1"/>
              <a:t>Predictability</a:t>
            </a:r>
          </a:p>
        </p:txBody>
      </p:sp>
      <p:sp>
        <p:nvSpPr>
          <p:cNvPr id="5" name="TextBox 4">
            <a:extLst>
              <a:ext uri="{FF2B5EF4-FFF2-40B4-BE49-F238E27FC236}">
                <a16:creationId xmlns:a16="http://schemas.microsoft.com/office/drawing/2014/main" id="{C9092718-9B6F-AE4B-A2FE-00A731B4FFEB}"/>
              </a:ext>
            </a:extLst>
          </p:cNvPr>
          <p:cNvSpPr txBox="1">
            <a:spLocks noChangeArrowheads="1"/>
          </p:cNvSpPr>
          <p:nvPr/>
        </p:nvSpPr>
        <p:spPr bwMode="auto">
          <a:xfrm>
            <a:off x="4206875" y="5184776"/>
            <a:ext cx="2647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600" b="1"/>
              <a:t>Participation</a:t>
            </a:r>
          </a:p>
        </p:txBody>
      </p:sp>
      <p:sp>
        <p:nvSpPr>
          <p:cNvPr id="11" name="Oval 10">
            <a:extLst>
              <a:ext uri="{FF2B5EF4-FFF2-40B4-BE49-F238E27FC236}">
                <a16:creationId xmlns:a16="http://schemas.microsoft.com/office/drawing/2014/main" id="{BC4BBFFD-27C0-5F41-B444-6C26E01794EF}"/>
              </a:ext>
            </a:extLst>
          </p:cNvPr>
          <p:cNvSpPr/>
          <p:nvPr/>
        </p:nvSpPr>
        <p:spPr>
          <a:xfrm>
            <a:off x="6665913" y="4265613"/>
            <a:ext cx="2468562" cy="233045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a:extLst>
              <a:ext uri="{FF2B5EF4-FFF2-40B4-BE49-F238E27FC236}">
                <a16:creationId xmlns:a16="http://schemas.microsoft.com/office/drawing/2014/main" id="{624373F0-0D0C-8742-A295-ECBFCDC61269}"/>
              </a:ext>
            </a:extLst>
          </p:cNvPr>
          <p:cNvSpPr txBox="1">
            <a:spLocks noChangeArrowheads="1"/>
          </p:cNvSpPr>
          <p:nvPr/>
        </p:nvSpPr>
        <p:spPr bwMode="auto">
          <a:xfrm>
            <a:off x="6700838" y="5133976"/>
            <a:ext cx="2647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600" b="1"/>
              <a:t>Communication</a:t>
            </a:r>
          </a:p>
        </p:txBody>
      </p:sp>
      <p:sp>
        <p:nvSpPr>
          <p:cNvPr id="13" name="Oval 12">
            <a:extLst>
              <a:ext uri="{FF2B5EF4-FFF2-40B4-BE49-F238E27FC236}">
                <a16:creationId xmlns:a16="http://schemas.microsoft.com/office/drawing/2014/main" id="{2845EA23-E70E-9547-8F69-65AE63C67B75}"/>
              </a:ext>
            </a:extLst>
          </p:cNvPr>
          <p:cNvSpPr/>
          <p:nvPr/>
        </p:nvSpPr>
        <p:spPr>
          <a:xfrm>
            <a:off x="8304213" y="2566989"/>
            <a:ext cx="2228850" cy="210502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a:extLst>
              <a:ext uri="{FF2B5EF4-FFF2-40B4-BE49-F238E27FC236}">
                <a16:creationId xmlns:a16="http://schemas.microsoft.com/office/drawing/2014/main" id="{37FE81E4-6A2C-2448-A751-5C4325C0528B}"/>
              </a:ext>
            </a:extLst>
          </p:cNvPr>
          <p:cNvSpPr txBox="1">
            <a:spLocks noChangeArrowheads="1"/>
          </p:cNvSpPr>
          <p:nvPr/>
        </p:nvSpPr>
        <p:spPr bwMode="auto">
          <a:xfrm>
            <a:off x="8304213" y="3336926"/>
            <a:ext cx="2647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600" b="1"/>
              <a:t>Accountability</a:t>
            </a:r>
          </a:p>
        </p:txBody>
      </p:sp>
    </p:spTree>
    <p:extLst>
      <p:ext uri="{BB962C8B-B14F-4D97-AF65-F5344CB8AC3E}">
        <p14:creationId xmlns:p14="http://schemas.microsoft.com/office/powerpoint/2010/main" val="16787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P spid="5" grpId="0"/>
      <p:bldP spid="11" grpId="0" animBg="1"/>
      <p:bldP spid="12"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A71AFC87-A205-764D-B9FF-09F4F1FFCD3F}"/>
              </a:ext>
            </a:extLst>
          </p:cNvPr>
          <p:cNvSpPr>
            <a:spLocks noGrp="1"/>
          </p:cNvSpPr>
          <p:nvPr>
            <p:ph type="title"/>
          </p:nvPr>
        </p:nvSpPr>
        <p:spPr>
          <a:xfrm>
            <a:off x="2303464" y="295276"/>
            <a:ext cx="7583487" cy="1076325"/>
          </a:xfrm>
        </p:spPr>
        <p:txBody>
          <a:bodyPr>
            <a:normAutofit fontScale="90000"/>
          </a:bodyPr>
          <a:lstStyle/>
          <a:p>
            <a:pPr algn="ctr" eaLnBrk="1" hangingPunct="1"/>
            <a:r>
              <a:rPr lang="en-US" altLang="en-US" sz="4000" b="1" dirty="0">
                <a:solidFill>
                  <a:schemeClr val="accent6">
                    <a:lumMod val="50000"/>
                  </a:schemeClr>
                </a:solidFill>
                <a:ea typeface="ＭＳ Ｐゴシック" panose="020B0600070205080204" pitchFamily="34" charset="-128"/>
              </a:rPr>
              <a:t>Characteristics of an Effective</a:t>
            </a:r>
            <a:br>
              <a:rPr lang="en-US" altLang="en-US" sz="4000" b="1" dirty="0">
                <a:solidFill>
                  <a:schemeClr val="accent6">
                    <a:lumMod val="50000"/>
                  </a:schemeClr>
                </a:solidFill>
                <a:ea typeface="ＭＳ Ｐゴシック" panose="020B0600070205080204" pitchFamily="34" charset="-128"/>
              </a:rPr>
            </a:br>
            <a:r>
              <a:rPr lang="en-US" altLang="en-US" sz="4000" b="1" dirty="0">
                <a:solidFill>
                  <a:schemeClr val="accent6">
                    <a:lumMod val="50000"/>
                  </a:schemeClr>
                </a:solidFill>
                <a:ea typeface="ＭＳ Ｐゴシック" panose="020B0600070205080204" pitchFamily="34" charset="-128"/>
              </a:rPr>
              <a:t>Data Team</a:t>
            </a:r>
          </a:p>
        </p:txBody>
      </p:sp>
      <p:pic>
        <p:nvPicPr>
          <p:cNvPr id="74754" name="Picture 5" descr="http://d102.org/blogs/teachinglearning/files/2011/08/DataTeam1.jpg">
            <a:extLst>
              <a:ext uri="{FF2B5EF4-FFF2-40B4-BE49-F238E27FC236}">
                <a16:creationId xmlns:a16="http://schemas.microsoft.com/office/drawing/2014/main" id="{F336CCD6-5578-7E4C-B1C3-577355BEE0FC}"/>
              </a:ext>
            </a:extLst>
          </p:cNvPr>
          <p:cNvPicPr>
            <a:picLocks noGrp="1"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0576" y="1616075"/>
            <a:ext cx="80692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20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0A233CE-329F-784E-BB5A-6A9188CA9EC4}"/>
              </a:ext>
            </a:extLst>
          </p:cNvPr>
          <p:cNvSpPr>
            <a:spLocks noGrp="1"/>
          </p:cNvSpPr>
          <p:nvPr>
            <p:ph type="title"/>
          </p:nvPr>
        </p:nvSpPr>
        <p:spPr>
          <a:xfrm>
            <a:off x="1192695" y="241853"/>
            <a:ext cx="9806609" cy="1560513"/>
          </a:xfrm>
        </p:spPr>
        <p:txBody>
          <a:bodyPr>
            <a:normAutofit fontScale="90000"/>
          </a:bodyPr>
          <a:lstStyle/>
          <a:p>
            <a:pPr eaLnBrk="1" hangingPunct="1"/>
            <a:r>
              <a:rPr lang="en-US" altLang="en-US" sz="4000" b="1" dirty="0">
                <a:solidFill>
                  <a:srgbClr val="006600"/>
                </a:solidFill>
              </a:rPr>
              <a:t>Effective meetings extend before and after the actual meeting time. Other key roles are necessary!</a:t>
            </a:r>
          </a:p>
        </p:txBody>
      </p:sp>
      <p:grpSp>
        <p:nvGrpSpPr>
          <p:cNvPr id="84994" name="Group 3">
            <a:extLst>
              <a:ext uri="{FF2B5EF4-FFF2-40B4-BE49-F238E27FC236}">
                <a16:creationId xmlns:a16="http://schemas.microsoft.com/office/drawing/2014/main" id="{6F47A22A-A1ED-834C-8CA7-9FBC43D5615D}"/>
              </a:ext>
            </a:extLst>
          </p:cNvPr>
          <p:cNvGrpSpPr>
            <a:grpSpLocks/>
          </p:cNvGrpSpPr>
          <p:nvPr/>
        </p:nvGrpSpPr>
        <p:grpSpPr bwMode="auto">
          <a:xfrm>
            <a:off x="1968500" y="2000250"/>
            <a:ext cx="8286750" cy="4445000"/>
            <a:chOff x="444340" y="2000625"/>
            <a:chExt cx="8286910" cy="4445000"/>
          </a:xfrm>
        </p:grpSpPr>
        <p:sp>
          <p:nvSpPr>
            <p:cNvPr id="5" name="Rounded Rectangle 4">
              <a:extLst>
                <a:ext uri="{FF2B5EF4-FFF2-40B4-BE49-F238E27FC236}">
                  <a16:creationId xmlns:a16="http://schemas.microsoft.com/office/drawing/2014/main" id="{6DC1F508-87AA-CE46-9EE2-75D22868E1CD}"/>
                </a:ext>
              </a:extLst>
            </p:cNvPr>
            <p:cNvSpPr/>
            <p:nvPr/>
          </p:nvSpPr>
          <p:spPr bwMode="auto">
            <a:xfrm>
              <a:off x="444340" y="2000625"/>
              <a:ext cx="2498773" cy="3230563"/>
            </a:xfrm>
            <a:prstGeom prst="roundRect">
              <a:avLst/>
            </a:prstGeom>
            <a:solidFill>
              <a:schemeClr val="tx1">
                <a:lumMod val="25000"/>
                <a:lumOff val="7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07" tIns="45704" rIns="91407" bIns="45704"/>
            <a:lstStyle/>
            <a:p>
              <a:pPr algn="ctr">
                <a:spcAft>
                  <a:spcPts val="400"/>
                </a:spcAft>
                <a:defRPr/>
              </a:pPr>
              <a:r>
                <a:rPr lang="en-US" sz="2000" b="1" dirty="0">
                  <a:solidFill>
                    <a:srgbClr val="174576"/>
                  </a:solidFill>
                  <a:ea typeface="ＭＳ Ｐゴシック" charset="0"/>
                  <a:cs typeface="ＭＳ Ｐゴシック" charset="0"/>
                </a:rPr>
                <a:t>BEFORE:</a:t>
              </a:r>
            </a:p>
            <a:p>
              <a:pPr>
                <a:spcAft>
                  <a:spcPts val="400"/>
                </a:spcAft>
                <a:buFont typeface="Arial" charset="0"/>
                <a:buChar char="•"/>
                <a:defRPr/>
              </a:pPr>
              <a:r>
                <a:rPr lang="en-US" sz="2000" dirty="0">
                  <a:solidFill>
                    <a:srgbClr val="103154"/>
                  </a:solidFill>
                  <a:ea typeface="ＭＳ Ｐゴシック" charset="0"/>
                  <a:cs typeface="ＭＳ Ｐゴシック" charset="0"/>
                </a:rPr>
                <a:t>Set agenda and send to team</a:t>
              </a:r>
            </a:p>
            <a:p>
              <a:pPr>
                <a:spcAft>
                  <a:spcPts val="400"/>
                </a:spcAft>
                <a:buFont typeface="Arial" charset="0"/>
                <a:buChar char="•"/>
                <a:defRPr/>
              </a:pPr>
              <a:r>
                <a:rPr lang="en-US" sz="2000" dirty="0">
                  <a:solidFill>
                    <a:srgbClr val="103154"/>
                  </a:solidFill>
                  <a:ea typeface="ＭＳ Ｐゴシック" charset="0"/>
                  <a:cs typeface="ＭＳ Ｐゴシック" charset="0"/>
                </a:rPr>
                <a:t>Collect data, review, and prepare summary statements</a:t>
              </a:r>
            </a:p>
          </p:txBody>
        </p:sp>
        <p:sp>
          <p:nvSpPr>
            <p:cNvPr id="6" name="Rounded Rectangle 5">
              <a:extLst>
                <a:ext uri="{FF2B5EF4-FFF2-40B4-BE49-F238E27FC236}">
                  <a16:creationId xmlns:a16="http://schemas.microsoft.com/office/drawing/2014/main" id="{AD7D9223-657C-F94A-9E99-E4FE4B90278A}"/>
                </a:ext>
              </a:extLst>
            </p:cNvPr>
            <p:cNvSpPr/>
            <p:nvPr/>
          </p:nvSpPr>
          <p:spPr bwMode="auto">
            <a:xfrm>
              <a:off x="3281258" y="2000625"/>
              <a:ext cx="2581325" cy="4445000"/>
            </a:xfrm>
            <a:prstGeom prst="roundRect">
              <a:avLst/>
            </a:prstGeom>
            <a:solidFill>
              <a:schemeClr val="tx1">
                <a:lumMod val="25000"/>
                <a:lumOff val="7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07" tIns="45704" rIns="91407" bIns="45704"/>
            <a:lstStyle/>
            <a:p>
              <a:pPr algn="ctr">
                <a:spcBef>
                  <a:spcPts val="300"/>
                </a:spcBef>
                <a:spcAft>
                  <a:spcPts val="400"/>
                </a:spcAft>
                <a:defRPr/>
              </a:pPr>
              <a:r>
                <a:rPr lang="en-US" sz="2000" b="1">
                  <a:solidFill>
                    <a:srgbClr val="103154"/>
                  </a:solidFill>
                  <a:ea typeface="ＭＳ Ｐゴシック" charset="0"/>
                  <a:cs typeface="ＭＳ Ｐゴシック" charset="0"/>
                </a:rPr>
                <a:t>DURING:</a:t>
              </a:r>
            </a:p>
            <a:p>
              <a:pPr>
                <a:spcBef>
                  <a:spcPts val="300"/>
                </a:spcBef>
                <a:spcAft>
                  <a:spcPts val="400"/>
                </a:spcAft>
                <a:buFont typeface="Arial" charset="0"/>
                <a:buChar char="•"/>
                <a:defRPr/>
              </a:pPr>
              <a:r>
                <a:rPr lang="en-US" sz="2000">
                  <a:solidFill>
                    <a:srgbClr val="103154"/>
                  </a:solidFill>
                  <a:ea typeface="ＭＳ Ｐゴシック" charset="0"/>
                  <a:cs typeface="ＭＳ Ｐゴシック" charset="0"/>
                </a:rPr>
                <a:t>Follow agenda &amp; time frames </a:t>
              </a:r>
            </a:p>
            <a:p>
              <a:pPr>
                <a:spcBef>
                  <a:spcPts val="300"/>
                </a:spcBef>
                <a:spcAft>
                  <a:spcPts val="400"/>
                </a:spcAft>
                <a:buFont typeface="Arial" charset="0"/>
                <a:buChar char="•"/>
                <a:defRPr/>
              </a:pPr>
              <a:r>
                <a:rPr lang="en-US" sz="2000">
                  <a:solidFill>
                    <a:srgbClr val="103154"/>
                  </a:solidFill>
                  <a:ea typeface="ＭＳ Ｐゴシック" charset="0"/>
                  <a:cs typeface="ＭＳ Ｐゴシック" charset="0"/>
                </a:rPr>
                <a:t>Review data</a:t>
              </a:r>
            </a:p>
            <a:p>
              <a:pPr>
                <a:spcBef>
                  <a:spcPts val="300"/>
                </a:spcBef>
                <a:spcAft>
                  <a:spcPts val="400"/>
                </a:spcAft>
                <a:buFont typeface="Arial" charset="0"/>
                <a:buChar char="•"/>
                <a:defRPr/>
              </a:pPr>
              <a:r>
                <a:rPr lang="en-US" sz="2000">
                  <a:solidFill>
                    <a:srgbClr val="103154"/>
                  </a:solidFill>
                  <a:ea typeface="ＭＳ Ｐゴシック" charset="0"/>
                  <a:cs typeface="ＭＳ Ｐゴシック" charset="0"/>
                </a:rPr>
                <a:t>Make precision problem statements</a:t>
              </a:r>
            </a:p>
            <a:p>
              <a:pPr>
                <a:spcBef>
                  <a:spcPts val="300"/>
                </a:spcBef>
                <a:spcAft>
                  <a:spcPts val="400"/>
                </a:spcAft>
                <a:buFont typeface="Arial" charset="0"/>
                <a:buChar char="•"/>
                <a:defRPr/>
              </a:pPr>
              <a:r>
                <a:rPr lang="en-US" sz="2000">
                  <a:solidFill>
                    <a:srgbClr val="103154"/>
                  </a:solidFill>
                  <a:ea typeface="ＭＳ Ｐゴシック" charset="0"/>
                  <a:cs typeface="ＭＳ Ｐゴシック" charset="0"/>
                </a:rPr>
                <a:t>Develop solutions</a:t>
              </a:r>
            </a:p>
            <a:p>
              <a:pPr>
                <a:spcBef>
                  <a:spcPts val="300"/>
                </a:spcBef>
                <a:spcAft>
                  <a:spcPts val="400"/>
                </a:spcAft>
                <a:buFont typeface="Arial" charset="0"/>
                <a:buChar char="•"/>
                <a:defRPr/>
              </a:pPr>
              <a:r>
                <a:rPr lang="en-US" sz="2000">
                  <a:solidFill>
                    <a:srgbClr val="103154"/>
                  </a:solidFill>
                  <a:ea typeface="ＭＳ Ｐゴシック" charset="0"/>
                  <a:cs typeface="ＭＳ Ｐゴシック" charset="0"/>
                </a:rPr>
                <a:t>Take notes and set action items</a:t>
              </a:r>
            </a:p>
            <a:p>
              <a:pPr>
                <a:spcBef>
                  <a:spcPts val="300"/>
                </a:spcBef>
                <a:spcAft>
                  <a:spcPts val="300"/>
                </a:spcAft>
                <a:buFont typeface="Arial" charset="0"/>
                <a:buChar char="•"/>
                <a:defRPr/>
              </a:pPr>
              <a:endParaRPr lang="en-US">
                <a:solidFill>
                  <a:srgbClr val="103154"/>
                </a:solidFill>
                <a:ea typeface="ＭＳ Ｐゴシック" charset="0"/>
                <a:cs typeface="ＭＳ Ｐゴシック" charset="0"/>
              </a:endParaRPr>
            </a:p>
            <a:p>
              <a:pPr algn="ctr">
                <a:spcBef>
                  <a:spcPts val="300"/>
                </a:spcBef>
                <a:spcAft>
                  <a:spcPts val="300"/>
                </a:spcAft>
                <a:defRPr/>
              </a:pPr>
              <a:endParaRPr lang="en-US">
                <a:solidFill>
                  <a:srgbClr val="103154"/>
                </a:solidFill>
                <a:ea typeface="ＭＳ Ｐゴシック" charset="0"/>
                <a:cs typeface="ＭＳ Ｐゴシック" charset="0"/>
              </a:endParaRPr>
            </a:p>
          </p:txBody>
        </p:sp>
        <p:sp>
          <p:nvSpPr>
            <p:cNvPr id="7" name="Rounded Rectangle 6">
              <a:extLst>
                <a:ext uri="{FF2B5EF4-FFF2-40B4-BE49-F238E27FC236}">
                  <a16:creationId xmlns:a16="http://schemas.microsoft.com/office/drawing/2014/main" id="{307923FD-BAD0-8D43-9356-CA83FCC7DF3F}"/>
                </a:ext>
              </a:extLst>
            </p:cNvPr>
            <p:cNvSpPr/>
            <p:nvPr/>
          </p:nvSpPr>
          <p:spPr bwMode="auto">
            <a:xfrm>
              <a:off x="6248352" y="2000625"/>
              <a:ext cx="2482898" cy="3284538"/>
            </a:xfrm>
            <a:prstGeom prst="roundRect">
              <a:avLst/>
            </a:prstGeom>
            <a:solidFill>
              <a:schemeClr val="tx1">
                <a:lumMod val="25000"/>
                <a:lumOff val="75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91407" tIns="45704" rIns="91407" bIns="45704"/>
            <a:lstStyle/>
            <a:p>
              <a:pPr algn="ctr">
                <a:spcBef>
                  <a:spcPts val="400"/>
                </a:spcBef>
                <a:spcAft>
                  <a:spcPts val="400"/>
                </a:spcAft>
                <a:defRPr/>
              </a:pPr>
              <a:r>
                <a:rPr lang="en-US" sz="2000" b="1">
                  <a:solidFill>
                    <a:srgbClr val="103154"/>
                  </a:solidFill>
                  <a:ea typeface="ＭＳ Ｐゴシック" charset="0"/>
                  <a:cs typeface="ＭＳ Ｐゴシック" charset="0"/>
                </a:rPr>
                <a:t>AFTER:</a:t>
              </a:r>
            </a:p>
            <a:p>
              <a:pPr>
                <a:spcBef>
                  <a:spcPts val="400"/>
                </a:spcBef>
                <a:spcAft>
                  <a:spcPts val="400"/>
                </a:spcAft>
                <a:buFont typeface="Arial" charset="0"/>
                <a:buChar char="•"/>
                <a:defRPr/>
              </a:pPr>
              <a:r>
                <a:rPr lang="en-US" sz="2000">
                  <a:solidFill>
                    <a:srgbClr val="103154"/>
                  </a:solidFill>
                  <a:ea typeface="ＭＳ Ｐゴシック" charset="0"/>
                  <a:cs typeface="ＭＳ Ｐゴシック" charset="0"/>
                </a:rPr>
                <a:t>Complete action items</a:t>
              </a:r>
            </a:p>
            <a:p>
              <a:pPr>
                <a:spcBef>
                  <a:spcPts val="400"/>
                </a:spcBef>
                <a:spcAft>
                  <a:spcPts val="400"/>
                </a:spcAft>
                <a:buFont typeface="Arial" charset="0"/>
                <a:buChar char="•"/>
                <a:defRPr/>
              </a:pPr>
              <a:r>
                <a:rPr lang="en-US" sz="2000">
                  <a:solidFill>
                    <a:srgbClr val="103154"/>
                  </a:solidFill>
                  <a:ea typeface="ＭＳ Ｐゴシック" charset="0"/>
                  <a:cs typeface="ＭＳ Ｐゴシック" charset="0"/>
                </a:rPr>
                <a:t>Follow-up on action item status</a:t>
              </a:r>
            </a:p>
          </p:txBody>
        </p:sp>
      </p:grpSp>
    </p:spTree>
    <p:extLst>
      <p:ext uri="{BB962C8B-B14F-4D97-AF65-F5344CB8AC3E}">
        <p14:creationId xmlns:p14="http://schemas.microsoft.com/office/powerpoint/2010/main" val="272166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Right Arrow 2">
            <a:extLst>
              <a:ext uri="{FF2B5EF4-FFF2-40B4-BE49-F238E27FC236}">
                <a16:creationId xmlns:a16="http://schemas.microsoft.com/office/drawing/2014/main" id="{37FD7ED3-D8C8-2842-B375-2A9C6BF54DA3}"/>
              </a:ext>
            </a:extLst>
          </p:cNvPr>
          <p:cNvSpPr/>
          <p:nvPr/>
        </p:nvSpPr>
        <p:spPr>
          <a:xfrm rot="10800000">
            <a:off x="1647825" y="1624014"/>
            <a:ext cx="8764588" cy="1108075"/>
          </a:xfrm>
          <a:prstGeom prst="leftRightArrow">
            <a:avLst/>
          </a:prstGeom>
          <a:gradFill flip="none" rotWithShape="1">
            <a:gsLst>
              <a:gs pos="0">
                <a:srgbClr val="92D050"/>
              </a:gs>
              <a:gs pos="80850">
                <a:schemeClr val="accent2"/>
              </a:gs>
              <a:gs pos="30000">
                <a:srgbClr val="FFFF00"/>
              </a:gs>
              <a:gs pos="61000">
                <a:schemeClr val="accent4"/>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id="{95F2C812-A89A-1347-AC77-43208C37CC3D}"/>
              </a:ext>
            </a:extLst>
          </p:cNvPr>
          <p:cNvSpPr/>
          <p:nvPr/>
        </p:nvSpPr>
        <p:spPr>
          <a:xfrm>
            <a:off x="1647825" y="1098551"/>
            <a:ext cx="2217738" cy="550863"/>
          </a:xfrm>
          <a:prstGeom prst="rect">
            <a:avLst/>
          </a:prstGeom>
          <a:solidFill>
            <a:srgbClr val="C000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What is data-based decision making?</a:t>
            </a:r>
          </a:p>
        </p:txBody>
      </p:sp>
      <p:sp>
        <p:nvSpPr>
          <p:cNvPr id="7" name="Rectangle 6">
            <a:extLst>
              <a:ext uri="{FF2B5EF4-FFF2-40B4-BE49-F238E27FC236}">
                <a16:creationId xmlns:a16="http://schemas.microsoft.com/office/drawing/2014/main" id="{6A64C65E-DB13-9041-9945-482F745912C7}"/>
              </a:ext>
            </a:extLst>
          </p:cNvPr>
          <p:cNvSpPr/>
          <p:nvPr/>
        </p:nvSpPr>
        <p:spPr>
          <a:xfrm>
            <a:off x="3865564" y="1095376"/>
            <a:ext cx="2219325" cy="5508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b="1" dirty="0">
                <a:solidFill>
                  <a:schemeClr val="tx1"/>
                </a:solidFill>
              </a:rPr>
              <a:t>Still learning and growing</a:t>
            </a:r>
          </a:p>
        </p:txBody>
      </p:sp>
      <p:sp>
        <p:nvSpPr>
          <p:cNvPr id="8" name="Rectangle 7">
            <a:extLst>
              <a:ext uri="{FF2B5EF4-FFF2-40B4-BE49-F238E27FC236}">
                <a16:creationId xmlns:a16="http://schemas.microsoft.com/office/drawing/2014/main" id="{1718AA46-1ECD-4647-BE43-C59D47AB49DF}"/>
              </a:ext>
            </a:extLst>
          </p:cNvPr>
          <p:cNvSpPr/>
          <p:nvPr/>
        </p:nvSpPr>
        <p:spPr>
          <a:xfrm>
            <a:off x="6084889" y="1095376"/>
            <a:ext cx="2219325" cy="550863"/>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1400" b="1" dirty="0">
                <a:solidFill>
                  <a:schemeClr val="tx1"/>
                </a:solidFill>
              </a:rPr>
              <a:t>We know how to do it, now we’re working to sustain it</a:t>
            </a:r>
          </a:p>
        </p:txBody>
      </p:sp>
      <p:sp>
        <p:nvSpPr>
          <p:cNvPr id="9" name="Rectangle 8">
            <a:extLst>
              <a:ext uri="{FF2B5EF4-FFF2-40B4-BE49-F238E27FC236}">
                <a16:creationId xmlns:a16="http://schemas.microsoft.com/office/drawing/2014/main" id="{3A340C59-7E75-4649-822A-E516BB190DC1}"/>
              </a:ext>
            </a:extLst>
          </p:cNvPr>
          <p:cNvSpPr/>
          <p:nvPr/>
        </p:nvSpPr>
        <p:spPr>
          <a:xfrm>
            <a:off x="8304214" y="1095376"/>
            <a:ext cx="2217737" cy="550863"/>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b="1" dirty="0">
                <a:solidFill>
                  <a:schemeClr val="tx1"/>
                </a:solidFill>
              </a:rPr>
              <a:t>Very fluent </a:t>
            </a:r>
          </a:p>
          <a:p>
            <a:pPr algn="ctr" eaLnBrk="1" hangingPunct="1">
              <a:defRPr/>
            </a:pPr>
            <a:r>
              <a:rPr lang="en-US" b="1" dirty="0">
                <a:solidFill>
                  <a:schemeClr val="tx1"/>
                </a:solidFill>
              </a:rPr>
              <a:t>and very effective</a:t>
            </a:r>
          </a:p>
        </p:txBody>
      </p:sp>
      <p:sp>
        <p:nvSpPr>
          <p:cNvPr id="12" name="Title 1">
            <a:extLst>
              <a:ext uri="{FF2B5EF4-FFF2-40B4-BE49-F238E27FC236}">
                <a16:creationId xmlns:a16="http://schemas.microsoft.com/office/drawing/2014/main" id="{2D720026-99D2-AF47-8766-A901BB688730}"/>
              </a:ext>
            </a:extLst>
          </p:cNvPr>
          <p:cNvSpPr txBox="1">
            <a:spLocks/>
          </p:cNvSpPr>
          <p:nvPr/>
        </p:nvSpPr>
        <p:spPr>
          <a:xfrm>
            <a:off x="5667375" y="2843214"/>
            <a:ext cx="4745038" cy="1495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100" b="1" dirty="0">
                <a:solidFill>
                  <a:schemeClr val="accent4">
                    <a:lumMod val="10000"/>
                  </a:schemeClr>
                </a:solidFill>
              </a:rPr>
              <a:t>Becoming Data Based</a:t>
            </a:r>
          </a:p>
          <a:p>
            <a:pPr>
              <a:defRPr/>
            </a:pPr>
            <a:r>
              <a:rPr lang="en-US" sz="2100" i="1" dirty="0">
                <a:solidFill>
                  <a:schemeClr val="accent4">
                    <a:lumMod val="10000"/>
                  </a:schemeClr>
                </a:solidFill>
              </a:rPr>
              <a:t>How are you currently embracing a data-based decision-making process that leads to results?</a:t>
            </a:r>
          </a:p>
        </p:txBody>
      </p:sp>
      <p:pic>
        <p:nvPicPr>
          <p:cNvPr id="18439" name="Picture 10">
            <a:extLst>
              <a:ext uri="{FF2B5EF4-FFF2-40B4-BE49-F238E27FC236}">
                <a16:creationId xmlns:a16="http://schemas.microsoft.com/office/drawing/2014/main" id="{2039C634-915F-7D4D-8EA6-D139638C7C0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5188" y="2598739"/>
            <a:ext cx="5410201"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TextBox 1">
            <a:extLst>
              <a:ext uri="{FF2B5EF4-FFF2-40B4-BE49-F238E27FC236}">
                <a16:creationId xmlns:a16="http://schemas.microsoft.com/office/drawing/2014/main" id="{10D1CDA1-A958-DB41-B59E-B2CCCFADF81D}"/>
              </a:ext>
            </a:extLst>
          </p:cNvPr>
          <p:cNvSpPr txBox="1">
            <a:spLocks noChangeArrowheads="1"/>
          </p:cNvSpPr>
          <p:nvPr/>
        </p:nvSpPr>
        <p:spPr bwMode="auto">
          <a:xfrm>
            <a:off x="6386513" y="4156075"/>
            <a:ext cx="38338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2100" b="1" i="1" dirty="0">
                <a:latin typeface="Arial" panose="020B0604020202020204" pitchFamily="34" charset="0"/>
              </a:rPr>
              <a:t>Poll: Pick which color matches your experience.</a:t>
            </a:r>
          </a:p>
          <a:p>
            <a:pPr eaLnBrk="1" hangingPunct="1">
              <a:buFont typeface="Arial" panose="020B0604020202020204" pitchFamily="34" charset="0"/>
              <a:buChar char="•"/>
            </a:pPr>
            <a:endParaRPr lang="en-US" altLang="en-US" sz="2100" b="1" i="1" dirty="0">
              <a:latin typeface="Arial" panose="020B0604020202020204" pitchFamily="34" charset="0"/>
            </a:endParaRPr>
          </a:p>
          <a:p>
            <a:pPr eaLnBrk="1" hangingPunct="1">
              <a:buFont typeface="Arial" panose="020B0604020202020204" pitchFamily="34" charset="0"/>
              <a:buChar char="•"/>
            </a:pPr>
            <a:r>
              <a:rPr lang="en-US" altLang="en-US" sz="2100" b="1" i="1" dirty="0">
                <a:latin typeface="Arial" panose="020B0604020202020204" pitchFamily="34" charset="0"/>
              </a:rPr>
              <a:t>Type in the chat box about what might help you get to the next color.</a:t>
            </a:r>
          </a:p>
        </p:txBody>
      </p:sp>
    </p:spTree>
    <p:extLst>
      <p:ext uri="{BB962C8B-B14F-4D97-AF65-F5344CB8AC3E}">
        <p14:creationId xmlns:p14="http://schemas.microsoft.com/office/powerpoint/2010/main" val="7014076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nodeType="afterGroup">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9">
            <a:extLst>
              <a:ext uri="{FF2B5EF4-FFF2-40B4-BE49-F238E27FC236}">
                <a16:creationId xmlns:a16="http://schemas.microsoft.com/office/drawing/2014/main" id="{778B2703-027F-5D48-86EC-6DB64181D692}"/>
              </a:ext>
            </a:extLst>
          </p:cNvPr>
          <p:cNvSpPr txBox="1">
            <a:spLocks noChangeArrowheads="1"/>
          </p:cNvSpPr>
          <p:nvPr/>
        </p:nvSpPr>
        <p:spPr bwMode="auto">
          <a:xfrm>
            <a:off x="4953000" y="3216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endParaRPr lang="en-US" altLang="en-US"/>
          </a:p>
        </p:txBody>
      </p:sp>
      <p:pic>
        <p:nvPicPr>
          <p:cNvPr id="87042" name="Picture 11">
            <a:extLst>
              <a:ext uri="{FF2B5EF4-FFF2-40B4-BE49-F238E27FC236}">
                <a16:creationId xmlns:a16="http://schemas.microsoft.com/office/drawing/2014/main" id="{18ECA5CD-4BF2-3E4A-B6EF-F8BD3E56F2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238" y="225287"/>
            <a:ext cx="11565524" cy="663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58044DD3-6730-BC47-BD6A-A2ED2505D1D3}"/>
              </a:ext>
            </a:extLst>
          </p:cNvPr>
          <p:cNvSpPr/>
          <p:nvPr/>
        </p:nvSpPr>
        <p:spPr>
          <a:xfrm>
            <a:off x="10254766" y="506276"/>
            <a:ext cx="1425575" cy="933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extLst>
      <p:ext uri="{BB962C8B-B14F-4D97-AF65-F5344CB8AC3E}">
        <p14:creationId xmlns:p14="http://schemas.microsoft.com/office/powerpoint/2010/main" val="43069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C56C332A-5AB3-4B40-B143-FBE6CBF8E88B}"/>
              </a:ext>
            </a:extLst>
          </p:cNvPr>
          <p:cNvSpPr>
            <a:spLocks noGrp="1"/>
          </p:cNvSpPr>
          <p:nvPr>
            <p:ph type="title"/>
          </p:nvPr>
        </p:nvSpPr>
        <p:spPr>
          <a:xfrm>
            <a:off x="838200" y="0"/>
            <a:ext cx="10515600" cy="1325563"/>
          </a:xfrm>
        </p:spPr>
        <p:txBody>
          <a:bodyPr/>
          <a:lstStyle/>
          <a:p>
            <a:pPr eaLnBrk="1" hangingPunct="1"/>
            <a:r>
              <a:rPr lang="en-US" altLang="en-US" sz="4000" b="1" dirty="0">
                <a:solidFill>
                  <a:srgbClr val="006600"/>
                </a:solidFill>
              </a:rPr>
              <a:t>Data Analyst: Role &amp; Responsibilities</a:t>
            </a:r>
          </a:p>
        </p:txBody>
      </p:sp>
      <p:sp>
        <p:nvSpPr>
          <p:cNvPr id="89090" name="Content Placeholder 2">
            <a:extLst>
              <a:ext uri="{FF2B5EF4-FFF2-40B4-BE49-F238E27FC236}">
                <a16:creationId xmlns:a16="http://schemas.microsoft.com/office/drawing/2014/main" id="{E5D63AED-1CFE-D641-8D6F-A2229653521E}"/>
              </a:ext>
            </a:extLst>
          </p:cNvPr>
          <p:cNvSpPr>
            <a:spLocks noGrp="1"/>
          </p:cNvSpPr>
          <p:nvPr>
            <p:ph idx="1"/>
          </p:nvPr>
        </p:nvSpPr>
        <p:spPr>
          <a:xfrm>
            <a:off x="414068" y="1363433"/>
            <a:ext cx="10939732" cy="4131134"/>
          </a:xfrm>
        </p:spPr>
        <p:txBody>
          <a:bodyPr/>
          <a:lstStyle/>
          <a:p>
            <a:pPr lvl="1" eaLnBrk="1" hangingPunct="1"/>
            <a:r>
              <a:rPr lang="en-US" altLang="en-US" dirty="0"/>
              <a:t>Establish the role of a data analyst </a:t>
            </a:r>
            <a:r>
              <a:rPr lang="en-US" altLang="en-US" b="1" i="1" dirty="0"/>
              <a:t>(and backup person)</a:t>
            </a:r>
          </a:p>
          <a:p>
            <a:pPr lvl="1" eaLnBrk="1" hangingPunct="1"/>
            <a:r>
              <a:rPr lang="en-US" altLang="en-US" dirty="0">
                <a:ea typeface="Calibri" panose="020F0502020204030204" pitchFamily="34" charset="0"/>
                <a:cs typeface="Calibri" panose="020F0502020204030204" pitchFamily="34" charset="0"/>
              </a:rPr>
              <a:t>Use the data sources needed for problem solving and decision making (</a:t>
            </a:r>
            <a:r>
              <a:rPr lang="en-US" altLang="en-US" dirty="0"/>
              <a:t>DIBELS, SWIS, etc.)</a:t>
            </a:r>
            <a:endParaRPr lang="en-US" altLang="en-US" dirty="0">
              <a:ea typeface="Calibri" panose="020F0502020204030204" pitchFamily="34" charset="0"/>
              <a:cs typeface="Calibri" panose="020F0502020204030204" pitchFamily="34" charset="0"/>
            </a:endParaRPr>
          </a:p>
          <a:p>
            <a:pPr lvl="1" eaLnBrk="1" hangingPunct="1"/>
            <a:r>
              <a:rPr lang="en-US" altLang="en-US" dirty="0">
                <a:ea typeface="Calibri" panose="020F0502020204030204" pitchFamily="34" charset="0"/>
                <a:cs typeface="Calibri" panose="020F0502020204030204" pitchFamily="34" charset="0"/>
              </a:rPr>
              <a:t>Create written data summaries in advance to assist for efficient problem solving</a:t>
            </a:r>
          </a:p>
          <a:p>
            <a:pPr lvl="1"/>
            <a:r>
              <a:rPr lang="en-US" altLang="en-US" dirty="0"/>
              <a:t>Launch meeting with a data summary to help define the problem with precision</a:t>
            </a:r>
          </a:p>
          <a:p>
            <a:pPr lvl="1"/>
            <a:r>
              <a:rPr lang="en-US" altLang="en-US" dirty="0"/>
              <a:t>Refine precision of problem statement through inferences and hypothesis </a:t>
            </a:r>
          </a:p>
          <a:p>
            <a:pPr lvl="1" eaLnBrk="1" hangingPunct="1"/>
            <a:endParaRPr lang="en-US" altLang="en-US" dirty="0">
              <a:ea typeface="Calibri" panose="020F0502020204030204" pitchFamily="34" charset="0"/>
              <a:cs typeface="Calibri" panose="020F0502020204030204" pitchFamily="34" charset="0"/>
            </a:endParaRPr>
          </a:p>
        </p:txBody>
      </p:sp>
      <p:pic>
        <p:nvPicPr>
          <p:cNvPr id="89091" name="Picture 2">
            <a:extLst>
              <a:ext uri="{FF2B5EF4-FFF2-40B4-BE49-F238E27FC236}">
                <a16:creationId xmlns:a16="http://schemas.microsoft.com/office/drawing/2014/main" id="{05D437EB-5BD8-8942-8FE4-C02C14EB7B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1990" y="4917057"/>
            <a:ext cx="4230427" cy="17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8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A5367B44-9A31-1A46-A9D6-0E95750079F5}"/>
              </a:ext>
            </a:extLst>
          </p:cNvPr>
          <p:cNvSpPr>
            <a:spLocks noGrp="1"/>
          </p:cNvSpPr>
          <p:nvPr>
            <p:ph type="title"/>
          </p:nvPr>
        </p:nvSpPr>
        <p:spPr/>
        <p:txBody>
          <a:bodyPr/>
          <a:lstStyle/>
          <a:p>
            <a:pPr eaLnBrk="1" hangingPunct="1"/>
            <a:r>
              <a:rPr lang="en-US" altLang="en-US" sz="4000" b="1">
                <a:solidFill>
                  <a:srgbClr val="006600"/>
                </a:solidFill>
              </a:rPr>
              <a:t>Data-Based Decision-Making Can Occur at Many Levels</a:t>
            </a:r>
          </a:p>
        </p:txBody>
      </p:sp>
      <p:sp>
        <p:nvSpPr>
          <p:cNvPr id="96258" name="Rectangle 3">
            <a:extLst>
              <a:ext uri="{FF2B5EF4-FFF2-40B4-BE49-F238E27FC236}">
                <a16:creationId xmlns:a16="http://schemas.microsoft.com/office/drawing/2014/main" id="{42F318A2-1ECD-4E40-B4EE-6902947B0FFA}"/>
              </a:ext>
            </a:extLst>
          </p:cNvPr>
          <p:cNvSpPr>
            <a:spLocks noGrp="1"/>
          </p:cNvSpPr>
          <p:nvPr>
            <p:ph idx="1"/>
          </p:nvPr>
        </p:nvSpPr>
        <p:spPr/>
        <p:txBody>
          <a:bodyPr/>
          <a:lstStyle/>
          <a:p>
            <a:pPr eaLnBrk="1" hangingPunct="1"/>
            <a:r>
              <a:rPr lang="en-US" altLang="en-US" sz="3600"/>
              <a:t> Whole school</a:t>
            </a:r>
          </a:p>
          <a:p>
            <a:pPr eaLnBrk="1" hangingPunct="1"/>
            <a:r>
              <a:rPr lang="en-US" altLang="en-US" sz="3600"/>
              <a:t> Small groups or school areas</a:t>
            </a:r>
          </a:p>
          <a:p>
            <a:pPr eaLnBrk="1" hangingPunct="1"/>
            <a:r>
              <a:rPr lang="en-US" altLang="en-US" sz="3600"/>
              <a:t> Individual student</a:t>
            </a:r>
          </a:p>
          <a:p>
            <a:pPr eaLnBrk="1" hangingPunct="1"/>
            <a:endParaRPr lang="en-US" altLang="en-US" sz="3600"/>
          </a:p>
          <a:p>
            <a:pPr eaLnBrk="1" hangingPunct="1"/>
            <a:r>
              <a:rPr lang="en-US" altLang="en-US" sz="3600"/>
              <a:t> Same basic process</a:t>
            </a:r>
          </a:p>
        </p:txBody>
      </p:sp>
      <p:sp>
        <p:nvSpPr>
          <p:cNvPr id="96259" name="Isosceles Triangle 7">
            <a:extLst>
              <a:ext uri="{FF2B5EF4-FFF2-40B4-BE49-F238E27FC236}">
                <a16:creationId xmlns:a16="http://schemas.microsoft.com/office/drawing/2014/main" id="{D5EE9C96-75BB-1444-A278-07978CAA5893}"/>
              </a:ext>
            </a:extLst>
          </p:cNvPr>
          <p:cNvSpPr>
            <a:spLocks noChangeArrowheads="1"/>
          </p:cNvSpPr>
          <p:nvPr/>
        </p:nvSpPr>
        <p:spPr bwMode="auto">
          <a:xfrm>
            <a:off x="8226426" y="1905001"/>
            <a:ext cx="1374775" cy="2678113"/>
          </a:xfrm>
          <a:prstGeom prst="triangle">
            <a:avLst>
              <a:gd name="adj" fmla="val 50000"/>
            </a:avLst>
          </a:prstGeom>
          <a:solidFill>
            <a:srgbClr val="00B05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96260" name="Isosceles Triangle 8">
            <a:extLst>
              <a:ext uri="{FF2B5EF4-FFF2-40B4-BE49-F238E27FC236}">
                <a16:creationId xmlns:a16="http://schemas.microsoft.com/office/drawing/2014/main" id="{4A666A10-FC2D-1E4E-8E90-EF2066214E98}"/>
              </a:ext>
            </a:extLst>
          </p:cNvPr>
          <p:cNvSpPr>
            <a:spLocks noChangeArrowheads="1"/>
          </p:cNvSpPr>
          <p:nvPr/>
        </p:nvSpPr>
        <p:spPr bwMode="auto">
          <a:xfrm>
            <a:off x="8686800" y="1905000"/>
            <a:ext cx="457200" cy="838200"/>
          </a:xfrm>
          <a:prstGeom prst="triangle">
            <a:avLst>
              <a:gd name="adj" fmla="val 46014"/>
            </a:avLst>
          </a:prstGeom>
          <a:solidFill>
            <a:srgbClr val="FFFF0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96261" name="Isosceles Triangle 9">
            <a:extLst>
              <a:ext uri="{FF2B5EF4-FFF2-40B4-BE49-F238E27FC236}">
                <a16:creationId xmlns:a16="http://schemas.microsoft.com/office/drawing/2014/main" id="{5E29F86B-22E2-7547-8024-4B3BA2AFCA6E}"/>
              </a:ext>
            </a:extLst>
          </p:cNvPr>
          <p:cNvSpPr>
            <a:spLocks noChangeArrowheads="1"/>
          </p:cNvSpPr>
          <p:nvPr/>
        </p:nvSpPr>
        <p:spPr bwMode="auto">
          <a:xfrm flipH="1">
            <a:off x="8763000" y="1905000"/>
            <a:ext cx="304800" cy="533400"/>
          </a:xfrm>
          <a:prstGeom prst="triangle">
            <a:avLst>
              <a:gd name="adj" fmla="val 50000"/>
            </a:avLst>
          </a:prstGeom>
          <a:solidFill>
            <a:srgbClr val="FF0000"/>
          </a:solidFill>
          <a:ln w="9525">
            <a:solidFill>
              <a:schemeClr val="tx1"/>
            </a:solidFill>
            <a:round/>
            <a:headEnd/>
            <a:tailEnd/>
          </a:ln>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47203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0">
            <a:extLst>
              <a:ext uri="{FF2B5EF4-FFF2-40B4-BE49-F238E27FC236}">
                <a16:creationId xmlns:a16="http://schemas.microsoft.com/office/drawing/2014/main" id="{D24EB8A1-F8DE-874E-9809-C6C4DA566CB9}"/>
              </a:ext>
            </a:extLst>
          </p:cNvPr>
          <p:cNvSpPr>
            <a:spLocks noGrp="1"/>
          </p:cNvSpPr>
          <p:nvPr>
            <p:ph type="title"/>
          </p:nvPr>
        </p:nvSpPr>
        <p:spPr>
          <a:xfrm>
            <a:off x="1655764" y="-166688"/>
            <a:ext cx="7585075" cy="1143001"/>
          </a:xfrm>
        </p:spPr>
        <p:txBody>
          <a:bodyPr/>
          <a:lstStyle/>
          <a:p>
            <a:pPr eaLnBrk="1" hangingPunct="1"/>
            <a:r>
              <a:rPr lang="en-US" altLang="en-US" sz="4000" b="1">
                <a:solidFill>
                  <a:srgbClr val="006600"/>
                </a:solidFill>
              </a:rPr>
              <a:t>SWIS Big 7: Core Reports</a:t>
            </a:r>
          </a:p>
        </p:txBody>
      </p:sp>
      <p:pic>
        <p:nvPicPr>
          <p:cNvPr id="102402" name="Picture 8">
            <a:extLst>
              <a:ext uri="{FF2B5EF4-FFF2-40B4-BE49-F238E27FC236}">
                <a16:creationId xmlns:a16="http://schemas.microsoft.com/office/drawing/2014/main" id="{36A7EFD2-824E-3946-8BB8-B4E42283B42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7600" y="1004888"/>
            <a:ext cx="50292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11">
            <a:extLst>
              <a:ext uri="{FF2B5EF4-FFF2-40B4-BE49-F238E27FC236}">
                <a16:creationId xmlns:a16="http://schemas.microsoft.com/office/drawing/2014/main" id="{27A228F3-877D-224F-AA62-539BDF1B75BE}"/>
              </a:ext>
            </a:extLst>
          </p:cNvPr>
          <p:cNvSpPr txBox="1">
            <a:spLocks noChangeArrowheads="1"/>
          </p:cNvSpPr>
          <p:nvPr/>
        </p:nvSpPr>
        <p:spPr bwMode="auto">
          <a:xfrm rot="497450">
            <a:off x="5583238" y="1185864"/>
            <a:ext cx="4843462"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Avg. Referrals Per Day Per Month</a:t>
            </a:r>
          </a:p>
        </p:txBody>
      </p:sp>
      <p:sp>
        <p:nvSpPr>
          <p:cNvPr id="102404" name="TextBox 13">
            <a:extLst>
              <a:ext uri="{FF2B5EF4-FFF2-40B4-BE49-F238E27FC236}">
                <a16:creationId xmlns:a16="http://schemas.microsoft.com/office/drawing/2014/main" id="{1280E33D-97E8-3A41-93F4-24FDC05F01C3}"/>
              </a:ext>
            </a:extLst>
          </p:cNvPr>
          <p:cNvSpPr txBox="1">
            <a:spLocks noChangeArrowheads="1"/>
          </p:cNvSpPr>
          <p:nvPr/>
        </p:nvSpPr>
        <p:spPr bwMode="auto">
          <a:xfrm rot="20617581">
            <a:off x="2711451" y="5802313"/>
            <a:ext cx="10398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Grade</a:t>
            </a:r>
          </a:p>
        </p:txBody>
      </p:sp>
      <p:sp>
        <p:nvSpPr>
          <p:cNvPr id="102405" name="TextBox 14">
            <a:extLst>
              <a:ext uri="{FF2B5EF4-FFF2-40B4-BE49-F238E27FC236}">
                <a16:creationId xmlns:a16="http://schemas.microsoft.com/office/drawing/2014/main" id="{75D437D0-3FEE-2D45-9A32-C68FCEAC4376}"/>
              </a:ext>
            </a:extLst>
          </p:cNvPr>
          <p:cNvSpPr txBox="1">
            <a:spLocks noChangeArrowheads="1"/>
          </p:cNvSpPr>
          <p:nvPr/>
        </p:nvSpPr>
        <p:spPr bwMode="auto">
          <a:xfrm rot="1136086">
            <a:off x="8615363" y="5748338"/>
            <a:ext cx="12493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Student</a:t>
            </a:r>
          </a:p>
        </p:txBody>
      </p:sp>
      <p:sp>
        <p:nvSpPr>
          <p:cNvPr id="102406" name="TextBox 15">
            <a:extLst>
              <a:ext uri="{FF2B5EF4-FFF2-40B4-BE49-F238E27FC236}">
                <a16:creationId xmlns:a16="http://schemas.microsoft.com/office/drawing/2014/main" id="{FF65C14B-9F85-804C-9F7B-393C07C49A61}"/>
              </a:ext>
            </a:extLst>
          </p:cNvPr>
          <p:cNvSpPr txBox="1">
            <a:spLocks noChangeArrowheads="1"/>
          </p:cNvSpPr>
          <p:nvPr/>
        </p:nvSpPr>
        <p:spPr bwMode="auto">
          <a:xfrm rot="1136086">
            <a:off x="8779800" y="4221590"/>
            <a:ext cx="141737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Problem </a:t>
            </a:r>
          </a:p>
          <a:p>
            <a:r>
              <a:rPr lang="en-US" altLang="en-US" sz="2400">
                <a:solidFill>
                  <a:srgbClr val="103154"/>
                </a:solidFill>
                <a:latin typeface="Arial" panose="020B0604020202020204" pitchFamily="34" charset="0"/>
              </a:rPr>
              <a:t>Behavior</a:t>
            </a:r>
          </a:p>
        </p:txBody>
      </p:sp>
      <p:sp>
        <p:nvSpPr>
          <p:cNvPr id="102407" name="TextBox 16">
            <a:extLst>
              <a:ext uri="{FF2B5EF4-FFF2-40B4-BE49-F238E27FC236}">
                <a16:creationId xmlns:a16="http://schemas.microsoft.com/office/drawing/2014/main" id="{87D72536-91D3-7848-8C26-CA788329BD14}"/>
              </a:ext>
            </a:extLst>
          </p:cNvPr>
          <p:cNvSpPr txBox="1">
            <a:spLocks noChangeArrowheads="1"/>
          </p:cNvSpPr>
          <p:nvPr/>
        </p:nvSpPr>
        <p:spPr bwMode="auto">
          <a:xfrm rot="20523654">
            <a:off x="1844676" y="4356101"/>
            <a:ext cx="194151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Day of Week</a:t>
            </a:r>
          </a:p>
        </p:txBody>
      </p:sp>
      <p:sp>
        <p:nvSpPr>
          <p:cNvPr id="102408" name="TextBox 17">
            <a:extLst>
              <a:ext uri="{FF2B5EF4-FFF2-40B4-BE49-F238E27FC236}">
                <a16:creationId xmlns:a16="http://schemas.microsoft.com/office/drawing/2014/main" id="{64A80F9F-D680-FB42-B440-A6A9EE7C54D3}"/>
              </a:ext>
            </a:extLst>
          </p:cNvPr>
          <p:cNvSpPr txBox="1">
            <a:spLocks noChangeArrowheads="1"/>
          </p:cNvSpPr>
          <p:nvPr/>
        </p:nvSpPr>
        <p:spPr bwMode="auto">
          <a:xfrm rot="1136086">
            <a:off x="8670926" y="2913063"/>
            <a:ext cx="13493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Location</a:t>
            </a:r>
          </a:p>
        </p:txBody>
      </p:sp>
      <p:sp>
        <p:nvSpPr>
          <p:cNvPr id="102409" name="TextBox 18">
            <a:extLst>
              <a:ext uri="{FF2B5EF4-FFF2-40B4-BE49-F238E27FC236}">
                <a16:creationId xmlns:a16="http://schemas.microsoft.com/office/drawing/2014/main" id="{3644104B-18E9-D14D-ACF4-4A822574BFB4}"/>
              </a:ext>
            </a:extLst>
          </p:cNvPr>
          <p:cNvSpPr txBox="1">
            <a:spLocks noChangeArrowheads="1"/>
          </p:cNvSpPr>
          <p:nvPr/>
        </p:nvSpPr>
        <p:spPr bwMode="auto">
          <a:xfrm rot="20215728">
            <a:off x="2668588" y="2817813"/>
            <a:ext cx="8572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r>
              <a:rPr lang="en-US" altLang="en-US" sz="2400">
                <a:solidFill>
                  <a:srgbClr val="103154"/>
                </a:solidFill>
                <a:latin typeface="Arial" panose="020B0604020202020204" pitchFamily="34" charset="0"/>
              </a:rPr>
              <a:t>Time</a:t>
            </a:r>
          </a:p>
        </p:txBody>
      </p:sp>
    </p:spTree>
    <p:extLst>
      <p:ext uri="{BB962C8B-B14F-4D97-AF65-F5344CB8AC3E}">
        <p14:creationId xmlns:p14="http://schemas.microsoft.com/office/powerpoint/2010/main" val="287124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6">
            <a:extLst>
              <a:ext uri="{FF2B5EF4-FFF2-40B4-BE49-F238E27FC236}">
                <a16:creationId xmlns:a16="http://schemas.microsoft.com/office/drawing/2014/main" id="{90F52470-9667-C941-8D93-9D043A9E7A83}"/>
              </a:ext>
            </a:extLst>
          </p:cNvPr>
          <p:cNvSpPr>
            <a:spLocks noGrp="1"/>
          </p:cNvSpPr>
          <p:nvPr>
            <p:ph type="title"/>
          </p:nvPr>
        </p:nvSpPr>
        <p:spPr/>
        <p:txBody>
          <a:bodyPr/>
          <a:lstStyle/>
          <a:p>
            <a:pPr eaLnBrk="1" hangingPunct="1"/>
            <a:r>
              <a:rPr lang="en-US" altLang="en-US" sz="4000" b="1" dirty="0">
                <a:solidFill>
                  <a:srgbClr val="006600"/>
                </a:solidFill>
                <a:ea typeface="Calibri" panose="020F0502020204030204" pitchFamily="34" charset="0"/>
                <a:cs typeface="Calibri" panose="020F0502020204030204" pitchFamily="34" charset="0"/>
              </a:rPr>
              <a:t>Indicators of Possible Problems</a:t>
            </a:r>
          </a:p>
        </p:txBody>
      </p:sp>
      <p:sp>
        <p:nvSpPr>
          <p:cNvPr id="112642" name="Content Placeholder 7">
            <a:extLst>
              <a:ext uri="{FF2B5EF4-FFF2-40B4-BE49-F238E27FC236}">
                <a16:creationId xmlns:a16="http://schemas.microsoft.com/office/drawing/2014/main" id="{4E5DF9CA-A676-1D44-AAD4-FBB4DB32D4C7}"/>
              </a:ext>
            </a:extLst>
          </p:cNvPr>
          <p:cNvSpPr>
            <a:spLocks noGrp="1"/>
          </p:cNvSpPr>
          <p:nvPr>
            <p:ph idx="1"/>
          </p:nvPr>
        </p:nvSpPr>
        <p:spPr/>
        <p:txBody>
          <a:bodyPr/>
          <a:lstStyle/>
          <a:p>
            <a:pPr marL="0" indent="0">
              <a:lnSpc>
                <a:spcPct val="70000"/>
              </a:lnSpc>
              <a:buNone/>
            </a:pPr>
            <a:r>
              <a:rPr lang="en-US" altLang="en-US" sz="2600" dirty="0"/>
              <a:t>Identify problems based on your school’</a:t>
            </a:r>
            <a:r>
              <a:rPr lang="en-US" altLang="ja-JP" sz="2600" dirty="0">
                <a:cs typeface="Yu Gothic" panose="020B0400000000000000" pitchFamily="34" charset="-128"/>
              </a:rPr>
              <a:t>s:</a:t>
            </a:r>
          </a:p>
          <a:p>
            <a:pPr marL="0" indent="0">
              <a:lnSpc>
                <a:spcPct val="70000"/>
              </a:lnSpc>
              <a:buNone/>
            </a:pPr>
            <a:endParaRPr lang="en-US" altLang="en-US" sz="2600" dirty="0"/>
          </a:p>
          <a:p>
            <a:pPr lvl="1" eaLnBrk="1" hangingPunct="1">
              <a:lnSpc>
                <a:spcPct val="70000"/>
              </a:lnSpc>
            </a:pPr>
            <a:r>
              <a:rPr lang="en-US" altLang="en-US" sz="2100" dirty="0"/>
              <a:t>Desirable and undesirable trends</a:t>
            </a:r>
            <a:endParaRPr lang="en-US" altLang="ja-JP" sz="2100" dirty="0">
              <a:cs typeface="Yu Gothic" panose="020B0400000000000000" pitchFamily="34" charset="-128"/>
            </a:endParaRPr>
          </a:p>
          <a:p>
            <a:pPr lvl="1" eaLnBrk="1" hangingPunct="1">
              <a:lnSpc>
                <a:spcPct val="70000"/>
              </a:lnSpc>
            </a:pPr>
            <a:endParaRPr lang="en-US" altLang="en-US" sz="2100" dirty="0"/>
          </a:p>
          <a:p>
            <a:pPr lvl="1" eaLnBrk="1" hangingPunct="1">
              <a:lnSpc>
                <a:spcPct val="70000"/>
              </a:lnSpc>
            </a:pPr>
            <a:r>
              <a:rPr lang="en-US" altLang="ja-JP" sz="2100" dirty="0">
                <a:cs typeface="Yu Gothic" panose="020B0400000000000000" pitchFamily="34" charset="-128"/>
              </a:rPr>
              <a:t>Average Referrals Per Day Per Month for this year and for corresponding months of the previous year</a:t>
            </a:r>
          </a:p>
          <a:p>
            <a:pPr lvl="1" eaLnBrk="1" hangingPunct="1">
              <a:lnSpc>
                <a:spcPct val="70000"/>
              </a:lnSpc>
              <a:buFont typeface="Verdana" panose="020B0604030504040204" pitchFamily="34" charset="0"/>
              <a:buNone/>
            </a:pPr>
            <a:endParaRPr lang="en-US" altLang="ja-JP" sz="2100" dirty="0">
              <a:cs typeface="Yu Gothic" panose="020B0400000000000000" pitchFamily="34" charset="-128"/>
            </a:endParaRPr>
          </a:p>
          <a:p>
            <a:pPr lvl="1" eaLnBrk="1" hangingPunct="1">
              <a:lnSpc>
                <a:spcPct val="70000"/>
              </a:lnSpc>
            </a:pPr>
            <a:r>
              <a:rPr lang="en-US" altLang="ja-JP" sz="2100" dirty="0">
                <a:cs typeface="Yu Gothic" panose="020B0400000000000000" pitchFamily="34" charset="-128"/>
              </a:rPr>
              <a:t>Average Referrals Per Day Per Month compared to the national median</a:t>
            </a:r>
            <a:endParaRPr lang="en-US" altLang="en-US" sz="2100" dirty="0"/>
          </a:p>
          <a:p>
            <a:pPr lvl="1" eaLnBrk="1" hangingPunct="1">
              <a:lnSpc>
                <a:spcPct val="70000"/>
              </a:lnSpc>
              <a:buFont typeface="Verdana" panose="020B0604030504040204" pitchFamily="34" charset="0"/>
              <a:buNone/>
            </a:pPr>
            <a:endParaRPr lang="en-US" altLang="en-US" sz="2100" dirty="0"/>
          </a:p>
          <a:p>
            <a:pPr lvl="1" eaLnBrk="1" hangingPunct="1">
              <a:lnSpc>
                <a:spcPct val="70000"/>
              </a:lnSpc>
            </a:pPr>
            <a:r>
              <a:rPr lang="en-US" altLang="en-US" sz="2100" dirty="0"/>
              <a:t>Faculty, parents, and students’ opinions regarding acceptable or not acceptable levels of ODRs</a:t>
            </a:r>
            <a:endParaRPr lang="en-US" altLang="en-US" dirty="0"/>
          </a:p>
        </p:txBody>
      </p:sp>
    </p:spTree>
    <p:extLst>
      <p:ext uri="{BB962C8B-B14F-4D97-AF65-F5344CB8AC3E}">
        <p14:creationId xmlns:p14="http://schemas.microsoft.com/office/powerpoint/2010/main" val="31758188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42">
                                            <p:txEl>
                                              <p:pRg st="2" end="2"/>
                                            </p:txEl>
                                          </p:spTgt>
                                        </p:tgtEl>
                                        <p:attrNameLst>
                                          <p:attrName>style.visibility</p:attrName>
                                        </p:attrNameLst>
                                      </p:cBhvr>
                                      <p:to>
                                        <p:strVal val="visible"/>
                                      </p:to>
                                    </p:set>
                                    <p:animEffect transition="in" filter="dissolve">
                                      <p:cBhvr>
                                        <p:cTn id="7" dur="500"/>
                                        <p:tgtEl>
                                          <p:spTgt spid="1126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42">
                                            <p:txEl>
                                              <p:pRg st="4" end="4"/>
                                            </p:txEl>
                                          </p:spTgt>
                                        </p:tgtEl>
                                        <p:attrNameLst>
                                          <p:attrName>style.visibility</p:attrName>
                                        </p:attrNameLst>
                                      </p:cBhvr>
                                      <p:to>
                                        <p:strVal val="visible"/>
                                      </p:to>
                                    </p:set>
                                    <p:animEffect transition="in" filter="dissolve">
                                      <p:cBhvr>
                                        <p:cTn id="12" dur="500"/>
                                        <p:tgtEl>
                                          <p:spTgt spid="11264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642">
                                            <p:txEl>
                                              <p:pRg st="6" end="6"/>
                                            </p:txEl>
                                          </p:spTgt>
                                        </p:tgtEl>
                                        <p:attrNameLst>
                                          <p:attrName>style.visibility</p:attrName>
                                        </p:attrNameLst>
                                      </p:cBhvr>
                                      <p:to>
                                        <p:strVal val="visible"/>
                                      </p:to>
                                    </p:set>
                                    <p:animEffect transition="in" filter="dissolve">
                                      <p:cBhvr>
                                        <p:cTn id="17" dur="500"/>
                                        <p:tgtEl>
                                          <p:spTgt spid="11264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42">
                                            <p:txEl>
                                              <p:pRg st="8" end="8"/>
                                            </p:txEl>
                                          </p:spTgt>
                                        </p:tgtEl>
                                        <p:attrNameLst>
                                          <p:attrName>style.visibility</p:attrName>
                                        </p:attrNameLst>
                                      </p:cBhvr>
                                      <p:to>
                                        <p:strVal val="visible"/>
                                      </p:to>
                                    </p:set>
                                    <p:animEffect transition="in" filter="dissolve">
                                      <p:cBhvr>
                                        <p:cTn id="22" dur="500"/>
                                        <p:tgtEl>
                                          <p:spTgt spid="1126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ight Arrow 3">
            <a:extLst>
              <a:ext uri="{FF2B5EF4-FFF2-40B4-BE49-F238E27FC236}">
                <a16:creationId xmlns:a16="http://schemas.microsoft.com/office/drawing/2014/main" id="{E88080B3-3C50-CB44-A108-A4538FB3A7F6}"/>
              </a:ext>
            </a:extLst>
          </p:cNvPr>
          <p:cNvSpPr/>
          <p:nvPr/>
        </p:nvSpPr>
        <p:spPr>
          <a:xfrm>
            <a:off x="5095876" y="2244726"/>
            <a:ext cx="2028825" cy="2460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sz="900" dirty="0"/>
          </a:p>
        </p:txBody>
      </p:sp>
      <p:sp>
        <p:nvSpPr>
          <p:cNvPr id="5" name="Right Arrow 4">
            <a:extLst>
              <a:ext uri="{FF2B5EF4-FFF2-40B4-BE49-F238E27FC236}">
                <a16:creationId xmlns:a16="http://schemas.microsoft.com/office/drawing/2014/main" id="{6C81893B-6FA7-FE4D-8CB0-0A245292F58A}"/>
              </a:ext>
            </a:extLst>
          </p:cNvPr>
          <p:cNvSpPr/>
          <p:nvPr/>
        </p:nvSpPr>
        <p:spPr>
          <a:xfrm>
            <a:off x="7610475" y="4365626"/>
            <a:ext cx="382588" cy="2079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6" name="Right Arrow 5">
            <a:extLst>
              <a:ext uri="{FF2B5EF4-FFF2-40B4-BE49-F238E27FC236}">
                <a16:creationId xmlns:a16="http://schemas.microsoft.com/office/drawing/2014/main" id="{FA633412-5ABA-484F-8A5B-6837011C83AC}"/>
              </a:ext>
            </a:extLst>
          </p:cNvPr>
          <p:cNvSpPr/>
          <p:nvPr/>
        </p:nvSpPr>
        <p:spPr>
          <a:xfrm>
            <a:off x="5838825" y="4365626"/>
            <a:ext cx="382588" cy="2079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7" name="Right Arrow 6">
            <a:extLst>
              <a:ext uri="{FF2B5EF4-FFF2-40B4-BE49-F238E27FC236}">
                <a16:creationId xmlns:a16="http://schemas.microsoft.com/office/drawing/2014/main" id="{FA8AEE01-10ED-2846-A667-110D8769F008}"/>
              </a:ext>
            </a:extLst>
          </p:cNvPr>
          <p:cNvSpPr/>
          <p:nvPr/>
        </p:nvSpPr>
        <p:spPr>
          <a:xfrm>
            <a:off x="4084639" y="4357688"/>
            <a:ext cx="382587" cy="2079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dirty="0"/>
          </a:p>
        </p:txBody>
      </p:sp>
      <p:sp>
        <p:nvSpPr>
          <p:cNvPr id="8" name="Freeform 7">
            <a:extLst>
              <a:ext uri="{FF2B5EF4-FFF2-40B4-BE49-F238E27FC236}">
                <a16:creationId xmlns:a16="http://schemas.microsoft.com/office/drawing/2014/main" id="{13CE0B6A-ACF5-B048-8387-221C2845BB31}"/>
              </a:ext>
            </a:extLst>
          </p:cNvPr>
          <p:cNvSpPr/>
          <p:nvPr/>
        </p:nvSpPr>
        <p:spPr>
          <a:xfrm>
            <a:off x="2695576"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500" dirty="0"/>
              <a:t>Problem</a:t>
            </a:r>
            <a:endParaRPr lang="en-US" dirty="0"/>
          </a:p>
        </p:txBody>
      </p:sp>
      <p:sp>
        <p:nvSpPr>
          <p:cNvPr id="9" name="Freeform 8">
            <a:extLst>
              <a:ext uri="{FF2B5EF4-FFF2-40B4-BE49-F238E27FC236}">
                <a16:creationId xmlns:a16="http://schemas.microsoft.com/office/drawing/2014/main" id="{ADE1411F-2236-034C-95C5-C23B5F146142}"/>
              </a:ext>
            </a:extLst>
          </p:cNvPr>
          <p:cNvSpPr/>
          <p:nvPr/>
        </p:nvSpPr>
        <p:spPr>
          <a:xfrm>
            <a:off x="4467226"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500" dirty="0"/>
              <a:t>Problem Solving</a:t>
            </a:r>
          </a:p>
        </p:txBody>
      </p:sp>
      <p:sp>
        <p:nvSpPr>
          <p:cNvPr id="10" name="Freeform 9">
            <a:extLst>
              <a:ext uri="{FF2B5EF4-FFF2-40B4-BE49-F238E27FC236}">
                <a16:creationId xmlns:a16="http://schemas.microsoft.com/office/drawing/2014/main" id="{45DA9188-469B-934F-84D0-7ED27C7261D3}"/>
              </a:ext>
            </a:extLst>
          </p:cNvPr>
          <p:cNvSpPr/>
          <p:nvPr/>
        </p:nvSpPr>
        <p:spPr>
          <a:xfrm>
            <a:off x="6238876" y="3757613"/>
            <a:ext cx="1408113"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500" dirty="0"/>
              <a:t>Solution</a:t>
            </a:r>
          </a:p>
        </p:txBody>
      </p:sp>
      <p:sp>
        <p:nvSpPr>
          <p:cNvPr id="11" name="Freeform 10">
            <a:extLst>
              <a:ext uri="{FF2B5EF4-FFF2-40B4-BE49-F238E27FC236}">
                <a16:creationId xmlns:a16="http://schemas.microsoft.com/office/drawing/2014/main" id="{EE394096-BA6C-094E-B5D3-3EEFA89EDEAE}"/>
              </a:ext>
            </a:extLst>
          </p:cNvPr>
          <p:cNvSpPr/>
          <p:nvPr/>
        </p:nvSpPr>
        <p:spPr>
          <a:xfrm>
            <a:off x="8031163" y="3757613"/>
            <a:ext cx="1408112" cy="140811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400" dirty="0"/>
              <a:t>Action Planning</a:t>
            </a:r>
          </a:p>
        </p:txBody>
      </p:sp>
      <p:sp>
        <p:nvSpPr>
          <p:cNvPr id="12" name="Freeform 11">
            <a:extLst>
              <a:ext uri="{FF2B5EF4-FFF2-40B4-BE49-F238E27FC236}">
                <a16:creationId xmlns:a16="http://schemas.microsoft.com/office/drawing/2014/main" id="{ED7345DA-9AA7-CE46-9CB6-B6D1148C0108}"/>
              </a:ext>
            </a:extLst>
          </p:cNvPr>
          <p:cNvSpPr/>
          <p:nvPr/>
        </p:nvSpPr>
        <p:spPr>
          <a:xfrm>
            <a:off x="3357563" y="1833564"/>
            <a:ext cx="1676400" cy="16779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500" dirty="0"/>
              <a:t>Problem	</a:t>
            </a:r>
          </a:p>
        </p:txBody>
      </p:sp>
      <p:sp>
        <p:nvSpPr>
          <p:cNvPr id="13" name="Freeform 12">
            <a:extLst>
              <a:ext uri="{FF2B5EF4-FFF2-40B4-BE49-F238E27FC236}">
                <a16:creationId xmlns:a16="http://schemas.microsoft.com/office/drawing/2014/main" id="{5AF2AFBE-1436-BC42-9398-44F2CB2CC64F}"/>
              </a:ext>
            </a:extLst>
          </p:cNvPr>
          <p:cNvSpPr/>
          <p:nvPr/>
        </p:nvSpPr>
        <p:spPr>
          <a:xfrm>
            <a:off x="7124700" y="1833564"/>
            <a:ext cx="1677988" cy="1677987"/>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61030" tIns="292896" rIns="361030" bIns="292896" spcCol="1270" anchor="ctr"/>
          <a:lstStyle/>
          <a:p>
            <a:pPr algn="ctr" defTabSz="1066800">
              <a:lnSpc>
                <a:spcPct val="90000"/>
              </a:lnSpc>
              <a:spcAft>
                <a:spcPct val="35000"/>
              </a:spcAft>
              <a:defRPr/>
            </a:pPr>
            <a:r>
              <a:rPr lang="en-US" sz="1500" dirty="0"/>
              <a:t>Solution</a:t>
            </a:r>
          </a:p>
        </p:txBody>
      </p:sp>
      <p:pic>
        <p:nvPicPr>
          <p:cNvPr id="114699" name="Picture 15">
            <a:extLst>
              <a:ext uri="{FF2B5EF4-FFF2-40B4-BE49-F238E27FC236}">
                <a16:creationId xmlns:a16="http://schemas.microsoft.com/office/drawing/2014/main" id="{144D48A5-37B2-6940-BF76-69E758F811C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5950" y="6251575"/>
            <a:ext cx="76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0" name="TextBox 1">
            <a:extLst>
              <a:ext uri="{FF2B5EF4-FFF2-40B4-BE49-F238E27FC236}">
                <a16:creationId xmlns:a16="http://schemas.microsoft.com/office/drawing/2014/main" id="{A78DA34D-B327-6340-B1BF-ED1B80757367}"/>
              </a:ext>
            </a:extLst>
          </p:cNvPr>
          <p:cNvSpPr txBox="1">
            <a:spLocks noChangeArrowheads="1"/>
          </p:cNvSpPr>
          <p:nvPr/>
        </p:nvSpPr>
        <p:spPr bwMode="auto">
          <a:xfrm>
            <a:off x="1936751" y="5438776"/>
            <a:ext cx="8347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r>
              <a:rPr lang="en-US" altLang="en-US" sz="2600" b="1"/>
              <a:t>What data tools do you use to move through data review, problem solving, and action planning?</a:t>
            </a:r>
          </a:p>
        </p:txBody>
      </p:sp>
      <p:sp>
        <p:nvSpPr>
          <p:cNvPr id="14" name="Title 13">
            <a:extLst>
              <a:ext uri="{FF2B5EF4-FFF2-40B4-BE49-F238E27FC236}">
                <a16:creationId xmlns:a16="http://schemas.microsoft.com/office/drawing/2014/main" id="{1F601E39-0017-6F4D-A5CB-90FF67E318A2}"/>
              </a:ext>
            </a:extLst>
          </p:cNvPr>
          <p:cNvSpPr>
            <a:spLocks noGrp="1"/>
          </p:cNvSpPr>
          <p:nvPr>
            <p:ph type="title"/>
          </p:nvPr>
        </p:nvSpPr>
        <p:spPr/>
        <p:txBody>
          <a:bodyPr/>
          <a:lstStyle/>
          <a:p>
            <a:pPr>
              <a:defRPr/>
            </a:pPr>
            <a:r>
              <a:rPr lang="en-US" sz="4000" b="1" dirty="0">
                <a:solidFill>
                  <a:schemeClr val="accent6">
                    <a:lumMod val="50000"/>
                  </a:schemeClr>
                </a:solidFill>
              </a:rPr>
              <a:t>Improving Decision Making</a:t>
            </a:r>
          </a:p>
        </p:txBody>
      </p:sp>
    </p:spTree>
    <p:extLst>
      <p:ext uri="{BB962C8B-B14F-4D97-AF65-F5344CB8AC3E}">
        <p14:creationId xmlns:p14="http://schemas.microsoft.com/office/powerpoint/2010/main" val="20787450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nodeType="afterGroup">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0-#ppt_w/2"/>
                                          </p:val>
                                        </p:tav>
                                        <p:tav tm="100000">
                                          <p:val>
                                            <p:strVal val="#ppt_x"/>
                                          </p:val>
                                        </p:tav>
                                      </p:tavLst>
                                    </p:anim>
                                    <p:anim calcmode="lin" valueType="num">
                                      <p:cBhvr additive="base">
                                        <p:cTn id="35" dur="1000" fill="hold"/>
                                        <p:tgtEl>
                                          <p:spTgt spid="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0-#ppt_w/2"/>
                                          </p:val>
                                        </p:tav>
                                        <p:tav tm="100000">
                                          <p:val>
                                            <p:strVal val="#ppt_x"/>
                                          </p:val>
                                        </p:tav>
                                      </p:tavLst>
                                    </p:anim>
                                    <p:anim calcmode="lin" valueType="num">
                                      <p:cBhvr additive="base">
                                        <p:cTn id="40" dur="10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0-#ppt_w/2"/>
                                          </p:val>
                                        </p:tav>
                                        <p:tav tm="100000">
                                          <p:val>
                                            <p:strVal val="#ppt_x"/>
                                          </p:val>
                                        </p:tav>
                                      </p:tavLst>
                                    </p:anim>
                                    <p:anim calcmode="lin" valueType="num">
                                      <p:cBhvr additive="base">
                                        <p:cTn id="44" dur="1000" fill="hold"/>
                                        <p:tgtEl>
                                          <p:spTgt spid="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000" fill="hold"/>
                                        <p:tgtEl>
                                          <p:spTgt spid="11"/>
                                        </p:tgtEl>
                                        <p:attrNameLst>
                                          <p:attrName>ppt_x</p:attrName>
                                        </p:attrNameLst>
                                      </p:cBhvr>
                                      <p:tavLst>
                                        <p:tav tm="0">
                                          <p:val>
                                            <p:strVal val="0-#ppt_w/2"/>
                                          </p:val>
                                        </p:tav>
                                        <p:tav tm="100000">
                                          <p:val>
                                            <p:strVal val="#ppt_x"/>
                                          </p:val>
                                        </p:tav>
                                      </p:tavLst>
                                    </p:anim>
                                    <p:anim calcmode="lin" valueType="num">
                                      <p:cBhvr additive="base">
                                        <p:cTn id="4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47DBF-CB23-6740-868D-118B29468F5E}"/>
              </a:ext>
            </a:extLst>
          </p:cNvPr>
          <p:cNvSpPr>
            <a:spLocks noGrp="1"/>
          </p:cNvSpPr>
          <p:nvPr>
            <p:ph type="sldNum" sz="quarter" idx="12"/>
          </p:nvPr>
        </p:nvSpPr>
        <p:spPr/>
        <p:txBody>
          <a:bodyPr/>
          <a:lstStyle/>
          <a:p>
            <a:pPr>
              <a:defRPr/>
            </a:pPr>
            <a:fld id="{6BD2F831-1263-E749-A9E2-B1E66AA79237}" type="slidenum">
              <a:rPr lang="en-US" altLang="en-US" smtClean="0"/>
              <a:pPr>
                <a:defRPr/>
              </a:pPr>
              <a:t>26</a:t>
            </a:fld>
            <a:endParaRPr lang="en-US" altLang="en-US"/>
          </a:p>
        </p:txBody>
      </p:sp>
      <p:pic>
        <p:nvPicPr>
          <p:cNvPr id="116738" name="Picture 4">
            <a:extLst>
              <a:ext uri="{FF2B5EF4-FFF2-40B4-BE49-F238E27FC236}">
                <a16:creationId xmlns:a16="http://schemas.microsoft.com/office/drawing/2014/main" id="{91BF2AF3-1008-4F47-989D-E209B19B52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775" y="157162"/>
            <a:ext cx="8226425"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08D98A7-C2A6-6F4F-B2CB-F2BC0B8B3E13}"/>
              </a:ext>
            </a:extLst>
          </p:cNvPr>
          <p:cNvSpPr txBox="1">
            <a:spLocks noChangeArrowheads="1"/>
          </p:cNvSpPr>
          <p:nvPr/>
        </p:nvSpPr>
        <p:spPr bwMode="auto">
          <a:xfrm>
            <a:off x="1524000" y="6413500"/>
            <a:ext cx="9144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eaLnBrk="0" fontAlgn="base" hangingPunct="0">
              <a:spcBef>
                <a:spcPct val="0"/>
              </a:spcBef>
              <a:spcAft>
                <a:spcPct val="0"/>
              </a:spcAft>
              <a:defRPr>
                <a:solidFill>
                  <a:schemeClr val="tx1"/>
                </a:solidFill>
                <a:latin typeface="Corbel" charset="0"/>
                <a:ea typeface="ＭＳ Ｐゴシック" charset="-128"/>
              </a:defRPr>
            </a:lvl6pPr>
            <a:lvl7pPr marL="2971800" indent="-228600" eaLnBrk="0" fontAlgn="base" hangingPunct="0">
              <a:spcBef>
                <a:spcPct val="0"/>
              </a:spcBef>
              <a:spcAft>
                <a:spcPct val="0"/>
              </a:spcAft>
              <a:defRPr>
                <a:solidFill>
                  <a:schemeClr val="tx1"/>
                </a:solidFill>
                <a:latin typeface="Corbel" charset="0"/>
                <a:ea typeface="ＭＳ Ｐゴシック" charset="-128"/>
              </a:defRPr>
            </a:lvl7pPr>
            <a:lvl8pPr marL="3429000" indent="-228600" eaLnBrk="0" fontAlgn="base" hangingPunct="0">
              <a:spcBef>
                <a:spcPct val="0"/>
              </a:spcBef>
              <a:spcAft>
                <a:spcPct val="0"/>
              </a:spcAft>
              <a:defRPr>
                <a:solidFill>
                  <a:schemeClr val="tx1"/>
                </a:solidFill>
                <a:latin typeface="Corbel" charset="0"/>
                <a:ea typeface="ＭＳ Ｐゴシック" charset="-128"/>
              </a:defRPr>
            </a:lvl8pPr>
            <a:lvl9pPr marL="3886200" indent="-228600" eaLnBrk="0" fontAlgn="base" hangingPunct="0">
              <a:spcBef>
                <a:spcPct val="0"/>
              </a:spcBef>
              <a:spcAft>
                <a:spcPct val="0"/>
              </a:spcAft>
              <a:defRPr>
                <a:solidFill>
                  <a:schemeClr val="tx1"/>
                </a:solidFill>
                <a:latin typeface="Corbel" charset="0"/>
                <a:ea typeface="ＭＳ Ｐゴシック" charset="-128"/>
              </a:defRPr>
            </a:lvl9pPr>
          </a:lstStyle>
          <a:p>
            <a:pPr algn="ctr">
              <a:defRPr/>
            </a:pPr>
            <a:r>
              <a:rPr lang="en-US" altLang="en-US" sz="2300" dirty="0">
                <a:solidFill>
                  <a:srgbClr val="103154"/>
                </a:solidFill>
                <a:latin typeface="+mn-lt"/>
              </a:rPr>
              <a:t>Innovation Neutral: Use for Reading, Behavior, Math, School Improvement</a:t>
            </a:r>
          </a:p>
        </p:txBody>
      </p:sp>
    </p:spTree>
    <p:extLst>
      <p:ext uri="{BB962C8B-B14F-4D97-AF65-F5344CB8AC3E}">
        <p14:creationId xmlns:p14="http://schemas.microsoft.com/office/powerpoint/2010/main" val="1944550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a:extLst>
              <a:ext uri="{FF2B5EF4-FFF2-40B4-BE49-F238E27FC236}">
                <a16:creationId xmlns:a16="http://schemas.microsoft.com/office/drawing/2014/main" id="{4129D049-F438-BA4C-9D8A-DA66A0954DD8}"/>
              </a:ext>
            </a:extLst>
          </p:cNvPr>
          <p:cNvSpPr>
            <a:spLocks noGrp="1"/>
          </p:cNvSpPr>
          <p:nvPr>
            <p:ph type="title"/>
          </p:nvPr>
        </p:nvSpPr>
        <p:spPr>
          <a:xfrm>
            <a:off x="1981200" y="457201"/>
            <a:ext cx="8229600" cy="765175"/>
          </a:xfrm>
        </p:spPr>
        <p:txBody>
          <a:bodyPr rtlCol="0">
            <a:normAutofit fontScale="90000"/>
          </a:bodyPr>
          <a:lstStyle/>
          <a:p>
            <a:pPr>
              <a:defRPr/>
            </a:pPr>
            <a:br>
              <a:rPr lang="en-US" altLang="en-US" sz="1900" b="1" dirty="0"/>
            </a:br>
            <a:br>
              <a:rPr lang="en-US" altLang="en-US" sz="1900" b="1" dirty="0"/>
            </a:br>
            <a:br>
              <a:rPr lang="en-US" altLang="en-US" sz="1900" b="1" dirty="0"/>
            </a:br>
            <a:br>
              <a:rPr lang="en-US" altLang="en-US" sz="1900" dirty="0"/>
            </a:br>
            <a:r>
              <a:rPr lang="en-US" altLang="en-US" sz="2900" b="1" dirty="0">
                <a:solidFill>
                  <a:srgbClr val="FF6600"/>
                </a:solidFill>
              </a:rPr>
              <a:t>TIPS Problem-Solving </a:t>
            </a:r>
            <a:r>
              <a:rPr lang="ja-JP" altLang="en-US" sz="2900" b="1" dirty="0">
                <a:solidFill>
                  <a:srgbClr val="FF6600"/>
                </a:solidFill>
              </a:rPr>
              <a:t>“</a:t>
            </a:r>
            <a:r>
              <a:rPr lang="en-US" altLang="ja-JP" sz="2900" b="1" dirty="0">
                <a:solidFill>
                  <a:srgbClr val="FF6600"/>
                </a:solidFill>
              </a:rPr>
              <a:t>Mantra</a:t>
            </a:r>
            <a:r>
              <a:rPr lang="ja-JP" altLang="en-US" sz="2900" b="1" dirty="0">
                <a:solidFill>
                  <a:srgbClr val="FF6600"/>
                </a:solidFill>
              </a:rPr>
              <a:t>”</a:t>
            </a:r>
            <a:endParaRPr lang="en-US" altLang="en-US" sz="2900" b="1" dirty="0">
              <a:solidFill>
                <a:srgbClr val="FF6600"/>
              </a:solidFill>
            </a:endParaRPr>
          </a:p>
        </p:txBody>
      </p:sp>
      <p:sp>
        <p:nvSpPr>
          <p:cNvPr id="118786" name="Content Placeholder 5">
            <a:extLst>
              <a:ext uri="{FF2B5EF4-FFF2-40B4-BE49-F238E27FC236}">
                <a16:creationId xmlns:a16="http://schemas.microsoft.com/office/drawing/2014/main" id="{341120CD-6749-B844-A922-99FA70382173}"/>
              </a:ext>
            </a:extLst>
          </p:cNvPr>
          <p:cNvSpPr>
            <a:spLocks noGrp="1"/>
          </p:cNvSpPr>
          <p:nvPr>
            <p:ph idx="1"/>
          </p:nvPr>
        </p:nvSpPr>
        <p:spPr>
          <a:xfrm>
            <a:off x="2133600" y="1123951"/>
            <a:ext cx="8229600" cy="5694363"/>
          </a:xfrm>
        </p:spPr>
        <p:txBody>
          <a:bodyPr/>
          <a:lstStyle/>
          <a:p>
            <a:pPr eaLnBrk="1" hangingPunct="1">
              <a:buFontTx/>
              <a:buNone/>
            </a:pPr>
            <a:r>
              <a:rPr lang="en-US" altLang="en-US" sz="2700" dirty="0"/>
              <a:t> </a:t>
            </a:r>
          </a:p>
          <a:p>
            <a:pPr eaLnBrk="1" hangingPunct="1">
              <a:buFontTx/>
              <a:buAutoNum type="arabicPeriod"/>
            </a:pPr>
            <a:r>
              <a:rPr lang="en-US" altLang="en-US" sz="2700" b="1" dirty="0"/>
              <a:t> Do we have a problem? If so, what is the </a:t>
            </a:r>
            <a:r>
              <a:rPr lang="en-US" altLang="en-US" sz="2700" b="1" i="1" dirty="0"/>
              <a:t>precise </a:t>
            </a:r>
            <a:r>
              <a:rPr lang="en-US" altLang="en-US" sz="2700" b="1" dirty="0"/>
              <a:t>nature of our problem?</a:t>
            </a:r>
            <a:r>
              <a:rPr lang="en-US" altLang="en-US" sz="2700" dirty="0"/>
              <a:t> (identify, define, clarify, confirm/disconfirm inferences)</a:t>
            </a:r>
          </a:p>
          <a:p>
            <a:pPr eaLnBrk="1" hangingPunct="1">
              <a:buFontTx/>
              <a:buAutoNum type="arabicPeriod"/>
            </a:pPr>
            <a:r>
              <a:rPr lang="en-US" altLang="en-US" sz="2700" b="1" dirty="0"/>
              <a:t> What is our goal? How will we know we’ve met our goal? </a:t>
            </a:r>
            <a:r>
              <a:rPr lang="en-US" altLang="en-US" sz="2700" dirty="0"/>
              <a:t>(what data will we use?)</a:t>
            </a:r>
            <a:endParaRPr lang="en-US" altLang="en-US" sz="2700" b="1" dirty="0"/>
          </a:p>
          <a:p>
            <a:pPr eaLnBrk="1" hangingPunct="1">
              <a:buFontTx/>
              <a:buAutoNum type="arabicPeriod"/>
            </a:pPr>
            <a:r>
              <a:rPr lang="en-US" altLang="en-US" sz="2700" b="1" dirty="0"/>
              <a:t> Why does the problem exist, &amp; what can we do about it? </a:t>
            </a:r>
            <a:r>
              <a:rPr lang="en-US" altLang="en-US" sz="2700" dirty="0"/>
              <a:t>(hypothesis &amp; solution)</a:t>
            </a:r>
          </a:p>
          <a:p>
            <a:pPr eaLnBrk="1" hangingPunct="1">
              <a:buFontTx/>
              <a:buAutoNum type="arabicPeriod"/>
            </a:pPr>
            <a:r>
              <a:rPr lang="en-US" altLang="en-US" sz="2700" b="1" dirty="0"/>
              <a:t> What are the actual elements of our plan? </a:t>
            </a:r>
            <a:r>
              <a:rPr lang="en-US" altLang="en-US" sz="2700" dirty="0"/>
              <a:t>(action plan)</a:t>
            </a:r>
          </a:p>
          <a:p>
            <a:pPr eaLnBrk="1" hangingPunct="1">
              <a:buFontTx/>
              <a:buAutoNum type="arabicPeriod"/>
            </a:pPr>
            <a:r>
              <a:rPr lang="en-US" altLang="en-US" sz="2700" b="1" dirty="0"/>
              <a:t> Is our plan being implemented with fidelity &amp; is it working? </a:t>
            </a:r>
            <a:r>
              <a:rPr lang="en-US" altLang="en-US" sz="2700" dirty="0"/>
              <a:t>(evaluate &amp; revise plan)</a:t>
            </a:r>
          </a:p>
          <a:p>
            <a:pPr eaLnBrk="1" hangingPunct="1">
              <a:buFontTx/>
              <a:buAutoNum type="arabicPeriod"/>
            </a:pPr>
            <a:r>
              <a:rPr lang="en-US" altLang="en-US" sz="2700" b="1" dirty="0"/>
              <a:t> What next steps are needed?</a:t>
            </a:r>
          </a:p>
        </p:txBody>
      </p:sp>
      <p:sp>
        <p:nvSpPr>
          <p:cNvPr id="34820" name="TextBox 5">
            <a:extLst>
              <a:ext uri="{FF2B5EF4-FFF2-40B4-BE49-F238E27FC236}">
                <a16:creationId xmlns:a16="http://schemas.microsoft.com/office/drawing/2014/main" id="{C6FBEB6F-69BE-2545-A6E7-08DFC25E6628}"/>
              </a:ext>
            </a:extLst>
          </p:cNvPr>
          <p:cNvSpPr txBox="1">
            <a:spLocks noChangeArrowheads="1"/>
          </p:cNvSpPr>
          <p:nvPr/>
        </p:nvSpPr>
        <p:spPr bwMode="auto">
          <a:xfrm rot="20772593">
            <a:off x="1395412" y="239713"/>
            <a:ext cx="416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eaLnBrk="0" fontAlgn="base" hangingPunct="0">
              <a:spcBef>
                <a:spcPct val="0"/>
              </a:spcBef>
              <a:spcAft>
                <a:spcPct val="0"/>
              </a:spcAft>
              <a:defRPr>
                <a:solidFill>
                  <a:schemeClr val="tx1"/>
                </a:solidFill>
                <a:latin typeface="Corbel" charset="0"/>
                <a:ea typeface="ＭＳ Ｐゴシック" charset="-128"/>
              </a:defRPr>
            </a:lvl6pPr>
            <a:lvl7pPr marL="2971800" indent="-228600" eaLnBrk="0" fontAlgn="base" hangingPunct="0">
              <a:spcBef>
                <a:spcPct val="0"/>
              </a:spcBef>
              <a:spcAft>
                <a:spcPct val="0"/>
              </a:spcAft>
              <a:defRPr>
                <a:solidFill>
                  <a:schemeClr val="tx1"/>
                </a:solidFill>
                <a:latin typeface="Corbel" charset="0"/>
                <a:ea typeface="ＭＳ Ｐゴシック" charset="-128"/>
              </a:defRPr>
            </a:lvl7pPr>
            <a:lvl8pPr marL="3429000" indent="-228600" eaLnBrk="0" fontAlgn="base" hangingPunct="0">
              <a:spcBef>
                <a:spcPct val="0"/>
              </a:spcBef>
              <a:spcAft>
                <a:spcPct val="0"/>
              </a:spcAft>
              <a:defRPr>
                <a:solidFill>
                  <a:schemeClr val="tx1"/>
                </a:solidFill>
                <a:latin typeface="Corbel" charset="0"/>
                <a:ea typeface="ＭＳ Ｐゴシック" charset="-128"/>
              </a:defRPr>
            </a:lvl8pPr>
            <a:lvl9pPr marL="3886200" indent="-228600" eaLnBrk="0" fontAlgn="base" hangingPunct="0">
              <a:spcBef>
                <a:spcPct val="0"/>
              </a:spcBef>
              <a:spcAft>
                <a:spcPct val="0"/>
              </a:spcAft>
              <a:defRPr>
                <a:solidFill>
                  <a:schemeClr val="tx1"/>
                </a:solidFill>
                <a:latin typeface="Corbel" charset="0"/>
                <a:ea typeface="ＭＳ Ｐゴシック" charset="-128"/>
              </a:defRPr>
            </a:lvl9pPr>
          </a:lstStyle>
          <a:p>
            <a:pPr>
              <a:defRPr/>
            </a:pPr>
            <a:r>
              <a:rPr lang="en-US" altLang="en-US" sz="3600" b="1" dirty="0">
                <a:solidFill>
                  <a:srgbClr val="006600"/>
                </a:solidFill>
                <a:latin typeface="+mj-lt"/>
              </a:rPr>
              <a:t>REMEMBER to use…..</a:t>
            </a:r>
          </a:p>
        </p:txBody>
      </p:sp>
    </p:spTree>
    <p:extLst>
      <p:ext uri="{BB962C8B-B14F-4D97-AF65-F5344CB8AC3E}">
        <p14:creationId xmlns:p14="http://schemas.microsoft.com/office/powerpoint/2010/main" val="392388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87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87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E0B3E630-1BE0-E54B-8A06-B2C783326519}"/>
              </a:ext>
            </a:extLst>
          </p:cNvPr>
          <p:cNvSpPr>
            <a:spLocks noGrp="1"/>
          </p:cNvSpPr>
          <p:nvPr>
            <p:ph type="title"/>
          </p:nvPr>
        </p:nvSpPr>
        <p:spPr>
          <a:xfrm>
            <a:off x="2032000" y="271463"/>
            <a:ext cx="7886700" cy="1325562"/>
          </a:xfrm>
        </p:spPr>
        <p:txBody>
          <a:bodyPr/>
          <a:lstStyle/>
          <a:p>
            <a:pPr>
              <a:defRPr/>
            </a:pPr>
            <a:r>
              <a:rPr lang="en-US" altLang="en-US" sz="4000" b="1" dirty="0">
                <a:solidFill>
                  <a:schemeClr val="accent6">
                    <a:lumMod val="50000"/>
                  </a:schemeClr>
                </a:solidFill>
              </a:rPr>
              <a:t>1. Do we have a problem? If so, what is the </a:t>
            </a:r>
            <a:r>
              <a:rPr lang="en-US" altLang="en-US" sz="4000" b="1" i="1" dirty="0">
                <a:solidFill>
                  <a:schemeClr val="accent6">
                    <a:lumMod val="50000"/>
                  </a:schemeClr>
                </a:solidFill>
              </a:rPr>
              <a:t>precise </a:t>
            </a:r>
            <a:r>
              <a:rPr lang="en-US" altLang="en-US" sz="4000" b="1" dirty="0">
                <a:solidFill>
                  <a:schemeClr val="accent6">
                    <a:lumMod val="50000"/>
                  </a:schemeClr>
                </a:solidFill>
              </a:rPr>
              <a:t>nature of our problem?</a:t>
            </a:r>
            <a:endParaRPr lang="en-US" altLang="en-US" sz="4000" b="1" dirty="0">
              <a:solidFill>
                <a:schemeClr val="accent6">
                  <a:lumMod val="50000"/>
                </a:schemeClr>
              </a:solidFill>
              <a:ea typeface="ＭＳ Ｐゴシック" panose="020B0600070205080204" pitchFamily="34" charset="-128"/>
            </a:endParaRPr>
          </a:p>
        </p:txBody>
      </p:sp>
      <p:pic>
        <p:nvPicPr>
          <p:cNvPr id="120834" name="Picture 4">
            <a:extLst>
              <a:ext uri="{FF2B5EF4-FFF2-40B4-BE49-F238E27FC236}">
                <a16:creationId xmlns:a16="http://schemas.microsoft.com/office/drawing/2014/main" id="{87EDA07E-75DC-5841-9F49-D8C139F458D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20350965">
            <a:off x="1889126" y="2286000"/>
            <a:ext cx="34956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5">
            <a:extLst>
              <a:ext uri="{FF2B5EF4-FFF2-40B4-BE49-F238E27FC236}">
                <a16:creationId xmlns:a16="http://schemas.microsoft.com/office/drawing/2014/main" id="{33313F11-DF19-A14D-9D76-B1CADA901033}"/>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091639">
            <a:off x="6589714" y="2098676"/>
            <a:ext cx="3690937"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8">
            <a:extLst>
              <a:ext uri="{FF2B5EF4-FFF2-40B4-BE49-F238E27FC236}">
                <a16:creationId xmlns:a16="http://schemas.microsoft.com/office/drawing/2014/main" id="{3BF46864-3204-B04F-8E9C-DB695377632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95800" y="4191000"/>
            <a:ext cx="27178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263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F04EA65E-E5FE-B847-BDE0-77F42F7F078D}"/>
              </a:ext>
            </a:extLst>
          </p:cNvPr>
          <p:cNvSpPr>
            <a:spLocks noGrp="1"/>
          </p:cNvSpPr>
          <p:nvPr>
            <p:ph type="title"/>
          </p:nvPr>
        </p:nvSpPr>
        <p:spPr>
          <a:xfrm>
            <a:off x="2017714" y="284163"/>
            <a:ext cx="7583487" cy="1143000"/>
          </a:xfrm>
        </p:spPr>
        <p:txBody>
          <a:bodyPr/>
          <a:lstStyle/>
          <a:p>
            <a:pPr eaLnBrk="1" hangingPunct="1"/>
            <a:r>
              <a:rPr lang="en-US" altLang="en-US" sz="4000" b="1">
                <a:solidFill>
                  <a:srgbClr val="006600"/>
                </a:solidFill>
              </a:rPr>
              <a:t>What Does this Graph Tell You?</a:t>
            </a:r>
          </a:p>
        </p:txBody>
      </p:sp>
      <p:pic>
        <p:nvPicPr>
          <p:cNvPr id="122882" name="Picture 2">
            <a:extLst>
              <a:ext uri="{FF2B5EF4-FFF2-40B4-BE49-F238E27FC236}">
                <a16:creationId xmlns:a16="http://schemas.microsoft.com/office/drawing/2014/main" id="{393B107E-5314-334E-BC02-85EB75AC59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1528763"/>
            <a:ext cx="89471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58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E4FE53D4-54C2-4741-8C46-98893271F0C5}"/>
              </a:ext>
            </a:extLst>
          </p:cNvPr>
          <p:cNvSpPr>
            <a:spLocks noGrp="1"/>
          </p:cNvSpPr>
          <p:nvPr>
            <p:ph type="title"/>
          </p:nvPr>
        </p:nvSpPr>
        <p:spPr/>
        <p:txBody>
          <a:bodyPr/>
          <a:lstStyle/>
          <a:p>
            <a:pPr eaLnBrk="1" hangingPunct="1"/>
            <a:r>
              <a:rPr lang="en-US" altLang="en-US" sz="4000" b="1" dirty="0">
                <a:solidFill>
                  <a:srgbClr val="006600"/>
                </a:solidFill>
              </a:rPr>
              <a:t>Purpose</a:t>
            </a:r>
          </a:p>
        </p:txBody>
      </p:sp>
      <p:sp>
        <p:nvSpPr>
          <p:cNvPr id="20482" name="Rectangle 3">
            <a:extLst>
              <a:ext uri="{FF2B5EF4-FFF2-40B4-BE49-F238E27FC236}">
                <a16:creationId xmlns:a16="http://schemas.microsoft.com/office/drawing/2014/main" id="{1D300269-0331-4248-AE04-B2708796E4D1}"/>
              </a:ext>
            </a:extLst>
          </p:cNvPr>
          <p:cNvSpPr>
            <a:spLocks noGrp="1"/>
          </p:cNvSpPr>
          <p:nvPr>
            <p:ph idx="1"/>
          </p:nvPr>
        </p:nvSpPr>
        <p:spPr>
          <a:xfrm>
            <a:off x="838200" y="1825625"/>
            <a:ext cx="6176375" cy="4351338"/>
          </a:xfrm>
        </p:spPr>
        <p:txBody>
          <a:bodyPr/>
          <a:lstStyle/>
          <a:p>
            <a:pPr eaLnBrk="1" hangingPunct="1"/>
            <a:r>
              <a:rPr lang="en-US" altLang="en-US" sz="2600" dirty="0"/>
              <a:t>To build competence and confidence to use data to make decisions</a:t>
            </a:r>
          </a:p>
          <a:p>
            <a:pPr eaLnBrk="1" hangingPunct="1"/>
            <a:endParaRPr lang="en-US" altLang="en-US" sz="2600" dirty="0"/>
          </a:p>
          <a:p>
            <a:pPr eaLnBrk="1" hangingPunct="1"/>
            <a:r>
              <a:rPr lang="en-US" altLang="en-US" sz="2600" dirty="0">
                <a:ea typeface="ＭＳ Ｐゴシック" panose="020B0600070205080204" pitchFamily="34" charset="-128"/>
              </a:rPr>
              <a:t>To explore a problem-solving/decision-making process</a:t>
            </a:r>
          </a:p>
          <a:p>
            <a:pPr eaLnBrk="1" hangingPunct="1"/>
            <a:endParaRPr lang="en-US" altLang="en-US" sz="2600" dirty="0">
              <a:ea typeface="ＭＳ Ｐゴシック" panose="020B0600070205080204" pitchFamily="34" charset="-128"/>
            </a:endParaRPr>
          </a:p>
          <a:p>
            <a:pPr eaLnBrk="1" hangingPunct="1"/>
            <a:r>
              <a:rPr lang="en-US" altLang="en-US" sz="2600" dirty="0">
                <a:ea typeface="ＭＳ Ｐゴシック" panose="020B0600070205080204" pitchFamily="34" charset="-128"/>
              </a:rPr>
              <a:t>To consider strategies for sharing data with others</a:t>
            </a:r>
          </a:p>
        </p:txBody>
      </p:sp>
      <p:pic>
        <p:nvPicPr>
          <p:cNvPr id="20483" name="Picture 4">
            <a:extLst>
              <a:ext uri="{FF2B5EF4-FFF2-40B4-BE49-F238E27FC236}">
                <a16:creationId xmlns:a16="http://schemas.microsoft.com/office/drawing/2014/main" id="{F6F976A2-6358-1041-9C98-1200CC7B97D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67485" y="2110190"/>
            <a:ext cx="3708976" cy="263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1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94E235E4-B3EC-8141-B2C7-145C585D2A2F}"/>
              </a:ext>
            </a:extLst>
          </p:cNvPr>
          <p:cNvSpPr>
            <a:spLocks noGrp="1"/>
          </p:cNvSpPr>
          <p:nvPr>
            <p:ph type="title"/>
          </p:nvPr>
        </p:nvSpPr>
        <p:spPr>
          <a:xfrm>
            <a:off x="2152650" y="176213"/>
            <a:ext cx="7886700" cy="1325562"/>
          </a:xfrm>
        </p:spPr>
        <p:txBody>
          <a:bodyPr/>
          <a:lstStyle/>
          <a:p>
            <a:pPr eaLnBrk="1" hangingPunct="1"/>
            <a:r>
              <a:rPr lang="en-US" altLang="en-US" sz="4000" b="1">
                <a:solidFill>
                  <a:srgbClr val="006600"/>
                </a:solidFill>
              </a:rPr>
              <a:t>Same Graph Looking at Majors Only</a:t>
            </a:r>
          </a:p>
        </p:txBody>
      </p:sp>
      <p:pic>
        <p:nvPicPr>
          <p:cNvPr id="124930" name="Picture 2">
            <a:extLst>
              <a:ext uri="{FF2B5EF4-FFF2-40B4-BE49-F238E27FC236}">
                <a16:creationId xmlns:a16="http://schemas.microsoft.com/office/drawing/2014/main" id="{99E55CA9-F220-FE48-958A-DD6EA72E2C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52650" y="1690688"/>
            <a:ext cx="774223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09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6BB4E81E-FA30-814A-9704-722A78F3727F}"/>
              </a:ext>
            </a:extLst>
          </p:cNvPr>
          <p:cNvSpPr>
            <a:spLocks noGrp="1"/>
          </p:cNvSpPr>
          <p:nvPr>
            <p:ph type="title"/>
          </p:nvPr>
        </p:nvSpPr>
        <p:spPr/>
        <p:txBody>
          <a:bodyPr/>
          <a:lstStyle/>
          <a:p>
            <a:pPr eaLnBrk="1" hangingPunct="1"/>
            <a:r>
              <a:rPr lang="en-US" altLang="en-US" sz="4000" b="1">
                <a:solidFill>
                  <a:srgbClr val="006600"/>
                </a:solidFill>
              </a:rPr>
              <a:t>What Does this Graph Tell You?</a:t>
            </a:r>
          </a:p>
        </p:txBody>
      </p:sp>
      <p:pic>
        <p:nvPicPr>
          <p:cNvPr id="126978" name="Picture 2">
            <a:extLst>
              <a:ext uri="{FF2B5EF4-FFF2-40B4-BE49-F238E27FC236}">
                <a16:creationId xmlns:a16="http://schemas.microsoft.com/office/drawing/2014/main" id="{183286D9-B3ED-0B41-A7FE-00AFF56740A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49539" y="1690688"/>
            <a:ext cx="689292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772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AAF98706-FE58-F240-973B-891D7B74C4FF}"/>
              </a:ext>
            </a:extLst>
          </p:cNvPr>
          <p:cNvSpPr>
            <a:spLocks noGrp="1"/>
          </p:cNvSpPr>
          <p:nvPr>
            <p:ph type="title"/>
          </p:nvPr>
        </p:nvSpPr>
        <p:spPr/>
        <p:txBody>
          <a:bodyPr/>
          <a:lstStyle/>
          <a:p>
            <a:pPr eaLnBrk="1" hangingPunct="1"/>
            <a:r>
              <a:rPr lang="en-US" altLang="en-US" sz="4000" b="1">
                <a:solidFill>
                  <a:srgbClr val="006600"/>
                </a:solidFill>
              </a:rPr>
              <a:t>What Does this Graph Tell You?</a:t>
            </a:r>
          </a:p>
        </p:txBody>
      </p:sp>
      <p:pic>
        <p:nvPicPr>
          <p:cNvPr id="129026" name="Picture 1">
            <a:extLst>
              <a:ext uri="{FF2B5EF4-FFF2-40B4-BE49-F238E27FC236}">
                <a16:creationId xmlns:a16="http://schemas.microsoft.com/office/drawing/2014/main" id="{0E27CA70-5966-6441-99CB-A2903985C5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2613" y="2109788"/>
            <a:ext cx="82931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35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E20793F6-3A63-7F40-8F2B-57A62655B6CC}"/>
              </a:ext>
            </a:extLst>
          </p:cNvPr>
          <p:cNvSpPr>
            <a:spLocks noGrp="1"/>
          </p:cNvSpPr>
          <p:nvPr>
            <p:ph type="title"/>
          </p:nvPr>
        </p:nvSpPr>
        <p:spPr>
          <a:xfrm>
            <a:off x="1819275" y="228600"/>
            <a:ext cx="8382000" cy="1143000"/>
          </a:xfrm>
        </p:spPr>
        <p:txBody>
          <a:bodyPr>
            <a:normAutofit fontScale="90000"/>
          </a:bodyPr>
          <a:lstStyle/>
          <a:p>
            <a:pPr eaLnBrk="1" hangingPunct="1">
              <a:defRPr/>
            </a:pPr>
            <a:r>
              <a:rPr lang="en-US" altLang="en-US" sz="4000" b="1" dirty="0">
                <a:solidFill>
                  <a:schemeClr val="accent6">
                    <a:lumMod val="50000"/>
                  </a:schemeClr>
                </a:solidFill>
              </a:rPr>
              <a:t>1. Do we have a problem? If so, what is the </a:t>
            </a:r>
            <a:r>
              <a:rPr lang="en-US" altLang="en-US" sz="4000" b="1" i="1" dirty="0">
                <a:solidFill>
                  <a:schemeClr val="accent6">
                    <a:lumMod val="50000"/>
                  </a:schemeClr>
                </a:solidFill>
              </a:rPr>
              <a:t>precise </a:t>
            </a:r>
            <a:r>
              <a:rPr lang="en-US" altLang="en-US" sz="4000" b="1" dirty="0">
                <a:solidFill>
                  <a:schemeClr val="accent6">
                    <a:lumMod val="50000"/>
                  </a:schemeClr>
                </a:solidFill>
              </a:rPr>
              <a:t>nature of our problem?</a:t>
            </a:r>
            <a:endParaRPr lang="en-US" altLang="en-US" sz="4000" dirty="0">
              <a:solidFill>
                <a:schemeClr val="accent6">
                  <a:lumMod val="50000"/>
                </a:schemeClr>
              </a:solidFill>
              <a:ea typeface="ＭＳ Ｐゴシック" panose="020B0600070205080204" pitchFamily="34" charset="-128"/>
            </a:endParaRPr>
          </a:p>
        </p:txBody>
      </p:sp>
      <p:graphicFrame>
        <p:nvGraphicFramePr>
          <p:cNvPr id="51203" name="Group 3">
            <a:extLst>
              <a:ext uri="{FF2B5EF4-FFF2-40B4-BE49-F238E27FC236}">
                <a16:creationId xmlns:a16="http://schemas.microsoft.com/office/drawing/2014/main" id="{E692055D-6ACF-1C4A-8C72-5014B952AD3C}"/>
              </a:ext>
            </a:extLst>
          </p:cNvPr>
          <p:cNvGraphicFramePr>
            <a:graphicFrameLocks noGrp="1"/>
          </p:cNvGraphicFramePr>
          <p:nvPr>
            <p:ph type="tbl" idx="4294967295"/>
          </p:nvPr>
        </p:nvGraphicFramePr>
        <p:xfrm>
          <a:off x="1981200" y="1752601"/>
          <a:ext cx="8763000" cy="4791075"/>
        </p:xfrm>
        <a:graphic>
          <a:graphicData uri="http://schemas.openxmlformats.org/drawingml/2006/table">
            <a:tbl>
              <a:tblPr/>
              <a:tblGrid>
                <a:gridCol w="4868863">
                  <a:extLst>
                    <a:ext uri="{9D8B030D-6E8A-4147-A177-3AD203B41FA5}">
                      <a16:colId xmlns:a16="http://schemas.microsoft.com/office/drawing/2014/main" val="20000"/>
                    </a:ext>
                  </a:extLst>
                </a:gridCol>
                <a:gridCol w="3894137">
                  <a:extLst>
                    <a:ext uri="{9D8B030D-6E8A-4147-A177-3AD203B41FA5}">
                      <a16:colId xmlns:a16="http://schemas.microsoft.com/office/drawing/2014/main" val="20001"/>
                    </a:ext>
                  </a:extLst>
                </a:gridCol>
              </a:tblGrid>
              <a:tr h="152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SWIS Table/Graph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217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What</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problem behaviors are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problem behavior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When</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are problem behaviors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Where</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are problem behaviors occurring?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Who</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 is engaging in problem behaviors?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student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04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rPr>
                        <a:t>Why </a:t>
                      </a: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do problem behaviors keep happening?</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charset="0"/>
                        <a:buNone/>
                        <a:tabLst/>
                      </a:pPr>
                      <a:r>
                        <a:rPr kumimoji="0" lang="en-US" sz="2400" b="0" i="0" u="none" strike="noStrike" cap="none" normalizeH="0" baseline="0">
                          <a:ln>
                            <a:noFill/>
                          </a:ln>
                          <a:solidFill>
                            <a:schemeClr val="tx1"/>
                          </a:solidFill>
                          <a:effectLst/>
                          <a:latin typeface="Times New Roman" charset="0"/>
                          <a:ea typeface="ＭＳ Ｐゴシック" charset="0"/>
                          <a:cs typeface="ＭＳ Ｐゴシック" charset="0"/>
                        </a:rPr>
                        <a:t>Referrals by motivation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6EFEA15-D616-6145-BE46-8766E00526D7}"/>
              </a:ext>
            </a:extLst>
          </p:cNvPr>
          <p:cNvSpPr txBox="1">
            <a:spLocks noChangeArrowheads="1"/>
          </p:cNvSpPr>
          <p:nvPr/>
        </p:nvSpPr>
        <p:spPr bwMode="auto">
          <a:xfrm rot="20036707">
            <a:off x="3132138" y="3500438"/>
            <a:ext cx="63309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r>
              <a:rPr lang="en-US" altLang="en-US" sz="2400" b="1">
                <a:solidFill>
                  <a:srgbClr val="FF6600"/>
                </a:solidFill>
                <a:latin typeface="Arial" panose="020B0604020202020204" pitchFamily="34" charset="0"/>
              </a:rPr>
              <a:t>What is the data we need for a decision?</a:t>
            </a:r>
            <a:endParaRPr lang="en-US" altLang="en-US" sz="2400">
              <a:latin typeface="Arial" panose="020B0604020202020204" pitchFamily="34" charset="0"/>
            </a:endParaRPr>
          </a:p>
        </p:txBody>
      </p:sp>
    </p:spTree>
    <p:extLst>
      <p:ext uri="{BB962C8B-B14F-4D97-AF65-F5344CB8AC3E}">
        <p14:creationId xmlns:p14="http://schemas.microsoft.com/office/powerpoint/2010/main" val="111308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CC94B4CA-9B22-DE4B-86BE-81F71A08F16E}"/>
              </a:ext>
            </a:extLst>
          </p:cNvPr>
          <p:cNvSpPr>
            <a:spLocks noGrp="1"/>
          </p:cNvSpPr>
          <p:nvPr>
            <p:ph type="title"/>
          </p:nvPr>
        </p:nvSpPr>
        <p:spPr>
          <a:xfrm>
            <a:off x="1762125" y="1514476"/>
            <a:ext cx="8058150" cy="1533525"/>
          </a:xfrm>
        </p:spPr>
        <p:txBody>
          <a:bodyPr/>
          <a:lstStyle/>
          <a:p>
            <a:pPr eaLnBrk="1" hangingPunct="1"/>
            <a:r>
              <a:rPr lang="en-US" altLang="en-US" sz="2400" dirty="0">
                <a:solidFill>
                  <a:srgbClr val="FF6600"/>
                </a:solidFill>
                <a:ea typeface="ＭＳ Ｐゴシック" panose="020B0600070205080204" pitchFamily="34" charset="-128"/>
              </a:rPr>
              <a:t>Example: </a:t>
            </a:r>
            <a:r>
              <a:rPr lang="en-US" altLang="en-US" sz="2400" dirty="0">
                <a:ea typeface="ＭＳ Ｐゴシック" panose="020B0600070205080204" pitchFamily="34" charset="-128"/>
              </a:rPr>
              <a:t>Primary to Precise</a:t>
            </a:r>
          </a:p>
        </p:txBody>
      </p:sp>
      <p:sp>
        <p:nvSpPr>
          <p:cNvPr id="3" name="Content Placeholder 2">
            <a:extLst>
              <a:ext uri="{FF2B5EF4-FFF2-40B4-BE49-F238E27FC236}">
                <a16:creationId xmlns:a16="http://schemas.microsoft.com/office/drawing/2014/main" id="{0B9EECDF-EE7B-EA46-BB4A-F37E775BF288}"/>
              </a:ext>
            </a:extLst>
          </p:cNvPr>
          <p:cNvSpPr>
            <a:spLocks noGrp="1"/>
          </p:cNvSpPr>
          <p:nvPr>
            <p:ph sz="half" idx="1"/>
          </p:nvPr>
        </p:nvSpPr>
        <p:spPr>
          <a:xfrm>
            <a:off x="1752600" y="2895600"/>
            <a:ext cx="4267200" cy="3886200"/>
          </a:xfrm>
        </p:spPr>
        <p:txBody>
          <a:bodyPr/>
          <a:lstStyle/>
          <a:p>
            <a:pPr eaLnBrk="1" hangingPunct="1"/>
            <a:r>
              <a:rPr lang="en-US" altLang="en-US" sz="2400" dirty="0">
                <a:ea typeface="ＭＳ Ｐゴシック" panose="020B0600070205080204" pitchFamily="34" charset="-128"/>
              </a:rPr>
              <a:t>Inappropriate behavior is increasing</a:t>
            </a:r>
          </a:p>
          <a:p>
            <a:pPr eaLnBrk="1" hangingPunct="1"/>
            <a:endParaRPr lang="en-US" altLang="en-US" sz="2400" dirty="0">
              <a:ea typeface="ＭＳ Ｐゴシック" panose="020B0600070205080204" pitchFamily="34" charset="-128"/>
            </a:endParaRPr>
          </a:p>
          <a:p>
            <a:pPr eaLnBrk="1" hangingPunct="1"/>
            <a:endParaRPr lang="en-US" altLang="en-US" sz="2400" dirty="0">
              <a:ea typeface="ＭＳ Ｐゴシック" panose="020B0600070205080204" pitchFamily="34" charset="-128"/>
            </a:endParaRPr>
          </a:p>
          <a:p>
            <a:pPr eaLnBrk="1" hangingPunct="1"/>
            <a:endParaRPr lang="en-US" altLang="en-US" sz="2400" dirty="0">
              <a:ea typeface="ＭＳ Ｐゴシック" panose="020B0600070205080204" pitchFamily="34" charset="-128"/>
            </a:endParaRPr>
          </a:p>
          <a:p>
            <a:pPr eaLnBrk="1" hangingPunct="1"/>
            <a:endParaRPr lang="en-US" altLang="en-US" sz="2400" dirty="0">
              <a:ea typeface="ＭＳ Ｐゴシック" panose="020B0600070205080204" pitchFamily="34" charset="-128"/>
            </a:endParaRPr>
          </a:p>
          <a:p>
            <a:pPr eaLnBrk="1" hangingPunct="1">
              <a:buFont typeface="Arial" panose="020B0604020202020204" pitchFamily="34" charset="0"/>
              <a:buNone/>
            </a:pPr>
            <a:endParaRPr lang="en-US" altLang="en-US" sz="2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37CB242F-5FC1-804E-BC11-FF2570F0E3B2}"/>
              </a:ext>
            </a:extLst>
          </p:cNvPr>
          <p:cNvSpPr>
            <a:spLocks noGrp="1"/>
          </p:cNvSpPr>
          <p:nvPr>
            <p:ph sz="half" idx="2"/>
          </p:nvPr>
        </p:nvSpPr>
        <p:spPr>
          <a:xfrm>
            <a:off x="6172200" y="2895600"/>
            <a:ext cx="4038600" cy="3733800"/>
          </a:xfrm>
        </p:spPr>
        <p:txBody>
          <a:bodyPr/>
          <a:lstStyle/>
          <a:p>
            <a:pPr eaLnBrk="1" hangingPunct="1">
              <a:lnSpc>
                <a:spcPct val="70000"/>
              </a:lnSpc>
              <a:spcBef>
                <a:spcPct val="0"/>
              </a:spcBef>
            </a:pPr>
            <a:r>
              <a:rPr lang="en-US" altLang="en-US" sz="2400">
                <a:ea typeface="Calibri" panose="020F0502020204030204" pitchFamily="34" charset="0"/>
                <a:cs typeface="Calibri" panose="020F0502020204030204" pitchFamily="34" charset="0"/>
              </a:rPr>
              <a:t>Inappropriate language and disruptive behavior is increasing in the cafeteria during </a:t>
            </a:r>
            <a:r>
              <a:rPr lang="en-US" altLang="ja-JP" sz="2400">
                <a:cs typeface="Calibri" panose="020F0502020204030204" pitchFamily="34" charset="0"/>
              </a:rPr>
              <a:t>first lunch period, is being done mostly by 6th grade boys, and seems to be maintained by social praise from the bystander peer group.</a:t>
            </a:r>
            <a:endParaRPr lang="en-US" altLang="en-US" sz="2400">
              <a:ea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D404E051-CACC-A14C-BBB4-615C2A30EF9E}"/>
              </a:ext>
            </a:extLst>
          </p:cNvPr>
          <p:cNvCxnSpPr/>
          <p:nvPr/>
        </p:nvCxnSpPr>
        <p:spPr>
          <a:xfrm>
            <a:off x="4191000" y="3606800"/>
            <a:ext cx="1905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2101" name="TextBox 1">
            <a:extLst>
              <a:ext uri="{FF2B5EF4-FFF2-40B4-BE49-F238E27FC236}">
                <a16:creationId xmlns:a16="http://schemas.microsoft.com/office/drawing/2014/main" id="{DC5FBAB7-8AA6-1843-B966-AB97FD855330}"/>
              </a:ext>
            </a:extLst>
          </p:cNvPr>
          <p:cNvSpPr txBox="1">
            <a:spLocks noChangeArrowheads="1"/>
          </p:cNvSpPr>
          <p:nvPr/>
        </p:nvSpPr>
        <p:spPr bwMode="auto">
          <a:xfrm>
            <a:off x="1714500" y="436563"/>
            <a:ext cx="8915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r>
              <a:rPr lang="en-US" altLang="en-US" sz="3200" b="1" u="sng">
                <a:solidFill>
                  <a:srgbClr val="FF6600"/>
                </a:solidFill>
              </a:rPr>
              <a:t>Precise Problem Statements</a:t>
            </a:r>
            <a:r>
              <a:rPr lang="en-US" altLang="en-US" sz="3200" b="1">
                <a:solidFill>
                  <a:srgbClr val="FF6600"/>
                </a:solidFill>
              </a:rPr>
              <a:t> </a:t>
            </a:r>
            <a:r>
              <a:rPr lang="en-US" altLang="en-US" sz="3200"/>
              <a:t>include information about the what, when, where, who, when, and why</a:t>
            </a:r>
            <a:endParaRPr lang="en-US" altLang="en-US" sz="3200">
              <a:latin typeface="Arial" panose="020B0604020202020204" pitchFamily="34" charset="0"/>
            </a:endParaRPr>
          </a:p>
        </p:txBody>
      </p:sp>
    </p:spTree>
    <p:extLst>
      <p:ext uri="{BB962C8B-B14F-4D97-AF65-F5344CB8AC3E}">
        <p14:creationId xmlns:p14="http://schemas.microsoft.com/office/powerpoint/2010/main" val="290687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8E98-D90F-CE4F-AAB4-69FD59A32618}"/>
              </a:ext>
            </a:extLst>
          </p:cNvPr>
          <p:cNvSpPr>
            <a:spLocks noGrp="1"/>
          </p:cNvSpPr>
          <p:nvPr>
            <p:ph type="title"/>
          </p:nvPr>
        </p:nvSpPr>
        <p:spPr/>
        <p:txBody>
          <a:bodyPr/>
          <a:lstStyle/>
          <a:p>
            <a:pPr>
              <a:defRPr/>
            </a:pPr>
            <a:r>
              <a:rPr lang="en-US" altLang="en-US" sz="4000" b="1" dirty="0">
                <a:solidFill>
                  <a:schemeClr val="accent6">
                    <a:lumMod val="50000"/>
                  </a:schemeClr>
                </a:solidFill>
              </a:rPr>
              <a:t>2. What is our Goal? How will we know we’ve met our goal?</a:t>
            </a:r>
            <a:endParaRPr lang="en-US" sz="4000" dirty="0">
              <a:solidFill>
                <a:schemeClr val="accent6">
                  <a:lumMod val="50000"/>
                </a:schemeClr>
              </a:solidFill>
            </a:endParaRPr>
          </a:p>
        </p:txBody>
      </p:sp>
      <p:sp>
        <p:nvSpPr>
          <p:cNvPr id="133122" name="Content Placeholder 5">
            <a:extLst>
              <a:ext uri="{FF2B5EF4-FFF2-40B4-BE49-F238E27FC236}">
                <a16:creationId xmlns:a16="http://schemas.microsoft.com/office/drawing/2014/main" id="{1C22396B-4D6D-0D4E-AF16-03D4E58DB3F2}"/>
              </a:ext>
            </a:extLst>
          </p:cNvPr>
          <p:cNvSpPr>
            <a:spLocks noGrp="1"/>
          </p:cNvSpPr>
          <p:nvPr>
            <p:ph idx="1"/>
          </p:nvPr>
        </p:nvSpPr>
        <p:spPr/>
        <p:txBody>
          <a:bodyPr/>
          <a:lstStyle/>
          <a:p>
            <a:r>
              <a:rPr lang="en-US" altLang="en-US" sz="2400" dirty="0"/>
              <a:t>Set a goal that defines levels at which the problem is no longer a problem </a:t>
            </a:r>
          </a:p>
          <a:p>
            <a:r>
              <a:rPr lang="en-US" altLang="en-US" sz="2400" dirty="0"/>
              <a:t>Set goals that are </a:t>
            </a:r>
            <a:r>
              <a:rPr lang="en-US" altLang="en-US" sz="2400" dirty="0">
                <a:ea typeface="ＭＳ Ｐゴシック" panose="020B0600070205080204" pitchFamily="34" charset="-128"/>
              </a:rPr>
              <a:t>specific, measurable (observable), achievable, realistic, and timely</a:t>
            </a:r>
          </a:p>
          <a:p>
            <a:r>
              <a:rPr lang="en-US" altLang="en-US" sz="2400" dirty="0">
                <a:ea typeface="ＭＳ Ｐゴシック" panose="020B0600070205080204" pitchFamily="34" charset="-128"/>
              </a:rPr>
              <a:t>What data will you use to know that you’ve met your goal?</a:t>
            </a:r>
          </a:p>
        </p:txBody>
      </p:sp>
      <p:sp>
        <p:nvSpPr>
          <p:cNvPr id="5" name="Slide Number Placeholder 4">
            <a:extLst>
              <a:ext uri="{FF2B5EF4-FFF2-40B4-BE49-F238E27FC236}">
                <a16:creationId xmlns:a16="http://schemas.microsoft.com/office/drawing/2014/main" id="{72409F03-8E59-4C46-9B24-8A920228E68C}"/>
              </a:ext>
            </a:extLst>
          </p:cNvPr>
          <p:cNvSpPr>
            <a:spLocks noGrp="1"/>
          </p:cNvSpPr>
          <p:nvPr>
            <p:ph type="sldNum" sz="quarter" idx="12"/>
          </p:nvPr>
        </p:nvSpPr>
        <p:spPr/>
        <p:txBody>
          <a:bodyPr/>
          <a:lstStyle/>
          <a:p>
            <a:pPr>
              <a:defRPr/>
            </a:pPr>
            <a:fld id="{D99D9975-190F-F848-B18F-896826CC9B9B}" type="slidenum">
              <a:rPr lang="en-US" altLang="en-US" smtClean="0"/>
              <a:pPr>
                <a:defRPr/>
              </a:pPr>
              <a:t>35</a:t>
            </a:fld>
            <a:endParaRPr lang="en-US" altLang="en-US"/>
          </a:p>
        </p:txBody>
      </p:sp>
    </p:spTree>
    <p:extLst>
      <p:ext uri="{BB962C8B-B14F-4D97-AF65-F5344CB8AC3E}">
        <p14:creationId xmlns:p14="http://schemas.microsoft.com/office/powerpoint/2010/main" val="303040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4">
            <a:extLst>
              <a:ext uri="{FF2B5EF4-FFF2-40B4-BE49-F238E27FC236}">
                <a16:creationId xmlns:a16="http://schemas.microsoft.com/office/drawing/2014/main" id="{0D808376-9ADC-E243-892B-8917626ED385}"/>
              </a:ext>
            </a:extLst>
          </p:cNvPr>
          <p:cNvSpPr>
            <a:spLocks noGrp="1"/>
          </p:cNvSpPr>
          <p:nvPr>
            <p:ph type="title"/>
          </p:nvPr>
        </p:nvSpPr>
        <p:spPr/>
        <p:txBody>
          <a:bodyPr>
            <a:normAutofit/>
          </a:bodyPr>
          <a:lstStyle/>
          <a:p>
            <a:pPr eaLnBrk="1" hangingPunct="1"/>
            <a:r>
              <a:rPr lang="en-US" altLang="en-US" sz="4000" b="1" dirty="0">
                <a:solidFill>
                  <a:srgbClr val="006600"/>
                </a:solidFill>
              </a:rPr>
              <a:t>3. Why does the problem exist &amp; what can we do about it? (hypothesis &amp; solution)</a:t>
            </a:r>
          </a:p>
        </p:txBody>
      </p:sp>
      <p:pic>
        <p:nvPicPr>
          <p:cNvPr id="134146" name="Content Placeholder 7">
            <a:extLst>
              <a:ext uri="{FF2B5EF4-FFF2-40B4-BE49-F238E27FC236}">
                <a16:creationId xmlns:a16="http://schemas.microsoft.com/office/drawing/2014/main" id="{DA886AE4-9B09-B843-B9C5-8330AD3D5828}"/>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l="1128" t="3172" r="986" b="-3172"/>
          <a:stretch>
            <a:fillRect/>
          </a:stretch>
        </p:blipFill>
        <p:spPr>
          <a:xfrm>
            <a:off x="2103439" y="2228850"/>
            <a:ext cx="3959225" cy="2990850"/>
          </a:xfrm>
        </p:spPr>
      </p:pic>
      <p:sp>
        <p:nvSpPr>
          <p:cNvPr id="49155" name="Content Placeholder 6">
            <a:extLst>
              <a:ext uri="{FF2B5EF4-FFF2-40B4-BE49-F238E27FC236}">
                <a16:creationId xmlns:a16="http://schemas.microsoft.com/office/drawing/2014/main" id="{DFD4AB2B-7B5E-2F4D-928C-027F832AD1A5}"/>
              </a:ext>
            </a:extLst>
          </p:cNvPr>
          <p:cNvSpPr>
            <a:spLocks noGrp="1"/>
          </p:cNvSpPr>
          <p:nvPr>
            <p:ph sz="half" idx="2"/>
          </p:nvPr>
        </p:nvSpPr>
        <p:spPr/>
        <p:txBody>
          <a:bodyPr/>
          <a:lstStyle/>
          <a:p>
            <a:pPr eaLnBrk="1" hangingPunct="1">
              <a:buClr>
                <a:schemeClr val="tx1"/>
              </a:buClr>
              <a:buFont typeface="Arial" charset="0"/>
              <a:buChar char="•"/>
              <a:defRPr/>
            </a:pPr>
            <a:r>
              <a:rPr lang="en-US" altLang="en-US" dirty="0">
                <a:solidFill>
                  <a:srgbClr val="0000FF"/>
                </a:solidFill>
              </a:rPr>
              <a:t> Problem Statement: </a:t>
            </a:r>
            <a:r>
              <a:rPr lang="en-US" altLang="en-US" dirty="0"/>
              <a:t>The sixth graders are disruptive &amp; use inappropriate language in the cafeteria between 11:30 AM and 12:00 PM</a:t>
            </a:r>
          </a:p>
          <a:p>
            <a:pPr eaLnBrk="1" hangingPunct="1">
              <a:buClr>
                <a:schemeClr val="tx1"/>
              </a:buClr>
              <a:buFont typeface="Arial" charset="0"/>
              <a:buChar char="•"/>
              <a:defRPr/>
            </a:pPr>
            <a:r>
              <a:rPr lang="en-US" altLang="en-US" dirty="0">
                <a:solidFill>
                  <a:srgbClr val="0000FF"/>
                </a:solidFill>
              </a:rPr>
              <a:t> Hypothesis: </a:t>
            </a:r>
            <a:r>
              <a:rPr lang="en-US" altLang="en-US" dirty="0"/>
              <a:t>We believe they are trying to get attention from their peers.</a:t>
            </a:r>
          </a:p>
          <a:p>
            <a:pPr marL="609600" indent="-609600">
              <a:buFont typeface="Arial" charset="0"/>
              <a:buChar char="•"/>
              <a:defRPr/>
            </a:pPr>
            <a:endParaRPr lang="en-US" altLang="en-US" sz="2000" dirty="0"/>
          </a:p>
        </p:txBody>
      </p:sp>
    </p:spTree>
    <p:extLst>
      <p:ext uri="{BB962C8B-B14F-4D97-AF65-F5344CB8AC3E}">
        <p14:creationId xmlns:p14="http://schemas.microsoft.com/office/powerpoint/2010/main" val="270080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6">
            <a:extLst>
              <a:ext uri="{FF2B5EF4-FFF2-40B4-BE49-F238E27FC236}">
                <a16:creationId xmlns:a16="http://schemas.microsoft.com/office/drawing/2014/main" id="{3F252483-09EB-C543-849E-9D5316129929}"/>
              </a:ext>
            </a:extLst>
          </p:cNvPr>
          <p:cNvSpPr>
            <a:spLocks noGrp="1"/>
          </p:cNvSpPr>
          <p:nvPr>
            <p:ph type="title" idx="4294967295"/>
          </p:nvPr>
        </p:nvSpPr>
        <p:spPr>
          <a:xfrm>
            <a:off x="1340513" y="330107"/>
            <a:ext cx="9552249" cy="685800"/>
          </a:xfrm>
        </p:spPr>
        <p:txBody>
          <a:bodyPr>
            <a:normAutofit fontScale="90000"/>
          </a:bodyPr>
          <a:lstStyle/>
          <a:p>
            <a:pPr eaLnBrk="1" hangingPunct="1"/>
            <a:r>
              <a:rPr lang="en-US" altLang="en-US" sz="4000" b="1" dirty="0">
                <a:solidFill>
                  <a:srgbClr val="006600"/>
                </a:solidFill>
              </a:rPr>
              <a:t>Solution Development for Disruption in Cafeteria</a:t>
            </a:r>
          </a:p>
        </p:txBody>
      </p:sp>
      <p:graphicFrame>
        <p:nvGraphicFramePr>
          <p:cNvPr id="9" name="Content Placeholder 8">
            <a:extLst>
              <a:ext uri="{FF2B5EF4-FFF2-40B4-BE49-F238E27FC236}">
                <a16:creationId xmlns:a16="http://schemas.microsoft.com/office/drawing/2014/main" id="{82DBE9FF-ABF3-2440-8161-080FC1344B72}"/>
              </a:ext>
            </a:extLst>
          </p:cNvPr>
          <p:cNvGraphicFramePr>
            <a:graphicFrameLocks noGrp="1"/>
          </p:cNvGraphicFramePr>
          <p:nvPr>
            <p:ph idx="4294967295"/>
          </p:nvPr>
        </p:nvGraphicFramePr>
        <p:xfrm>
          <a:off x="1858963" y="1612901"/>
          <a:ext cx="8515350" cy="4854577"/>
        </p:xfrm>
        <a:graphic>
          <a:graphicData uri="http://schemas.openxmlformats.org/drawingml/2006/table">
            <a:tbl>
              <a:tblPr/>
              <a:tblGrid>
                <a:gridCol w="4410232">
                  <a:extLst>
                    <a:ext uri="{9D8B030D-6E8A-4147-A177-3AD203B41FA5}">
                      <a16:colId xmlns:a16="http://schemas.microsoft.com/office/drawing/2014/main" val="20000"/>
                    </a:ext>
                  </a:extLst>
                </a:gridCol>
                <a:gridCol w="4105118">
                  <a:extLst>
                    <a:ext uri="{9D8B030D-6E8A-4147-A177-3AD203B41FA5}">
                      <a16:colId xmlns:a16="http://schemas.microsoft.com/office/drawing/2014/main" val="20001"/>
                    </a:ext>
                  </a:extLst>
                </a:gridCol>
              </a:tblGrid>
              <a:tr h="732904">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Prevention: Remove/alter </a:t>
                      </a:r>
                      <a:r>
                        <a:rPr kumimoji="0" lang="ja-JP" altLang="en-US" sz="2000" b="1" i="0" u="none" strike="noStrike" cap="none" normalizeH="0" baseline="0" dirty="0">
                          <a:ln>
                            <a:noFill/>
                          </a:ln>
                          <a:solidFill>
                            <a:schemeClr val="tx1"/>
                          </a:solidFill>
                          <a:effectLst/>
                          <a:latin typeface="+mn-lt"/>
                          <a:ea typeface="ＭＳ Ｐゴシック" charset="-128"/>
                        </a:rPr>
                        <a:t>“</a:t>
                      </a:r>
                      <a:r>
                        <a:rPr kumimoji="0" lang="en-US" altLang="ja-JP" sz="2000" b="1" i="0" u="none" strike="noStrike" cap="none" normalizeH="0" baseline="0" dirty="0">
                          <a:ln>
                            <a:noFill/>
                          </a:ln>
                          <a:solidFill>
                            <a:schemeClr val="tx1"/>
                          </a:solidFill>
                          <a:effectLst/>
                          <a:latin typeface="+mn-lt"/>
                          <a:ea typeface="ＭＳ Ｐゴシック" charset="-128"/>
                        </a:rPr>
                        <a:t>trigger</a:t>
                      </a:r>
                      <a:r>
                        <a:rPr kumimoji="0" lang="ja-JP" altLang="en-US" sz="2000" b="1" i="0" u="none" strike="noStrike" cap="none" normalizeH="0" baseline="0" dirty="0">
                          <a:ln>
                            <a:noFill/>
                          </a:ln>
                          <a:solidFill>
                            <a:schemeClr val="tx1"/>
                          </a:solidFill>
                          <a:effectLst/>
                          <a:latin typeface="+mn-lt"/>
                          <a:ea typeface="ＭＳ Ｐゴシック" charset="-128"/>
                        </a:rPr>
                        <a:t>”</a:t>
                      </a:r>
                      <a:r>
                        <a:rPr kumimoji="0" lang="en-US" altLang="ja-JP" sz="2000" b="1" i="0" u="none" strike="noStrike" cap="none" normalizeH="0" baseline="0" dirty="0">
                          <a:ln>
                            <a:noFill/>
                          </a:ln>
                          <a:solidFill>
                            <a:schemeClr val="tx1"/>
                          </a:solidFill>
                          <a:effectLst/>
                          <a:latin typeface="+mn-lt"/>
                          <a:ea typeface="ＭＳ Ｐゴシック" charset="-128"/>
                        </a:rPr>
                        <a:t> for problem behavior</a:t>
                      </a:r>
                      <a:endParaRPr kumimoji="0" lang="en-US" altLang="en-US" sz="2000" b="1" i="0"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78166">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Teaching: Define, instruct &amp; model expected behavior </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78166">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Reward: Expected/alternative behavior when it occurs; prompt as necessary</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75071">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Extinction: Increase acknowledgement of presence of desired behavior</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068797">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Corrective Consequence: Use non-rewarding/non-reinforcing responses when problem behavior occurs </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21473">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ea typeface="ＭＳ Ｐゴシック" charset="-128"/>
                        </a:rPr>
                        <a:t>Data Collection: Indicate how you know when you have a solution</a:t>
                      </a: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1" u="none" strike="noStrike" cap="none" normalizeH="0" baseline="0" dirty="0">
                        <a:ln>
                          <a:noFill/>
                        </a:ln>
                        <a:solidFill>
                          <a:schemeClr val="tx1"/>
                        </a:solidFill>
                        <a:effectLst/>
                        <a:latin typeface="+mn-lt"/>
                        <a:ea typeface="ＭＳ Ｐゴシック" charset="-128"/>
                      </a:endParaRPr>
                    </a:p>
                  </a:txBody>
                  <a:tcPr marL="68569" marR="68569" marT="34283" marB="342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790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6">
            <a:extLst>
              <a:ext uri="{FF2B5EF4-FFF2-40B4-BE49-F238E27FC236}">
                <a16:creationId xmlns:a16="http://schemas.microsoft.com/office/drawing/2014/main" id="{A90FD481-67FA-D94D-9C30-D98D138850B4}"/>
              </a:ext>
            </a:extLst>
          </p:cNvPr>
          <p:cNvSpPr>
            <a:spLocks noGrp="1"/>
          </p:cNvSpPr>
          <p:nvPr>
            <p:ph type="title" idx="4294967295"/>
          </p:nvPr>
        </p:nvSpPr>
        <p:spPr>
          <a:xfrm>
            <a:off x="1666082" y="0"/>
            <a:ext cx="9002712" cy="914400"/>
          </a:xfrm>
        </p:spPr>
        <p:txBody>
          <a:bodyPr/>
          <a:lstStyle/>
          <a:p>
            <a:pPr eaLnBrk="1" hangingPunct="1"/>
            <a:r>
              <a:rPr lang="en-US" altLang="en-US" sz="3500" b="1" dirty="0">
                <a:solidFill>
                  <a:srgbClr val="006600"/>
                </a:solidFill>
              </a:rPr>
              <a:t>Solution Development for Disruption in Cafeteria</a:t>
            </a:r>
          </a:p>
        </p:txBody>
      </p:sp>
      <p:graphicFrame>
        <p:nvGraphicFramePr>
          <p:cNvPr id="9" name="Content Placeholder 8">
            <a:extLst>
              <a:ext uri="{FF2B5EF4-FFF2-40B4-BE49-F238E27FC236}">
                <a16:creationId xmlns:a16="http://schemas.microsoft.com/office/drawing/2014/main" id="{82DBE9FF-ABF3-2440-8161-080FC1344B72}"/>
              </a:ext>
            </a:extLst>
          </p:cNvPr>
          <p:cNvGraphicFramePr>
            <a:graphicFrameLocks noGrp="1"/>
          </p:cNvGraphicFramePr>
          <p:nvPr>
            <p:ph idx="4294967295"/>
            <p:extLst>
              <p:ext uri="{D42A27DB-BD31-4B8C-83A1-F6EECF244321}">
                <p14:modId xmlns:p14="http://schemas.microsoft.com/office/powerpoint/2010/main" val="4057556684"/>
              </p:ext>
            </p:extLst>
          </p:nvPr>
        </p:nvGraphicFramePr>
        <p:xfrm>
          <a:off x="1824037" y="1084785"/>
          <a:ext cx="8543925" cy="5414961"/>
        </p:xfrm>
        <a:graphic>
          <a:graphicData uri="http://schemas.openxmlformats.org/drawingml/2006/table">
            <a:tbl>
              <a:tblPr/>
              <a:tblGrid>
                <a:gridCol w="4425030">
                  <a:extLst>
                    <a:ext uri="{9D8B030D-6E8A-4147-A177-3AD203B41FA5}">
                      <a16:colId xmlns:a16="http://schemas.microsoft.com/office/drawing/2014/main" val="20000"/>
                    </a:ext>
                  </a:extLst>
                </a:gridCol>
                <a:gridCol w="4118895">
                  <a:extLst>
                    <a:ext uri="{9D8B030D-6E8A-4147-A177-3AD203B41FA5}">
                      <a16:colId xmlns:a16="http://schemas.microsoft.com/office/drawing/2014/main" val="20001"/>
                    </a:ext>
                  </a:extLst>
                </a:gridCol>
              </a:tblGrid>
              <a:tr h="843012">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Prevention: Remove/alter </a:t>
                      </a:r>
                      <a:r>
                        <a:rPr kumimoji="0" lang="ja-JP" altLang="en-US" sz="1800" b="1" i="0" u="none" strike="noStrike" cap="none" normalizeH="0" baseline="0" dirty="0">
                          <a:ln>
                            <a:noFill/>
                          </a:ln>
                          <a:solidFill>
                            <a:schemeClr val="tx1"/>
                          </a:solidFill>
                          <a:effectLst/>
                          <a:latin typeface="+mn-lt"/>
                          <a:ea typeface="ＭＳ Ｐゴシック" charset="-128"/>
                        </a:rPr>
                        <a:t>“</a:t>
                      </a:r>
                      <a:r>
                        <a:rPr kumimoji="0" lang="en-US" altLang="ja-JP" sz="1800" b="1" i="0" u="none" strike="noStrike" cap="none" normalizeH="0" baseline="0" dirty="0">
                          <a:ln>
                            <a:noFill/>
                          </a:ln>
                          <a:solidFill>
                            <a:schemeClr val="tx1"/>
                          </a:solidFill>
                          <a:effectLst/>
                          <a:latin typeface="+mn-lt"/>
                          <a:ea typeface="ＭＳ Ｐゴシック" charset="-128"/>
                        </a:rPr>
                        <a:t>trigger</a:t>
                      </a:r>
                      <a:r>
                        <a:rPr kumimoji="0" lang="ja-JP" altLang="en-US" sz="1800" b="1" i="0" u="none" strike="noStrike" cap="none" normalizeH="0" baseline="0" dirty="0">
                          <a:ln>
                            <a:noFill/>
                          </a:ln>
                          <a:solidFill>
                            <a:schemeClr val="tx1"/>
                          </a:solidFill>
                          <a:effectLst/>
                          <a:latin typeface="+mn-lt"/>
                          <a:ea typeface="ＭＳ Ｐゴシック" charset="-128"/>
                        </a:rPr>
                        <a:t>”</a:t>
                      </a:r>
                      <a:r>
                        <a:rPr kumimoji="0" lang="en-US" altLang="ja-JP" sz="1800" b="1" i="0" u="none" strike="noStrike" cap="none" normalizeH="0" baseline="0" dirty="0">
                          <a:ln>
                            <a:noFill/>
                          </a:ln>
                          <a:solidFill>
                            <a:schemeClr val="tx1"/>
                          </a:solidFill>
                          <a:effectLst/>
                          <a:latin typeface="+mn-lt"/>
                          <a:ea typeface="ＭＳ Ｐゴシック" charset="-128"/>
                        </a:rPr>
                        <a:t> for problem behavior</a:t>
                      </a: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Maintain current lunch schedule, but shift classes to balance numbers.</a:t>
                      </a:r>
                      <a:endParaRPr kumimoji="0" lang="en-US" altLang="en-US" sz="1800" b="1"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40">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Teaching: Define, instruct &amp; model expected behavior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Teach behavioral expectations in cafeteria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76333">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Reward: Expected/alternative behavior when it occurs; prompt as necessary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Establish </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Friday Five</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 Extra 5 min of lunch on Friday for five good days.</a:t>
                      </a: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006534">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Extinction: Increase acknowledgement of presence of desired behavior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Encourage all students to work for </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Friday Five</a:t>
                      </a:r>
                      <a:r>
                        <a:rPr kumimoji="0" lang="ja-JP" altLang="en-US" sz="1800" b="0" i="1" u="none" strike="noStrike" cap="none" normalizeH="0" baseline="0" dirty="0">
                          <a:ln>
                            <a:noFill/>
                          </a:ln>
                          <a:solidFill>
                            <a:schemeClr val="tx1"/>
                          </a:solidFill>
                          <a:effectLst/>
                          <a:latin typeface="+mn-lt"/>
                          <a:ea typeface="ＭＳ Ｐゴシック" charset="-128"/>
                        </a:rPr>
                        <a:t>”</a:t>
                      </a:r>
                      <a:r>
                        <a:rPr kumimoji="0" lang="en-US" altLang="ja-JP" sz="1800" b="0" i="1" u="none" strike="noStrike" cap="none" normalizeH="0" baseline="0" dirty="0">
                          <a:ln>
                            <a:noFill/>
                          </a:ln>
                          <a:solidFill>
                            <a:schemeClr val="tx1"/>
                          </a:solidFill>
                          <a:effectLst/>
                          <a:latin typeface="+mn-lt"/>
                          <a:ea typeface="ＭＳ Ｐゴシック" charset="-128"/>
                        </a:rPr>
                        <a:t>… make problem behavior less rewarding than desired behavior</a:t>
                      </a: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1188789">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Corrective Consequence: Use non-rewarding/non-reinforcing responses when problem behavior occurs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Active supervision and continued early consequence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914453">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charset="-128"/>
                        </a:rPr>
                        <a:t>Data Collection: Indicate how you know when you have a solution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000"/>
                        </a:spcBef>
                        <a:buClr>
                          <a:schemeClr val="accent1"/>
                        </a:buClr>
                        <a:buSzPct val="90000"/>
                        <a:buFont typeface="Wingdings 2" charset="2"/>
                        <a:defRPr sz="2000">
                          <a:solidFill>
                            <a:srgbClr val="174576"/>
                          </a:solidFill>
                          <a:latin typeface="Corbel" charset="0"/>
                          <a:ea typeface="ＭＳ Ｐゴシック" charset="-128"/>
                        </a:defRPr>
                      </a:lvl1pPr>
                      <a:lvl2pPr marL="742950" indent="-285750" eaLnBrk="0" hangingPunct="0">
                        <a:spcBef>
                          <a:spcPts val="600"/>
                        </a:spcBef>
                        <a:buClr>
                          <a:schemeClr val="accent1"/>
                        </a:buClr>
                        <a:buSzPct val="90000"/>
                        <a:buFont typeface="Wingdings 2" charset="2"/>
                        <a:defRPr>
                          <a:solidFill>
                            <a:srgbClr val="174576"/>
                          </a:solidFill>
                          <a:latin typeface="Corbel" charset="0"/>
                          <a:ea typeface="ＭＳ Ｐゴシック" charset="-128"/>
                        </a:defRPr>
                      </a:lvl2pPr>
                      <a:lvl3pPr marL="11430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3pPr>
                      <a:lvl4pPr marL="16002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4pPr>
                      <a:lvl5pPr marL="2057400" indent="-228600" eaLnBrk="0" hangingPunct="0">
                        <a:spcBef>
                          <a:spcPts val="600"/>
                        </a:spcBef>
                        <a:buClr>
                          <a:schemeClr val="accent1"/>
                        </a:buClr>
                        <a:buSzPct val="90000"/>
                        <a:buFont typeface="Wingdings 2" charset="2"/>
                        <a:defRPr sz="1600">
                          <a:solidFill>
                            <a:srgbClr val="174576"/>
                          </a:solidFill>
                          <a:latin typeface="Corbel"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2" charset="2"/>
                        <a:defRPr sz="1600">
                          <a:solidFill>
                            <a:srgbClr val="174576"/>
                          </a:solidFill>
                          <a:latin typeface="Corbe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n-lt"/>
                          <a:ea typeface="ＭＳ Ｐゴシック" charset="-128"/>
                        </a:rPr>
                        <a:t>Maintain ODR record and supervisor  weekly report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mn-lt"/>
                        <a:ea typeface="ＭＳ Ｐゴシック" charset="-128"/>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7263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a:extLst>
              <a:ext uri="{FF2B5EF4-FFF2-40B4-BE49-F238E27FC236}">
                <a16:creationId xmlns:a16="http://schemas.microsoft.com/office/drawing/2014/main" id="{1E5AD501-414D-5144-9D41-FD9ACAEBFD67}"/>
              </a:ext>
            </a:extLst>
          </p:cNvPr>
          <p:cNvSpPr>
            <a:spLocks noGrp="1"/>
          </p:cNvSpPr>
          <p:nvPr>
            <p:ph type="title"/>
          </p:nvPr>
        </p:nvSpPr>
        <p:spPr>
          <a:xfrm>
            <a:off x="1981200" y="762000"/>
            <a:ext cx="8458200" cy="1143000"/>
          </a:xfrm>
        </p:spPr>
        <p:txBody>
          <a:bodyPr/>
          <a:lstStyle/>
          <a:p>
            <a:pPr eaLnBrk="1" hangingPunct="1"/>
            <a:r>
              <a:rPr lang="is-IS" altLang="en-US" sz="4000" b="1">
                <a:solidFill>
                  <a:srgbClr val="006600"/>
                </a:solidFill>
              </a:rPr>
              <a:t>…</a:t>
            </a:r>
            <a:r>
              <a:rPr lang="en-US" altLang="en-US" sz="4000" b="1">
                <a:solidFill>
                  <a:srgbClr val="006600"/>
                </a:solidFill>
              </a:rPr>
              <a:t>include logistics:</a:t>
            </a:r>
            <a:br>
              <a:rPr lang="en-US" altLang="en-US" sz="3200">
                <a:solidFill>
                  <a:srgbClr val="0000FF"/>
                </a:solidFill>
              </a:rPr>
            </a:br>
            <a:endParaRPr lang="en-US" altLang="en-US" sz="3200">
              <a:solidFill>
                <a:srgbClr val="0000FF"/>
              </a:solidFill>
            </a:endParaRPr>
          </a:p>
        </p:txBody>
      </p:sp>
      <p:pic>
        <p:nvPicPr>
          <p:cNvPr id="140290" name="Picture 5">
            <a:extLst>
              <a:ext uri="{FF2B5EF4-FFF2-40B4-BE49-F238E27FC236}">
                <a16:creationId xmlns:a16="http://schemas.microsoft.com/office/drawing/2014/main" id="{8250340E-7EF8-DC47-A024-2A64FD50A4E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86200" y="1747838"/>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75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70D3828B-D058-6648-A13C-0F98B1F9083D}"/>
              </a:ext>
            </a:extLst>
          </p:cNvPr>
          <p:cNvSpPr>
            <a:spLocks noChangeArrowheads="1"/>
          </p:cNvSpPr>
          <p:nvPr/>
        </p:nvSpPr>
        <p:spPr bwMode="auto">
          <a:xfrm>
            <a:off x="3009900" y="5373688"/>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350">
              <a:latin typeface="Arial" panose="020B0604020202020204" pitchFamily="34" charset="0"/>
            </a:endParaRPr>
          </a:p>
        </p:txBody>
      </p:sp>
      <p:sp>
        <p:nvSpPr>
          <p:cNvPr id="71682" name="Rectangle 3">
            <a:extLst>
              <a:ext uri="{FF2B5EF4-FFF2-40B4-BE49-F238E27FC236}">
                <a16:creationId xmlns:a16="http://schemas.microsoft.com/office/drawing/2014/main" id="{AB269C29-C387-E94A-BB6D-E03072EC2E2F}"/>
              </a:ext>
            </a:extLst>
          </p:cNvPr>
          <p:cNvSpPr>
            <a:spLocks noChangeArrowheads="1"/>
          </p:cNvSpPr>
          <p:nvPr/>
        </p:nvSpPr>
        <p:spPr bwMode="auto">
          <a:xfrm>
            <a:off x="4854575" y="517048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350">
              <a:latin typeface="Arial" panose="020B0604020202020204" pitchFamily="34" charset="0"/>
            </a:endParaRPr>
          </a:p>
        </p:txBody>
      </p:sp>
      <p:sp>
        <p:nvSpPr>
          <p:cNvPr id="71683" name="Oval 4">
            <a:extLst>
              <a:ext uri="{FF2B5EF4-FFF2-40B4-BE49-F238E27FC236}">
                <a16:creationId xmlns:a16="http://schemas.microsoft.com/office/drawing/2014/main" id="{40BA7291-BBA3-C44B-BD36-6373578579C9}"/>
              </a:ext>
            </a:extLst>
          </p:cNvPr>
          <p:cNvSpPr>
            <a:spLocks noChangeArrowheads="1"/>
          </p:cNvSpPr>
          <p:nvPr/>
        </p:nvSpPr>
        <p:spPr bwMode="auto">
          <a:xfrm>
            <a:off x="4633914" y="1836738"/>
            <a:ext cx="3082925" cy="3084512"/>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endParaRPr lang="en-US" altLang="en-US" sz="1350">
              <a:latin typeface="Arial" panose="020B0604020202020204" pitchFamily="34" charset="0"/>
            </a:endParaRPr>
          </a:p>
        </p:txBody>
      </p:sp>
      <p:grpSp>
        <p:nvGrpSpPr>
          <p:cNvPr id="24580" name="Group 23">
            <a:extLst>
              <a:ext uri="{FF2B5EF4-FFF2-40B4-BE49-F238E27FC236}">
                <a16:creationId xmlns:a16="http://schemas.microsoft.com/office/drawing/2014/main" id="{05A9EF6E-C7E8-8A41-BA55-F7EA5B7514DB}"/>
              </a:ext>
            </a:extLst>
          </p:cNvPr>
          <p:cNvGrpSpPr>
            <a:grpSpLocks/>
          </p:cNvGrpSpPr>
          <p:nvPr/>
        </p:nvGrpSpPr>
        <p:grpSpPr bwMode="auto">
          <a:xfrm>
            <a:off x="3606800" y="1714500"/>
            <a:ext cx="2719388" cy="2052638"/>
            <a:chOff x="1474788" y="1123950"/>
            <a:chExt cx="3625850" cy="2736850"/>
          </a:xfrm>
        </p:grpSpPr>
        <p:sp>
          <p:nvSpPr>
            <p:cNvPr id="24590" name="Oval 5">
              <a:extLst>
                <a:ext uri="{FF2B5EF4-FFF2-40B4-BE49-F238E27FC236}">
                  <a16:creationId xmlns:a16="http://schemas.microsoft.com/office/drawing/2014/main" id="{20D62F97-E8F0-7D48-BDFD-00EC25BD37B3}"/>
                </a:ext>
              </a:extLst>
            </p:cNvPr>
            <p:cNvSpPr>
              <a:spLocks noChangeArrowheads="1"/>
            </p:cNvSpPr>
            <p:nvPr/>
          </p:nvSpPr>
          <p:spPr bwMode="auto">
            <a:xfrm>
              <a:off x="3043238" y="1803400"/>
              <a:ext cx="2057400" cy="2057400"/>
            </a:xfrm>
            <a:prstGeom prst="ellipse">
              <a:avLst/>
            </a:prstGeom>
            <a:solidFill>
              <a:srgbClr val="00B050">
                <a:alpha val="50195"/>
              </a:srgbClr>
            </a:solidFill>
            <a:ln w="12700">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rPr>
                <a:t>Systems</a:t>
              </a:r>
            </a:p>
          </p:txBody>
        </p:sp>
        <p:sp>
          <p:nvSpPr>
            <p:cNvPr id="24591" name="Rectangle 11">
              <a:extLst>
                <a:ext uri="{FF2B5EF4-FFF2-40B4-BE49-F238E27FC236}">
                  <a16:creationId xmlns:a16="http://schemas.microsoft.com/office/drawing/2014/main" id="{2959BCE2-7059-C045-A0A8-1B3153FEC97C}"/>
                </a:ext>
              </a:extLst>
            </p:cNvPr>
            <p:cNvSpPr>
              <a:spLocks noChangeArrowheads="1"/>
            </p:cNvSpPr>
            <p:nvPr/>
          </p:nvSpPr>
          <p:spPr bwMode="auto">
            <a:xfrm>
              <a:off x="1474788" y="1123950"/>
              <a:ext cx="1885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Supporting</a:t>
              </a:r>
            </a:p>
            <a:p>
              <a:pPr>
                <a:lnSpc>
                  <a:spcPct val="100000"/>
                </a:lnSpc>
                <a:spcBef>
                  <a:spcPct val="0"/>
                </a:spcBef>
                <a:buFontTx/>
                <a:buNone/>
              </a:pPr>
              <a:r>
                <a:rPr lang="en-US" altLang="en-US" sz="1800">
                  <a:latin typeface="Times New Roman" panose="02020603050405020304" pitchFamily="18" charset="0"/>
                </a:rPr>
                <a:t>Staff Behavior</a:t>
              </a:r>
            </a:p>
          </p:txBody>
        </p:sp>
        <p:sp>
          <p:nvSpPr>
            <p:cNvPr id="24592" name="Freeform 14">
              <a:extLst>
                <a:ext uri="{FF2B5EF4-FFF2-40B4-BE49-F238E27FC236}">
                  <a16:creationId xmlns:a16="http://schemas.microsoft.com/office/drawing/2014/main" id="{40431728-40F5-7745-882E-775933CA799E}"/>
                </a:ext>
              </a:extLst>
            </p:cNvPr>
            <p:cNvSpPr>
              <a:spLocks/>
            </p:cNvSpPr>
            <p:nvPr/>
          </p:nvSpPr>
          <p:spPr bwMode="auto">
            <a:xfrm>
              <a:off x="1785938" y="2038350"/>
              <a:ext cx="731837" cy="782638"/>
            </a:xfrm>
            <a:custGeom>
              <a:avLst/>
              <a:gdLst>
                <a:gd name="T0" fmla="*/ 2147483646 w 461"/>
                <a:gd name="T1" fmla="*/ 2147483646 h 493"/>
                <a:gd name="T2" fmla="*/ 2147483646 w 461"/>
                <a:gd name="T3" fmla="*/ 2147483646 h 493"/>
                <a:gd name="T4" fmla="*/ 2147483646 w 461"/>
                <a:gd name="T5" fmla="*/ 2147483646 h 493"/>
                <a:gd name="T6" fmla="*/ 2147483646 w 461"/>
                <a:gd name="T7" fmla="*/ 2147483646 h 493"/>
                <a:gd name="T8" fmla="*/ 2147483646 w 461"/>
                <a:gd name="T9" fmla="*/ 2147483646 h 493"/>
                <a:gd name="T10" fmla="*/ 2147483646 w 461"/>
                <a:gd name="T11" fmla="*/ 2147483646 h 493"/>
                <a:gd name="T12" fmla="*/ 2147483646 w 461"/>
                <a:gd name="T13" fmla="*/ 2147483646 h 493"/>
                <a:gd name="T14" fmla="*/ 2147483646 w 461"/>
                <a:gd name="T15" fmla="*/ 2147483646 h 493"/>
                <a:gd name="T16" fmla="*/ 2147483646 w 461"/>
                <a:gd name="T17" fmla="*/ 2147483646 h 493"/>
                <a:gd name="T18" fmla="*/ 2147483646 w 461"/>
                <a:gd name="T19" fmla="*/ 2147483646 h 493"/>
                <a:gd name="T20" fmla="*/ 2147483646 w 461"/>
                <a:gd name="T21" fmla="*/ 2147483646 h 493"/>
                <a:gd name="T22" fmla="*/ 2147483646 w 461"/>
                <a:gd name="T23" fmla="*/ 2147483646 h 493"/>
                <a:gd name="T24" fmla="*/ 2147483646 w 461"/>
                <a:gd name="T25" fmla="*/ 2147483646 h 493"/>
                <a:gd name="T26" fmla="*/ 2147483646 w 461"/>
                <a:gd name="T27" fmla="*/ 2147483646 h 493"/>
                <a:gd name="T28" fmla="*/ 2147483646 w 461"/>
                <a:gd name="T29" fmla="*/ 2147483646 h 493"/>
                <a:gd name="T30" fmla="*/ 0 w 461"/>
                <a:gd name="T31" fmla="*/ 2147483646 h 493"/>
                <a:gd name="T32" fmla="*/ 0 w 461"/>
                <a:gd name="T33" fmla="*/ 0 h 493"/>
                <a:gd name="T34" fmla="*/ 2147483646 w 461"/>
                <a:gd name="T35" fmla="*/ 0 h 493"/>
                <a:gd name="T36" fmla="*/ 2147483646 w 461"/>
                <a:gd name="T37" fmla="*/ 2147483646 h 493"/>
                <a:gd name="T38" fmla="*/ 2147483646 w 461"/>
                <a:gd name="T39" fmla="*/ 2147483646 h 493"/>
                <a:gd name="T40" fmla="*/ 2147483646 w 461"/>
                <a:gd name="T41" fmla="*/ 2147483646 h 493"/>
                <a:gd name="T42" fmla="*/ 2147483646 w 461"/>
                <a:gd name="T43" fmla="*/ 2147483646 h 493"/>
                <a:gd name="T44" fmla="*/ 2147483646 w 461"/>
                <a:gd name="T45" fmla="*/ 2147483646 h 493"/>
                <a:gd name="T46" fmla="*/ 2147483646 w 461"/>
                <a:gd name="T47" fmla="*/ 2147483646 h 493"/>
                <a:gd name="T48" fmla="*/ 2147483646 w 461"/>
                <a:gd name="T49" fmla="*/ 2147483646 h 493"/>
                <a:gd name="T50" fmla="*/ 2147483646 w 461"/>
                <a:gd name="T51" fmla="*/ 2147483646 h 493"/>
                <a:gd name="T52" fmla="*/ 2147483646 w 461"/>
                <a:gd name="T53" fmla="*/ 2147483646 h 493"/>
                <a:gd name="T54" fmla="*/ 2147483646 w 461"/>
                <a:gd name="T55" fmla="*/ 2147483646 h 493"/>
                <a:gd name="T56" fmla="*/ 2147483646 w 461"/>
                <a:gd name="T57" fmla="*/ 2147483646 h 493"/>
                <a:gd name="T58" fmla="*/ 2147483646 w 461"/>
                <a:gd name="T59" fmla="*/ 2147483646 h 4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1"/>
                <a:gd name="T91" fmla="*/ 0 h 493"/>
                <a:gd name="T92" fmla="*/ 461 w 461"/>
                <a:gd name="T93" fmla="*/ 493 h 4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1" h="493">
                  <a:moveTo>
                    <a:pt x="460" y="352"/>
                  </a:moveTo>
                  <a:lnTo>
                    <a:pt x="321" y="492"/>
                  </a:lnTo>
                  <a:lnTo>
                    <a:pt x="321" y="425"/>
                  </a:lnTo>
                  <a:lnTo>
                    <a:pt x="265" y="425"/>
                  </a:lnTo>
                  <a:lnTo>
                    <a:pt x="212" y="422"/>
                  </a:lnTo>
                  <a:lnTo>
                    <a:pt x="161" y="408"/>
                  </a:lnTo>
                  <a:lnTo>
                    <a:pt x="117" y="390"/>
                  </a:lnTo>
                  <a:lnTo>
                    <a:pt x="78" y="363"/>
                  </a:lnTo>
                  <a:lnTo>
                    <a:pt x="60" y="348"/>
                  </a:lnTo>
                  <a:lnTo>
                    <a:pt x="46" y="331"/>
                  </a:lnTo>
                  <a:lnTo>
                    <a:pt x="32" y="313"/>
                  </a:lnTo>
                  <a:lnTo>
                    <a:pt x="21" y="296"/>
                  </a:lnTo>
                  <a:lnTo>
                    <a:pt x="12" y="278"/>
                  </a:lnTo>
                  <a:lnTo>
                    <a:pt x="5" y="258"/>
                  </a:lnTo>
                  <a:lnTo>
                    <a:pt x="2" y="234"/>
                  </a:lnTo>
                  <a:lnTo>
                    <a:pt x="0" y="214"/>
                  </a:lnTo>
                  <a:lnTo>
                    <a:pt x="0" y="0"/>
                  </a:lnTo>
                  <a:lnTo>
                    <a:pt x="139" y="0"/>
                  </a:lnTo>
                  <a:lnTo>
                    <a:pt x="139" y="214"/>
                  </a:lnTo>
                  <a:lnTo>
                    <a:pt x="140" y="229"/>
                  </a:lnTo>
                  <a:lnTo>
                    <a:pt x="149" y="240"/>
                  </a:lnTo>
                  <a:lnTo>
                    <a:pt x="159" y="252"/>
                  </a:lnTo>
                  <a:lnTo>
                    <a:pt x="176" y="261"/>
                  </a:lnTo>
                  <a:lnTo>
                    <a:pt x="194" y="270"/>
                  </a:lnTo>
                  <a:lnTo>
                    <a:pt x="215" y="275"/>
                  </a:lnTo>
                  <a:lnTo>
                    <a:pt x="240" y="282"/>
                  </a:lnTo>
                  <a:lnTo>
                    <a:pt x="265" y="282"/>
                  </a:lnTo>
                  <a:lnTo>
                    <a:pt x="321" y="282"/>
                  </a:lnTo>
                  <a:lnTo>
                    <a:pt x="321" y="214"/>
                  </a:lnTo>
                  <a:lnTo>
                    <a:pt x="460" y="352"/>
                  </a:lnTo>
                </a:path>
              </a:pathLst>
            </a:custGeom>
            <a:solidFill>
              <a:srgbClr val="FFFF00"/>
            </a:solidFill>
            <a:ln w="12700" cap="rnd">
              <a:solidFill>
                <a:schemeClr val="tx1"/>
              </a:solidFill>
              <a:round/>
              <a:headEnd/>
              <a:tailEnd/>
            </a:ln>
          </p:spPr>
          <p:txBody>
            <a:bodyPr/>
            <a:lstStyle/>
            <a:p>
              <a:endParaRPr lang="en-US"/>
            </a:p>
          </p:txBody>
        </p:sp>
      </p:grpSp>
      <p:grpSp>
        <p:nvGrpSpPr>
          <p:cNvPr id="24581" name="Group 22">
            <a:extLst>
              <a:ext uri="{FF2B5EF4-FFF2-40B4-BE49-F238E27FC236}">
                <a16:creationId xmlns:a16="http://schemas.microsoft.com/office/drawing/2014/main" id="{0723CF8F-3F42-C841-B1DB-895AFBBD9ACC}"/>
              </a:ext>
            </a:extLst>
          </p:cNvPr>
          <p:cNvGrpSpPr>
            <a:grpSpLocks/>
          </p:cNvGrpSpPr>
          <p:nvPr/>
        </p:nvGrpSpPr>
        <p:grpSpPr bwMode="auto">
          <a:xfrm>
            <a:off x="4235451" y="3200400"/>
            <a:ext cx="2970213" cy="2224088"/>
            <a:chOff x="2281238" y="3048000"/>
            <a:chExt cx="3960812" cy="2965450"/>
          </a:xfrm>
        </p:grpSpPr>
        <p:sp>
          <p:nvSpPr>
            <p:cNvPr id="24587" name="Oval 7">
              <a:extLst>
                <a:ext uri="{FF2B5EF4-FFF2-40B4-BE49-F238E27FC236}">
                  <a16:creationId xmlns:a16="http://schemas.microsoft.com/office/drawing/2014/main" id="{DEEF4998-6680-4A4C-ACF2-BC5409B218EB}"/>
                </a:ext>
              </a:extLst>
            </p:cNvPr>
            <p:cNvSpPr>
              <a:spLocks noChangeArrowheads="1"/>
            </p:cNvSpPr>
            <p:nvPr/>
          </p:nvSpPr>
          <p:spPr bwMode="auto">
            <a:xfrm>
              <a:off x="3886200" y="3048000"/>
              <a:ext cx="2057400" cy="2057400"/>
            </a:xfrm>
            <a:prstGeom prst="ellipse">
              <a:avLst/>
            </a:prstGeom>
            <a:solidFill>
              <a:schemeClr val="bg2"/>
            </a:solidFill>
            <a:ln w="12700">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rPr>
                <a:t>Practices</a:t>
              </a:r>
            </a:p>
          </p:txBody>
        </p:sp>
        <p:sp>
          <p:nvSpPr>
            <p:cNvPr id="24588" name="Rectangle 13">
              <a:extLst>
                <a:ext uri="{FF2B5EF4-FFF2-40B4-BE49-F238E27FC236}">
                  <a16:creationId xmlns:a16="http://schemas.microsoft.com/office/drawing/2014/main" id="{6EBD7DBB-8247-7940-8C3D-C46A4AF00076}"/>
                </a:ext>
              </a:extLst>
            </p:cNvPr>
            <p:cNvSpPr>
              <a:spLocks noChangeArrowheads="1"/>
            </p:cNvSpPr>
            <p:nvPr/>
          </p:nvSpPr>
          <p:spPr bwMode="auto">
            <a:xfrm>
              <a:off x="2281238" y="5505450"/>
              <a:ext cx="39608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Supporting Student Behavior</a:t>
              </a:r>
            </a:p>
          </p:txBody>
        </p:sp>
        <p:sp>
          <p:nvSpPr>
            <p:cNvPr id="24589" name="Freeform 15">
              <a:extLst>
                <a:ext uri="{FF2B5EF4-FFF2-40B4-BE49-F238E27FC236}">
                  <a16:creationId xmlns:a16="http://schemas.microsoft.com/office/drawing/2014/main" id="{A6BEEE57-03A0-5A4A-AAE1-2BE2EAC73ECA}"/>
                </a:ext>
              </a:extLst>
            </p:cNvPr>
            <p:cNvSpPr>
              <a:spLocks/>
            </p:cNvSpPr>
            <p:nvPr/>
          </p:nvSpPr>
          <p:spPr bwMode="auto">
            <a:xfrm>
              <a:off x="2814638" y="4724400"/>
              <a:ext cx="684212" cy="831850"/>
            </a:xfrm>
            <a:custGeom>
              <a:avLst/>
              <a:gdLst>
                <a:gd name="T0" fmla="*/ 2147483646 w 431"/>
                <a:gd name="T1" fmla="*/ 2147483646 h 524"/>
                <a:gd name="T2" fmla="*/ 2147483646 w 431"/>
                <a:gd name="T3" fmla="*/ 0 h 524"/>
                <a:gd name="T4" fmla="*/ 2147483646 w 431"/>
                <a:gd name="T5" fmla="*/ 2147483646 h 524"/>
                <a:gd name="T6" fmla="*/ 2147483646 w 431"/>
                <a:gd name="T7" fmla="*/ 2147483646 h 524"/>
                <a:gd name="T8" fmla="*/ 2147483646 w 431"/>
                <a:gd name="T9" fmla="*/ 2147483646 h 524"/>
                <a:gd name="T10" fmla="*/ 2147483646 w 431"/>
                <a:gd name="T11" fmla="*/ 2147483646 h 524"/>
                <a:gd name="T12" fmla="*/ 2147483646 w 431"/>
                <a:gd name="T13" fmla="*/ 2147483646 h 524"/>
                <a:gd name="T14" fmla="*/ 2147483646 w 431"/>
                <a:gd name="T15" fmla="*/ 2147483646 h 524"/>
                <a:gd name="T16" fmla="*/ 2147483646 w 431"/>
                <a:gd name="T17" fmla="*/ 2147483646 h 524"/>
                <a:gd name="T18" fmla="*/ 2147483646 w 431"/>
                <a:gd name="T19" fmla="*/ 2147483646 h 524"/>
                <a:gd name="T20" fmla="*/ 0 w 431"/>
                <a:gd name="T21" fmla="*/ 2147483646 h 524"/>
                <a:gd name="T22" fmla="*/ 2147483646 w 431"/>
                <a:gd name="T23" fmla="*/ 2147483646 h 524"/>
                <a:gd name="T24" fmla="*/ 2147483646 w 431"/>
                <a:gd name="T25" fmla="*/ 2147483646 h 524"/>
                <a:gd name="T26" fmla="*/ 2147483646 w 431"/>
                <a:gd name="T27" fmla="*/ 2147483646 h 524"/>
                <a:gd name="T28" fmla="*/ 2147483646 w 431"/>
                <a:gd name="T29" fmla="*/ 2147483646 h 524"/>
                <a:gd name="T30" fmla="*/ 2147483646 w 431"/>
                <a:gd name="T31" fmla="*/ 2147483646 h 524"/>
                <a:gd name="T32" fmla="*/ 2147483646 w 431"/>
                <a:gd name="T33" fmla="*/ 2147483646 h 524"/>
                <a:gd name="T34" fmla="*/ 2147483646 w 431"/>
                <a:gd name="T35" fmla="*/ 2147483646 h 524"/>
                <a:gd name="T36" fmla="*/ 2147483646 w 431"/>
                <a:gd name="T37" fmla="*/ 2147483646 h 524"/>
                <a:gd name="T38" fmla="*/ 2147483646 w 431"/>
                <a:gd name="T39" fmla="*/ 2147483646 h 524"/>
                <a:gd name="T40" fmla="*/ 2147483646 w 431"/>
                <a:gd name="T41" fmla="*/ 2147483646 h 524"/>
                <a:gd name="T42" fmla="*/ 2147483646 w 431"/>
                <a:gd name="T43" fmla="*/ 2147483646 h 524"/>
                <a:gd name="T44" fmla="*/ 2147483646 w 431"/>
                <a:gd name="T45" fmla="*/ 2147483646 h 5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1"/>
                <a:gd name="T70" fmla="*/ 0 h 524"/>
                <a:gd name="T71" fmla="*/ 431 w 431"/>
                <a:gd name="T72" fmla="*/ 524 h 5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1" h="524">
                  <a:moveTo>
                    <a:pt x="430" y="144"/>
                  </a:moveTo>
                  <a:lnTo>
                    <a:pt x="243" y="0"/>
                  </a:lnTo>
                  <a:lnTo>
                    <a:pt x="246" y="72"/>
                  </a:lnTo>
                  <a:lnTo>
                    <a:pt x="195" y="77"/>
                  </a:lnTo>
                  <a:lnTo>
                    <a:pt x="149" y="93"/>
                  </a:lnTo>
                  <a:lnTo>
                    <a:pt x="107" y="113"/>
                  </a:lnTo>
                  <a:lnTo>
                    <a:pt x="70" y="139"/>
                  </a:lnTo>
                  <a:lnTo>
                    <a:pt x="40" y="175"/>
                  </a:lnTo>
                  <a:lnTo>
                    <a:pt x="17" y="211"/>
                  </a:lnTo>
                  <a:lnTo>
                    <a:pt x="3" y="251"/>
                  </a:lnTo>
                  <a:lnTo>
                    <a:pt x="0" y="298"/>
                  </a:lnTo>
                  <a:lnTo>
                    <a:pt x="3" y="523"/>
                  </a:lnTo>
                  <a:lnTo>
                    <a:pt x="127" y="518"/>
                  </a:lnTo>
                  <a:lnTo>
                    <a:pt x="124" y="293"/>
                  </a:lnTo>
                  <a:lnTo>
                    <a:pt x="127" y="277"/>
                  </a:lnTo>
                  <a:lnTo>
                    <a:pt x="133" y="262"/>
                  </a:lnTo>
                  <a:lnTo>
                    <a:pt x="144" y="251"/>
                  </a:lnTo>
                  <a:lnTo>
                    <a:pt x="161" y="241"/>
                  </a:lnTo>
                  <a:lnTo>
                    <a:pt x="178" y="231"/>
                  </a:lnTo>
                  <a:lnTo>
                    <a:pt x="198" y="226"/>
                  </a:lnTo>
                  <a:lnTo>
                    <a:pt x="246" y="216"/>
                  </a:lnTo>
                  <a:lnTo>
                    <a:pt x="249" y="293"/>
                  </a:lnTo>
                  <a:lnTo>
                    <a:pt x="430" y="144"/>
                  </a:lnTo>
                </a:path>
              </a:pathLst>
            </a:custGeom>
            <a:solidFill>
              <a:srgbClr val="FFFF00"/>
            </a:solidFill>
            <a:ln w="12700" cap="rnd">
              <a:solidFill>
                <a:schemeClr val="tx1"/>
              </a:solidFill>
              <a:round/>
              <a:headEnd/>
              <a:tailEnd/>
            </a:ln>
          </p:spPr>
          <p:txBody>
            <a:bodyPr/>
            <a:lstStyle/>
            <a:p>
              <a:endParaRPr lang="en-US"/>
            </a:p>
          </p:txBody>
        </p:sp>
      </p:grpSp>
      <p:sp>
        <p:nvSpPr>
          <p:cNvPr id="24582" name="Rectangle 16">
            <a:extLst>
              <a:ext uri="{FF2B5EF4-FFF2-40B4-BE49-F238E27FC236}">
                <a16:creationId xmlns:a16="http://schemas.microsoft.com/office/drawing/2014/main" id="{4D695DCD-571F-A844-BB00-4E845AB86DBE}"/>
              </a:ext>
            </a:extLst>
          </p:cNvPr>
          <p:cNvSpPr>
            <a:spLocks noChangeArrowheads="1"/>
          </p:cNvSpPr>
          <p:nvPr/>
        </p:nvSpPr>
        <p:spPr bwMode="auto">
          <a:xfrm>
            <a:off x="5487988" y="1938339"/>
            <a:ext cx="125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OUTCOMES</a:t>
            </a:r>
          </a:p>
        </p:txBody>
      </p:sp>
      <p:grpSp>
        <p:nvGrpSpPr>
          <p:cNvPr id="4" name="Group 24">
            <a:extLst>
              <a:ext uri="{FF2B5EF4-FFF2-40B4-BE49-F238E27FC236}">
                <a16:creationId xmlns:a16="http://schemas.microsoft.com/office/drawing/2014/main" id="{FF206F99-6F56-FB4D-B5D7-BAA8154B085C}"/>
              </a:ext>
            </a:extLst>
          </p:cNvPr>
          <p:cNvGrpSpPr>
            <a:grpSpLocks/>
          </p:cNvGrpSpPr>
          <p:nvPr/>
        </p:nvGrpSpPr>
        <p:grpSpPr bwMode="auto">
          <a:xfrm>
            <a:off x="6007101" y="1714500"/>
            <a:ext cx="2549525" cy="2070100"/>
            <a:chOff x="4719638" y="1212850"/>
            <a:chExt cx="3398837" cy="2759075"/>
          </a:xfrm>
        </p:grpSpPr>
        <p:sp>
          <p:nvSpPr>
            <p:cNvPr id="24584" name="Oval 6">
              <a:extLst>
                <a:ext uri="{FF2B5EF4-FFF2-40B4-BE49-F238E27FC236}">
                  <a16:creationId xmlns:a16="http://schemas.microsoft.com/office/drawing/2014/main" id="{0B1AC029-4825-754F-9004-74D52E656406}"/>
                </a:ext>
              </a:extLst>
            </p:cNvPr>
            <p:cNvSpPr>
              <a:spLocks noChangeArrowheads="1"/>
            </p:cNvSpPr>
            <p:nvPr/>
          </p:nvSpPr>
          <p:spPr bwMode="auto">
            <a:xfrm>
              <a:off x="4719638" y="1914525"/>
              <a:ext cx="2057400" cy="2057400"/>
            </a:xfrm>
            <a:prstGeom prst="ellipse">
              <a:avLst/>
            </a:prstGeom>
            <a:solidFill>
              <a:srgbClr val="FF0000">
                <a:alpha val="70979"/>
              </a:srgbClr>
            </a:solidFill>
            <a:ln w="12700">
              <a:solidFill>
                <a:schemeClr val="tx1"/>
              </a:solidFill>
              <a:round/>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rPr>
                <a:t>     Data</a:t>
              </a:r>
            </a:p>
          </p:txBody>
        </p:sp>
        <p:sp>
          <p:nvSpPr>
            <p:cNvPr id="24585" name="Rectangle 12">
              <a:extLst>
                <a:ext uri="{FF2B5EF4-FFF2-40B4-BE49-F238E27FC236}">
                  <a16:creationId xmlns:a16="http://schemas.microsoft.com/office/drawing/2014/main" id="{0A4BA36B-B0ED-2C42-B632-CFED86F8B640}"/>
                </a:ext>
              </a:extLst>
            </p:cNvPr>
            <p:cNvSpPr>
              <a:spLocks noChangeArrowheads="1"/>
            </p:cNvSpPr>
            <p:nvPr/>
          </p:nvSpPr>
          <p:spPr bwMode="auto">
            <a:xfrm>
              <a:off x="6319838" y="1212850"/>
              <a:ext cx="17986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Times New Roman" panose="02020603050405020304" pitchFamily="18" charset="0"/>
                </a:rPr>
                <a:t>Supporting</a:t>
              </a:r>
            </a:p>
            <a:p>
              <a:pPr>
                <a:lnSpc>
                  <a:spcPct val="100000"/>
                </a:lnSpc>
                <a:spcBef>
                  <a:spcPct val="0"/>
                </a:spcBef>
                <a:buFontTx/>
                <a:buNone/>
              </a:pPr>
              <a:r>
                <a:rPr lang="en-US" altLang="en-US" sz="1800">
                  <a:latin typeface="Times New Roman" panose="02020603050405020304" pitchFamily="18" charset="0"/>
                </a:rPr>
                <a:t>Decision Making</a:t>
              </a:r>
            </a:p>
          </p:txBody>
        </p:sp>
        <p:sp>
          <p:nvSpPr>
            <p:cNvPr id="24586" name="Freeform 19">
              <a:extLst>
                <a:ext uri="{FF2B5EF4-FFF2-40B4-BE49-F238E27FC236}">
                  <a16:creationId xmlns:a16="http://schemas.microsoft.com/office/drawing/2014/main" id="{E2120B51-D3FD-DC46-8601-2ED67CAAB955}"/>
                </a:ext>
              </a:extLst>
            </p:cNvPr>
            <p:cNvSpPr>
              <a:spLocks/>
            </p:cNvSpPr>
            <p:nvPr/>
          </p:nvSpPr>
          <p:spPr bwMode="auto">
            <a:xfrm rot="10800000" flipV="1">
              <a:off x="6929438" y="2114550"/>
              <a:ext cx="731837" cy="782638"/>
            </a:xfrm>
            <a:custGeom>
              <a:avLst/>
              <a:gdLst>
                <a:gd name="T0" fmla="*/ 2147483646 w 461"/>
                <a:gd name="T1" fmla="*/ 2147483646 h 493"/>
                <a:gd name="T2" fmla="*/ 2147483646 w 461"/>
                <a:gd name="T3" fmla="*/ 2147483646 h 493"/>
                <a:gd name="T4" fmla="*/ 2147483646 w 461"/>
                <a:gd name="T5" fmla="*/ 2147483646 h 493"/>
                <a:gd name="T6" fmla="*/ 2147483646 w 461"/>
                <a:gd name="T7" fmla="*/ 2147483646 h 493"/>
                <a:gd name="T8" fmla="*/ 2147483646 w 461"/>
                <a:gd name="T9" fmla="*/ 2147483646 h 493"/>
                <a:gd name="T10" fmla="*/ 2147483646 w 461"/>
                <a:gd name="T11" fmla="*/ 2147483646 h 493"/>
                <a:gd name="T12" fmla="*/ 2147483646 w 461"/>
                <a:gd name="T13" fmla="*/ 2147483646 h 493"/>
                <a:gd name="T14" fmla="*/ 2147483646 w 461"/>
                <a:gd name="T15" fmla="*/ 2147483646 h 493"/>
                <a:gd name="T16" fmla="*/ 2147483646 w 461"/>
                <a:gd name="T17" fmla="*/ 2147483646 h 493"/>
                <a:gd name="T18" fmla="*/ 2147483646 w 461"/>
                <a:gd name="T19" fmla="*/ 2147483646 h 493"/>
                <a:gd name="T20" fmla="*/ 2147483646 w 461"/>
                <a:gd name="T21" fmla="*/ 2147483646 h 493"/>
                <a:gd name="T22" fmla="*/ 2147483646 w 461"/>
                <a:gd name="T23" fmla="*/ 2147483646 h 493"/>
                <a:gd name="T24" fmla="*/ 2147483646 w 461"/>
                <a:gd name="T25" fmla="*/ 2147483646 h 493"/>
                <a:gd name="T26" fmla="*/ 2147483646 w 461"/>
                <a:gd name="T27" fmla="*/ 2147483646 h 493"/>
                <a:gd name="T28" fmla="*/ 2147483646 w 461"/>
                <a:gd name="T29" fmla="*/ 2147483646 h 493"/>
                <a:gd name="T30" fmla="*/ 0 w 461"/>
                <a:gd name="T31" fmla="*/ 2147483646 h 493"/>
                <a:gd name="T32" fmla="*/ 0 w 461"/>
                <a:gd name="T33" fmla="*/ 0 h 493"/>
                <a:gd name="T34" fmla="*/ 2147483646 w 461"/>
                <a:gd name="T35" fmla="*/ 0 h 493"/>
                <a:gd name="T36" fmla="*/ 2147483646 w 461"/>
                <a:gd name="T37" fmla="*/ 2147483646 h 493"/>
                <a:gd name="T38" fmla="*/ 2147483646 w 461"/>
                <a:gd name="T39" fmla="*/ 2147483646 h 493"/>
                <a:gd name="T40" fmla="*/ 2147483646 w 461"/>
                <a:gd name="T41" fmla="*/ 2147483646 h 493"/>
                <a:gd name="T42" fmla="*/ 2147483646 w 461"/>
                <a:gd name="T43" fmla="*/ 2147483646 h 493"/>
                <a:gd name="T44" fmla="*/ 2147483646 w 461"/>
                <a:gd name="T45" fmla="*/ 2147483646 h 493"/>
                <a:gd name="T46" fmla="*/ 2147483646 w 461"/>
                <a:gd name="T47" fmla="*/ 2147483646 h 493"/>
                <a:gd name="T48" fmla="*/ 2147483646 w 461"/>
                <a:gd name="T49" fmla="*/ 2147483646 h 493"/>
                <a:gd name="T50" fmla="*/ 2147483646 w 461"/>
                <a:gd name="T51" fmla="*/ 2147483646 h 493"/>
                <a:gd name="T52" fmla="*/ 2147483646 w 461"/>
                <a:gd name="T53" fmla="*/ 2147483646 h 493"/>
                <a:gd name="T54" fmla="*/ 2147483646 w 461"/>
                <a:gd name="T55" fmla="*/ 2147483646 h 493"/>
                <a:gd name="T56" fmla="*/ 2147483646 w 461"/>
                <a:gd name="T57" fmla="*/ 2147483646 h 493"/>
                <a:gd name="T58" fmla="*/ 2147483646 w 461"/>
                <a:gd name="T59" fmla="*/ 2147483646 h 4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1"/>
                <a:gd name="T91" fmla="*/ 0 h 493"/>
                <a:gd name="T92" fmla="*/ 461 w 461"/>
                <a:gd name="T93" fmla="*/ 493 h 4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1" h="493">
                  <a:moveTo>
                    <a:pt x="460" y="352"/>
                  </a:moveTo>
                  <a:lnTo>
                    <a:pt x="321" y="492"/>
                  </a:lnTo>
                  <a:lnTo>
                    <a:pt x="321" y="425"/>
                  </a:lnTo>
                  <a:lnTo>
                    <a:pt x="265" y="425"/>
                  </a:lnTo>
                  <a:lnTo>
                    <a:pt x="212" y="422"/>
                  </a:lnTo>
                  <a:lnTo>
                    <a:pt x="161" y="408"/>
                  </a:lnTo>
                  <a:lnTo>
                    <a:pt x="117" y="390"/>
                  </a:lnTo>
                  <a:lnTo>
                    <a:pt x="78" y="363"/>
                  </a:lnTo>
                  <a:lnTo>
                    <a:pt x="60" y="348"/>
                  </a:lnTo>
                  <a:lnTo>
                    <a:pt x="46" y="331"/>
                  </a:lnTo>
                  <a:lnTo>
                    <a:pt x="32" y="313"/>
                  </a:lnTo>
                  <a:lnTo>
                    <a:pt x="21" y="296"/>
                  </a:lnTo>
                  <a:lnTo>
                    <a:pt x="12" y="278"/>
                  </a:lnTo>
                  <a:lnTo>
                    <a:pt x="5" y="258"/>
                  </a:lnTo>
                  <a:lnTo>
                    <a:pt x="2" y="234"/>
                  </a:lnTo>
                  <a:lnTo>
                    <a:pt x="0" y="214"/>
                  </a:lnTo>
                  <a:lnTo>
                    <a:pt x="0" y="0"/>
                  </a:lnTo>
                  <a:lnTo>
                    <a:pt x="139" y="0"/>
                  </a:lnTo>
                  <a:lnTo>
                    <a:pt x="139" y="214"/>
                  </a:lnTo>
                  <a:lnTo>
                    <a:pt x="140" y="229"/>
                  </a:lnTo>
                  <a:lnTo>
                    <a:pt x="149" y="240"/>
                  </a:lnTo>
                  <a:lnTo>
                    <a:pt x="159" y="252"/>
                  </a:lnTo>
                  <a:lnTo>
                    <a:pt x="176" y="261"/>
                  </a:lnTo>
                  <a:lnTo>
                    <a:pt x="194" y="270"/>
                  </a:lnTo>
                  <a:lnTo>
                    <a:pt x="215" y="275"/>
                  </a:lnTo>
                  <a:lnTo>
                    <a:pt x="240" y="282"/>
                  </a:lnTo>
                  <a:lnTo>
                    <a:pt x="265" y="282"/>
                  </a:lnTo>
                  <a:lnTo>
                    <a:pt x="321" y="282"/>
                  </a:lnTo>
                  <a:lnTo>
                    <a:pt x="321" y="214"/>
                  </a:lnTo>
                  <a:lnTo>
                    <a:pt x="460" y="352"/>
                  </a:lnTo>
                </a:path>
              </a:pathLst>
            </a:custGeom>
            <a:solidFill>
              <a:srgbClr val="FFFF00"/>
            </a:solidFill>
            <a:ln w="12700" cap="rnd">
              <a:solidFill>
                <a:schemeClr val="tx1"/>
              </a:solidFill>
              <a:round/>
              <a:headEnd/>
              <a:tailEnd/>
            </a:ln>
          </p:spPr>
          <p:txBody>
            <a:bodyPr/>
            <a:lstStyle/>
            <a:p>
              <a:endParaRPr lang="en-US"/>
            </a:p>
          </p:txBody>
        </p:sp>
      </p:grpSp>
    </p:spTree>
    <p:extLst>
      <p:ext uri="{BB962C8B-B14F-4D97-AF65-F5344CB8AC3E}">
        <p14:creationId xmlns:p14="http://schemas.microsoft.com/office/powerpoint/2010/main" val="1450157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22E7F4-E7C1-324A-899C-6E3A2F25937E}"/>
              </a:ext>
            </a:extLst>
          </p:cNvPr>
          <p:cNvGraphicFramePr>
            <a:graphicFrameLocks noGrp="1"/>
          </p:cNvGraphicFramePr>
          <p:nvPr/>
        </p:nvGraphicFramePr>
        <p:xfrm>
          <a:off x="1971675" y="522289"/>
          <a:ext cx="8326438" cy="5748338"/>
        </p:xfrm>
        <a:graphic>
          <a:graphicData uri="http://schemas.openxmlformats.org/drawingml/2006/table">
            <a:tbl>
              <a:tblPr firstRow="1" firstCol="1" bandRow="1">
                <a:tableStyleId>{5C22544A-7EE6-4342-B048-85BDC9FD1C3A}</a:tableStyleId>
              </a:tblPr>
              <a:tblGrid>
                <a:gridCol w="1826821">
                  <a:extLst>
                    <a:ext uri="{9D8B030D-6E8A-4147-A177-3AD203B41FA5}">
                      <a16:colId xmlns:a16="http://schemas.microsoft.com/office/drawing/2014/main" val="1787903531"/>
                    </a:ext>
                  </a:extLst>
                </a:gridCol>
                <a:gridCol w="855957">
                  <a:extLst>
                    <a:ext uri="{9D8B030D-6E8A-4147-A177-3AD203B41FA5}">
                      <a16:colId xmlns:a16="http://schemas.microsoft.com/office/drawing/2014/main" val="1931045507"/>
                    </a:ext>
                  </a:extLst>
                </a:gridCol>
                <a:gridCol w="1107416">
                  <a:extLst>
                    <a:ext uri="{9D8B030D-6E8A-4147-A177-3AD203B41FA5}">
                      <a16:colId xmlns:a16="http://schemas.microsoft.com/office/drawing/2014/main" val="1792275959"/>
                    </a:ext>
                  </a:extLst>
                </a:gridCol>
                <a:gridCol w="1127400">
                  <a:extLst>
                    <a:ext uri="{9D8B030D-6E8A-4147-A177-3AD203B41FA5}">
                      <a16:colId xmlns:a16="http://schemas.microsoft.com/office/drawing/2014/main" val="2736076920"/>
                    </a:ext>
                  </a:extLst>
                </a:gridCol>
                <a:gridCol w="241466">
                  <a:extLst>
                    <a:ext uri="{9D8B030D-6E8A-4147-A177-3AD203B41FA5}">
                      <a16:colId xmlns:a16="http://schemas.microsoft.com/office/drawing/2014/main" val="1281251014"/>
                    </a:ext>
                  </a:extLst>
                </a:gridCol>
                <a:gridCol w="1583689">
                  <a:extLst>
                    <a:ext uri="{9D8B030D-6E8A-4147-A177-3AD203B41FA5}">
                      <a16:colId xmlns:a16="http://schemas.microsoft.com/office/drawing/2014/main" val="1288261344"/>
                    </a:ext>
                  </a:extLst>
                </a:gridCol>
                <a:gridCol w="1583689">
                  <a:extLst>
                    <a:ext uri="{9D8B030D-6E8A-4147-A177-3AD203B41FA5}">
                      <a16:colId xmlns:a16="http://schemas.microsoft.com/office/drawing/2014/main" val="2194490867"/>
                    </a:ext>
                  </a:extLst>
                </a:gridCol>
              </a:tblGrid>
              <a:tr h="318367">
                <a:tc gridSpan="5">
                  <a:txBody>
                    <a:bodyPr/>
                    <a:lstStyle/>
                    <a:p>
                      <a:pPr marL="0" marR="0">
                        <a:spcBef>
                          <a:spcPts val="0"/>
                        </a:spcBef>
                        <a:spcAft>
                          <a:spcPts val="0"/>
                        </a:spcAft>
                      </a:pPr>
                      <a:r>
                        <a:rPr lang="en-US" sz="800">
                          <a:effectLst/>
                        </a:rPr>
                        <a:t>Date of Initial Meeting: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700">
                          <a:effectLst/>
                        </a:rPr>
                        <a:t>Date(s) of Review Meetings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extLst>
                  <a:ext uri="{0D108BD9-81ED-4DB2-BD59-A6C34878D82A}">
                    <a16:rowId xmlns:a16="http://schemas.microsoft.com/office/drawing/2014/main" val="909677201"/>
                  </a:ext>
                </a:extLst>
              </a:tr>
              <a:tr h="318367">
                <a:tc gridSpan="5">
                  <a:txBody>
                    <a:bodyPr/>
                    <a:lstStyle/>
                    <a:p>
                      <a:pPr marL="0" marR="0">
                        <a:spcBef>
                          <a:spcPts val="0"/>
                        </a:spcBef>
                        <a:spcAft>
                          <a:spcPts val="0"/>
                        </a:spcAft>
                      </a:pPr>
                      <a:r>
                        <a:rPr lang="en-US" sz="800">
                          <a:effectLst/>
                        </a:rPr>
                        <a:t>Brief Problem Description </a:t>
                      </a:r>
                      <a:r>
                        <a:rPr lang="en-US" sz="700">
                          <a:effectLst/>
                        </a:rPr>
                        <a:t>(e.g., student name, group identifier, brief item description):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ctr"/>
                </a:tc>
                <a:tc hMerge="1">
                  <a:txBody>
                    <a:bodyPr/>
                    <a:lstStyle/>
                    <a:p>
                      <a:endParaRPr lang="en-US"/>
                    </a:p>
                  </a:txBody>
                  <a:tcPr/>
                </a:tc>
                <a:extLst>
                  <a:ext uri="{0D108BD9-81ED-4DB2-BD59-A6C34878D82A}">
                    <a16:rowId xmlns:a16="http://schemas.microsoft.com/office/drawing/2014/main" val="1735329149"/>
                  </a:ext>
                </a:extLst>
              </a:tr>
              <a:tr h="751554">
                <a:tc>
                  <a:txBody>
                    <a:bodyPr/>
                    <a:lstStyle/>
                    <a:p>
                      <a:pPr marL="0" marR="0">
                        <a:spcBef>
                          <a:spcPts val="0"/>
                        </a:spcBef>
                        <a:spcAft>
                          <a:spcPts val="0"/>
                        </a:spcAft>
                      </a:pPr>
                      <a:r>
                        <a:rPr lang="en-US" sz="600">
                          <a:effectLst/>
                        </a:rPr>
                        <a:t>                      </a:t>
                      </a:r>
                      <a:r>
                        <a:rPr lang="en-US" sz="800">
                          <a:effectLst/>
                        </a:rPr>
                        <a:t>Precise Problem          </a:t>
                      </a:r>
                      <a:r>
                        <a:rPr lang="en-US" sz="600">
                          <a:effectLst/>
                        </a:rPr>
                        <a:t>è</a:t>
                      </a:r>
                      <a:endParaRPr lang="en-US" sz="800">
                        <a:effectLst/>
                      </a:endParaRPr>
                    </a:p>
                    <a:p>
                      <a:pPr marL="0" marR="0" algn="ctr">
                        <a:spcBef>
                          <a:spcPts val="0"/>
                        </a:spcBef>
                        <a:spcAft>
                          <a:spcPts val="0"/>
                        </a:spcAft>
                      </a:pPr>
                      <a:r>
                        <a:rPr lang="en-US" sz="800">
                          <a:effectLst/>
                        </a:rPr>
                        <a:t>Statement</a:t>
                      </a:r>
                    </a:p>
                    <a:p>
                      <a:pPr marL="0" marR="0" algn="ctr">
                        <a:spcBef>
                          <a:spcPts val="0"/>
                        </a:spcBef>
                        <a:spcAft>
                          <a:spcPts val="0"/>
                        </a:spcAft>
                      </a:pPr>
                      <a:r>
                        <a:rPr lang="en-US" sz="600">
                          <a:effectLst/>
                        </a:rPr>
                        <a:t>What? When? Where? Who? Why? How Often?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spcBef>
                          <a:spcPts val="0"/>
                        </a:spcBef>
                        <a:spcAft>
                          <a:spcPts val="0"/>
                        </a:spcAft>
                      </a:pPr>
                      <a:r>
                        <a:rPr lang="en-US" sz="800">
                          <a:effectLst/>
                        </a:rPr>
                        <a:t>     Goal and  </a:t>
                      </a:r>
                      <a:r>
                        <a:rPr lang="en-US" sz="600">
                          <a:effectLst/>
                        </a:rPr>
                        <a:t>è</a:t>
                      </a:r>
                      <a:endParaRPr lang="en-US" sz="800">
                        <a:effectLst/>
                      </a:endParaRPr>
                    </a:p>
                    <a:p>
                      <a:pPr marL="0" marR="0" algn="ctr">
                        <a:spcBef>
                          <a:spcPts val="0"/>
                        </a:spcBef>
                        <a:spcAft>
                          <a:spcPts val="0"/>
                        </a:spcAft>
                      </a:pPr>
                      <a:r>
                        <a:rPr lang="en-US" sz="800">
                          <a:effectLst/>
                        </a:rPr>
                        <a:t> Timeline </a:t>
                      </a:r>
                    </a:p>
                    <a:p>
                      <a:pPr marL="0" marR="0" algn="ctr">
                        <a:spcBef>
                          <a:spcPts val="0"/>
                        </a:spcBef>
                        <a:spcAft>
                          <a:spcPts val="0"/>
                        </a:spcAft>
                      </a:pPr>
                      <a:r>
                        <a:rPr lang="en-US" sz="600">
                          <a:effectLst/>
                        </a:rPr>
                        <a:t>What? By When?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a:effectLst/>
                        </a:rPr>
                        <a:t>Solution </a:t>
                      </a:r>
                      <a:r>
                        <a:rPr lang="en-US" sz="600">
                          <a:effectLst/>
                        </a:rPr>
                        <a:t>è</a:t>
                      </a:r>
                      <a:endParaRPr lang="en-US" sz="800">
                        <a:effectLst/>
                      </a:endParaRPr>
                    </a:p>
                    <a:p>
                      <a:pPr marL="0" marR="0" algn="ctr">
                        <a:spcBef>
                          <a:spcPts val="0"/>
                        </a:spcBef>
                        <a:spcAft>
                          <a:spcPts val="0"/>
                        </a:spcAft>
                      </a:pPr>
                      <a:r>
                        <a:rPr lang="en-US" sz="800">
                          <a:effectLst/>
                        </a:rPr>
                        <a:t>Actions</a:t>
                      </a:r>
                    </a:p>
                    <a:p>
                      <a:pPr marL="0" marR="0" algn="ctr">
                        <a:spcBef>
                          <a:spcPts val="0"/>
                        </a:spcBef>
                        <a:spcAft>
                          <a:spcPts val="0"/>
                        </a:spcAft>
                      </a:pPr>
                      <a:r>
                        <a:rPr lang="en-US" sz="600">
                          <a:effectLst/>
                        </a:rPr>
                        <a:t>By Who? By When?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a:effectLst/>
                        </a:rPr>
                        <a:t>   Identify Fidelity  </a:t>
                      </a:r>
                      <a:r>
                        <a:rPr lang="en-US" sz="600">
                          <a:effectLst/>
                        </a:rPr>
                        <a:t>è</a:t>
                      </a:r>
                      <a:endParaRPr lang="en-US" sz="800">
                        <a:effectLst/>
                      </a:endParaRPr>
                    </a:p>
                    <a:p>
                      <a:pPr marL="0" marR="0" algn="ctr">
                        <a:spcBef>
                          <a:spcPts val="0"/>
                        </a:spcBef>
                        <a:spcAft>
                          <a:spcPts val="0"/>
                        </a:spcAft>
                      </a:pPr>
                      <a:r>
                        <a:rPr lang="en-US" sz="800">
                          <a:effectLst/>
                        </a:rPr>
                        <a:t>and Outcome Data</a:t>
                      </a:r>
                    </a:p>
                    <a:p>
                      <a:pPr marL="0" marR="0" algn="ctr">
                        <a:spcBef>
                          <a:spcPts val="0"/>
                        </a:spcBef>
                        <a:spcAft>
                          <a:spcPts val="0"/>
                        </a:spcAft>
                      </a:pPr>
                      <a:r>
                        <a:rPr lang="en-US" sz="600">
                          <a:effectLst/>
                        </a:rPr>
                        <a:t>What? When? Who?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7">
                  <a:txBody>
                    <a:bodyPr/>
                    <a:lstStyle/>
                    <a:p>
                      <a:pPr marL="0" marR="0" algn="ctr">
                        <a:spcBef>
                          <a:spcPts val="0"/>
                        </a:spcBef>
                        <a:spcAft>
                          <a:spcPts val="0"/>
                        </a:spcAft>
                      </a:pPr>
                      <a:r>
                        <a:rPr lang="en-US" sz="500">
                          <a:effectLst/>
                        </a:rPr>
                        <a:t> </a:t>
                      </a:r>
                      <a:endParaRPr lang="en-US" sz="800">
                        <a:effectLst/>
                      </a:endParaRPr>
                    </a:p>
                    <a:p>
                      <a:pPr marL="0" marR="0" algn="ctr">
                        <a:spcBef>
                          <a:spcPts val="0"/>
                        </a:spcBef>
                        <a:spcAft>
                          <a:spcPts val="0"/>
                        </a:spcAft>
                      </a:pPr>
                      <a:r>
                        <a:rPr lang="en-US" sz="800">
                          <a:effectLst/>
                        </a:rPr>
                        <a:t>I</a:t>
                      </a:r>
                    </a:p>
                    <a:p>
                      <a:pPr marL="0" marR="0" algn="ctr">
                        <a:spcBef>
                          <a:spcPts val="0"/>
                        </a:spcBef>
                        <a:spcAft>
                          <a:spcPts val="0"/>
                        </a:spcAft>
                      </a:pPr>
                      <a:r>
                        <a:rPr lang="en-US" sz="800">
                          <a:effectLst/>
                        </a:rPr>
                        <a:t>M</a:t>
                      </a:r>
                    </a:p>
                    <a:p>
                      <a:pPr marL="0" marR="0" algn="ctr">
                        <a:spcBef>
                          <a:spcPts val="0"/>
                        </a:spcBef>
                        <a:spcAft>
                          <a:spcPts val="0"/>
                        </a:spcAft>
                      </a:pPr>
                      <a:r>
                        <a:rPr lang="en-US" sz="800">
                          <a:effectLst/>
                        </a:rPr>
                        <a:t>P</a:t>
                      </a:r>
                    </a:p>
                    <a:p>
                      <a:pPr marL="0" marR="0" algn="ctr">
                        <a:spcBef>
                          <a:spcPts val="0"/>
                        </a:spcBef>
                        <a:spcAft>
                          <a:spcPts val="0"/>
                        </a:spcAft>
                      </a:pPr>
                      <a:r>
                        <a:rPr lang="en-US" sz="800">
                          <a:effectLst/>
                        </a:rPr>
                        <a:t>L</a:t>
                      </a:r>
                    </a:p>
                    <a:p>
                      <a:pPr marL="0" marR="0" algn="ctr">
                        <a:spcBef>
                          <a:spcPts val="0"/>
                        </a:spcBef>
                        <a:spcAft>
                          <a:spcPts val="0"/>
                        </a:spcAft>
                      </a:pPr>
                      <a:r>
                        <a:rPr lang="en-US" sz="800">
                          <a:effectLst/>
                        </a:rPr>
                        <a:t>E</a:t>
                      </a:r>
                    </a:p>
                    <a:p>
                      <a:pPr marL="0" marR="0" algn="ctr">
                        <a:spcBef>
                          <a:spcPts val="0"/>
                        </a:spcBef>
                        <a:spcAft>
                          <a:spcPts val="0"/>
                        </a:spcAft>
                      </a:pPr>
                      <a:r>
                        <a:rPr lang="en-US" sz="800">
                          <a:effectLst/>
                        </a:rPr>
                        <a:t>M</a:t>
                      </a:r>
                    </a:p>
                    <a:p>
                      <a:pPr marL="0" marR="0" algn="ctr">
                        <a:spcBef>
                          <a:spcPts val="0"/>
                        </a:spcBef>
                        <a:spcAft>
                          <a:spcPts val="0"/>
                        </a:spcAft>
                      </a:pPr>
                      <a:r>
                        <a:rPr lang="en-US" sz="800">
                          <a:effectLst/>
                        </a:rPr>
                        <a:t>E</a:t>
                      </a:r>
                    </a:p>
                    <a:p>
                      <a:pPr marL="0" marR="0" algn="ctr">
                        <a:spcBef>
                          <a:spcPts val="0"/>
                        </a:spcBef>
                        <a:spcAft>
                          <a:spcPts val="0"/>
                        </a:spcAft>
                      </a:pPr>
                      <a:r>
                        <a:rPr lang="en-US" sz="800">
                          <a:effectLst/>
                        </a:rPr>
                        <a:t>N</a:t>
                      </a:r>
                    </a:p>
                    <a:p>
                      <a:pPr marL="0" marR="0" algn="ctr">
                        <a:spcBef>
                          <a:spcPts val="0"/>
                        </a:spcBef>
                        <a:spcAft>
                          <a:spcPts val="0"/>
                        </a:spcAft>
                      </a:pPr>
                      <a:r>
                        <a:rPr lang="en-US" sz="800">
                          <a:effectLst/>
                        </a:rPr>
                        <a:t>T</a:t>
                      </a:r>
                    </a:p>
                    <a:p>
                      <a:pPr marL="0" marR="0" algn="ctr">
                        <a:spcBef>
                          <a:spcPts val="0"/>
                        </a:spcBef>
                        <a:spcAft>
                          <a:spcPts val="0"/>
                        </a:spcAft>
                      </a:pPr>
                      <a:r>
                        <a:rPr lang="en-US" sz="800">
                          <a:effectLst/>
                        </a:rPr>
                        <a:t> </a:t>
                      </a:r>
                    </a:p>
                    <a:p>
                      <a:pPr marL="0" marR="0" algn="ctr">
                        <a:spcBef>
                          <a:spcPts val="0"/>
                        </a:spcBef>
                        <a:spcAft>
                          <a:spcPts val="0"/>
                        </a:spcAft>
                      </a:pPr>
                      <a:r>
                        <a:rPr lang="en-US" sz="800">
                          <a:effectLst/>
                        </a:rPr>
                        <a:t>S</a:t>
                      </a:r>
                    </a:p>
                    <a:p>
                      <a:pPr marL="0" marR="0" algn="ctr">
                        <a:spcBef>
                          <a:spcPts val="0"/>
                        </a:spcBef>
                        <a:spcAft>
                          <a:spcPts val="0"/>
                        </a:spcAft>
                      </a:pPr>
                      <a:r>
                        <a:rPr lang="en-US" sz="800">
                          <a:effectLst/>
                        </a:rPr>
                        <a:t>O</a:t>
                      </a:r>
                    </a:p>
                    <a:p>
                      <a:pPr marL="0" marR="0" algn="ctr">
                        <a:spcBef>
                          <a:spcPts val="0"/>
                        </a:spcBef>
                        <a:spcAft>
                          <a:spcPts val="0"/>
                        </a:spcAft>
                      </a:pPr>
                      <a:r>
                        <a:rPr lang="en-US" sz="800">
                          <a:effectLst/>
                        </a:rPr>
                        <a:t>L</a:t>
                      </a:r>
                    </a:p>
                    <a:p>
                      <a:pPr marL="0" marR="0" algn="ctr">
                        <a:spcBef>
                          <a:spcPts val="0"/>
                        </a:spcBef>
                        <a:spcAft>
                          <a:spcPts val="0"/>
                        </a:spcAft>
                      </a:pPr>
                      <a:r>
                        <a:rPr lang="en-US" sz="800">
                          <a:effectLst/>
                        </a:rPr>
                        <a:t>U</a:t>
                      </a:r>
                    </a:p>
                    <a:p>
                      <a:pPr marL="0" marR="0" algn="ctr">
                        <a:spcBef>
                          <a:spcPts val="0"/>
                        </a:spcBef>
                        <a:spcAft>
                          <a:spcPts val="0"/>
                        </a:spcAft>
                      </a:pPr>
                      <a:r>
                        <a:rPr lang="en-US" sz="800">
                          <a:effectLst/>
                        </a:rPr>
                        <a:t>T</a:t>
                      </a:r>
                    </a:p>
                    <a:p>
                      <a:pPr marL="0" marR="0" algn="ctr">
                        <a:spcBef>
                          <a:spcPts val="0"/>
                        </a:spcBef>
                        <a:spcAft>
                          <a:spcPts val="0"/>
                        </a:spcAft>
                      </a:pPr>
                      <a:r>
                        <a:rPr lang="en-US" sz="800">
                          <a:effectLst/>
                        </a:rPr>
                        <a:t>I</a:t>
                      </a:r>
                    </a:p>
                    <a:p>
                      <a:pPr marL="0" marR="0" algn="ctr">
                        <a:spcBef>
                          <a:spcPts val="0"/>
                        </a:spcBef>
                        <a:spcAft>
                          <a:spcPts val="0"/>
                        </a:spcAft>
                      </a:pPr>
                      <a:r>
                        <a:rPr lang="en-US" sz="800">
                          <a:effectLst/>
                        </a:rPr>
                        <a:t>O</a:t>
                      </a:r>
                    </a:p>
                    <a:p>
                      <a:pPr marL="0" marR="0" algn="ctr">
                        <a:spcBef>
                          <a:spcPts val="0"/>
                        </a:spcBef>
                        <a:spcAft>
                          <a:spcPts val="0"/>
                        </a:spcAft>
                      </a:pPr>
                      <a:r>
                        <a:rPr lang="en-US" sz="800">
                          <a:effectLst/>
                        </a:rPr>
                        <a:t>N</a:t>
                      </a:r>
                    </a:p>
                    <a:p>
                      <a:pPr marL="0" marR="0" algn="ctr">
                        <a:spcBef>
                          <a:spcPts val="0"/>
                        </a:spcBef>
                        <a:spcAft>
                          <a:spcPts val="0"/>
                        </a:spcAft>
                      </a:pPr>
                      <a:r>
                        <a:rPr lang="en-US" sz="800">
                          <a:effectLst/>
                        </a:rPr>
                        <a: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gridSpan="2">
                  <a:txBody>
                    <a:bodyPr/>
                    <a:lstStyle/>
                    <a:p>
                      <a:pPr marL="0" marR="0" algn="ctr">
                        <a:spcBef>
                          <a:spcPts val="0"/>
                        </a:spcBef>
                        <a:spcAft>
                          <a:spcPts val="0"/>
                        </a:spcAft>
                      </a:pPr>
                      <a:r>
                        <a:rPr lang="en-US" sz="800">
                          <a:effectLst/>
                        </a:rPr>
                        <a:t>Did it work?</a:t>
                      </a:r>
                    </a:p>
                    <a:p>
                      <a:pPr marL="0" marR="0" algn="ctr">
                        <a:spcBef>
                          <a:spcPts val="0"/>
                        </a:spcBef>
                        <a:spcAft>
                          <a:spcPts val="0"/>
                        </a:spcAft>
                      </a:pPr>
                      <a:r>
                        <a:rPr lang="en-US" sz="800">
                          <a:effectLst/>
                        </a:rPr>
                        <a:t>(Review current levels and compare to goal)   </a:t>
                      </a:r>
                    </a:p>
                    <a:p>
                      <a:pPr marL="0" marR="0" algn="ctr">
                        <a:spcBef>
                          <a:spcPts val="0"/>
                        </a:spcBef>
                        <a:spcAft>
                          <a:spcPts val="0"/>
                        </a:spcAft>
                      </a:pPr>
                      <a:r>
                        <a:rPr lang="en-US" sz="800">
                          <a:effectLst/>
                        </a:rPr>
                        <a:t>ê</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455372394"/>
                  </a:ext>
                </a:extLst>
              </a:tr>
              <a:tr h="701449">
                <a:tc rowSpan="4">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6">
                  <a:txBody>
                    <a:bodyPr/>
                    <a:lstStyle/>
                    <a:p>
                      <a:pPr marL="0" marR="0">
                        <a:spcBef>
                          <a:spcPts val="0"/>
                        </a:spcBef>
                        <a:spcAft>
                          <a:spcPts val="0"/>
                        </a:spcAft>
                      </a:pPr>
                      <a:r>
                        <a:rPr lang="en-US" sz="800">
                          <a:effectLst/>
                        </a:rPr>
                        <a:t> </a:t>
                      </a:r>
                    </a:p>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6">
                  <a:txBody>
                    <a:bodyPr/>
                    <a:lstStyle/>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a:txBody>
                    <a:bodyPr/>
                    <a:lstStyle/>
                    <a:p>
                      <a:pPr marL="0" marR="0" algn="ctr">
                        <a:spcBef>
                          <a:spcPts val="0"/>
                        </a:spcBef>
                        <a:spcAft>
                          <a:spcPts val="0"/>
                        </a:spcAft>
                      </a:pPr>
                      <a:r>
                        <a:rPr lang="en-US" sz="800" dirty="0">
                          <a:effectLst/>
                        </a:rPr>
                        <a:t>What fidelity data will we collect?</a:t>
                      </a:r>
                    </a:p>
                    <a:p>
                      <a:pPr marL="0" marR="0" algn="ctr">
                        <a:spcBef>
                          <a:spcPts val="0"/>
                        </a:spcBef>
                        <a:spcAft>
                          <a:spcPts val="0"/>
                        </a:spcAft>
                      </a:pPr>
                      <a:r>
                        <a:rPr lang="en-US" sz="600" dirty="0">
                          <a:effectLst/>
                        </a:rPr>
                        <a:t>What? When? Who?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rowSpan="4">
                  <a:txBody>
                    <a:bodyPr/>
                    <a:lstStyle/>
                    <a:p>
                      <a:pPr marL="0" marR="0">
                        <a:spcBef>
                          <a:spcPts val="0"/>
                        </a:spcBef>
                        <a:spcAft>
                          <a:spcPts val="0"/>
                        </a:spcAft>
                      </a:pPr>
                      <a:r>
                        <a:rPr lang="en-US" sz="800">
                          <a:effectLst/>
                        </a:rPr>
                        <a:t>Fidelity Data: </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Level of Implementation</a:t>
                      </a:r>
                    </a:p>
                    <a:p>
                      <a:pPr marL="0" marR="0">
                        <a:spcBef>
                          <a:spcPts val="0"/>
                        </a:spcBef>
                        <a:spcAft>
                          <a:spcPts val="0"/>
                        </a:spcAft>
                      </a:pPr>
                      <a:r>
                        <a:rPr lang="en-US" sz="800">
                          <a:effectLst/>
                        </a:rPr>
                        <a:t> Not started</a:t>
                      </a:r>
                    </a:p>
                    <a:p>
                      <a:pPr marL="0" marR="0">
                        <a:spcBef>
                          <a:spcPts val="0"/>
                        </a:spcBef>
                        <a:spcAft>
                          <a:spcPts val="0"/>
                        </a:spcAft>
                      </a:pPr>
                      <a:r>
                        <a:rPr lang="en-US" sz="800">
                          <a:effectLst/>
                        </a:rPr>
                        <a:t> Partial implementation</a:t>
                      </a:r>
                    </a:p>
                    <a:p>
                      <a:pPr marL="0" marR="0">
                        <a:spcBef>
                          <a:spcPts val="0"/>
                        </a:spcBef>
                        <a:spcAft>
                          <a:spcPts val="0"/>
                        </a:spcAft>
                      </a:pPr>
                      <a:r>
                        <a:rPr lang="en-US" sz="800">
                          <a:effectLst/>
                        </a:rPr>
                        <a:t> Implemented with fidelity</a:t>
                      </a:r>
                    </a:p>
                    <a:p>
                      <a:pPr marL="0" marR="0">
                        <a:spcBef>
                          <a:spcPts val="0"/>
                        </a:spcBef>
                        <a:spcAft>
                          <a:spcPts val="0"/>
                        </a:spcAft>
                      </a:pPr>
                      <a:r>
                        <a:rPr lang="en-US" sz="800">
                          <a:effectLst/>
                        </a:rPr>
                        <a:t> Stopped</a:t>
                      </a:r>
                    </a:p>
                    <a:p>
                      <a:pPr marL="0" marR="0">
                        <a:spcBef>
                          <a:spcPts val="0"/>
                        </a:spcBef>
                        <a:spcAft>
                          <a:spcPts val="0"/>
                        </a:spcAft>
                      </a:pPr>
                      <a:r>
                        <a:rPr lang="en-US" sz="800">
                          <a:effectLst/>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rowSpan="4">
                  <a:txBody>
                    <a:bodyPr/>
                    <a:lstStyle/>
                    <a:p>
                      <a:pPr marL="0" marR="0">
                        <a:spcBef>
                          <a:spcPts val="0"/>
                        </a:spcBef>
                        <a:spcAft>
                          <a:spcPts val="0"/>
                        </a:spcAft>
                      </a:pPr>
                      <a:r>
                        <a:rPr lang="en-US" sz="800">
                          <a:effectLst/>
                        </a:rPr>
                        <a:t>Outcome Data (Current Levels):</a:t>
                      </a:r>
                    </a:p>
                    <a:p>
                      <a:pPr marL="0" marR="0">
                        <a:spcBef>
                          <a:spcPts val="0"/>
                        </a:spcBef>
                        <a:spcAft>
                          <a:spcPts val="0"/>
                        </a:spcAft>
                      </a:pPr>
                      <a:r>
                        <a:rPr lang="en-US" sz="800">
                          <a:effectLst/>
                        </a:rPr>
                        <a:t> </a:t>
                      </a:r>
                    </a:p>
                    <a:p>
                      <a:pPr marL="0" marR="0">
                        <a:spcBef>
                          <a:spcPts val="0"/>
                        </a:spcBef>
                        <a:spcAft>
                          <a:spcPts val="0"/>
                        </a:spcAft>
                      </a:pPr>
                      <a:r>
                        <a:rPr lang="en-US" sz="800">
                          <a:effectLst/>
                        </a:rPr>
                        <a:t> </a:t>
                      </a:r>
                    </a:p>
                    <a:p>
                      <a:pPr marL="0" marR="0">
                        <a:spcBef>
                          <a:spcPts val="0"/>
                        </a:spcBef>
                        <a:spcAft>
                          <a:spcPts val="0"/>
                        </a:spcAft>
                      </a:pPr>
                      <a:r>
                        <a:rPr lang="en-US" sz="800">
                          <a:effectLst/>
                        </a:rPr>
                        <a:t>Comparison to Goal</a:t>
                      </a:r>
                    </a:p>
                    <a:p>
                      <a:pPr marL="0" marR="0">
                        <a:spcBef>
                          <a:spcPts val="0"/>
                        </a:spcBef>
                        <a:spcAft>
                          <a:spcPts val="0"/>
                        </a:spcAft>
                      </a:pPr>
                      <a:r>
                        <a:rPr lang="en-US" sz="800">
                          <a:effectLst/>
                        </a:rPr>
                        <a:t> Worse</a:t>
                      </a:r>
                    </a:p>
                    <a:p>
                      <a:pPr marL="0" marR="0">
                        <a:spcBef>
                          <a:spcPts val="0"/>
                        </a:spcBef>
                        <a:spcAft>
                          <a:spcPts val="0"/>
                        </a:spcAft>
                      </a:pPr>
                      <a:r>
                        <a:rPr lang="en-US" sz="800">
                          <a:effectLst/>
                        </a:rPr>
                        <a:t> No Change</a:t>
                      </a:r>
                    </a:p>
                    <a:p>
                      <a:pPr marL="0" marR="0">
                        <a:spcBef>
                          <a:spcPts val="0"/>
                        </a:spcBef>
                        <a:spcAft>
                          <a:spcPts val="0"/>
                        </a:spcAft>
                      </a:pPr>
                      <a:r>
                        <a:rPr lang="en-US" sz="800">
                          <a:effectLst/>
                        </a:rPr>
                        <a:t> Improved but not to goal</a:t>
                      </a:r>
                    </a:p>
                    <a:p>
                      <a:pPr marL="0" marR="0">
                        <a:spcBef>
                          <a:spcPts val="0"/>
                        </a:spcBef>
                        <a:spcAft>
                          <a:spcPts val="0"/>
                        </a:spcAft>
                      </a:pPr>
                      <a:r>
                        <a:rPr lang="en-US" sz="800">
                          <a:effectLst/>
                        </a:rPr>
                        <a:t> Goal met</a:t>
                      </a:r>
                    </a:p>
                    <a:p>
                      <a:pPr marL="0" marR="0">
                        <a:spcBef>
                          <a:spcPts val="0"/>
                        </a:spcBef>
                        <a:spcAft>
                          <a:spcPts val="0"/>
                        </a:spcAft>
                      </a:pPr>
                      <a:r>
                        <a:rPr lang="en-US" sz="800">
                          <a:effectLst/>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3274385414"/>
                  </a:ext>
                </a:extLst>
              </a:tr>
              <a:tr h="11450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47435405"/>
                  </a:ext>
                </a:extLst>
              </a:tr>
              <a:tr h="7014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1531620" algn="l"/>
                        </a:tabLst>
                      </a:pPr>
                      <a:r>
                        <a:rPr lang="en-US" sz="800">
                          <a:effectLst/>
                        </a:rPr>
                        <a:t>What outcome data will we collect?</a:t>
                      </a:r>
                    </a:p>
                    <a:p>
                      <a:pPr marL="0" marR="0" algn="ctr">
                        <a:spcBef>
                          <a:spcPts val="0"/>
                        </a:spcBef>
                        <a:spcAft>
                          <a:spcPts val="0"/>
                        </a:spcAft>
                        <a:tabLst>
                          <a:tab pos="1531620" algn="l"/>
                        </a:tabLst>
                      </a:pPr>
                      <a:r>
                        <a:rPr lang="en-US" sz="600">
                          <a:effectLst/>
                        </a:rPr>
                        <a:t>What? When? Who?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14970799"/>
                  </a:ext>
                </a:extLst>
              </a:tr>
              <a:tr h="41754">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a:spcBef>
                          <a:spcPts val="0"/>
                        </a:spcBef>
                        <a:spcAft>
                          <a:spcPts val="0"/>
                        </a:spcAft>
                        <a:tabLst>
                          <a:tab pos="1531620" algn="l"/>
                        </a:tabLs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95155961"/>
                  </a:ext>
                </a:extLst>
              </a:tr>
              <a:tr h="267219">
                <a:tc>
                  <a:txBody>
                    <a:bodyPr/>
                    <a:lstStyle/>
                    <a:p>
                      <a:pPr marL="0" marR="0">
                        <a:spcBef>
                          <a:spcPts val="0"/>
                        </a:spcBef>
                        <a:spcAft>
                          <a:spcPts val="0"/>
                        </a:spcAft>
                      </a:pPr>
                      <a:r>
                        <a:rPr lang="en-US" sz="700">
                          <a:effectLst/>
                        </a:rPr>
                        <a:t>Current Levels: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800">
                          <a:effectLst/>
                        </a:rPr>
                        <a:t> Next Steps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3623747984"/>
                  </a:ext>
                </a:extLst>
              </a:tr>
              <a:tr h="1503105">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spcBef>
                          <a:spcPts val="0"/>
                        </a:spcBef>
                        <a:spcAft>
                          <a:spcPts val="0"/>
                        </a:spcAft>
                      </a:pPr>
                      <a:r>
                        <a:rPr lang="en-US" sz="800" dirty="0">
                          <a:effectLst/>
                        </a:rPr>
                        <a:t> Continue current plan  </a:t>
                      </a:r>
                    </a:p>
                    <a:p>
                      <a:pPr marL="0" marR="0">
                        <a:spcBef>
                          <a:spcPts val="0"/>
                        </a:spcBef>
                        <a:spcAft>
                          <a:spcPts val="0"/>
                        </a:spcAft>
                      </a:pPr>
                      <a:r>
                        <a:rPr lang="en-US" sz="800" dirty="0">
                          <a:effectLst/>
                        </a:rPr>
                        <a:t> Modify plan    </a:t>
                      </a:r>
                    </a:p>
                    <a:p>
                      <a:pPr marL="0" marR="0">
                        <a:spcBef>
                          <a:spcPts val="0"/>
                        </a:spcBef>
                        <a:spcAft>
                          <a:spcPts val="0"/>
                        </a:spcAft>
                      </a:pPr>
                      <a:r>
                        <a:rPr lang="en-US" sz="800" dirty="0">
                          <a:effectLst/>
                        </a:rPr>
                        <a:t> Discontinue plan   </a:t>
                      </a:r>
                    </a:p>
                    <a:p>
                      <a:pPr marL="0" marR="0">
                        <a:spcBef>
                          <a:spcPts val="0"/>
                        </a:spcBef>
                        <a:spcAft>
                          <a:spcPts val="0"/>
                        </a:spcAft>
                      </a:pPr>
                      <a:r>
                        <a:rPr lang="en-US" sz="800" dirty="0">
                          <a:effectLst/>
                        </a:rPr>
                        <a:t> Other</a:t>
                      </a:r>
                    </a:p>
                    <a:p>
                      <a:pPr marL="0" marR="0">
                        <a:spcBef>
                          <a:spcPts val="0"/>
                        </a:spcBef>
                        <a:spcAft>
                          <a:spcPts val="0"/>
                        </a:spcAft>
                      </a:pPr>
                      <a:r>
                        <a:rPr lang="en-US" sz="800" dirty="0">
                          <a:effectLst/>
                        </a:rPr>
                        <a:t>Notes: </a:t>
                      </a:r>
                    </a:p>
                    <a:p>
                      <a:pPr marL="0" marR="0">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8" marR="51438" marT="0" marB="0"/>
                </a:tc>
                <a:tc hMerge="1">
                  <a:txBody>
                    <a:bodyPr/>
                    <a:lstStyle/>
                    <a:p>
                      <a:endParaRPr lang="en-US"/>
                    </a:p>
                  </a:txBody>
                  <a:tcPr/>
                </a:tc>
                <a:extLst>
                  <a:ext uri="{0D108BD9-81ED-4DB2-BD59-A6C34878D82A}">
                    <a16:rowId xmlns:a16="http://schemas.microsoft.com/office/drawing/2014/main" val="263573425"/>
                  </a:ext>
                </a:extLst>
              </a:tr>
            </a:tbl>
          </a:graphicData>
        </a:graphic>
      </p:graphicFrame>
    </p:spTree>
    <p:extLst>
      <p:ext uri="{BB962C8B-B14F-4D97-AF65-F5344CB8AC3E}">
        <p14:creationId xmlns:p14="http://schemas.microsoft.com/office/powerpoint/2010/main" val="3217482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BF543999-C8C1-EA40-B048-DE7102E16359}"/>
              </a:ext>
            </a:extLst>
          </p:cNvPr>
          <p:cNvSpPr>
            <a:spLocks noGrp="1"/>
          </p:cNvSpPr>
          <p:nvPr>
            <p:ph type="title"/>
          </p:nvPr>
        </p:nvSpPr>
        <p:spPr>
          <a:xfrm>
            <a:off x="1785937" y="250826"/>
            <a:ext cx="8660769" cy="1528763"/>
          </a:xfrm>
        </p:spPr>
        <p:txBody>
          <a:bodyPr>
            <a:normAutofit fontScale="90000"/>
          </a:bodyPr>
          <a:lstStyle/>
          <a:p>
            <a:pPr eaLnBrk="1" hangingPunct="1">
              <a:defRPr/>
            </a:pPr>
            <a:r>
              <a:rPr lang="en-US" altLang="en-US" sz="4000" b="1" dirty="0">
                <a:solidFill>
                  <a:schemeClr val="accent6">
                    <a:lumMod val="50000"/>
                  </a:schemeClr>
                </a:solidFill>
              </a:rPr>
              <a:t>5. Is our plan being implemented with fidelity &amp; is it working? (evaluate &amp; revise plan)</a:t>
            </a:r>
          </a:p>
        </p:txBody>
      </p:sp>
      <p:pic>
        <p:nvPicPr>
          <p:cNvPr id="144386" name="Picture 4">
            <a:extLst>
              <a:ext uri="{FF2B5EF4-FFF2-40B4-BE49-F238E27FC236}">
                <a16:creationId xmlns:a16="http://schemas.microsoft.com/office/drawing/2014/main" id="{DE589BE5-1B0F-9D4E-BED2-5D5D26FBA0F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33800" y="2133601"/>
            <a:ext cx="47244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Box 1">
            <a:extLst>
              <a:ext uri="{FF2B5EF4-FFF2-40B4-BE49-F238E27FC236}">
                <a16:creationId xmlns:a16="http://schemas.microsoft.com/office/drawing/2014/main" id="{95B14F81-7C2F-C441-8CFB-3A492C5DD943}"/>
              </a:ext>
            </a:extLst>
          </p:cNvPr>
          <p:cNvSpPr txBox="1">
            <a:spLocks noChangeArrowheads="1"/>
          </p:cNvSpPr>
          <p:nvPr/>
        </p:nvSpPr>
        <p:spPr bwMode="auto">
          <a:xfrm>
            <a:off x="1905000" y="5943601"/>
            <a:ext cx="84518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a:r>
              <a:rPr lang="en-US" altLang="en-US" sz="2500">
                <a:latin typeface="Calibri" panose="020F0502020204030204" pitchFamily="34" charset="0"/>
              </a:rPr>
              <a:t>**Report data back to staff (i.e. when you implemented this plan, ODRs in the cafeteria dropped by 20%!)</a:t>
            </a:r>
          </a:p>
        </p:txBody>
      </p:sp>
    </p:spTree>
    <p:extLst>
      <p:ext uri="{BB962C8B-B14F-4D97-AF65-F5344CB8AC3E}">
        <p14:creationId xmlns:p14="http://schemas.microsoft.com/office/powerpoint/2010/main" val="62181325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4C11-0FC6-FC46-B5BE-51D484FC9C03}"/>
              </a:ext>
            </a:extLst>
          </p:cNvPr>
          <p:cNvSpPr>
            <a:spLocks noGrp="1"/>
          </p:cNvSpPr>
          <p:nvPr>
            <p:ph type="title"/>
          </p:nvPr>
        </p:nvSpPr>
        <p:spPr/>
        <p:txBody>
          <a:bodyPr/>
          <a:lstStyle/>
          <a:p>
            <a:pPr>
              <a:defRPr/>
            </a:pPr>
            <a:r>
              <a:rPr lang="en-US" altLang="en-US" sz="4000" b="1" dirty="0">
                <a:solidFill>
                  <a:schemeClr val="accent6">
                    <a:lumMod val="50000"/>
                  </a:schemeClr>
                </a:solidFill>
              </a:rPr>
              <a:t>6. What next steps are needed?</a:t>
            </a:r>
            <a:endParaRPr lang="en-US" sz="4000" dirty="0"/>
          </a:p>
        </p:txBody>
      </p:sp>
      <p:sp>
        <p:nvSpPr>
          <p:cNvPr id="146434" name="Content Placeholder 2">
            <a:extLst>
              <a:ext uri="{FF2B5EF4-FFF2-40B4-BE49-F238E27FC236}">
                <a16:creationId xmlns:a16="http://schemas.microsoft.com/office/drawing/2014/main" id="{ADB862AF-7A04-C440-9CF0-98E7E61079CC}"/>
              </a:ext>
            </a:extLst>
          </p:cNvPr>
          <p:cNvSpPr>
            <a:spLocks noGrp="1"/>
          </p:cNvSpPr>
          <p:nvPr>
            <p:ph idx="1"/>
          </p:nvPr>
        </p:nvSpPr>
        <p:spPr/>
        <p:txBody>
          <a:bodyPr/>
          <a:lstStyle/>
          <a:p>
            <a:r>
              <a:rPr lang="en-US" altLang="en-US" sz="2400"/>
              <a:t>Continue</a:t>
            </a:r>
          </a:p>
          <a:p>
            <a:r>
              <a:rPr lang="en-US" altLang="en-US" sz="2400"/>
              <a:t>Modify</a:t>
            </a:r>
          </a:p>
          <a:p>
            <a:r>
              <a:rPr lang="en-US" altLang="en-US" sz="2400"/>
              <a:t>Stop plan</a:t>
            </a:r>
          </a:p>
          <a:p>
            <a:r>
              <a:rPr lang="en-US" altLang="en-US" sz="2400"/>
              <a:t>Continue through problem solving process again</a:t>
            </a:r>
          </a:p>
        </p:txBody>
      </p:sp>
      <p:sp>
        <p:nvSpPr>
          <p:cNvPr id="4" name="Slide Number Placeholder 3">
            <a:extLst>
              <a:ext uri="{FF2B5EF4-FFF2-40B4-BE49-F238E27FC236}">
                <a16:creationId xmlns:a16="http://schemas.microsoft.com/office/drawing/2014/main" id="{B3106CB0-CBA1-1D43-A034-1F3D5E3596A6}"/>
              </a:ext>
            </a:extLst>
          </p:cNvPr>
          <p:cNvSpPr>
            <a:spLocks noGrp="1"/>
          </p:cNvSpPr>
          <p:nvPr>
            <p:ph type="sldNum" sz="quarter" idx="12"/>
          </p:nvPr>
        </p:nvSpPr>
        <p:spPr/>
        <p:txBody>
          <a:bodyPr/>
          <a:lstStyle/>
          <a:p>
            <a:pPr>
              <a:defRPr/>
            </a:pPr>
            <a:fld id="{B2A96683-27A4-3E4B-B9A9-87ECCBA5C150}" type="slidenum">
              <a:rPr lang="en-US" altLang="en-US" smtClean="0"/>
              <a:pPr>
                <a:defRPr/>
              </a:pPr>
              <a:t>42</a:t>
            </a:fld>
            <a:endParaRPr lang="en-US" altLang="en-US"/>
          </a:p>
        </p:txBody>
      </p:sp>
      <p:sp>
        <p:nvSpPr>
          <p:cNvPr id="5" name="Rectangle 4">
            <a:extLst>
              <a:ext uri="{FF2B5EF4-FFF2-40B4-BE49-F238E27FC236}">
                <a16:creationId xmlns:a16="http://schemas.microsoft.com/office/drawing/2014/main" id="{9772DE07-A34B-0E46-8755-7227AA3103DC}"/>
              </a:ext>
            </a:extLst>
          </p:cNvPr>
          <p:cNvSpPr/>
          <p:nvPr/>
        </p:nvSpPr>
        <p:spPr>
          <a:xfrm>
            <a:off x="1751014" y="4695825"/>
            <a:ext cx="8688387" cy="1568450"/>
          </a:xfrm>
          <a:prstGeom prst="rect">
            <a:avLst/>
          </a:prstGeom>
        </p:spPr>
        <p:txBody>
          <a:bodyPr>
            <a:spAutoFit/>
          </a:bodyP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Big Idea:</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Improved problem solving has a positive impact on student outcomes </a:t>
            </a:r>
          </a:p>
          <a:p>
            <a:pPr algn="ctr">
              <a:defRPr/>
            </a:pPr>
            <a:r>
              <a:rPr lang="en-US" sz="1200" dirty="0">
                <a:solidFill>
                  <a:schemeClr val="accent6">
                    <a:lumMod val="50000"/>
                  </a:schemeClr>
                </a:solidFill>
                <a:latin typeface="Calibri" panose="020F0502020204030204" pitchFamily="34" charset="0"/>
                <a:cs typeface="Calibri" panose="020F0502020204030204" pitchFamily="34" charset="0"/>
                <a:hlinkClick r:id="rId2"/>
              </a:rPr>
              <a:t>(</a:t>
            </a:r>
            <a:r>
              <a:rPr lang="en-US" sz="1200" dirty="0">
                <a:solidFill>
                  <a:schemeClr val="accent6">
                    <a:lumMod val="50000"/>
                  </a:schemeClr>
                </a:solidFill>
                <a:hlinkClick r:id="rId2"/>
              </a:rPr>
              <a:t>Horner, Algozzine, Todd, Algozzine, Cusumano, and Preston (in preparation))</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453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7457" name="Picture 16">
            <a:extLst>
              <a:ext uri="{FF2B5EF4-FFF2-40B4-BE49-F238E27FC236}">
                <a16:creationId xmlns:a16="http://schemas.microsoft.com/office/drawing/2014/main" id="{61E565FC-9B1A-C94C-B29A-006A6E4523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5589" y="6092825"/>
            <a:ext cx="10175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C916ED4F-AFF2-D74F-BD00-0273B8BA0595}"/>
              </a:ext>
            </a:extLst>
          </p:cNvPr>
          <p:cNvGraphicFramePr/>
          <p:nvPr/>
        </p:nvGraphicFramePr>
        <p:xfrm>
          <a:off x="3049028" y="198993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7459" name="TextBox 4">
            <a:extLst>
              <a:ext uri="{FF2B5EF4-FFF2-40B4-BE49-F238E27FC236}">
                <a16:creationId xmlns:a16="http://schemas.microsoft.com/office/drawing/2014/main" id="{AAD42081-E98A-3945-89B2-D487C6FFE26E}"/>
              </a:ext>
            </a:extLst>
          </p:cNvPr>
          <p:cNvSpPr txBox="1">
            <a:spLocks noChangeArrowheads="1"/>
          </p:cNvSpPr>
          <p:nvPr/>
        </p:nvSpPr>
        <p:spPr bwMode="auto">
          <a:xfrm>
            <a:off x="1828801" y="4975225"/>
            <a:ext cx="3451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Office Discipline Referrals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Minor (staff managed) referrals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Absences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Tardiness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Climate/Culture</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Academic Assessments</a:t>
            </a:r>
          </a:p>
          <a:p>
            <a:pPr eaLnBrk="1" hangingPunct="1">
              <a:buFont typeface="Arial" panose="020B0604020202020204" pitchFamily="34" charset="0"/>
              <a:buChar char="•"/>
            </a:pPr>
            <a:r>
              <a:rPr lang="en-US" altLang="en-US" sz="1400" b="1" i="1" dirty="0">
                <a:latin typeface="Calibri" panose="020F0502020204030204" pitchFamily="34" charset="0"/>
                <a:cs typeface="Calibri" panose="020F0502020204030204" pitchFamily="34" charset="0"/>
              </a:rPr>
              <a:t>What else?</a:t>
            </a:r>
          </a:p>
        </p:txBody>
      </p:sp>
      <p:sp>
        <p:nvSpPr>
          <p:cNvPr id="147460" name="TextBox 19">
            <a:extLst>
              <a:ext uri="{FF2B5EF4-FFF2-40B4-BE49-F238E27FC236}">
                <a16:creationId xmlns:a16="http://schemas.microsoft.com/office/drawing/2014/main" id="{50434146-DA24-6F40-8902-174788879E22}"/>
              </a:ext>
            </a:extLst>
          </p:cNvPr>
          <p:cNvSpPr txBox="1">
            <a:spLocks noChangeArrowheads="1"/>
          </p:cNvSpPr>
          <p:nvPr/>
        </p:nvSpPr>
        <p:spPr bwMode="auto">
          <a:xfrm>
            <a:off x="8356600" y="1752600"/>
            <a:ext cx="2312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defRPr>
                <a:solidFill>
                  <a:schemeClr val="tx1"/>
                </a:solidFill>
                <a:latin typeface="Corbel" panose="020B0503020204020204" pitchFamily="34" charset="0"/>
                <a:ea typeface="ＭＳ Ｐゴシック" panose="020B0600070205080204" pitchFamily="34" charset="-128"/>
              </a:defRPr>
            </a:lvl1pPr>
            <a:lvl2pPr marL="557213" indent="-214313">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Team assessments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Self assessments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Walkthrough reports</a:t>
            </a:r>
          </a:p>
          <a:p>
            <a:pPr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PBIS Assessments</a:t>
            </a:r>
          </a:p>
          <a:p>
            <a:pPr lvl="1"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SET</a:t>
            </a:r>
          </a:p>
          <a:p>
            <a:pPr lvl="1"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Self-Assessment</a:t>
            </a:r>
          </a:p>
          <a:p>
            <a:pPr lvl="1" eaLnBrk="1" hangingPunct="1">
              <a:buFont typeface="Arial" panose="020B0604020202020204" pitchFamily="34" charset="0"/>
              <a:buChar char="•"/>
            </a:pPr>
            <a:r>
              <a:rPr lang="en-US" altLang="en-US" sz="1400" dirty="0">
                <a:latin typeface="Calibri" panose="020F0502020204030204" pitchFamily="34" charset="0"/>
                <a:cs typeface="Calibri" panose="020F0502020204030204" pitchFamily="34" charset="0"/>
              </a:rPr>
              <a:t>TFI</a:t>
            </a:r>
          </a:p>
        </p:txBody>
      </p:sp>
      <p:sp>
        <p:nvSpPr>
          <p:cNvPr id="2" name="Title 1">
            <a:extLst>
              <a:ext uri="{FF2B5EF4-FFF2-40B4-BE49-F238E27FC236}">
                <a16:creationId xmlns:a16="http://schemas.microsoft.com/office/drawing/2014/main" id="{F9FACC17-F0AB-8546-A8C6-74B0CC2DE468}"/>
              </a:ext>
            </a:extLst>
          </p:cNvPr>
          <p:cNvSpPr>
            <a:spLocks noGrp="1"/>
          </p:cNvSpPr>
          <p:nvPr>
            <p:ph type="title"/>
          </p:nvPr>
        </p:nvSpPr>
        <p:spPr/>
        <p:txBody>
          <a:bodyPr/>
          <a:lstStyle/>
          <a:p>
            <a:pPr>
              <a:defRPr/>
            </a:pPr>
            <a:r>
              <a:rPr lang="en-US" sz="4000" b="1" dirty="0">
                <a:solidFill>
                  <a:schemeClr val="accent6">
                    <a:lumMod val="50000"/>
                  </a:schemeClr>
                </a:solidFill>
              </a:rPr>
              <a:t>Decision Making for Quality Improvement</a:t>
            </a:r>
          </a:p>
        </p:txBody>
      </p:sp>
    </p:spTree>
    <p:extLst>
      <p:ext uri="{BB962C8B-B14F-4D97-AF65-F5344CB8AC3E}">
        <p14:creationId xmlns:p14="http://schemas.microsoft.com/office/powerpoint/2010/main" val="140034344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CD60F27D-6391-E24F-8E26-3597D3FD8C9C}"/>
              </a:ext>
            </a:extLst>
          </p:cNvPr>
          <p:cNvSpPr>
            <a:spLocks noGrp="1"/>
          </p:cNvSpPr>
          <p:nvPr>
            <p:ph type="title"/>
          </p:nvPr>
        </p:nvSpPr>
        <p:spPr/>
        <p:txBody>
          <a:bodyPr/>
          <a:lstStyle/>
          <a:p>
            <a:pPr>
              <a:defRPr/>
            </a:pPr>
            <a:r>
              <a:rPr lang="en-US" altLang="en-US" sz="4000" b="1" dirty="0">
                <a:solidFill>
                  <a:schemeClr val="accent6">
                    <a:lumMod val="50000"/>
                  </a:schemeClr>
                </a:solidFill>
                <a:ea typeface="ＭＳ Ｐゴシック" panose="020B0600070205080204" pitchFamily="34" charset="-128"/>
              </a:rPr>
              <a:t>Sharing Data</a:t>
            </a:r>
          </a:p>
        </p:txBody>
      </p:sp>
      <p:sp>
        <p:nvSpPr>
          <p:cNvPr id="156674" name="Content Placeholder 2">
            <a:extLst>
              <a:ext uri="{FF2B5EF4-FFF2-40B4-BE49-F238E27FC236}">
                <a16:creationId xmlns:a16="http://schemas.microsoft.com/office/drawing/2014/main" id="{1D9ED2E2-E8C8-5842-80F0-CE4AC57DC522}"/>
              </a:ext>
            </a:extLst>
          </p:cNvPr>
          <p:cNvSpPr>
            <a:spLocks noGrp="1"/>
          </p:cNvSpPr>
          <p:nvPr>
            <p:ph idx="1"/>
          </p:nvPr>
        </p:nvSpPr>
        <p:spPr/>
        <p:txBody>
          <a:bodyPr/>
          <a:lstStyle/>
          <a:p>
            <a:r>
              <a:rPr lang="en-US" altLang="en-US" sz="2400" b="1" dirty="0">
                <a:ea typeface="ＭＳ Ｐゴシック" panose="020B0600070205080204" pitchFamily="34" charset="-128"/>
              </a:rPr>
              <a:t>How often </a:t>
            </a:r>
            <a:r>
              <a:rPr lang="en-US" altLang="en-US" sz="2400" dirty="0">
                <a:ea typeface="ＭＳ Ｐゴシック" panose="020B0600070205080204" pitchFamily="34" charset="-128"/>
              </a:rPr>
              <a:t>the leadership team shares data with all school staff has the </a:t>
            </a:r>
            <a:r>
              <a:rPr lang="en-US" altLang="en-US" sz="2400" b="1" dirty="0">
                <a:ea typeface="ＭＳ Ｐゴシック" panose="020B0600070205080204" pitchFamily="34" charset="-128"/>
              </a:rPr>
              <a:t>most significant </a:t>
            </a:r>
            <a:r>
              <a:rPr lang="en-US" altLang="en-US" sz="2400" dirty="0">
                <a:ea typeface="ＭＳ Ｐゴシック" panose="020B0600070205080204" pitchFamily="34" charset="-128"/>
              </a:rPr>
              <a:t>impact on whether the school sustained implementation (McIntosh, Kim, Mercer, Strickland-Cohen, &amp; Horner​, 2015) </a:t>
            </a:r>
          </a:p>
          <a:p>
            <a:r>
              <a:rPr lang="en-US" altLang="en-US" sz="2400" dirty="0">
                <a:ea typeface="ＭＳ Ｐゴシック" panose="020B0600070205080204" pitchFamily="34" charset="-128"/>
              </a:rPr>
              <a:t>Builds understanding of goals, progress, outcomes – leads to </a:t>
            </a:r>
            <a:r>
              <a:rPr lang="en-US" altLang="en-US" sz="2400" b="1" dirty="0">
                <a:ea typeface="ＭＳ Ｐゴシック" panose="020B0600070205080204" pitchFamily="34" charset="-128"/>
              </a:rPr>
              <a:t>buy-in</a:t>
            </a:r>
          </a:p>
          <a:p>
            <a:r>
              <a:rPr lang="en-US" altLang="en-US" sz="2400" dirty="0">
                <a:ea typeface="ＭＳ Ｐゴシック" panose="020B0600070205080204" pitchFamily="34" charset="-128"/>
              </a:rPr>
              <a:t>The best way to share data is the way that feels most natural, leads to effective decisions, and offers opportunities for everyone to engage in planning</a:t>
            </a:r>
            <a:br>
              <a:rPr lang="en-US" altLang="en-US" sz="2400" dirty="0">
                <a:ea typeface="ＭＳ Ｐゴシック" panose="020B0600070205080204" pitchFamily="34" charset="-128"/>
              </a:rPr>
            </a:br>
            <a:endParaRPr lang="en-US" altLang="en-US" sz="2400" dirty="0">
              <a:ea typeface="ＭＳ Ｐゴシック" panose="020B0600070205080204" pitchFamily="34" charset="-128"/>
            </a:endParaRPr>
          </a:p>
        </p:txBody>
      </p:sp>
      <p:sp>
        <p:nvSpPr>
          <p:cNvPr id="156675" name="Rectangle 4">
            <a:extLst>
              <a:ext uri="{FF2B5EF4-FFF2-40B4-BE49-F238E27FC236}">
                <a16:creationId xmlns:a16="http://schemas.microsoft.com/office/drawing/2014/main" id="{0691C70A-406D-FC4F-BB69-916AFD987117}"/>
              </a:ext>
            </a:extLst>
          </p:cNvPr>
          <p:cNvSpPr>
            <a:spLocks noChangeArrowheads="1"/>
          </p:cNvSpPr>
          <p:nvPr/>
        </p:nvSpPr>
        <p:spPr bwMode="auto">
          <a:xfrm>
            <a:off x="3200400" y="6229351"/>
            <a:ext cx="6229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eaLnBrk="1" hangingPunct="1"/>
            <a:r>
              <a:rPr lang="en-US" altLang="en-US" sz="1200">
                <a:latin typeface="Arial" panose="020B0604020202020204" pitchFamily="34" charset="0"/>
                <a:hlinkClick r:id="rId3"/>
              </a:rPr>
              <a:t>https://www.pbisapps.org/community/Pages/Sustaining-Implementation-Together.aspx</a:t>
            </a:r>
            <a:endParaRPr lang="en-US" altLang="en-US" sz="1200">
              <a:latin typeface="Arial" panose="020B0604020202020204" pitchFamily="34" charset="0"/>
            </a:endParaRPr>
          </a:p>
        </p:txBody>
      </p:sp>
    </p:spTree>
    <p:extLst>
      <p:ext uri="{BB962C8B-B14F-4D97-AF65-F5344CB8AC3E}">
        <p14:creationId xmlns:p14="http://schemas.microsoft.com/office/powerpoint/2010/main" val="2775496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159-695D-8549-B5FE-6F183BE20EE3}"/>
              </a:ext>
            </a:extLst>
          </p:cNvPr>
          <p:cNvSpPr>
            <a:spLocks noGrp="1"/>
          </p:cNvSpPr>
          <p:nvPr>
            <p:ph type="title"/>
          </p:nvPr>
        </p:nvSpPr>
        <p:spPr/>
        <p:txBody>
          <a:bodyPr/>
          <a:lstStyle/>
          <a:p>
            <a:r>
              <a:rPr lang="en-US" b="1" dirty="0">
                <a:solidFill>
                  <a:schemeClr val="accent6">
                    <a:lumMod val="50000"/>
                  </a:schemeClr>
                </a:solidFill>
              </a:rPr>
              <a:t>Students as Data Analysts</a:t>
            </a:r>
          </a:p>
        </p:txBody>
      </p:sp>
      <p:pic>
        <p:nvPicPr>
          <p:cNvPr id="4" name="Picture 3">
            <a:hlinkClick r:id="rId3"/>
            <a:extLst>
              <a:ext uri="{FF2B5EF4-FFF2-40B4-BE49-F238E27FC236}">
                <a16:creationId xmlns:a16="http://schemas.microsoft.com/office/drawing/2014/main" id="{C0C0A573-13AD-984C-86F8-07380F8A2FBD}"/>
              </a:ext>
            </a:extLst>
          </p:cNvPr>
          <p:cNvPicPr>
            <a:picLocks noChangeAspect="1"/>
          </p:cNvPicPr>
          <p:nvPr/>
        </p:nvPicPr>
        <p:blipFill>
          <a:blip r:embed="rId4"/>
          <a:stretch>
            <a:fillRect/>
          </a:stretch>
        </p:blipFill>
        <p:spPr>
          <a:xfrm>
            <a:off x="2002337" y="1690688"/>
            <a:ext cx="7893224" cy="4704981"/>
          </a:xfrm>
          <a:prstGeom prst="rect">
            <a:avLst/>
          </a:prstGeom>
        </p:spPr>
      </p:pic>
    </p:spTree>
    <p:extLst>
      <p:ext uri="{BB962C8B-B14F-4D97-AF65-F5344CB8AC3E}">
        <p14:creationId xmlns:p14="http://schemas.microsoft.com/office/powerpoint/2010/main" val="3377291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4528-048B-B645-93B9-D4E97F4FBA00}"/>
              </a:ext>
            </a:extLst>
          </p:cNvPr>
          <p:cNvSpPr>
            <a:spLocks noGrp="1"/>
          </p:cNvSpPr>
          <p:nvPr>
            <p:ph type="title"/>
          </p:nvPr>
        </p:nvSpPr>
        <p:spPr/>
        <p:txBody>
          <a:bodyPr/>
          <a:lstStyle/>
          <a:p>
            <a:pPr>
              <a:defRPr/>
            </a:pPr>
            <a:r>
              <a:rPr lang="en-US" sz="4000" b="1" dirty="0">
                <a:solidFill>
                  <a:schemeClr val="accent6">
                    <a:lumMod val="50000"/>
                  </a:schemeClr>
                </a:solidFill>
              </a:rPr>
              <a:t>Disseminating Data: Use Data as a Story-Telling Device</a:t>
            </a:r>
          </a:p>
        </p:txBody>
      </p:sp>
      <p:sp>
        <p:nvSpPr>
          <p:cNvPr id="3" name="Content Placeholder 2">
            <a:extLst>
              <a:ext uri="{FF2B5EF4-FFF2-40B4-BE49-F238E27FC236}">
                <a16:creationId xmlns:a16="http://schemas.microsoft.com/office/drawing/2014/main" id="{983E97B3-CAED-CF46-879D-F40B8523B4ED}"/>
              </a:ext>
            </a:extLst>
          </p:cNvPr>
          <p:cNvSpPr>
            <a:spLocks noGrp="1"/>
          </p:cNvSpPr>
          <p:nvPr>
            <p:ph idx="1"/>
          </p:nvPr>
        </p:nvSpPr>
        <p:spPr>
          <a:xfrm>
            <a:off x="2303464" y="1949450"/>
            <a:ext cx="7583487" cy="4527550"/>
          </a:xfrm>
        </p:spPr>
        <p:txBody>
          <a:bodyPr>
            <a:normAutofit fontScale="92500" lnSpcReduction="20000"/>
          </a:bodyPr>
          <a:lstStyle/>
          <a:p>
            <a:pPr>
              <a:defRPr/>
            </a:pPr>
            <a:r>
              <a:rPr lang="en-US" dirty="0"/>
              <a:t>What data are you collecting?</a:t>
            </a:r>
          </a:p>
          <a:p>
            <a:pPr>
              <a:defRPr/>
            </a:pPr>
            <a:r>
              <a:rPr lang="en-US" dirty="0"/>
              <a:t>What questions can you answer with this data?</a:t>
            </a:r>
          </a:p>
          <a:p>
            <a:pPr>
              <a:defRPr/>
            </a:pPr>
            <a:r>
              <a:rPr lang="en-US" dirty="0"/>
              <a:t>Which of those questions tell a compelling story?</a:t>
            </a:r>
          </a:p>
          <a:p>
            <a:pPr>
              <a:defRPr/>
            </a:pPr>
            <a:r>
              <a:rPr lang="en-US" dirty="0"/>
              <a:t>OR Which questions get to the heart of your work?</a:t>
            </a:r>
          </a:p>
          <a:p>
            <a:pPr>
              <a:defRPr/>
            </a:pPr>
            <a:r>
              <a:rPr lang="en-US" dirty="0"/>
              <a:t>Who is your targeted audience for your story?</a:t>
            </a:r>
          </a:p>
          <a:p>
            <a:pPr>
              <a:defRPr/>
            </a:pPr>
            <a:r>
              <a:rPr lang="en-US" dirty="0"/>
              <a:t>How could you display the data to convey the story of PBIS?</a:t>
            </a:r>
          </a:p>
          <a:p>
            <a:pPr>
              <a:defRPr/>
            </a:pPr>
            <a:endParaRPr lang="en-US" dirty="0"/>
          </a:p>
          <a:p>
            <a:pPr marL="0" indent="0" algn="ctr">
              <a:buNone/>
              <a:defRPr/>
            </a:pPr>
            <a:r>
              <a:rPr lang="en-US" dirty="0"/>
              <a:t>REMEMBER! </a:t>
            </a:r>
          </a:p>
          <a:p>
            <a:pPr marL="0" indent="0" algn="ctr">
              <a:buNone/>
              <a:defRPr/>
            </a:pPr>
            <a:r>
              <a:rPr lang="en-US" dirty="0"/>
              <a:t>Before we can measure success, we must define success!</a:t>
            </a:r>
          </a:p>
        </p:txBody>
      </p:sp>
    </p:spTree>
    <p:extLst>
      <p:ext uri="{BB962C8B-B14F-4D97-AF65-F5344CB8AC3E}">
        <p14:creationId xmlns:p14="http://schemas.microsoft.com/office/powerpoint/2010/main" val="303557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BE7A-1A10-7043-A277-36E2BCCE6635}"/>
              </a:ext>
            </a:extLst>
          </p:cNvPr>
          <p:cNvSpPr>
            <a:spLocks noGrp="1"/>
          </p:cNvSpPr>
          <p:nvPr>
            <p:ph type="title"/>
          </p:nvPr>
        </p:nvSpPr>
        <p:spPr/>
        <p:txBody>
          <a:bodyPr/>
          <a:lstStyle/>
          <a:p>
            <a:pPr>
              <a:defRPr/>
            </a:pPr>
            <a:r>
              <a:rPr lang="en-US" sz="4000" b="1" dirty="0">
                <a:solidFill>
                  <a:schemeClr val="accent6">
                    <a:lumMod val="50000"/>
                  </a:schemeClr>
                </a:solidFill>
              </a:rPr>
              <a:t>Create an Infographic or Brief Power Point Presentation!</a:t>
            </a:r>
          </a:p>
        </p:txBody>
      </p:sp>
      <p:sp>
        <p:nvSpPr>
          <p:cNvPr id="160770" name="Content Placeholder 2">
            <a:extLst>
              <a:ext uri="{FF2B5EF4-FFF2-40B4-BE49-F238E27FC236}">
                <a16:creationId xmlns:a16="http://schemas.microsoft.com/office/drawing/2014/main" id="{C7FFD2D9-579E-AB4D-B2BC-209E408213C0}"/>
              </a:ext>
            </a:extLst>
          </p:cNvPr>
          <p:cNvSpPr>
            <a:spLocks noGrp="1"/>
          </p:cNvSpPr>
          <p:nvPr>
            <p:ph idx="1"/>
          </p:nvPr>
        </p:nvSpPr>
        <p:spPr/>
        <p:txBody>
          <a:bodyPr/>
          <a:lstStyle/>
          <a:p>
            <a:r>
              <a:rPr lang="en-US" altLang="en-US" sz="3000">
                <a:ea typeface="ＭＳ Ｐゴシック" panose="020B0600070205080204" pitchFamily="34" charset="-128"/>
              </a:rPr>
              <a:t>Simple is better! </a:t>
            </a:r>
          </a:p>
          <a:p>
            <a:pPr algn="ctr"/>
            <a:endParaRPr lang="en-US" altLang="en-US" sz="3000">
              <a:ea typeface="ＭＳ Ｐゴシック" panose="020B0600070205080204" pitchFamily="34" charset="-128"/>
            </a:endParaRPr>
          </a:p>
          <a:p>
            <a:r>
              <a:rPr lang="en-US" altLang="en-US" sz="3000">
                <a:ea typeface="ＭＳ Ｐゴシック" panose="020B0600070205080204" pitchFamily="34" charset="-128"/>
              </a:rPr>
              <a:t>Start with one graph or table and some descriptive text</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924558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Content Placeholder 4">
            <a:extLst>
              <a:ext uri="{FF2B5EF4-FFF2-40B4-BE49-F238E27FC236}">
                <a16:creationId xmlns:a16="http://schemas.microsoft.com/office/drawing/2014/main" id="{61917F6B-C3FB-BE4D-BC1E-4758A763C606}"/>
              </a:ext>
            </a:extLst>
          </p:cNvPr>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t="6174"/>
          <a:stretch>
            <a:fillRect/>
          </a:stretch>
        </p:blipFill>
        <p:spPr>
          <a:xfrm>
            <a:off x="1905001" y="990601"/>
            <a:ext cx="8424863" cy="4924425"/>
          </a:xfrm>
        </p:spPr>
      </p:pic>
    </p:spTree>
    <p:extLst>
      <p:ext uri="{BB962C8B-B14F-4D97-AF65-F5344CB8AC3E}">
        <p14:creationId xmlns:p14="http://schemas.microsoft.com/office/powerpoint/2010/main" val="398702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DB139E-50F9-CB42-A170-E394EF7727D7}"/>
              </a:ext>
            </a:extLst>
          </p:cNvPr>
          <p:cNvPicPr>
            <a:picLocks noGrp="1" noChangeAspect="1"/>
          </p:cNvPicPr>
          <p:nvPr>
            <p:ph idx="4294967295"/>
          </p:nvPr>
        </p:nvPicPr>
        <p:blipFill>
          <a:blip r:embed="rId3"/>
          <a:stretch>
            <a:fillRect/>
          </a:stretch>
        </p:blipFill>
        <p:spPr>
          <a:xfrm>
            <a:off x="1981200" y="990601"/>
            <a:ext cx="8250238" cy="4995863"/>
          </a:xfrm>
          <a:solidFill>
            <a:schemeClr val="accent4"/>
          </a:solidFill>
        </p:spPr>
      </p:pic>
    </p:spTree>
    <p:extLst>
      <p:ext uri="{BB962C8B-B14F-4D97-AF65-F5344CB8AC3E}">
        <p14:creationId xmlns:p14="http://schemas.microsoft.com/office/powerpoint/2010/main" val="75122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F65A48D-5EE3-7444-BA25-636B31C57102}"/>
              </a:ext>
            </a:extLst>
          </p:cNvPr>
          <p:cNvSpPr>
            <a:spLocks noGrp="1"/>
          </p:cNvSpPr>
          <p:nvPr>
            <p:ph type="title"/>
          </p:nvPr>
        </p:nvSpPr>
        <p:spPr>
          <a:xfrm>
            <a:off x="853282" y="52676"/>
            <a:ext cx="10515600" cy="1325563"/>
          </a:xfrm>
        </p:spPr>
        <p:txBody>
          <a:bodyPr/>
          <a:lstStyle/>
          <a:p>
            <a:pPr eaLnBrk="1" hangingPunct="1"/>
            <a:r>
              <a:rPr lang="en-US" altLang="en-US" sz="4000" b="1" dirty="0">
                <a:solidFill>
                  <a:srgbClr val="006600"/>
                </a:solidFill>
                <a:ea typeface="Calibri" panose="020F0502020204030204" pitchFamily="34" charset="0"/>
                <a:cs typeface="Calibri" panose="020F0502020204030204" pitchFamily="34" charset="0"/>
              </a:rPr>
              <a:t>Types of Data to Consider</a:t>
            </a:r>
          </a:p>
        </p:txBody>
      </p:sp>
      <p:grpSp>
        <p:nvGrpSpPr>
          <p:cNvPr id="28674" name="Group 11">
            <a:extLst>
              <a:ext uri="{FF2B5EF4-FFF2-40B4-BE49-F238E27FC236}">
                <a16:creationId xmlns:a16="http://schemas.microsoft.com/office/drawing/2014/main" id="{0CC9FF7E-061C-7D42-A966-D48504FBA1E1}"/>
              </a:ext>
            </a:extLst>
          </p:cNvPr>
          <p:cNvGrpSpPr>
            <a:grpSpLocks/>
          </p:cNvGrpSpPr>
          <p:nvPr/>
        </p:nvGrpSpPr>
        <p:grpSpPr bwMode="auto">
          <a:xfrm>
            <a:off x="4273550" y="1144589"/>
            <a:ext cx="6618288" cy="5564187"/>
            <a:chOff x="2019300" y="1165225"/>
            <a:chExt cx="6446838" cy="4737100"/>
          </a:xfrm>
        </p:grpSpPr>
        <p:sp>
          <p:nvSpPr>
            <p:cNvPr id="28678" name="AutoShape 3">
              <a:extLst>
                <a:ext uri="{FF2B5EF4-FFF2-40B4-BE49-F238E27FC236}">
                  <a16:creationId xmlns:a16="http://schemas.microsoft.com/office/drawing/2014/main" id="{D5EAFC26-AEAE-6E47-85F4-09E3B14C0A9E}"/>
                </a:ext>
              </a:extLst>
            </p:cNvPr>
            <p:cNvSpPr>
              <a:spLocks noChangeArrowheads="1"/>
            </p:cNvSpPr>
            <p:nvPr/>
          </p:nvSpPr>
          <p:spPr bwMode="auto">
            <a:xfrm>
              <a:off x="2019300" y="1165225"/>
              <a:ext cx="6446838" cy="4737100"/>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contourClr>
                <a:srgbClr val="2E8E2E"/>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28679" name="AutoShape 6">
              <a:extLst>
                <a:ext uri="{FF2B5EF4-FFF2-40B4-BE49-F238E27FC236}">
                  <a16:creationId xmlns:a16="http://schemas.microsoft.com/office/drawing/2014/main" id="{B26397A5-A96C-0B42-9499-6BAD6CD5B18D}"/>
                </a:ext>
              </a:extLst>
            </p:cNvPr>
            <p:cNvSpPr>
              <a:spLocks noChangeArrowheads="1"/>
            </p:cNvSpPr>
            <p:nvPr/>
          </p:nvSpPr>
          <p:spPr bwMode="auto">
            <a:xfrm>
              <a:off x="3619500" y="1165225"/>
              <a:ext cx="3124200" cy="2398713"/>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28680" name="AutoShape 9">
              <a:extLst>
                <a:ext uri="{FF2B5EF4-FFF2-40B4-BE49-F238E27FC236}">
                  <a16:creationId xmlns:a16="http://schemas.microsoft.com/office/drawing/2014/main" id="{6CF158D5-241D-0743-8D1A-673A2C54D203}"/>
                </a:ext>
              </a:extLst>
            </p:cNvPr>
            <p:cNvSpPr>
              <a:spLocks noChangeArrowheads="1"/>
            </p:cNvSpPr>
            <p:nvPr/>
          </p:nvSpPr>
          <p:spPr bwMode="auto">
            <a:xfrm>
              <a:off x="4676776" y="1165225"/>
              <a:ext cx="912813" cy="73815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grpSp>
      <p:sp>
        <p:nvSpPr>
          <p:cNvPr id="26627" name="TextBox 12">
            <a:extLst>
              <a:ext uri="{FF2B5EF4-FFF2-40B4-BE49-F238E27FC236}">
                <a16:creationId xmlns:a16="http://schemas.microsoft.com/office/drawing/2014/main" id="{9DA99F99-738A-B943-955D-853205233B28}"/>
              </a:ext>
            </a:extLst>
          </p:cNvPr>
          <p:cNvSpPr txBox="1">
            <a:spLocks noChangeArrowheads="1"/>
          </p:cNvSpPr>
          <p:nvPr/>
        </p:nvSpPr>
        <p:spPr bwMode="auto">
          <a:xfrm>
            <a:off x="1747839" y="3879851"/>
            <a:ext cx="35258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orbe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orbe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orbe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orbel" charset="0"/>
                <a:ea typeface="ＭＳ Ｐゴシック" charset="-128"/>
              </a:defRPr>
            </a:lvl9pPr>
          </a:lstStyle>
          <a:p>
            <a:pPr eaLnBrk="1" hangingPunct="1">
              <a:defRPr/>
            </a:pPr>
            <a:r>
              <a:rPr lang="en-US" altLang="en-US" b="1" dirty="0">
                <a:solidFill>
                  <a:srgbClr val="008000"/>
                </a:solidFill>
                <a:latin typeface="+mn-lt"/>
              </a:rPr>
              <a:t>Universal:</a:t>
            </a:r>
          </a:p>
          <a:p>
            <a:pPr marL="285750" indent="-285750">
              <a:buFont typeface="Arial" charset="0"/>
              <a:buChar char="•"/>
              <a:defRPr/>
            </a:pPr>
            <a:r>
              <a:rPr lang="en-US" altLang="en-US" dirty="0">
                <a:latin typeface="+mn-lt"/>
              </a:rPr>
              <a:t>TFI</a:t>
            </a:r>
            <a:endParaRPr lang="en-US" altLang="en-US" b="1" i="1" dirty="0">
              <a:latin typeface="+mn-lt"/>
            </a:endParaRPr>
          </a:p>
          <a:p>
            <a:pPr marL="285750" indent="-285750">
              <a:buFont typeface="Arial" charset="0"/>
              <a:buChar char="•"/>
              <a:defRPr/>
            </a:pPr>
            <a:r>
              <a:rPr lang="en-US" altLang="en-US" b="1" i="1" dirty="0">
                <a:latin typeface="+mn-lt"/>
              </a:rPr>
              <a:t> </a:t>
            </a:r>
            <a:r>
              <a:rPr lang="en-US" altLang="en-US" dirty="0">
                <a:latin typeface="+mn-lt"/>
              </a:rPr>
              <a:t>SAS</a:t>
            </a:r>
          </a:p>
          <a:p>
            <a:pPr marL="285750" indent="-285750">
              <a:buFont typeface="Arial" charset="0"/>
              <a:buChar char="•"/>
              <a:defRPr/>
            </a:pPr>
            <a:r>
              <a:rPr lang="en-US" altLang="en-US" dirty="0">
                <a:latin typeface="+mn-lt"/>
              </a:rPr>
              <a:t> SWIS</a:t>
            </a:r>
          </a:p>
          <a:p>
            <a:pPr marL="285750" indent="-285750">
              <a:buFont typeface="Arial" charset="0"/>
              <a:buChar char="•"/>
              <a:defRPr/>
            </a:pPr>
            <a:r>
              <a:rPr lang="en-US" altLang="en-US" dirty="0">
                <a:latin typeface="+mn-lt"/>
              </a:rPr>
              <a:t> Attendance</a:t>
            </a:r>
          </a:p>
          <a:p>
            <a:pPr marL="285750" indent="-285750">
              <a:buFont typeface="Arial" charset="0"/>
              <a:buChar char="•"/>
              <a:defRPr/>
            </a:pPr>
            <a:r>
              <a:rPr lang="en-US" altLang="en-US" dirty="0">
                <a:latin typeface="+mn-lt"/>
              </a:rPr>
              <a:t> Grades</a:t>
            </a:r>
          </a:p>
          <a:p>
            <a:pPr marL="285750" indent="-285750">
              <a:buFont typeface="Arial" charset="0"/>
              <a:buChar char="•"/>
              <a:defRPr/>
            </a:pPr>
            <a:r>
              <a:rPr lang="en-US" altLang="en-US" dirty="0">
                <a:latin typeface="+mn-lt"/>
              </a:rPr>
              <a:t> Leadership Team Self-Assessment</a:t>
            </a:r>
          </a:p>
          <a:p>
            <a:pPr marL="285750" indent="-285750">
              <a:buFont typeface="Arial" charset="0"/>
              <a:buChar char="•"/>
              <a:defRPr/>
            </a:pPr>
            <a:r>
              <a:rPr lang="en-US" altLang="en-US" dirty="0">
                <a:latin typeface="+mn-lt"/>
              </a:rPr>
              <a:t> School Climate</a:t>
            </a:r>
          </a:p>
          <a:p>
            <a:pPr marL="285750" indent="-285750">
              <a:buFont typeface="Arial" charset="0"/>
              <a:buChar char="•"/>
              <a:defRPr/>
            </a:pPr>
            <a:r>
              <a:rPr lang="en-US" altLang="en-US" dirty="0">
                <a:latin typeface="+mn-lt"/>
              </a:rPr>
              <a:t> Family Engagement</a:t>
            </a:r>
          </a:p>
        </p:txBody>
      </p:sp>
      <p:sp>
        <p:nvSpPr>
          <p:cNvPr id="14" name="TextBox 13">
            <a:extLst>
              <a:ext uri="{FF2B5EF4-FFF2-40B4-BE49-F238E27FC236}">
                <a16:creationId xmlns:a16="http://schemas.microsoft.com/office/drawing/2014/main" id="{45297DF8-D291-8744-874A-1DD90EE2F8B0}"/>
              </a:ext>
            </a:extLst>
          </p:cNvPr>
          <p:cNvSpPr txBox="1"/>
          <p:nvPr/>
        </p:nvSpPr>
        <p:spPr>
          <a:xfrm>
            <a:off x="3309939" y="2552701"/>
            <a:ext cx="2357437" cy="2308225"/>
          </a:xfrm>
          <a:prstGeom prst="rect">
            <a:avLst/>
          </a:prstGeom>
          <a:noFill/>
        </p:spPr>
        <p:txBody>
          <a:bodyPr wrap="none">
            <a:spAutoFit/>
          </a:bodyPr>
          <a:lstStyle/>
          <a:p>
            <a:pPr eaLnBrk="1" hangingPunct="1">
              <a:defRPr/>
            </a:pPr>
            <a:r>
              <a:rPr lang="en-US" b="1" dirty="0">
                <a:solidFill>
                  <a:srgbClr val="FF6600"/>
                </a:solidFill>
                <a:ea typeface="ＭＳ Ｐゴシック" charset="0"/>
                <a:cs typeface="ＭＳ Ｐゴシック" charset="0"/>
              </a:rPr>
              <a:t>Targeted:</a:t>
            </a:r>
          </a:p>
          <a:p>
            <a:pPr marL="285750" indent="-285750">
              <a:buFont typeface="Arial"/>
              <a:buChar char="•"/>
              <a:defRPr/>
            </a:pPr>
            <a:r>
              <a:rPr lang="en-US" dirty="0">
                <a:ea typeface="ＭＳ Ｐゴシック" charset="0"/>
                <a:cs typeface="ＭＳ Ｐゴシック" charset="0"/>
              </a:rPr>
              <a:t>TFI</a:t>
            </a:r>
          </a:p>
          <a:p>
            <a:pPr marL="285750" indent="-285750">
              <a:buFont typeface="Arial"/>
              <a:buChar char="•"/>
              <a:defRPr/>
            </a:pPr>
            <a:r>
              <a:rPr lang="en-US" dirty="0">
                <a:ea typeface="ＭＳ Ｐゴシック" charset="0"/>
                <a:cs typeface="ＭＳ Ｐゴシック" charset="0"/>
              </a:rPr>
              <a:t>SWIS-CICO</a:t>
            </a:r>
          </a:p>
          <a:p>
            <a:pPr marL="285750" indent="-285750">
              <a:buFont typeface="Arial"/>
              <a:buChar char="•"/>
              <a:defRPr/>
            </a:pPr>
            <a:r>
              <a:rPr lang="en-US" dirty="0">
                <a:ea typeface="ＭＳ Ｐゴシック" charset="0"/>
                <a:cs typeface="ＭＳ Ｐゴシック" charset="0"/>
              </a:rPr>
              <a:t>EST</a:t>
            </a:r>
          </a:p>
          <a:p>
            <a:pPr marL="285750" indent="-285750">
              <a:buFont typeface="Arial"/>
              <a:buChar char="•"/>
              <a:defRPr/>
            </a:pPr>
            <a:r>
              <a:rPr lang="en-US" dirty="0">
                <a:ea typeface="ＭＳ Ｐゴシック" charset="0"/>
                <a:cs typeface="ＭＳ Ｐゴシック" charset="0"/>
              </a:rPr>
              <a:t>FBA/BSP</a:t>
            </a:r>
          </a:p>
          <a:p>
            <a:pPr marL="285750" indent="-285750">
              <a:buFont typeface="Arial"/>
              <a:buChar char="•"/>
              <a:defRPr/>
            </a:pPr>
            <a:r>
              <a:rPr lang="en-US" dirty="0">
                <a:ea typeface="ＭＳ Ｐゴシック" charset="0"/>
                <a:cs typeface="ＭＳ Ｐゴシック" charset="0"/>
              </a:rPr>
              <a:t>Universal Screening</a:t>
            </a:r>
          </a:p>
          <a:p>
            <a:pPr eaLnBrk="1" hangingPunct="1">
              <a:defRPr/>
            </a:pPr>
            <a:endParaRPr lang="en-US" dirty="0">
              <a:ea typeface="ＭＳ Ｐゴシック" charset="0"/>
              <a:cs typeface="ＭＳ Ｐゴシック" charset="0"/>
            </a:endParaRPr>
          </a:p>
          <a:p>
            <a:pPr eaLnBrk="1" hangingPunct="1">
              <a:defRPr/>
            </a:pPr>
            <a:endParaRPr lang="en-US" dirty="0">
              <a:ea typeface="ＭＳ Ｐゴシック" charset="0"/>
              <a:cs typeface="ＭＳ Ｐゴシック" charset="0"/>
            </a:endParaRPr>
          </a:p>
        </p:txBody>
      </p:sp>
      <p:sp>
        <p:nvSpPr>
          <p:cNvPr id="15" name="TextBox 14">
            <a:extLst>
              <a:ext uri="{FF2B5EF4-FFF2-40B4-BE49-F238E27FC236}">
                <a16:creationId xmlns:a16="http://schemas.microsoft.com/office/drawing/2014/main" id="{0DE85DA4-ED5C-8641-82A1-D6E69360B519}"/>
              </a:ext>
            </a:extLst>
          </p:cNvPr>
          <p:cNvSpPr txBox="1"/>
          <p:nvPr/>
        </p:nvSpPr>
        <p:spPr>
          <a:xfrm>
            <a:off x="5072064" y="1130300"/>
            <a:ext cx="2078037" cy="1754188"/>
          </a:xfrm>
          <a:prstGeom prst="rect">
            <a:avLst/>
          </a:prstGeom>
          <a:noFill/>
        </p:spPr>
        <p:txBody>
          <a:bodyPr>
            <a:spAutoFit/>
          </a:bodyPr>
          <a:lstStyle/>
          <a:p>
            <a:pPr eaLnBrk="1" hangingPunct="1">
              <a:defRPr/>
            </a:pPr>
            <a:r>
              <a:rPr lang="en-US" b="1" dirty="0">
                <a:solidFill>
                  <a:srgbClr val="FF0000"/>
                </a:solidFill>
                <a:ea typeface="ＭＳ Ｐゴシック" charset="0"/>
                <a:cs typeface="ＭＳ Ｐゴシック" charset="0"/>
              </a:rPr>
              <a:t>Intensive:</a:t>
            </a:r>
          </a:p>
          <a:p>
            <a:pPr marL="285750" indent="-285750">
              <a:buFont typeface="Arial"/>
              <a:buChar char="•"/>
              <a:defRPr/>
            </a:pPr>
            <a:r>
              <a:rPr lang="en-US" dirty="0">
                <a:ea typeface="ＭＳ Ｐゴシック" charset="0"/>
                <a:cs typeface="ＭＳ Ｐゴシック" charset="0"/>
              </a:rPr>
              <a:t>TFI</a:t>
            </a:r>
          </a:p>
          <a:p>
            <a:pPr marL="285750" indent="-285750">
              <a:buFont typeface="Arial"/>
              <a:buChar char="•"/>
              <a:defRPr/>
            </a:pPr>
            <a:r>
              <a:rPr lang="en-US" dirty="0">
                <a:ea typeface="ＭＳ Ｐゴシック" charset="0"/>
                <a:cs typeface="ＭＳ Ｐゴシック" charset="0"/>
              </a:rPr>
              <a:t>I-SWIS</a:t>
            </a:r>
          </a:p>
          <a:p>
            <a:pPr marL="285750" indent="-285750">
              <a:buFont typeface="Arial"/>
              <a:buChar char="•"/>
              <a:defRPr/>
            </a:pPr>
            <a:r>
              <a:rPr lang="en-US" dirty="0">
                <a:ea typeface="ＭＳ Ｐゴシック" charset="0"/>
                <a:cs typeface="ＭＳ Ｐゴシック" charset="0"/>
              </a:rPr>
              <a:t>EST</a:t>
            </a:r>
          </a:p>
          <a:p>
            <a:pPr marL="285750" indent="-285750">
              <a:buFont typeface="Arial"/>
              <a:buChar char="•"/>
              <a:defRPr/>
            </a:pPr>
            <a:r>
              <a:rPr lang="en-US" dirty="0">
                <a:ea typeface="ＭＳ Ｐゴシック" charset="0"/>
                <a:cs typeface="ＭＳ Ｐゴシック" charset="0"/>
              </a:rPr>
              <a:t>FBA/BSP</a:t>
            </a:r>
          </a:p>
          <a:p>
            <a:pPr eaLnBrk="1" hangingPunct="1">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01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5">
            <a:extLst>
              <a:ext uri="{FF2B5EF4-FFF2-40B4-BE49-F238E27FC236}">
                <a16:creationId xmlns:a16="http://schemas.microsoft.com/office/drawing/2014/main" id="{5BA42980-626C-1A41-B3D0-F4F65A0F659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9725" y="985838"/>
            <a:ext cx="318135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4" name="Picture 8">
            <a:extLst>
              <a:ext uri="{FF2B5EF4-FFF2-40B4-BE49-F238E27FC236}">
                <a16:creationId xmlns:a16="http://schemas.microsoft.com/office/drawing/2014/main" id="{46DFBBDA-FD7F-5F43-8787-A7D88003FAA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54838" y="1055688"/>
            <a:ext cx="3556000" cy="2138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5" name="Picture 7">
            <a:extLst>
              <a:ext uri="{FF2B5EF4-FFF2-40B4-BE49-F238E27FC236}">
                <a16:creationId xmlns:a16="http://schemas.microsoft.com/office/drawing/2014/main" id="{F797A180-8930-9E42-93B1-8D25D1994FD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89438" y="2414588"/>
            <a:ext cx="2965450" cy="3446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12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3">
            <a:extLst>
              <a:ext uri="{FF2B5EF4-FFF2-40B4-BE49-F238E27FC236}">
                <a16:creationId xmlns:a16="http://schemas.microsoft.com/office/drawing/2014/main" id="{FCCD9541-D12C-3240-83B3-4E4DCB26D360}"/>
              </a:ext>
            </a:extLst>
          </p:cNvPr>
          <p:cNvSpPr>
            <a:spLocks noGrp="1"/>
          </p:cNvSpPr>
          <p:nvPr>
            <p:ph type="ctrTitle"/>
          </p:nvPr>
        </p:nvSpPr>
        <p:spPr>
          <a:xfrm>
            <a:off x="2219327" y="1966586"/>
            <a:ext cx="8340115" cy="2609895"/>
          </a:xfrm>
        </p:spPr>
        <p:txBody>
          <a:bodyPr>
            <a:noAutofit/>
          </a:bodyPr>
          <a:lstStyle/>
          <a:p>
            <a:pPr eaLnBrk="1" hangingPunct="1">
              <a:defRPr/>
            </a:pPr>
            <a:r>
              <a:rPr lang="en-US" altLang="en-US" sz="5400" b="1" dirty="0">
                <a:solidFill>
                  <a:schemeClr val="accent6">
                    <a:lumMod val="50000"/>
                  </a:schemeClr>
                </a:solidFill>
                <a:ea typeface="ＭＳ Ｐゴシック" panose="020B0600070205080204" pitchFamily="34" charset="-128"/>
              </a:rPr>
              <a:t>Building Internal Capacity for Data-Based Decision-Making: Data Days Back at School </a:t>
            </a:r>
          </a:p>
        </p:txBody>
      </p:sp>
    </p:spTree>
    <p:extLst>
      <p:ext uri="{BB962C8B-B14F-4D97-AF65-F5344CB8AC3E}">
        <p14:creationId xmlns:p14="http://schemas.microsoft.com/office/powerpoint/2010/main" val="8316898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064E3627-2E5E-2646-906A-BC85E0DBB445}"/>
              </a:ext>
            </a:extLst>
          </p:cNvPr>
          <p:cNvSpPr>
            <a:spLocks noGrp="1"/>
          </p:cNvSpPr>
          <p:nvPr>
            <p:ph type="title"/>
          </p:nvPr>
        </p:nvSpPr>
        <p:spPr/>
        <p:txBody>
          <a:bodyPr/>
          <a:lstStyle/>
          <a:p>
            <a:pPr eaLnBrk="1" hangingPunct="1"/>
            <a:r>
              <a:rPr lang="en-US" altLang="en-US" sz="4000" b="1">
                <a:solidFill>
                  <a:srgbClr val="006600"/>
                </a:solidFill>
              </a:rPr>
              <a:t>Responsibilities for Facilitating Data Review and Improvement Planning:</a:t>
            </a:r>
          </a:p>
        </p:txBody>
      </p:sp>
      <p:sp>
        <p:nvSpPr>
          <p:cNvPr id="179202" name="Content Placeholder 8">
            <a:extLst>
              <a:ext uri="{FF2B5EF4-FFF2-40B4-BE49-F238E27FC236}">
                <a16:creationId xmlns:a16="http://schemas.microsoft.com/office/drawing/2014/main" id="{854F53B7-7299-F146-9D9B-317F9E59C532}"/>
              </a:ext>
            </a:extLst>
          </p:cNvPr>
          <p:cNvSpPr>
            <a:spLocks noGrp="1"/>
          </p:cNvSpPr>
          <p:nvPr>
            <p:ph idx="1"/>
          </p:nvPr>
        </p:nvSpPr>
        <p:spPr/>
        <p:txBody>
          <a:bodyPr>
            <a:normAutofit/>
          </a:bodyPr>
          <a:lstStyle/>
          <a:p>
            <a:pPr eaLnBrk="1" hangingPunct="1"/>
            <a:r>
              <a:rPr lang="en-US" altLang="en-US" dirty="0"/>
              <a:t>Schedule </a:t>
            </a:r>
            <a:r>
              <a:rPr lang="en-US" altLang="ja-JP" dirty="0">
                <a:cs typeface="Yu Gothic" panose="020B0400000000000000" pitchFamily="34" charset="-128"/>
              </a:rPr>
              <a:t>Data Days – Fall, Winter, Spring</a:t>
            </a:r>
          </a:p>
          <a:p>
            <a:pPr eaLnBrk="1" hangingPunct="1"/>
            <a:r>
              <a:rPr lang="en-US" altLang="en-US" dirty="0"/>
              <a:t>Identify/enhance the role of the Data Analyst</a:t>
            </a:r>
          </a:p>
          <a:p>
            <a:pPr eaLnBrk="1" hangingPunct="1"/>
            <a:r>
              <a:rPr lang="en-US" altLang="en-US" dirty="0"/>
              <a:t>Plan professional development around priorities identified through assessments </a:t>
            </a:r>
          </a:p>
          <a:p>
            <a:pPr lvl="1" eaLnBrk="1" hangingPunct="1"/>
            <a:r>
              <a:rPr lang="en-US" altLang="en-US" sz="2800" dirty="0"/>
              <a:t>Consider TIPS/SWIS learning module</a:t>
            </a:r>
          </a:p>
          <a:p>
            <a:pPr lvl="1" eaLnBrk="1" hangingPunct="1"/>
            <a:r>
              <a:rPr lang="en-US" altLang="en-US" sz="2800" dirty="0"/>
              <a:t>Consider training in Universal Screening</a:t>
            </a:r>
          </a:p>
          <a:p>
            <a:pPr lvl="1" eaLnBrk="1" hangingPunct="1"/>
            <a:r>
              <a:rPr lang="en-US" altLang="en-US" sz="2800" dirty="0"/>
              <a:t>Consider training in classroom management, FBA/BSP, crisis prevention and intervention, other</a:t>
            </a:r>
          </a:p>
          <a:p>
            <a:pPr eaLnBrk="1" hangingPunct="1"/>
            <a:r>
              <a:rPr lang="en-US" altLang="en-US" sz="3100" dirty="0"/>
              <a:t>Remember to complete and use the SAS and TFI!</a:t>
            </a:r>
          </a:p>
          <a:p>
            <a:pPr eaLnBrk="1" hangingPunct="1"/>
            <a:endParaRPr lang="en-US" altLang="en-US" dirty="0"/>
          </a:p>
        </p:txBody>
      </p:sp>
    </p:spTree>
    <p:extLst>
      <p:ext uri="{BB962C8B-B14F-4D97-AF65-F5344CB8AC3E}">
        <p14:creationId xmlns:p14="http://schemas.microsoft.com/office/powerpoint/2010/main" val="2016277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7" name="Rectangle 2">
            <a:extLst>
              <a:ext uri="{FF2B5EF4-FFF2-40B4-BE49-F238E27FC236}">
                <a16:creationId xmlns:a16="http://schemas.microsoft.com/office/drawing/2014/main" id="{9EB404DD-8247-0E42-ACAE-4AF34C2A12E0}"/>
              </a:ext>
            </a:extLst>
          </p:cNvPr>
          <p:cNvSpPr>
            <a:spLocks noGrp="1"/>
          </p:cNvSpPr>
          <p:nvPr>
            <p:ph type="title"/>
          </p:nvPr>
        </p:nvSpPr>
        <p:spPr/>
        <p:txBody>
          <a:bodyPr/>
          <a:lstStyle/>
          <a:p>
            <a:pPr eaLnBrk="1" hangingPunct="1"/>
            <a:r>
              <a:rPr lang="en-US" altLang="en-US" sz="4000" b="1">
                <a:solidFill>
                  <a:srgbClr val="006600"/>
                </a:solidFill>
              </a:rPr>
              <a:t>General Recommendations for PBIS Decision-Making</a:t>
            </a:r>
          </a:p>
        </p:txBody>
      </p:sp>
      <p:sp>
        <p:nvSpPr>
          <p:cNvPr id="60419" name="Rectangle 3">
            <a:extLst>
              <a:ext uri="{FF2B5EF4-FFF2-40B4-BE49-F238E27FC236}">
                <a16:creationId xmlns:a16="http://schemas.microsoft.com/office/drawing/2014/main" id="{40EB3E55-9684-A84C-BF85-282EBCB8BD14}"/>
              </a:ext>
            </a:extLst>
          </p:cNvPr>
          <p:cNvSpPr>
            <a:spLocks noGrp="1"/>
          </p:cNvSpPr>
          <p:nvPr>
            <p:ph type="body" idx="1"/>
          </p:nvPr>
        </p:nvSpPr>
        <p:spPr/>
        <p:txBody>
          <a:bodyPr/>
          <a:lstStyle/>
          <a:p>
            <a:pPr marL="342900" indent="-342900">
              <a:lnSpc>
                <a:spcPct val="80000"/>
              </a:lnSpc>
            </a:pPr>
            <a:r>
              <a:rPr lang="en-US" altLang="en-US"/>
              <a:t>Never stop doing what is already working</a:t>
            </a:r>
          </a:p>
          <a:p>
            <a:pPr marL="342900" indent="-342900">
              <a:lnSpc>
                <a:spcPct val="80000"/>
              </a:lnSpc>
            </a:pPr>
            <a:endParaRPr lang="en-US" altLang="en-US"/>
          </a:p>
          <a:p>
            <a:pPr marL="342900" indent="-342900">
              <a:lnSpc>
                <a:spcPct val="80000"/>
              </a:lnSpc>
            </a:pPr>
            <a:r>
              <a:rPr lang="en-US" altLang="en-US"/>
              <a:t>Always look for the smallest change that will produce the largest effect</a:t>
            </a:r>
          </a:p>
          <a:p>
            <a:pPr marL="1022350" lvl="2" indent="-350838">
              <a:lnSpc>
                <a:spcPct val="80000"/>
              </a:lnSpc>
            </a:pPr>
            <a:r>
              <a:rPr lang="en-US" altLang="en-US" sz="2200"/>
              <a:t>Avoid defining a large number of goals </a:t>
            </a:r>
          </a:p>
          <a:p>
            <a:pPr marL="1022350" lvl="2" indent="-350838">
              <a:lnSpc>
                <a:spcPct val="80000"/>
              </a:lnSpc>
            </a:pPr>
            <a:r>
              <a:rPr lang="en-US" altLang="en-US" sz="2200"/>
              <a:t>Do a small number of things well</a:t>
            </a:r>
          </a:p>
          <a:p>
            <a:pPr marL="342900" indent="-342900">
              <a:lnSpc>
                <a:spcPct val="80000"/>
              </a:lnSpc>
            </a:pPr>
            <a:endParaRPr lang="en-US" altLang="en-US"/>
          </a:p>
          <a:p>
            <a:pPr marL="342900" indent="-342900">
              <a:lnSpc>
                <a:spcPct val="80000"/>
              </a:lnSpc>
            </a:pPr>
            <a:r>
              <a:rPr lang="en-US" altLang="en-US"/>
              <a:t>Do not add something new without also defining what you will stop doing to make the addition possible.</a:t>
            </a:r>
          </a:p>
          <a:p>
            <a:pPr marL="342900" indent="-342900">
              <a:lnSpc>
                <a:spcPct val="80000"/>
              </a:lnSpc>
            </a:pPr>
            <a:endParaRPr lang="en-US" altLang="en-US"/>
          </a:p>
          <a:p>
            <a:pPr marL="342900" indent="-342900">
              <a:lnSpc>
                <a:spcPct val="80000"/>
              </a:lnSpc>
            </a:pPr>
            <a:endParaRPr lang="en-US" altLang="en-US"/>
          </a:p>
        </p:txBody>
      </p:sp>
    </p:spTree>
    <p:extLst>
      <p:ext uri="{BB962C8B-B14F-4D97-AF65-F5344CB8AC3E}">
        <p14:creationId xmlns:p14="http://schemas.microsoft.com/office/powerpoint/2010/main" val="3446473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DBB6A487-DD4E-D44C-A982-637882542EAB}"/>
              </a:ext>
            </a:extLst>
          </p:cNvPr>
          <p:cNvSpPr>
            <a:spLocks noGrp="1"/>
          </p:cNvSpPr>
          <p:nvPr>
            <p:ph type="title"/>
          </p:nvPr>
        </p:nvSpPr>
        <p:spPr/>
        <p:txBody>
          <a:bodyPr/>
          <a:lstStyle/>
          <a:p>
            <a:pPr>
              <a:defRPr/>
            </a:pPr>
            <a:r>
              <a:rPr lang="en-US" altLang="en-US" sz="4000" b="1" dirty="0">
                <a:solidFill>
                  <a:schemeClr val="accent6">
                    <a:lumMod val="50000"/>
                  </a:schemeClr>
                </a:solidFill>
                <a:ea typeface="ＭＳ Ｐゴシック" panose="020B0600070205080204" pitchFamily="34" charset="-128"/>
              </a:rPr>
              <a:t>Resources </a:t>
            </a:r>
            <a:endParaRPr lang="en-US" altLang="en-US" sz="4000" b="1" dirty="0">
              <a:solidFill>
                <a:srgbClr val="FF0000"/>
              </a:solidFill>
              <a:ea typeface="ＭＳ Ｐゴシック" panose="020B0600070205080204" pitchFamily="34" charset="-128"/>
            </a:endParaRPr>
          </a:p>
        </p:txBody>
      </p:sp>
      <p:sp>
        <p:nvSpPr>
          <p:cNvPr id="192514" name="Content Placeholder 2">
            <a:extLst>
              <a:ext uri="{FF2B5EF4-FFF2-40B4-BE49-F238E27FC236}">
                <a16:creationId xmlns:a16="http://schemas.microsoft.com/office/drawing/2014/main" id="{4141A098-F159-234F-A2AC-6B49CDEB1DF7}"/>
              </a:ext>
            </a:extLst>
          </p:cNvPr>
          <p:cNvSpPr>
            <a:spLocks noGrp="1"/>
          </p:cNvSpPr>
          <p:nvPr>
            <p:ph idx="1"/>
          </p:nvPr>
        </p:nvSpPr>
        <p:spPr/>
        <p:txBody>
          <a:bodyPr/>
          <a:lstStyle/>
          <a:p>
            <a:pPr>
              <a:defRPr/>
            </a:pPr>
            <a:r>
              <a:rPr lang="en-US" altLang="en-US" dirty="0">
                <a:ea typeface="ＭＳ Ｐゴシック" panose="020B0600070205080204" pitchFamily="34" charset="-128"/>
                <a:hlinkClick r:id="rId3"/>
              </a:rPr>
              <a:t>TIPS Meeting Minutes Template (Google Doc version)</a:t>
            </a:r>
            <a:endParaRPr lang="en-US" altLang="en-US" dirty="0">
              <a:ea typeface="ＭＳ Ｐゴシック" panose="020B0600070205080204" pitchFamily="34" charset="-128"/>
            </a:endParaRPr>
          </a:p>
          <a:p>
            <a:pPr>
              <a:defRPr/>
            </a:pPr>
            <a:r>
              <a:rPr lang="en-US" altLang="en-US" dirty="0">
                <a:hlinkClick r:id="rId4"/>
              </a:rPr>
              <a:t>Drill Down Video</a:t>
            </a:r>
            <a:r>
              <a:rPr lang="en-US" altLang="en-US" dirty="0"/>
              <a:t> </a:t>
            </a:r>
          </a:p>
          <a:p>
            <a:pPr>
              <a:defRPr/>
            </a:pPr>
            <a:r>
              <a:rPr lang="en-US" altLang="en-US" dirty="0">
                <a:hlinkClick r:id="rId5"/>
              </a:rPr>
              <a:t>TIPS Resources</a:t>
            </a:r>
            <a:endParaRPr lang="en-US" altLang="en-US" dirty="0"/>
          </a:p>
          <a:p>
            <a:pPr>
              <a:defRPr/>
            </a:pPr>
            <a:r>
              <a:rPr lang="en-US" altLang="en-US" dirty="0">
                <a:hlinkClick r:id="rId6"/>
              </a:rPr>
              <a:t>TIPS Meeting Videos Including Academics</a:t>
            </a:r>
            <a:endParaRPr lang="en-US" altLang="en-US" dirty="0"/>
          </a:p>
          <a:p>
            <a:pPr>
              <a:defRPr/>
            </a:pPr>
            <a:r>
              <a:rPr lang="en-US" altLang="en-US" dirty="0">
                <a:ea typeface="ＭＳ Ｐゴシック" panose="020B0600070205080204" pitchFamily="34" charset="-128"/>
                <a:hlinkClick r:id="rId7"/>
              </a:rPr>
              <a:t>VT AOE Comprehensive Needs Assessment Toolkit</a:t>
            </a:r>
            <a:endParaRPr lang="en-US" altLang="en-US" dirty="0">
              <a:ea typeface="ＭＳ Ｐゴシック" panose="020B0600070205080204" pitchFamily="34" charset="-128"/>
            </a:endParaRPr>
          </a:p>
          <a:p>
            <a:pPr marL="0" indent="0">
              <a:buNone/>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5845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083C2-7DC0-4048-B9C5-66A029738D32}"/>
              </a:ext>
            </a:extLst>
          </p:cNvPr>
          <p:cNvSpPr>
            <a:spLocks noGrp="1"/>
          </p:cNvSpPr>
          <p:nvPr>
            <p:ph type="title"/>
          </p:nvPr>
        </p:nvSpPr>
        <p:spPr/>
        <p:txBody>
          <a:bodyPr/>
          <a:lstStyle/>
          <a:p>
            <a:pPr>
              <a:defRPr/>
            </a:pPr>
            <a:r>
              <a:rPr lang="en-US" sz="4000" b="1" dirty="0">
                <a:solidFill>
                  <a:schemeClr val="accent6">
                    <a:lumMod val="50000"/>
                  </a:schemeClr>
                </a:solidFill>
              </a:rPr>
              <a:t>Talk Amongst Yourselves…</a:t>
            </a:r>
          </a:p>
        </p:txBody>
      </p:sp>
      <p:sp>
        <p:nvSpPr>
          <p:cNvPr id="26626" name="Content Placeholder 3">
            <a:extLst>
              <a:ext uri="{FF2B5EF4-FFF2-40B4-BE49-F238E27FC236}">
                <a16:creationId xmlns:a16="http://schemas.microsoft.com/office/drawing/2014/main" id="{5D5C4955-277C-414F-A395-F58DCF306285}"/>
              </a:ext>
            </a:extLst>
          </p:cNvPr>
          <p:cNvSpPr>
            <a:spLocks noGrp="1"/>
          </p:cNvSpPr>
          <p:nvPr>
            <p:ph idx="1"/>
          </p:nvPr>
        </p:nvSpPr>
        <p:spPr/>
        <p:txBody>
          <a:bodyPr/>
          <a:lstStyle/>
          <a:p>
            <a:r>
              <a:rPr lang="en-US" altLang="en-US" sz="3200"/>
              <a:t>What data do you collect/use to assess the social/emotional/behavioral strengths and challenges at your school?</a:t>
            </a:r>
          </a:p>
          <a:p>
            <a:endParaRPr lang="en-US" altLang="en-US" sz="3200"/>
          </a:p>
          <a:p>
            <a:r>
              <a:rPr lang="en-US" altLang="en-US" sz="3200"/>
              <a:t>How do you use this data for decision-making?</a:t>
            </a:r>
          </a:p>
        </p:txBody>
      </p:sp>
      <p:sp>
        <p:nvSpPr>
          <p:cNvPr id="2" name="Slide Number Placeholder 1">
            <a:extLst>
              <a:ext uri="{FF2B5EF4-FFF2-40B4-BE49-F238E27FC236}">
                <a16:creationId xmlns:a16="http://schemas.microsoft.com/office/drawing/2014/main" id="{17ED76B2-A699-4543-A3A6-12C95893E185}"/>
              </a:ext>
            </a:extLst>
          </p:cNvPr>
          <p:cNvSpPr>
            <a:spLocks noGrp="1"/>
          </p:cNvSpPr>
          <p:nvPr>
            <p:ph type="sldNum" sz="quarter" idx="12"/>
          </p:nvPr>
        </p:nvSpPr>
        <p:spPr/>
        <p:txBody>
          <a:bodyPr/>
          <a:lstStyle/>
          <a:p>
            <a:pPr>
              <a:defRPr/>
            </a:pPr>
            <a:fld id="{84DFFF7F-9056-E14D-89DF-719F079AE2D7}" type="slidenum">
              <a:rPr lang="en-US" altLang="en-US" smtClean="0"/>
              <a:pPr>
                <a:defRPr/>
              </a:pPr>
              <a:t>6</a:t>
            </a:fld>
            <a:endParaRPr lang="en-US" altLang="en-US"/>
          </a:p>
        </p:txBody>
      </p:sp>
    </p:spTree>
    <p:extLst>
      <p:ext uri="{BB962C8B-B14F-4D97-AF65-F5344CB8AC3E}">
        <p14:creationId xmlns:p14="http://schemas.microsoft.com/office/powerpoint/2010/main" val="127346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CCB2B9F-6A1B-1743-AE45-9D22DB4E3543}"/>
              </a:ext>
            </a:extLst>
          </p:cNvPr>
          <p:cNvSpPr>
            <a:spLocks noGrp="1"/>
          </p:cNvSpPr>
          <p:nvPr>
            <p:ph type="title"/>
          </p:nvPr>
        </p:nvSpPr>
        <p:spPr/>
        <p:txBody>
          <a:bodyPr/>
          <a:lstStyle/>
          <a:p>
            <a:pPr eaLnBrk="1" hangingPunct="1"/>
            <a:r>
              <a:rPr lang="en-US" altLang="en-US" sz="4000" b="1" dirty="0">
                <a:solidFill>
                  <a:srgbClr val="006600"/>
                </a:solidFill>
              </a:rPr>
              <a:t>How does </a:t>
            </a:r>
            <a:r>
              <a:rPr lang="en-US" altLang="en-US" sz="4000" b="1" u="sng" dirty="0">
                <a:solidFill>
                  <a:srgbClr val="006600"/>
                </a:solidFill>
              </a:rPr>
              <a:t>your school</a:t>
            </a:r>
            <a:r>
              <a:rPr lang="en-US" altLang="en-US" sz="4000" b="1" dirty="0">
                <a:solidFill>
                  <a:srgbClr val="006600"/>
                </a:solidFill>
              </a:rPr>
              <a:t> use data?</a:t>
            </a:r>
            <a:endParaRPr lang="en-US" altLang="en-US" sz="4000" b="1" dirty="0">
              <a:solidFill>
                <a:srgbClr val="FF0000"/>
              </a:solidFill>
            </a:endParaRPr>
          </a:p>
        </p:txBody>
      </p:sp>
      <p:sp>
        <p:nvSpPr>
          <p:cNvPr id="22530" name="Content Placeholder 2">
            <a:extLst>
              <a:ext uri="{FF2B5EF4-FFF2-40B4-BE49-F238E27FC236}">
                <a16:creationId xmlns:a16="http://schemas.microsoft.com/office/drawing/2014/main" id="{9E0F3768-071B-3B4F-B24A-55541946E30C}"/>
              </a:ext>
            </a:extLst>
          </p:cNvPr>
          <p:cNvSpPr>
            <a:spLocks noGrp="1"/>
          </p:cNvSpPr>
          <p:nvPr>
            <p:ph idx="1"/>
          </p:nvPr>
        </p:nvSpPr>
        <p:spPr/>
        <p:txBody>
          <a:bodyPr rtlCol="0">
            <a:normAutofit fontScale="92500" lnSpcReduction="10000"/>
          </a:bodyPr>
          <a:lstStyle/>
          <a:p>
            <a:pPr>
              <a:buFont typeface="Wingdings" pitchFamily="2" charset="2"/>
              <a:buChar char="q"/>
              <a:defRPr/>
            </a:pPr>
            <a:r>
              <a:rPr lang="en-US" altLang="en-US" sz="2600" dirty="0"/>
              <a:t> To assess current status </a:t>
            </a:r>
            <a:endParaRPr lang="en-US" altLang="en-US" dirty="0"/>
          </a:p>
          <a:p>
            <a:pPr>
              <a:buFont typeface="Wingdings" pitchFamily="2" charset="2"/>
              <a:buChar char="q"/>
              <a:defRPr/>
            </a:pPr>
            <a:r>
              <a:rPr lang="en-US" altLang="en-US" sz="2600" dirty="0"/>
              <a:t> To assess implementation fidelity</a:t>
            </a:r>
            <a:endParaRPr lang="en-US" altLang="en-US" dirty="0"/>
          </a:p>
          <a:p>
            <a:pPr>
              <a:buFont typeface="Wingdings" pitchFamily="2" charset="2"/>
              <a:buChar char="q"/>
              <a:defRPr/>
            </a:pPr>
            <a:r>
              <a:rPr lang="en-US" altLang="en-US" sz="2600" dirty="0"/>
              <a:t> To assess impact on students</a:t>
            </a:r>
          </a:p>
          <a:p>
            <a:pPr>
              <a:buFont typeface="Wingdings" pitchFamily="2" charset="2"/>
              <a:buChar char="q"/>
              <a:defRPr/>
            </a:pPr>
            <a:r>
              <a:rPr lang="en-US" altLang="en-US" sz="2600" dirty="0"/>
              <a:t> To plan for school-wide and individual student changes </a:t>
            </a:r>
          </a:p>
          <a:p>
            <a:pPr>
              <a:buFont typeface="Wingdings" pitchFamily="2" charset="2"/>
              <a:buChar char="q"/>
              <a:defRPr/>
            </a:pPr>
            <a:r>
              <a:rPr lang="en-US" altLang="en-US" sz="2600" dirty="0"/>
              <a:t> To acknowledge incremental success along the way</a:t>
            </a:r>
          </a:p>
          <a:p>
            <a:pPr>
              <a:buFont typeface="Wingdings" pitchFamily="2" charset="2"/>
              <a:buChar char="q"/>
              <a:defRPr/>
            </a:pPr>
            <a:r>
              <a:rPr lang="en-US" altLang="en-US" sz="2600" dirty="0"/>
              <a:t> To determine priority areas of focus</a:t>
            </a:r>
          </a:p>
          <a:p>
            <a:pPr>
              <a:buFont typeface="Wingdings" pitchFamily="2" charset="2"/>
              <a:buChar char="q"/>
              <a:defRPr/>
            </a:pPr>
            <a:r>
              <a:rPr lang="en-US" altLang="en-US" sz="2600" dirty="0"/>
              <a:t> To show staff you value and use their input to make changes (SAS)</a:t>
            </a:r>
          </a:p>
          <a:p>
            <a:pPr>
              <a:buFont typeface="Wingdings" pitchFamily="2" charset="2"/>
              <a:buChar char="q"/>
              <a:defRPr/>
            </a:pPr>
            <a:r>
              <a:rPr lang="en-US" altLang="en-US" sz="2600" dirty="0"/>
              <a:t> To reward staff and student performance</a:t>
            </a:r>
          </a:p>
          <a:p>
            <a:pPr>
              <a:buFont typeface="Wingdings" pitchFamily="2" charset="2"/>
              <a:buChar char="q"/>
              <a:defRPr/>
            </a:pPr>
            <a:r>
              <a:rPr lang="en-US" altLang="en-US" sz="2600" dirty="0"/>
              <a:t> To determine breaks between </a:t>
            </a:r>
            <a:r>
              <a:rPr lang="ja-JP" altLang="en-US" sz="2600" dirty="0"/>
              <a:t>“</a:t>
            </a:r>
            <a:r>
              <a:rPr lang="en-US" altLang="ja-JP" sz="2600" dirty="0"/>
              <a:t>roll-outs</a:t>
            </a:r>
            <a:r>
              <a:rPr lang="ja-JP" altLang="en-US" sz="2600"/>
              <a:t>”</a:t>
            </a:r>
            <a:endParaRPr lang="en-US" altLang="ja-JP" sz="2600" dirty="0"/>
          </a:p>
          <a:p>
            <a:pPr>
              <a:buFont typeface="Wingdings" pitchFamily="2" charset="2"/>
              <a:buChar char="q"/>
              <a:defRPr/>
            </a:pPr>
            <a:r>
              <a:rPr lang="en-US" altLang="ja-JP" sz="2600" dirty="0"/>
              <a:t> To share results with stakeholders</a:t>
            </a:r>
          </a:p>
          <a:p>
            <a:pPr>
              <a:buFont typeface="Wingdings" pitchFamily="2" charset="2"/>
              <a:buChar char="q"/>
              <a:defRPr/>
            </a:pPr>
            <a:endParaRPr lang="en-US" altLang="en-US" sz="2600" dirty="0"/>
          </a:p>
        </p:txBody>
      </p:sp>
    </p:spTree>
    <p:extLst>
      <p:ext uri="{BB962C8B-B14F-4D97-AF65-F5344CB8AC3E}">
        <p14:creationId xmlns:p14="http://schemas.microsoft.com/office/powerpoint/2010/main" val="90487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
            <a:extLst>
              <a:ext uri="{FF2B5EF4-FFF2-40B4-BE49-F238E27FC236}">
                <a16:creationId xmlns:a16="http://schemas.microsoft.com/office/drawing/2014/main" id="{9C389B2C-9943-A942-9516-65F8812ECE1F}"/>
              </a:ext>
            </a:extLst>
          </p:cNvPr>
          <p:cNvSpPr>
            <a:spLocks noChangeArrowheads="1"/>
          </p:cNvSpPr>
          <p:nvPr/>
        </p:nvSpPr>
        <p:spPr bwMode="auto">
          <a:xfrm>
            <a:off x="2788788" y="1582634"/>
            <a:ext cx="618293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a:r>
              <a:rPr lang="en-US" altLang="en-US" sz="5400" b="1" dirty="0">
                <a:solidFill>
                  <a:schemeClr val="accent6">
                    <a:lumMod val="50000"/>
                  </a:schemeClr>
                </a:solidFill>
                <a:latin typeface="Calibri" panose="020F0502020204030204" pitchFamily="34" charset="0"/>
                <a:cs typeface="Calibri" panose="020F0502020204030204" pitchFamily="34" charset="0"/>
              </a:rPr>
              <a:t>Data help us ask the right questions. </a:t>
            </a:r>
          </a:p>
          <a:p>
            <a:pPr algn="ctr"/>
            <a:r>
              <a:rPr lang="en-US" altLang="en-US" sz="5400" b="1" dirty="0">
                <a:solidFill>
                  <a:schemeClr val="accent6">
                    <a:lumMod val="50000"/>
                  </a:schemeClr>
                </a:solidFill>
                <a:latin typeface="Calibri" panose="020F0502020204030204" pitchFamily="34" charset="0"/>
                <a:cs typeface="Calibri" panose="020F0502020204030204" pitchFamily="34" charset="0"/>
              </a:rPr>
              <a:t>They do not provide the answers.</a:t>
            </a:r>
            <a:endParaRPr lang="en-US" altLang="en-US" sz="5400" dirty="0">
              <a:solidFill>
                <a:schemeClr val="accent6">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7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a:extLst>
              <a:ext uri="{FF2B5EF4-FFF2-40B4-BE49-F238E27FC236}">
                <a16:creationId xmlns:a16="http://schemas.microsoft.com/office/drawing/2014/main" id="{C8E2E4C9-C434-004A-B51D-47F258D4ED7A}"/>
              </a:ext>
            </a:extLst>
          </p:cNvPr>
          <p:cNvSpPr>
            <a:spLocks noGrp="1"/>
          </p:cNvSpPr>
          <p:nvPr>
            <p:ph type="title"/>
          </p:nvPr>
        </p:nvSpPr>
        <p:spPr/>
        <p:txBody>
          <a:bodyPr/>
          <a:lstStyle/>
          <a:p>
            <a:pPr eaLnBrk="1" hangingPunct="1">
              <a:defRPr/>
            </a:pPr>
            <a:r>
              <a:rPr lang="en-US" altLang="en-US" sz="4000" b="1" dirty="0">
                <a:solidFill>
                  <a:schemeClr val="accent6">
                    <a:lumMod val="50000"/>
                  </a:schemeClr>
                </a:solidFill>
                <a:ea typeface="Calibri Light" panose="020F0302020204030204" pitchFamily="34" charset="0"/>
                <a:cs typeface="Calibri Light" panose="020F0302020204030204" pitchFamily="34" charset="0"/>
              </a:rPr>
              <a:t>Big Ideas About Data</a:t>
            </a:r>
          </a:p>
        </p:txBody>
      </p:sp>
      <p:sp>
        <p:nvSpPr>
          <p:cNvPr id="34818" name="Content Placeholder 1">
            <a:extLst>
              <a:ext uri="{FF2B5EF4-FFF2-40B4-BE49-F238E27FC236}">
                <a16:creationId xmlns:a16="http://schemas.microsoft.com/office/drawing/2014/main" id="{713DEFB3-6446-3C44-B63B-751F6735DCFA}"/>
              </a:ext>
            </a:extLst>
          </p:cNvPr>
          <p:cNvSpPr>
            <a:spLocks noGrp="1"/>
          </p:cNvSpPr>
          <p:nvPr>
            <p:ph idx="1"/>
          </p:nvPr>
        </p:nvSpPr>
        <p:spPr>
          <a:xfrm>
            <a:off x="1264008" y="1694244"/>
            <a:ext cx="8364538" cy="3859212"/>
          </a:xfrm>
        </p:spPr>
        <p:txBody>
          <a:bodyPr/>
          <a:lstStyle/>
          <a:p>
            <a:pPr eaLnBrk="1" hangingPunct="1"/>
            <a:r>
              <a:rPr lang="en-US" altLang="en-US" dirty="0">
                <a:ea typeface="ＭＳ Ｐゴシック" panose="020B0600070205080204" pitchFamily="34" charset="-128"/>
              </a:rPr>
              <a:t> All data should serve a purpose </a:t>
            </a:r>
          </a:p>
          <a:p>
            <a:pPr eaLnBrk="1" hangingPunct="1"/>
            <a:r>
              <a:rPr lang="en-US" altLang="en-US" dirty="0">
                <a:ea typeface="ＭＳ Ｐゴシック" panose="020B0600070205080204" pitchFamily="34" charset="-128"/>
              </a:rPr>
              <a:t> Collect data with fidelity </a:t>
            </a:r>
          </a:p>
          <a:p>
            <a:pPr eaLnBrk="1" hangingPunct="1"/>
            <a:r>
              <a:rPr lang="en-US" altLang="en-US" dirty="0">
                <a:ea typeface="ＭＳ Ｐゴシック" panose="020B0600070205080204" pitchFamily="34" charset="-128"/>
              </a:rPr>
              <a:t> Be prompt about looking at data and acting upon it </a:t>
            </a:r>
          </a:p>
          <a:p>
            <a:pPr eaLnBrk="1" hangingPunct="1"/>
            <a:r>
              <a:rPr lang="en-US" altLang="en-US" dirty="0">
                <a:ea typeface="ＭＳ Ｐゴシック" panose="020B0600070205080204" pitchFamily="34" charset="-128"/>
              </a:rPr>
              <a:t> Use multiple sources of data to confirm what you see </a:t>
            </a:r>
          </a:p>
          <a:p>
            <a:pPr eaLnBrk="1" hangingPunct="1"/>
            <a:r>
              <a:rPr lang="en-US" altLang="en-US" dirty="0">
                <a:ea typeface="ＭＳ Ｐゴシック" panose="020B0600070205080204" pitchFamily="34" charset="-128"/>
              </a:rPr>
              <a:t> Use data to support, not punish </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5510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5057</TotalTime>
  <Words>3148</Words>
  <Application>Microsoft Macintosh PowerPoint</Application>
  <PresentationFormat>Widescreen</PresentationFormat>
  <Paragraphs>560</Paragraphs>
  <Slides>54</Slides>
  <Notes>49</Notes>
  <HiddenSlides>10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54</vt:i4>
      </vt:variant>
      <vt:variant>
        <vt:lpstr>Custom Shows</vt:lpstr>
      </vt:variant>
      <vt:variant>
        <vt:i4>1</vt:i4>
      </vt:variant>
    </vt:vector>
  </HeadingPairs>
  <TitlesOfParts>
    <vt:vector size="64" baseType="lpstr">
      <vt:lpstr>Arial</vt:lpstr>
      <vt:lpstr>Calibri</vt:lpstr>
      <vt:lpstr>Calibri Light</vt:lpstr>
      <vt:lpstr>Corbel</vt:lpstr>
      <vt:lpstr>Times</vt:lpstr>
      <vt:lpstr>Times New Roman</vt:lpstr>
      <vt:lpstr>Verdana</vt:lpstr>
      <vt:lpstr>Wingdings</vt:lpstr>
      <vt:lpstr>Office Theme</vt:lpstr>
      <vt:lpstr>Using Data for Decision Making  within a PBIS Framework</vt:lpstr>
      <vt:lpstr>PowerPoint Presentation</vt:lpstr>
      <vt:lpstr>Purpose</vt:lpstr>
      <vt:lpstr>PowerPoint Presentation</vt:lpstr>
      <vt:lpstr>Types of Data to Consider</vt:lpstr>
      <vt:lpstr>Talk Amongst Yourselves…</vt:lpstr>
      <vt:lpstr>How does your school use data?</vt:lpstr>
      <vt:lpstr>PowerPoint Presentation</vt:lpstr>
      <vt:lpstr>Big Ideas About Data</vt:lpstr>
      <vt:lpstr>Start with Outcomes</vt:lpstr>
      <vt:lpstr>What are your outcomes?</vt:lpstr>
      <vt:lpstr>The Tiered Fidelity Inventory (TFI) Will Help you Get to Outcomes</vt:lpstr>
      <vt:lpstr>Example Subscale Report</vt:lpstr>
      <vt:lpstr>After Assessment</vt:lpstr>
      <vt:lpstr>PowerPoint Presentation</vt:lpstr>
      <vt:lpstr>TIPS Offers:</vt:lpstr>
      <vt:lpstr>What Makes a Dream Team? </vt:lpstr>
      <vt:lpstr>Characteristics of an Effective Data Team</vt:lpstr>
      <vt:lpstr>Effective meetings extend before and after the actual meeting time. Other key roles are necessary!</vt:lpstr>
      <vt:lpstr>PowerPoint Presentation</vt:lpstr>
      <vt:lpstr>Data Analyst: Role &amp; Responsibilities</vt:lpstr>
      <vt:lpstr>Data-Based Decision-Making Can Occur at Many Levels</vt:lpstr>
      <vt:lpstr>SWIS Big 7: Core Reports</vt:lpstr>
      <vt:lpstr>Indicators of Possible Problems</vt:lpstr>
      <vt:lpstr>Improving Decision Making</vt:lpstr>
      <vt:lpstr>PowerPoint Presentation</vt:lpstr>
      <vt:lpstr>    TIPS Problem-Solving “Mantra”</vt:lpstr>
      <vt:lpstr>1. Do we have a problem? If so, what is the precise nature of our problem?</vt:lpstr>
      <vt:lpstr>What Does this Graph Tell You?</vt:lpstr>
      <vt:lpstr>Same Graph Looking at Majors Only</vt:lpstr>
      <vt:lpstr>What Does this Graph Tell You?</vt:lpstr>
      <vt:lpstr>What Does this Graph Tell You?</vt:lpstr>
      <vt:lpstr>1. Do we have a problem? If so, what is the precise nature of our problem?</vt:lpstr>
      <vt:lpstr>Example: Primary to Precise</vt:lpstr>
      <vt:lpstr>2. What is our Goal? How will we know we’ve met our goal?</vt:lpstr>
      <vt:lpstr>3. Why does the problem exist &amp; what can we do about it? (hypothesis &amp; solution)</vt:lpstr>
      <vt:lpstr>Solution Development for Disruption in Cafeteria</vt:lpstr>
      <vt:lpstr>Solution Development for Disruption in Cafeteria</vt:lpstr>
      <vt:lpstr>…include logistics: </vt:lpstr>
      <vt:lpstr>PowerPoint Presentation</vt:lpstr>
      <vt:lpstr>5. Is our plan being implemented with fidelity &amp; is it working? (evaluate &amp; revise plan)</vt:lpstr>
      <vt:lpstr>6. What next steps are needed?</vt:lpstr>
      <vt:lpstr>Decision Making for Quality Improvement</vt:lpstr>
      <vt:lpstr>Sharing Data</vt:lpstr>
      <vt:lpstr>Students as Data Analysts</vt:lpstr>
      <vt:lpstr>Disseminating Data: Use Data as a Story-Telling Device</vt:lpstr>
      <vt:lpstr>Create an Infographic or Brief Power Point Presentation!</vt:lpstr>
      <vt:lpstr>PowerPoint Presentation</vt:lpstr>
      <vt:lpstr>PowerPoint Presentation</vt:lpstr>
      <vt:lpstr>PowerPoint Presentation</vt:lpstr>
      <vt:lpstr>Building Internal Capacity for Data-Based Decision-Making: Data Days Back at School </vt:lpstr>
      <vt:lpstr>Responsibilities for Facilitating Data Review and Improvement Planning:</vt:lpstr>
      <vt:lpstr>General Recommendations for PBIS Decision-Making</vt:lpstr>
      <vt:lpstr>Resources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Data Days</dc:title>
  <dc:creator>Microsoft Office User</dc:creator>
  <cp:lastModifiedBy> </cp:lastModifiedBy>
  <cp:revision>18</cp:revision>
  <dcterms:created xsi:type="dcterms:W3CDTF">2019-06-04T19:08:41Z</dcterms:created>
  <dcterms:modified xsi:type="dcterms:W3CDTF">2020-06-21T19:12:15Z</dcterms:modified>
</cp:coreProperties>
</file>