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92" r:id="rId2"/>
    <p:sldId id="288" r:id="rId3"/>
    <p:sldId id="261" r:id="rId4"/>
    <p:sldId id="260" r:id="rId5"/>
    <p:sldId id="259" r:id="rId6"/>
    <p:sldId id="291" r:id="rId7"/>
    <p:sldId id="289" r:id="rId8"/>
    <p:sldId id="263" r:id="rId9"/>
    <p:sldId id="262" r:id="rId10"/>
    <p:sldId id="278" r:id="rId11"/>
    <p:sldId id="268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7"/>
    <p:restoredTop sz="94697"/>
  </p:normalViewPr>
  <p:slideViewPr>
    <p:cSldViewPr snapToGrid="0" snapToObjects="1">
      <p:cViewPr varScale="1">
        <p:scale>
          <a:sx n="90" d="100"/>
          <a:sy n="90" d="100"/>
        </p:scale>
        <p:origin x="10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43378-1E76-9F41-AD96-4092EE5BC695}" type="datetimeFigureOut">
              <a:rPr lang="en-US" smtClean="0"/>
              <a:t>1/23/24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A48A2-FEFF-7C47-A148-2D5F74491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46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CD79E5-57B1-46E2-884F-DA747A4D77E1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9046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8000" y="0"/>
            <a:ext cx="1270000" cy="16084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90468" name="Text Box 5"/>
          <p:cNvSpPr txBox="1">
            <a:spLocks noChangeArrowheads="1"/>
          </p:cNvSpPr>
          <p:nvPr/>
        </p:nvSpPr>
        <p:spPr bwMode="auto">
          <a:xfrm>
            <a:off x="609600" y="607834"/>
            <a:ext cx="4343400" cy="20128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marL="342900" indent="-342900" algn="l">
              <a:lnSpc>
                <a:spcPct val="110000"/>
              </a:lnSpc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</a:rPr>
              <a:t>The Conflict Cycle</a:t>
            </a:r>
          </a:p>
          <a:p>
            <a:pPr marL="342900" indent="-342900" algn="l">
              <a:lnSpc>
                <a:spcPct val="110000"/>
              </a:lnSpc>
              <a:spcBef>
                <a:spcPct val="50000"/>
              </a:spcBef>
            </a:pPr>
            <a:endParaRPr lang="en-US" sz="1600">
              <a:solidFill>
                <a:schemeClr val="tx1"/>
              </a:solidFill>
            </a:endParaRPr>
          </a:p>
          <a:p>
            <a:pPr marL="342900" indent="-342900" algn="l">
              <a:lnSpc>
                <a:spcPct val="110000"/>
              </a:lnSpc>
              <a:spcBef>
                <a:spcPct val="50000"/>
              </a:spcBef>
            </a:pPr>
            <a:r>
              <a:rPr lang="en-US" sz="1200" b="0">
                <a:solidFill>
                  <a:schemeClr val="tx1"/>
                </a:solidFill>
              </a:rPr>
              <a:t>Participant Manual page 24</a:t>
            </a:r>
          </a:p>
          <a:p>
            <a:pPr marL="342900" indent="-342900" algn="l">
              <a:lnSpc>
                <a:spcPct val="110000"/>
              </a:lnSpc>
              <a:spcBef>
                <a:spcPct val="50000"/>
              </a:spcBef>
            </a:pPr>
            <a:endParaRPr lang="en-US" sz="1200" b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110000"/>
              </a:lnSpc>
              <a:spcBef>
                <a:spcPct val="50000"/>
              </a:spcBef>
            </a:pPr>
            <a:r>
              <a:rPr lang="en-US" sz="1600" b="0">
                <a:solidFill>
                  <a:schemeClr val="tx1"/>
                </a:solidFill>
              </a:rPr>
              <a:t>This is simply a full page visual for participants to refer back to.  Nothing new here.</a:t>
            </a:r>
          </a:p>
        </p:txBody>
      </p:sp>
    </p:spTree>
    <p:extLst>
      <p:ext uri="{BB962C8B-B14F-4D97-AF65-F5344CB8AC3E}">
        <p14:creationId xmlns:p14="http://schemas.microsoft.com/office/powerpoint/2010/main" val="1180825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1DFFC-4563-064A-9C64-6FE7B10D1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0974A0-93BF-7243-8252-C9162898CF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CC7CD-A31B-1347-A8FB-68661052F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3588-D678-3646-81B4-CACA8E9DD69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474E2-CD53-5347-A852-C7614C4AC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205F3-0AAF-204A-8986-203A12471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DC0EE-54A4-844C-B1FA-8AF648F4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94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79030-5A4F-4646-BF50-80D77B6E1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D74665-E4EB-8F40-BE91-447F44183D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245B3-864E-014B-8B96-FA4B587A9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3588-D678-3646-81B4-CACA8E9DD69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BA418-9ADB-F447-B008-6EEF4E7BB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E4BDA-861E-954D-B534-D574B03E6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DC0EE-54A4-844C-B1FA-8AF648F4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2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21A0B6-16E8-5740-96AA-52CA19E1CF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A90C43-7BB6-254A-9C51-B95C2FC21E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922C7-33DE-F145-AC7C-C4D311B14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3588-D678-3646-81B4-CACA8E9DD69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0F4C8-00C7-0143-8B16-86FD86B7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5C1D9-76B6-334F-9003-94D6C8CD0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DC0EE-54A4-844C-B1FA-8AF648F4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19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3CEDE-E10E-7A4D-9587-5FC7A94A9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4336B-39AD-9C4A-958A-17D7F4305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30FFD-4823-6946-A983-CA9828251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3588-D678-3646-81B4-CACA8E9DD69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12102-2F40-CA4B-A592-6F1AC9FE0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1F618-F72E-894A-9826-16C8CF6AA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DC0EE-54A4-844C-B1FA-8AF648F4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5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8B3D1-DAB9-0E44-93DB-095235318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517EE9-3B6F-8749-BB3D-A686918A4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9698-97AC-8A4C-A014-530F87C13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3588-D678-3646-81B4-CACA8E9DD69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B32D9-ED76-C34E-9A7C-51182912E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6E311-7A21-174C-B391-CB0E5156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DC0EE-54A4-844C-B1FA-8AF648F4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609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BDF35-2010-AD48-AC1C-590DA801E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15238-F440-5947-BD22-9C89FF5E32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52979C-DB76-5443-85AF-44B3A320EB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2F740-63EA-1C4E-9ED5-3F4DE28DD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3588-D678-3646-81B4-CACA8E9DD69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2EF564-67AD-2E45-BFBE-034C40D33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357536-E2DF-424A-82A8-59AD4F26A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DC0EE-54A4-844C-B1FA-8AF648F4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35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72C5D-AB5A-6947-910F-3DA1C3600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381F0-1AB1-BC46-BEF3-8DA6C543F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2F2A0D-7A82-E941-969E-02FBED2EED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562AB6-B637-C547-B774-0E66D95CA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9FC8B-2329-CF4F-90B4-B75B4B413B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8A7E21-6C69-F843-8F63-35D08E798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3588-D678-3646-81B4-CACA8E9DD69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5993F-82D2-B54D-8CFB-3455C930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EE36BF-D5F7-484A-82AE-F661F64AE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DC0EE-54A4-844C-B1FA-8AF648F4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84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E3FED-194D-8249-9236-10CB21469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181A1C-C189-4148-98A5-B55142958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3588-D678-3646-81B4-CACA8E9DD69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C52F2-98CB-9549-B403-58DFAC1A5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9689F0-7FC5-324A-93EE-C3E87847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DC0EE-54A4-844C-B1FA-8AF648F4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9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95E1ED-AEC5-924E-939A-6F81B65C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3588-D678-3646-81B4-CACA8E9DD69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4E0879-1AE3-FB47-BA81-8DF5D0C78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7F68F7-2BE7-6448-921A-273803C6C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DC0EE-54A4-844C-B1FA-8AF648F4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95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9BE42-BF89-EB4C-943F-EEB467D89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F508F-CFF5-FF4D-8834-8CF77CE1B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8827C9-84DF-6543-A616-0E81DEDA83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3950AD-2F69-7447-A313-D5CA6EC84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3588-D678-3646-81B4-CACA8E9DD69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CFA65-7A27-8849-98C5-AF8478386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9A6207-AE40-A341-B868-82E507419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DC0EE-54A4-844C-B1FA-8AF648F4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92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3EE21-9F7D-A147-B6EA-E7EDDD909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797E08-2D74-5E43-BABB-3E236780F9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56BA4F-7F7A-C241-B4A3-4A2FAF1023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503950-666B-ED47-A090-F23083E72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3588-D678-3646-81B4-CACA8E9DD69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8353A-0CD8-BA43-A7AA-8C4ED70EB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A0EF88-8650-334A-8F30-0B70BAAA6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DC0EE-54A4-844C-B1FA-8AF648F4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19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EE9CB1-3F54-5B4B-9072-40D41CF83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36CD02-9517-244E-A54B-0BC425B9A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76942-CB8D-B840-BCC2-B735347800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53588-D678-3646-81B4-CACA8E9DD69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D6976-AE60-F941-A195-28A609E03C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FA5DE-6848-D04F-B272-9B969276B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DC0EE-54A4-844C-B1FA-8AF648F4C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7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1A2B9-F888-654B-A42B-6C443C9FC2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De-Escalation and Relationship Building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0A4719-CA40-3343-B663-F484FBF75C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Applying the Foundation Skills of (LSCI) Life Space Crisis Intervention </a:t>
            </a:r>
          </a:p>
        </p:txBody>
      </p:sp>
    </p:spTree>
    <p:extLst>
      <p:ext uri="{BB962C8B-B14F-4D97-AF65-F5344CB8AC3E}">
        <p14:creationId xmlns:p14="http://schemas.microsoft.com/office/powerpoint/2010/main" val="647484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8296"/>
            <a:ext cx="9144000" cy="838200"/>
          </a:xfrm>
          <a:solidFill>
            <a:srgbClr val="44618A"/>
          </a:solidFill>
          <a:ln>
            <a:solidFill>
              <a:srgbClr val="95C64F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en-US" sz="3200" b="1" dirty="0">
                <a:latin typeface="+mn-lt"/>
              </a:rPr>
              <a:t>THE CONFLICT CYCLE PARADIGM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68557" y="1490867"/>
            <a:ext cx="8415130" cy="5241236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000" dirty="0">
                <a:latin typeface="Arial" charset="0"/>
              </a:rPr>
              <a:t>A </a:t>
            </a:r>
            <a:r>
              <a:rPr lang="en-US" sz="2000" b="1" i="1" dirty="0">
                <a:solidFill>
                  <a:srgbClr val="95C64F"/>
                </a:solidFill>
                <a:latin typeface="Arial" charset="0"/>
              </a:rPr>
              <a:t>STRESSFUL EVENT </a:t>
            </a:r>
            <a:r>
              <a:rPr lang="en-US" sz="2000" dirty="0">
                <a:latin typeface="Arial" charset="0"/>
              </a:rPr>
              <a:t>occurs which activates a troubled student’s irrational beliefs.</a:t>
            </a:r>
          </a:p>
          <a:p>
            <a:pPr eaLnBrk="1" hangingPunct="1"/>
            <a:endParaRPr lang="en-US" sz="2000" dirty="0">
              <a:latin typeface="Arial" charset="0"/>
            </a:endParaRPr>
          </a:p>
          <a:p>
            <a:pPr eaLnBrk="1" hangingPunct="1"/>
            <a:r>
              <a:rPr lang="en-US" sz="2000" dirty="0">
                <a:latin typeface="Arial" charset="0"/>
              </a:rPr>
              <a:t>These </a:t>
            </a:r>
            <a:r>
              <a:rPr lang="en-US" sz="2000" b="1" i="1" dirty="0">
                <a:solidFill>
                  <a:srgbClr val="95C64F"/>
                </a:solidFill>
                <a:latin typeface="Arial" charset="0"/>
              </a:rPr>
              <a:t>NEGATIVE THOUGHTS </a:t>
            </a:r>
            <a:r>
              <a:rPr lang="en-US" sz="2000" dirty="0">
                <a:latin typeface="Arial" charset="0"/>
              </a:rPr>
              <a:t>determine and trigger feelings.</a:t>
            </a:r>
          </a:p>
          <a:p>
            <a:pPr eaLnBrk="1" hangingPunct="1"/>
            <a:endParaRPr lang="en-US" sz="2000" dirty="0">
              <a:latin typeface="Arial" charset="0"/>
            </a:endParaRPr>
          </a:p>
          <a:p>
            <a:pPr eaLnBrk="1" hangingPunct="1"/>
            <a:r>
              <a:rPr lang="en-US" sz="2000" b="1" i="1" dirty="0">
                <a:solidFill>
                  <a:srgbClr val="95C64F"/>
                </a:solidFill>
                <a:latin typeface="Arial" charset="0"/>
              </a:rPr>
              <a:t>FEELINGS</a:t>
            </a:r>
            <a:r>
              <a:rPr lang="en-US" sz="2000" dirty="0">
                <a:latin typeface="Arial" charset="0"/>
              </a:rPr>
              <a:t>, not rational forces, drive inappropriate behaviors.</a:t>
            </a:r>
          </a:p>
          <a:p>
            <a:pPr eaLnBrk="1" hangingPunct="1"/>
            <a:endParaRPr lang="en-US" sz="2000" dirty="0">
              <a:latin typeface="Arial" charset="0"/>
            </a:endParaRPr>
          </a:p>
          <a:p>
            <a:pPr eaLnBrk="1" hangingPunct="1"/>
            <a:r>
              <a:rPr lang="en-US" sz="2000" dirty="0">
                <a:latin typeface="Arial" charset="0"/>
              </a:rPr>
              <a:t>Inappropriate </a:t>
            </a:r>
            <a:r>
              <a:rPr lang="en-US" sz="2000" b="1" i="1" dirty="0">
                <a:solidFill>
                  <a:srgbClr val="95C64F"/>
                </a:solidFill>
                <a:latin typeface="Arial" charset="0"/>
              </a:rPr>
              <a:t>BEHAVIORS</a:t>
            </a:r>
            <a:r>
              <a:rPr lang="en-US" sz="2000" dirty="0">
                <a:latin typeface="Arial" charset="0"/>
              </a:rPr>
              <a:t> incite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adults.</a:t>
            </a:r>
          </a:p>
          <a:p>
            <a:pPr eaLnBrk="1" hangingPunct="1"/>
            <a:endParaRPr lang="en-US" sz="2000" dirty="0">
              <a:latin typeface="Arial" charset="0"/>
            </a:endParaRPr>
          </a:p>
          <a:p>
            <a:pPr eaLnBrk="1" hangingPunct="1"/>
            <a:r>
              <a:rPr lang="en-US" sz="2000" dirty="0">
                <a:latin typeface="Arial" charset="0"/>
              </a:rPr>
              <a:t>Adults take on the student’s feelings and may </a:t>
            </a:r>
            <a:r>
              <a:rPr lang="en-US" sz="2000" b="1" i="1" dirty="0">
                <a:solidFill>
                  <a:srgbClr val="95C64F"/>
                </a:solidFill>
                <a:latin typeface="Arial" charset="0"/>
              </a:rPr>
              <a:t>MIRROR</a:t>
            </a:r>
            <a:r>
              <a:rPr lang="en-US" sz="2000" dirty="0">
                <a:latin typeface="Arial" charset="0"/>
              </a:rPr>
              <a:t> his behaviors.</a:t>
            </a:r>
          </a:p>
          <a:p>
            <a:pPr eaLnBrk="1" hangingPunct="1"/>
            <a:endParaRPr lang="en-US" sz="2000" dirty="0">
              <a:latin typeface="Arial" charset="0"/>
            </a:endParaRPr>
          </a:p>
          <a:p>
            <a:pPr eaLnBrk="1" hangingPunct="1"/>
            <a:r>
              <a:rPr lang="en-US" sz="2000" dirty="0">
                <a:latin typeface="Arial" charset="0"/>
              </a:rPr>
              <a:t>This negative adult </a:t>
            </a:r>
            <a:r>
              <a:rPr lang="en-US" sz="2000" b="1" i="1" dirty="0">
                <a:solidFill>
                  <a:srgbClr val="95C64F"/>
                </a:solidFill>
                <a:latin typeface="Arial" charset="0"/>
              </a:rPr>
              <a:t>REACTION</a:t>
            </a:r>
            <a:r>
              <a:rPr lang="en-US" sz="2000" dirty="0">
                <a:latin typeface="Arial" charset="0"/>
              </a:rPr>
              <a:t> increases the student’s stress, escalating the conflict into a self-defeating power struggle.</a:t>
            </a:r>
          </a:p>
          <a:p>
            <a:pPr eaLnBrk="1" hangingPunct="1"/>
            <a:endParaRPr lang="en-US" sz="2000" dirty="0">
              <a:latin typeface="Arial" charset="0"/>
            </a:endParaRPr>
          </a:p>
          <a:p>
            <a:pPr eaLnBrk="1" hangingPunct="1"/>
            <a:r>
              <a:rPr lang="en-US" sz="2000" dirty="0">
                <a:latin typeface="Arial" charset="0"/>
              </a:rPr>
              <a:t>The student’s </a:t>
            </a:r>
            <a:r>
              <a:rPr lang="en-US" sz="2000" b="1" i="1" dirty="0">
                <a:solidFill>
                  <a:srgbClr val="95C64F"/>
                </a:solidFill>
                <a:latin typeface="Arial" charset="0"/>
              </a:rPr>
              <a:t>SELF-FULFILLING PROPHECY</a:t>
            </a:r>
            <a:r>
              <a:rPr lang="en-US" sz="2000" dirty="0">
                <a:solidFill>
                  <a:srgbClr val="95C64F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(irrational beliefs) is </a:t>
            </a:r>
            <a:r>
              <a:rPr lang="en-US" sz="2000" b="1" i="1" dirty="0">
                <a:solidFill>
                  <a:srgbClr val="95C64F"/>
                </a:solidFill>
                <a:latin typeface="Arial" charset="0"/>
              </a:rPr>
              <a:t>REINFORCED</a:t>
            </a:r>
            <a:r>
              <a:rPr lang="en-US" sz="2000" dirty="0">
                <a:latin typeface="Arial" charset="0"/>
              </a:rPr>
              <a:t>; the student has no motivation to change thinking or behavior.</a:t>
            </a:r>
          </a:p>
          <a:p>
            <a:pPr eaLnBrk="1" hangingPunct="1"/>
            <a:endParaRPr lang="en-US" sz="2000" dirty="0">
              <a:latin typeface="Arial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5498" y="115242"/>
            <a:ext cx="1460021" cy="1164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5344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9" y="369278"/>
            <a:ext cx="1176410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6"/>
            <a:r>
              <a:rPr lang="en-US" sz="3200" dirty="0"/>
              <a:t>                     THE “SCRIPT”</a:t>
            </a:r>
          </a:p>
          <a:p>
            <a:pPr lvl="6" algn="ctr"/>
            <a:endParaRPr lang="en-US" sz="3200" dirty="0"/>
          </a:p>
          <a:p>
            <a:pPr marL="3200400" lvl="6" indent="-457200">
              <a:buFont typeface="Arial" charset="0"/>
              <a:buChar char="•"/>
            </a:pPr>
            <a:r>
              <a:rPr lang="en-US" sz="3200" dirty="0"/>
              <a:t>Acknowledge the feelings: Make 2-3 validating statements</a:t>
            </a:r>
          </a:p>
          <a:p>
            <a:endParaRPr lang="en-US" sz="3200" dirty="0"/>
          </a:p>
          <a:p>
            <a:pPr marL="3028950" lvl="6" indent="-285750">
              <a:buFont typeface="Arial" charset="0"/>
              <a:buChar char="•"/>
            </a:pPr>
            <a:r>
              <a:rPr lang="en-US" sz="3200" dirty="0"/>
              <a:t>Affirm : Make 2-3 affirming statements</a:t>
            </a:r>
          </a:p>
          <a:p>
            <a:endParaRPr lang="en-US" sz="3200" dirty="0"/>
          </a:p>
          <a:p>
            <a:pPr marL="3028950" lvl="6" indent="-285750">
              <a:buFont typeface="Arial" charset="0"/>
              <a:buChar char="•"/>
            </a:pPr>
            <a:r>
              <a:rPr lang="en-US" sz="3200" dirty="0"/>
              <a:t>Get the child’s perspective and restate</a:t>
            </a:r>
          </a:p>
          <a:p>
            <a:pPr marL="3028950" lvl="6" indent="-285750">
              <a:buFont typeface="Arial" charset="0"/>
              <a:buChar char="•"/>
            </a:pPr>
            <a:endParaRPr lang="en-US" sz="3200" dirty="0"/>
          </a:p>
          <a:p>
            <a:pPr marL="3028950" lvl="6" indent="-285750">
              <a:buFont typeface="Arial" charset="0"/>
              <a:buChar char="•"/>
            </a:pPr>
            <a:r>
              <a:rPr lang="en-US" sz="3200" dirty="0"/>
              <a:t>Set limits and give choices as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039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63592" y="417270"/>
            <a:ext cx="9444682" cy="190821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 </a:t>
            </a:r>
            <a:r>
              <a:rPr lang="en-US" sz="3600" dirty="0"/>
              <a:t>1   DRAIN OFF    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	       </a:t>
            </a:r>
            <a:r>
              <a:rPr lang="en-US" sz="3200" dirty="0"/>
              <a:t>Drain off the student’s intense emotions by            		     </a:t>
            </a:r>
            <a:r>
              <a:rPr lang="en-US" sz="3200" b="1" dirty="0"/>
              <a:t>acknowledging the feelings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63592" y="2848708"/>
            <a:ext cx="9444683" cy="163121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sz="3600" dirty="0"/>
              <a:t>2  TIMELINE</a:t>
            </a:r>
          </a:p>
          <a:p>
            <a:pPr algn="ctr"/>
            <a:r>
              <a:rPr lang="en-US" sz="3200" dirty="0"/>
              <a:t>           </a:t>
            </a:r>
            <a:r>
              <a:rPr lang="en-US" sz="3200" b="1" dirty="0"/>
              <a:t>Use affirming </a:t>
            </a:r>
            <a:r>
              <a:rPr lang="en-US" sz="3200" dirty="0"/>
              <a:t>and listening skills to discover the 			student’s point of view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63593" y="4941277"/>
            <a:ext cx="9444682" cy="163121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dirty="0"/>
              <a:t>		                            </a:t>
            </a:r>
            <a:r>
              <a:rPr lang="en-US" sz="3600" dirty="0"/>
              <a:t>3  CENTRAL ISSUE</a:t>
            </a:r>
          </a:p>
          <a:p>
            <a:r>
              <a:rPr lang="en-US" sz="3200" dirty="0"/>
              <a:t>	          Identify the student’s vital interest and 		                    </a:t>
            </a:r>
            <a:r>
              <a:rPr lang="en-US" sz="3200" b="1" dirty="0"/>
              <a:t>give them their choices</a:t>
            </a:r>
          </a:p>
        </p:txBody>
      </p:sp>
    </p:spTree>
    <p:extLst>
      <p:ext uri="{BB962C8B-B14F-4D97-AF65-F5344CB8AC3E}">
        <p14:creationId xmlns:p14="http://schemas.microsoft.com/office/powerpoint/2010/main" val="3996426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Power of 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Effectiveness Of An Intervention Often Hinges On The Quality Of The Relationship With The Helping Adult</a:t>
            </a:r>
          </a:p>
          <a:p>
            <a:endParaRPr lang="en-US" dirty="0"/>
          </a:p>
          <a:p>
            <a:r>
              <a:rPr lang="en-US" dirty="0"/>
              <a:t>Well Designed and Informed Behavior Support Plans Often Fail Because The Helping Adult Fails To Establish  A Positive Helping  Relationship With the Child </a:t>
            </a:r>
          </a:p>
          <a:p>
            <a:endParaRPr lang="en-US" dirty="0"/>
          </a:p>
          <a:p>
            <a:r>
              <a:rPr lang="en-US" dirty="0"/>
              <a:t>Sometimes  A Poorly Designed Or Marginal Plan Is Successful Because Of The Quality Of The Relationship</a:t>
            </a:r>
          </a:p>
        </p:txBody>
      </p:sp>
    </p:spTree>
    <p:extLst>
      <p:ext uri="{BB962C8B-B14F-4D97-AF65-F5344CB8AC3E}">
        <p14:creationId xmlns:p14="http://schemas.microsoft.com/office/powerpoint/2010/main" val="2070935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188" y="988143"/>
            <a:ext cx="8111612" cy="429495"/>
          </a:xfrm>
        </p:spPr>
        <p:txBody>
          <a:bodyPr>
            <a:noAutofit/>
          </a:bodyPr>
          <a:lstStyle/>
          <a:p>
            <a:r>
              <a:rPr lang="en-US" sz="2400" dirty="0"/>
              <a:t>WHEN DEALING WITH IN AN EMOTIONALLY CHARGED EVENT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458" y="2536723"/>
            <a:ext cx="8303342" cy="3589440"/>
          </a:xfrm>
        </p:spPr>
        <p:txBody>
          <a:bodyPr>
            <a:normAutofit/>
          </a:bodyPr>
          <a:lstStyle/>
          <a:p>
            <a:r>
              <a:rPr lang="en-US" b="1" u="sng" dirty="0"/>
              <a:t>YOU MUST DEAL WITH THE FEELINGS FIRST</a:t>
            </a:r>
          </a:p>
          <a:p>
            <a:endParaRPr lang="en-US" dirty="0"/>
          </a:p>
          <a:p>
            <a:r>
              <a:rPr lang="en-US" dirty="0"/>
              <a:t>BEFORE YOU CAN DEAL WITH THE BEHAVIOR</a:t>
            </a:r>
          </a:p>
          <a:p>
            <a:endParaRPr lang="en-US" dirty="0"/>
          </a:p>
          <a:p>
            <a:r>
              <a:rPr lang="en-US" dirty="0"/>
              <a:t>FEELINGS , THOUGHTS , BEHAVIOR</a:t>
            </a:r>
          </a:p>
        </p:txBody>
      </p:sp>
    </p:spTree>
    <p:extLst>
      <p:ext uri="{BB962C8B-B14F-4D97-AF65-F5344CB8AC3E}">
        <p14:creationId xmlns:p14="http://schemas.microsoft.com/office/powerpoint/2010/main" val="1052273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2362" y="9881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CHILDREN WHO ARE HEARD LISTEN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Kids want to tell their story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648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524000" y="1"/>
            <a:ext cx="9144000" cy="2413000"/>
          </a:xfrm>
        </p:spPr>
        <p:txBody>
          <a:bodyPr>
            <a:normAutofit fontScale="90000"/>
          </a:bodyPr>
          <a:lstStyle/>
          <a:p>
            <a:br>
              <a:rPr lang="en-US" u="sng" dirty="0"/>
            </a:br>
            <a:br>
              <a:rPr lang="en-US" u="sng" dirty="0"/>
            </a:br>
            <a:br>
              <a:rPr lang="en-US" u="sng" dirty="0"/>
            </a:br>
            <a:br>
              <a:rPr lang="en-US" u="sng" dirty="0"/>
            </a:br>
            <a:br>
              <a:rPr lang="en-US" u="sng" dirty="0"/>
            </a:br>
            <a:br>
              <a:rPr lang="en-US" u="sng" dirty="0"/>
            </a:br>
            <a:r>
              <a:rPr lang="en-US" dirty="0"/>
              <a:t>Self Defeating       vs.        Bad Behavior</a:t>
            </a:r>
            <a:br>
              <a:rPr lang="en-US" dirty="0"/>
            </a:br>
            <a:br>
              <a:rPr lang="en-US" dirty="0"/>
            </a:br>
            <a:r>
              <a:rPr lang="en-US" sz="2700" dirty="0"/>
              <a:t>Cooperative Problem Solving			Discipline approach</a:t>
            </a:r>
            <a:endParaRPr lang="en-US" sz="27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648857" y="471712"/>
            <a:ext cx="72571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       </a:t>
            </a:r>
            <a:r>
              <a:rPr lang="en-US" sz="4000" u="sng" dirty="0"/>
              <a:t>The Power Of Language</a:t>
            </a:r>
          </a:p>
        </p:txBody>
      </p:sp>
    </p:spTree>
    <p:extLst>
      <p:ext uri="{BB962C8B-B14F-4D97-AF65-F5344CB8AC3E}">
        <p14:creationId xmlns:p14="http://schemas.microsoft.com/office/powerpoint/2010/main" val="253322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A409D-2DCA-2B4B-B5DD-39665273B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Effective Behavioral Interventions Are Based </a:t>
            </a:r>
            <a:r>
              <a:rPr lang="en-US"/>
              <a:t>on Strengths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BF8BB-302B-E444-8DEB-29F56A6CE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/>
          </a:p>
          <a:p>
            <a:endParaRPr lang="en-US" sz="3200" dirty="0"/>
          </a:p>
          <a:p>
            <a:r>
              <a:rPr lang="en-US" sz="3600" dirty="0"/>
              <a:t>The ability to recognize child’s strengths  positive actions and intentions is key. </a:t>
            </a:r>
          </a:p>
        </p:txBody>
      </p:sp>
    </p:spTree>
    <p:extLst>
      <p:ext uri="{BB962C8B-B14F-4D97-AF65-F5344CB8AC3E}">
        <p14:creationId xmlns:p14="http://schemas.microsoft.com/office/powerpoint/2010/main" val="2721018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D7ACE-46B2-E94D-A383-8AB52E1B0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Critical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A3DC9-EFC6-7548-8CA3-AED72F69E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Validating</a:t>
            </a:r>
            <a:r>
              <a:rPr lang="en-US" dirty="0"/>
              <a:t>   </a:t>
            </a:r>
          </a:p>
          <a:p>
            <a:pPr marL="0" indent="0">
              <a:buNone/>
            </a:pPr>
            <a:r>
              <a:rPr lang="en-US" dirty="0"/>
              <a:t>The ability to acknowledge the feelings the child is experiencing or expressing</a:t>
            </a:r>
          </a:p>
          <a:p>
            <a:endParaRPr lang="en-US" dirty="0"/>
          </a:p>
          <a:p>
            <a:r>
              <a:rPr lang="en-US" sz="3200" dirty="0"/>
              <a:t>Affirming</a:t>
            </a:r>
            <a:r>
              <a:rPr lang="en-US" dirty="0"/>
              <a:t>   </a:t>
            </a:r>
          </a:p>
          <a:p>
            <a:pPr marL="0" indent="0">
              <a:buNone/>
            </a:pPr>
            <a:r>
              <a:rPr lang="en-US" dirty="0"/>
              <a:t>The ability to recognize positive intent , use of prosocial skills or actions </a:t>
            </a:r>
          </a:p>
        </p:txBody>
      </p:sp>
    </p:spTree>
    <p:extLst>
      <p:ext uri="{BB962C8B-B14F-4D97-AF65-F5344CB8AC3E}">
        <p14:creationId xmlns:p14="http://schemas.microsoft.com/office/powerpoint/2010/main" val="3032295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25479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ChangeArrowheads="1"/>
          </p:cNvSpPr>
          <p:nvPr/>
        </p:nvSpPr>
        <p:spPr bwMode="auto">
          <a:xfrm>
            <a:off x="7889875" y="5943600"/>
            <a:ext cx="381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7475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57576" y="0"/>
            <a:ext cx="51466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0900810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400</Words>
  <Application>Microsoft Macintosh PowerPoint</Application>
  <PresentationFormat>Widescreen</PresentationFormat>
  <Paragraphs>64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De-Escalation and Relationship Building</vt:lpstr>
      <vt:lpstr>The Power of Relationships</vt:lpstr>
      <vt:lpstr>WHEN DEALING WITH IN AN EMOTIONALLY CHARGED EVENT</vt:lpstr>
      <vt:lpstr>CHILDREN WHO ARE HEARD LISTEN</vt:lpstr>
      <vt:lpstr>      Self Defeating       vs.        Bad Behavior  Cooperative Problem Solving   Discipline approach</vt:lpstr>
      <vt:lpstr>Most Effective Behavioral Interventions Are Based on Strengths </vt:lpstr>
      <vt:lpstr>Two Critical Skills</vt:lpstr>
      <vt:lpstr>PowerPoint Presentation</vt:lpstr>
      <vt:lpstr>PowerPoint Presentation</vt:lpstr>
      <vt:lpstr>THE CONFLICT CYCLE PARADIGM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Dealing with Challenging Behaviors in Stressful Times</dc:title>
  <dc:creator>Ken Kramberg</dc:creator>
  <cp:lastModifiedBy>Ken Kramberg</cp:lastModifiedBy>
  <cp:revision>4</cp:revision>
  <dcterms:created xsi:type="dcterms:W3CDTF">2022-01-24T13:02:29Z</dcterms:created>
  <dcterms:modified xsi:type="dcterms:W3CDTF">2024-01-24T01:41:55Z</dcterms:modified>
</cp:coreProperties>
</file>