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811" r:id="rId2"/>
    <p:sldId id="812" r:id="rId3"/>
    <p:sldId id="813" r:id="rId4"/>
    <p:sldId id="814" r:id="rId5"/>
    <p:sldId id="815" r:id="rId6"/>
    <p:sldId id="816" r:id="rId7"/>
    <p:sldId id="817" r:id="rId8"/>
    <p:sldId id="818" r:id="rId9"/>
    <p:sldId id="819" r:id="rId10"/>
    <p:sldId id="820" r:id="rId11"/>
    <p:sldId id="821" r:id="rId12"/>
    <p:sldId id="822" r:id="rId13"/>
    <p:sldId id="823" r:id="rId14"/>
    <p:sldId id="824" r:id="rId15"/>
    <p:sldId id="825" r:id="rId16"/>
    <p:sldId id="8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2"/>
    <p:restoredTop sz="94704"/>
  </p:normalViewPr>
  <p:slideViewPr>
    <p:cSldViewPr snapToGrid="0" snapToObjects="1">
      <p:cViewPr varScale="1">
        <p:scale>
          <a:sx n="87" d="100"/>
          <a:sy n="87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6E682-B0E5-B84C-B32A-ED9E328083CB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7BF0F-D992-AF42-9879-59B974FBF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1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a school PBIS refresher presentation- click through to show what it looks like - starting with the data (student data, fidelity data, staff perception data), introduce what’s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86685-5FBE-3747-AFAF-3504D24EF4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6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Students, staff and families will vote to determine the organization CCS will donate too. 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87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09550" rtl="0">
              <a:lnSpc>
                <a:spcPct val="115000"/>
              </a:lnSpc>
              <a:spcBef>
                <a:spcPts val="64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12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55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579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29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770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3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1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90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383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789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4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5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09550" rtl="0">
              <a:lnSpc>
                <a:spcPct val="115000"/>
              </a:lnSpc>
              <a:spcBef>
                <a:spcPts val="64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79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6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E7B1-30BB-FC4B-AE9F-08565AEE2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4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A7ADB-F687-784D-BDB6-CBDC5F52E4D3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41C45-2868-4C4C-89FB-E0387442B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33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FE370-CF9C-1A4D-8291-146446C6159E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E2A3-0BF7-9E40-B693-8D681E40E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058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D8B6D-E1EF-D04B-A9FB-AD92D03BF5C9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265A6-CD5F-344C-99AE-EC718EF04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447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E5FE7-01B8-304B-BE64-342E98EAF208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0400" y="6229350"/>
            <a:ext cx="8026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7A2D0-2B6E-7640-892D-CBA4F3A5F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16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898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6/14/18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555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3000" y="1627633"/>
            <a:ext cx="5380461" cy="46716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04834" y="1627632"/>
            <a:ext cx="3888164" cy="43059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6/14/18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19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5D81F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1AEA-8571-6644-B2A6-D69A5EC8DA29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DF7D7-7D60-8642-B07E-01E12A3DC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" y="6153150"/>
            <a:ext cx="249978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434" y="6251576"/>
            <a:ext cx="22479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4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6186489"/>
            <a:ext cx="1631949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BAB9-BF94-C34A-86F4-72F03D41F120}" type="datetime1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9AE8-925D-2248-B4A7-3183C5BB1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38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0BDEC-1085-EE4C-9BB3-615079269A65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AFF1-F3C0-DF41-9CC9-8A11CD816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2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7587-6127-4349-9373-1AD41B515EB5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2AD5F-810E-884E-8753-E55E2E18D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11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236CA-C980-C041-A114-43965D52E882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53E91-22E6-7F41-8BE8-5895666BC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8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2AA3F-9EC5-9249-956A-07B3A7F42EF5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0EF2D-357C-EC40-ABBD-7587657E6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46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0FE6C-C34A-A94B-AD67-E0BA5E532D64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04749-12F0-7A4A-A91C-75A37B275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16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9110A-C186-9744-9CAD-E6783611B932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BE4D0-F2BE-2246-AAA5-F387156D7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02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3366FF"/>
            </a:gs>
            <a:gs pos="16000">
              <a:srgbClr val="FFFFFF"/>
            </a:gs>
            <a:gs pos="0">
              <a:schemeClr val="bg1"/>
            </a:gs>
          </a:gsLst>
          <a:lin ang="16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1E54330-2FFE-4045-A3E4-D6AE0F429963}" type="datetimeFigureOut">
              <a:rPr lang="en-US" altLang="en-US"/>
              <a:pPr>
                <a:defRPr/>
              </a:pPr>
              <a:t>6/14/18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51BE6DC-94AD-4744-AD47-4FEA7F7C9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8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Charlotte Central School</a:t>
            </a:r>
          </a:p>
          <a:p>
            <a:pPr marL="0" indent="0" algn="ctr">
              <a:buNone/>
            </a:pPr>
            <a:r>
              <a:rPr lang="en-US" dirty="0"/>
              <a:t>Grades K-8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555" y="2768883"/>
            <a:ext cx="5652654" cy="33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</a:pPr>
            <a:r>
              <a:rPr lang="en-US"/>
              <a:t>     “Paying” it Forward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981200" y="1570050"/>
            <a:ext cx="5076900" cy="9141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228600">
              <a:spcBef>
                <a:spcPts val="0"/>
              </a:spcBef>
            </a:pPr>
            <a:r>
              <a:rPr lang="en-US"/>
              <a:t>“Paying” it forward</a:t>
            </a:r>
          </a:p>
          <a:p>
            <a:pPr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  <a:p>
            <a:pPr marL="20320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570" y="5318524"/>
            <a:ext cx="115036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7849">
            <a:off x="7270300" y="909013"/>
            <a:ext cx="3305100" cy="1214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Shape 207"/>
          <p:cNvCxnSpPr/>
          <p:nvPr/>
        </p:nvCxnSpPr>
        <p:spPr>
          <a:xfrm rot="10800000" flipH="1">
            <a:off x="5751700" y="1662512"/>
            <a:ext cx="1341900" cy="32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08" name="Shape 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7849" y="2720263"/>
            <a:ext cx="2048600" cy="15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/>
          <p:nvPr/>
        </p:nvSpPr>
        <p:spPr>
          <a:xfrm rot="1656">
            <a:off x="3905175" y="3332016"/>
            <a:ext cx="622800" cy="27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9475" y="2691376"/>
            <a:ext cx="2646875" cy="15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 rot="1206">
            <a:off x="3347300" y="5666350"/>
            <a:ext cx="1709700" cy="27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8724" y="2712675"/>
            <a:ext cx="2646874" cy="152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/>
          <p:nvPr/>
        </p:nvSpPr>
        <p:spPr>
          <a:xfrm rot="876">
            <a:off x="6553200" y="5666150"/>
            <a:ext cx="1177500" cy="27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14" name="Shape 214"/>
          <p:cNvSpPr/>
          <p:nvPr/>
        </p:nvSpPr>
        <p:spPr>
          <a:xfrm rot="1656">
            <a:off x="7242550" y="3332016"/>
            <a:ext cx="622800" cy="27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1981201" y="2284091"/>
            <a:ext cx="1942211" cy="3905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</a:rPr>
              <a:t>Individual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5250881" y="2264700"/>
            <a:ext cx="1392300" cy="3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</a:rPr>
              <a:t>School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8373685" y="2329675"/>
            <a:ext cx="1814341" cy="428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</a:rPr>
              <a:t>Community</a:t>
            </a:r>
          </a:p>
        </p:txBody>
      </p:sp>
      <p:pic>
        <p:nvPicPr>
          <p:cNvPr id="218" name="Shape 218" descr="Empty PBIS Tub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6846" y="4350901"/>
            <a:ext cx="1189075" cy="242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>
            <a:off x="7945575" y="4621877"/>
            <a:ext cx="2722425" cy="2083449"/>
          </a:xfrm>
          <a:prstGeom prst="flowChartSummingJunction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8695100" y="4593672"/>
            <a:ext cx="1392300" cy="3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Local Organization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9668113" y="5344997"/>
            <a:ext cx="1392300" cy="3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Humane Society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8744975" y="5977175"/>
            <a:ext cx="1392300" cy="3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ea typeface="ＭＳ Ｐゴシック" charset="-128"/>
              </a:rPr>
              <a:t>VT Organization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7959450" y="5149649"/>
            <a:ext cx="1392300" cy="3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Lake Champlain Clean-up</a:t>
            </a:r>
          </a:p>
        </p:txBody>
      </p:sp>
    </p:spTree>
    <p:extLst>
      <p:ext uri="{BB962C8B-B14F-4D97-AF65-F5344CB8AC3E}">
        <p14:creationId xmlns:p14="http://schemas.microsoft.com/office/powerpoint/2010/main" val="142247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How do Students Get It?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524000" y="2118399"/>
            <a:ext cx="6469800" cy="43743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000" dirty="0"/>
              <a:t>When students demonstrate the school-wide expectations - Take care of ourselves, others and this place:</a:t>
            </a:r>
          </a:p>
          <a:p>
            <a:pPr marL="0" indent="0">
              <a:spcBef>
                <a:spcPts val="0"/>
              </a:spcBef>
              <a:buNone/>
            </a:pPr>
            <a:endParaRPr sz="2400" b="1" i="1" dirty="0"/>
          </a:p>
          <a:p>
            <a:pPr marL="914400" indent="-381000">
              <a:spcBef>
                <a:spcPts val="0"/>
              </a:spcBef>
              <a:buSzPct val="100000"/>
            </a:pPr>
            <a:r>
              <a:rPr lang="en-US" sz="2400" dirty="0"/>
              <a:t>Give the student specific feedback connected to the expectation and provide them the option to put the penny directly in the </a:t>
            </a:r>
            <a:r>
              <a:rPr lang="en-US" sz="2400" b="1" dirty="0"/>
              <a:t>school-wide jar </a:t>
            </a:r>
            <a:r>
              <a:rPr lang="en-US" sz="2400" dirty="0"/>
              <a:t>or </a:t>
            </a:r>
            <a:r>
              <a:rPr lang="en-US" sz="2400" b="1" dirty="0"/>
              <a:t>classroom jar</a:t>
            </a:r>
          </a:p>
          <a:p>
            <a:pPr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5100" y="2317674"/>
            <a:ext cx="2793275" cy="397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76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What do Students do with it?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2674200" y="1682150"/>
            <a:ext cx="1897800" cy="7965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/>
              <a:t>Classroom            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100" y="2478551"/>
            <a:ext cx="3076912" cy="43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911875" y="1682150"/>
            <a:ext cx="2984700" cy="7965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/>
              <a:t>School-wide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614" y="1682148"/>
            <a:ext cx="2175637" cy="11731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Shape 242"/>
          <p:cNvCxnSpPr/>
          <p:nvPr/>
        </p:nvCxnSpPr>
        <p:spPr>
          <a:xfrm rot="10800000" flipH="1">
            <a:off x="5200300" y="2803625"/>
            <a:ext cx="643800" cy="1647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" name="Shape 243"/>
          <p:cNvCxnSpPr/>
          <p:nvPr/>
        </p:nvCxnSpPr>
        <p:spPr>
          <a:xfrm>
            <a:off x="6927275" y="2840175"/>
            <a:ext cx="805500" cy="839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4" name="Shape 244" descr="Empty PBIS Tub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5250" y="2414443"/>
            <a:ext cx="2175623" cy="4443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02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i="1"/>
              <a:t>“Be the Change”</a:t>
            </a:r>
            <a:r>
              <a:rPr lang="en-US"/>
              <a:t> in Action!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1981200" y="2647603"/>
            <a:ext cx="8229600" cy="1808018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u="sng" dirty="0">
                <a:solidFill>
                  <a:schemeClr val="hlink"/>
                </a:solidFill>
              </a:rPr>
              <a:t>https://</a:t>
            </a:r>
            <a:r>
              <a:rPr lang="en-US" u="sng" dirty="0" err="1">
                <a:solidFill>
                  <a:schemeClr val="hlink"/>
                </a:solidFill>
              </a:rPr>
              <a:t>drive.google.com</a:t>
            </a:r>
            <a:r>
              <a:rPr lang="en-US" u="sng" dirty="0">
                <a:solidFill>
                  <a:schemeClr val="hlink"/>
                </a:solidFill>
              </a:rPr>
              <a:t>/file/d/0B-4_Lb_IN_OON29RdEdUa1hWeW8/view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53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1676400" y="274650"/>
            <a:ext cx="8769900" cy="13254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Classroom Celebrations - </a:t>
            </a:r>
          </a:p>
          <a:p>
            <a:pPr>
              <a:spcBef>
                <a:spcPts val="0"/>
              </a:spcBef>
            </a:pPr>
            <a:r>
              <a:rPr lang="en-US"/>
              <a:t>Keep it Simple &amp; Have Fun!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 rot="-945052">
            <a:off x="2164060" y="3398545"/>
            <a:ext cx="1371498" cy="640214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/>
              <a:t>PJ Day!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626" y="1737351"/>
            <a:ext cx="2842675" cy="50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3505200" y="5562600"/>
            <a:ext cx="3596700" cy="1068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505200" y="3771900"/>
            <a:ext cx="3596700" cy="1068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4419600" y="4648200"/>
            <a:ext cx="3596700" cy="1068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endParaRPr sz="2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 rot="-945462">
            <a:off x="1672887" y="5488647"/>
            <a:ext cx="1949774" cy="640214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/>
              <a:t>Play Games!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 rot="-945316">
            <a:off x="8064193" y="4110865"/>
            <a:ext cx="2073812" cy="640214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/>
              <a:t>Extra Recess!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761" y="5821674"/>
            <a:ext cx="797574" cy="79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877" y="3929051"/>
            <a:ext cx="703575" cy="6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8700" y="4817787"/>
            <a:ext cx="703575" cy="69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 rot="1190650">
            <a:off x="7538097" y="1648510"/>
            <a:ext cx="2642407" cy="64018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600"/>
              <a:t>   </a:t>
            </a:r>
          </a:p>
        </p:txBody>
      </p:sp>
      <p:sp>
        <p:nvSpPr>
          <p:cNvPr id="269" name="Shape 269"/>
          <p:cNvSpPr/>
          <p:nvPr/>
        </p:nvSpPr>
        <p:spPr>
          <a:xfrm rot="1289880">
            <a:off x="7510027" y="1540496"/>
            <a:ext cx="2819340" cy="2759675"/>
          </a:xfrm>
          <a:prstGeom prst="cloudCallout">
            <a:avLst>
              <a:gd name="adj1" fmla="val -38860"/>
              <a:gd name="adj2" fmla="val 65393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 eaLnBrk="0" fontAlgn="base" hangingPunct="0">
              <a:lnSpc>
                <a:spcPct val="115000"/>
              </a:lnSpc>
              <a:spcBef>
                <a:spcPts val="640"/>
              </a:spcBef>
              <a:spcAft>
                <a:spcPct val="0"/>
              </a:spcAft>
              <a:buClr>
                <a:prstClr val="black"/>
              </a:buClr>
              <a:buSzPct val="45833"/>
            </a:pPr>
            <a:r>
              <a:rPr lang="en-US" sz="240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You and Your Students Set Goals and Determine Celebration!</a:t>
            </a:r>
          </a:p>
        </p:txBody>
      </p:sp>
    </p:spTree>
    <p:extLst>
      <p:ext uri="{BB962C8B-B14F-4D97-AF65-F5344CB8AC3E}">
        <p14:creationId xmlns:p14="http://schemas.microsoft.com/office/powerpoint/2010/main" val="92790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773382" y="274651"/>
            <a:ext cx="8645236" cy="13254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Classroom vs. School-wide Celebrations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4466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Celebration should be immediate - something we can live with…</a:t>
            </a:r>
          </a:p>
          <a:p>
            <a:pPr marL="914400" indent="-393700">
              <a:spcBef>
                <a:spcPts val="0"/>
              </a:spcBef>
              <a:buSzPct val="100000"/>
            </a:pPr>
            <a:r>
              <a:rPr lang="en-US" sz="2600" dirty="0"/>
              <a:t>Each classroom has the autonomy to set their own “Class-wide” goal </a:t>
            </a:r>
          </a:p>
          <a:p>
            <a:pPr marL="914400" indent="-393700">
              <a:spcBef>
                <a:spcPts val="0"/>
              </a:spcBef>
              <a:buSzPct val="100000"/>
            </a:pPr>
            <a:r>
              <a:rPr lang="en-US" sz="2600" dirty="0"/>
              <a:t>During every School-wide Assembly, classrooms are invited to deposit their change in the school-wide tube.</a:t>
            </a:r>
          </a:p>
          <a:p>
            <a:pPr marL="914400" indent="-393700">
              <a:spcBef>
                <a:spcPts val="0"/>
              </a:spcBef>
              <a:buSzPct val="100000"/>
            </a:pPr>
            <a:r>
              <a:rPr lang="en-US" sz="2600" dirty="0"/>
              <a:t>Once the tube is full, CCS will donate the pennies to an organization (TBD by the entire school community)</a:t>
            </a:r>
          </a:p>
        </p:txBody>
      </p:sp>
    </p:spTree>
    <p:extLst>
      <p:ext uri="{BB962C8B-B14F-4D97-AF65-F5344CB8AC3E}">
        <p14:creationId xmlns:p14="http://schemas.microsoft.com/office/powerpoint/2010/main" val="3923518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981200" y="1773243"/>
            <a:ext cx="8229600" cy="1940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3600" dirty="0"/>
              <a:t>Staff Acknowledgement: </a:t>
            </a:r>
          </a:p>
          <a:p>
            <a:pPr marL="2628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3600" b="1" i="1" dirty="0"/>
              <a:t>Be (See) the Change! </a:t>
            </a:r>
          </a:p>
          <a:p>
            <a:pPr marL="2628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3600" b="1" i="1" dirty="0"/>
              <a:t>    Note Cards!</a:t>
            </a:r>
            <a:r>
              <a:rPr lang="en-US" sz="36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sz="36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800" dirty="0"/>
          </a:p>
          <a:p>
            <a:pPr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800" dirty="0"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775" y="3985799"/>
            <a:ext cx="4302425" cy="28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 rot="-703155">
            <a:off x="1885320" y="4600511"/>
            <a:ext cx="3631908" cy="1633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Located in the Staff Room &amp; Mailroom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hape 275"/>
          <p:cNvSpPr txBox="1">
            <a:spLocks/>
          </p:cNvSpPr>
          <p:nvPr/>
        </p:nvSpPr>
        <p:spPr bwMode="auto">
          <a:xfrm>
            <a:off x="1757263" y="184976"/>
            <a:ext cx="8578734" cy="1325400"/>
          </a:xfrm>
          <a:prstGeom prst="rect">
            <a:avLst/>
          </a:prstGeom>
          <a:solidFill>
            <a:srgbClr val="5D8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Building a Positive Community</a:t>
            </a:r>
            <a:r>
              <a:rPr lang="is-IS" dirty="0">
                <a:solidFill>
                  <a:prstClr val="black"/>
                </a:solidFill>
                <a:latin typeface="Calibri"/>
              </a:rPr>
              <a:t>…..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Starts with Us!</a:t>
            </a:r>
          </a:p>
        </p:txBody>
      </p:sp>
    </p:spTree>
    <p:extLst>
      <p:ext uri="{BB962C8B-B14F-4D97-AF65-F5344CB8AC3E}">
        <p14:creationId xmlns:p14="http://schemas.microsoft.com/office/powerpoint/2010/main" val="139971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524000" y="38744"/>
            <a:ext cx="9144000" cy="5727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Start with the Data:</a:t>
            </a:r>
            <a:br>
              <a:rPr lang="en-US" dirty="0"/>
            </a:br>
            <a:r>
              <a:rPr lang="en" dirty="0"/>
              <a:t>What</a:t>
            </a:r>
            <a:r>
              <a:rPr lang="en-US" dirty="0"/>
              <a:t> does the</a:t>
            </a:r>
            <a:r>
              <a:rPr lang="en" dirty="0"/>
              <a:t> data tell us overtime?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1" y="2129000"/>
            <a:ext cx="7198821" cy="460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1734" y="2602156"/>
            <a:ext cx="5664112" cy="3616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76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dk1"/>
              </a:buClr>
              <a:buSzPct val="61111"/>
            </a:pPr>
            <a:r>
              <a:rPr lang="en"/>
              <a:t>	 		 		 	 	 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		 	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</a:t>
            </a:r>
          </a:p>
          <a:p>
            <a:r>
              <a:rPr lang="en"/>
              <a:t>	 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700" y="665018"/>
            <a:ext cx="8520600" cy="57856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 rot="-1001830">
            <a:off x="1388525" y="470041"/>
            <a:ext cx="3531314" cy="84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" sz="24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What does the PBIS Team think is in Place?</a:t>
            </a:r>
          </a:p>
        </p:txBody>
      </p:sp>
    </p:spTree>
    <p:extLst>
      <p:ext uri="{BB962C8B-B14F-4D97-AF65-F5344CB8AC3E}">
        <p14:creationId xmlns:p14="http://schemas.microsoft.com/office/powerpoint/2010/main" val="3650273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dk1"/>
              </a:buClr>
              <a:buSzPct val="61111"/>
            </a:pPr>
            <a:r>
              <a:rPr lang="en"/>
              <a:t>	 		 		 	 	 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		 			</a:t>
            </a:r>
          </a:p>
          <a:p>
            <a:pPr>
              <a:buClr>
                <a:schemeClr val="dk1"/>
              </a:buClr>
              <a:buSzPct val="61111"/>
            </a:pPr>
            <a:r>
              <a:rPr lang="en"/>
              <a:t>		</a:t>
            </a:r>
          </a:p>
          <a:p>
            <a:r>
              <a:rPr lang="en"/>
              <a:t>	 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701" y="623401"/>
            <a:ext cx="8617749" cy="57441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 rot="-1001830">
            <a:off x="1580056" y="459198"/>
            <a:ext cx="3325374" cy="87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" sz="24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What does CCS Staff think is in Place?</a:t>
            </a:r>
          </a:p>
        </p:txBody>
      </p:sp>
    </p:spTree>
    <p:extLst>
      <p:ext uri="{BB962C8B-B14F-4D97-AF65-F5344CB8AC3E}">
        <p14:creationId xmlns:p14="http://schemas.microsoft.com/office/powerpoint/2010/main" val="115419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852325" y="231900"/>
            <a:ext cx="8520600" cy="8687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dirty="0">
                <a:solidFill>
                  <a:srgbClr val="FF0000"/>
                </a:solidFill>
              </a:rPr>
              <a:t>What’s Missing?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170570"/>
            <a:ext cx="5479356" cy="474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129" y="1170571"/>
            <a:ext cx="5436522" cy="442133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4613350" y="2426788"/>
            <a:ext cx="282014" cy="95724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sz="1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8642016" y="2310839"/>
            <a:ext cx="282014" cy="95724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sz="140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0" name="Shape 90"/>
          <p:cNvSpPr txBox="1"/>
          <p:nvPr/>
        </p:nvSpPr>
        <p:spPr>
          <a:xfrm rot="-1001879">
            <a:off x="1762833" y="1693714"/>
            <a:ext cx="1311399" cy="6157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" sz="1400" b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PBIS Team</a:t>
            </a:r>
          </a:p>
        </p:txBody>
      </p:sp>
      <p:sp>
        <p:nvSpPr>
          <p:cNvPr id="91" name="Shape 91"/>
          <p:cNvSpPr txBox="1"/>
          <p:nvPr/>
        </p:nvSpPr>
        <p:spPr>
          <a:xfrm rot="1546428">
            <a:off x="9502131" y="1772813"/>
            <a:ext cx="1311579" cy="6158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" sz="1400" b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CCS Staff</a:t>
            </a:r>
          </a:p>
        </p:txBody>
      </p:sp>
      <p:sp>
        <p:nvSpPr>
          <p:cNvPr id="11" name="Shape 84"/>
          <p:cNvSpPr txBox="1">
            <a:spLocks/>
          </p:cNvSpPr>
          <p:nvPr/>
        </p:nvSpPr>
        <p:spPr bwMode="auto">
          <a:xfrm>
            <a:off x="1861566" y="5939630"/>
            <a:ext cx="8520600" cy="86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lvl="0" algn="ctr" defTabSz="457200" rtl="0" eaLnBrk="0" fontAlgn="base" hangingPunct="0">
              <a:spcBef>
                <a:spcPts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lvl="1" algn="ctr" defTabSz="457200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lvl="2" algn="ctr" defTabSz="457200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lvl="3" algn="ctr" defTabSz="457200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lvl="4" algn="ctr" defTabSz="457200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lvl="5" algn="ctr" defTabSz="457200" rtl="0" eaLnBrk="1" fontAlgn="base" hangingPunct="1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lvl="6" algn="ctr" defTabSz="457200" rtl="0" eaLnBrk="1" fontAlgn="base" hangingPunct="1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lvl="7" algn="ctr" defTabSz="457200" rtl="0" eaLnBrk="1" fontAlgn="base" hangingPunct="1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lvl="8" algn="ctr" defTabSz="457200" rtl="0" eaLnBrk="1" fontAlgn="base" hangingPunct="1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Acknowledgement System!</a:t>
            </a:r>
            <a:endParaRPr lang="en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1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981200" y="1393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  <a:buSzPct val="250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What our Staff told us?</a:t>
            </a:r>
          </a:p>
        </p:txBody>
      </p:sp>
      <p:sp>
        <p:nvSpPr>
          <p:cNvPr id="147" name="Shape 147"/>
          <p:cNvSpPr txBox="1"/>
          <p:nvPr/>
        </p:nvSpPr>
        <p:spPr>
          <a:xfrm rot="-341456">
            <a:off x="6800522" y="1459660"/>
            <a:ext cx="3827062" cy="5060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Grades ⅞ -Tickets didn’t work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System Management - Easy, Simple, Sustainable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Connect with School-wide Expectations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No tangibles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Developmentally Appropriate</a:t>
            </a:r>
          </a:p>
          <a:p>
            <a:pPr defTabSz="457200" eaLnBrk="0" fontAlgn="base" hangingPunct="0">
              <a:spcAft>
                <a:spcPct val="0"/>
              </a:spcAft>
            </a:pPr>
            <a:endParaRPr sz="240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 eaLnBrk="0" fontAlgn="base" hangingPunct="0"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RC/DD + PBIS = CCS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1532638"/>
            <a:ext cx="4080057" cy="50608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 rot="10800000" flipH="1">
            <a:off x="5046450" y="2012725"/>
            <a:ext cx="1495200" cy="834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 rot="10800000" flipH="1">
            <a:off x="5247725" y="2789300"/>
            <a:ext cx="1380300" cy="70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 rot="10800000" flipH="1">
            <a:off x="4988950" y="3795625"/>
            <a:ext cx="1768500" cy="575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" name="Shape 152"/>
          <p:cNvCxnSpPr/>
          <p:nvPr/>
        </p:nvCxnSpPr>
        <p:spPr>
          <a:xfrm>
            <a:off x="5017700" y="4701400"/>
            <a:ext cx="1840200" cy="7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3" name="Shape 153"/>
          <p:cNvCxnSpPr/>
          <p:nvPr/>
        </p:nvCxnSpPr>
        <p:spPr>
          <a:xfrm>
            <a:off x="5262125" y="5362750"/>
            <a:ext cx="1624500" cy="186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4" name="Shape 154"/>
          <p:cNvCxnSpPr/>
          <p:nvPr/>
        </p:nvCxnSpPr>
        <p:spPr>
          <a:xfrm>
            <a:off x="4155050" y="6297275"/>
            <a:ext cx="2846700" cy="244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49376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Our NEW System: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What does it look like?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50133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CCS</a:t>
            </a:r>
            <a:r>
              <a:rPr lang="en-US" dirty="0"/>
              <a:t>, Taking CARE of Ourselves, Taking CARE of Others and Taking CARE of this Place……</a:t>
            </a:r>
          </a:p>
          <a:p>
            <a:pPr marL="0" indent="0">
              <a:spcBef>
                <a:spcPts val="0"/>
              </a:spcBef>
              <a:buNone/>
            </a:pPr>
            <a:endParaRPr sz="1500" dirty="0"/>
          </a:p>
          <a:p>
            <a:pPr algn="ctr">
              <a:spcBef>
                <a:spcPts val="0"/>
              </a:spcBef>
              <a:buNone/>
            </a:pPr>
            <a:r>
              <a:rPr lang="en-US" dirty="0"/>
              <a:t>Just makes “cents”!</a:t>
            </a:r>
          </a:p>
          <a:p>
            <a:pPr algn="ctr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301" y="4032976"/>
            <a:ext cx="5027877" cy="282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29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981200" y="1984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What is it called?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524000" y="1295400"/>
            <a:ext cx="3570300" cy="11430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i="1"/>
              <a:t>Be the Change</a:t>
            </a:r>
            <a:r>
              <a:rPr lang="en-US"/>
              <a:t>!</a:t>
            </a:r>
          </a:p>
          <a:p>
            <a:pPr marL="0" indent="0">
              <a:spcBef>
                <a:spcPts val="0"/>
              </a:spcBef>
              <a:buNone/>
            </a:pPr>
            <a:endParaRPr sz="800"/>
          </a:p>
          <a:p>
            <a:pPr algn="ctr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 b="1"/>
          </a:p>
          <a:p>
            <a:pPr marL="0" indent="0">
              <a:spcBef>
                <a:spcPts val="0"/>
              </a:spcBef>
              <a:buNone/>
            </a:pPr>
            <a:endParaRPr sz="1800" b="1"/>
          </a:p>
          <a:p>
            <a:pPr marL="0" indent="0">
              <a:spcBef>
                <a:spcPts val="0"/>
              </a:spcBef>
              <a:buNone/>
            </a:pPr>
            <a:endParaRPr sz="1800" b="1"/>
          </a:p>
          <a:p>
            <a:pPr algn="ctr">
              <a:spcBef>
                <a:spcPts val="0"/>
              </a:spcBef>
              <a:buNone/>
            </a:pPr>
            <a:endParaRPr b="1" i="1"/>
          </a:p>
          <a:p>
            <a:pPr algn="ctr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3" name="Shape 183" descr="New- CHAMP Logo Image with Penn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063" y="2213951"/>
            <a:ext cx="8150277" cy="4644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123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Why the Penny?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1582192" y="1600200"/>
            <a:ext cx="5076900" cy="51570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Building on CCS’s strong “cents” of community and values, the penny allows CCS to engage in…</a:t>
            </a:r>
          </a:p>
          <a:p>
            <a:pPr marL="0" indent="0">
              <a:spcBef>
                <a:spcPts val="0"/>
              </a:spcBef>
              <a:buNone/>
            </a:pPr>
            <a:endParaRPr sz="1400" dirty="0"/>
          </a:p>
          <a:p>
            <a:pPr marL="0" indent="0">
              <a:spcBef>
                <a:spcPts val="0"/>
              </a:spcBef>
              <a:buNone/>
            </a:pPr>
            <a:endParaRPr sz="1400" dirty="0"/>
          </a:p>
          <a:p>
            <a:pPr marL="457200" indent="-228600">
              <a:spcBef>
                <a:spcPts val="0"/>
              </a:spcBef>
            </a:pPr>
            <a:r>
              <a:rPr lang="en-US" dirty="0"/>
              <a:t>Sustainable practices</a:t>
            </a:r>
          </a:p>
          <a:p>
            <a:pPr marL="457200" indent="-228600">
              <a:spcBef>
                <a:spcPts val="0"/>
              </a:spcBef>
            </a:pPr>
            <a:r>
              <a:rPr lang="en-US" dirty="0"/>
              <a:t>Educational opportunities</a:t>
            </a:r>
          </a:p>
          <a:p>
            <a:pPr marL="457200" indent="-228600">
              <a:spcBef>
                <a:spcPts val="0"/>
              </a:spcBef>
            </a:pPr>
            <a:r>
              <a:rPr lang="en-US" dirty="0"/>
              <a:t>“Paying” it forward</a:t>
            </a:r>
          </a:p>
          <a:p>
            <a:pPr>
              <a:spcBef>
                <a:spcPts val="0"/>
              </a:spcBef>
              <a:buNone/>
            </a:pPr>
            <a:endParaRPr dirty="0"/>
          </a:p>
          <a:p>
            <a:pPr marL="0" indent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 marL="203200" indent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00" y="1417651"/>
            <a:ext cx="2602300" cy="25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4609" y="2236250"/>
            <a:ext cx="773673" cy="7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956" y="4060950"/>
            <a:ext cx="3126418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0301" y="5625113"/>
            <a:ext cx="3305099" cy="1214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Shape 195"/>
          <p:cNvCxnSpPr/>
          <p:nvPr/>
        </p:nvCxnSpPr>
        <p:spPr>
          <a:xfrm flipV="1">
            <a:off x="5630488" y="3320976"/>
            <a:ext cx="1854913" cy="93514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6" name="Shape 196"/>
          <p:cNvCxnSpPr>
            <a:endCxn id="193" idx="1"/>
          </p:cNvCxnSpPr>
          <p:nvPr/>
        </p:nvCxnSpPr>
        <p:spPr>
          <a:xfrm flipV="1">
            <a:off x="6414542" y="4632450"/>
            <a:ext cx="928414" cy="17515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" name="Shape 197"/>
          <p:cNvCxnSpPr>
            <a:endCxn id="194" idx="1"/>
          </p:cNvCxnSpPr>
          <p:nvPr/>
        </p:nvCxnSpPr>
        <p:spPr>
          <a:xfrm>
            <a:off x="5412900" y="5383358"/>
            <a:ext cx="1857400" cy="84917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16993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448</Words>
  <Application>Microsoft Macintosh PowerPoint</Application>
  <PresentationFormat>Widescreen</PresentationFormat>
  <Paragraphs>109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ＭＳ Ｐゴシック</vt:lpstr>
      <vt:lpstr>Arial</vt:lpstr>
      <vt:lpstr>Calibri</vt:lpstr>
      <vt:lpstr>Default Theme</vt:lpstr>
      <vt:lpstr>School Presentation</vt:lpstr>
      <vt:lpstr>Start with the Data: What does the data tell us overtime?</vt:lpstr>
      <vt:lpstr>PowerPoint Presentation</vt:lpstr>
      <vt:lpstr>PowerPoint Presentation</vt:lpstr>
      <vt:lpstr>What’s Missing?</vt:lpstr>
      <vt:lpstr>What our Staff told us?</vt:lpstr>
      <vt:lpstr>Our NEW System: What does it look like?</vt:lpstr>
      <vt:lpstr>What is it called?</vt:lpstr>
      <vt:lpstr>Why the Penny?</vt:lpstr>
      <vt:lpstr>     “Paying” it Forward</vt:lpstr>
      <vt:lpstr>How do Students Get It?</vt:lpstr>
      <vt:lpstr>What do Students do with it?</vt:lpstr>
      <vt:lpstr>“Be the Change” in Action!</vt:lpstr>
      <vt:lpstr>Classroom Celebrations -  Keep it Simple &amp; Have Fun!</vt:lpstr>
      <vt:lpstr>Classroom vs. School-wide Celebrations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Presentation</dc:title>
  <dc:creator>Microsoft Office User</dc:creator>
  <cp:lastModifiedBy>Microsoft Office User</cp:lastModifiedBy>
  <cp:revision>2</cp:revision>
  <dcterms:created xsi:type="dcterms:W3CDTF">2018-06-10T00:23:27Z</dcterms:created>
  <dcterms:modified xsi:type="dcterms:W3CDTF">2018-06-14T15:26:39Z</dcterms:modified>
</cp:coreProperties>
</file>