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Montserrat" pitchFamily="2" charset="77"/>
      <p:regular r:id="rId29"/>
      <p:bold r:id="rId30"/>
      <p:italic r:id="rId31"/>
      <p:boldItalic r:id="rId32"/>
    </p:embeddedFont>
    <p:embeddedFont>
      <p:font typeface="Nunito" pitchFamily="2"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pen Sans Medium" pitchFamily="2" charset="0"/>
      <p:regular r:id="rId41"/>
      <p:bold r:id="rId42"/>
      <p:italic r:id="rId43"/>
      <p:boldItalic r:id="rId44"/>
    </p:embeddedFont>
    <p:embeddedFont>
      <p:font typeface="PT Sans Narrow" panose="020B0506020203020204" pitchFamily="34" charset="77"/>
      <p:regular r:id="rId45"/>
      <p:bold r:id="rId46"/>
    </p:embeddedFont>
    <p:embeddedFont>
      <p:font typeface="Roboto" panose="02000000000000000000" pitchFamily="2"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scd.org/publications/educational-leadership/mar03/vol60/num06/Trust-in-Schools@-A-Core-Resource-for-School-Reform.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allacefoundation.org/knowledge-center/pages/how-leadership-influences-student-learning.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65b8da51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65b8da51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Choose activities that fit the team needs.</a:t>
            </a:r>
            <a:endParaRPr/>
          </a:p>
          <a:p>
            <a:pPr marL="0" lvl="0" indent="0" algn="l" rtl="0">
              <a:spcBef>
                <a:spcPts val="0"/>
              </a:spcBef>
              <a:spcAft>
                <a:spcPts val="0"/>
              </a:spcAft>
              <a:buNone/>
            </a:pPr>
            <a:r>
              <a:rPr lang="en"/>
              <a:t>If team has some communication or collaboration issues - avoid competition and look to activities that force collaboration to achieve a goal.</a:t>
            </a:r>
            <a:endParaRPr/>
          </a:p>
          <a:p>
            <a:pPr marL="0" lvl="0" indent="0" algn="l" rtl="0">
              <a:spcBef>
                <a:spcPts val="0"/>
              </a:spcBef>
              <a:spcAft>
                <a:spcPts val="0"/>
              </a:spcAft>
              <a:buNone/>
            </a:pPr>
            <a:r>
              <a:rPr lang="en"/>
              <a:t>Start small with activities that allow members to work with partners, but that brings people together collectively in the end.</a:t>
            </a:r>
            <a:endParaRPr/>
          </a:p>
          <a:p>
            <a:pPr marL="0" lvl="0" indent="0" algn="l" rtl="0">
              <a:spcBef>
                <a:spcPts val="0"/>
              </a:spcBef>
              <a:spcAft>
                <a:spcPts val="0"/>
              </a:spcAft>
              <a:buNone/>
            </a:pPr>
            <a:endParaRPr/>
          </a:p>
          <a:p>
            <a:pPr marL="0" lvl="0" indent="0" algn="l" rtl="0">
              <a:spcBef>
                <a:spcPts val="0"/>
              </a:spcBef>
              <a:spcAft>
                <a:spcPts val="0"/>
              </a:spcAft>
              <a:buNone/>
            </a:pPr>
            <a:r>
              <a:rPr lang="en"/>
              <a:t>New team members - choose activities that focus on getting to know one another.  Trustfalls take time.  </a:t>
            </a:r>
            <a:endParaRPr/>
          </a:p>
          <a:p>
            <a:pPr marL="0" lvl="0" indent="0" algn="l" rtl="0">
              <a:spcBef>
                <a:spcPts val="0"/>
              </a:spcBef>
              <a:spcAft>
                <a:spcPts val="0"/>
              </a:spcAft>
              <a:buNone/>
            </a:pPr>
            <a:endParaRPr/>
          </a:p>
          <a:p>
            <a:pPr marL="0" lvl="0" indent="0" algn="l" rtl="0">
              <a:spcBef>
                <a:spcPts val="0"/>
              </a:spcBef>
              <a:spcAft>
                <a:spcPts val="0"/>
              </a:spcAft>
              <a:buNone/>
            </a:pPr>
            <a:r>
              <a:rPr lang="en"/>
              <a:t>If I am working with a new team I like to interview the leader first or send out a quick anonymous survey about what people hope the team gains from the experience, what they’d like to work on, what they’d like to avoid, and I also ask about physical activities and comfort levels.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65b8da51e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65b8da51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force a sing along or a ropes course on day 1.  Share cinnamon roll story.</a:t>
            </a:r>
            <a:endParaRPr/>
          </a:p>
          <a:p>
            <a:pPr marL="0" lvl="0" indent="0" algn="l" rtl="0">
              <a:spcBef>
                <a:spcPts val="0"/>
              </a:spcBef>
              <a:spcAft>
                <a:spcPts val="0"/>
              </a:spcAft>
              <a:buNone/>
            </a:pPr>
            <a:endParaRPr/>
          </a:p>
          <a:p>
            <a:pPr marL="0" lvl="0" indent="0" algn="l" rtl="0">
              <a:spcBef>
                <a:spcPts val="0"/>
              </a:spcBef>
              <a:spcAft>
                <a:spcPts val="0"/>
              </a:spcAft>
              <a:buNone/>
            </a:pPr>
            <a:r>
              <a:rPr lang="en"/>
              <a:t>Not everyone wants to be blindfolded and drawing on someone else’s back.  If you don’t know the team well, avoid activities that involve a lot of touching.  You will quickly get an idea about how comfortable people are with one another.  I like to build in a few options and have some Plan Bs.  </a:t>
            </a:r>
            <a:endParaRPr/>
          </a:p>
          <a:p>
            <a:pPr marL="0" lvl="0" indent="0" algn="l" rtl="0">
              <a:spcBef>
                <a:spcPts val="0"/>
              </a:spcBef>
              <a:spcAft>
                <a:spcPts val="0"/>
              </a:spcAft>
              <a:buNone/>
            </a:pPr>
            <a:endParaRPr/>
          </a:p>
          <a:p>
            <a:pPr marL="0" lvl="0" indent="0" algn="l" rtl="0">
              <a:spcBef>
                <a:spcPts val="0"/>
              </a:spcBef>
              <a:spcAft>
                <a:spcPts val="0"/>
              </a:spcAft>
              <a:buNone/>
            </a:pPr>
            <a:r>
              <a:rPr lang="en"/>
              <a:t>I work with the LT and they are a very competitive group.  I always have to prepare myself to consider all the ways they are going to cheat.</a:t>
            </a:r>
            <a:endParaRPr/>
          </a:p>
          <a:p>
            <a:pPr marL="0" lvl="0" indent="0" algn="l" rtl="0">
              <a:spcBef>
                <a:spcPts val="0"/>
              </a:spcBef>
              <a:spcAft>
                <a:spcPts val="0"/>
              </a:spcAft>
              <a:buNone/>
            </a:pPr>
            <a:endParaRPr/>
          </a:p>
          <a:p>
            <a:pPr marL="0" lvl="0" indent="0" algn="l" rtl="0">
              <a:spcBef>
                <a:spcPts val="0"/>
              </a:spcBef>
              <a:spcAft>
                <a:spcPts val="0"/>
              </a:spcAft>
              <a:buNone/>
            </a:pPr>
            <a:r>
              <a:rPr lang="en"/>
              <a:t>Share the goal - I like to share an intent.  A  reminder that I would like them to think about “how they are communicating” or “what they need to feel safe”.  A prep for the processing at the end.</a:t>
            </a:r>
            <a:endParaRPr/>
          </a:p>
          <a:p>
            <a:pPr marL="0" lvl="0" indent="0" algn="l" rtl="0">
              <a:spcBef>
                <a:spcPts val="0"/>
              </a:spcBef>
              <a:spcAft>
                <a:spcPts val="0"/>
              </a:spcAft>
              <a:buNone/>
            </a:pPr>
            <a:endParaRPr/>
          </a:p>
          <a:p>
            <a:pPr marL="0" lvl="0" indent="0" algn="l" rtl="0">
              <a:spcBef>
                <a:spcPts val="0"/>
              </a:spcBef>
              <a:spcAft>
                <a:spcPts val="0"/>
              </a:spcAft>
              <a:buNone/>
            </a:pPr>
            <a:r>
              <a:rPr lang="en"/>
              <a:t>Depending on the strengths of the group or the particular challenge, activities can vary greatly by time.  For today I have a lot of activities planned, but I know we will not get to them all.  That said, there are always surprises.  I worked with a school team that completed an activity in 20 minutes that took a different school team 45.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65b8da51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65b8da5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looked at a lot of video clips from The Office.  Beach Day, Volleyball Tournament, Sumo Wrestling, 10 K - all terrible examples of teambuilding.  I could not show a single clip that would be appropriate.  They all had something a little off beat that made me pass.  </a:t>
            </a:r>
            <a:endParaRPr/>
          </a:p>
          <a:p>
            <a:pPr marL="0" lvl="0" indent="0" algn="l" rtl="0">
              <a:spcBef>
                <a:spcPts val="0"/>
              </a:spcBef>
              <a:spcAft>
                <a:spcPts val="0"/>
              </a:spcAft>
              <a:buNone/>
            </a:pPr>
            <a:endParaRPr/>
          </a:p>
          <a:p>
            <a:pPr marL="0" lvl="0" indent="0" algn="l" rtl="0">
              <a:spcBef>
                <a:spcPts val="0"/>
              </a:spcBef>
              <a:spcAft>
                <a:spcPts val="0"/>
              </a:spcAft>
              <a:buNone/>
            </a:pPr>
            <a:r>
              <a:rPr lang="en"/>
              <a:t>Mild Medium or Spicy Salsa!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65b8da51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65b8da51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Line up Fact to organize for Three Chairs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65b8da51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65b8da51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Not separate skill sets - trust, collaboration, communication - many teambuilding activities do all these things. The facilitator has the opportunity to focus the activity on the most needed skill. </a:t>
            </a:r>
            <a:endParaRPr>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Systematic process. People who are working collaboratively develop common language, foundational understandings and expedient processes for their work.4 4 Ehren, Laster, &amp; Watts-Taffe (2009). They discuss key ideas; determine roles and responsibilities; and establish guidelines, procedures and protocols for making decisions, reviewing progress, and communicating with each other and across the organization.5 5 Dufour, Dufour, Eaker, Many, &amp; Mattos (2016). </a:t>
            </a:r>
            <a:endParaRPr sz="10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Interdependent work. Participants believe that each person can make a meaningful contribution and that they need each member’s contributions to be successful. They support each other. They share resources, as well as responsibility and accountability for outcomes.6 6 Slater (2004). </a:t>
            </a:r>
            <a:endParaRPr sz="10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Atmosphere of trust. Without relational trust, collaboration will fail – no matter how interdependent and committed the participants or how worthy the cause.8 8 Bryk (2010). </a:t>
            </a:r>
            <a:endParaRPr sz="10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latin typeface="Open Sans"/>
                <a:ea typeface="Open Sans"/>
                <a:cs typeface="Open Sans"/>
                <a:sym typeface="Open Sans"/>
              </a:rPr>
              <a:t>When it works effectively, collaboration is powerful because it brings varied perspectives to bear on solving challenging problems. These varied perspectives often involve divergent and strongly held opinions. Working through conflict that naturally arises from problem-solving generally leads to better decisions and joint ownership of outcomes. An atmosphere of trust supports the feeling of safety needed to hold complex, challenging and honest discussions. It is the critical foundation for a culture of collaboration.</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4297ba1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4297ba1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695D46"/>
                </a:solidFill>
                <a:latin typeface="Open Sans"/>
                <a:ea typeface="Open Sans"/>
                <a:cs typeface="Open Sans"/>
                <a:sym typeface="Open Sans"/>
              </a:rPr>
              <a:t>Quote from field guide.</a:t>
            </a:r>
            <a:endParaRPr sz="14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400">
                <a:solidFill>
                  <a:srgbClr val="695D46"/>
                </a:solidFill>
                <a:latin typeface="Open Sans"/>
                <a:ea typeface="Open Sans"/>
                <a:cs typeface="Open Sans"/>
                <a:sym typeface="Open Sans"/>
              </a:rPr>
              <a:t>Collective commitments. Collaboration begins when at least two people recognize a worthy situation and commit their collective knowledge and skills to achieve shared goals. They believe strongly in the value of the task and take action to garner the expertise and resources to accomplish it.7 7 Fullan (2010). </a:t>
            </a:r>
            <a:endParaRPr sz="1400">
              <a:solidFill>
                <a:srgbClr val="695D46"/>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400">
                <a:solidFill>
                  <a:srgbClr val="695D46"/>
                </a:solidFill>
                <a:latin typeface="Open Sans"/>
                <a:ea typeface="Open Sans"/>
                <a:cs typeface="Open Sans"/>
                <a:sym typeface="Open Sans"/>
              </a:rPr>
              <a:t>When it works effectively, collaboration is powerful because it brings varied perspectives to bear on solving challenging problems. These varied perspectives often involve divergent and strongly held opinions. Working through conflict that naturally arises from problem-solving generally leads to better decisions and joint ownership of outcomes. An atmosphere of trust supports the feeling of safety needed to hold complex, challenging and honest discussions. It is the critical foundation for a culture of collaboration.</a:t>
            </a:r>
            <a:endParaRPr sz="1400">
              <a:solidFill>
                <a:srgbClr val="695D46"/>
              </a:solidFill>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65b8da5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65b8da5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Follow with activities that have a clear goal and require collaboration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3e6c0d9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3e6c0d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Line up Fact to organize for Three Chairs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3e6c0d9d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3e6c0d9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in on time - do people need a break?</a:t>
            </a:r>
            <a:endParaRPr/>
          </a:p>
          <a:p>
            <a:pPr marL="0" lvl="0" indent="0" algn="l" rtl="0">
              <a:spcBef>
                <a:spcPts val="0"/>
              </a:spcBef>
              <a:spcAft>
                <a:spcPts val="0"/>
              </a:spcAft>
              <a:buNone/>
            </a:pPr>
            <a:endParaRPr/>
          </a:p>
          <a:p>
            <a:pPr marL="0" lvl="0" indent="0" algn="l" rtl="0">
              <a:spcBef>
                <a:spcPts val="0"/>
              </a:spcBef>
              <a:spcAft>
                <a:spcPts val="0"/>
              </a:spcAft>
              <a:buNone/>
            </a:pPr>
            <a:r>
              <a:rPr lang="en"/>
              <a:t>1 slide and then activities.  </a:t>
            </a:r>
            <a:endParaRPr/>
          </a:p>
          <a:p>
            <a:pPr marL="0" lvl="0" indent="0" algn="l" rtl="0">
              <a:spcBef>
                <a:spcPts val="0"/>
              </a:spcBef>
              <a:spcAft>
                <a:spcPts val="0"/>
              </a:spcAft>
              <a:buNone/>
            </a:pPr>
            <a:r>
              <a:rPr lang="en"/>
              <a:t>Break now or in about 30 minutes.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65b8da51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65b8da51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65b8da51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65b8da51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695D46"/>
                </a:solidFill>
                <a:latin typeface="Open Sans"/>
                <a:ea typeface="Open Sans"/>
                <a:cs typeface="Open Sans"/>
                <a:sym typeface="Open Sans"/>
              </a:rPr>
              <a:t>Background information about me</a:t>
            </a:r>
            <a:endParaRPr sz="12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200">
                <a:solidFill>
                  <a:srgbClr val="695D46"/>
                </a:solidFill>
                <a:latin typeface="Open Sans"/>
                <a:ea typeface="Open Sans"/>
                <a:cs typeface="Open Sans"/>
                <a:sym typeface="Open Sans"/>
              </a:rPr>
              <a:t>Lots of activity - in and out</a:t>
            </a:r>
            <a:endParaRPr sz="12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200">
                <a:solidFill>
                  <a:srgbClr val="695D46"/>
                </a:solidFill>
                <a:latin typeface="Open Sans"/>
                <a:ea typeface="Open Sans"/>
                <a:cs typeface="Open Sans"/>
                <a:sym typeface="Open Sans"/>
              </a:rPr>
              <a:t>Purpose - to  give some background information on the benefits and impact of team building and to provide a cadre of activities that participants can use to build team communication, collaboration and trust. </a:t>
            </a:r>
            <a:endParaRPr sz="12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200">
                <a:solidFill>
                  <a:srgbClr val="695D46"/>
                </a:solidFill>
                <a:latin typeface="Open Sans"/>
                <a:ea typeface="Open Sans"/>
                <a:cs typeface="Open Sans"/>
                <a:sym typeface="Open Sans"/>
              </a:rPr>
              <a:t>Allow for all styles and comfort </a:t>
            </a:r>
            <a:endParaRPr sz="12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200">
                <a:solidFill>
                  <a:srgbClr val="695D46"/>
                </a:solidFill>
                <a:latin typeface="Open Sans"/>
                <a:ea typeface="Open Sans"/>
                <a:cs typeface="Open Sans"/>
                <a:sym typeface="Open Sans"/>
              </a:rPr>
              <a:t>Resource list with activity directions - email at end will send out to all requests</a:t>
            </a:r>
            <a:endParaRPr sz="1200">
              <a:solidFill>
                <a:srgbClr val="695D46"/>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200">
                <a:solidFill>
                  <a:srgbClr val="695D46"/>
                </a:solidFill>
                <a:latin typeface="Open Sans"/>
                <a:ea typeface="Open Sans"/>
                <a:cs typeface="Open Sans"/>
                <a:sym typeface="Open Sans"/>
              </a:rPr>
              <a:t>First set of slides - 6 total - before we get into our first activities.  I want to ensure all that these activities, while a ton of fun, are really impactful. </a:t>
            </a:r>
            <a:endParaRPr sz="1200">
              <a:solidFill>
                <a:srgbClr val="695D46"/>
              </a:solidFill>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2d869606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2d86960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break?  Check Time</a:t>
            </a:r>
            <a:endParaRPr/>
          </a:p>
          <a:p>
            <a:pPr marL="0" lvl="0" indent="0" algn="l" rtl="0">
              <a:spcBef>
                <a:spcPts val="0"/>
              </a:spcBef>
              <a:spcAft>
                <a:spcPts val="0"/>
              </a:spcAft>
              <a:buNone/>
            </a:pPr>
            <a:endParaRPr/>
          </a:p>
          <a:p>
            <a:pPr marL="0" lvl="0" indent="0" algn="l" rtl="0">
              <a:spcBef>
                <a:spcPts val="0"/>
              </a:spcBef>
              <a:spcAft>
                <a:spcPts val="0"/>
              </a:spcAft>
              <a:buNone/>
            </a:pPr>
            <a:r>
              <a:rPr lang="en"/>
              <a:t>Attitude Charades - could use line up to get people into partner groups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3e6c0d9d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3e6c0d9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223d2e17c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223d2e17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2700"/>
              </a:spcBef>
              <a:spcAft>
                <a:spcPts val="0"/>
              </a:spcAft>
              <a:buClr>
                <a:schemeClr val="dk1"/>
              </a:buClr>
              <a:buSzPts val="1100"/>
              <a:buFont typeface="Arial"/>
              <a:buNone/>
            </a:pPr>
            <a:r>
              <a:rPr lang="en" sz="1200">
                <a:solidFill>
                  <a:srgbClr val="3E4242"/>
                </a:solidFill>
                <a:highlight>
                  <a:srgbClr val="FBFBFA"/>
                </a:highlight>
                <a:latin typeface="Verdana"/>
                <a:ea typeface="Verdana"/>
                <a:cs typeface="Verdana"/>
                <a:sym typeface="Verdana"/>
              </a:rPr>
              <a:t>Research that underpins relational trust</a:t>
            </a:r>
            <a:endParaRPr sz="1200">
              <a:solidFill>
                <a:srgbClr val="3E4242"/>
              </a:solidFill>
              <a:highlight>
                <a:srgbClr val="FBFBFA"/>
              </a:highlight>
              <a:latin typeface="Verdana"/>
              <a:ea typeface="Verdana"/>
              <a:cs typeface="Verdana"/>
              <a:sym typeface="Verdana"/>
            </a:endParaRPr>
          </a:p>
          <a:p>
            <a:pPr marL="101600" marR="228600" lvl="0" indent="0" algn="l" rtl="0">
              <a:lnSpc>
                <a:spcPct val="100000"/>
              </a:lnSpc>
              <a:spcBef>
                <a:spcPts val="500"/>
              </a:spcBef>
              <a:spcAft>
                <a:spcPts val="0"/>
              </a:spcAft>
              <a:buClr>
                <a:schemeClr val="dk1"/>
              </a:buClr>
              <a:buSzPts val="1100"/>
              <a:buFont typeface="Arial"/>
              <a:buNone/>
            </a:pPr>
            <a:r>
              <a:rPr lang="en" sz="1200">
                <a:solidFill>
                  <a:srgbClr val="3E4242"/>
                </a:solidFill>
                <a:highlight>
                  <a:srgbClr val="FBFBFA"/>
                </a:highlight>
                <a:latin typeface="Verdana"/>
                <a:ea typeface="Verdana"/>
                <a:cs typeface="Verdana"/>
                <a:sym typeface="Verdana"/>
              </a:rPr>
              <a:t>A summary of </a:t>
            </a:r>
            <a:r>
              <a:rPr lang="en" sz="1200">
                <a:solidFill>
                  <a:srgbClr val="007089"/>
                </a:solidFill>
                <a:highlight>
                  <a:srgbClr val="FBFBFA"/>
                </a:highlight>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Trust in Schools: a core resource for school refor</a:t>
            </a:r>
            <a:r>
              <a:rPr lang="en" sz="1200" i="1">
                <a:solidFill>
                  <a:srgbClr val="3E4242"/>
                </a:solidFill>
                <a:highlight>
                  <a:srgbClr val="FBFBFA"/>
                </a:highlight>
                <a:latin typeface="Verdana"/>
                <a:ea typeface="Verdana"/>
                <a:cs typeface="Verdana"/>
                <a:sym typeface="Verdana"/>
              </a:rPr>
              <a:t>m.  Bryk and Schneider. (2003). Educational Leadership, Volume 60, Number 6, pp 40-45.</a:t>
            </a:r>
            <a:endParaRPr sz="1200" i="1">
              <a:solidFill>
                <a:srgbClr val="3E4242"/>
              </a:solidFill>
              <a:highlight>
                <a:srgbClr val="FBFBFA"/>
              </a:highlight>
              <a:latin typeface="Verdana"/>
              <a:ea typeface="Verdana"/>
              <a:cs typeface="Verdana"/>
              <a:sym typeface="Verdana"/>
            </a:endParaRPr>
          </a:p>
          <a:p>
            <a:pPr marL="0" lvl="0" indent="0" algn="l" rtl="0">
              <a:lnSpc>
                <a:spcPct val="100000"/>
              </a:lnSpc>
              <a:spcBef>
                <a:spcPts val="1300"/>
              </a:spcBef>
              <a:spcAft>
                <a:spcPts val="0"/>
              </a:spcAft>
              <a:buClr>
                <a:schemeClr val="dk1"/>
              </a:buClr>
              <a:buSzPts val="1100"/>
              <a:buFont typeface="Arial"/>
              <a:buNone/>
            </a:pPr>
            <a:r>
              <a:rPr lang="en" sz="1200">
                <a:solidFill>
                  <a:srgbClr val="3E4242"/>
                </a:solidFill>
                <a:highlight>
                  <a:srgbClr val="FBFBFA"/>
                </a:highlight>
                <a:latin typeface="Verdana"/>
                <a:ea typeface="Verdana"/>
                <a:cs typeface="Verdana"/>
                <a:sym typeface="Verdana"/>
              </a:rPr>
              <a:t>Bryk’s and Schneider’s 10-year study of more than 400 Chicago primary schools demonstrates that trust in schools isn’t something that is merely “nice to have”. Principals with the ability to build trust among teachers, parents, school leaders (and students) foster improvements in the day-to-day school working environment and can impact on student achievement.</a:t>
            </a:r>
            <a:endParaRPr sz="1200">
              <a:solidFill>
                <a:srgbClr val="3E4242"/>
              </a:solidFill>
              <a:highlight>
                <a:srgbClr val="FBFBFA"/>
              </a:highlight>
              <a:latin typeface="Verdana"/>
              <a:ea typeface="Verdana"/>
              <a:cs typeface="Verdana"/>
              <a:sym typeface="Verdana"/>
            </a:endParaRPr>
          </a:p>
          <a:p>
            <a:pPr marL="0" lvl="0" indent="0" algn="l" rtl="0">
              <a:lnSpc>
                <a:spcPct val="100000"/>
              </a:lnSpc>
              <a:spcBef>
                <a:spcPts val="800"/>
              </a:spcBef>
              <a:spcAft>
                <a:spcPts val="0"/>
              </a:spcAft>
              <a:buClr>
                <a:schemeClr val="dk1"/>
              </a:buClr>
              <a:buSzPts val="1100"/>
              <a:buFont typeface="Arial"/>
              <a:buNone/>
            </a:pPr>
            <a:r>
              <a:rPr lang="en" sz="1200">
                <a:solidFill>
                  <a:srgbClr val="3E4242"/>
                </a:solidFill>
                <a:highlight>
                  <a:srgbClr val="FBFBFA"/>
                </a:highlight>
                <a:latin typeface="Verdana"/>
                <a:ea typeface="Verdana"/>
                <a:cs typeface="Verdana"/>
                <a:sym typeface="Verdana"/>
              </a:rPr>
              <a:t>The researchers tracked changes in relational dynamics and changes in individual student achievement over time and showed a clear link between relationships and student achievement.</a:t>
            </a:r>
            <a:endParaRPr sz="1200">
              <a:solidFill>
                <a:srgbClr val="3E4242"/>
              </a:solidFill>
              <a:highlight>
                <a:srgbClr val="FBFBFA"/>
              </a:highlight>
              <a:latin typeface="Verdana"/>
              <a:ea typeface="Verdana"/>
              <a:cs typeface="Verdana"/>
              <a:sym typeface="Verdana"/>
            </a:endParaRPr>
          </a:p>
          <a:p>
            <a:pPr marL="0" lvl="0" indent="0" algn="l" rtl="0">
              <a:lnSpc>
                <a:spcPct val="100000"/>
              </a:lnSpc>
              <a:spcBef>
                <a:spcPts val="800"/>
              </a:spcBef>
              <a:spcAft>
                <a:spcPts val="0"/>
              </a:spcAft>
              <a:buClr>
                <a:schemeClr val="dk1"/>
              </a:buClr>
              <a:buSzPts val="1100"/>
              <a:buFont typeface="Arial"/>
              <a:buNone/>
            </a:pPr>
            <a:r>
              <a:rPr lang="en" sz="1200">
                <a:solidFill>
                  <a:srgbClr val="3E4242"/>
                </a:solidFill>
                <a:highlight>
                  <a:srgbClr val="FBFBFA"/>
                </a:highlight>
                <a:latin typeface="Verdana"/>
                <a:ea typeface="Verdana"/>
                <a:cs typeface="Verdana"/>
                <a:sym typeface="Verdana"/>
              </a:rPr>
              <a:t>By the end of the study, schools that had improved scores on standardised achievement tests had higher levels of relational trust compared with schools that had not improved.</a:t>
            </a:r>
            <a:endParaRPr sz="1200">
              <a:solidFill>
                <a:srgbClr val="3E4242"/>
              </a:solidFill>
              <a:highlight>
                <a:srgbClr val="FBFBFA"/>
              </a:highlight>
              <a:latin typeface="Verdana"/>
              <a:ea typeface="Verdana"/>
              <a:cs typeface="Verdana"/>
              <a:sym typeface="Verdana"/>
            </a:endParaRPr>
          </a:p>
          <a:p>
            <a:pPr marL="0" lvl="0" indent="0" algn="l" rtl="0">
              <a:lnSpc>
                <a:spcPct val="100000"/>
              </a:lnSpc>
              <a:spcBef>
                <a:spcPts val="800"/>
              </a:spcBef>
              <a:spcAft>
                <a:spcPts val="0"/>
              </a:spcAft>
              <a:buClr>
                <a:schemeClr val="dk1"/>
              </a:buClr>
              <a:buSzPts val="1100"/>
              <a:buFont typeface="Arial"/>
              <a:buNone/>
            </a:pPr>
            <a:r>
              <a:rPr lang="en" sz="1200">
                <a:solidFill>
                  <a:srgbClr val="3E4242"/>
                </a:solidFill>
                <a:highlight>
                  <a:srgbClr val="FBFBFA"/>
                </a:highlight>
                <a:latin typeface="Verdana"/>
                <a:ea typeface="Verdana"/>
                <a:cs typeface="Verdana"/>
                <a:sym typeface="Verdana"/>
              </a:rPr>
              <a:t>“In schools in which relational trust was improving over time, teachers increasingly characterised their colleagues as committed and loyal to the school and more eager to engage in new practices that might help students learn better.”</a:t>
            </a:r>
            <a:endParaRPr sz="1200">
              <a:solidFill>
                <a:srgbClr val="3E4242"/>
              </a:solidFill>
              <a:highlight>
                <a:srgbClr val="FBFBFA"/>
              </a:highlight>
              <a:latin typeface="Verdana"/>
              <a:ea typeface="Verdana"/>
              <a:cs typeface="Verdana"/>
              <a:sym typeface="Verdana"/>
            </a:endParaRPr>
          </a:p>
          <a:p>
            <a:pPr marL="0" lvl="0" indent="0" algn="l" rtl="0">
              <a:lnSpc>
                <a:spcPct val="115000"/>
              </a:lnSpc>
              <a:spcBef>
                <a:spcPts val="800"/>
              </a:spcBef>
              <a:spcAft>
                <a:spcPts val="0"/>
              </a:spcAft>
              <a:buClr>
                <a:schemeClr val="dk1"/>
              </a:buClr>
              <a:buSzPts val="1100"/>
              <a:buFont typeface="Arial"/>
              <a:buNone/>
            </a:pPr>
            <a:endParaRPr sz="1800">
              <a:solidFill>
                <a:srgbClr val="695D46"/>
              </a:solidFill>
              <a:latin typeface="Open Sans"/>
              <a:ea typeface="Open Sans"/>
              <a:cs typeface="Open Sans"/>
              <a:sym typeface="Open Sans"/>
            </a:endParaRPr>
          </a:p>
          <a:p>
            <a:pPr marL="0" lvl="0" indent="0" algn="l" rtl="0">
              <a:spcBef>
                <a:spcPts val="12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2d869606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2d869606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Just about every communication or collaboration activity will build relational trust.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Shape makers - rope and make shapes while blindfolded - circle, square, star</a:t>
            </a:r>
            <a:endParaRPr/>
          </a:p>
          <a:p>
            <a:pPr marL="0" lvl="0" indent="0" algn="l" rtl="0">
              <a:spcBef>
                <a:spcPts val="0"/>
              </a:spcBef>
              <a:spcAft>
                <a:spcPts val="0"/>
              </a:spcAft>
              <a:buNone/>
            </a:pPr>
            <a:endParaRPr/>
          </a:p>
          <a:p>
            <a:pPr marL="0" lvl="0" indent="0" algn="l" rtl="0">
              <a:spcBef>
                <a:spcPts val="0"/>
              </a:spcBef>
              <a:spcAft>
                <a:spcPts val="0"/>
              </a:spcAft>
              <a:buNone/>
            </a:pPr>
            <a:r>
              <a:rPr lang="en"/>
              <a:t>Shoe laces - work with partner (non dominant hand) to tie and untie shoe of partner</a:t>
            </a:r>
            <a:endParaRPr/>
          </a:p>
          <a:p>
            <a:pPr marL="0" lvl="0" indent="0" algn="l" rtl="0">
              <a:spcBef>
                <a:spcPts val="0"/>
              </a:spcBef>
              <a:spcAft>
                <a:spcPts val="0"/>
              </a:spcAft>
              <a:buNone/>
            </a:pPr>
            <a:endParaRPr/>
          </a:p>
          <a:p>
            <a:pPr marL="0" lvl="0" indent="0" algn="l" rtl="0">
              <a:spcBef>
                <a:spcPts val="0"/>
              </a:spcBef>
              <a:spcAft>
                <a:spcPts val="0"/>
              </a:spcAft>
              <a:buNone/>
            </a:pPr>
            <a:r>
              <a:rPr lang="en"/>
              <a:t>Jump Rope - use last line up to get small groups together - 3 groups of 6/7</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2d869606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2d869606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a guiding question for the journal and don’t collect it.  “One thing I learned about myself today…” Or “One thing I appreciate about my colleagues / team…”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6e7bc8d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6e7bc8d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End with Chiji cards.  Read the  - pick a card and share how it represents your feeling right now after the workshop - circle up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06575270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20657527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would like a copy of the directions for all of the activities we did today, please email me.  Thanks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65b8da51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65b8da51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u="sng">
                <a:solidFill>
                  <a:srgbClr val="1155CC"/>
                </a:solidFill>
                <a:highlight>
                  <a:schemeClr val="lt1"/>
                </a:highlight>
                <a:latin typeface="Nunito"/>
                <a:ea typeface="Nunito"/>
                <a:cs typeface="Nunito"/>
                <a:sym typeface="Nunito"/>
                <a:hlinkClick r:id="rId3">
                  <a:extLst>
                    <a:ext uri="{A12FA001-AC4F-418D-AE19-62706E023703}">
                      <ahyp:hlinkClr xmlns:ahyp="http://schemas.microsoft.com/office/drawing/2018/hyperlinkcolor" val="tx"/>
                    </a:ext>
                  </a:extLst>
                </a:hlinkClick>
              </a:rPr>
              <a:t>Wallace Foundation</a:t>
            </a:r>
            <a:endParaRPr/>
          </a:p>
          <a:p>
            <a:pPr marL="0" lvl="0" indent="0" algn="l" rtl="0">
              <a:lnSpc>
                <a:spcPct val="115000"/>
              </a:lnSpc>
              <a:spcBef>
                <a:spcPts val="0"/>
              </a:spcBef>
              <a:spcAft>
                <a:spcPts val="0"/>
              </a:spcAft>
              <a:buClr>
                <a:schemeClr val="dk1"/>
              </a:buClr>
              <a:buSzPts val="1100"/>
              <a:buFont typeface="Arial"/>
              <a:buNone/>
            </a:pPr>
            <a:r>
              <a:rPr lang="en" sz="1500">
                <a:solidFill>
                  <a:srgbClr val="424242"/>
                </a:solidFill>
                <a:highlight>
                  <a:schemeClr val="lt1"/>
                </a:highlight>
                <a:latin typeface="Nunito"/>
                <a:ea typeface="Nunito"/>
                <a:cs typeface="Nunito"/>
                <a:sym typeface="Nunito"/>
              </a:rPr>
              <a:t>Decades of research, the authors suggest, support the notion that those who seek to improve schools should focus not just on teachers but also on principals and administrators. School leaders should, among other things, be able to set clear direction, establish high expectations, and develop talent in their schools to fully support teaching and learning.</a:t>
            </a:r>
            <a:endParaRPr sz="1500">
              <a:solidFill>
                <a:srgbClr val="424242"/>
              </a:solidFill>
              <a:highlight>
                <a:schemeClr val="lt1"/>
              </a:highlight>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65b8da51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65b8da5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or no?  Seems like it may be a bit off the topic.  These people are already leaders…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23d2e17c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23d2e17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PBIS website - attributes of effective teams - feedback, strong communication, connection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65b8da51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65b8da51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Connect this to games and activities - these elements can be worked on through collaboration and team activities. </a:t>
            </a:r>
            <a:endParaRPr sz="1600"/>
          </a:p>
          <a:p>
            <a:pPr marL="0" lvl="0" indent="0" algn="l" rtl="0">
              <a:spcBef>
                <a:spcPts val="0"/>
              </a:spcBef>
              <a:spcAft>
                <a:spcPts val="0"/>
              </a:spcAft>
              <a:buNone/>
            </a:pPr>
            <a:r>
              <a:rPr lang="en" sz="1600"/>
              <a:t>Today we are going to participate in different activities that you can use with your teams back at your school or district.  Depending on the characteristics and needs of your team, you may choose to focus on different types of activities or games.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All of these attributes can be worked on with team building activities.</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65b8da51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65b8da5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the opportunities with low stakes - </a:t>
            </a:r>
            <a:endParaRPr/>
          </a:p>
          <a:p>
            <a:pPr marL="0" lvl="0" indent="0" algn="l" rtl="0">
              <a:spcBef>
                <a:spcPts val="0"/>
              </a:spcBef>
              <a:spcAft>
                <a:spcPts val="0"/>
              </a:spcAft>
              <a:buNone/>
            </a:pPr>
            <a:r>
              <a:rPr lang="en"/>
              <a:t>This is time to practice all these skills.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800">
                <a:solidFill>
                  <a:srgbClr val="695D46"/>
                </a:solidFill>
                <a:latin typeface="Open Sans"/>
                <a:ea typeface="Open Sans"/>
                <a:cs typeface="Open Sans"/>
                <a:sym typeface="Open Sans"/>
              </a:rPr>
              <a:t>Teams need to work well together in order to achieve goals</a:t>
            </a:r>
            <a:endParaRPr sz="18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800">
                <a:solidFill>
                  <a:srgbClr val="695D46"/>
                </a:solidFill>
                <a:latin typeface="Open Sans"/>
                <a:ea typeface="Open Sans"/>
                <a:cs typeface="Open Sans"/>
                <a:sym typeface="Open Sans"/>
              </a:rPr>
              <a:t>Meta-Analysis:  Large study that concluded </a:t>
            </a:r>
            <a:r>
              <a:rPr lang="en" sz="1800">
                <a:solidFill>
                  <a:srgbClr val="202020"/>
                </a:solidFill>
              </a:rPr>
              <a:t>In sum, the extant empirical evidence to date appears to suggest that teams can be improved via teamwork training. </a:t>
            </a:r>
            <a:endParaRPr sz="1800">
              <a:solidFill>
                <a:srgbClr val="202020"/>
              </a:solidFill>
            </a:endParaRPr>
          </a:p>
          <a:p>
            <a:pPr marL="0" lvl="0" indent="0" algn="l" rtl="0">
              <a:lnSpc>
                <a:spcPct val="115000"/>
              </a:lnSpc>
              <a:spcBef>
                <a:spcPts val="1200"/>
              </a:spcBef>
              <a:spcAft>
                <a:spcPts val="0"/>
              </a:spcAft>
              <a:buClr>
                <a:schemeClr val="dk1"/>
              </a:buClr>
              <a:buSzPts val="1100"/>
              <a:buFont typeface="Arial"/>
              <a:buNone/>
            </a:pPr>
            <a:r>
              <a:rPr lang="en" sz="1800">
                <a:solidFill>
                  <a:srgbClr val="202020"/>
                </a:solidFill>
              </a:rPr>
              <a:t>It works!</a:t>
            </a:r>
            <a:endParaRPr sz="1800">
              <a:solidFill>
                <a:srgbClr val="202020"/>
              </a:solidFill>
            </a:endParaRPr>
          </a:p>
          <a:p>
            <a:pPr marL="0" lvl="0" indent="0" algn="l" rtl="0">
              <a:lnSpc>
                <a:spcPct val="115000"/>
              </a:lnSpc>
              <a:spcBef>
                <a:spcPts val="1200"/>
              </a:spcBef>
              <a:spcAft>
                <a:spcPts val="1200"/>
              </a:spcAft>
              <a:buClr>
                <a:schemeClr val="dk1"/>
              </a:buClr>
              <a:buSzPts val="1100"/>
              <a:buFont typeface="Arial"/>
              <a:buNone/>
            </a:pPr>
            <a:endParaRPr sz="1800">
              <a:solidFill>
                <a:srgbClr val="695D46"/>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65b8da51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65b8da51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2d869606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2d869606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 Tags</a:t>
            </a:r>
            <a:endParaRPr/>
          </a:p>
          <a:p>
            <a:pPr marL="0" lvl="0" indent="0" algn="l" rtl="0">
              <a:spcBef>
                <a:spcPts val="0"/>
              </a:spcBef>
              <a:spcAft>
                <a:spcPts val="0"/>
              </a:spcAft>
              <a:buNone/>
            </a:pPr>
            <a:r>
              <a:rPr lang="en"/>
              <a:t>Me You, You Me: None</a:t>
            </a:r>
            <a:endParaRPr/>
          </a:p>
          <a:p>
            <a:pPr marL="0" lvl="0" indent="0" algn="l" rtl="0">
              <a:spcBef>
                <a:spcPts val="0"/>
              </a:spcBef>
              <a:spcAft>
                <a:spcPts val="0"/>
              </a:spcAft>
              <a:buNone/>
            </a:pPr>
            <a:r>
              <a:rPr lang="en"/>
              <a:t>Toss a Name: Objects:  fleece balls, stuffie, rings</a:t>
            </a:r>
            <a:endParaRPr/>
          </a:p>
          <a:p>
            <a:pPr marL="0" lvl="0" indent="0" algn="l" rtl="0">
              <a:spcBef>
                <a:spcPts val="0"/>
              </a:spcBef>
              <a:spcAft>
                <a:spcPts val="0"/>
              </a:spcAft>
              <a:buNone/>
            </a:pPr>
            <a:r>
              <a:rPr lang="en"/>
              <a:t>That Person Over There:  Ubuntu cards (or Spot It)</a:t>
            </a:r>
            <a:endParaRPr/>
          </a:p>
          <a:p>
            <a:pPr marL="0" lvl="0" indent="0" algn="l" rtl="0">
              <a:spcBef>
                <a:spcPts val="0"/>
              </a:spcBef>
              <a:spcAft>
                <a:spcPts val="0"/>
              </a:spcAft>
              <a:buNone/>
            </a:pPr>
            <a:endParaRPr/>
          </a:p>
          <a:p>
            <a:pPr marL="0" lvl="0" indent="0" algn="l" rtl="0">
              <a:spcBef>
                <a:spcPts val="0"/>
              </a:spcBef>
              <a:spcAft>
                <a:spcPts val="0"/>
              </a:spcAft>
              <a:buNone/>
            </a:pPr>
            <a:r>
              <a:rPr lang="en"/>
              <a:t>Next:  Some facilitation tips and then some activities to build effective collaboration.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br.org/2012/04/the-new-science-of-building-great-team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ingforward.org/wp-content/uploads/2010/09/fall-2010-tool.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Team Building</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t>Activities for Building Stronger Teams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Facilitation Tips - Before you start</a:t>
            </a:r>
            <a:endParaRPr sz="3640"/>
          </a:p>
        </p:txBody>
      </p:sp>
      <p:sp>
        <p:nvSpPr>
          <p:cNvPr id="122" name="Google Shape;122;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rgbClr val="000000"/>
              </a:buClr>
              <a:buSzPts val="2600"/>
              <a:buFont typeface="Nunito"/>
              <a:buChar char="●"/>
            </a:pPr>
            <a:r>
              <a:rPr lang="en" sz="2600">
                <a:solidFill>
                  <a:srgbClr val="000000"/>
                </a:solidFill>
                <a:latin typeface="Nunito"/>
                <a:ea typeface="Nunito"/>
                <a:cs typeface="Nunito"/>
                <a:sym typeface="Nunito"/>
              </a:rPr>
              <a:t>Identify what the team needs before you plan activities.</a:t>
            </a:r>
            <a:endParaRPr sz="2600">
              <a:solidFill>
                <a:srgbClr val="000000"/>
              </a:solidFill>
              <a:latin typeface="Nunito"/>
              <a:ea typeface="Nunito"/>
              <a:cs typeface="Nunito"/>
              <a:sym typeface="Nunito"/>
            </a:endParaRPr>
          </a:p>
          <a:p>
            <a:pPr marL="457200" lvl="0" indent="-393700" algn="l" rtl="0">
              <a:spcBef>
                <a:spcPts val="0"/>
              </a:spcBef>
              <a:spcAft>
                <a:spcPts val="0"/>
              </a:spcAft>
              <a:buClr>
                <a:srgbClr val="000000"/>
              </a:buClr>
              <a:buSzPts val="2600"/>
              <a:buFont typeface="Nunito"/>
              <a:buChar char="●"/>
            </a:pPr>
            <a:r>
              <a:rPr lang="en" sz="2600">
                <a:solidFill>
                  <a:srgbClr val="000000"/>
                </a:solidFill>
                <a:latin typeface="Nunito"/>
                <a:ea typeface="Nunito"/>
                <a:cs typeface="Nunito"/>
                <a:sym typeface="Nunito"/>
              </a:rPr>
              <a:t>Find fun activities that work toward team goals. </a:t>
            </a:r>
            <a:endParaRPr sz="2600">
              <a:solidFill>
                <a:srgbClr val="000000"/>
              </a:solidFill>
              <a:latin typeface="Nunito"/>
              <a:ea typeface="Nunito"/>
              <a:cs typeface="Nunito"/>
              <a:sym typeface="Nunito"/>
            </a:endParaRPr>
          </a:p>
          <a:p>
            <a:pPr marL="457200" lvl="0" indent="-393700" algn="l" rtl="0">
              <a:spcBef>
                <a:spcPts val="0"/>
              </a:spcBef>
              <a:spcAft>
                <a:spcPts val="0"/>
              </a:spcAft>
              <a:buClr>
                <a:srgbClr val="000000"/>
              </a:buClr>
              <a:buSzPts val="2600"/>
              <a:buFont typeface="Nunito"/>
              <a:buChar char="●"/>
            </a:pPr>
            <a:r>
              <a:rPr lang="en" sz="2600">
                <a:solidFill>
                  <a:srgbClr val="000000"/>
                </a:solidFill>
                <a:latin typeface="Nunito"/>
                <a:ea typeface="Nunito"/>
                <a:cs typeface="Nunito"/>
                <a:sym typeface="Nunito"/>
              </a:rPr>
              <a:t>Consider an outside facilitator if the team has particular challenges that may surface negatively or impact your role with the team.</a:t>
            </a:r>
            <a:endParaRPr sz="2600">
              <a:solidFill>
                <a:srgbClr val="000000"/>
              </a:solidFill>
              <a:latin typeface="Nunito"/>
              <a:ea typeface="Nunito"/>
              <a:cs typeface="Nunito"/>
              <a:sym typeface="Nunito"/>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Facilitator’s Notes</a:t>
            </a:r>
            <a:endParaRPr sz="3640"/>
          </a:p>
        </p:txBody>
      </p:sp>
      <p:sp>
        <p:nvSpPr>
          <p:cNvPr id="128" name="Google Shape;128;p23"/>
          <p:cNvSpPr txBox="1">
            <a:spLocks noGrp="1"/>
          </p:cNvSpPr>
          <p:nvPr>
            <p:ph type="body" idx="1"/>
          </p:nvPr>
        </p:nvSpPr>
        <p:spPr>
          <a:xfrm>
            <a:off x="311700" y="1087900"/>
            <a:ext cx="8520600" cy="3481200"/>
          </a:xfrm>
          <a:prstGeom prst="rect">
            <a:avLst/>
          </a:prstGeom>
        </p:spPr>
        <p:txBody>
          <a:bodyPr spcFirstLastPara="1" wrap="square" lIns="91425" tIns="91425" rIns="91425" bIns="91425" anchor="t" anchorCtr="0">
            <a:noAutofit/>
          </a:bodyPr>
          <a:lstStyle/>
          <a:p>
            <a:pPr marL="457200" lvl="0" indent="-372035" algn="l" rtl="0">
              <a:lnSpc>
                <a:spcPct val="130000"/>
              </a:lnSpc>
              <a:spcBef>
                <a:spcPts val="0"/>
              </a:spcBef>
              <a:spcAft>
                <a:spcPts val="0"/>
              </a:spcAft>
              <a:buClr>
                <a:srgbClr val="424242"/>
              </a:buClr>
              <a:buSzPts val="2259"/>
              <a:buFont typeface="Nunito"/>
              <a:buChar char="●"/>
            </a:pPr>
            <a:r>
              <a:rPr lang="en" sz="2258">
                <a:solidFill>
                  <a:srgbClr val="424242"/>
                </a:solidFill>
                <a:highlight>
                  <a:schemeClr val="lt1"/>
                </a:highlight>
                <a:latin typeface="Nunito"/>
                <a:ea typeface="Nunito"/>
                <a:cs typeface="Nunito"/>
                <a:sym typeface="Nunito"/>
              </a:rPr>
              <a:t>Set conditions for safety - both physical and emotional.</a:t>
            </a:r>
            <a:endParaRPr sz="2258">
              <a:solidFill>
                <a:srgbClr val="424242"/>
              </a:solidFill>
              <a:highlight>
                <a:schemeClr val="lt1"/>
              </a:highlight>
              <a:latin typeface="Nunito"/>
              <a:ea typeface="Nunito"/>
              <a:cs typeface="Nunito"/>
              <a:sym typeface="Nunito"/>
            </a:endParaRPr>
          </a:p>
          <a:p>
            <a:pPr marL="457200" lvl="0" indent="-372035" algn="l" rtl="0">
              <a:lnSpc>
                <a:spcPct val="130000"/>
              </a:lnSpc>
              <a:spcBef>
                <a:spcPts val="0"/>
              </a:spcBef>
              <a:spcAft>
                <a:spcPts val="0"/>
              </a:spcAft>
              <a:buClr>
                <a:srgbClr val="424242"/>
              </a:buClr>
              <a:buSzPts val="2259"/>
              <a:buFont typeface="Nunito"/>
              <a:buChar char="●"/>
            </a:pPr>
            <a:r>
              <a:rPr lang="en" sz="2258">
                <a:solidFill>
                  <a:srgbClr val="424242"/>
                </a:solidFill>
                <a:highlight>
                  <a:schemeClr val="lt1"/>
                </a:highlight>
                <a:latin typeface="Nunito"/>
                <a:ea typeface="Nunito"/>
                <a:cs typeface="Nunito"/>
                <a:sym typeface="Nunito"/>
              </a:rPr>
              <a:t>Be prepared with modifications for physical limitations, preferences about personal space, or those who wish to have non-participatory roles.</a:t>
            </a:r>
            <a:endParaRPr sz="2258">
              <a:solidFill>
                <a:srgbClr val="424242"/>
              </a:solidFill>
              <a:highlight>
                <a:schemeClr val="lt1"/>
              </a:highlight>
              <a:latin typeface="Nunito"/>
              <a:ea typeface="Nunito"/>
              <a:cs typeface="Nunito"/>
              <a:sym typeface="Nunito"/>
            </a:endParaRPr>
          </a:p>
          <a:p>
            <a:pPr marL="457200" lvl="0" indent="-372035" algn="l" rtl="0">
              <a:lnSpc>
                <a:spcPct val="130000"/>
              </a:lnSpc>
              <a:spcBef>
                <a:spcPts val="0"/>
              </a:spcBef>
              <a:spcAft>
                <a:spcPts val="0"/>
              </a:spcAft>
              <a:buClr>
                <a:srgbClr val="424242"/>
              </a:buClr>
              <a:buSzPts val="2259"/>
              <a:buFont typeface="Nunito"/>
              <a:buChar char="●"/>
            </a:pPr>
            <a:r>
              <a:rPr lang="en" sz="2258">
                <a:solidFill>
                  <a:srgbClr val="424242"/>
                </a:solidFill>
                <a:highlight>
                  <a:schemeClr val="lt1"/>
                </a:highlight>
                <a:latin typeface="Nunito"/>
                <a:ea typeface="Nunito"/>
                <a:cs typeface="Nunito"/>
                <a:sym typeface="Nunito"/>
              </a:rPr>
              <a:t>Share your goal or purpose for the activity.</a:t>
            </a:r>
            <a:endParaRPr sz="2258">
              <a:solidFill>
                <a:srgbClr val="424242"/>
              </a:solidFill>
              <a:highlight>
                <a:schemeClr val="lt1"/>
              </a:highlight>
              <a:latin typeface="Nunito"/>
              <a:ea typeface="Nunito"/>
              <a:cs typeface="Nunito"/>
              <a:sym typeface="Nunito"/>
            </a:endParaRPr>
          </a:p>
          <a:p>
            <a:pPr marL="457200" lvl="0" indent="-372035" algn="l" rtl="0">
              <a:lnSpc>
                <a:spcPct val="130000"/>
              </a:lnSpc>
              <a:spcBef>
                <a:spcPts val="0"/>
              </a:spcBef>
              <a:spcAft>
                <a:spcPts val="0"/>
              </a:spcAft>
              <a:buClr>
                <a:srgbClr val="424242"/>
              </a:buClr>
              <a:buSzPts val="2259"/>
              <a:buFont typeface="Nunito"/>
              <a:buChar char="●"/>
            </a:pPr>
            <a:r>
              <a:rPr lang="en" sz="2258">
                <a:solidFill>
                  <a:srgbClr val="424242"/>
                </a:solidFill>
                <a:highlight>
                  <a:schemeClr val="lt1"/>
                </a:highlight>
                <a:latin typeface="Nunito"/>
                <a:ea typeface="Nunito"/>
                <a:cs typeface="Nunito"/>
                <a:sym typeface="Nunito"/>
              </a:rPr>
              <a:t>Be explicit about the skill the team will be working toward.</a:t>
            </a:r>
            <a:endParaRPr sz="2258">
              <a:solidFill>
                <a:srgbClr val="424242"/>
              </a:solidFill>
              <a:highlight>
                <a:schemeClr val="lt1"/>
              </a:highlight>
              <a:latin typeface="Nunito"/>
              <a:ea typeface="Nunito"/>
              <a:cs typeface="Nunito"/>
              <a:sym typeface="Nunito"/>
            </a:endParaRPr>
          </a:p>
          <a:p>
            <a:pPr marL="457200" lvl="0" indent="-372035" algn="l" rtl="0">
              <a:lnSpc>
                <a:spcPct val="130000"/>
              </a:lnSpc>
              <a:spcBef>
                <a:spcPts val="0"/>
              </a:spcBef>
              <a:spcAft>
                <a:spcPts val="0"/>
              </a:spcAft>
              <a:buClr>
                <a:srgbClr val="424242"/>
              </a:buClr>
              <a:buSzPts val="2259"/>
              <a:buFont typeface="Nunito"/>
              <a:buChar char="●"/>
            </a:pPr>
            <a:r>
              <a:rPr lang="en" sz="2258">
                <a:solidFill>
                  <a:srgbClr val="424242"/>
                </a:solidFill>
                <a:highlight>
                  <a:schemeClr val="lt1"/>
                </a:highlight>
                <a:latin typeface="Nunito"/>
                <a:ea typeface="Nunito"/>
                <a:cs typeface="Nunito"/>
                <a:sym typeface="Nunito"/>
              </a:rPr>
              <a:t>Be flexible about time.</a:t>
            </a:r>
            <a:endParaRPr sz="2258">
              <a:solidFill>
                <a:srgbClr val="424242"/>
              </a:solidFill>
              <a:highlight>
                <a:schemeClr val="lt1"/>
              </a:highlight>
              <a:latin typeface="Nunito"/>
              <a:ea typeface="Nunito"/>
              <a:cs typeface="Nunito"/>
              <a:sym typeface="Nunito"/>
            </a:endParaRPr>
          </a:p>
          <a:p>
            <a:pPr marL="457200" lvl="0" indent="-372035" algn="l" rtl="0">
              <a:lnSpc>
                <a:spcPct val="130000"/>
              </a:lnSpc>
              <a:spcBef>
                <a:spcPts val="0"/>
              </a:spcBef>
              <a:spcAft>
                <a:spcPts val="0"/>
              </a:spcAft>
              <a:buClr>
                <a:srgbClr val="424242"/>
              </a:buClr>
              <a:buSzPts val="2259"/>
              <a:buFont typeface="Nunito"/>
              <a:buChar char="●"/>
            </a:pPr>
            <a:r>
              <a:rPr lang="en" sz="2258">
                <a:solidFill>
                  <a:srgbClr val="424242"/>
                </a:solidFill>
                <a:highlight>
                  <a:schemeClr val="lt1"/>
                </a:highlight>
                <a:latin typeface="Nunito"/>
                <a:ea typeface="Nunito"/>
                <a:cs typeface="Nunito"/>
                <a:sym typeface="Nunito"/>
              </a:rPr>
              <a:t>Don’t skip the processing!</a:t>
            </a:r>
            <a:endParaRPr sz="186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Challenge of Choice</a:t>
            </a:r>
            <a:endParaRPr sz="3640"/>
          </a:p>
        </p:txBody>
      </p:sp>
      <p:sp>
        <p:nvSpPr>
          <p:cNvPr id="134" name="Google Shape;134;p24"/>
          <p:cNvSpPr txBox="1">
            <a:spLocks noGrp="1"/>
          </p:cNvSpPr>
          <p:nvPr>
            <p:ph type="body" idx="1"/>
          </p:nvPr>
        </p:nvSpPr>
        <p:spPr>
          <a:xfrm>
            <a:off x="311700" y="1110900"/>
            <a:ext cx="8520600" cy="3751500"/>
          </a:xfrm>
          <a:prstGeom prst="rect">
            <a:avLst/>
          </a:prstGeom>
        </p:spPr>
        <p:txBody>
          <a:bodyPr spcFirstLastPara="1" wrap="square" lIns="91425" tIns="91425" rIns="91425" bIns="91425" anchor="t" anchorCtr="0">
            <a:noAutofit/>
          </a:bodyPr>
          <a:lstStyle/>
          <a:p>
            <a:pPr marL="457200" lvl="0" indent="-412750" algn="l" rtl="0">
              <a:lnSpc>
                <a:spcPct val="100000"/>
              </a:lnSpc>
              <a:spcBef>
                <a:spcPts val="0"/>
              </a:spcBef>
              <a:spcAft>
                <a:spcPts val="0"/>
              </a:spcAft>
              <a:buClr>
                <a:srgbClr val="000000"/>
              </a:buClr>
              <a:buSzPts val="2900"/>
              <a:buFont typeface="Nunito"/>
              <a:buChar char="●"/>
            </a:pPr>
            <a:r>
              <a:rPr lang="en" sz="2900">
                <a:solidFill>
                  <a:srgbClr val="000000"/>
                </a:solidFill>
                <a:latin typeface="Nunito"/>
                <a:ea typeface="Nunito"/>
                <a:cs typeface="Nunito"/>
                <a:sym typeface="Nunito"/>
              </a:rPr>
              <a:t>Allow participants to choose their level of challenge.</a:t>
            </a:r>
            <a:endParaRPr sz="2900">
              <a:solidFill>
                <a:srgbClr val="000000"/>
              </a:solidFill>
              <a:latin typeface="Nunito"/>
              <a:ea typeface="Nunito"/>
              <a:cs typeface="Nunito"/>
              <a:sym typeface="Nunito"/>
            </a:endParaRPr>
          </a:p>
          <a:p>
            <a:pPr marL="457200" lvl="0" indent="-412750" algn="l" rtl="0">
              <a:lnSpc>
                <a:spcPct val="100000"/>
              </a:lnSpc>
              <a:spcBef>
                <a:spcPts val="0"/>
              </a:spcBef>
              <a:spcAft>
                <a:spcPts val="0"/>
              </a:spcAft>
              <a:buClr>
                <a:srgbClr val="000000"/>
              </a:buClr>
              <a:buSzPts val="2900"/>
              <a:buFont typeface="Nunito"/>
              <a:buChar char="●"/>
            </a:pPr>
            <a:r>
              <a:rPr lang="en" sz="2900">
                <a:solidFill>
                  <a:srgbClr val="000000"/>
                </a:solidFill>
                <a:latin typeface="Nunito"/>
                <a:ea typeface="Nunito"/>
                <a:cs typeface="Nunito"/>
                <a:sym typeface="Nunito"/>
              </a:rPr>
              <a:t>Not everyone has to do everything.</a:t>
            </a:r>
            <a:endParaRPr sz="2900">
              <a:solidFill>
                <a:srgbClr val="000000"/>
              </a:solidFill>
              <a:latin typeface="Nunito"/>
              <a:ea typeface="Nunito"/>
              <a:cs typeface="Nunito"/>
              <a:sym typeface="Nunito"/>
            </a:endParaRPr>
          </a:p>
          <a:p>
            <a:pPr marL="457200" lvl="0" indent="-412750" algn="l" rtl="0">
              <a:lnSpc>
                <a:spcPct val="100000"/>
              </a:lnSpc>
              <a:spcBef>
                <a:spcPts val="0"/>
              </a:spcBef>
              <a:spcAft>
                <a:spcPts val="0"/>
              </a:spcAft>
              <a:buClr>
                <a:srgbClr val="000000"/>
              </a:buClr>
              <a:buSzPts val="2900"/>
              <a:buFont typeface="Nunito"/>
              <a:buChar char="●"/>
            </a:pPr>
            <a:r>
              <a:rPr lang="en" sz="2900">
                <a:solidFill>
                  <a:srgbClr val="000000"/>
                </a:solidFill>
                <a:latin typeface="Nunito"/>
                <a:ea typeface="Nunito"/>
                <a:cs typeface="Nunito"/>
                <a:sym typeface="Nunito"/>
              </a:rPr>
              <a:t>Group pressure can be a good thing.</a:t>
            </a:r>
            <a:endParaRPr sz="2900">
              <a:solidFill>
                <a:srgbClr val="000000"/>
              </a:solidFill>
              <a:latin typeface="Nunito"/>
              <a:ea typeface="Nunito"/>
              <a:cs typeface="Nunito"/>
              <a:sym typeface="Nunito"/>
            </a:endParaRPr>
          </a:p>
          <a:p>
            <a:pPr marL="457200" lvl="0" indent="-412750" algn="l" rtl="0">
              <a:lnSpc>
                <a:spcPct val="100000"/>
              </a:lnSpc>
              <a:spcBef>
                <a:spcPts val="0"/>
              </a:spcBef>
              <a:spcAft>
                <a:spcPts val="0"/>
              </a:spcAft>
              <a:buClr>
                <a:srgbClr val="000000"/>
              </a:buClr>
              <a:buSzPts val="2900"/>
              <a:buFont typeface="Nunito"/>
              <a:buChar char="●"/>
            </a:pPr>
            <a:r>
              <a:rPr lang="en" sz="2900">
                <a:solidFill>
                  <a:srgbClr val="000000"/>
                </a:solidFill>
                <a:latin typeface="Nunito"/>
                <a:ea typeface="Nunito"/>
                <a:cs typeface="Nunito"/>
                <a:sym typeface="Nunito"/>
              </a:rPr>
              <a:t>Find alternate roles.</a:t>
            </a:r>
            <a:endParaRPr sz="2900">
              <a:solidFill>
                <a:srgbClr val="000000"/>
              </a:solidFill>
              <a:latin typeface="Nunito"/>
              <a:ea typeface="Nunito"/>
              <a:cs typeface="Nunito"/>
              <a:sym typeface="Nunito"/>
            </a:endParaRPr>
          </a:p>
          <a:p>
            <a:pPr marL="457200" lvl="0" indent="-412750" algn="l" rtl="0">
              <a:lnSpc>
                <a:spcPct val="100000"/>
              </a:lnSpc>
              <a:spcBef>
                <a:spcPts val="0"/>
              </a:spcBef>
              <a:spcAft>
                <a:spcPts val="0"/>
              </a:spcAft>
              <a:buClr>
                <a:srgbClr val="000000"/>
              </a:buClr>
              <a:buSzPts val="2900"/>
              <a:buFont typeface="Nunito"/>
              <a:buChar char="●"/>
            </a:pPr>
            <a:r>
              <a:rPr lang="en" sz="2900">
                <a:solidFill>
                  <a:srgbClr val="000000"/>
                </a:solidFill>
                <a:latin typeface="Nunito"/>
                <a:ea typeface="Nunito"/>
                <a:cs typeface="Nunito"/>
                <a:sym typeface="Nunito"/>
              </a:rPr>
              <a:t>Scaffold and sequence activities based on the success of activities.</a:t>
            </a:r>
            <a:endParaRPr sz="2900">
              <a:solidFill>
                <a:srgbClr val="000000"/>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814800"/>
            <a:ext cx="8571300" cy="160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a:t>Effective Collaboration</a:t>
            </a:r>
            <a:endParaRPr sz="4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MTSS - Effective Collaboration</a:t>
            </a:r>
            <a:endParaRPr sz="3640"/>
          </a:p>
        </p:txBody>
      </p:sp>
      <p:sp>
        <p:nvSpPr>
          <p:cNvPr id="145" name="Google Shape;145;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608"/>
              <a:t>“The systematic process of working interdependently in an atmosphere of trust to accomplish collective commitments. “</a:t>
            </a:r>
            <a:endParaRPr sz="2608"/>
          </a:p>
          <a:p>
            <a:pPr marL="457200" lvl="0" indent="-394215" algn="l" rtl="0">
              <a:spcBef>
                <a:spcPts val="1200"/>
              </a:spcBef>
              <a:spcAft>
                <a:spcPts val="0"/>
              </a:spcAft>
              <a:buSzPts val="2608"/>
              <a:buChar char="●"/>
            </a:pPr>
            <a:r>
              <a:rPr lang="en" sz="2608"/>
              <a:t>Systematic process. </a:t>
            </a:r>
            <a:endParaRPr sz="2608"/>
          </a:p>
          <a:p>
            <a:pPr marL="457200" lvl="0" indent="-394215" algn="l" rtl="0">
              <a:spcBef>
                <a:spcPts val="0"/>
              </a:spcBef>
              <a:spcAft>
                <a:spcPts val="0"/>
              </a:spcAft>
              <a:buSzPts val="2608"/>
              <a:buChar char="●"/>
            </a:pPr>
            <a:r>
              <a:rPr lang="en" sz="2608"/>
              <a:t>Interdependent work. </a:t>
            </a:r>
            <a:endParaRPr sz="2608"/>
          </a:p>
          <a:p>
            <a:pPr marL="457200" lvl="0" indent="-394215" algn="l" rtl="0">
              <a:spcBef>
                <a:spcPts val="0"/>
              </a:spcBef>
              <a:spcAft>
                <a:spcPts val="0"/>
              </a:spcAft>
              <a:buSzPts val="2608"/>
              <a:buChar char="●"/>
            </a:pPr>
            <a:r>
              <a:rPr lang="en" sz="2608"/>
              <a:t>Atmosphere of trust. </a:t>
            </a:r>
            <a:endParaRPr/>
          </a:p>
          <a:p>
            <a:pPr marL="0" lvl="0" indent="0" algn="r" rtl="0">
              <a:spcBef>
                <a:spcPts val="1200"/>
              </a:spcBef>
              <a:spcAft>
                <a:spcPts val="1200"/>
              </a:spcAft>
              <a:buNone/>
            </a:pPr>
            <a:r>
              <a:rPr lang="en"/>
              <a:t>VTmtss Field Guide 2019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MTSS - Effective Collaboration</a:t>
            </a:r>
            <a:endParaRPr/>
          </a:p>
        </p:txBody>
      </p:sp>
      <p:sp>
        <p:nvSpPr>
          <p:cNvPr id="151" name="Google Shape;151;p27"/>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100"/>
              <a:t>“When it works effectively, collaboration is powerful because it brings varied perspectives to bear on solving challenging problems. These varied perspectives often involve divergent and strongly held opinions. Working through conflict that naturally arises from problem-solving generally leads to better decisions and joint ownership of outcomes. An atmosphere of trust supports the feeling of safety needed to hold complex, challenging and honest discussions. It is the critical foundation for a culture of collaboration.”</a:t>
            </a:r>
            <a:endParaRPr sz="2100"/>
          </a:p>
        </p:txBody>
      </p:sp>
      <p:sp>
        <p:nvSpPr>
          <p:cNvPr id="152" name="Google Shape;152;p27"/>
          <p:cNvSpPr txBox="1"/>
          <p:nvPr/>
        </p:nvSpPr>
        <p:spPr>
          <a:xfrm>
            <a:off x="5987450" y="4527650"/>
            <a:ext cx="3000000" cy="461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1800">
                <a:solidFill>
                  <a:schemeClr val="dk2"/>
                </a:solidFill>
                <a:latin typeface="Open Sans"/>
                <a:ea typeface="Open Sans"/>
                <a:cs typeface="Open Sans"/>
                <a:sym typeface="Open Sans"/>
              </a:rPr>
              <a:t>VTmtss Field Guide 2019</a:t>
            </a:r>
            <a:endParaRPr sz="1800">
              <a:solidFill>
                <a:schemeClr val="dk2"/>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VTmtss Collaboration</a:t>
            </a:r>
            <a:endParaRPr sz="3640"/>
          </a:p>
        </p:txBody>
      </p:sp>
      <p:sp>
        <p:nvSpPr>
          <p:cNvPr id="158" name="Google Shape;158;p28"/>
          <p:cNvSpPr txBox="1">
            <a:spLocks noGrp="1"/>
          </p:cNvSpPr>
          <p:nvPr>
            <p:ph type="body" idx="1"/>
          </p:nvPr>
        </p:nvSpPr>
        <p:spPr>
          <a:xfrm>
            <a:off x="311700" y="1266325"/>
            <a:ext cx="8520600" cy="36183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600"/>
              <a:t>“Great leadership is at the heart of every high-quality [institution]. Within schools, leadership is most effective when it’s distributed among a team of individuals with different skill sets and experiences but a shared mission to spark and sustain a school-wide culture of learning and improved outcomes for students.”</a:t>
            </a:r>
            <a:endParaRPr sz="2200"/>
          </a:p>
          <a:p>
            <a:pPr marL="0" lvl="0" indent="0" algn="r" rtl="0">
              <a:spcBef>
                <a:spcPts val="1200"/>
              </a:spcBef>
              <a:spcAft>
                <a:spcPts val="1200"/>
              </a:spcAft>
              <a:buNone/>
            </a:pPr>
            <a:r>
              <a:rPr lang="en"/>
              <a:t>VTmtss Field Guide, 2019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Effective Collaboration</a:t>
            </a:r>
            <a:endParaRPr/>
          </a:p>
        </p:txBody>
      </p:sp>
      <p:sp>
        <p:nvSpPr>
          <p:cNvPr id="164" name="Google Shape;164;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a:t>Three Chairs</a:t>
            </a:r>
            <a:endParaRPr sz="3000"/>
          </a:p>
          <a:p>
            <a:pPr marL="0" lvl="0" indent="0" algn="l" rtl="0">
              <a:spcBef>
                <a:spcPts val="1200"/>
              </a:spcBef>
              <a:spcAft>
                <a:spcPts val="0"/>
              </a:spcAft>
              <a:buNone/>
            </a:pPr>
            <a:r>
              <a:rPr lang="en" sz="3000"/>
              <a:t>Twirlies &amp; Bull’s Eye</a:t>
            </a:r>
            <a:endParaRPr sz="3000"/>
          </a:p>
          <a:p>
            <a:pPr marL="0" lvl="0" indent="0" algn="l" rtl="0">
              <a:spcBef>
                <a:spcPts val="1200"/>
              </a:spcBef>
              <a:spcAft>
                <a:spcPts val="1200"/>
              </a:spcAft>
              <a:buNone/>
            </a:pPr>
            <a:r>
              <a:rPr lang="en" sz="3000"/>
              <a:t>Helium Stick</a:t>
            </a:r>
            <a:endParaRPr sz="2100"/>
          </a:p>
        </p:txBody>
      </p:sp>
      <p:sp>
        <p:nvSpPr>
          <p:cNvPr id="165" name="Google Shape;165;p2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a:t>Activities</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814800"/>
            <a:ext cx="8571300" cy="160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a:t>Effective Communication</a:t>
            </a:r>
            <a:endParaRPr sz="4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Teams and Communication</a:t>
            </a:r>
            <a:endParaRPr sz="3640"/>
          </a:p>
        </p:txBody>
      </p:sp>
      <p:sp>
        <p:nvSpPr>
          <p:cNvPr id="176" name="Google Shape;176;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50">
                <a:solidFill>
                  <a:srgbClr val="282828"/>
                </a:solidFill>
                <a:highlight>
                  <a:srgbClr val="FFFFFF"/>
                </a:highlight>
                <a:latin typeface="Nunito"/>
                <a:ea typeface="Nunito"/>
                <a:cs typeface="Nunito"/>
                <a:sym typeface="Nunito"/>
              </a:rPr>
              <a:t>“Individual reasoning and talent contribute far less to team success than one might expect. The best way to build a great team is not to select individuals for their smarts or accomplishments but to learn how they communicate and to shape and guide the team so that it follows successful communication patterns.”  </a:t>
            </a:r>
            <a:r>
              <a:rPr lang="en" sz="2650" u="sng">
                <a:solidFill>
                  <a:srgbClr val="1155CC"/>
                </a:solidFill>
                <a:highlight>
                  <a:srgbClr val="FFFFFF"/>
                </a:highlight>
                <a:latin typeface="Nunito"/>
                <a:ea typeface="Nunito"/>
                <a:cs typeface="Nunito"/>
                <a:sym typeface="Nunito"/>
                <a:hlinkClick r:id="rId3">
                  <a:extLst>
                    <a:ext uri="{A12FA001-AC4F-418D-AE19-62706E023703}">
                      <ahyp:hlinkClr xmlns:ahyp="http://schemas.microsoft.com/office/drawing/2018/hyperlinkcolor" val="tx"/>
                    </a:ext>
                  </a:extLst>
                </a:hlinkClick>
              </a:rPr>
              <a:t>Harvard Business Review</a:t>
            </a:r>
            <a:endParaRPr sz="3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Overview of Today</a:t>
            </a:r>
            <a:endParaRPr/>
          </a:p>
        </p:txBody>
      </p:sp>
      <p:sp>
        <p:nvSpPr>
          <p:cNvPr id="73" name="Google Shape;73;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300"/>
          </a:p>
          <a:p>
            <a:pPr marL="0" lvl="0" indent="0" algn="l" rtl="0">
              <a:spcBef>
                <a:spcPts val="1200"/>
              </a:spcBef>
              <a:spcAft>
                <a:spcPts val="0"/>
              </a:spcAft>
              <a:buNone/>
            </a:pPr>
            <a:r>
              <a:rPr lang="en" sz="2300"/>
              <a:t>Leadership &amp; Team Building</a:t>
            </a:r>
            <a:endParaRPr sz="2300"/>
          </a:p>
          <a:p>
            <a:pPr marL="457200" lvl="0" indent="-355600" algn="l" rtl="0">
              <a:spcBef>
                <a:spcPts val="1200"/>
              </a:spcBef>
              <a:spcAft>
                <a:spcPts val="0"/>
              </a:spcAft>
              <a:buSzPts val="2000"/>
              <a:buChar char="●"/>
            </a:pPr>
            <a:r>
              <a:rPr lang="en" sz="2000"/>
              <a:t>Introduction Activities</a:t>
            </a:r>
            <a:endParaRPr sz="2000"/>
          </a:p>
          <a:p>
            <a:pPr marL="0" lvl="0" indent="0" algn="l" rtl="0">
              <a:spcBef>
                <a:spcPts val="1200"/>
              </a:spcBef>
              <a:spcAft>
                <a:spcPts val="0"/>
              </a:spcAft>
              <a:buNone/>
            </a:pPr>
            <a:r>
              <a:rPr lang="en" sz="2000"/>
              <a:t>The Importance of Facilitation</a:t>
            </a:r>
            <a:endParaRPr sz="2000"/>
          </a:p>
          <a:p>
            <a:pPr marL="0" lvl="0" indent="0" algn="l" rtl="0">
              <a:spcBef>
                <a:spcPts val="1200"/>
              </a:spcBef>
              <a:spcAft>
                <a:spcPts val="0"/>
              </a:spcAft>
              <a:buNone/>
            </a:pPr>
            <a:r>
              <a:rPr lang="en" sz="2000"/>
              <a:t>Activities to Build:</a:t>
            </a:r>
            <a:endParaRPr sz="2000"/>
          </a:p>
          <a:p>
            <a:pPr marL="457200" lvl="0" indent="-355600" algn="l" rtl="0">
              <a:spcBef>
                <a:spcPts val="1200"/>
              </a:spcBef>
              <a:spcAft>
                <a:spcPts val="0"/>
              </a:spcAft>
              <a:buSzPts val="2000"/>
              <a:buChar char="●"/>
            </a:pPr>
            <a:r>
              <a:rPr lang="en" sz="2000"/>
              <a:t>Communication </a:t>
            </a:r>
            <a:endParaRPr sz="2000"/>
          </a:p>
          <a:p>
            <a:pPr marL="457200" lvl="0" indent="-355600" algn="l" rtl="0">
              <a:spcBef>
                <a:spcPts val="0"/>
              </a:spcBef>
              <a:spcAft>
                <a:spcPts val="0"/>
              </a:spcAft>
              <a:buSzPts val="2000"/>
              <a:buChar char="●"/>
            </a:pPr>
            <a:r>
              <a:rPr lang="en" sz="2000"/>
              <a:t>Collaboration</a:t>
            </a:r>
            <a:endParaRPr sz="2000"/>
          </a:p>
          <a:p>
            <a:pPr marL="457200" lvl="0" indent="-355600" algn="l" rtl="0">
              <a:spcBef>
                <a:spcPts val="0"/>
              </a:spcBef>
              <a:spcAft>
                <a:spcPts val="0"/>
              </a:spcAft>
              <a:buSzPts val="2000"/>
              <a:buChar char="●"/>
            </a:pPr>
            <a:r>
              <a:rPr lang="en" sz="2000"/>
              <a:t>Relational Trust</a:t>
            </a:r>
            <a:endParaRPr sz="2000"/>
          </a:p>
          <a:p>
            <a:pPr marL="45720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Effective Communication</a:t>
            </a:r>
            <a:endParaRPr/>
          </a:p>
        </p:txBody>
      </p:sp>
      <p:sp>
        <p:nvSpPr>
          <p:cNvPr id="182" name="Google Shape;182;p32"/>
          <p:cNvSpPr txBox="1">
            <a:spLocks noGrp="1"/>
          </p:cNvSpPr>
          <p:nvPr>
            <p:ph type="body" idx="2"/>
          </p:nvPr>
        </p:nvSpPr>
        <p:spPr>
          <a:xfrm>
            <a:off x="4909900" y="8426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800"/>
              <a:t>Let’s Make a Deal</a:t>
            </a:r>
            <a:endParaRPr sz="2800"/>
          </a:p>
          <a:p>
            <a:pPr marL="0" lvl="0" indent="0" algn="l" rtl="0">
              <a:spcBef>
                <a:spcPts val="1200"/>
              </a:spcBef>
              <a:spcAft>
                <a:spcPts val="0"/>
              </a:spcAft>
              <a:buNone/>
            </a:pPr>
            <a:r>
              <a:rPr lang="en" sz="2800"/>
              <a:t>Colour Blind</a:t>
            </a:r>
            <a:endParaRPr sz="2800"/>
          </a:p>
          <a:p>
            <a:pPr marL="0" lvl="0" indent="0" algn="l" rtl="0">
              <a:spcBef>
                <a:spcPts val="1200"/>
              </a:spcBef>
              <a:spcAft>
                <a:spcPts val="0"/>
              </a:spcAft>
              <a:buNone/>
            </a:pPr>
            <a:r>
              <a:rPr lang="en" sz="2800"/>
              <a:t>Attitude Charades</a:t>
            </a:r>
            <a:endParaRPr sz="2800"/>
          </a:p>
          <a:p>
            <a:pPr marL="0" lvl="0" indent="0" algn="l" rtl="0">
              <a:spcBef>
                <a:spcPts val="1200"/>
              </a:spcBef>
              <a:spcAft>
                <a:spcPts val="0"/>
              </a:spcAft>
              <a:buNone/>
            </a:pPr>
            <a:r>
              <a:rPr lang="en" sz="2800"/>
              <a:t>Compass Points</a:t>
            </a:r>
            <a:endParaRPr sz="2800"/>
          </a:p>
          <a:p>
            <a:pPr marL="0" lvl="0" indent="0" algn="l" rtl="0">
              <a:spcBef>
                <a:spcPts val="1200"/>
              </a:spcBef>
              <a:spcAft>
                <a:spcPts val="0"/>
              </a:spcAft>
              <a:buNone/>
            </a:pPr>
            <a:r>
              <a:rPr lang="en" sz="2800"/>
              <a:t>Perfect Match</a:t>
            </a:r>
            <a:endParaRPr sz="2800"/>
          </a:p>
          <a:p>
            <a:pPr marL="0" lvl="0" indent="0" algn="l" rtl="0">
              <a:spcBef>
                <a:spcPts val="1200"/>
              </a:spcBef>
              <a:spcAft>
                <a:spcPts val="1200"/>
              </a:spcAft>
              <a:buNone/>
            </a:pPr>
            <a:endParaRPr/>
          </a:p>
        </p:txBody>
      </p:sp>
      <p:sp>
        <p:nvSpPr>
          <p:cNvPr id="183" name="Google Shape;183;p32"/>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a:t>Activities</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814800"/>
            <a:ext cx="8571300" cy="160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a:t>Relational Trust</a:t>
            </a:r>
            <a:endParaRPr sz="4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Relational Trust</a:t>
            </a:r>
            <a:endParaRPr sz="3640"/>
          </a:p>
        </p:txBody>
      </p:sp>
      <p:sp>
        <p:nvSpPr>
          <p:cNvPr id="194" name="Google Shape;194;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914400" lvl="0" indent="-374650" algn="l" rtl="0">
              <a:spcBef>
                <a:spcPts val="0"/>
              </a:spcBef>
              <a:spcAft>
                <a:spcPts val="0"/>
              </a:spcAft>
              <a:buSzPts val="2300"/>
              <a:buChar char="●"/>
            </a:pPr>
            <a:r>
              <a:rPr lang="en" sz="2300"/>
              <a:t>Colleagues need multiple opportunities to build interpersonal connections.</a:t>
            </a:r>
            <a:endParaRPr sz="2300"/>
          </a:p>
          <a:p>
            <a:pPr marL="914400" lvl="0" indent="-374650" algn="l" rtl="0">
              <a:spcBef>
                <a:spcPts val="0"/>
              </a:spcBef>
              <a:spcAft>
                <a:spcPts val="0"/>
              </a:spcAft>
              <a:buSzPts val="2300"/>
              <a:buChar char="●"/>
            </a:pPr>
            <a:r>
              <a:rPr lang="en" sz="2300"/>
              <a:t>Collaboration and trust create more willingness amongst staff to grow professionally and to take risks.</a:t>
            </a:r>
            <a:endParaRPr sz="2300"/>
          </a:p>
          <a:p>
            <a:pPr marL="914400" lvl="0" indent="-374650" algn="l" rtl="0">
              <a:spcBef>
                <a:spcPts val="0"/>
              </a:spcBef>
              <a:spcAft>
                <a:spcPts val="0"/>
              </a:spcAft>
              <a:buSzPts val="2300"/>
              <a:buChar char="●"/>
            </a:pPr>
            <a:r>
              <a:rPr lang="en" sz="2300"/>
              <a:t>Positive culture is built on trust.</a:t>
            </a:r>
            <a:endParaRPr sz="2300"/>
          </a:p>
          <a:p>
            <a:pPr marL="914400" lvl="0" indent="-342900" algn="l" rtl="0">
              <a:spcBef>
                <a:spcPts val="0"/>
              </a:spcBef>
              <a:spcAft>
                <a:spcPts val="0"/>
              </a:spcAft>
              <a:buSzPts val="1800"/>
              <a:buChar char="●"/>
            </a:pPr>
            <a:r>
              <a:rPr lang="en" sz="2500" b="1"/>
              <a:t>Trust and communication provide the foundation for when you get to the hard stuff.</a:t>
            </a:r>
            <a:r>
              <a:rPr lang="en" sz="2300"/>
              <a:t> </a:t>
            </a:r>
            <a:endParaRPr sz="1700">
              <a:solidFill>
                <a:srgbClr val="202124"/>
              </a:solidFill>
              <a:highlight>
                <a:srgbClr val="FFFFFF"/>
              </a:highlight>
              <a:latin typeface="Roboto"/>
              <a:ea typeface="Roboto"/>
              <a:cs typeface="Roboto"/>
              <a:sym typeface="Roboto"/>
            </a:endParaRPr>
          </a:p>
          <a:p>
            <a:pPr marL="0" lvl="0" indent="0" algn="r" rtl="0">
              <a:spcBef>
                <a:spcPts val="1200"/>
              </a:spcBef>
              <a:spcAft>
                <a:spcPts val="1200"/>
              </a:spcAft>
              <a:buNone/>
            </a:pPr>
            <a:r>
              <a:rPr lang="en" sz="1300" u="sng">
                <a:solidFill>
                  <a:schemeClr val="hlink"/>
                </a:solidFill>
                <a:highlight>
                  <a:srgbClr val="FFFFFF"/>
                </a:highlight>
                <a:latin typeface="Roboto"/>
                <a:ea typeface="Roboto"/>
                <a:cs typeface="Roboto"/>
                <a:sym typeface="Roboto"/>
                <a:hlinkClick r:id="rId3"/>
              </a:rPr>
              <a:t>Learning Forward, Tools for Schools, 2010</a:t>
            </a:r>
            <a:endParaRPr sz="1300">
              <a:solidFill>
                <a:srgbClr val="202124"/>
              </a:solidFill>
              <a:highlight>
                <a:srgbClr val="FFFFFF"/>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Relational Trust</a:t>
            </a:r>
            <a:endParaRPr/>
          </a:p>
        </p:txBody>
      </p:sp>
      <p:sp>
        <p:nvSpPr>
          <p:cNvPr id="200" name="Google Shape;200;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600"/>
              <a:t>Trust Drive</a:t>
            </a:r>
            <a:endParaRPr sz="2600"/>
          </a:p>
          <a:p>
            <a:pPr marL="0" lvl="0" indent="0" algn="l" rtl="0">
              <a:spcBef>
                <a:spcPts val="1200"/>
              </a:spcBef>
              <a:spcAft>
                <a:spcPts val="0"/>
              </a:spcAft>
              <a:buNone/>
            </a:pPr>
            <a:r>
              <a:rPr lang="en" sz="2600"/>
              <a:t>Jump Rope Challenge</a:t>
            </a:r>
            <a:endParaRPr sz="2600"/>
          </a:p>
          <a:p>
            <a:pPr marL="0" lvl="0" indent="0" algn="l" rtl="0">
              <a:spcBef>
                <a:spcPts val="1200"/>
              </a:spcBef>
              <a:spcAft>
                <a:spcPts val="0"/>
              </a:spcAft>
              <a:buNone/>
            </a:pPr>
            <a:r>
              <a:rPr lang="en" sz="2600"/>
              <a:t>Captain’s Coming</a:t>
            </a:r>
            <a:endParaRPr sz="2600"/>
          </a:p>
          <a:p>
            <a:pPr marL="0" lvl="0" indent="0" algn="l" rtl="0">
              <a:spcBef>
                <a:spcPts val="1200"/>
              </a:spcBef>
              <a:spcAft>
                <a:spcPts val="0"/>
              </a:spcAft>
              <a:buNone/>
            </a:pPr>
            <a:r>
              <a:rPr lang="en" sz="2600"/>
              <a:t>Alphabet Improv</a:t>
            </a:r>
            <a:endParaRPr sz="2600"/>
          </a:p>
          <a:p>
            <a:pPr marL="0" lvl="0" indent="0" algn="l" rtl="0">
              <a:spcBef>
                <a:spcPts val="1200"/>
              </a:spcBef>
              <a:spcAft>
                <a:spcPts val="1200"/>
              </a:spcAft>
              <a:buNone/>
            </a:pPr>
            <a:r>
              <a:rPr lang="en" sz="2600"/>
              <a:t>Shape Makers</a:t>
            </a:r>
            <a:endParaRPr sz="2600"/>
          </a:p>
        </p:txBody>
      </p:sp>
      <p:sp>
        <p:nvSpPr>
          <p:cNvPr id="201" name="Google Shape;201;p35"/>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a:t>Activities</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Reflection</a:t>
            </a:r>
            <a:endParaRPr/>
          </a:p>
        </p:txBody>
      </p:sp>
      <p:sp>
        <p:nvSpPr>
          <p:cNvPr id="207" name="Google Shape;207;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600"/>
              <a:t>Chiji cards</a:t>
            </a:r>
            <a:endParaRPr sz="2600"/>
          </a:p>
          <a:p>
            <a:pPr marL="0" lvl="0" indent="0" algn="l" rtl="0">
              <a:spcBef>
                <a:spcPts val="1200"/>
              </a:spcBef>
              <a:spcAft>
                <a:spcPts val="0"/>
              </a:spcAft>
              <a:buNone/>
            </a:pPr>
            <a:r>
              <a:rPr lang="en" sz="2600"/>
              <a:t>Journal</a:t>
            </a:r>
            <a:endParaRPr sz="2600"/>
          </a:p>
          <a:p>
            <a:pPr marL="0" lvl="0" indent="0" algn="l" rtl="0">
              <a:spcBef>
                <a:spcPts val="1200"/>
              </a:spcBef>
              <a:spcAft>
                <a:spcPts val="0"/>
              </a:spcAft>
              <a:buNone/>
            </a:pPr>
            <a:r>
              <a:rPr lang="en" sz="2600"/>
              <a:t>Share Success</a:t>
            </a:r>
            <a:endParaRPr sz="2600"/>
          </a:p>
          <a:p>
            <a:pPr marL="0" lvl="0" indent="0" algn="l" rtl="0">
              <a:spcBef>
                <a:spcPts val="1200"/>
              </a:spcBef>
              <a:spcAft>
                <a:spcPts val="1200"/>
              </a:spcAft>
              <a:buNone/>
            </a:pPr>
            <a:r>
              <a:rPr lang="en" sz="2600"/>
              <a:t>One thing I appreciate</a:t>
            </a:r>
            <a:endParaRPr sz="2600"/>
          </a:p>
        </p:txBody>
      </p:sp>
      <p:sp>
        <p:nvSpPr>
          <p:cNvPr id="208" name="Google Shape;208;p36"/>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a:t>Activity</a:t>
            </a:r>
            <a:endParaRPr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Chiji </a:t>
            </a:r>
            <a:endParaRPr sz="3640"/>
          </a:p>
        </p:txBody>
      </p:sp>
      <p:sp>
        <p:nvSpPr>
          <p:cNvPr id="214" name="Google Shape;214;p37"/>
          <p:cNvSpPr txBox="1">
            <a:spLocks noGrp="1"/>
          </p:cNvSpPr>
          <p:nvPr>
            <p:ph type="body" idx="1"/>
          </p:nvPr>
        </p:nvSpPr>
        <p:spPr>
          <a:xfrm>
            <a:off x="311700" y="1080500"/>
            <a:ext cx="8714100" cy="39789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6250" b="1">
                <a:solidFill>
                  <a:srgbClr val="202020"/>
                </a:solidFill>
              </a:rPr>
              <a:t>Chiji </a:t>
            </a:r>
            <a:r>
              <a:rPr lang="en" sz="6250"/>
              <a:t>(chee’ - jee) is a Chinese word meaning important moment or significant opportunity.</a:t>
            </a:r>
            <a:endParaRPr sz="6250"/>
          </a:p>
          <a:p>
            <a:pPr marL="0" lvl="0" indent="0" algn="l" rtl="0">
              <a:spcBef>
                <a:spcPts val="1200"/>
              </a:spcBef>
              <a:spcAft>
                <a:spcPts val="0"/>
              </a:spcAft>
              <a:buNone/>
            </a:pPr>
            <a:r>
              <a:rPr lang="en" sz="6250"/>
              <a:t>“Whether this moment leads to a positive or negative path depends upon the actions of the individual.  The Chinese character “chi” literally means key.  If a person has the right tools and the appropriate attitude, the important moment may open a door to new and valuable experiences.”</a:t>
            </a:r>
            <a:endParaRPr sz="6250"/>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15" name="Google Shape;215;p37"/>
          <p:cNvSpPr txBox="1"/>
          <p:nvPr/>
        </p:nvSpPr>
        <p:spPr>
          <a:xfrm>
            <a:off x="4176475" y="4400700"/>
            <a:ext cx="48492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500">
                <a:solidFill>
                  <a:schemeClr val="dk2"/>
                </a:solidFill>
                <a:latin typeface="Open Sans"/>
                <a:ea typeface="Open Sans"/>
                <a:cs typeface="Open Sans"/>
                <a:sym typeface="Open Sans"/>
              </a:rPr>
              <a:t>Chiji cards - The Institute for Experiential Education</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Wrap Up &amp; Reminders</a:t>
            </a:r>
            <a:endParaRPr sz="3640"/>
          </a:p>
        </p:txBody>
      </p:sp>
      <p:sp>
        <p:nvSpPr>
          <p:cNvPr id="221" name="Google Shape;221;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a:bodyPr>
          <a:lstStyle/>
          <a:p>
            <a:pPr marL="457200" lvl="0" indent="-375920" algn="l" rtl="0">
              <a:spcBef>
                <a:spcPts val="0"/>
              </a:spcBef>
              <a:spcAft>
                <a:spcPts val="0"/>
              </a:spcAft>
              <a:buSzPct val="100000"/>
              <a:buChar char="●"/>
            </a:pPr>
            <a:r>
              <a:rPr lang="en" sz="2508"/>
              <a:t>Facilitation is key - processing the activity changes it from a game into a learning experience.  </a:t>
            </a:r>
            <a:endParaRPr sz="2508"/>
          </a:p>
          <a:p>
            <a:pPr marL="457200" lvl="0" indent="-375920" algn="l" rtl="0">
              <a:spcBef>
                <a:spcPts val="0"/>
              </a:spcBef>
              <a:spcAft>
                <a:spcPts val="0"/>
              </a:spcAft>
              <a:buSzPct val="100000"/>
              <a:buChar char="●"/>
            </a:pPr>
            <a:r>
              <a:rPr lang="en" sz="2508"/>
              <a:t>Take the time to team build - it will build a stronger team!</a:t>
            </a:r>
            <a:endParaRPr sz="2508"/>
          </a:p>
          <a:p>
            <a:pPr marL="457200" lvl="0" indent="-375920" algn="l" rtl="0">
              <a:spcBef>
                <a:spcPts val="0"/>
              </a:spcBef>
              <a:spcAft>
                <a:spcPts val="0"/>
              </a:spcAft>
              <a:buSzPct val="100000"/>
              <a:buChar char="●"/>
            </a:pPr>
            <a:r>
              <a:rPr lang="en" sz="2508"/>
              <a:t>“Failures” are learning experiences, too. </a:t>
            </a:r>
            <a:endParaRPr sz="2508"/>
          </a:p>
          <a:p>
            <a:pPr marL="0" lvl="0" indent="0" algn="ctr" rtl="0">
              <a:spcBef>
                <a:spcPts val="1200"/>
              </a:spcBef>
              <a:spcAft>
                <a:spcPts val="0"/>
              </a:spcAft>
              <a:buNone/>
            </a:pPr>
            <a:r>
              <a:rPr lang="en" b="1"/>
              <a:t>Thank you!  </a:t>
            </a:r>
            <a:endParaRPr b="1"/>
          </a:p>
          <a:p>
            <a:pPr marL="0" lvl="0" indent="0" algn="ctr" rtl="0">
              <a:spcBef>
                <a:spcPts val="1200"/>
              </a:spcBef>
              <a:spcAft>
                <a:spcPts val="0"/>
              </a:spcAft>
              <a:buNone/>
            </a:pPr>
            <a:r>
              <a:rPr lang="en" b="1"/>
              <a:t>I hope you had fun and got some takeaways you can use with your teams.  </a:t>
            </a:r>
            <a:endParaRPr b="1"/>
          </a:p>
          <a:p>
            <a:pPr marL="0" lvl="0" indent="0" algn="ctr" rtl="0">
              <a:spcBef>
                <a:spcPts val="1200"/>
              </a:spcBef>
              <a:spcAft>
                <a:spcPts val="1200"/>
              </a:spcAft>
              <a:buNone/>
            </a:pPr>
            <a:r>
              <a:rPr lang="en" sz="2448" b="1"/>
              <a:t>Email: JenMcKusick@gmail.com</a:t>
            </a:r>
            <a:endParaRPr sz="2448"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Leadership Matters</a:t>
            </a:r>
            <a:endParaRPr sz="3640"/>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40000" lnSpcReduction="10000"/>
          </a:bodyPr>
          <a:lstStyle/>
          <a:p>
            <a:pPr marL="0" lvl="0" indent="0" algn="l" rtl="0">
              <a:spcBef>
                <a:spcPts val="0"/>
              </a:spcBef>
              <a:spcAft>
                <a:spcPts val="0"/>
              </a:spcAft>
              <a:buNone/>
            </a:pPr>
            <a:r>
              <a:rPr lang="en" sz="5050">
                <a:solidFill>
                  <a:srgbClr val="424242"/>
                </a:solidFill>
                <a:highlight>
                  <a:schemeClr val="lt1"/>
                </a:highlight>
                <a:latin typeface="Nunito"/>
                <a:ea typeface="Nunito"/>
                <a:cs typeface="Nunito"/>
                <a:sym typeface="Nunito"/>
              </a:rPr>
              <a:t>Instructional leadership teams make a significant contribution in raising student achievement.</a:t>
            </a:r>
            <a:endParaRPr sz="5050">
              <a:solidFill>
                <a:srgbClr val="424242"/>
              </a:solidFill>
              <a:highlight>
                <a:srgbClr val="FFFFFF"/>
              </a:highlight>
              <a:latin typeface="Nunito"/>
              <a:ea typeface="Nunito"/>
              <a:cs typeface="Nunito"/>
              <a:sym typeface="Nunito"/>
            </a:endParaRPr>
          </a:p>
          <a:p>
            <a:pPr marL="0" lvl="0" indent="0" algn="l" rtl="0">
              <a:spcBef>
                <a:spcPts val="0"/>
              </a:spcBef>
              <a:spcAft>
                <a:spcPts val="0"/>
              </a:spcAft>
              <a:buNone/>
            </a:pPr>
            <a:endParaRPr sz="5050">
              <a:solidFill>
                <a:srgbClr val="424242"/>
              </a:solidFill>
              <a:highlight>
                <a:srgbClr val="FFFFFF"/>
              </a:highlight>
              <a:latin typeface="Nunito"/>
              <a:ea typeface="Nunito"/>
              <a:cs typeface="Nunito"/>
              <a:sym typeface="Nunito"/>
            </a:endParaRPr>
          </a:p>
          <a:p>
            <a:pPr marL="0" lvl="0" indent="0" algn="l" rtl="0">
              <a:spcBef>
                <a:spcPts val="0"/>
              </a:spcBef>
              <a:spcAft>
                <a:spcPts val="0"/>
              </a:spcAft>
              <a:buNone/>
            </a:pPr>
            <a:r>
              <a:rPr lang="en" sz="5050">
                <a:solidFill>
                  <a:srgbClr val="424242"/>
                </a:solidFill>
                <a:highlight>
                  <a:srgbClr val="FFFFFF"/>
                </a:highlight>
                <a:latin typeface="Nunito"/>
                <a:ea typeface="Nunito"/>
                <a:cs typeface="Nunito"/>
                <a:sym typeface="Nunito"/>
              </a:rPr>
              <a:t>Efficacy is best developed when the leadership team collectively works together, understands the complexities of working in a group, and has confidence in one another’s ability.</a:t>
            </a:r>
            <a:endParaRPr sz="5050">
              <a:solidFill>
                <a:srgbClr val="424242"/>
              </a:solidFill>
              <a:highlight>
                <a:srgbClr val="FFFFFF"/>
              </a:highlight>
              <a:latin typeface="Nunito"/>
              <a:ea typeface="Nunito"/>
              <a:cs typeface="Nunito"/>
              <a:sym typeface="Nunito"/>
            </a:endParaRPr>
          </a:p>
          <a:p>
            <a:pPr marL="0" lvl="0" indent="0" algn="l" rtl="0">
              <a:spcBef>
                <a:spcPts val="0"/>
              </a:spcBef>
              <a:spcAft>
                <a:spcPts val="0"/>
              </a:spcAft>
              <a:buNone/>
            </a:pPr>
            <a:endParaRPr sz="5050">
              <a:solidFill>
                <a:srgbClr val="424242"/>
              </a:solidFill>
              <a:highlight>
                <a:schemeClr val="lt1"/>
              </a:highlight>
              <a:latin typeface="Nunito"/>
              <a:ea typeface="Nunito"/>
              <a:cs typeface="Nunito"/>
              <a:sym typeface="Nunito"/>
            </a:endParaRPr>
          </a:p>
          <a:p>
            <a:pPr marL="0" lvl="0" indent="0" algn="l" rtl="0">
              <a:spcBef>
                <a:spcPts val="0"/>
              </a:spcBef>
              <a:spcAft>
                <a:spcPts val="0"/>
              </a:spcAft>
              <a:buNone/>
            </a:pPr>
            <a:r>
              <a:rPr lang="en" sz="5050">
                <a:solidFill>
                  <a:srgbClr val="424242"/>
                </a:solidFill>
                <a:highlight>
                  <a:schemeClr val="lt1"/>
                </a:highlight>
                <a:latin typeface="Nunito"/>
                <a:ea typeface="Nunito"/>
                <a:cs typeface="Nunito"/>
                <a:sym typeface="Nunito"/>
              </a:rPr>
              <a:t>Leaders do not have to have formal positions of authority.</a:t>
            </a:r>
            <a:endParaRPr sz="5050">
              <a:solidFill>
                <a:srgbClr val="424242"/>
              </a:solidFill>
              <a:highlight>
                <a:schemeClr val="lt1"/>
              </a:highlight>
              <a:latin typeface="Nunito"/>
              <a:ea typeface="Nunito"/>
              <a:cs typeface="Nunito"/>
              <a:sym typeface="Nunito"/>
            </a:endParaRPr>
          </a:p>
          <a:p>
            <a:pPr marL="0" lvl="0" indent="0" algn="l" rtl="0">
              <a:spcBef>
                <a:spcPts val="0"/>
              </a:spcBef>
              <a:spcAft>
                <a:spcPts val="0"/>
              </a:spcAft>
              <a:buNone/>
            </a:pPr>
            <a:endParaRPr sz="2884">
              <a:solidFill>
                <a:srgbClr val="424242"/>
              </a:solidFill>
              <a:highlight>
                <a:schemeClr val="lt1"/>
              </a:highlight>
              <a:latin typeface="Nunito"/>
              <a:ea typeface="Nunito"/>
              <a:cs typeface="Nunito"/>
              <a:sym typeface="Nunito"/>
            </a:endParaRPr>
          </a:p>
          <a:p>
            <a:pPr marL="0" lvl="0" indent="0" algn="l" rtl="0">
              <a:spcBef>
                <a:spcPts val="0"/>
              </a:spcBef>
              <a:spcAft>
                <a:spcPts val="0"/>
              </a:spcAft>
              <a:buNone/>
            </a:pPr>
            <a:r>
              <a:rPr lang="en" sz="1500">
                <a:solidFill>
                  <a:srgbClr val="424242"/>
                </a:solidFill>
                <a:highlight>
                  <a:srgbClr val="FFFFFF"/>
                </a:highlight>
                <a:latin typeface="Nunito"/>
                <a:ea typeface="Nunito"/>
                <a:cs typeface="Nunito"/>
                <a:sym typeface="Nunito"/>
              </a:rPr>
              <a:t>									</a:t>
            </a:r>
            <a:r>
              <a:rPr lang="en" sz="4321">
                <a:solidFill>
                  <a:srgbClr val="424242"/>
                </a:solidFill>
                <a:highlight>
                  <a:srgbClr val="FFFFFF"/>
                </a:highlight>
                <a:latin typeface="Nunito"/>
                <a:ea typeface="Nunito"/>
                <a:cs typeface="Nunito"/>
                <a:sym typeface="Nunito"/>
              </a:rPr>
              <a:t>Hattie, Donohoo, (2013) DeWitt (2018)</a:t>
            </a:r>
            <a:endParaRPr sz="4321">
              <a:solidFill>
                <a:srgbClr val="424242"/>
              </a:solidFill>
              <a:highlight>
                <a:srgbClr val="FFFFFF"/>
              </a:highlight>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Leadership and MTSS</a:t>
            </a:r>
            <a:endParaRPr sz="3640"/>
          </a:p>
        </p:txBody>
      </p:sp>
      <p:sp>
        <p:nvSpPr>
          <p:cNvPr id="85" name="Google Shape;85;p16"/>
          <p:cNvSpPr txBox="1">
            <a:spLocks noGrp="1"/>
          </p:cNvSpPr>
          <p:nvPr>
            <p:ph type="body" idx="1"/>
          </p:nvPr>
        </p:nvSpPr>
        <p:spPr>
          <a:xfrm>
            <a:off x="311700" y="1059100"/>
            <a:ext cx="8606100" cy="35589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None/>
            </a:pPr>
            <a:r>
              <a:rPr lang="en" sz="3400"/>
              <a:t>Results from a diverse range of studies suggest that effective leadership, especially distributed leadership, is organized to: </a:t>
            </a:r>
            <a:endParaRPr sz="3400"/>
          </a:p>
          <a:p>
            <a:pPr marL="457200" lvl="0" indent="-331152" algn="l" rtl="0">
              <a:spcBef>
                <a:spcPts val="1200"/>
              </a:spcBef>
              <a:spcAft>
                <a:spcPts val="0"/>
              </a:spcAft>
              <a:buSzPct val="100000"/>
              <a:buChar char="●"/>
            </a:pPr>
            <a:r>
              <a:rPr lang="en" sz="3400"/>
              <a:t>sustain focus over time, build on existing strengths and examine areas for growth; </a:t>
            </a:r>
            <a:endParaRPr sz="3400"/>
          </a:p>
          <a:p>
            <a:pPr marL="457200" lvl="0" indent="-331152" algn="l" rtl="0">
              <a:spcBef>
                <a:spcPts val="0"/>
              </a:spcBef>
              <a:spcAft>
                <a:spcPts val="0"/>
              </a:spcAft>
              <a:buSzPct val="100000"/>
              <a:buChar char="●"/>
            </a:pPr>
            <a:r>
              <a:rPr lang="en" sz="3400"/>
              <a:t>attend to practical matters that create greater learning opportunities – particularly school climate and scheduling; </a:t>
            </a:r>
            <a:endParaRPr sz="3400"/>
          </a:p>
          <a:p>
            <a:pPr marL="457200" lvl="0" indent="-331152" algn="l" rtl="0">
              <a:spcBef>
                <a:spcPts val="0"/>
              </a:spcBef>
              <a:spcAft>
                <a:spcPts val="0"/>
              </a:spcAft>
              <a:buSzPct val="100000"/>
              <a:buChar char="●"/>
            </a:pPr>
            <a:r>
              <a:rPr lang="en" sz="3400"/>
              <a:t>engage in careful assessment and allocation of resources – people, time, and materials; </a:t>
            </a:r>
            <a:endParaRPr sz="3400"/>
          </a:p>
          <a:p>
            <a:pPr marL="457200" lvl="0" indent="-331152" algn="l" rtl="0">
              <a:spcBef>
                <a:spcPts val="0"/>
              </a:spcBef>
              <a:spcAft>
                <a:spcPts val="0"/>
              </a:spcAft>
              <a:buSzPct val="100000"/>
              <a:buChar char="●"/>
            </a:pPr>
            <a:r>
              <a:rPr lang="en" sz="3400"/>
              <a:t>articulate and align curriculum, instruction, and assessment; and</a:t>
            </a:r>
            <a:endParaRPr sz="3400"/>
          </a:p>
          <a:p>
            <a:pPr marL="457200" lvl="0" indent="-331152" algn="l" rtl="0">
              <a:spcBef>
                <a:spcPts val="0"/>
              </a:spcBef>
              <a:spcAft>
                <a:spcPts val="0"/>
              </a:spcAft>
              <a:buSzPct val="100000"/>
              <a:buChar char="●"/>
            </a:pPr>
            <a:r>
              <a:rPr lang="en" sz="3400"/>
              <a:t>create partnerships that promote participation on the part of a wide array of people and groups outside of the schools—including families and communities.</a:t>
            </a:r>
            <a:endParaRPr sz="3400"/>
          </a:p>
          <a:p>
            <a:pPr marL="457200" lvl="0" indent="0" algn="r" rtl="0">
              <a:spcBef>
                <a:spcPts val="1200"/>
              </a:spcBef>
              <a:spcAft>
                <a:spcPts val="1200"/>
              </a:spcAft>
              <a:buNone/>
            </a:pPr>
            <a:r>
              <a:rPr lang="en" sz="3131"/>
              <a:t>VTmtss Field Guide, 2019.</a:t>
            </a:r>
            <a:endParaRPr sz="313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Leadership and PBIS</a:t>
            </a:r>
            <a:endParaRPr sz="3640"/>
          </a:p>
        </p:txBody>
      </p:sp>
      <p:sp>
        <p:nvSpPr>
          <p:cNvPr id="91" name="Google Shape;91;p17"/>
          <p:cNvSpPr txBox="1">
            <a:spLocks noGrp="1"/>
          </p:cNvSpPr>
          <p:nvPr>
            <p:ph type="body" idx="1"/>
          </p:nvPr>
        </p:nvSpPr>
        <p:spPr>
          <a:xfrm>
            <a:off x="311700" y="1065700"/>
            <a:ext cx="8520600" cy="35034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sz="2200">
                <a:latin typeface="Open Sans Medium"/>
                <a:ea typeface="Open Sans Medium"/>
                <a:cs typeface="Open Sans Medium"/>
                <a:sym typeface="Open Sans Medium"/>
              </a:rPr>
              <a:t>PBIS has an impact on Leadership and Culture</a:t>
            </a:r>
            <a:endParaRPr sz="2200">
              <a:latin typeface="Open Sans Medium"/>
              <a:ea typeface="Open Sans Medium"/>
              <a:cs typeface="Open Sans Medium"/>
              <a:sym typeface="Open Sans Medium"/>
            </a:endParaRPr>
          </a:p>
          <a:p>
            <a:pPr marL="457200" lvl="0" indent="-347345" algn="l" rtl="0">
              <a:lnSpc>
                <a:spcPct val="200000"/>
              </a:lnSpc>
              <a:spcBef>
                <a:spcPts val="1200"/>
              </a:spcBef>
              <a:spcAft>
                <a:spcPts val="0"/>
              </a:spcAft>
              <a:buSzPct val="100000"/>
              <a:buFont typeface="Open Sans Medium"/>
              <a:buChar char="●"/>
            </a:pPr>
            <a:r>
              <a:rPr lang="en" sz="2200">
                <a:latin typeface="Open Sans Medium"/>
                <a:ea typeface="Open Sans Medium"/>
                <a:cs typeface="Open Sans Medium"/>
                <a:sym typeface="Open Sans Medium"/>
              </a:rPr>
              <a:t>Growth mindset leads to an increase in team or shared leadership</a:t>
            </a:r>
            <a:endParaRPr sz="2200">
              <a:latin typeface="Open Sans Medium"/>
              <a:ea typeface="Open Sans Medium"/>
              <a:cs typeface="Open Sans Medium"/>
              <a:sym typeface="Open Sans Medium"/>
            </a:endParaRPr>
          </a:p>
          <a:p>
            <a:pPr marL="457200" lvl="0" indent="-347345" algn="l" rtl="0">
              <a:lnSpc>
                <a:spcPct val="200000"/>
              </a:lnSpc>
              <a:spcBef>
                <a:spcPts val="0"/>
              </a:spcBef>
              <a:spcAft>
                <a:spcPts val="0"/>
              </a:spcAft>
              <a:buSzPct val="100000"/>
              <a:buFont typeface="Open Sans Medium"/>
              <a:buChar char="●"/>
            </a:pPr>
            <a:r>
              <a:rPr lang="en" sz="2200">
                <a:highlight>
                  <a:srgbClr val="FFFFFF"/>
                </a:highlight>
                <a:latin typeface="Open Sans Medium"/>
                <a:ea typeface="Open Sans Medium"/>
                <a:cs typeface="Open Sans Medium"/>
                <a:sym typeface="Open Sans Medium"/>
              </a:rPr>
              <a:t>PBIS builds social emotional competencies for students AND adults</a:t>
            </a:r>
            <a:endParaRPr sz="2200">
              <a:highlight>
                <a:srgbClr val="FFFFFF"/>
              </a:highlight>
              <a:latin typeface="Open Sans Medium"/>
              <a:ea typeface="Open Sans Medium"/>
              <a:cs typeface="Open Sans Medium"/>
              <a:sym typeface="Open Sans Medium"/>
            </a:endParaRPr>
          </a:p>
          <a:p>
            <a:pPr marL="457200" lvl="0" indent="-347345" algn="l" rtl="0">
              <a:lnSpc>
                <a:spcPct val="200000"/>
              </a:lnSpc>
              <a:spcBef>
                <a:spcPts val="0"/>
              </a:spcBef>
              <a:spcAft>
                <a:spcPts val="0"/>
              </a:spcAft>
              <a:buSzPct val="100000"/>
              <a:buFont typeface="Open Sans Medium"/>
              <a:buChar char="●"/>
            </a:pPr>
            <a:r>
              <a:rPr lang="en" sz="2200">
                <a:highlight>
                  <a:srgbClr val="FFFFFF"/>
                </a:highlight>
                <a:latin typeface="Open Sans Medium"/>
                <a:ea typeface="Open Sans Medium"/>
                <a:cs typeface="Open Sans Medium"/>
                <a:sym typeface="Open Sans Medium"/>
              </a:rPr>
              <a:t>Creates a culture that is proactive and positive</a:t>
            </a:r>
            <a:endParaRPr sz="900">
              <a:highlight>
                <a:srgbClr val="FFFFFF"/>
              </a:highlight>
              <a:latin typeface="Open Sans Medium"/>
              <a:ea typeface="Open Sans Medium"/>
              <a:cs typeface="Open Sans Medium"/>
              <a:sym typeface="Open Sans Medium"/>
            </a:endParaRPr>
          </a:p>
          <a:p>
            <a:pPr marL="0" lvl="0" indent="0" algn="r" rtl="0">
              <a:spcBef>
                <a:spcPts val="1200"/>
              </a:spcBef>
              <a:spcAft>
                <a:spcPts val="1200"/>
              </a:spcAft>
              <a:buNone/>
            </a:pPr>
            <a:r>
              <a:rPr lang="en" sz="1652" b="1">
                <a:solidFill>
                  <a:srgbClr val="000000"/>
                </a:solidFill>
                <a:highlight>
                  <a:srgbClr val="FBFBFA"/>
                </a:highlight>
                <a:latin typeface="Montserrat"/>
                <a:ea typeface="Montserrat"/>
                <a:cs typeface="Montserrat"/>
                <a:sym typeface="Montserrat"/>
              </a:rPr>
              <a:t>https://www.pbisrewards.com/blog/how-student-culture-affects-staff-culture/</a:t>
            </a:r>
            <a:endParaRPr sz="1652">
              <a:solidFill>
                <a:srgbClr val="000000"/>
              </a:solidFill>
              <a:highlight>
                <a:srgbClr val="FBFBFA"/>
              </a:highlight>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Attributes of an Effective Team</a:t>
            </a:r>
            <a:endParaRPr sz="3640"/>
          </a:p>
        </p:txBody>
      </p:sp>
      <p:sp>
        <p:nvSpPr>
          <p:cNvPr id="97" name="Google Shape;97;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Clear objectives and shared goals</a:t>
            </a:r>
            <a:endParaRPr sz="2200"/>
          </a:p>
          <a:p>
            <a:pPr marL="457200" lvl="0" indent="-368300" algn="l" rtl="0">
              <a:spcBef>
                <a:spcPts val="0"/>
              </a:spcBef>
              <a:spcAft>
                <a:spcPts val="0"/>
              </a:spcAft>
              <a:buSzPts val="2200"/>
              <a:buChar char="●"/>
            </a:pPr>
            <a:r>
              <a:rPr lang="en" sz="2200"/>
              <a:t>Good communication skills</a:t>
            </a:r>
            <a:endParaRPr sz="2200"/>
          </a:p>
          <a:p>
            <a:pPr marL="457200" lvl="0" indent="-368300" algn="l" rtl="0">
              <a:spcBef>
                <a:spcPts val="0"/>
              </a:spcBef>
              <a:spcAft>
                <a:spcPts val="0"/>
              </a:spcAft>
              <a:buSzPts val="2200"/>
              <a:buChar char="●"/>
            </a:pPr>
            <a:r>
              <a:rPr lang="en" sz="2200"/>
              <a:t>Effective processes &amp; strong structure</a:t>
            </a:r>
            <a:endParaRPr sz="2200"/>
          </a:p>
          <a:p>
            <a:pPr marL="457200" lvl="0" indent="-368300" algn="l" rtl="0">
              <a:spcBef>
                <a:spcPts val="0"/>
              </a:spcBef>
              <a:spcAft>
                <a:spcPts val="0"/>
              </a:spcAft>
              <a:buSzPts val="2200"/>
              <a:buChar char="●"/>
            </a:pPr>
            <a:r>
              <a:rPr lang="en" sz="2200"/>
              <a:t>Support and Trust</a:t>
            </a:r>
            <a:endParaRPr sz="2200"/>
          </a:p>
          <a:p>
            <a:pPr marL="457200" lvl="0" indent="-368300" algn="l" rtl="0">
              <a:spcBef>
                <a:spcPts val="0"/>
              </a:spcBef>
              <a:spcAft>
                <a:spcPts val="0"/>
              </a:spcAft>
              <a:buSzPts val="2200"/>
              <a:buChar char="●"/>
            </a:pPr>
            <a:r>
              <a:rPr lang="en" sz="2200"/>
              <a:t>Problem solving skills</a:t>
            </a:r>
            <a:endParaRPr sz="2200"/>
          </a:p>
          <a:p>
            <a:pPr marL="457200" lvl="0" indent="-368300" algn="l" rtl="0">
              <a:spcBef>
                <a:spcPts val="0"/>
              </a:spcBef>
              <a:spcAft>
                <a:spcPts val="0"/>
              </a:spcAft>
              <a:buSzPts val="2200"/>
              <a:buChar char="●"/>
            </a:pPr>
            <a:r>
              <a:rPr lang="en" sz="2200"/>
              <a:t>Interpersonal skills &amp; relationships</a:t>
            </a:r>
            <a:endParaRPr sz="2200"/>
          </a:p>
          <a:p>
            <a:pPr marL="0" lvl="0" indent="0" algn="r" rtl="0">
              <a:spcBef>
                <a:spcPts val="1200"/>
              </a:spcBef>
              <a:spcAft>
                <a:spcPts val="1200"/>
              </a:spcAft>
              <a:buNone/>
            </a:pPr>
            <a:r>
              <a:rPr lang="en"/>
              <a:t>J. Richard Hackman in 1970s- lots of contd research.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Benefits of Team Building</a:t>
            </a:r>
            <a:endParaRPr sz="3640"/>
          </a:p>
        </p:txBody>
      </p:sp>
      <p:sp>
        <p:nvSpPr>
          <p:cNvPr id="103" name="Google Shape;103;p19"/>
          <p:cNvSpPr txBox="1">
            <a:spLocks noGrp="1"/>
          </p:cNvSpPr>
          <p:nvPr>
            <p:ph type="body" idx="1"/>
          </p:nvPr>
        </p:nvSpPr>
        <p:spPr>
          <a:xfrm>
            <a:off x="311700" y="1266325"/>
            <a:ext cx="8520600" cy="3647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Builds relational trust amongst team members</a:t>
            </a:r>
            <a:endParaRPr sz="2200"/>
          </a:p>
          <a:p>
            <a:pPr marL="457200" lvl="0" indent="-368300" algn="l" rtl="0">
              <a:spcBef>
                <a:spcPts val="0"/>
              </a:spcBef>
              <a:spcAft>
                <a:spcPts val="0"/>
              </a:spcAft>
              <a:buSzPts val="2200"/>
              <a:buChar char="●"/>
            </a:pPr>
            <a:r>
              <a:rPr lang="en" sz="2200"/>
              <a:t>Reinforces interpersonal relationships</a:t>
            </a:r>
            <a:endParaRPr sz="2200"/>
          </a:p>
          <a:p>
            <a:pPr marL="457200" lvl="0" indent="-368300" algn="l" rtl="0">
              <a:spcBef>
                <a:spcPts val="0"/>
              </a:spcBef>
              <a:spcAft>
                <a:spcPts val="0"/>
              </a:spcAft>
              <a:buSzPts val="2200"/>
              <a:buChar char="●"/>
            </a:pPr>
            <a:r>
              <a:rPr lang="en" sz="2200"/>
              <a:t>Strengthens commitment to the team</a:t>
            </a:r>
            <a:endParaRPr sz="2200"/>
          </a:p>
          <a:p>
            <a:pPr marL="457200" lvl="0" indent="-368300" algn="l" rtl="0">
              <a:spcBef>
                <a:spcPts val="0"/>
              </a:spcBef>
              <a:spcAft>
                <a:spcPts val="0"/>
              </a:spcAft>
              <a:buSzPts val="2200"/>
              <a:buChar char="●"/>
            </a:pPr>
            <a:r>
              <a:rPr lang="en" sz="2200"/>
              <a:t>Highlights the importance of team collaboration</a:t>
            </a:r>
            <a:endParaRPr sz="2200"/>
          </a:p>
          <a:p>
            <a:pPr marL="457200" lvl="0" indent="-368300" algn="l" rtl="0">
              <a:spcBef>
                <a:spcPts val="0"/>
              </a:spcBef>
              <a:spcAft>
                <a:spcPts val="0"/>
              </a:spcAft>
              <a:buSzPts val="2200"/>
              <a:buChar char="●"/>
            </a:pPr>
            <a:r>
              <a:rPr lang="en" sz="2200"/>
              <a:t>Allows us the opportunity to work outside our typical roles</a:t>
            </a:r>
            <a:endParaRPr sz="2200"/>
          </a:p>
          <a:p>
            <a:pPr marL="457200" lvl="0" indent="-368300" algn="l" rtl="0">
              <a:spcBef>
                <a:spcPts val="0"/>
              </a:spcBef>
              <a:spcAft>
                <a:spcPts val="0"/>
              </a:spcAft>
              <a:buSzPts val="2200"/>
              <a:buChar char="●"/>
            </a:pPr>
            <a:r>
              <a:rPr lang="en" sz="2200"/>
              <a:t>Provides opportunities to practice problem solving when the stakes are low</a:t>
            </a:r>
            <a:endParaRPr sz="2200"/>
          </a:p>
          <a:p>
            <a:pPr marL="0" lvl="0" indent="0" algn="r" rtl="0">
              <a:spcBef>
                <a:spcPts val="1200"/>
              </a:spcBef>
              <a:spcAft>
                <a:spcPts val="0"/>
              </a:spcAft>
              <a:buNone/>
            </a:pPr>
            <a:r>
              <a:rPr lang="en" sz="1258">
                <a:solidFill>
                  <a:srgbClr val="202020"/>
                </a:solidFill>
                <a:latin typeface="Arial"/>
                <a:ea typeface="Arial"/>
                <a:cs typeface="Arial"/>
                <a:sym typeface="Arial"/>
              </a:rPr>
              <a:t>McEwan D, Ruissen GR, Eys MA, Zumbo BD, Beauchamp MR (2017) The Effectiveness of Teamwork Training on Teamwork Behaviors and Team Performance: A Systematic Review and Meta-Analysis of Controlled Interventions. </a:t>
            </a:r>
            <a:endParaRPr sz="1658"/>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Ground Rules for Today</a:t>
            </a:r>
            <a:endParaRPr sz="3640"/>
          </a:p>
        </p:txBody>
      </p:sp>
      <p:sp>
        <p:nvSpPr>
          <p:cNvPr id="109" name="Google Shape;109;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Char char="●"/>
            </a:pPr>
            <a:r>
              <a:rPr lang="en" sz="2100"/>
              <a:t>Some activities will be physical in nature, but accessible to all.</a:t>
            </a:r>
            <a:endParaRPr sz="2100"/>
          </a:p>
          <a:p>
            <a:pPr marL="457200" lvl="0" indent="-361950" algn="l" rtl="0">
              <a:lnSpc>
                <a:spcPct val="150000"/>
              </a:lnSpc>
              <a:spcBef>
                <a:spcPts val="0"/>
              </a:spcBef>
              <a:spcAft>
                <a:spcPts val="0"/>
              </a:spcAft>
              <a:buSzPts val="2100"/>
              <a:buChar char="●"/>
            </a:pPr>
            <a:r>
              <a:rPr lang="en" sz="2100"/>
              <a:t>Breaks will be built in to today, but always take care of yourself.</a:t>
            </a:r>
            <a:endParaRPr sz="2100"/>
          </a:p>
          <a:p>
            <a:pPr marL="457200" lvl="0" indent="-361950" algn="l" rtl="0">
              <a:lnSpc>
                <a:spcPct val="150000"/>
              </a:lnSpc>
              <a:spcBef>
                <a:spcPts val="0"/>
              </a:spcBef>
              <a:spcAft>
                <a:spcPts val="0"/>
              </a:spcAft>
              <a:buSzPts val="2100"/>
              <a:buChar char="●"/>
            </a:pPr>
            <a:r>
              <a:rPr lang="en" sz="2100"/>
              <a:t>If you have some hesitation or limitations I should know about, please let me know.</a:t>
            </a:r>
            <a:endParaRPr sz="2100"/>
          </a:p>
          <a:p>
            <a:pPr marL="457200" lvl="0" indent="-361950" algn="l" rtl="0">
              <a:lnSpc>
                <a:spcPct val="150000"/>
              </a:lnSpc>
              <a:spcBef>
                <a:spcPts val="0"/>
              </a:spcBef>
              <a:spcAft>
                <a:spcPts val="0"/>
              </a:spcAft>
              <a:buSzPts val="2100"/>
              <a:buChar char="●"/>
            </a:pPr>
            <a:r>
              <a:rPr lang="en" sz="2100"/>
              <a:t>Modifications will be built in to each activity.</a:t>
            </a:r>
            <a:endParaRPr sz="2100"/>
          </a:p>
          <a:p>
            <a:pPr marL="457200" lvl="0" indent="-361950" algn="l" rtl="0">
              <a:lnSpc>
                <a:spcPct val="150000"/>
              </a:lnSpc>
              <a:spcBef>
                <a:spcPts val="0"/>
              </a:spcBef>
              <a:spcAft>
                <a:spcPts val="0"/>
              </a:spcAft>
              <a:buSzPts val="2100"/>
              <a:buChar char="●"/>
            </a:pPr>
            <a:r>
              <a:rPr lang="en" sz="2100"/>
              <a:t>It is always okay to say, “No, thank you.”</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Get to Know You</a:t>
            </a:r>
            <a:endParaRPr/>
          </a:p>
        </p:txBody>
      </p:sp>
      <p:sp>
        <p:nvSpPr>
          <p:cNvPr id="115" name="Google Shape;11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a:t>Me You, You Me</a:t>
            </a:r>
            <a:endParaRPr sz="3000"/>
          </a:p>
          <a:p>
            <a:pPr marL="0" lvl="0" indent="0" algn="l" rtl="0">
              <a:spcBef>
                <a:spcPts val="1200"/>
              </a:spcBef>
              <a:spcAft>
                <a:spcPts val="0"/>
              </a:spcAft>
              <a:buNone/>
            </a:pPr>
            <a:r>
              <a:rPr lang="en" sz="3000"/>
              <a:t>Toss a Name</a:t>
            </a:r>
            <a:endParaRPr sz="3000"/>
          </a:p>
          <a:p>
            <a:pPr marL="0" lvl="0" indent="0" algn="l" rtl="0">
              <a:spcBef>
                <a:spcPts val="1200"/>
              </a:spcBef>
              <a:spcAft>
                <a:spcPts val="1200"/>
              </a:spcAft>
              <a:buNone/>
            </a:pPr>
            <a:r>
              <a:rPr lang="en" sz="3000"/>
              <a:t>That Person Over There</a:t>
            </a:r>
            <a:endParaRPr sz="3000"/>
          </a:p>
        </p:txBody>
      </p:sp>
      <p:sp>
        <p:nvSpPr>
          <p:cNvPr id="116" name="Google Shape;116;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a:t>Activities</a:t>
            </a:r>
            <a:endParaRPr sz="26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2762</Words>
  <Application>Microsoft Macintosh PowerPoint</Application>
  <PresentationFormat>On-screen Show (16:9)</PresentationFormat>
  <Paragraphs>215</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PT Sans Narrow</vt:lpstr>
      <vt:lpstr>Arial</vt:lpstr>
      <vt:lpstr>Nunito</vt:lpstr>
      <vt:lpstr>Verdana</vt:lpstr>
      <vt:lpstr>Montserrat</vt:lpstr>
      <vt:lpstr>Open Sans Medium</vt:lpstr>
      <vt:lpstr>Roboto</vt:lpstr>
      <vt:lpstr>Open Sans</vt:lpstr>
      <vt:lpstr>Tropic</vt:lpstr>
      <vt:lpstr>Team Building</vt:lpstr>
      <vt:lpstr>Overview of Today</vt:lpstr>
      <vt:lpstr>Leadership Matters</vt:lpstr>
      <vt:lpstr>Leadership and MTSS</vt:lpstr>
      <vt:lpstr>Leadership and PBIS</vt:lpstr>
      <vt:lpstr>Attributes of an Effective Team</vt:lpstr>
      <vt:lpstr>Benefits of Team Building</vt:lpstr>
      <vt:lpstr>Ground Rules for Today</vt:lpstr>
      <vt:lpstr>Get to Know You</vt:lpstr>
      <vt:lpstr>Facilitation Tips - Before you start</vt:lpstr>
      <vt:lpstr>Facilitator’s Notes</vt:lpstr>
      <vt:lpstr>Challenge of Choice</vt:lpstr>
      <vt:lpstr>Effective Collaboration</vt:lpstr>
      <vt:lpstr>MTSS - Effective Collaboration</vt:lpstr>
      <vt:lpstr>MTSS - Effective Collaboration</vt:lpstr>
      <vt:lpstr>VTmtss Collaboration</vt:lpstr>
      <vt:lpstr>Effective Collaboration</vt:lpstr>
      <vt:lpstr>Effective Communication</vt:lpstr>
      <vt:lpstr>Teams and Communication</vt:lpstr>
      <vt:lpstr>Effective Communication</vt:lpstr>
      <vt:lpstr>Relational Trust</vt:lpstr>
      <vt:lpstr>Relational Trust</vt:lpstr>
      <vt:lpstr>Relational Trust</vt:lpstr>
      <vt:lpstr>Reflection</vt:lpstr>
      <vt:lpstr>Chiji </vt:lpstr>
      <vt:lpstr>Wrap Up &amp;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dc:title>
  <cp:lastModifiedBy>Anne-Marie Dubie</cp:lastModifiedBy>
  <cp:revision>1</cp:revision>
  <cp:lastPrinted>2022-06-13T12:54:04Z</cp:lastPrinted>
  <dcterms:modified xsi:type="dcterms:W3CDTF">2022-06-13T12:54:37Z</dcterms:modified>
</cp:coreProperties>
</file>