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omments/comment1.xml" ContentType="application/vnd.openxmlformats-officedocument.presentationml.comment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836" r:id="rId1"/>
  </p:sldMasterIdLst>
  <p:notesMasterIdLst>
    <p:notesMasterId r:id="rId4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3" r:id="rId28"/>
    <p:sldId id="285" r:id="rId29"/>
    <p:sldId id="286" r:id="rId30"/>
    <p:sldId id="287" r:id="rId31"/>
    <p:sldId id="288" r:id="rId32"/>
    <p:sldId id="289" r:id="rId33"/>
    <p:sldId id="290" r:id="rId34"/>
    <p:sldId id="291" r:id="rId35"/>
    <p:sldId id="292" r:id="rId36"/>
    <p:sldId id="293" r:id="rId37"/>
    <p:sldId id="294" r:id="rId38"/>
    <p:sldId id="295" r:id="rId39"/>
    <p:sldId id="296" r:id="rId40"/>
    <p:sldId id="297" r:id="rId41"/>
    <p:sldId id="298" r:id="rId42"/>
    <p:sldId id="284" r:id="rId43"/>
    <p:sldId id="299" r:id="rId44"/>
  </p:sldIdLst>
  <p:sldSz cx="9144000" cy="5143500" type="screen16x9"/>
  <p:notesSz cx="6858000" cy="9144000"/>
  <p:embeddedFontLst>
    <p:embeddedFont>
      <p:font typeface="Arial Narrow" panose="020B0604020202020204" pitchFamily="34" charset="0"/>
      <p:regular r:id="rId46"/>
      <p:bold r:id="rId47"/>
      <p:italic r:id="rId48"/>
      <p:boldItalic r:id="rId49"/>
    </p:embeddedFont>
    <p:embeddedFont>
      <p:font typeface="Calibri" panose="020F0502020204030204" pitchFamily="34" charset="0"/>
      <p:regular r:id="rId50"/>
      <p:bold r:id="rId51"/>
      <p:italic r:id="rId52"/>
      <p:boldItalic r:id="rId53"/>
    </p:embeddedFont>
    <p:embeddedFont>
      <p:font typeface="Calibri Light" panose="020F0302020204030204" pitchFamily="34" charset="0"/>
      <p:regular r:id="rId54"/>
      <p:italic r:id="rId55"/>
    </p:embeddedFont>
    <p:embeddedFont>
      <p:font typeface="Trebuchet MS" panose="020B0703020202090204" pitchFamily="34" charset="0"/>
      <p:regular r:id="rId56"/>
      <p:bold r:id="rId57"/>
      <p:italic r:id="rId58"/>
      <p:boldItalic r:id="rId59"/>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auralee Keach" initials="LK" lastIdx="1" clrIdx="0">
    <p:extLst>
      <p:ext uri="{19B8F6BF-5375-455C-9EA6-DF929625EA0E}">
        <p15:presenceInfo xmlns:p15="http://schemas.microsoft.com/office/powerpoint/2012/main" userId="S-1-5-21-436374069-583907252-1417001333-3532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47" autoAdjust="0"/>
    <p:restoredTop sz="94674"/>
  </p:normalViewPr>
  <p:slideViewPr>
    <p:cSldViewPr snapToGrid="0">
      <p:cViewPr varScale="1">
        <p:scale>
          <a:sx n="165" d="100"/>
          <a:sy n="165" d="100"/>
        </p:scale>
        <p:origin x="696" y="18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2.fntdata"/><Relationship Id="rId50" Type="http://schemas.openxmlformats.org/officeDocument/2006/relationships/font" Target="fonts/font5.fntdata"/><Relationship Id="rId55" Type="http://schemas.openxmlformats.org/officeDocument/2006/relationships/font" Target="fonts/font10.fntdata"/><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3" Type="http://schemas.openxmlformats.org/officeDocument/2006/relationships/font" Target="fonts/font8.fntdata"/><Relationship Id="rId58" Type="http://schemas.openxmlformats.org/officeDocument/2006/relationships/font" Target="fonts/font13.fntdata"/><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3.fntdata"/><Relationship Id="rId56" Type="http://schemas.openxmlformats.org/officeDocument/2006/relationships/font" Target="fonts/font11.fntdata"/><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6.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1.fntdata"/><Relationship Id="rId59" Type="http://schemas.openxmlformats.org/officeDocument/2006/relationships/font" Target="fonts/font14.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9.fntdata"/><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4.fntdata"/><Relationship Id="rId57" Type="http://schemas.openxmlformats.org/officeDocument/2006/relationships/font" Target="fonts/font12.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7.fntdata"/><Relationship Id="rId60"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06-14T14:11:39.966" idx="1">
    <p:pos x="10" y="10"/>
    <p:text/>
    <p:extLst>
      <p:ext uri="{C676402C-5697-4E1C-873F-D02D1690AC5C}">
        <p15:threadingInfo xmlns:p15="http://schemas.microsoft.com/office/powerpoint/2012/main" timeZoneBias="24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a:solidFill>
                  <a:schemeClr val="dk1"/>
                </a:solidFill>
                <a:latin typeface="Calibri"/>
                <a:ea typeface="Calibri"/>
                <a:cs typeface="Calibri"/>
                <a:sym typeface="Calibri"/>
              </a:rPr>
              <a:t>One of the most challenging tasks districts and schools currently face is aligning and integrating varied evidence-based frameworks, initiatives, programs, and practices. This workshop will address how Restorative Practices (RP), Responsive Classroom (RC), Social-Emotional Learning (SEL), and Trauma-Informed Schools can all be organized within a PBIS framework, and how a school’s climate-related work can be embedded within academics to help reduce initiative fatigue. There will be opportunities for networking around challenges and solutions. A variety of examples, planning tools, and strategies will be shared that will empower and equip your school leadership team to embark upon this important work. A Vermont school district will share their alignment and integration journey.</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8899487caa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8899487caa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8899487caa_1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 name="Google Shape;200;g8899487caa_1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6198888464_0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6198888464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61893cf0a3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 name="Google Shape;212;g61893cf0a3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6198888464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6198888464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6198888464_0_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g6198888464_0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61a407235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 name="Google Shape;236;g61a407235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Breakout groups in school teams</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61893cf0a3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 name="Google Shape;242;g61893cf0a3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All are evidence-based</a:t>
            </a:r>
            <a:endParaRPr/>
          </a:p>
          <a:p>
            <a:pPr marL="0" lvl="0" indent="0" algn="l" rtl="0">
              <a:spcBef>
                <a:spcPts val="0"/>
              </a:spcBef>
              <a:spcAft>
                <a:spcPts val="0"/>
              </a:spcAft>
              <a:buNone/>
            </a:pPr>
            <a:r>
              <a:rPr lang="en"/>
              <a:t>All are meant to create a positive, safe community</a:t>
            </a:r>
            <a:endParaRPr/>
          </a:p>
          <a:p>
            <a:pPr marL="0" lvl="0" indent="0" algn="l" rtl="0">
              <a:spcBef>
                <a:spcPts val="0"/>
              </a:spcBef>
              <a:spcAft>
                <a:spcPts val="0"/>
              </a:spcAft>
              <a:buNone/>
            </a:pPr>
            <a:r>
              <a:rPr lang="en"/>
              <a:t>Meeting (RP circles)</a:t>
            </a:r>
            <a:endParaRPr/>
          </a:p>
          <a:p>
            <a:pPr marL="0" lvl="0" indent="0" algn="l" rtl="0">
              <a:spcBef>
                <a:spcPts val="0"/>
              </a:spcBef>
              <a:spcAft>
                <a:spcPts val="0"/>
              </a:spcAft>
              <a:buNone/>
            </a:pPr>
            <a:r>
              <a:rPr lang="en"/>
              <a:t>Shared: common language, goals, purpose </a:t>
            </a:r>
            <a:endParaRPr/>
          </a:p>
          <a:p>
            <a:pPr marL="0" lvl="0" indent="0" algn="l" rtl="0">
              <a:spcBef>
                <a:spcPts val="0"/>
              </a:spcBef>
              <a:spcAft>
                <a:spcPts val="0"/>
              </a:spcAft>
              <a:buNone/>
            </a:pPr>
            <a:r>
              <a:rPr lang="en"/>
              <a:t>Teacher language: use commone language re: expectations, consequences, etc. </a:t>
            </a:r>
            <a:endParaRPr/>
          </a:p>
          <a:p>
            <a:pPr marL="0" lvl="0" indent="0" algn="l" rtl="0">
              <a:spcBef>
                <a:spcPts val="0"/>
              </a:spcBef>
              <a:spcAft>
                <a:spcPts val="0"/>
              </a:spcAft>
              <a:buNone/>
            </a:pPr>
            <a:r>
              <a:rPr lang="en"/>
              <a:t>Management/Routines: PBIS consistent expectations, response to behavior, specific expectations in routines or locations</a:t>
            </a:r>
            <a:endParaRPr/>
          </a:p>
          <a:p>
            <a:pPr marL="0" lvl="0" indent="0" algn="l" rtl="0">
              <a:spcBef>
                <a:spcPts val="0"/>
              </a:spcBef>
              <a:spcAft>
                <a:spcPts val="0"/>
              </a:spcAft>
              <a:buNone/>
            </a:pPr>
            <a:r>
              <a:rPr lang="en"/>
              <a:t>Developmental awareness: appropriate language, expectations (modifications based on age/grade), consequences, rewards/celebrations</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61893cf0a3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7" name="Google Shape;257;g61893cf0a3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CASEL: resource for SEL information and researech, tools, school wide resources </a:t>
            </a:r>
            <a:endParaRPr/>
          </a:p>
          <a:p>
            <a:pPr marL="0" lvl="0" indent="0" algn="l" rtl="0">
              <a:spcBef>
                <a:spcPts val="0"/>
              </a:spcBef>
              <a:spcAft>
                <a:spcPts val="0"/>
              </a:spcAft>
              <a:buNone/>
            </a:pPr>
            <a:r>
              <a:rPr lang="en"/>
              <a:t>Break out group in school teams</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61893cf0a3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 name="Google Shape;265;g61893cf0a3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61893cf0a3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61893cf0a3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And on top of all this, you’re trying to teach kids how to read and write?!</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6198888464_0_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 name="Google Shape;276;g6198888464_0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61893cf0a3_0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 name="Google Shape;282;g61893cf0a3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Implementation Science: consider the framework of implementation science and how an initiative can be successful using those principles</a:t>
            </a:r>
            <a:endParaRPr/>
          </a:p>
          <a:p>
            <a:pPr marL="0" lvl="0" indent="0" algn="l" rtl="0">
              <a:spcBef>
                <a:spcPts val="0"/>
              </a:spcBef>
              <a:spcAft>
                <a:spcPts val="0"/>
              </a:spcAft>
              <a:buNone/>
            </a:pPr>
            <a:r>
              <a:rPr lang="en"/>
              <a:t>Continuum: MTSS principles</a:t>
            </a:r>
            <a:endParaRPr/>
          </a:p>
          <a:p>
            <a:pPr marL="0" lvl="0" indent="0" algn="l" rtl="0">
              <a:spcBef>
                <a:spcPts val="0"/>
              </a:spcBef>
              <a:spcAft>
                <a:spcPts val="0"/>
              </a:spcAft>
              <a:buNone/>
            </a:pPr>
            <a:r>
              <a:rPr lang="en"/>
              <a:t>Outcomes- academic and behavior data and use data-based decision making</a:t>
            </a:r>
            <a:endParaRPr/>
          </a:p>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6198888464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9" name="Google Shape;289;g6198888464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Systems: Use Initiative Assessments, working smarter not harder matrix</a:t>
            </a:r>
            <a:endParaRPr/>
          </a:p>
          <a:p>
            <a:pPr marL="0" lvl="0" indent="0" algn="l" rtl="0">
              <a:spcBef>
                <a:spcPts val="0"/>
              </a:spcBef>
              <a:spcAft>
                <a:spcPts val="0"/>
              </a:spcAft>
              <a:buNone/>
            </a:pPr>
            <a:r>
              <a:rPr lang="en"/>
              <a:t>How can data systems be aligned to provide information on the outcomes of individual initiatives as well as the combined effect of the initiatives </a:t>
            </a:r>
            <a:endParaRPr/>
          </a:p>
          <a:p>
            <a:pPr marL="0" lvl="0" indent="0" algn="l" rtl="0">
              <a:spcBef>
                <a:spcPts val="0"/>
              </a:spcBef>
              <a:spcAft>
                <a:spcPts val="0"/>
              </a:spcAft>
              <a:buNone/>
            </a:pPr>
            <a:r>
              <a:rPr lang="en"/>
              <a:t>Practices: the more the initiatives are aligned, the more effective they will be.  More likely to be implemented by adults, more likely to get accurate data</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6198888464_0_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5" name="Google Shape;295;g6198888464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Implementation Science (readiness and buy in)</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61893cf0a3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61893cf0a3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61a407235a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9" name="Google Shape;309;g61a407235a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619888846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 name="Google Shape;316;g619888846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6198888464_0_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9" name="Google Shape;329;g6198888464_0_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88443d35af_1_1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88443d35af_1_1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g8062c08073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 name="Google Shape;349;g8062c08073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Attend team meetings to share information with teachers re: Targeted and Intensive Interventions, problem solve, share student data, for bx support team to get information about targeted interventions </a:t>
            </a:r>
            <a:endParaRPr dirty="0"/>
          </a:p>
          <a:p>
            <a:pPr marL="0" lvl="0" indent="0" algn="l" rtl="0">
              <a:spcBef>
                <a:spcPts val="0"/>
              </a:spcBef>
              <a:spcAft>
                <a:spcPts val="0"/>
              </a:spcAft>
              <a:buNone/>
            </a:pPr>
            <a:r>
              <a:rPr lang="en" dirty="0"/>
              <a:t>Administrative support:using PD opportunities, incorporating feedback, staff self-care</a:t>
            </a:r>
            <a:endParaRPr dirty="0"/>
          </a:p>
          <a:p>
            <a:pPr marL="0" lvl="0" indent="0" algn="l" rtl="0">
              <a:spcBef>
                <a:spcPts val="0"/>
              </a:spcBef>
              <a:spcAft>
                <a:spcPts val="0"/>
              </a:spcAft>
              <a:buNone/>
            </a:pPr>
            <a:r>
              <a:rPr lang="en" dirty="0"/>
              <a:t>Share challenges and problem solving process </a:t>
            </a: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61893cf0a3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61893cf0a3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88443d35af_1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5" name="Google Shape;355;g88443d35af_1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Our Principal supports all of our initiatives in school and the community.</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g8060eb3a9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1" name="Google Shape;361;g8060eb3a9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g80a304073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8" name="Google Shape;368;g80a304073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Challenge: Including SAEBRS in data wall.  A shift in thinking and practices.  Having all PBIS team members at meetings. Making data collection a priority.</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g88443d35af_1_1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4" name="Google Shape;374;g88443d35af_1_1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Ongoing training.  This was one of our PBIS coaching  around evidence based practice.</a:t>
            </a:r>
            <a:endParaRPr/>
          </a:p>
          <a:p>
            <a:pPr marL="0" lvl="0" indent="0" algn="l" rtl="0">
              <a:spcBef>
                <a:spcPts val="0"/>
              </a:spcBef>
              <a:spcAft>
                <a:spcPts val="0"/>
              </a:spcAft>
              <a:buNone/>
            </a:pPr>
            <a:r>
              <a:rPr lang="en" b="1"/>
              <a:t>Alignment: </a:t>
            </a:r>
            <a:r>
              <a:rPr lang="en"/>
              <a:t>Aligned with SWPBIS, extends PBIS to the classroom.  Resiliency: much of the coaching is around practices that promote predictability and safety for students.  Restorative this particular one promotes voice.</a:t>
            </a:r>
            <a:endParaRPr/>
          </a:p>
          <a:p>
            <a:pPr marL="0" lvl="0" indent="0" algn="l" rtl="0">
              <a:spcBef>
                <a:spcPts val="0"/>
              </a:spcBef>
              <a:spcAft>
                <a:spcPts val="0"/>
              </a:spcAft>
              <a:buNone/>
            </a:pPr>
            <a:r>
              <a:rPr lang="en" b="1"/>
              <a:t>Challenges:</a:t>
            </a:r>
            <a:r>
              <a:rPr lang="en"/>
              <a:t> Staff Buy In.  </a:t>
            </a:r>
            <a:endParaRPr/>
          </a:p>
          <a:p>
            <a:pPr marL="0" lvl="0" indent="0" algn="l" rtl="0">
              <a:spcBef>
                <a:spcPts val="0"/>
              </a:spcBef>
              <a:spcAft>
                <a:spcPts val="0"/>
              </a:spcAft>
              <a:buNone/>
            </a:pPr>
            <a:r>
              <a:rPr lang="en" b="1"/>
              <a:t>How we overcome</a:t>
            </a:r>
            <a:r>
              <a:rPr lang="en"/>
              <a:t>: Administrative support.  Teachers seeing success in their practice.</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g88443d35af_1_1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0" name="Google Shape;380;g88443d35af_1_1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This is our Hive.  Students cash in Bee Bucks for honey cells and when the Hive is full we do an all school celebration. The next photo is of the PBIS staff decorating for the all school celebration, Tropical Day! Specific Positive Praise and acknowledgement is part of Coaching. </a:t>
            </a:r>
            <a:endParaRPr/>
          </a:p>
          <a:p>
            <a:pPr marL="0" lvl="0" indent="0" algn="l" rtl="0">
              <a:spcBef>
                <a:spcPts val="0"/>
              </a:spcBef>
              <a:spcAft>
                <a:spcPts val="0"/>
              </a:spcAft>
              <a:buNone/>
            </a:pPr>
            <a:r>
              <a:rPr lang="en" b="1"/>
              <a:t>Alignment: </a:t>
            </a:r>
            <a:r>
              <a:rPr lang="en"/>
              <a:t>Resiliency promotes safety and predictable routines. PBIS foundation</a:t>
            </a:r>
            <a:endParaRPr/>
          </a:p>
          <a:p>
            <a:pPr marL="0" lvl="0" indent="0" algn="l" rtl="0">
              <a:spcBef>
                <a:spcPts val="0"/>
              </a:spcBef>
              <a:spcAft>
                <a:spcPts val="0"/>
              </a:spcAft>
              <a:buNone/>
            </a:pPr>
            <a:r>
              <a:rPr lang="en" b="1"/>
              <a:t>Challenges: </a:t>
            </a:r>
            <a:r>
              <a:rPr lang="en"/>
              <a:t>When first started staff buy in and consistency.</a:t>
            </a:r>
            <a:endParaRPr/>
          </a:p>
          <a:p>
            <a:pPr marL="0" lvl="0" indent="0" algn="l" rtl="0">
              <a:spcBef>
                <a:spcPts val="0"/>
              </a:spcBef>
              <a:spcAft>
                <a:spcPts val="0"/>
              </a:spcAft>
              <a:buNone/>
            </a:pPr>
            <a:r>
              <a:rPr lang="en" b="1"/>
              <a:t>What we did:</a:t>
            </a:r>
            <a:r>
              <a:rPr lang="en"/>
              <a:t> support from administration.  Staff successes.  Teams.</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g88443d35a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 name="Google Shape;386;g88443d35a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This is a Wolf Pack group. A Universal Restorative Practice. The entire school is divided into groups of 9 students and a leader to practice circles, do a cooperative activity tied to Second Step and use PBIS language.  This is a multi-age group that will stay together throughout their tenure at Chamberlin School.  The hope is to develop strong relationships and trust with other adults and students.  The second photo is the agreements that were made for this particular Wolf Pack. There will also be a learning intention posted for each group.  The agreements may be different but the learning intention is the same school wide.  Wolf Pack time happens once a month.</a:t>
            </a:r>
            <a:endParaRPr/>
          </a:p>
          <a:p>
            <a:pPr marL="0" lvl="0" indent="0" algn="l" rtl="0">
              <a:spcBef>
                <a:spcPts val="0"/>
              </a:spcBef>
              <a:spcAft>
                <a:spcPts val="0"/>
              </a:spcAft>
              <a:buNone/>
            </a:pPr>
            <a:r>
              <a:rPr lang="en" b="1"/>
              <a:t>Alignment: </a:t>
            </a:r>
            <a:r>
              <a:rPr lang="en"/>
              <a:t>PBIS language, Second Step focus of the month, Done in restorative circle format, provides connection and safety</a:t>
            </a:r>
            <a:endParaRPr/>
          </a:p>
          <a:p>
            <a:pPr marL="0" lvl="0" indent="0" algn="l" rtl="0">
              <a:spcBef>
                <a:spcPts val="0"/>
              </a:spcBef>
              <a:spcAft>
                <a:spcPts val="0"/>
              </a:spcAft>
              <a:buNone/>
            </a:pPr>
            <a:r>
              <a:rPr lang="en" b="1"/>
              <a:t>Challenges:</a:t>
            </a:r>
            <a:r>
              <a:rPr lang="en"/>
              <a:t> Staff Buy In, Carving out time, grouping students, Lessons</a:t>
            </a:r>
            <a:endParaRPr/>
          </a:p>
          <a:p>
            <a:pPr marL="0" lvl="0" indent="0" algn="l" rtl="0">
              <a:spcBef>
                <a:spcPts val="0"/>
              </a:spcBef>
              <a:spcAft>
                <a:spcPts val="0"/>
              </a:spcAft>
              <a:buNone/>
            </a:pPr>
            <a:r>
              <a:rPr lang="en" b="1"/>
              <a:t>What we did: </a:t>
            </a:r>
            <a:r>
              <a:rPr lang="en"/>
              <a:t>Support and leadership from Principal, Looking at our schedule and using an assembly time, random student assignment with some targeted grouping and not changing unless necessary, using lessons from another school as template, assigning tasks to team members.</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88443d35af_1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2" name="Google Shape;392;g88443d35af_1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g88443d35af_1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8" name="Google Shape;398;g88443d35af_1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Second Step Boosters were provided by behavior staff, clinician, and Integrated Arts Teachers.</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This is one of our Second Step Booster groups in P.E.  This group was focusing on cooperation, using their words and problem solving. </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Targeted</a:t>
            </a:r>
            <a:endParaRPr>
              <a:solidFill>
                <a:schemeClr val="dk1"/>
              </a:solidFill>
            </a:endParaRPr>
          </a:p>
          <a:p>
            <a:pPr marL="0" lvl="0" indent="0" algn="l" rtl="0">
              <a:spcBef>
                <a:spcPts val="0"/>
              </a:spcBef>
              <a:spcAft>
                <a:spcPts val="0"/>
              </a:spcAft>
              <a:buClr>
                <a:schemeClr val="dk1"/>
              </a:buClr>
              <a:buSzPts val="1100"/>
              <a:buFont typeface="Arial"/>
              <a:buNone/>
            </a:pPr>
            <a:r>
              <a:rPr lang="en" b="1">
                <a:solidFill>
                  <a:schemeClr val="dk1"/>
                </a:solidFill>
              </a:rPr>
              <a:t>Alignment: </a:t>
            </a:r>
            <a:r>
              <a:rPr lang="en">
                <a:solidFill>
                  <a:schemeClr val="dk1"/>
                </a:solidFill>
              </a:rPr>
              <a:t>PBIS data for candidates.  Restorartive: community building, providing equal voice, Resiliency: Community building and taking chances in a safe environment.</a:t>
            </a:r>
            <a:endParaRPr>
              <a:solidFill>
                <a:schemeClr val="dk1"/>
              </a:solidFill>
            </a:endParaRPr>
          </a:p>
          <a:p>
            <a:pPr marL="0" lvl="0" indent="0" algn="l" rtl="0">
              <a:spcBef>
                <a:spcPts val="0"/>
              </a:spcBef>
              <a:spcAft>
                <a:spcPts val="0"/>
              </a:spcAft>
              <a:buClr>
                <a:schemeClr val="dk1"/>
              </a:buClr>
              <a:buSzPts val="1100"/>
              <a:buFont typeface="Arial"/>
              <a:buNone/>
            </a:pPr>
            <a:r>
              <a:rPr lang="en" b="1">
                <a:solidFill>
                  <a:schemeClr val="dk1"/>
                </a:solidFill>
              </a:rPr>
              <a:t>Data: </a:t>
            </a:r>
            <a:r>
              <a:rPr lang="en">
                <a:solidFill>
                  <a:schemeClr val="dk1"/>
                </a:solidFill>
              </a:rPr>
              <a:t>Used SWIS data, nurse data, attendance and teacher input</a:t>
            </a:r>
            <a:endParaRPr>
              <a:solidFill>
                <a:schemeClr val="dk1"/>
              </a:solidFill>
            </a:endParaRPr>
          </a:p>
          <a:p>
            <a:pPr marL="0" lvl="0" indent="0" algn="l" rtl="0">
              <a:spcBef>
                <a:spcPts val="0"/>
              </a:spcBef>
              <a:spcAft>
                <a:spcPts val="0"/>
              </a:spcAft>
              <a:buClr>
                <a:schemeClr val="dk1"/>
              </a:buClr>
              <a:buSzPts val="1100"/>
              <a:buFont typeface="Arial"/>
              <a:buNone/>
            </a:pPr>
            <a:r>
              <a:rPr lang="en" b="1">
                <a:solidFill>
                  <a:schemeClr val="dk1"/>
                </a:solidFill>
              </a:rPr>
              <a:t>Challenges:</a:t>
            </a:r>
            <a:r>
              <a:rPr lang="en">
                <a:solidFill>
                  <a:schemeClr val="dk1"/>
                </a:solidFill>
              </a:rPr>
              <a:t> Teachers being asked to do something new and initial flexibility of thinking, Timing</a:t>
            </a:r>
            <a:endParaRPr>
              <a:solidFill>
                <a:schemeClr val="dk1"/>
              </a:solidFill>
            </a:endParaRPr>
          </a:p>
          <a:p>
            <a:pPr marL="0" lvl="0" indent="0" algn="l" rtl="0">
              <a:spcBef>
                <a:spcPts val="0"/>
              </a:spcBef>
              <a:spcAft>
                <a:spcPts val="0"/>
              </a:spcAft>
              <a:buClr>
                <a:schemeClr val="dk1"/>
              </a:buClr>
              <a:buSzPts val="1100"/>
              <a:buFont typeface="Arial"/>
              <a:buNone/>
            </a:pPr>
            <a:r>
              <a:rPr lang="en" b="1">
                <a:solidFill>
                  <a:schemeClr val="dk1"/>
                </a:solidFill>
              </a:rPr>
              <a:t>What we did:</a:t>
            </a:r>
            <a:endParaRPr b="1">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g88443d35af_1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4" name="Google Shape;404;g88443d35af_1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This is one of are Art Second Step booster groups and the focus here is feelings and drawing emotions and feelings.</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g88443d35af_1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0" name="Google Shape;410;g88443d35af_1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Training is provided for restorative, resiliency and PBIS.  </a:t>
            </a:r>
            <a:endParaRPr b="1"/>
          </a:p>
          <a:p>
            <a:pPr marL="0" lvl="0" indent="0" algn="l" rtl="0">
              <a:spcBef>
                <a:spcPts val="0"/>
              </a:spcBef>
              <a:spcAft>
                <a:spcPts val="0"/>
              </a:spcAft>
              <a:buNone/>
            </a:pPr>
            <a:r>
              <a:rPr lang="en"/>
              <a:t>This welcome back start to school for staff  had a focus on restorative practices and we brought meaningful items to create our centerpiece.  The second picture shows staff making an essential oil roller called calm teacher.  Compassion fatigue is real and we need to take care of ourselves so we can be at our  best for the students in our care.</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6198888464_0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 name="Google Shape;153;g6198888464_0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88443d35af_1_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6" name="Google Shape;416;g88443d35af_1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Teams looking over data to make informed data driven decisions.</a:t>
            </a:r>
            <a:endParaRPr/>
          </a:p>
          <a:p>
            <a:pPr marL="0" lvl="0" indent="0" algn="l" rtl="0">
              <a:spcBef>
                <a:spcPts val="0"/>
              </a:spcBef>
              <a:spcAft>
                <a:spcPts val="0"/>
              </a:spcAft>
              <a:buNone/>
            </a:pPr>
            <a:r>
              <a:rPr lang="en"/>
              <a:t>Targeted Team:  looking at data recognizing successes and determining need.</a:t>
            </a:r>
            <a:endParaRPr/>
          </a:p>
          <a:p>
            <a:pPr marL="0" lvl="0" indent="0" algn="l" rtl="0">
              <a:spcBef>
                <a:spcPts val="0"/>
              </a:spcBef>
              <a:spcAft>
                <a:spcPts val="0"/>
              </a:spcAft>
              <a:buNone/>
            </a:pPr>
            <a:r>
              <a:rPr lang="en" b="1"/>
              <a:t>Challenge: </a:t>
            </a:r>
            <a:r>
              <a:rPr lang="en"/>
              <a:t>People are not aware of what targeted supports we have in the school.</a:t>
            </a:r>
            <a:endParaRPr/>
          </a:p>
          <a:p>
            <a:pPr marL="0" lvl="0" indent="0" algn="l" rtl="0">
              <a:spcBef>
                <a:spcPts val="0"/>
              </a:spcBef>
              <a:spcAft>
                <a:spcPts val="0"/>
              </a:spcAft>
              <a:buNone/>
            </a:pPr>
            <a:r>
              <a:rPr lang="en" b="1"/>
              <a:t>What we did: </a:t>
            </a:r>
            <a:r>
              <a:rPr lang="en"/>
              <a:t>Team meetings providing data and information about students that are getting support.</a:t>
            </a:r>
            <a:endParaRPr/>
          </a:p>
          <a:p>
            <a:pPr marL="0" lvl="0" indent="0" algn="l" rtl="0">
              <a:spcBef>
                <a:spcPts val="0"/>
              </a:spcBef>
              <a:spcAft>
                <a:spcPts val="0"/>
              </a:spcAft>
              <a:buNone/>
            </a:pPr>
            <a:r>
              <a:rPr lang="en"/>
              <a:t>Data wall: Uses academic data to support students at each grade level.  This year we have started to incorporate SAEBRS (behavior screener) into our data wall process.</a:t>
            </a:r>
            <a:endParaRPr/>
          </a:p>
          <a:p>
            <a:pPr marL="0" lvl="0" indent="0" algn="l" rtl="0">
              <a:spcBef>
                <a:spcPts val="0"/>
              </a:spcBef>
              <a:spcAft>
                <a:spcPts val="0"/>
              </a:spcAft>
              <a:buNone/>
            </a:pPr>
            <a:r>
              <a:rPr lang="en" b="1"/>
              <a:t>Challenge: </a:t>
            </a:r>
            <a:r>
              <a:rPr lang="en"/>
              <a:t>Before SAEBRS there was a lot of subjective discussions around behavior and less time to focus on academics.  Focus has been more on targeted supports rather than the universal needs which is what  we tried to focus SAEBRS on.</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g878638e4a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2" name="Google Shape;422;g878638e4a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6198888464_0_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 name="Google Shape;335;g6198888464_0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61893cf0a3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61893cf0a3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61893cf0a3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61893cf0a3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61893cf0a3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61893cf0a3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6198888464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 name="Google Shape;180;g6198888464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Consider the school CIP- include SEL goals and alignment.  Good way to ensure they address school mission and value statement</a:t>
            </a:r>
            <a:endParaRPr/>
          </a:p>
          <a:p>
            <a:pPr marL="0" lvl="0" indent="0" algn="l" rtl="0">
              <a:spcBef>
                <a:spcPts val="0"/>
              </a:spcBef>
              <a:spcAft>
                <a:spcPts val="0"/>
              </a:spcAft>
              <a:buNone/>
            </a:pPr>
            <a:r>
              <a:rPr lang="en"/>
              <a:t>Use principles of Implementation Science to provide the framework for organizing and aligning the initiatives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6198888464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6198888464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Exploration phase: how will the initiative connect with the others, how does it meet the same and different goals/outcomes, what does it look like fully implemented with the other initiatives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6/15/20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626145544"/>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smtClean="0"/>
              <a:t>6/15/20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017544314"/>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6/15/20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041177146"/>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dk2"/>
        </a:solidFill>
        <a:effectLst/>
      </p:bgPr>
    </p:bg>
    <p:spTree>
      <p:nvGrpSpPr>
        <p:cNvPr id="1" name="Shape 49"/>
        <p:cNvGrpSpPr/>
        <p:nvPr/>
      </p:nvGrpSpPr>
      <p:grpSpPr>
        <a:xfrm>
          <a:off x="0" y="0"/>
          <a:ext cx="0" cy="0"/>
          <a:chOff x="0" y="0"/>
          <a:chExt cx="0" cy="0"/>
        </a:xfrm>
      </p:grpSpPr>
      <p:sp>
        <p:nvSpPr>
          <p:cNvPr id="53" name="Google Shape;53;p4"/>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54" name="Google Shape;54;p4"/>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55" name="Google Shape;55;p4"/>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6073072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6/15/20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90291869"/>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6/15/20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4122956778"/>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smtClean="0"/>
              <a:t>6/15/20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964942823"/>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6/15/20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625480573"/>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6/15/20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868334961"/>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6/15/20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2876690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42A54C80-263E-416B-A8E0-580EDEADCBDC}" type="datetimeFigureOut">
              <a:rPr lang="en-US" smtClean="0"/>
              <a:t>6/15/20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048373053"/>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6/15/20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768999513"/>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B61BEF0D-F0BB-DE4B-95CE-6DB70DBA9567}" type="datetimeFigureOut">
              <a:rPr lang="en-US" smtClean="0"/>
              <a:pPr/>
              <a:t>6/15/20</a:t>
            </a:fld>
            <a:endParaRPr lang="en-US" dirty="0"/>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408517839"/>
      </p:ext>
    </p:extLst>
  </p:cSld>
  <p:clrMap bg1="lt1" tx1="dk1" bg2="lt2" tx2="dk2" accent1="accent1" accent2="accent2" accent3="accent3" accent4="accent4" accent5="accent5" accent6="accent6" hlink="hlink" folHlink="folHlink"/>
  <p:sldLayoutIdLst>
    <p:sldLayoutId id="2147483837" r:id="rId1"/>
    <p:sldLayoutId id="2147483838" r:id="rId2"/>
    <p:sldLayoutId id="2147483839" r:id="rId3"/>
    <p:sldLayoutId id="2147483840" r:id="rId4"/>
    <p:sldLayoutId id="2147483841" r:id="rId5"/>
    <p:sldLayoutId id="2147483842" r:id="rId6"/>
    <p:sldLayoutId id="2147483843" r:id="rId7"/>
    <p:sldLayoutId id="2147483844" r:id="rId8"/>
    <p:sldLayoutId id="2147483845" r:id="rId9"/>
    <p:sldLayoutId id="2147483846" r:id="rId10"/>
    <p:sldLayoutId id="2147483847" r:id="rId11"/>
    <p:sldLayoutId id="2147483848" r:id="rId12"/>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hyperlink" Target="http://education.vermont.gov/documents/whole-school-restorative-approach-resource-guide" TargetMode="External"/><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hyperlink" Target="https://docs.google.com/document/d/1KHaWUzpipofy5D7iqfGdOGb6zxehwlfHlAvQ5p9xg0w/edit" TargetMode="External"/><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14.png"/><Relationship Id="rId4" Type="http://schemas.openxmlformats.org/officeDocument/2006/relationships/hyperlink" Target="http://education.vermont.gov/documents/whole-school-restorative-approach-resource-guide"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comments" Target="../comments/comment1.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hyperlink" Target="https://casel.org/" TargetMode="External"/><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hyperlink" Target="https://www.pbis.org/resource/classroom-integrated-academics-and-behavior-brief" TargetMode="External"/><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hyperlink" Target="https://www.pbisapps.org/Resources/SWIS%20Publications/Working%20Smarter%20Matrix.rtf" TargetMode="External"/><Relationship Id="rId7" Type="http://schemas.openxmlformats.org/officeDocument/2006/relationships/image" Target="../media/image22.png"/><Relationship Id="rId2" Type="http://schemas.openxmlformats.org/officeDocument/2006/relationships/notesSlide" Target="../notesSlides/notesSlide26.xml"/><Relationship Id="rId1" Type="http://schemas.openxmlformats.org/officeDocument/2006/relationships/slideLayout" Target="../slideLayouts/slideLayout12.xml"/><Relationship Id="rId6" Type="http://schemas.openxmlformats.org/officeDocument/2006/relationships/hyperlink" Target="https://docs.google.com/document/d/1btzEfFPeCKTCkemNKNm3Xpf6ObAanuAKKon4CgkFumw/edit?fbclid=IwAR2Bjk1ZRqW2IpWzlR8qtuxEJmeZfSK7F2VaTsHHAmvMDkule00Bm9aM_Qs" TargetMode="External"/><Relationship Id="rId5" Type="http://schemas.openxmlformats.org/officeDocument/2006/relationships/hyperlink" Target="https://www.pbis.org/resource/technical-guide-for-alignment-of-initiatives-programs-and-practices-in-school-districts" TargetMode="External"/><Relationship Id="rId4" Type="http://schemas.openxmlformats.org/officeDocument/2006/relationships/hyperlink" Target="https://www.pbisvermont.org/wp-content/uploads/2017/12/Inventory-of-Existing-Practices-Related-to-SEBL-and-School-Climate.docx"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www.pbis.org/" TargetMode="External"/><Relationship Id="rId2" Type="http://schemas.openxmlformats.org/officeDocument/2006/relationships/notesSlide" Target="../notesSlides/notesSlide27.xml"/><Relationship Id="rId1" Type="http://schemas.openxmlformats.org/officeDocument/2006/relationships/slideLayout" Target="../slideLayouts/slideLayout12.xml"/><Relationship Id="rId4" Type="http://schemas.openxmlformats.org/officeDocument/2006/relationships/hyperlink" Target="https://drive.google.com/file/d/1dfrIfjrtwuJOvZvscBDEQ63pYYf3lcUT/view?usp=sharing"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3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3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hyperlink" Target="https://www.pbis.org/Common/Cms/files/Forum17_Presentations/RDQ%202%20Brief%20-%20Mental%20Health.pdf" TargetMode="External"/><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9" name="Google Shape;129;p13"/>
          <p:cNvSpPr txBox="1">
            <a:spLocks noGrp="1"/>
          </p:cNvSpPr>
          <p:nvPr>
            <p:ph type="ctrTitle" idx="4294967295"/>
          </p:nvPr>
        </p:nvSpPr>
        <p:spPr>
          <a:xfrm>
            <a:off x="1158949" y="0"/>
            <a:ext cx="6946900" cy="3175000"/>
          </a:xfrm>
          <a:prstGeom prst="rect">
            <a:avLst/>
          </a:prstGeom>
          <a:solidFill>
            <a:srgbClr val="F3F3F3"/>
          </a:solidFill>
        </p:spPr>
        <p:txBody>
          <a:bodyPr spcFirstLastPara="1" wrap="square" lIns="91425" tIns="91425" rIns="91425" bIns="91425" anchor="t" anchorCtr="0">
            <a:noAutofit/>
          </a:bodyPr>
          <a:lstStyle/>
          <a:p>
            <a:pPr lvl="0" algn="ctr">
              <a:lnSpc>
                <a:spcPct val="115000"/>
              </a:lnSpc>
              <a:spcBef>
                <a:spcPts val="0"/>
              </a:spcBef>
              <a:buClr>
                <a:schemeClr val="dk1"/>
              </a:buClr>
              <a:buSzPts val="1100"/>
            </a:pPr>
            <a:r>
              <a:rPr lang="en-US" sz="4400" b="1" dirty="0"/>
              <a:t>When the Stars (Initiatives) Align, School is a Brighter Place</a:t>
            </a:r>
            <a:endParaRPr sz="4400" b="1" dirty="0">
              <a:latin typeface="Calibri"/>
              <a:ea typeface="Calibri"/>
              <a:cs typeface="Calibri"/>
              <a:sym typeface="Calibri"/>
            </a:endParaRPr>
          </a:p>
          <a:p>
            <a:pPr marL="0" lvl="0" indent="0" algn="ctr" rtl="0">
              <a:spcBef>
                <a:spcPts val="1600"/>
              </a:spcBef>
              <a:spcAft>
                <a:spcPts val="0"/>
              </a:spcAft>
              <a:buNone/>
            </a:pPr>
            <a:endParaRPr sz="4800" b="1" dirty="0">
              <a:latin typeface="Calibri"/>
              <a:ea typeface="Calibri"/>
              <a:cs typeface="Calibri"/>
              <a:sym typeface="Calibri"/>
            </a:endParaRPr>
          </a:p>
        </p:txBody>
      </p:sp>
      <p:sp>
        <p:nvSpPr>
          <p:cNvPr id="130" name="Google Shape;130;p13"/>
          <p:cNvSpPr txBox="1"/>
          <p:nvPr/>
        </p:nvSpPr>
        <p:spPr>
          <a:xfrm>
            <a:off x="2380108" y="3933086"/>
            <a:ext cx="4185000" cy="1019154"/>
          </a:xfrm>
          <a:prstGeom prst="rect">
            <a:avLst/>
          </a:prstGeom>
          <a:solidFill>
            <a:srgbClr val="FFFFFF"/>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dirty="0">
                <a:latin typeface="Calibri"/>
                <a:ea typeface="Calibri"/>
                <a:cs typeface="Calibri"/>
                <a:sym typeface="Calibri"/>
              </a:rPr>
              <a:t>Lauralee Keach, VTPBIS State Team</a:t>
            </a:r>
          </a:p>
          <a:p>
            <a:pPr marL="0" lvl="0" indent="0" algn="ctr" rtl="0">
              <a:spcBef>
                <a:spcPts val="0"/>
              </a:spcBef>
              <a:spcAft>
                <a:spcPts val="0"/>
              </a:spcAft>
              <a:buNone/>
            </a:pPr>
            <a:r>
              <a:rPr lang="en" sz="1800" b="1" dirty="0">
                <a:latin typeface="Calibri"/>
                <a:ea typeface="Calibri"/>
                <a:cs typeface="Calibri"/>
                <a:sym typeface="Calibri"/>
              </a:rPr>
              <a:t>Megan Goyet and Lisa Rundle, Chamberlin </a:t>
            </a:r>
            <a:r>
              <a:rPr lang="en-US" sz="1800" b="1" dirty="0">
                <a:latin typeface="Calibri"/>
                <a:ea typeface="Calibri"/>
                <a:cs typeface="Calibri"/>
                <a:sym typeface="Calibri"/>
              </a:rPr>
              <a:t>Elementary School </a:t>
            </a:r>
            <a:endParaRPr sz="1800" b="1" dirty="0">
              <a:latin typeface="Calibri"/>
              <a:ea typeface="Calibri"/>
              <a:cs typeface="Calibri"/>
              <a:sym typeface="Calibri"/>
            </a:endParaRPr>
          </a:p>
        </p:txBody>
      </p:sp>
      <p:pic>
        <p:nvPicPr>
          <p:cNvPr id="131" name="Google Shape;131;p13"/>
          <p:cNvPicPr preferRelativeResize="0"/>
          <p:nvPr/>
        </p:nvPicPr>
        <p:blipFill>
          <a:blip r:embed="rId3">
            <a:alphaModFix/>
          </a:blip>
          <a:stretch>
            <a:fillRect/>
          </a:stretch>
        </p:blipFill>
        <p:spPr>
          <a:xfrm>
            <a:off x="3866800" y="2826020"/>
            <a:ext cx="1410400" cy="9381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Shape 194"/>
        <p:cNvGrpSpPr/>
        <p:nvPr/>
      </p:nvGrpSpPr>
      <p:grpSpPr>
        <a:xfrm>
          <a:off x="0" y="0"/>
          <a:ext cx="0" cy="0"/>
          <a:chOff x="0" y="0"/>
          <a:chExt cx="0" cy="0"/>
        </a:xfrm>
      </p:grpSpPr>
      <p:sp>
        <p:nvSpPr>
          <p:cNvPr id="195" name="Google Shape;195;p22"/>
          <p:cNvSpPr txBox="1">
            <a:spLocks noGrp="1"/>
          </p:cNvSpPr>
          <p:nvPr>
            <p:ph type="title"/>
          </p:nvPr>
        </p:nvSpPr>
        <p:spPr>
          <a:xfrm>
            <a:off x="630307" y="227475"/>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500" b="1" dirty="0">
                <a:solidFill>
                  <a:srgbClr val="274E13"/>
                </a:solidFill>
              </a:rPr>
              <a:t>Alignment Challenge</a:t>
            </a:r>
            <a:endParaRPr sz="3500" b="1" dirty="0">
              <a:solidFill>
                <a:srgbClr val="274E13"/>
              </a:solidFill>
            </a:endParaRPr>
          </a:p>
        </p:txBody>
      </p:sp>
      <p:sp>
        <p:nvSpPr>
          <p:cNvPr id="196" name="Google Shape;196;p22"/>
          <p:cNvSpPr txBox="1">
            <a:spLocks noGrp="1"/>
          </p:cNvSpPr>
          <p:nvPr>
            <p:ph type="body" idx="1"/>
          </p:nvPr>
        </p:nvSpPr>
        <p:spPr>
          <a:xfrm>
            <a:off x="282437" y="857664"/>
            <a:ext cx="7505700" cy="2448000"/>
          </a:xfrm>
          <a:prstGeom prst="rect">
            <a:avLst/>
          </a:prstGeom>
        </p:spPr>
        <p:txBody>
          <a:bodyPr spcFirstLastPara="1" wrap="square" lIns="91425" tIns="91425" rIns="91425" bIns="91425" anchor="t" anchorCtr="0">
            <a:noAutofit/>
          </a:bodyPr>
          <a:lstStyle/>
          <a:p>
            <a:pPr marL="457200" lvl="0" indent="-311150" algn="ctr" rtl="0">
              <a:spcBef>
                <a:spcPts val="0"/>
              </a:spcBef>
              <a:spcAft>
                <a:spcPts val="0"/>
              </a:spcAft>
              <a:buSzPts val="1300"/>
              <a:buChar char="●"/>
            </a:pPr>
            <a:r>
              <a:rPr lang="en" sz="2400" dirty="0">
                <a:solidFill>
                  <a:srgbClr val="000000"/>
                </a:solidFill>
                <a:latin typeface="Calibri"/>
                <a:ea typeface="Calibri"/>
                <a:cs typeface="Calibri"/>
                <a:sym typeface="Calibri"/>
              </a:rPr>
              <a:t>Interventions may not always be selected based on actual need, contextual fit, evidence base, or with an eye towards efficiency and sustainability </a:t>
            </a:r>
            <a:endParaRPr sz="2400" dirty="0">
              <a:solidFill>
                <a:srgbClr val="000000"/>
              </a:solidFill>
              <a:latin typeface="Calibri"/>
              <a:ea typeface="Calibri"/>
              <a:cs typeface="Calibri"/>
              <a:sym typeface="Calibri"/>
            </a:endParaRPr>
          </a:p>
          <a:p>
            <a:pPr marL="457200" lvl="0" indent="0" algn="l" rtl="0">
              <a:spcBef>
                <a:spcPts val="1600"/>
              </a:spcBef>
              <a:spcAft>
                <a:spcPts val="0"/>
              </a:spcAft>
              <a:buNone/>
            </a:pPr>
            <a:endParaRPr dirty="0"/>
          </a:p>
          <a:p>
            <a:pPr marL="0" lvl="0" indent="0" algn="l" rtl="0">
              <a:spcBef>
                <a:spcPts val="1600"/>
              </a:spcBef>
              <a:spcAft>
                <a:spcPts val="0"/>
              </a:spcAft>
              <a:buNone/>
            </a:pPr>
            <a:endParaRPr dirty="0"/>
          </a:p>
          <a:p>
            <a:pPr marL="0" lvl="0" indent="0" algn="l" rtl="0">
              <a:spcBef>
                <a:spcPts val="1600"/>
              </a:spcBef>
              <a:spcAft>
                <a:spcPts val="0"/>
              </a:spcAft>
              <a:buNone/>
            </a:pPr>
            <a:endParaRPr dirty="0"/>
          </a:p>
          <a:p>
            <a:pPr marL="0" lvl="0" indent="0" algn="l" rtl="0">
              <a:spcBef>
                <a:spcPts val="1600"/>
              </a:spcBef>
              <a:spcAft>
                <a:spcPts val="1600"/>
              </a:spcAft>
              <a:buNone/>
            </a:pPr>
            <a:endParaRPr dirty="0"/>
          </a:p>
        </p:txBody>
      </p:sp>
      <p:pic>
        <p:nvPicPr>
          <p:cNvPr id="197" name="Google Shape;197;p22"/>
          <p:cNvPicPr preferRelativeResize="0"/>
          <p:nvPr/>
        </p:nvPicPr>
        <p:blipFill>
          <a:blip r:embed="rId3">
            <a:alphaModFix/>
          </a:blip>
          <a:stretch>
            <a:fillRect/>
          </a:stretch>
        </p:blipFill>
        <p:spPr>
          <a:xfrm>
            <a:off x="5492498" y="2323272"/>
            <a:ext cx="3263716" cy="24314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Shape 201"/>
        <p:cNvGrpSpPr/>
        <p:nvPr/>
      </p:nvGrpSpPr>
      <p:grpSpPr>
        <a:xfrm>
          <a:off x="0" y="0"/>
          <a:ext cx="0" cy="0"/>
          <a:chOff x="0" y="0"/>
          <a:chExt cx="0" cy="0"/>
        </a:xfrm>
      </p:grpSpPr>
      <p:sp>
        <p:nvSpPr>
          <p:cNvPr id="202" name="Google Shape;202;p23"/>
          <p:cNvSpPr txBox="1">
            <a:spLocks noGrp="1"/>
          </p:cNvSpPr>
          <p:nvPr>
            <p:ph type="title"/>
          </p:nvPr>
        </p:nvSpPr>
        <p:spPr>
          <a:xfrm>
            <a:off x="421585" y="140399"/>
            <a:ext cx="7505700" cy="1261017"/>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3100" b="1" dirty="0">
                <a:solidFill>
                  <a:srgbClr val="274E13"/>
                </a:solidFill>
              </a:rPr>
              <a:t>How would you rate the need for alignment in your school/district?</a:t>
            </a:r>
            <a:endParaRPr sz="3100" b="1" dirty="0">
              <a:solidFill>
                <a:srgbClr val="274E13"/>
              </a:solidFill>
            </a:endParaRPr>
          </a:p>
          <a:p>
            <a:pPr marL="0" lvl="0" indent="0" algn="l" rtl="0">
              <a:spcBef>
                <a:spcPts val="1600"/>
              </a:spcBef>
              <a:spcAft>
                <a:spcPts val="0"/>
              </a:spcAft>
              <a:buNone/>
            </a:pPr>
            <a:endParaRPr sz="3500" b="1" dirty="0">
              <a:solidFill>
                <a:srgbClr val="274E13"/>
              </a:solidFill>
            </a:endParaRPr>
          </a:p>
        </p:txBody>
      </p:sp>
      <p:sp>
        <p:nvSpPr>
          <p:cNvPr id="203" name="Google Shape;203;p23"/>
          <p:cNvSpPr txBox="1">
            <a:spLocks noGrp="1"/>
          </p:cNvSpPr>
          <p:nvPr>
            <p:ph type="body" idx="1"/>
          </p:nvPr>
        </p:nvSpPr>
        <p:spPr>
          <a:xfrm>
            <a:off x="311700" y="1772700"/>
            <a:ext cx="8766600" cy="3230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2400" dirty="0">
                <a:solidFill>
                  <a:srgbClr val="000000"/>
                </a:solidFill>
                <a:latin typeface="Calibri"/>
                <a:ea typeface="Calibri"/>
                <a:cs typeface="Calibri"/>
                <a:sym typeface="Calibri"/>
              </a:rPr>
              <a:t>1. High need </a:t>
            </a:r>
            <a:endParaRPr sz="2400" dirty="0">
              <a:solidFill>
                <a:srgbClr val="000000"/>
              </a:solidFill>
              <a:latin typeface="Calibri"/>
              <a:ea typeface="Calibri"/>
              <a:cs typeface="Calibri"/>
              <a:sym typeface="Calibri"/>
            </a:endParaRPr>
          </a:p>
          <a:p>
            <a:pPr marL="0" lvl="0" indent="0" algn="l" rtl="0">
              <a:spcBef>
                <a:spcPts val="1600"/>
              </a:spcBef>
              <a:spcAft>
                <a:spcPts val="0"/>
              </a:spcAft>
              <a:buClr>
                <a:schemeClr val="dk1"/>
              </a:buClr>
              <a:buSzPts val="1100"/>
              <a:buFont typeface="Arial"/>
              <a:buNone/>
            </a:pPr>
            <a:r>
              <a:rPr lang="en" sz="2400" dirty="0">
                <a:solidFill>
                  <a:srgbClr val="000000"/>
                </a:solidFill>
                <a:latin typeface="Calibri"/>
                <a:ea typeface="Calibri"/>
                <a:cs typeface="Calibri"/>
                <a:sym typeface="Calibri"/>
              </a:rPr>
              <a:t>2. Medium need</a:t>
            </a:r>
            <a:endParaRPr sz="2400" dirty="0">
              <a:solidFill>
                <a:srgbClr val="000000"/>
              </a:solidFill>
              <a:latin typeface="Calibri"/>
              <a:ea typeface="Calibri"/>
              <a:cs typeface="Calibri"/>
              <a:sym typeface="Calibri"/>
            </a:endParaRPr>
          </a:p>
          <a:p>
            <a:pPr marL="0" lvl="0" indent="0" algn="l" rtl="0">
              <a:spcBef>
                <a:spcPts val="1600"/>
              </a:spcBef>
              <a:spcAft>
                <a:spcPts val="0"/>
              </a:spcAft>
              <a:buClr>
                <a:schemeClr val="dk1"/>
              </a:buClr>
              <a:buSzPts val="1100"/>
              <a:buFont typeface="Arial"/>
              <a:buNone/>
            </a:pPr>
            <a:r>
              <a:rPr lang="en" sz="2400" dirty="0">
                <a:solidFill>
                  <a:srgbClr val="000000"/>
                </a:solidFill>
                <a:latin typeface="Calibri"/>
                <a:ea typeface="Calibri"/>
                <a:cs typeface="Calibri"/>
                <a:sym typeface="Calibri"/>
              </a:rPr>
              <a:t>3. Low need</a:t>
            </a:r>
            <a:endParaRPr sz="2400" dirty="0">
              <a:solidFill>
                <a:srgbClr val="000000"/>
              </a:solidFill>
              <a:latin typeface="Calibri"/>
              <a:ea typeface="Calibri"/>
              <a:cs typeface="Calibri"/>
              <a:sym typeface="Calibri"/>
            </a:endParaRPr>
          </a:p>
          <a:p>
            <a:pPr marL="0" lvl="0" indent="0" algn="l" rtl="0">
              <a:spcBef>
                <a:spcPts val="1600"/>
              </a:spcBef>
              <a:spcAft>
                <a:spcPts val="0"/>
              </a:spcAft>
              <a:buClr>
                <a:schemeClr val="dk1"/>
              </a:buClr>
              <a:buSzPts val="1100"/>
              <a:buFont typeface="Arial"/>
              <a:buNone/>
            </a:pPr>
            <a:r>
              <a:rPr lang="en" sz="2400" b="1" dirty="0">
                <a:solidFill>
                  <a:srgbClr val="274E13"/>
                </a:solidFill>
                <a:latin typeface="Calibri"/>
                <a:ea typeface="Calibri"/>
                <a:cs typeface="Calibri"/>
                <a:sym typeface="Calibri"/>
              </a:rPr>
              <a:t>What systems do you have in place to support alignment of positive school climate initiatives?</a:t>
            </a:r>
            <a:endParaRPr sz="2400" b="1" dirty="0">
              <a:solidFill>
                <a:srgbClr val="274E13"/>
              </a:solidFill>
              <a:latin typeface="Calibri"/>
              <a:ea typeface="Calibri"/>
              <a:cs typeface="Calibri"/>
              <a:sym typeface="Calibri"/>
            </a:endParaRPr>
          </a:p>
          <a:p>
            <a:pPr marL="0" lvl="0" indent="0" algn="l" rtl="0">
              <a:spcBef>
                <a:spcPts val="1600"/>
              </a:spcBef>
              <a:spcAft>
                <a:spcPts val="1600"/>
              </a:spcAft>
              <a:buNone/>
            </a:pPr>
            <a:endParaRPr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Shape 207"/>
        <p:cNvGrpSpPr/>
        <p:nvPr/>
      </p:nvGrpSpPr>
      <p:grpSpPr>
        <a:xfrm>
          <a:off x="0" y="0"/>
          <a:ext cx="0" cy="0"/>
          <a:chOff x="0" y="0"/>
          <a:chExt cx="0" cy="0"/>
        </a:xfrm>
      </p:grpSpPr>
      <p:sp>
        <p:nvSpPr>
          <p:cNvPr id="208" name="Google Shape;208;p24"/>
          <p:cNvSpPr txBox="1">
            <a:spLocks noGrp="1"/>
          </p:cNvSpPr>
          <p:nvPr>
            <p:ph type="title"/>
          </p:nvPr>
        </p:nvSpPr>
        <p:spPr>
          <a:xfrm>
            <a:off x="660124" y="227475"/>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500" b="1">
                <a:solidFill>
                  <a:srgbClr val="274E13"/>
                </a:solidFill>
                <a:latin typeface="Calibri"/>
                <a:ea typeface="Calibri"/>
                <a:cs typeface="Calibri"/>
                <a:sym typeface="Calibri"/>
              </a:rPr>
              <a:t>PBIS Components</a:t>
            </a:r>
            <a:endParaRPr sz="3500" b="1" dirty="0">
              <a:solidFill>
                <a:srgbClr val="274E13"/>
              </a:solidFill>
              <a:latin typeface="Calibri"/>
              <a:ea typeface="Calibri"/>
              <a:cs typeface="Calibri"/>
              <a:sym typeface="Calibri"/>
            </a:endParaRPr>
          </a:p>
        </p:txBody>
      </p:sp>
      <p:sp>
        <p:nvSpPr>
          <p:cNvPr id="209" name="Google Shape;209;p24"/>
          <p:cNvSpPr txBox="1">
            <a:spLocks noGrp="1"/>
          </p:cNvSpPr>
          <p:nvPr>
            <p:ph type="body" idx="1"/>
          </p:nvPr>
        </p:nvSpPr>
        <p:spPr>
          <a:xfrm>
            <a:off x="451403" y="996812"/>
            <a:ext cx="7505700" cy="2448000"/>
          </a:xfrm>
          <a:prstGeom prst="rect">
            <a:avLst/>
          </a:prstGeom>
        </p:spPr>
        <p:txBody>
          <a:bodyPr spcFirstLastPara="1" wrap="square" lIns="91425" tIns="91425" rIns="91425" bIns="91425" anchor="t" anchorCtr="0">
            <a:noAutofit/>
          </a:bodyPr>
          <a:lstStyle/>
          <a:p>
            <a:pPr marL="457200" lvl="0" indent="-400050" algn="l" rtl="0">
              <a:lnSpc>
                <a:spcPct val="95000"/>
              </a:lnSpc>
              <a:spcBef>
                <a:spcPts val="0"/>
              </a:spcBef>
              <a:spcAft>
                <a:spcPts val="0"/>
              </a:spcAft>
              <a:buClr>
                <a:srgbClr val="000000"/>
              </a:buClr>
              <a:buSzPts val="2700"/>
              <a:buFont typeface="Calibri"/>
              <a:buChar char="●"/>
            </a:pPr>
            <a:r>
              <a:rPr lang="en" sz="2700">
                <a:solidFill>
                  <a:schemeClr val="dk1"/>
                </a:solidFill>
                <a:latin typeface="Calibri"/>
                <a:ea typeface="Calibri"/>
                <a:cs typeface="Calibri"/>
                <a:sym typeface="Calibri"/>
              </a:rPr>
              <a:t>Common purpose statement</a:t>
            </a:r>
            <a:endParaRPr sz="2700">
              <a:solidFill>
                <a:schemeClr val="dk1"/>
              </a:solidFill>
              <a:latin typeface="Calibri"/>
              <a:ea typeface="Calibri"/>
              <a:cs typeface="Calibri"/>
              <a:sym typeface="Calibri"/>
            </a:endParaRPr>
          </a:p>
          <a:p>
            <a:pPr marL="457200" lvl="0" indent="-400050" algn="l" rtl="0">
              <a:lnSpc>
                <a:spcPct val="95000"/>
              </a:lnSpc>
              <a:spcBef>
                <a:spcPts val="0"/>
              </a:spcBef>
              <a:spcAft>
                <a:spcPts val="0"/>
              </a:spcAft>
              <a:buClr>
                <a:schemeClr val="dk1"/>
              </a:buClr>
              <a:buSzPts val="2700"/>
              <a:buFont typeface="Calibri"/>
              <a:buChar char="●"/>
            </a:pPr>
            <a:r>
              <a:rPr lang="en" sz="2700">
                <a:solidFill>
                  <a:schemeClr val="dk1"/>
                </a:solidFill>
                <a:latin typeface="Calibri"/>
                <a:ea typeface="Calibri"/>
                <a:cs typeface="Calibri"/>
                <a:sym typeface="Calibri"/>
              </a:rPr>
              <a:t>Leadership Team</a:t>
            </a:r>
            <a:endParaRPr sz="2700">
              <a:solidFill>
                <a:schemeClr val="dk1"/>
              </a:solidFill>
              <a:latin typeface="Calibri"/>
              <a:ea typeface="Calibri"/>
              <a:cs typeface="Calibri"/>
              <a:sym typeface="Calibri"/>
            </a:endParaRPr>
          </a:p>
          <a:p>
            <a:pPr marL="457200" lvl="0" indent="-400050" algn="l" rtl="0">
              <a:lnSpc>
                <a:spcPct val="95000"/>
              </a:lnSpc>
              <a:spcBef>
                <a:spcPts val="0"/>
              </a:spcBef>
              <a:spcAft>
                <a:spcPts val="0"/>
              </a:spcAft>
              <a:buClr>
                <a:srgbClr val="000000"/>
              </a:buClr>
              <a:buSzPts val="2700"/>
              <a:buFont typeface="Calibri"/>
              <a:buChar char="●"/>
            </a:pPr>
            <a:r>
              <a:rPr lang="en" sz="2700">
                <a:solidFill>
                  <a:schemeClr val="dk1"/>
                </a:solidFill>
                <a:latin typeface="Calibri"/>
                <a:ea typeface="Calibri"/>
                <a:cs typeface="Calibri"/>
                <a:sym typeface="Calibri"/>
              </a:rPr>
              <a:t>Define 3-5 </a:t>
            </a:r>
            <a:r>
              <a:rPr lang="en" sz="2700" u="sng">
                <a:solidFill>
                  <a:srgbClr val="008000"/>
                </a:solidFill>
                <a:latin typeface="Calibri"/>
                <a:ea typeface="Calibri"/>
                <a:cs typeface="Calibri"/>
                <a:sym typeface="Calibri"/>
              </a:rPr>
              <a:t>positively-stated</a:t>
            </a:r>
            <a:r>
              <a:rPr lang="en" sz="2700">
                <a:solidFill>
                  <a:srgbClr val="008000"/>
                </a:solidFill>
                <a:latin typeface="Calibri"/>
                <a:ea typeface="Calibri"/>
                <a:cs typeface="Calibri"/>
                <a:sym typeface="Calibri"/>
              </a:rPr>
              <a:t> </a:t>
            </a:r>
            <a:r>
              <a:rPr lang="en" sz="2700">
                <a:solidFill>
                  <a:schemeClr val="dk1"/>
                </a:solidFill>
                <a:latin typeface="Calibri"/>
                <a:ea typeface="Calibri"/>
                <a:cs typeface="Calibri"/>
                <a:sym typeface="Calibri"/>
              </a:rPr>
              <a:t>behavioral expectations</a:t>
            </a:r>
            <a:endParaRPr sz="2700">
              <a:solidFill>
                <a:schemeClr val="dk1"/>
              </a:solidFill>
              <a:latin typeface="Calibri"/>
              <a:ea typeface="Calibri"/>
              <a:cs typeface="Calibri"/>
              <a:sym typeface="Calibri"/>
            </a:endParaRPr>
          </a:p>
          <a:p>
            <a:pPr marL="457200" lvl="0" indent="-400050" algn="l" rtl="0">
              <a:lnSpc>
                <a:spcPct val="95000"/>
              </a:lnSpc>
              <a:spcBef>
                <a:spcPts val="0"/>
              </a:spcBef>
              <a:spcAft>
                <a:spcPts val="0"/>
              </a:spcAft>
              <a:buClr>
                <a:srgbClr val="000000"/>
              </a:buClr>
              <a:buSzPts val="2700"/>
              <a:buFont typeface="Calibri"/>
              <a:buChar char="●"/>
            </a:pPr>
            <a:r>
              <a:rPr lang="en" sz="2700">
                <a:solidFill>
                  <a:schemeClr val="dk1"/>
                </a:solidFill>
                <a:latin typeface="Calibri"/>
                <a:ea typeface="Calibri"/>
                <a:cs typeface="Calibri"/>
                <a:sym typeface="Calibri"/>
              </a:rPr>
              <a:t>Systems for </a:t>
            </a:r>
            <a:r>
              <a:rPr lang="en" sz="2700" u="sng">
                <a:solidFill>
                  <a:srgbClr val="333399"/>
                </a:solidFill>
                <a:latin typeface="Calibri"/>
                <a:ea typeface="Calibri"/>
                <a:cs typeface="Calibri"/>
                <a:sym typeface="Calibri"/>
              </a:rPr>
              <a:t>teaching</a:t>
            </a:r>
            <a:r>
              <a:rPr lang="en" sz="2700">
                <a:solidFill>
                  <a:schemeClr val="dk1"/>
                </a:solidFill>
                <a:latin typeface="Calibri"/>
                <a:ea typeface="Calibri"/>
                <a:cs typeface="Calibri"/>
                <a:sym typeface="Calibri"/>
              </a:rPr>
              <a:t> behavioral expectations</a:t>
            </a:r>
            <a:endParaRPr sz="2700">
              <a:solidFill>
                <a:schemeClr val="dk1"/>
              </a:solidFill>
              <a:latin typeface="Calibri"/>
              <a:ea typeface="Calibri"/>
              <a:cs typeface="Calibri"/>
              <a:sym typeface="Calibri"/>
            </a:endParaRPr>
          </a:p>
          <a:p>
            <a:pPr marL="457200" lvl="0" indent="-400050" algn="l" rtl="0">
              <a:lnSpc>
                <a:spcPct val="95000"/>
              </a:lnSpc>
              <a:spcBef>
                <a:spcPts val="0"/>
              </a:spcBef>
              <a:spcAft>
                <a:spcPts val="0"/>
              </a:spcAft>
              <a:buClr>
                <a:srgbClr val="000000"/>
              </a:buClr>
              <a:buSzPts val="2700"/>
              <a:buFont typeface="Calibri"/>
              <a:buChar char="●"/>
            </a:pPr>
            <a:r>
              <a:rPr lang="en" sz="2700">
                <a:solidFill>
                  <a:schemeClr val="dk1"/>
                </a:solidFill>
                <a:latin typeface="Calibri"/>
                <a:ea typeface="Calibri"/>
                <a:cs typeface="Calibri"/>
                <a:sym typeface="Calibri"/>
              </a:rPr>
              <a:t>Systems for </a:t>
            </a:r>
            <a:r>
              <a:rPr lang="en" sz="2700" u="sng">
                <a:solidFill>
                  <a:srgbClr val="F0231D"/>
                </a:solidFill>
                <a:latin typeface="Calibri"/>
                <a:ea typeface="Calibri"/>
                <a:cs typeface="Calibri"/>
                <a:sym typeface="Calibri"/>
              </a:rPr>
              <a:t>acknowledging</a:t>
            </a:r>
            <a:r>
              <a:rPr lang="en" sz="2700">
                <a:solidFill>
                  <a:schemeClr val="dk1"/>
                </a:solidFill>
                <a:latin typeface="Calibri"/>
                <a:ea typeface="Calibri"/>
                <a:cs typeface="Calibri"/>
                <a:sym typeface="Calibri"/>
              </a:rPr>
              <a:t> behavioral expectations</a:t>
            </a:r>
            <a:endParaRPr sz="2700">
              <a:solidFill>
                <a:schemeClr val="dk1"/>
              </a:solidFill>
              <a:latin typeface="Calibri"/>
              <a:ea typeface="Calibri"/>
              <a:cs typeface="Calibri"/>
              <a:sym typeface="Calibri"/>
            </a:endParaRPr>
          </a:p>
          <a:p>
            <a:pPr marL="457200" lvl="0" indent="-400050" algn="l" rtl="0">
              <a:lnSpc>
                <a:spcPct val="95000"/>
              </a:lnSpc>
              <a:spcBef>
                <a:spcPts val="0"/>
              </a:spcBef>
              <a:spcAft>
                <a:spcPts val="0"/>
              </a:spcAft>
              <a:buClr>
                <a:srgbClr val="000000"/>
              </a:buClr>
              <a:buSzPts val="2700"/>
              <a:buFont typeface="Calibri"/>
              <a:buChar char="●"/>
            </a:pPr>
            <a:r>
              <a:rPr lang="en" sz="2700">
                <a:solidFill>
                  <a:schemeClr val="dk1"/>
                </a:solidFill>
                <a:latin typeface="Calibri"/>
                <a:ea typeface="Calibri"/>
                <a:cs typeface="Calibri"/>
                <a:sym typeface="Calibri"/>
              </a:rPr>
              <a:t>Systems for </a:t>
            </a:r>
            <a:r>
              <a:rPr lang="en" sz="2700" u="sng">
                <a:solidFill>
                  <a:srgbClr val="660066"/>
                </a:solidFill>
                <a:latin typeface="Calibri"/>
                <a:ea typeface="Calibri"/>
                <a:cs typeface="Calibri"/>
                <a:sym typeface="Calibri"/>
              </a:rPr>
              <a:t>discouraging</a:t>
            </a:r>
            <a:r>
              <a:rPr lang="en" sz="2700">
                <a:solidFill>
                  <a:schemeClr val="dk1"/>
                </a:solidFill>
                <a:latin typeface="Calibri"/>
                <a:ea typeface="Calibri"/>
                <a:cs typeface="Calibri"/>
                <a:sym typeface="Calibri"/>
              </a:rPr>
              <a:t> problem behaviors</a:t>
            </a:r>
            <a:endParaRPr sz="2700">
              <a:solidFill>
                <a:schemeClr val="dk1"/>
              </a:solidFill>
              <a:latin typeface="Calibri"/>
              <a:ea typeface="Calibri"/>
              <a:cs typeface="Calibri"/>
              <a:sym typeface="Calibri"/>
            </a:endParaRPr>
          </a:p>
          <a:p>
            <a:pPr marL="457200" lvl="0" indent="-400050" algn="l" rtl="0">
              <a:lnSpc>
                <a:spcPct val="95000"/>
              </a:lnSpc>
              <a:spcBef>
                <a:spcPts val="0"/>
              </a:spcBef>
              <a:spcAft>
                <a:spcPts val="0"/>
              </a:spcAft>
              <a:buClr>
                <a:srgbClr val="000000"/>
              </a:buClr>
              <a:buSzPts val="2700"/>
              <a:buFont typeface="Calibri"/>
              <a:buChar char="●"/>
            </a:pPr>
            <a:r>
              <a:rPr lang="en" sz="2700" u="sng">
                <a:solidFill>
                  <a:srgbClr val="F0231D"/>
                </a:solidFill>
                <a:latin typeface="Calibri"/>
                <a:ea typeface="Calibri"/>
                <a:cs typeface="Calibri"/>
                <a:sym typeface="Calibri"/>
              </a:rPr>
              <a:t>Data management systems</a:t>
            </a:r>
            <a:endParaRPr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Shape 213"/>
        <p:cNvGrpSpPr/>
        <p:nvPr/>
      </p:nvGrpSpPr>
      <p:grpSpPr>
        <a:xfrm>
          <a:off x="0" y="0"/>
          <a:ext cx="0" cy="0"/>
          <a:chOff x="0" y="0"/>
          <a:chExt cx="0" cy="0"/>
        </a:xfrm>
      </p:grpSpPr>
      <p:sp>
        <p:nvSpPr>
          <p:cNvPr id="214" name="Google Shape;214;p25"/>
          <p:cNvSpPr txBox="1">
            <a:spLocks noGrp="1"/>
          </p:cNvSpPr>
          <p:nvPr>
            <p:ph type="title"/>
          </p:nvPr>
        </p:nvSpPr>
        <p:spPr>
          <a:xfrm>
            <a:off x="650185" y="19085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500" b="1" dirty="0">
                <a:solidFill>
                  <a:srgbClr val="274E13"/>
                </a:solidFill>
                <a:latin typeface="Calibri"/>
                <a:ea typeface="Calibri"/>
                <a:cs typeface="Calibri"/>
                <a:sym typeface="Calibri"/>
              </a:rPr>
              <a:t>What are Restorative Practices (RP)?</a:t>
            </a:r>
            <a:endParaRPr sz="3500" b="1" dirty="0">
              <a:solidFill>
                <a:srgbClr val="274E13"/>
              </a:solidFill>
              <a:latin typeface="Calibri"/>
              <a:ea typeface="Calibri"/>
              <a:cs typeface="Calibri"/>
              <a:sym typeface="Calibri"/>
            </a:endParaRPr>
          </a:p>
        </p:txBody>
      </p:sp>
      <p:sp>
        <p:nvSpPr>
          <p:cNvPr id="215" name="Google Shape;215;p25"/>
          <p:cNvSpPr txBox="1">
            <a:spLocks noGrp="1"/>
          </p:cNvSpPr>
          <p:nvPr>
            <p:ph type="body" idx="1"/>
          </p:nvPr>
        </p:nvSpPr>
        <p:spPr>
          <a:xfrm>
            <a:off x="520421" y="863550"/>
            <a:ext cx="6527700" cy="3416400"/>
          </a:xfrm>
          <a:prstGeom prst="rect">
            <a:avLst/>
          </a:prstGeom>
        </p:spPr>
        <p:txBody>
          <a:bodyPr spcFirstLastPara="1" wrap="square" lIns="91425" tIns="91425" rIns="91425" bIns="91425" anchor="t" anchorCtr="0">
            <a:noAutofit/>
          </a:bodyPr>
          <a:lstStyle/>
          <a:p>
            <a:pPr marL="457200" lvl="0" indent="-311150" algn="l" rtl="0">
              <a:spcBef>
                <a:spcPts val="0"/>
              </a:spcBef>
              <a:spcAft>
                <a:spcPts val="0"/>
              </a:spcAft>
              <a:buClr>
                <a:srgbClr val="000000"/>
              </a:buClr>
              <a:buSzPts val="1300"/>
              <a:buFont typeface="Calibri"/>
              <a:buChar char="●"/>
            </a:pPr>
            <a:r>
              <a:rPr lang="en" b="1" dirty="0">
                <a:solidFill>
                  <a:srgbClr val="000000"/>
                </a:solidFill>
                <a:latin typeface="Calibri"/>
                <a:ea typeface="Calibri"/>
                <a:cs typeface="Calibri"/>
                <a:sym typeface="Calibri"/>
              </a:rPr>
              <a:t>Proactively</a:t>
            </a:r>
            <a:r>
              <a:rPr lang="en" dirty="0">
                <a:solidFill>
                  <a:srgbClr val="000000"/>
                </a:solidFill>
                <a:latin typeface="Calibri"/>
                <a:ea typeface="Calibri"/>
                <a:cs typeface="Calibri"/>
                <a:sym typeface="Calibri"/>
              </a:rPr>
              <a:t> build healthy school climates by intentionally creating </a:t>
            </a:r>
            <a:r>
              <a:rPr lang="en" b="1" dirty="0">
                <a:solidFill>
                  <a:srgbClr val="000000"/>
                </a:solidFill>
                <a:latin typeface="Calibri"/>
                <a:ea typeface="Calibri"/>
                <a:cs typeface="Calibri"/>
                <a:sym typeface="Calibri"/>
              </a:rPr>
              <a:t>space</a:t>
            </a:r>
            <a:r>
              <a:rPr lang="en" dirty="0">
                <a:solidFill>
                  <a:srgbClr val="000000"/>
                </a:solidFill>
                <a:latin typeface="Calibri"/>
                <a:ea typeface="Calibri"/>
                <a:cs typeface="Calibri"/>
                <a:sym typeface="Calibri"/>
              </a:rPr>
              <a:t> for people to understand one another and develop </a:t>
            </a:r>
            <a:r>
              <a:rPr lang="en" b="1" dirty="0">
                <a:solidFill>
                  <a:srgbClr val="000000"/>
                </a:solidFill>
                <a:latin typeface="Calibri"/>
                <a:ea typeface="Calibri"/>
                <a:cs typeface="Calibri"/>
                <a:sym typeface="Calibri"/>
              </a:rPr>
              <a:t>relationships</a:t>
            </a:r>
            <a:endParaRPr b="1" dirty="0">
              <a:solidFill>
                <a:srgbClr val="000000"/>
              </a:solidFill>
              <a:latin typeface="Calibri"/>
              <a:ea typeface="Calibri"/>
              <a:cs typeface="Calibri"/>
              <a:sym typeface="Calibri"/>
            </a:endParaRPr>
          </a:p>
          <a:p>
            <a:pPr marL="457200" lvl="0" indent="-311150" algn="l" rtl="0">
              <a:spcBef>
                <a:spcPts val="0"/>
              </a:spcBef>
              <a:spcAft>
                <a:spcPts val="0"/>
              </a:spcAft>
              <a:buClr>
                <a:srgbClr val="000000"/>
              </a:buClr>
              <a:buSzPts val="1300"/>
              <a:buFont typeface="Calibri"/>
              <a:buChar char="●"/>
            </a:pPr>
            <a:r>
              <a:rPr lang="en" dirty="0">
                <a:solidFill>
                  <a:srgbClr val="000000"/>
                </a:solidFill>
                <a:latin typeface="Calibri"/>
                <a:ea typeface="Calibri"/>
                <a:cs typeface="Calibri"/>
                <a:sym typeface="Calibri"/>
              </a:rPr>
              <a:t>Meaningful opportunities for social </a:t>
            </a:r>
            <a:r>
              <a:rPr lang="en" b="1" dirty="0">
                <a:solidFill>
                  <a:srgbClr val="000000"/>
                </a:solidFill>
                <a:latin typeface="Calibri"/>
                <a:ea typeface="Calibri"/>
                <a:cs typeface="Calibri"/>
                <a:sym typeface="Calibri"/>
              </a:rPr>
              <a:t>engagement </a:t>
            </a:r>
            <a:r>
              <a:rPr lang="en" dirty="0">
                <a:solidFill>
                  <a:srgbClr val="000000"/>
                </a:solidFill>
                <a:latin typeface="Calibri"/>
                <a:ea typeface="Calibri"/>
                <a:cs typeface="Calibri"/>
                <a:sym typeface="Calibri"/>
              </a:rPr>
              <a:t>that foster </a:t>
            </a:r>
            <a:r>
              <a:rPr lang="en" b="1" dirty="0">
                <a:solidFill>
                  <a:srgbClr val="000000"/>
                </a:solidFill>
                <a:latin typeface="Calibri"/>
                <a:ea typeface="Calibri"/>
                <a:cs typeface="Calibri"/>
                <a:sym typeface="Calibri"/>
              </a:rPr>
              <a:t>empathy</a:t>
            </a:r>
            <a:r>
              <a:rPr lang="en" dirty="0">
                <a:solidFill>
                  <a:srgbClr val="000000"/>
                </a:solidFill>
                <a:latin typeface="Calibri"/>
                <a:ea typeface="Calibri"/>
                <a:cs typeface="Calibri"/>
                <a:sym typeface="Calibri"/>
              </a:rPr>
              <a:t> and </a:t>
            </a:r>
            <a:r>
              <a:rPr lang="en" b="1" dirty="0">
                <a:solidFill>
                  <a:srgbClr val="000000"/>
                </a:solidFill>
                <a:latin typeface="Calibri"/>
                <a:ea typeface="Calibri"/>
                <a:cs typeface="Calibri"/>
                <a:sym typeface="Calibri"/>
              </a:rPr>
              <a:t>mutual responsibility</a:t>
            </a:r>
            <a:r>
              <a:rPr lang="en" dirty="0">
                <a:solidFill>
                  <a:srgbClr val="000000"/>
                </a:solidFill>
                <a:latin typeface="Calibri"/>
                <a:ea typeface="Calibri"/>
                <a:cs typeface="Calibri"/>
                <a:sym typeface="Calibri"/>
              </a:rPr>
              <a:t> for the well-being of individuals and community</a:t>
            </a:r>
            <a:endParaRPr dirty="0">
              <a:solidFill>
                <a:srgbClr val="000000"/>
              </a:solidFill>
              <a:latin typeface="Calibri"/>
              <a:ea typeface="Calibri"/>
              <a:cs typeface="Calibri"/>
              <a:sym typeface="Calibri"/>
            </a:endParaRPr>
          </a:p>
          <a:p>
            <a:pPr marL="457200" lvl="0" indent="-311150" algn="l" rtl="0">
              <a:spcBef>
                <a:spcPts val="0"/>
              </a:spcBef>
              <a:spcAft>
                <a:spcPts val="0"/>
              </a:spcAft>
              <a:buClr>
                <a:srgbClr val="000000"/>
              </a:buClr>
              <a:buSzPts val="1300"/>
              <a:buFont typeface="Calibri"/>
              <a:buChar char="●"/>
            </a:pPr>
            <a:r>
              <a:rPr lang="en" dirty="0">
                <a:solidFill>
                  <a:srgbClr val="000000"/>
                </a:solidFill>
                <a:latin typeface="Calibri"/>
                <a:ea typeface="Calibri"/>
                <a:cs typeface="Calibri"/>
                <a:sym typeface="Calibri"/>
              </a:rPr>
              <a:t>When things go wrong, </a:t>
            </a:r>
            <a:r>
              <a:rPr lang="en" b="1" dirty="0">
                <a:solidFill>
                  <a:srgbClr val="000000"/>
                </a:solidFill>
                <a:latin typeface="Calibri"/>
                <a:ea typeface="Calibri"/>
                <a:cs typeface="Calibri"/>
                <a:sym typeface="Calibri"/>
              </a:rPr>
              <a:t>engaging </a:t>
            </a:r>
            <a:r>
              <a:rPr lang="en" dirty="0">
                <a:solidFill>
                  <a:srgbClr val="000000"/>
                </a:solidFill>
                <a:latin typeface="Calibri"/>
                <a:ea typeface="Calibri"/>
                <a:cs typeface="Calibri"/>
                <a:sym typeface="Calibri"/>
              </a:rPr>
              <a:t>those affected and creating space so individuals and communities can </a:t>
            </a:r>
            <a:r>
              <a:rPr lang="en" b="1" dirty="0">
                <a:solidFill>
                  <a:srgbClr val="000000"/>
                </a:solidFill>
                <a:latin typeface="Calibri"/>
                <a:ea typeface="Calibri"/>
                <a:cs typeface="Calibri"/>
                <a:sym typeface="Calibri"/>
              </a:rPr>
              <a:t>identify, understand, and address harms/needs</a:t>
            </a:r>
            <a:r>
              <a:rPr lang="en" dirty="0">
                <a:solidFill>
                  <a:srgbClr val="000000"/>
                </a:solidFill>
                <a:latin typeface="Calibri"/>
                <a:ea typeface="Calibri"/>
                <a:cs typeface="Calibri"/>
                <a:sym typeface="Calibri"/>
              </a:rPr>
              <a:t> in order for all to </a:t>
            </a:r>
            <a:r>
              <a:rPr lang="en" b="1" dirty="0">
                <a:solidFill>
                  <a:srgbClr val="000000"/>
                </a:solidFill>
                <a:latin typeface="Calibri"/>
                <a:ea typeface="Calibri"/>
                <a:cs typeface="Calibri"/>
                <a:sym typeface="Calibri"/>
              </a:rPr>
              <a:t>heal</a:t>
            </a:r>
            <a:endParaRPr b="1" dirty="0">
              <a:solidFill>
                <a:srgbClr val="000000"/>
              </a:solidFill>
              <a:latin typeface="Calibri"/>
              <a:ea typeface="Calibri"/>
              <a:cs typeface="Calibri"/>
              <a:sym typeface="Calibri"/>
            </a:endParaRPr>
          </a:p>
        </p:txBody>
      </p:sp>
      <p:sp>
        <p:nvSpPr>
          <p:cNvPr id="216" name="Google Shape;216;p25"/>
          <p:cNvSpPr txBox="1"/>
          <p:nvPr/>
        </p:nvSpPr>
        <p:spPr>
          <a:xfrm>
            <a:off x="1143952" y="4161350"/>
            <a:ext cx="6120600" cy="303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800" u="sng" dirty="0">
                <a:solidFill>
                  <a:srgbClr val="B7B7B7"/>
                </a:solidFill>
                <a:latin typeface="Trebuchet MS"/>
                <a:ea typeface="Trebuchet MS"/>
                <a:cs typeface="Trebuchet MS"/>
                <a:sym typeface="Trebuchet MS"/>
                <a:hlinkClick r:id="rId3"/>
              </a:rPr>
              <a:t>Whole School Restorative Approaches Resource Guide</a:t>
            </a:r>
            <a:endParaRPr sz="1800" u="sng" dirty="0">
              <a:solidFill>
                <a:srgbClr val="B7B7B7"/>
              </a:solidFill>
              <a:latin typeface="Trebuchet MS"/>
              <a:ea typeface="Trebuchet MS"/>
              <a:cs typeface="Trebuchet MS"/>
              <a:sym typeface="Trebuchet MS"/>
            </a:endParaRPr>
          </a:p>
          <a:p>
            <a:pPr marL="0" lvl="0" indent="0" algn="l" rtl="0">
              <a:spcBef>
                <a:spcPts val="0"/>
              </a:spcBef>
              <a:spcAft>
                <a:spcPts val="0"/>
              </a:spcAft>
              <a:buNone/>
            </a:pPr>
            <a:endParaRPr dirty="0">
              <a:solidFill>
                <a:srgbClr val="B7B7B7"/>
              </a:solidFill>
            </a:endParaRPr>
          </a:p>
        </p:txBody>
      </p:sp>
      <p:pic>
        <p:nvPicPr>
          <p:cNvPr id="217" name="Google Shape;217;p25"/>
          <p:cNvPicPr preferRelativeResize="0"/>
          <p:nvPr/>
        </p:nvPicPr>
        <p:blipFill>
          <a:blip r:embed="rId4">
            <a:alphaModFix/>
          </a:blip>
          <a:stretch>
            <a:fillRect/>
          </a:stretch>
        </p:blipFill>
        <p:spPr>
          <a:xfrm>
            <a:off x="6644120" y="2849125"/>
            <a:ext cx="2114550" cy="18002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5">
                                            <p:txEl>
                                              <p:pRg st="0" end="0"/>
                                            </p:txEl>
                                          </p:spTgt>
                                        </p:tgtEl>
                                        <p:attrNameLst>
                                          <p:attrName>style.visibility</p:attrName>
                                        </p:attrNameLst>
                                      </p:cBhvr>
                                      <p:to>
                                        <p:strVal val="visible"/>
                                      </p:to>
                                    </p:set>
                                    <p:animEffect transition="in" filter="fade">
                                      <p:cBhvr>
                                        <p:cTn id="7" dur="1000"/>
                                        <p:tgtEl>
                                          <p:spTgt spid="2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5">
                                            <p:txEl>
                                              <p:pRg st="1" end="1"/>
                                            </p:txEl>
                                          </p:spTgt>
                                        </p:tgtEl>
                                        <p:attrNameLst>
                                          <p:attrName>style.visibility</p:attrName>
                                        </p:attrNameLst>
                                      </p:cBhvr>
                                      <p:to>
                                        <p:strVal val="visible"/>
                                      </p:to>
                                    </p:set>
                                    <p:animEffect transition="in" filter="fade">
                                      <p:cBhvr>
                                        <p:cTn id="12" dur="1000"/>
                                        <p:tgtEl>
                                          <p:spTgt spid="21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5">
                                            <p:txEl>
                                              <p:pRg st="2" end="2"/>
                                            </p:txEl>
                                          </p:spTgt>
                                        </p:tgtEl>
                                        <p:attrNameLst>
                                          <p:attrName>style.visibility</p:attrName>
                                        </p:attrNameLst>
                                      </p:cBhvr>
                                      <p:to>
                                        <p:strVal val="visible"/>
                                      </p:to>
                                    </p:set>
                                    <p:animEffect transition="in" filter="fade">
                                      <p:cBhvr>
                                        <p:cTn id="17" dur="1000"/>
                                        <p:tgtEl>
                                          <p:spTgt spid="2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Shape 221"/>
        <p:cNvGrpSpPr/>
        <p:nvPr/>
      </p:nvGrpSpPr>
      <p:grpSpPr>
        <a:xfrm>
          <a:off x="0" y="0"/>
          <a:ext cx="0" cy="0"/>
          <a:chOff x="0" y="0"/>
          <a:chExt cx="0" cy="0"/>
        </a:xfrm>
      </p:grpSpPr>
      <p:sp>
        <p:nvSpPr>
          <p:cNvPr id="222" name="Google Shape;222;p26"/>
          <p:cNvSpPr txBox="1">
            <a:spLocks noGrp="1"/>
          </p:cNvSpPr>
          <p:nvPr>
            <p:ph type="title"/>
          </p:nvPr>
        </p:nvSpPr>
        <p:spPr>
          <a:xfrm>
            <a:off x="334200" y="108438"/>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500" b="1" dirty="0">
                <a:solidFill>
                  <a:srgbClr val="274E13"/>
                </a:solidFill>
                <a:latin typeface="Calibri"/>
                <a:ea typeface="Calibri"/>
                <a:cs typeface="Calibri"/>
                <a:sym typeface="Calibri"/>
              </a:rPr>
              <a:t>Big Ideas:</a:t>
            </a:r>
            <a:endParaRPr sz="3500" b="1" dirty="0">
              <a:solidFill>
                <a:srgbClr val="274E13"/>
              </a:solidFill>
              <a:latin typeface="Calibri"/>
              <a:ea typeface="Calibri"/>
              <a:cs typeface="Calibri"/>
              <a:sym typeface="Calibri"/>
            </a:endParaRPr>
          </a:p>
        </p:txBody>
      </p:sp>
      <p:sp>
        <p:nvSpPr>
          <p:cNvPr id="223" name="Google Shape;223;p26"/>
          <p:cNvSpPr txBox="1">
            <a:spLocks noGrp="1"/>
          </p:cNvSpPr>
          <p:nvPr>
            <p:ph type="body" idx="1"/>
          </p:nvPr>
        </p:nvSpPr>
        <p:spPr>
          <a:xfrm>
            <a:off x="0" y="585738"/>
            <a:ext cx="456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000" dirty="0">
                <a:solidFill>
                  <a:schemeClr val="dk1"/>
                </a:solidFill>
                <a:latin typeface="Trebuchet MS"/>
                <a:ea typeface="Trebuchet MS"/>
                <a:cs typeface="Trebuchet MS"/>
                <a:sym typeface="Trebuchet MS"/>
              </a:rPr>
              <a:t>Those who feel </a:t>
            </a:r>
            <a:r>
              <a:rPr lang="en" sz="2000" b="1" i="1" dirty="0">
                <a:solidFill>
                  <a:schemeClr val="dk1"/>
                </a:solidFill>
                <a:latin typeface="Trebuchet MS"/>
                <a:ea typeface="Trebuchet MS"/>
                <a:cs typeface="Trebuchet MS"/>
                <a:sym typeface="Trebuchet MS"/>
              </a:rPr>
              <a:t>connected</a:t>
            </a:r>
            <a:r>
              <a:rPr lang="en" sz="2000" dirty="0">
                <a:solidFill>
                  <a:schemeClr val="dk1"/>
                </a:solidFill>
                <a:latin typeface="Trebuchet MS"/>
                <a:ea typeface="Trebuchet MS"/>
                <a:cs typeface="Trebuchet MS"/>
                <a:sym typeface="Trebuchet MS"/>
              </a:rPr>
              <a:t> to their community are less likely to harm, </a:t>
            </a:r>
            <a:endParaRPr sz="2000" dirty="0">
              <a:solidFill>
                <a:schemeClr val="dk1"/>
              </a:solidFill>
              <a:latin typeface="Trebuchet MS"/>
              <a:ea typeface="Trebuchet MS"/>
              <a:cs typeface="Trebuchet MS"/>
              <a:sym typeface="Trebuchet MS"/>
            </a:endParaRPr>
          </a:p>
          <a:p>
            <a:pPr marL="0" lvl="0" indent="0" algn="l" rtl="0">
              <a:spcBef>
                <a:spcPts val="0"/>
              </a:spcBef>
              <a:spcAft>
                <a:spcPts val="0"/>
              </a:spcAft>
              <a:buNone/>
            </a:pPr>
            <a:r>
              <a:rPr lang="en" sz="2000" dirty="0">
                <a:solidFill>
                  <a:schemeClr val="dk1"/>
                </a:solidFill>
                <a:latin typeface="Trebuchet MS"/>
                <a:ea typeface="Trebuchet MS"/>
                <a:cs typeface="Trebuchet MS"/>
                <a:sym typeface="Trebuchet MS"/>
              </a:rPr>
              <a:t>more likely to want to repair harm when it happens, and more likely to accept consequences.</a:t>
            </a:r>
            <a:endParaRPr sz="2000" dirty="0">
              <a:solidFill>
                <a:schemeClr val="dk1"/>
              </a:solidFill>
              <a:latin typeface="Trebuchet MS"/>
              <a:ea typeface="Trebuchet MS"/>
              <a:cs typeface="Trebuchet MS"/>
              <a:sym typeface="Trebuchet MS"/>
            </a:endParaRPr>
          </a:p>
          <a:p>
            <a:pPr marL="0" lvl="0" indent="0" algn="l" rtl="0">
              <a:spcBef>
                <a:spcPts val="0"/>
              </a:spcBef>
              <a:spcAft>
                <a:spcPts val="0"/>
              </a:spcAft>
              <a:buClr>
                <a:schemeClr val="dk1"/>
              </a:buClr>
              <a:buSzPts val="1100"/>
              <a:buFont typeface="Arial"/>
              <a:buNone/>
            </a:pPr>
            <a:endParaRPr sz="2000" dirty="0">
              <a:solidFill>
                <a:schemeClr val="dk1"/>
              </a:solidFill>
              <a:latin typeface="Trebuchet MS"/>
              <a:ea typeface="Trebuchet MS"/>
              <a:cs typeface="Trebuchet MS"/>
              <a:sym typeface="Trebuchet MS"/>
            </a:endParaRPr>
          </a:p>
          <a:p>
            <a:pPr marL="0" lvl="0" indent="0" algn="l" rtl="0">
              <a:spcBef>
                <a:spcPts val="0"/>
              </a:spcBef>
              <a:spcAft>
                <a:spcPts val="0"/>
              </a:spcAft>
              <a:buClr>
                <a:schemeClr val="dk1"/>
              </a:buClr>
              <a:buSzPts val="1100"/>
              <a:buFont typeface="Arial"/>
              <a:buNone/>
            </a:pPr>
            <a:r>
              <a:rPr lang="en" sz="2000" dirty="0">
                <a:solidFill>
                  <a:schemeClr val="dk1"/>
                </a:solidFill>
                <a:latin typeface="Trebuchet MS"/>
                <a:ea typeface="Trebuchet MS"/>
                <a:cs typeface="Trebuchet MS"/>
                <a:sym typeface="Trebuchet MS"/>
              </a:rPr>
              <a:t>All members of the community should feel that their “presence is </a:t>
            </a:r>
            <a:r>
              <a:rPr lang="en" sz="2000" b="1" i="1" dirty="0">
                <a:solidFill>
                  <a:schemeClr val="dk1"/>
                </a:solidFill>
                <a:latin typeface="Trebuchet MS"/>
                <a:ea typeface="Trebuchet MS"/>
                <a:cs typeface="Trebuchet MS"/>
                <a:sym typeface="Trebuchet MS"/>
              </a:rPr>
              <a:t>vital </a:t>
            </a:r>
            <a:r>
              <a:rPr lang="en" sz="2000" dirty="0">
                <a:solidFill>
                  <a:schemeClr val="dk1"/>
                </a:solidFill>
                <a:latin typeface="Trebuchet MS"/>
                <a:ea typeface="Trebuchet MS"/>
                <a:cs typeface="Trebuchet MS"/>
                <a:sym typeface="Trebuchet MS"/>
              </a:rPr>
              <a:t>to their learning community’s success.”</a:t>
            </a:r>
            <a:endParaRPr sz="2000" dirty="0">
              <a:solidFill>
                <a:schemeClr val="dk1"/>
              </a:solidFill>
              <a:latin typeface="Trebuchet MS"/>
              <a:ea typeface="Trebuchet MS"/>
              <a:cs typeface="Trebuchet MS"/>
              <a:sym typeface="Trebuchet MS"/>
            </a:endParaRPr>
          </a:p>
          <a:p>
            <a:pPr marL="0" lvl="0" indent="0" algn="l" rtl="0">
              <a:spcBef>
                <a:spcPts val="0"/>
              </a:spcBef>
              <a:spcAft>
                <a:spcPts val="1600"/>
              </a:spcAft>
              <a:buNone/>
            </a:pPr>
            <a:endParaRPr sz="2000" dirty="0"/>
          </a:p>
        </p:txBody>
      </p:sp>
      <p:sp>
        <p:nvSpPr>
          <p:cNvPr id="224" name="Google Shape;224;p26"/>
          <p:cNvSpPr txBox="1"/>
          <p:nvPr/>
        </p:nvSpPr>
        <p:spPr>
          <a:xfrm>
            <a:off x="4572000" y="4496425"/>
            <a:ext cx="3267900" cy="4449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800" u="sng">
                <a:solidFill>
                  <a:srgbClr val="B7B7B7"/>
                </a:solidFill>
                <a:latin typeface="Trebuchet MS"/>
                <a:ea typeface="Trebuchet MS"/>
                <a:cs typeface="Trebuchet MS"/>
                <a:sym typeface="Trebuchet MS"/>
                <a:hlinkClick r:id="rId3"/>
              </a:rPr>
              <a:t>Highgate's PBIS/RP Document</a:t>
            </a:r>
            <a:endParaRPr sz="1800" u="sng">
              <a:solidFill>
                <a:srgbClr val="B7B7B7"/>
              </a:solidFill>
              <a:latin typeface="Trebuchet MS"/>
              <a:ea typeface="Trebuchet MS"/>
              <a:cs typeface="Trebuchet MS"/>
              <a:sym typeface="Trebuchet MS"/>
            </a:endParaRPr>
          </a:p>
        </p:txBody>
      </p:sp>
      <p:sp>
        <p:nvSpPr>
          <p:cNvPr id="225" name="Google Shape;225;p26"/>
          <p:cNvSpPr txBox="1"/>
          <p:nvPr/>
        </p:nvSpPr>
        <p:spPr>
          <a:xfrm>
            <a:off x="3272100" y="3698838"/>
            <a:ext cx="5871900" cy="303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800" u="sng" dirty="0">
                <a:solidFill>
                  <a:srgbClr val="B7B7B7"/>
                </a:solidFill>
                <a:latin typeface="Trebuchet MS"/>
                <a:ea typeface="Trebuchet MS"/>
                <a:cs typeface="Trebuchet MS"/>
                <a:sym typeface="Trebuchet MS"/>
                <a:hlinkClick r:id="rId4"/>
              </a:rPr>
              <a:t>Whole School Restorative Approaches Resource Guide</a:t>
            </a:r>
            <a:endParaRPr sz="1800" u="sng" dirty="0">
              <a:solidFill>
                <a:srgbClr val="B7B7B7"/>
              </a:solidFill>
              <a:latin typeface="Trebuchet MS"/>
              <a:ea typeface="Trebuchet MS"/>
              <a:cs typeface="Trebuchet MS"/>
              <a:sym typeface="Trebuchet MS"/>
            </a:endParaRPr>
          </a:p>
          <a:p>
            <a:pPr marL="0" lvl="0" indent="0" algn="l" rtl="0">
              <a:spcBef>
                <a:spcPts val="0"/>
              </a:spcBef>
              <a:spcAft>
                <a:spcPts val="0"/>
              </a:spcAft>
              <a:buNone/>
            </a:pPr>
            <a:endParaRPr dirty="0">
              <a:solidFill>
                <a:srgbClr val="B7B7B7"/>
              </a:solidFill>
            </a:endParaRPr>
          </a:p>
        </p:txBody>
      </p:sp>
      <p:pic>
        <p:nvPicPr>
          <p:cNvPr id="226" name="Google Shape;226;p26"/>
          <p:cNvPicPr preferRelativeResize="0"/>
          <p:nvPr/>
        </p:nvPicPr>
        <p:blipFill>
          <a:blip r:embed="rId5">
            <a:alphaModFix/>
          </a:blip>
          <a:stretch>
            <a:fillRect/>
          </a:stretch>
        </p:blipFill>
        <p:spPr>
          <a:xfrm>
            <a:off x="4692638" y="153900"/>
            <a:ext cx="4295775" cy="20955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Shape 230"/>
        <p:cNvGrpSpPr/>
        <p:nvPr/>
      </p:nvGrpSpPr>
      <p:grpSpPr>
        <a:xfrm>
          <a:off x="0" y="0"/>
          <a:ext cx="0" cy="0"/>
          <a:chOff x="0" y="0"/>
          <a:chExt cx="0" cy="0"/>
        </a:xfrm>
      </p:grpSpPr>
      <p:sp>
        <p:nvSpPr>
          <p:cNvPr id="231" name="Google Shape;231;p27"/>
          <p:cNvSpPr txBox="1">
            <a:spLocks noGrp="1"/>
          </p:cNvSpPr>
          <p:nvPr>
            <p:ph type="title"/>
          </p:nvPr>
        </p:nvSpPr>
        <p:spPr>
          <a:xfrm>
            <a:off x="680002" y="2279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500" b="1" dirty="0">
                <a:solidFill>
                  <a:srgbClr val="274E13"/>
                </a:solidFill>
                <a:latin typeface="Calibri"/>
                <a:ea typeface="Calibri"/>
                <a:cs typeface="Calibri"/>
                <a:sym typeface="Calibri"/>
              </a:rPr>
              <a:t>Shifting Practices/Policies/Procedures</a:t>
            </a:r>
            <a:endParaRPr sz="3500" b="1" dirty="0">
              <a:solidFill>
                <a:srgbClr val="274E13"/>
              </a:solidFill>
              <a:latin typeface="Calibri"/>
              <a:ea typeface="Calibri"/>
              <a:cs typeface="Calibri"/>
              <a:sym typeface="Calibri"/>
            </a:endParaRPr>
          </a:p>
        </p:txBody>
      </p:sp>
      <p:pic>
        <p:nvPicPr>
          <p:cNvPr id="232" name="Google Shape;232;p27"/>
          <p:cNvPicPr preferRelativeResize="0"/>
          <p:nvPr/>
        </p:nvPicPr>
        <p:blipFill>
          <a:blip r:embed="rId3">
            <a:alphaModFix/>
          </a:blip>
          <a:stretch>
            <a:fillRect/>
          </a:stretch>
        </p:blipFill>
        <p:spPr>
          <a:xfrm>
            <a:off x="746677" y="1114425"/>
            <a:ext cx="7439025" cy="2914650"/>
          </a:xfrm>
          <a:prstGeom prst="rect">
            <a:avLst/>
          </a:prstGeom>
          <a:noFill/>
          <a:ln>
            <a:noFill/>
          </a:ln>
        </p:spPr>
      </p:pic>
      <p:sp>
        <p:nvSpPr>
          <p:cNvPr id="233" name="Google Shape;233;p27"/>
          <p:cNvSpPr txBox="1"/>
          <p:nvPr/>
        </p:nvSpPr>
        <p:spPr>
          <a:xfrm>
            <a:off x="1405050" y="4136515"/>
            <a:ext cx="6333900" cy="617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2400" b="1" dirty="0">
                <a:solidFill>
                  <a:srgbClr val="2A5010"/>
                </a:solidFill>
                <a:latin typeface="Trebuchet MS"/>
                <a:ea typeface="Trebuchet MS"/>
                <a:cs typeface="Trebuchet MS"/>
                <a:sym typeface="Trebuchet MS"/>
              </a:rPr>
              <a:t>Reminder: this is a mindset shift for many</a:t>
            </a:r>
            <a:endParaRPr sz="2400" b="1" dirty="0">
              <a:solidFill>
                <a:srgbClr val="2A5010"/>
              </a:solidFill>
              <a:latin typeface="Trebuchet MS"/>
              <a:ea typeface="Trebuchet MS"/>
              <a:cs typeface="Trebuchet MS"/>
              <a:sym typeface="Trebuchet MS"/>
            </a:endParaRPr>
          </a:p>
          <a:p>
            <a:pPr marL="0" lvl="0" indent="0" algn="l" rtl="0">
              <a:spcBef>
                <a:spcPts val="0"/>
              </a:spcBef>
              <a:spcAft>
                <a:spcPts val="0"/>
              </a:spcAft>
              <a:buNone/>
            </a:pPr>
            <a:endParaRPr sz="24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Shape 237"/>
        <p:cNvGrpSpPr/>
        <p:nvPr/>
      </p:nvGrpSpPr>
      <p:grpSpPr>
        <a:xfrm>
          <a:off x="0" y="0"/>
          <a:ext cx="0" cy="0"/>
          <a:chOff x="0" y="0"/>
          <a:chExt cx="0" cy="0"/>
        </a:xfrm>
      </p:grpSpPr>
      <p:sp>
        <p:nvSpPr>
          <p:cNvPr id="238" name="Google Shape;238;p28"/>
          <p:cNvSpPr txBox="1">
            <a:spLocks noGrp="1"/>
          </p:cNvSpPr>
          <p:nvPr>
            <p:ph type="title"/>
          </p:nvPr>
        </p:nvSpPr>
        <p:spPr>
          <a:xfrm>
            <a:off x="311700" y="306325"/>
            <a:ext cx="85998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274E13"/>
                </a:solidFill>
                <a:latin typeface="Calibri"/>
                <a:ea typeface="Calibri"/>
                <a:cs typeface="Calibri"/>
                <a:sym typeface="Calibri"/>
              </a:rPr>
              <a:t>Consider 1-2 social/emotional/behavioral interventions you have in place. Where do they fall along the continuum? How might you shift them to be more restorative?</a:t>
            </a:r>
            <a:endParaRPr b="1">
              <a:solidFill>
                <a:srgbClr val="274E13"/>
              </a:solidFill>
              <a:latin typeface="Calibri"/>
              <a:ea typeface="Calibri"/>
              <a:cs typeface="Calibri"/>
              <a:sym typeface="Calibri"/>
            </a:endParaRPr>
          </a:p>
        </p:txBody>
      </p:sp>
      <p:pic>
        <p:nvPicPr>
          <p:cNvPr id="239" name="Google Shape;239;p28"/>
          <p:cNvPicPr preferRelativeResize="0"/>
          <p:nvPr/>
        </p:nvPicPr>
        <p:blipFill>
          <a:blip r:embed="rId3">
            <a:alphaModFix/>
          </a:blip>
          <a:stretch>
            <a:fillRect/>
          </a:stretch>
        </p:blipFill>
        <p:spPr>
          <a:xfrm>
            <a:off x="852475" y="2228850"/>
            <a:ext cx="7439025" cy="29146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Shape 243"/>
        <p:cNvGrpSpPr/>
        <p:nvPr/>
      </p:nvGrpSpPr>
      <p:grpSpPr>
        <a:xfrm>
          <a:off x="0" y="0"/>
          <a:ext cx="0" cy="0"/>
          <a:chOff x="0" y="0"/>
          <a:chExt cx="0" cy="0"/>
        </a:xfrm>
      </p:grpSpPr>
      <p:sp>
        <p:nvSpPr>
          <p:cNvPr id="244" name="Google Shape;244;p29"/>
          <p:cNvSpPr txBox="1">
            <a:spLocks noGrp="1"/>
          </p:cNvSpPr>
          <p:nvPr>
            <p:ph type="title"/>
          </p:nvPr>
        </p:nvSpPr>
        <p:spPr>
          <a:xfrm>
            <a:off x="819150" y="141488"/>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500" b="1" dirty="0">
                <a:solidFill>
                  <a:srgbClr val="274E13"/>
                </a:solidFill>
                <a:latin typeface="Calibri"/>
                <a:ea typeface="Calibri"/>
                <a:cs typeface="Calibri"/>
                <a:sym typeface="Calibri"/>
              </a:rPr>
              <a:t>What is Responsive Classroom (RC)?</a:t>
            </a:r>
            <a:endParaRPr sz="3500" b="1" dirty="0">
              <a:solidFill>
                <a:srgbClr val="274E13"/>
              </a:solidFill>
              <a:latin typeface="Calibri"/>
              <a:ea typeface="Calibri"/>
              <a:cs typeface="Calibri"/>
              <a:sym typeface="Calibri"/>
            </a:endParaRPr>
          </a:p>
        </p:txBody>
      </p:sp>
      <p:sp>
        <p:nvSpPr>
          <p:cNvPr id="245" name="Google Shape;245;p29"/>
          <p:cNvSpPr txBox="1">
            <a:spLocks noGrp="1"/>
          </p:cNvSpPr>
          <p:nvPr>
            <p:ph type="body" idx="1"/>
          </p:nvPr>
        </p:nvSpPr>
        <p:spPr>
          <a:xfrm>
            <a:off x="819150" y="840325"/>
            <a:ext cx="7505700" cy="3743250"/>
          </a:xfrm>
          <a:prstGeom prst="rect">
            <a:avLst/>
          </a:prstGeom>
        </p:spPr>
        <p:txBody>
          <a:bodyPr spcFirstLastPara="1" wrap="square" lIns="91425" tIns="91425" rIns="91425" bIns="91425" anchor="t" anchorCtr="0">
            <a:noAutofit/>
          </a:bodyPr>
          <a:lstStyle/>
          <a:p>
            <a:pPr marL="457200" lvl="0" indent="-311150" algn="l" rtl="0">
              <a:spcBef>
                <a:spcPts val="0"/>
              </a:spcBef>
              <a:spcAft>
                <a:spcPts val="0"/>
              </a:spcAft>
              <a:buClr>
                <a:srgbClr val="000000"/>
              </a:buClr>
              <a:buSzPts val="1300"/>
              <a:buFont typeface="Calibri"/>
              <a:buChar char="●"/>
            </a:pPr>
            <a:r>
              <a:rPr lang="en" b="1" dirty="0">
                <a:solidFill>
                  <a:srgbClr val="000000"/>
                </a:solidFill>
                <a:highlight>
                  <a:srgbClr val="FFFFFF"/>
                </a:highlight>
                <a:latin typeface="Calibri"/>
                <a:ea typeface="Calibri"/>
                <a:cs typeface="Calibri"/>
                <a:sym typeface="Calibri"/>
              </a:rPr>
              <a:t>Evidence-based</a:t>
            </a:r>
            <a:r>
              <a:rPr lang="en" dirty="0">
                <a:solidFill>
                  <a:srgbClr val="000000"/>
                </a:solidFill>
                <a:highlight>
                  <a:srgbClr val="FFFFFF"/>
                </a:highlight>
                <a:latin typeface="Calibri"/>
                <a:ea typeface="Calibri"/>
                <a:cs typeface="Calibri"/>
                <a:sym typeface="Calibri"/>
              </a:rPr>
              <a:t> approach to teaching and discipline</a:t>
            </a:r>
            <a:endParaRPr dirty="0">
              <a:solidFill>
                <a:srgbClr val="000000"/>
              </a:solidFill>
              <a:highlight>
                <a:srgbClr val="FFFFFF"/>
              </a:highlight>
              <a:latin typeface="Calibri"/>
              <a:ea typeface="Calibri"/>
              <a:cs typeface="Calibri"/>
              <a:sym typeface="Calibri"/>
            </a:endParaRPr>
          </a:p>
          <a:p>
            <a:pPr marL="457200" lvl="0" indent="-342900" algn="l" rtl="0">
              <a:spcBef>
                <a:spcPts val="0"/>
              </a:spcBef>
              <a:spcAft>
                <a:spcPts val="0"/>
              </a:spcAft>
              <a:buClr>
                <a:srgbClr val="000000"/>
              </a:buClr>
              <a:buSzPts val="1800"/>
              <a:buFont typeface="Calibri"/>
              <a:buChar char="●"/>
            </a:pPr>
            <a:r>
              <a:rPr lang="en" sz="1800" b="1" dirty="0">
                <a:solidFill>
                  <a:srgbClr val="000000"/>
                </a:solidFill>
                <a:highlight>
                  <a:srgbClr val="FFFFFF"/>
                </a:highlight>
                <a:latin typeface="Calibri"/>
                <a:ea typeface="Calibri"/>
                <a:cs typeface="Calibri"/>
                <a:sym typeface="Calibri"/>
              </a:rPr>
              <a:t>Engaging</a:t>
            </a:r>
            <a:r>
              <a:rPr lang="en" sz="1800" dirty="0">
                <a:solidFill>
                  <a:srgbClr val="000000"/>
                </a:solidFill>
                <a:highlight>
                  <a:srgbClr val="FFFFFF"/>
                </a:highlight>
                <a:latin typeface="Calibri"/>
                <a:ea typeface="Calibri"/>
                <a:cs typeface="Calibri"/>
                <a:sym typeface="Calibri"/>
              </a:rPr>
              <a:t> academics</a:t>
            </a:r>
            <a:endParaRPr sz="1800" dirty="0">
              <a:solidFill>
                <a:srgbClr val="000000"/>
              </a:solidFill>
              <a:highlight>
                <a:srgbClr val="FFFFFF"/>
              </a:highlight>
              <a:latin typeface="Calibri"/>
              <a:ea typeface="Calibri"/>
              <a:cs typeface="Calibri"/>
              <a:sym typeface="Calibri"/>
            </a:endParaRPr>
          </a:p>
          <a:p>
            <a:pPr marL="914400" lvl="1" indent="-342900" algn="l" rtl="0">
              <a:spcBef>
                <a:spcPts val="0"/>
              </a:spcBef>
              <a:spcAft>
                <a:spcPts val="0"/>
              </a:spcAft>
              <a:buClr>
                <a:srgbClr val="000000"/>
              </a:buClr>
              <a:buSzPts val="1800"/>
              <a:buFont typeface="Calibri"/>
              <a:buChar char="○"/>
            </a:pPr>
            <a:r>
              <a:rPr lang="en" sz="1800" dirty="0">
                <a:solidFill>
                  <a:srgbClr val="000000"/>
                </a:solidFill>
                <a:highlight>
                  <a:srgbClr val="FFFFFF"/>
                </a:highlight>
                <a:latin typeface="Calibri"/>
                <a:ea typeface="Calibri"/>
                <a:cs typeface="Calibri"/>
                <a:sym typeface="Calibri"/>
              </a:rPr>
              <a:t>Active, interactive, meaningful choices</a:t>
            </a:r>
            <a:endParaRPr sz="1800" dirty="0">
              <a:solidFill>
                <a:srgbClr val="000000"/>
              </a:solidFill>
              <a:highlight>
                <a:srgbClr val="FFFFFF"/>
              </a:highlight>
              <a:latin typeface="Calibri"/>
              <a:ea typeface="Calibri"/>
              <a:cs typeface="Calibri"/>
              <a:sym typeface="Calibri"/>
            </a:endParaRPr>
          </a:p>
          <a:p>
            <a:pPr marL="457200" lvl="0" indent="-342900" algn="l" rtl="0">
              <a:spcBef>
                <a:spcPts val="0"/>
              </a:spcBef>
              <a:spcAft>
                <a:spcPts val="0"/>
              </a:spcAft>
              <a:buClr>
                <a:srgbClr val="000000"/>
              </a:buClr>
              <a:buSzPts val="1800"/>
              <a:buFont typeface="Calibri"/>
              <a:buChar char="●"/>
            </a:pPr>
            <a:r>
              <a:rPr lang="en" sz="1800" dirty="0">
                <a:solidFill>
                  <a:srgbClr val="000000"/>
                </a:solidFill>
                <a:highlight>
                  <a:srgbClr val="FFFFFF"/>
                </a:highlight>
                <a:latin typeface="Calibri"/>
                <a:ea typeface="Calibri"/>
                <a:cs typeface="Calibri"/>
                <a:sym typeface="Calibri"/>
              </a:rPr>
              <a:t>Positive </a:t>
            </a:r>
            <a:r>
              <a:rPr lang="en" sz="1800" b="1" dirty="0">
                <a:solidFill>
                  <a:srgbClr val="000000"/>
                </a:solidFill>
                <a:highlight>
                  <a:srgbClr val="FFFFFF"/>
                </a:highlight>
                <a:latin typeface="Calibri"/>
                <a:ea typeface="Calibri"/>
                <a:cs typeface="Calibri"/>
                <a:sym typeface="Calibri"/>
              </a:rPr>
              <a:t>community</a:t>
            </a:r>
            <a:endParaRPr sz="1800" b="1" dirty="0">
              <a:solidFill>
                <a:srgbClr val="000000"/>
              </a:solidFill>
              <a:highlight>
                <a:srgbClr val="FFFFFF"/>
              </a:highlight>
              <a:latin typeface="Calibri"/>
              <a:ea typeface="Calibri"/>
              <a:cs typeface="Calibri"/>
              <a:sym typeface="Calibri"/>
            </a:endParaRPr>
          </a:p>
          <a:p>
            <a:pPr marL="914400" lvl="1" indent="-342900" algn="l" rtl="0">
              <a:spcBef>
                <a:spcPts val="0"/>
              </a:spcBef>
              <a:spcAft>
                <a:spcPts val="0"/>
              </a:spcAft>
              <a:buClr>
                <a:srgbClr val="000000"/>
              </a:buClr>
              <a:buSzPts val="1800"/>
              <a:buFont typeface="Calibri"/>
              <a:buChar char="○"/>
            </a:pPr>
            <a:r>
              <a:rPr lang="en" sz="1800" dirty="0">
                <a:solidFill>
                  <a:srgbClr val="000000"/>
                </a:solidFill>
                <a:highlight>
                  <a:srgbClr val="FFFFFF"/>
                </a:highlight>
                <a:latin typeface="Calibri"/>
                <a:ea typeface="Calibri"/>
                <a:cs typeface="Calibri"/>
                <a:sym typeface="Calibri"/>
              </a:rPr>
              <a:t>Morning Meeting</a:t>
            </a:r>
            <a:endParaRPr sz="1800" dirty="0">
              <a:solidFill>
                <a:srgbClr val="000000"/>
              </a:solidFill>
              <a:highlight>
                <a:srgbClr val="FFFFFF"/>
              </a:highlight>
              <a:latin typeface="Calibri"/>
              <a:ea typeface="Calibri"/>
              <a:cs typeface="Calibri"/>
              <a:sym typeface="Calibri"/>
            </a:endParaRPr>
          </a:p>
          <a:p>
            <a:pPr marL="914400" lvl="1" indent="-342900" algn="l" rtl="0">
              <a:spcBef>
                <a:spcPts val="0"/>
              </a:spcBef>
              <a:spcAft>
                <a:spcPts val="0"/>
              </a:spcAft>
              <a:buClr>
                <a:srgbClr val="000000"/>
              </a:buClr>
              <a:buSzPts val="1800"/>
              <a:buFont typeface="Calibri"/>
              <a:buChar char="○"/>
            </a:pPr>
            <a:r>
              <a:rPr lang="en" sz="1800" dirty="0">
                <a:solidFill>
                  <a:srgbClr val="000000"/>
                </a:solidFill>
                <a:highlight>
                  <a:srgbClr val="FFFFFF"/>
                </a:highlight>
                <a:latin typeface="Calibri"/>
                <a:ea typeface="Calibri"/>
                <a:cs typeface="Calibri"/>
                <a:sym typeface="Calibri"/>
              </a:rPr>
              <a:t>Shared purpose</a:t>
            </a:r>
            <a:endParaRPr sz="1800" dirty="0">
              <a:solidFill>
                <a:srgbClr val="000000"/>
              </a:solidFill>
              <a:highlight>
                <a:srgbClr val="FFFFFF"/>
              </a:highlight>
              <a:latin typeface="Calibri"/>
              <a:ea typeface="Calibri"/>
              <a:cs typeface="Calibri"/>
              <a:sym typeface="Calibri"/>
            </a:endParaRPr>
          </a:p>
          <a:p>
            <a:pPr marL="914400" lvl="1" indent="-342900" algn="l" rtl="0">
              <a:spcBef>
                <a:spcPts val="0"/>
              </a:spcBef>
              <a:spcAft>
                <a:spcPts val="0"/>
              </a:spcAft>
              <a:buClr>
                <a:srgbClr val="000000"/>
              </a:buClr>
              <a:buSzPts val="1800"/>
              <a:buFont typeface="Calibri"/>
              <a:buChar char="○"/>
            </a:pPr>
            <a:r>
              <a:rPr lang="en" sz="1800" dirty="0">
                <a:solidFill>
                  <a:srgbClr val="000000"/>
                </a:solidFill>
                <a:highlight>
                  <a:srgbClr val="FFFFFF"/>
                </a:highlight>
                <a:latin typeface="Calibri"/>
                <a:ea typeface="Calibri"/>
                <a:cs typeface="Calibri"/>
                <a:sym typeface="Calibri"/>
              </a:rPr>
              <a:t>Effective teacher language</a:t>
            </a:r>
            <a:endParaRPr sz="1800" dirty="0">
              <a:solidFill>
                <a:srgbClr val="000000"/>
              </a:solidFill>
              <a:highlight>
                <a:srgbClr val="FFFFFF"/>
              </a:highlight>
              <a:latin typeface="Calibri"/>
              <a:ea typeface="Calibri"/>
              <a:cs typeface="Calibri"/>
              <a:sym typeface="Calibri"/>
            </a:endParaRPr>
          </a:p>
          <a:p>
            <a:pPr marL="457200" lvl="0" indent="-342900" algn="l" rtl="0">
              <a:spcBef>
                <a:spcPts val="0"/>
              </a:spcBef>
              <a:spcAft>
                <a:spcPts val="0"/>
              </a:spcAft>
              <a:buClr>
                <a:srgbClr val="000000"/>
              </a:buClr>
              <a:buSzPts val="1800"/>
              <a:buFont typeface="Calibri"/>
              <a:buChar char="●"/>
            </a:pPr>
            <a:r>
              <a:rPr lang="en" sz="1800" dirty="0">
                <a:solidFill>
                  <a:srgbClr val="000000"/>
                </a:solidFill>
                <a:highlight>
                  <a:srgbClr val="FFFFFF"/>
                </a:highlight>
                <a:latin typeface="Calibri"/>
                <a:ea typeface="Calibri"/>
                <a:cs typeface="Calibri"/>
                <a:sym typeface="Calibri"/>
              </a:rPr>
              <a:t>Effective </a:t>
            </a:r>
            <a:r>
              <a:rPr lang="en" sz="1800" b="1" dirty="0">
                <a:solidFill>
                  <a:srgbClr val="000000"/>
                </a:solidFill>
                <a:highlight>
                  <a:srgbClr val="FFFFFF"/>
                </a:highlight>
                <a:latin typeface="Calibri"/>
                <a:ea typeface="Calibri"/>
                <a:cs typeface="Calibri"/>
                <a:sym typeface="Calibri"/>
              </a:rPr>
              <a:t>management</a:t>
            </a:r>
            <a:endParaRPr sz="1800" b="1" dirty="0">
              <a:solidFill>
                <a:srgbClr val="000000"/>
              </a:solidFill>
              <a:highlight>
                <a:srgbClr val="FFFFFF"/>
              </a:highlight>
              <a:latin typeface="Calibri"/>
              <a:ea typeface="Calibri"/>
              <a:cs typeface="Calibri"/>
              <a:sym typeface="Calibri"/>
            </a:endParaRPr>
          </a:p>
          <a:p>
            <a:pPr marL="914400" lvl="1" indent="-342900" algn="l" rtl="0">
              <a:spcBef>
                <a:spcPts val="0"/>
              </a:spcBef>
              <a:spcAft>
                <a:spcPts val="0"/>
              </a:spcAft>
              <a:buClr>
                <a:srgbClr val="000000"/>
              </a:buClr>
              <a:buSzPts val="1800"/>
              <a:buFont typeface="Calibri"/>
              <a:buChar char="○"/>
            </a:pPr>
            <a:r>
              <a:rPr lang="en" sz="1800" dirty="0">
                <a:solidFill>
                  <a:srgbClr val="000000"/>
                </a:solidFill>
                <a:highlight>
                  <a:srgbClr val="FFFFFF"/>
                </a:highlight>
                <a:latin typeface="Calibri"/>
                <a:ea typeface="Calibri"/>
                <a:cs typeface="Calibri"/>
                <a:sym typeface="Calibri"/>
              </a:rPr>
              <a:t>Routines</a:t>
            </a:r>
            <a:endParaRPr sz="1800" dirty="0">
              <a:solidFill>
                <a:srgbClr val="000000"/>
              </a:solidFill>
              <a:highlight>
                <a:srgbClr val="FFFFFF"/>
              </a:highlight>
              <a:latin typeface="Calibri"/>
              <a:ea typeface="Calibri"/>
              <a:cs typeface="Calibri"/>
              <a:sym typeface="Calibri"/>
            </a:endParaRPr>
          </a:p>
          <a:p>
            <a:pPr marL="457200" lvl="0" indent="-342900" algn="l" rtl="0">
              <a:spcBef>
                <a:spcPts val="0"/>
              </a:spcBef>
              <a:spcAft>
                <a:spcPts val="0"/>
              </a:spcAft>
              <a:buClr>
                <a:srgbClr val="000000"/>
              </a:buClr>
              <a:buSzPts val="1800"/>
              <a:buFont typeface="Calibri"/>
              <a:buChar char="●"/>
            </a:pPr>
            <a:r>
              <a:rPr lang="en" sz="1800" b="1" dirty="0">
                <a:solidFill>
                  <a:srgbClr val="000000"/>
                </a:solidFill>
                <a:highlight>
                  <a:srgbClr val="FFFFFF"/>
                </a:highlight>
                <a:latin typeface="Calibri"/>
                <a:ea typeface="Calibri"/>
                <a:cs typeface="Calibri"/>
                <a:sym typeface="Calibri"/>
              </a:rPr>
              <a:t>Developmental awareness</a:t>
            </a:r>
            <a:endParaRPr sz="1800" b="1" dirty="0">
              <a:solidFill>
                <a:srgbClr val="000000"/>
              </a:solidFill>
              <a:latin typeface="Calibri"/>
              <a:ea typeface="Calibri"/>
              <a:cs typeface="Calibri"/>
              <a:sym typeface="Calibri"/>
            </a:endParaRPr>
          </a:p>
        </p:txBody>
      </p:sp>
      <p:pic>
        <p:nvPicPr>
          <p:cNvPr id="246" name="Google Shape;246;p29"/>
          <p:cNvPicPr preferRelativeResize="0"/>
          <p:nvPr/>
        </p:nvPicPr>
        <p:blipFill>
          <a:blip r:embed="rId3">
            <a:alphaModFix/>
          </a:blip>
          <a:stretch>
            <a:fillRect/>
          </a:stretch>
        </p:blipFill>
        <p:spPr>
          <a:xfrm>
            <a:off x="5489150" y="1834425"/>
            <a:ext cx="3343150" cy="2507351"/>
          </a:xfrm>
          <a:prstGeom prst="rect">
            <a:avLst/>
          </a:prstGeom>
          <a:noFill/>
          <a:ln>
            <a:noFill/>
          </a:ln>
        </p:spPr>
      </p:pic>
      <p:sp>
        <p:nvSpPr>
          <p:cNvPr id="247" name="Google Shape;247;p29"/>
          <p:cNvSpPr txBox="1"/>
          <p:nvPr/>
        </p:nvSpPr>
        <p:spPr>
          <a:xfrm>
            <a:off x="434700" y="4583575"/>
            <a:ext cx="8520600" cy="617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b="1">
                <a:solidFill>
                  <a:srgbClr val="2A5010"/>
                </a:solidFill>
                <a:latin typeface="Trebuchet MS"/>
                <a:ea typeface="Trebuchet MS"/>
                <a:cs typeface="Trebuchet MS"/>
                <a:sym typeface="Trebuchet MS"/>
              </a:rPr>
              <a:t>What do you see listed here that links with PBIS and RP?</a:t>
            </a:r>
            <a:endParaRPr sz="2400"/>
          </a:p>
        </p:txBody>
      </p:sp>
      <p:sp>
        <p:nvSpPr>
          <p:cNvPr id="248" name="Google Shape;248;p29"/>
          <p:cNvSpPr/>
          <p:nvPr/>
        </p:nvSpPr>
        <p:spPr>
          <a:xfrm>
            <a:off x="1320734" y="811038"/>
            <a:ext cx="1918800" cy="473400"/>
          </a:xfrm>
          <a:prstGeom prst="ellipse">
            <a:avLst/>
          </a:prstGeom>
          <a:noFill/>
          <a:ln w="28575" cap="flat" cmpd="sng">
            <a:solidFill>
              <a:srgbClr val="274E1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29"/>
          <p:cNvSpPr/>
          <p:nvPr/>
        </p:nvSpPr>
        <p:spPr>
          <a:xfrm>
            <a:off x="1188667" y="1657231"/>
            <a:ext cx="2092200" cy="326044"/>
          </a:xfrm>
          <a:prstGeom prst="ellipse">
            <a:avLst/>
          </a:prstGeom>
          <a:noFill/>
          <a:ln w="28575" cap="flat" cmpd="sng">
            <a:solidFill>
              <a:srgbClr val="274E1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9"/>
          <p:cNvSpPr/>
          <p:nvPr/>
        </p:nvSpPr>
        <p:spPr>
          <a:xfrm>
            <a:off x="1719470" y="2145278"/>
            <a:ext cx="839522" cy="271789"/>
          </a:xfrm>
          <a:prstGeom prst="ellipse">
            <a:avLst/>
          </a:prstGeom>
          <a:noFill/>
          <a:ln w="28575" cap="flat" cmpd="sng">
            <a:solidFill>
              <a:srgbClr val="274E1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9"/>
          <p:cNvSpPr/>
          <p:nvPr/>
        </p:nvSpPr>
        <p:spPr>
          <a:xfrm>
            <a:off x="2598292" y="1953285"/>
            <a:ext cx="936300" cy="271789"/>
          </a:xfrm>
          <a:prstGeom prst="ellipse">
            <a:avLst/>
          </a:prstGeom>
          <a:noFill/>
          <a:ln w="28575" cap="flat" cmpd="sng">
            <a:solidFill>
              <a:srgbClr val="274E1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29"/>
          <p:cNvSpPr/>
          <p:nvPr/>
        </p:nvSpPr>
        <p:spPr>
          <a:xfrm>
            <a:off x="2610204" y="2413424"/>
            <a:ext cx="1763013" cy="322322"/>
          </a:xfrm>
          <a:prstGeom prst="ellipse">
            <a:avLst/>
          </a:prstGeom>
          <a:noFill/>
          <a:ln w="28575" cap="flat" cmpd="sng">
            <a:solidFill>
              <a:srgbClr val="274E1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29"/>
          <p:cNvSpPr/>
          <p:nvPr/>
        </p:nvSpPr>
        <p:spPr>
          <a:xfrm>
            <a:off x="1188667" y="3132267"/>
            <a:ext cx="2826741" cy="410143"/>
          </a:xfrm>
          <a:prstGeom prst="ellipse">
            <a:avLst/>
          </a:prstGeom>
          <a:noFill/>
          <a:ln w="28575" cap="flat" cmpd="sng">
            <a:solidFill>
              <a:srgbClr val="274E1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29"/>
          <p:cNvSpPr/>
          <p:nvPr/>
        </p:nvSpPr>
        <p:spPr>
          <a:xfrm>
            <a:off x="1188667" y="2682606"/>
            <a:ext cx="2466184" cy="271789"/>
          </a:xfrm>
          <a:prstGeom prst="ellipse">
            <a:avLst/>
          </a:prstGeom>
          <a:noFill/>
          <a:ln w="28575" cap="flat" cmpd="sng">
            <a:solidFill>
              <a:srgbClr val="274E1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7"/>
                                        </p:tgtEl>
                                        <p:attrNameLst>
                                          <p:attrName>style.visibility</p:attrName>
                                        </p:attrNameLst>
                                      </p:cBhvr>
                                      <p:to>
                                        <p:strVal val="visible"/>
                                      </p:to>
                                    </p:set>
                                    <p:animEffect transition="in" filter="fade">
                                      <p:cBhvr>
                                        <p:cTn id="7" dur="1000"/>
                                        <p:tgtEl>
                                          <p:spTgt spid="24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248"/>
                                        </p:tgtEl>
                                        <p:attrNameLst>
                                          <p:attrName>style.visibility</p:attrName>
                                        </p:attrNameLst>
                                      </p:cBhvr>
                                      <p:to>
                                        <p:strVal val="visible"/>
                                      </p:to>
                                    </p:set>
                                    <p:anim calcmode="lin" valueType="num">
                                      <p:cBhvr additive="base">
                                        <p:cTn id="12" dur="1000"/>
                                        <p:tgtEl>
                                          <p:spTgt spid="248"/>
                                        </p:tgtEl>
                                        <p:attrNameLst>
                                          <p:attrName>ppt_x</p:attrName>
                                        </p:attrNameLst>
                                      </p:cBhvr>
                                      <p:tavLst>
                                        <p:tav tm="0">
                                          <p:val>
                                            <p:strVal val="#ppt_x-1"/>
                                          </p:val>
                                        </p:tav>
                                        <p:tav tm="100000">
                                          <p:val>
                                            <p:strVal val="#ppt_x"/>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249"/>
                                        </p:tgtEl>
                                        <p:attrNameLst>
                                          <p:attrName>style.visibility</p:attrName>
                                        </p:attrNameLst>
                                      </p:cBhvr>
                                      <p:to>
                                        <p:strVal val="visible"/>
                                      </p:to>
                                    </p:set>
                                    <p:anim calcmode="lin" valueType="num">
                                      <p:cBhvr additive="base">
                                        <p:cTn id="17" dur="1000"/>
                                        <p:tgtEl>
                                          <p:spTgt spid="249"/>
                                        </p:tgtEl>
                                        <p:attrNameLst>
                                          <p:attrName>ppt_x</p:attrName>
                                        </p:attrNameLst>
                                      </p:cBhvr>
                                      <p:tavLst>
                                        <p:tav tm="0">
                                          <p:val>
                                            <p:strVal val="#ppt_x+1"/>
                                          </p:val>
                                        </p:tav>
                                        <p:tav tm="100000">
                                          <p:val>
                                            <p:strVal val="#ppt_x"/>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250"/>
                                        </p:tgtEl>
                                        <p:attrNameLst>
                                          <p:attrName>style.visibility</p:attrName>
                                        </p:attrNameLst>
                                      </p:cBhvr>
                                      <p:to>
                                        <p:strVal val="visible"/>
                                      </p:to>
                                    </p:set>
                                    <p:anim calcmode="lin" valueType="num">
                                      <p:cBhvr additive="base">
                                        <p:cTn id="22" dur="1000"/>
                                        <p:tgtEl>
                                          <p:spTgt spid="250"/>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1" fill="hold" nodeType="clickEffect">
                                  <p:stCondLst>
                                    <p:cond delay="0"/>
                                  </p:stCondLst>
                                  <p:childTnLst>
                                    <p:set>
                                      <p:cBhvr>
                                        <p:cTn id="26" dur="1" fill="hold">
                                          <p:stCondLst>
                                            <p:cond delay="0"/>
                                          </p:stCondLst>
                                        </p:cTn>
                                        <p:tgtEl>
                                          <p:spTgt spid="251"/>
                                        </p:tgtEl>
                                        <p:attrNameLst>
                                          <p:attrName>style.visibility</p:attrName>
                                        </p:attrNameLst>
                                      </p:cBhvr>
                                      <p:to>
                                        <p:strVal val="visible"/>
                                      </p:to>
                                    </p:set>
                                    <p:anim calcmode="lin" valueType="num">
                                      <p:cBhvr additive="base">
                                        <p:cTn id="27" dur="1000"/>
                                        <p:tgtEl>
                                          <p:spTgt spid="251"/>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8" fill="hold" nodeType="clickEffect">
                                  <p:stCondLst>
                                    <p:cond delay="0"/>
                                  </p:stCondLst>
                                  <p:childTnLst>
                                    <p:set>
                                      <p:cBhvr>
                                        <p:cTn id="31" dur="1" fill="hold">
                                          <p:stCondLst>
                                            <p:cond delay="0"/>
                                          </p:stCondLst>
                                        </p:cTn>
                                        <p:tgtEl>
                                          <p:spTgt spid="252"/>
                                        </p:tgtEl>
                                        <p:attrNameLst>
                                          <p:attrName>style.visibility</p:attrName>
                                        </p:attrNameLst>
                                      </p:cBhvr>
                                      <p:to>
                                        <p:strVal val="visible"/>
                                      </p:to>
                                    </p:set>
                                    <p:anim calcmode="lin" valueType="num">
                                      <p:cBhvr additive="base">
                                        <p:cTn id="32" dur="1000"/>
                                        <p:tgtEl>
                                          <p:spTgt spid="252"/>
                                        </p:tgtEl>
                                        <p:attrNameLst>
                                          <p:attrName>ppt_x</p:attrName>
                                        </p:attrNameLst>
                                      </p:cBhvr>
                                      <p:tavLst>
                                        <p:tav tm="0">
                                          <p:val>
                                            <p:strVal val="#ppt_x-1"/>
                                          </p:val>
                                        </p:tav>
                                        <p:tav tm="100000">
                                          <p:val>
                                            <p:strVal val="#ppt_x"/>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nodeType="clickEffect">
                                  <p:stCondLst>
                                    <p:cond delay="0"/>
                                  </p:stCondLst>
                                  <p:childTnLst>
                                    <p:set>
                                      <p:cBhvr>
                                        <p:cTn id="36" dur="1" fill="hold">
                                          <p:stCondLst>
                                            <p:cond delay="0"/>
                                          </p:stCondLst>
                                        </p:cTn>
                                        <p:tgtEl>
                                          <p:spTgt spid="253"/>
                                        </p:tgtEl>
                                        <p:attrNameLst>
                                          <p:attrName>style.visibility</p:attrName>
                                        </p:attrNameLst>
                                      </p:cBhvr>
                                      <p:to>
                                        <p:strVal val="visible"/>
                                      </p:to>
                                    </p:set>
                                    <p:anim calcmode="lin" valueType="num">
                                      <p:cBhvr additive="base">
                                        <p:cTn id="37" dur="1000"/>
                                        <p:tgtEl>
                                          <p:spTgt spid="253"/>
                                        </p:tgtEl>
                                        <p:attrNameLst>
                                          <p:attrName>ppt_x</p:attrName>
                                        </p:attrNameLst>
                                      </p:cBhvr>
                                      <p:tavLst>
                                        <p:tav tm="0">
                                          <p:val>
                                            <p:strVal val="#ppt_x+1"/>
                                          </p:val>
                                        </p:tav>
                                        <p:tav tm="100000">
                                          <p:val>
                                            <p:strVal val="#ppt_x"/>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254"/>
                                        </p:tgtEl>
                                        <p:attrNameLst>
                                          <p:attrName>style.visibility</p:attrName>
                                        </p:attrNameLst>
                                      </p:cBhvr>
                                      <p:to>
                                        <p:strVal val="visible"/>
                                      </p:to>
                                    </p:set>
                                    <p:anim calcmode="lin" valueType="num">
                                      <p:cBhvr additive="base">
                                        <p:cTn id="42" dur="1000"/>
                                        <p:tgtEl>
                                          <p:spTgt spid="25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Shape 258"/>
        <p:cNvGrpSpPr/>
        <p:nvPr/>
      </p:nvGrpSpPr>
      <p:grpSpPr>
        <a:xfrm>
          <a:off x="0" y="0"/>
          <a:ext cx="0" cy="0"/>
          <a:chOff x="0" y="0"/>
          <a:chExt cx="0" cy="0"/>
        </a:xfrm>
      </p:grpSpPr>
      <p:sp>
        <p:nvSpPr>
          <p:cNvPr id="259" name="Google Shape;259;p30"/>
          <p:cNvSpPr txBox="1">
            <a:spLocks noGrp="1"/>
          </p:cNvSpPr>
          <p:nvPr>
            <p:ph type="title"/>
          </p:nvPr>
        </p:nvSpPr>
        <p:spPr>
          <a:xfrm>
            <a:off x="404480" y="-1295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500" b="1">
                <a:solidFill>
                  <a:srgbClr val="274E13"/>
                </a:solidFill>
                <a:latin typeface="Calibri"/>
                <a:ea typeface="Calibri"/>
                <a:cs typeface="Calibri"/>
                <a:sym typeface="Calibri"/>
              </a:rPr>
              <a:t>What is Social-Emotional Learning (SEL)?</a:t>
            </a:r>
            <a:endParaRPr sz="3500" b="1">
              <a:solidFill>
                <a:srgbClr val="274E13"/>
              </a:solidFill>
              <a:latin typeface="Calibri"/>
              <a:ea typeface="Calibri"/>
              <a:cs typeface="Calibri"/>
              <a:sym typeface="Calibri"/>
            </a:endParaRPr>
          </a:p>
        </p:txBody>
      </p:sp>
      <p:sp>
        <p:nvSpPr>
          <p:cNvPr id="260" name="Google Shape;260;p30"/>
          <p:cNvSpPr txBox="1">
            <a:spLocks noGrp="1"/>
          </p:cNvSpPr>
          <p:nvPr>
            <p:ph type="body" idx="1"/>
          </p:nvPr>
        </p:nvSpPr>
        <p:spPr>
          <a:xfrm>
            <a:off x="311700" y="1081925"/>
            <a:ext cx="5005200" cy="392130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spcFirstLastPara="1" wrap="square" lIns="91425" tIns="91425" rIns="91425" bIns="91425" anchor="t" anchorCtr="0">
            <a:noAutofit/>
          </a:bodyPr>
          <a:lstStyle/>
          <a:p>
            <a:pPr marL="457200" lvl="0" indent="-381000" algn="l" rtl="0">
              <a:lnSpc>
                <a:spcPct val="100000"/>
              </a:lnSpc>
              <a:spcBef>
                <a:spcPts val="0"/>
              </a:spcBef>
              <a:spcAft>
                <a:spcPts val="0"/>
              </a:spcAft>
              <a:buClr>
                <a:srgbClr val="000000"/>
              </a:buClr>
              <a:buSzPts val="2400"/>
              <a:buFont typeface="Calibri"/>
              <a:buChar char="●"/>
            </a:pPr>
            <a:r>
              <a:rPr lang="en" sz="2400" b="1" dirty="0">
                <a:solidFill>
                  <a:srgbClr val="000000"/>
                </a:solidFill>
                <a:latin typeface="Calibri"/>
                <a:ea typeface="Calibri"/>
                <a:cs typeface="Calibri"/>
                <a:sym typeface="Calibri"/>
              </a:rPr>
              <a:t>Understanding</a:t>
            </a:r>
            <a:r>
              <a:rPr lang="en" sz="2400" dirty="0">
                <a:solidFill>
                  <a:srgbClr val="000000"/>
                </a:solidFill>
                <a:latin typeface="Calibri"/>
                <a:ea typeface="Calibri"/>
                <a:cs typeface="Calibri"/>
                <a:sym typeface="Calibri"/>
              </a:rPr>
              <a:t> and </a:t>
            </a:r>
            <a:r>
              <a:rPr lang="en" sz="2400" b="1" dirty="0">
                <a:solidFill>
                  <a:srgbClr val="000000"/>
                </a:solidFill>
                <a:latin typeface="Calibri"/>
                <a:ea typeface="Calibri"/>
                <a:cs typeface="Calibri"/>
                <a:sym typeface="Calibri"/>
              </a:rPr>
              <a:t>managing emotions</a:t>
            </a:r>
            <a:endParaRPr sz="2400" dirty="0">
              <a:solidFill>
                <a:srgbClr val="000000"/>
              </a:solidFill>
              <a:latin typeface="Calibri"/>
              <a:ea typeface="Calibri"/>
              <a:cs typeface="Calibri"/>
              <a:sym typeface="Calibri"/>
            </a:endParaRPr>
          </a:p>
          <a:p>
            <a:pPr marL="457200" lvl="0" indent="-381000" algn="l" rtl="0">
              <a:lnSpc>
                <a:spcPct val="100000"/>
              </a:lnSpc>
              <a:spcBef>
                <a:spcPts val="0"/>
              </a:spcBef>
              <a:spcAft>
                <a:spcPts val="0"/>
              </a:spcAft>
              <a:buClr>
                <a:srgbClr val="000000"/>
              </a:buClr>
              <a:buSzPts val="2400"/>
              <a:buFont typeface="Calibri"/>
              <a:buChar char="●"/>
            </a:pPr>
            <a:r>
              <a:rPr lang="en" sz="2400" dirty="0">
                <a:solidFill>
                  <a:srgbClr val="000000"/>
                </a:solidFill>
                <a:latin typeface="Calibri"/>
                <a:ea typeface="Calibri"/>
                <a:cs typeface="Calibri"/>
                <a:sym typeface="Calibri"/>
              </a:rPr>
              <a:t>Setting </a:t>
            </a:r>
            <a:r>
              <a:rPr lang="en" sz="2400" b="1" dirty="0">
                <a:solidFill>
                  <a:srgbClr val="000000"/>
                </a:solidFill>
                <a:latin typeface="Calibri"/>
                <a:ea typeface="Calibri"/>
                <a:cs typeface="Calibri"/>
                <a:sym typeface="Calibri"/>
              </a:rPr>
              <a:t>goals</a:t>
            </a:r>
            <a:endParaRPr sz="2400" dirty="0">
              <a:solidFill>
                <a:srgbClr val="000000"/>
              </a:solidFill>
              <a:latin typeface="Calibri"/>
              <a:ea typeface="Calibri"/>
              <a:cs typeface="Calibri"/>
              <a:sym typeface="Calibri"/>
            </a:endParaRPr>
          </a:p>
          <a:p>
            <a:pPr marL="457200" lvl="0" indent="-381000" algn="l" rtl="0">
              <a:lnSpc>
                <a:spcPct val="100000"/>
              </a:lnSpc>
              <a:spcBef>
                <a:spcPts val="0"/>
              </a:spcBef>
              <a:spcAft>
                <a:spcPts val="0"/>
              </a:spcAft>
              <a:buClr>
                <a:srgbClr val="000000"/>
              </a:buClr>
              <a:buSzPts val="2400"/>
              <a:buFont typeface="Calibri"/>
              <a:buChar char="●"/>
            </a:pPr>
            <a:r>
              <a:rPr lang="en" sz="2400" dirty="0">
                <a:solidFill>
                  <a:srgbClr val="000000"/>
                </a:solidFill>
                <a:latin typeface="Calibri"/>
                <a:ea typeface="Calibri"/>
                <a:cs typeface="Calibri"/>
                <a:sym typeface="Calibri"/>
              </a:rPr>
              <a:t>Showing </a:t>
            </a:r>
            <a:r>
              <a:rPr lang="en" sz="2400" b="1" dirty="0">
                <a:solidFill>
                  <a:srgbClr val="000000"/>
                </a:solidFill>
                <a:latin typeface="Calibri"/>
                <a:ea typeface="Calibri"/>
                <a:cs typeface="Calibri"/>
                <a:sym typeface="Calibri"/>
              </a:rPr>
              <a:t>empathy</a:t>
            </a:r>
            <a:r>
              <a:rPr lang="en" sz="2400" dirty="0">
                <a:solidFill>
                  <a:srgbClr val="000000"/>
                </a:solidFill>
                <a:latin typeface="Calibri"/>
                <a:ea typeface="Calibri"/>
                <a:cs typeface="Calibri"/>
                <a:sym typeface="Calibri"/>
              </a:rPr>
              <a:t> for others</a:t>
            </a:r>
            <a:endParaRPr sz="2400" dirty="0">
              <a:solidFill>
                <a:srgbClr val="000000"/>
              </a:solidFill>
              <a:latin typeface="Calibri"/>
              <a:ea typeface="Calibri"/>
              <a:cs typeface="Calibri"/>
              <a:sym typeface="Calibri"/>
            </a:endParaRPr>
          </a:p>
          <a:p>
            <a:pPr marL="457200" lvl="0" indent="-381000" algn="l" rtl="0">
              <a:lnSpc>
                <a:spcPct val="100000"/>
              </a:lnSpc>
              <a:spcBef>
                <a:spcPts val="0"/>
              </a:spcBef>
              <a:spcAft>
                <a:spcPts val="0"/>
              </a:spcAft>
              <a:buClr>
                <a:srgbClr val="000000"/>
              </a:buClr>
              <a:buSzPts val="2400"/>
              <a:buFont typeface="Calibri"/>
              <a:buChar char="●"/>
            </a:pPr>
            <a:r>
              <a:rPr lang="en" sz="2400" dirty="0">
                <a:solidFill>
                  <a:srgbClr val="000000"/>
                </a:solidFill>
                <a:latin typeface="Calibri"/>
                <a:ea typeface="Calibri"/>
                <a:cs typeface="Calibri"/>
                <a:sym typeface="Calibri"/>
              </a:rPr>
              <a:t>Establishing </a:t>
            </a:r>
            <a:r>
              <a:rPr lang="en" sz="2400" b="1" dirty="0">
                <a:solidFill>
                  <a:srgbClr val="000000"/>
                </a:solidFill>
                <a:latin typeface="Calibri"/>
                <a:ea typeface="Calibri"/>
                <a:cs typeface="Calibri"/>
                <a:sym typeface="Calibri"/>
              </a:rPr>
              <a:t>positive relationships</a:t>
            </a:r>
            <a:r>
              <a:rPr lang="en" sz="2400" dirty="0">
                <a:solidFill>
                  <a:srgbClr val="000000"/>
                </a:solidFill>
                <a:latin typeface="Calibri"/>
                <a:ea typeface="Calibri"/>
                <a:cs typeface="Calibri"/>
                <a:sym typeface="Calibri"/>
              </a:rPr>
              <a:t>,</a:t>
            </a:r>
            <a:endParaRPr sz="2400" dirty="0">
              <a:solidFill>
                <a:srgbClr val="000000"/>
              </a:solidFill>
              <a:latin typeface="Calibri"/>
              <a:ea typeface="Calibri"/>
              <a:cs typeface="Calibri"/>
              <a:sym typeface="Calibri"/>
            </a:endParaRPr>
          </a:p>
          <a:p>
            <a:pPr marL="457200" lvl="0" indent="-381000" algn="l" rtl="0">
              <a:lnSpc>
                <a:spcPct val="100000"/>
              </a:lnSpc>
              <a:spcBef>
                <a:spcPts val="0"/>
              </a:spcBef>
              <a:spcAft>
                <a:spcPts val="0"/>
              </a:spcAft>
              <a:buClr>
                <a:srgbClr val="000000"/>
              </a:buClr>
              <a:buSzPts val="2400"/>
              <a:buFont typeface="Calibri"/>
              <a:buChar char="●"/>
            </a:pPr>
            <a:r>
              <a:rPr lang="en" sz="2400" dirty="0">
                <a:solidFill>
                  <a:srgbClr val="000000"/>
                </a:solidFill>
                <a:latin typeface="Calibri"/>
                <a:ea typeface="Calibri"/>
                <a:cs typeface="Calibri"/>
                <a:sym typeface="Calibri"/>
              </a:rPr>
              <a:t>Making responsible </a:t>
            </a:r>
            <a:r>
              <a:rPr lang="en" sz="2400" b="1" dirty="0">
                <a:solidFill>
                  <a:srgbClr val="000000"/>
                </a:solidFill>
                <a:latin typeface="Calibri"/>
                <a:ea typeface="Calibri"/>
                <a:cs typeface="Calibri"/>
                <a:sym typeface="Calibri"/>
              </a:rPr>
              <a:t>decisions</a:t>
            </a:r>
            <a:endParaRPr sz="2400" dirty="0">
              <a:solidFill>
                <a:srgbClr val="000000"/>
              </a:solidFill>
              <a:latin typeface="Calibri"/>
              <a:ea typeface="Calibri"/>
              <a:cs typeface="Calibri"/>
              <a:sym typeface="Calibri"/>
            </a:endParaRPr>
          </a:p>
          <a:p>
            <a:pPr marL="457200" lvl="0" indent="-381000" algn="l" rtl="0">
              <a:spcBef>
                <a:spcPts val="0"/>
              </a:spcBef>
              <a:spcAft>
                <a:spcPts val="0"/>
              </a:spcAft>
              <a:buClr>
                <a:srgbClr val="B7B7B7"/>
              </a:buClr>
              <a:buSzPts val="2400"/>
              <a:buFont typeface="Calibri"/>
              <a:buChar char="-"/>
            </a:pPr>
            <a:r>
              <a:rPr lang="en" sz="2400" u="sng" dirty="0">
                <a:solidFill>
                  <a:srgbClr val="B7B7B7"/>
                </a:solidFill>
                <a:latin typeface="Calibri"/>
                <a:ea typeface="Calibri"/>
                <a:cs typeface="Calibri"/>
                <a:sym typeface="Calibri"/>
                <a:hlinkClick r:id="rId3"/>
              </a:rPr>
              <a:t>CASEL</a:t>
            </a:r>
            <a:endParaRPr sz="2400" dirty="0">
              <a:solidFill>
                <a:srgbClr val="B7B7B7"/>
              </a:solidFill>
              <a:latin typeface="Calibri"/>
              <a:ea typeface="Calibri"/>
              <a:cs typeface="Calibri"/>
              <a:sym typeface="Calibri"/>
            </a:endParaRPr>
          </a:p>
        </p:txBody>
      </p:sp>
      <p:sp>
        <p:nvSpPr>
          <p:cNvPr id="261" name="Google Shape;261;p30"/>
          <p:cNvSpPr txBox="1"/>
          <p:nvPr/>
        </p:nvSpPr>
        <p:spPr>
          <a:xfrm>
            <a:off x="90600" y="4525800"/>
            <a:ext cx="8962800" cy="617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300" b="1">
                <a:solidFill>
                  <a:srgbClr val="2A5010"/>
                </a:solidFill>
                <a:latin typeface="Trebuchet MS"/>
                <a:ea typeface="Trebuchet MS"/>
                <a:cs typeface="Trebuchet MS"/>
                <a:sym typeface="Trebuchet MS"/>
              </a:rPr>
              <a:t>How does your school help students &amp; adults develop SEL skills?</a:t>
            </a:r>
            <a:endParaRPr sz="2300"/>
          </a:p>
        </p:txBody>
      </p:sp>
      <p:pic>
        <p:nvPicPr>
          <p:cNvPr id="262" name="Google Shape;262;p30"/>
          <p:cNvPicPr preferRelativeResize="0"/>
          <p:nvPr/>
        </p:nvPicPr>
        <p:blipFill>
          <a:blip r:embed="rId4">
            <a:alphaModFix/>
          </a:blip>
          <a:stretch>
            <a:fillRect/>
          </a:stretch>
        </p:blipFill>
        <p:spPr>
          <a:xfrm>
            <a:off x="4976375" y="1246363"/>
            <a:ext cx="4229425" cy="335559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1"/>
                                        </p:tgtEl>
                                        <p:attrNameLst>
                                          <p:attrName>style.visibility</p:attrName>
                                        </p:attrNameLst>
                                      </p:cBhvr>
                                      <p:to>
                                        <p:strVal val="visible"/>
                                      </p:to>
                                    </p:set>
                                    <p:animEffect transition="in" filter="fade">
                                      <p:cBhvr>
                                        <p:cTn id="7" dur="1000"/>
                                        <p:tgtEl>
                                          <p:spTgt spid="2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Shape 266"/>
        <p:cNvGrpSpPr/>
        <p:nvPr/>
      </p:nvGrpSpPr>
      <p:grpSpPr>
        <a:xfrm>
          <a:off x="0" y="0"/>
          <a:ext cx="0" cy="0"/>
          <a:chOff x="0" y="0"/>
          <a:chExt cx="0" cy="0"/>
        </a:xfrm>
      </p:grpSpPr>
      <p:sp>
        <p:nvSpPr>
          <p:cNvPr id="267" name="Google Shape;267;p31"/>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500" b="1">
                <a:solidFill>
                  <a:srgbClr val="274E13"/>
                </a:solidFill>
                <a:latin typeface="Calibri"/>
                <a:ea typeface="Calibri"/>
                <a:cs typeface="Calibri"/>
                <a:sym typeface="Calibri"/>
              </a:rPr>
              <a:t>What are Trauma-Informed Schools?</a:t>
            </a:r>
            <a:endParaRPr sz="3500" b="1">
              <a:solidFill>
                <a:srgbClr val="274E13"/>
              </a:solidFill>
              <a:latin typeface="Calibri"/>
              <a:ea typeface="Calibri"/>
              <a:cs typeface="Calibri"/>
              <a:sym typeface="Calibri"/>
            </a:endParaRPr>
          </a:p>
        </p:txBody>
      </p:sp>
      <p:sp>
        <p:nvSpPr>
          <p:cNvPr id="268" name="Google Shape;268;p31"/>
          <p:cNvSpPr txBox="1">
            <a:spLocks noGrp="1"/>
          </p:cNvSpPr>
          <p:nvPr>
            <p:ph type="body" idx="1"/>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000" dirty="0">
                <a:solidFill>
                  <a:schemeClr val="dk1"/>
                </a:solidFill>
                <a:latin typeface="Calibri"/>
                <a:ea typeface="Calibri"/>
                <a:cs typeface="Calibri"/>
                <a:sym typeface="Calibri"/>
              </a:rPr>
              <a:t>Adults in the school are prepared to </a:t>
            </a:r>
            <a:r>
              <a:rPr lang="en" sz="2000" b="1" dirty="0">
                <a:solidFill>
                  <a:schemeClr val="dk1"/>
                </a:solidFill>
                <a:latin typeface="Calibri"/>
                <a:ea typeface="Calibri"/>
                <a:cs typeface="Calibri"/>
                <a:sym typeface="Calibri"/>
              </a:rPr>
              <a:t>recognize and respond</a:t>
            </a:r>
            <a:r>
              <a:rPr lang="en" sz="2000" dirty="0">
                <a:solidFill>
                  <a:schemeClr val="dk1"/>
                </a:solidFill>
                <a:latin typeface="Calibri"/>
                <a:ea typeface="Calibri"/>
                <a:cs typeface="Calibri"/>
                <a:sym typeface="Calibri"/>
              </a:rPr>
              <a:t> to those who have been </a:t>
            </a:r>
            <a:r>
              <a:rPr lang="en" sz="2000" b="1" dirty="0">
                <a:solidFill>
                  <a:schemeClr val="dk1"/>
                </a:solidFill>
                <a:latin typeface="Calibri"/>
                <a:ea typeface="Calibri"/>
                <a:cs typeface="Calibri"/>
                <a:sym typeface="Calibri"/>
              </a:rPr>
              <a:t>impacted by traumatic stress</a:t>
            </a:r>
            <a:endParaRPr sz="2000" b="1" dirty="0">
              <a:solidFill>
                <a:schemeClr val="dk1"/>
              </a:solidFill>
              <a:latin typeface="Calibri"/>
              <a:ea typeface="Calibri"/>
              <a:cs typeface="Calibri"/>
              <a:sym typeface="Calibri"/>
            </a:endParaRPr>
          </a:p>
          <a:p>
            <a:pPr marL="0" lvl="0" indent="0" algn="l" rtl="0">
              <a:spcBef>
                <a:spcPts val="1600"/>
              </a:spcBef>
              <a:spcAft>
                <a:spcPts val="0"/>
              </a:spcAft>
              <a:buNone/>
            </a:pPr>
            <a:r>
              <a:rPr lang="en" sz="2000" dirty="0">
                <a:solidFill>
                  <a:schemeClr val="dk1"/>
                </a:solidFill>
                <a:latin typeface="Calibri"/>
                <a:ea typeface="Calibri"/>
                <a:cs typeface="Calibri"/>
                <a:sym typeface="Calibri"/>
              </a:rPr>
              <a:t>Students are provided with </a:t>
            </a:r>
            <a:r>
              <a:rPr lang="en" sz="2000" b="1" dirty="0">
                <a:solidFill>
                  <a:schemeClr val="dk1"/>
                </a:solidFill>
                <a:latin typeface="Calibri"/>
                <a:ea typeface="Calibri"/>
                <a:cs typeface="Calibri"/>
                <a:sym typeface="Calibri"/>
              </a:rPr>
              <a:t>clear expectations</a:t>
            </a:r>
            <a:r>
              <a:rPr lang="en" sz="2000" dirty="0">
                <a:solidFill>
                  <a:schemeClr val="dk1"/>
                </a:solidFill>
                <a:latin typeface="Calibri"/>
                <a:ea typeface="Calibri"/>
                <a:cs typeface="Calibri"/>
                <a:sym typeface="Calibri"/>
              </a:rPr>
              <a:t> and </a:t>
            </a:r>
            <a:r>
              <a:rPr lang="en" sz="2000" b="1" dirty="0">
                <a:solidFill>
                  <a:schemeClr val="dk1"/>
                </a:solidFill>
                <a:latin typeface="Calibri"/>
                <a:ea typeface="Calibri"/>
                <a:cs typeface="Calibri"/>
                <a:sym typeface="Calibri"/>
              </a:rPr>
              <a:t>communication strategies</a:t>
            </a:r>
            <a:r>
              <a:rPr lang="en" sz="2000" dirty="0">
                <a:solidFill>
                  <a:schemeClr val="dk1"/>
                </a:solidFill>
                <a:latin typeface="Calibri"/>
                <a:ea typeface="Calibri"/>
                <a:cs typeface="Calibri"/>
                <a:sym typeface="Calibri"/>
              </a:rPr>
              <a:t> to </a:t>
            </a:r>
            <a:r>
              <a:rPr lang="en" sz="2000" b="1" dirty="0">
                <a:solidFill>
                  <a:schemeClr val="dk1"/>
                </a:solidFill>
                <a:latin typeface="Calibri"/>
                <a:ea typeface="Calibri"/>
                <a:cs typeface="Calibri"/>
                <a:sym typeface="Calibri"/>
              </a:rPr>
              <a:t>guide</a:t>
            </a:r>
            <a:r>
              <a:rPr lang="en" sz="2000" dirty="0">
                <a:solidFill>
                  <a:schemeClr val="dk1"/>
                </a:solidFill>
                <a:latin typeface="Calibri"/>
                <a:ea typeface="Calibri"/>
                <a:cs typeface="Calibri"/>
                <a:sym typeface="Calibri"/>
              </a:rPr>
              <a:t> them through stressful situations. The goal is to not only provide </a:t>
            </a:r>
            <a:r>
              <a:rPr lang="en" sz="2000" b="1" dirty="0">
                <a:solidFill>
                  <a:schemeClr val="dk1"/>
                </a:solidFill>
                <a:latin typeface="Calibri"/>
                <a:ea typeface="Calibri"/>
                <a:cs typeface="Calibri"/>
                <a:sym typeface="Calibri"/>
              </a:rPr>
              <a:t>tools to cope with extreme situations</a:t>
            </a:r>
            <a:r>
              <a:rPr lang="en" sz="2000" dirty="0">
                <a:solidFill>
                  <a:schemeClr val="dk1"/>
                </a:solidFill>
                <a:latin typeface="Calibri"/>
                <a:ea typeface="Calibri"/>
                <a:cs typeface="Calibri"/>
                <a:sym typeface="Calibri"/>
              </a:rPr>
              <a:t> but create an </a:t>
            </a:r>
            <a:r>
              <a:rPr lang="en" sz="2000" b="1" dirty="0">
                <a:solidFill>
                  <a:schemeClr val="dk1"/>
                </a:solidFill>
                <a:latin typeface="Calibri"/>
                <a:ea typeface="Calibri"/>
                <a:cs typeface="Calibri"/>
                <a:sym typeface="Calibri"/>
              </a:rPr>
              <a:t>underlying culture of respect and support</a:t>
            </a:r>
            <a:r>
              <a:rPr lang="en" sz="2000" dirty="0">
                <a:solidFill>
                  <a:schemeClr val="dk1"/>
                </a:solidFill>
                <a:latin typeface="Calibri"/>
                <a:ea typeface="Calibri"/>
                <a:cs typeface="Calibri"/>
                <a:sym typeface="Calibri"/>
              </a:rPr>
              <a:t>.</a:t>
            </a:r>
            <a:endParaRPr sz="2000" dirty="0">
              <a:solidFill>
                <a:schemeClr val="dk1"/>
              </a:solidFill>
              <a:latin typeface="Calibri"/>
              <a:ea typeface="Calibri"/>
              <a:cs typeface="Calibri"/>
              <a:sym typeface="Calibri"/>
            </a:endParaRPr>
          </a:p>
          <a:p>
            <a:pPr marL="457200" lvl="0" indent="-355600" algn="l" rtl="0">
              <a:spcBef>
                <a:spcPts val="1600"/>
              </a:spcBef>
              <a:spcAft>
                <a:spcPts val="1600"/>
              </a:spcAft>
              <a:buClr>
                <a:srgbClr val="B7B7B7"/>
              </a:buClr>
              <a:buSzPts val="2000"/>
              <a:buFont typeface="Calibri"/>
              <a:buChar char="-"/>
            </a:pPr>
            <a:r>
              <a:rPr lang="en" sz="2000" dirty="0">
                <a:solidFill>
                  <a:srgbClr val="B7B7B7"/>
                </a:solidFill>
                <a:latin typeface="Calibri"/>
                <a:ea typeface="Calibri"/>
                <a:cs typeface="Calibri"/>
                <a:sym typeface="Calibri"/>
              </a:rPr>
              <a:t> Treatment and Services Adaptation Center </a:t>
            </a:r>
            <a:endParaRPr sz="2000" dirty="0">
              <a:solidFill>
                <a:srgbClr val="B7B7B7"/>
              </a:solidFill>
              <a:latin typeface="Calibri"/>
              <a:ea typeface="Calibri"/>
              <a:cs typeface="Calibri"/>
              <a:sym typeface="Calibri"/>
            </a:endParaRPr>
          </a:p>
        </p:txBody>
      </p:sp>
      <p:sp>
        <p:nvSpPr>
          <p:cNvPr id="269" name="Google Shape;269;p31"/>
          <p:cNvSpPr txBox="1"/>
          <p:nvPr/>
        </p:nvSpPr>
        <p:spPr>
          <a:xfrm>
            <a:off x="90600" y="4525800"/>
            <a:ext cx="8962800" cy="617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300" b="1">
                <a:solidFill>
                  <a:srgbClr val="2A5010"/>
                </a:solidFill>
                <a:latin typeface="Trebuchet MS"/>
                <a:ea typeface="Trebuchet MS"/>
                <a:cs typeface="Trebuchet MS"/>
                <a:sym typeface="Trebuchet MS"/>
              </a:rPr>
              <a:t>What do you see here that links with PBIS, RP, RC, and SEL?</a:t>
            </a:r>
            <a:endParaRPr sz="2300"/>
          </a:p>
        </p:txBody>
      </p:sp>
      <p:sp>
        <p:nvSpPr>
          <p:cNvPr id="270" name="Google Shape;270;p31"/>
          <p:cNvSpPr/>
          <p:nvPr/>
        </p:nvSpPr>
        <p:spPr>
          <a:xfrm>
            <a:off x="3717255" y="2733195"/>
            <a:ext cx="2007684" cy="387692"/>
          </a:xfrm>
          <a:prstGeom prst="ellipse">
            <a:avLst/>
          </a:prstGeom>
          <a:noFill/>
          <a:ln w="28575" cap="flat" cmpd="sng">
            <a:solidFill>
              <a:srgbClr val="274E1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31"/>
          <p:cNvSpPr/>
          <p:nvPr/>
        </p:nvSpPr>
        <p:spPr>
          <a:xfrm>
            <a:off x="6096600" y="2733195"/>
            <a:ext cx="2007684" cy="387692"/>
          </a:xfrm>
          <a:prstGeom prst="ellipse">
            <a:avLst/>
          </a:prstGeom>
          <a:noFill/>
          <a:ln w="28575" cap="flat" cmpd="sng">
            <a:solidFill>
              <a:srgbClr val="274E1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31"/>
          <p:cNvSpPr/>
          <p:nvPr/>
        </p:nvSpPr>
        <p:spPr>
          <a:xfrm>
            <a:off x="2161224" y="3339376"/>
            <a:ext cx="691306" cy="318223"/>
          </a:xfrm>
          <a:prstGeom prst="ellipse">
            <a:avLst/>
          </a:prstGeom>
          <a:noFill/>
          <a:ln w="28575" cap="flat" cmpd="sng">
            <a:solidFill>
              <a:srgbClr val="274E1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31"/>
          <p:cNvSpPr/>
          <p:nvPr/>
        </p:nvSpPr>
        <p:spPr>
          <a:xfrm>
            <a:off x="626165" y="3657599"/>
            <a:ext cx="5267739" cy="388661"/>
          </a:xfrm>
          <a:prstGeom prst="ellipse">
            <a:avLst/>
          </a:prstGeom>
          <a:noFill/>
          <a:ln w="28575" cap="flat" cmpd="sng">
            <a:solidFill>
              <a:srgbClr val="274E1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9"/>
                                        </p:tgtEl>
                                        <p:attrNameLst>
                                          <p:attrName>style.visibility</p:attrName>
                                        </p:attrNameLst>
                                      </p:cBhvr>
                                      <p:to>
                                        <p:strVal val="visible"/>
                                      </p:to>
                                    </p:set>
                                    <p:animEffect transition="in" filter="fade">
                                      <p:cBhvr>
                                        <p:cTn id="7" dur="1000"/>
                                        <p:tgtEl>
                                          <p:spTgt spid="26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270"/>
                                        </p:tgtEl>
                                        <p:attrNameLst>
                                          <p:attrName>style.visibility</p:attrName>
                                        </p:attrNameLst>
                                      </p:cBhvr>
                                      <p:to>
                                        <p:strVal val="visible"/>
                                      </p:to>
                                    </p:set>
                                    <p:anim calcmode="lin" valueType="num">
                                      <p:cBhvr additive="base">
                                        <p:cTn id="12" dur="1000"/>
                                        <p:tgtEl>
                                          <p:spTgt spid="270"/>
                                        </p:tgtEl>
                                        <p:attrNameLst>
                                          <p:attrName>ppt_x</p:attrName>
                                        </p:attrNameLst>
                                      </p:cBhvr>
                                      <p:tavLst>
                                        <p:tav tm="0">
                                          <p:val>
                                            <p:strVal val="#ppt_x-1"/>
                                          </p:val>
                                        </p:tav>
                                        <p:tav tm="100000">
                                          <p:val>
                                            <p:strVal val="#ppt_x"/>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271"/>
                                        </p:tgtEl>
                                        <p:attrNameLst>
                                          <p:attrName>style.visibility</p:attrName>
                                        </p:attrNameLst>
                                      </p:cBhvr>
                                      <p:to>
                                        <p:strVal val="visible"/>
                                      </p:to>
                                    </p:set>
                                    <p:anim calcmode="lin" valueType="num">
                                      <p:cBhvr additive="base">
                                        <p:cTn id="17" dur="1000"/>
                                        <p:tgtEl>
                                          <p:spTgt spid="271"/>
                                        </p:tgtEl>
                                        <p:attrNameLst>
                                          <p:attrName>ppt_x</p:attrName>
                                        </p:attrNameLst>
                                      </p:cBhvr>
                                      <p:tavLst>
                                        <p:tav tm="0">
                                          <p:val>
                                            <p:strVal val="#ppt_x+1"/>
                                          </p:val>
                                        </p:tav>
                                        <p:tav tm="100000">
                                          <p:val>
                                            <p:strVal val="#ppt_x"/>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272"/>
                                        </p:tgtEl>
                                        <p:attrNameLst>
                                          <p:attrName>style.visibility</p:attrName>
                                        </p:attrNameLst>
                                      </p:cBhvr>
                                      <p:to>
                                        <p:strVal val="visible"/>
                                      </p:to>
                                    </p:set>
                                    <p:anim calcmode="lin" valueType="num">
                                      <p:cBhvr additive="base">
                                        <p:cTn id="22" dur="1000"/>
                                        <p:tgtEl>
                                          <p:spTgt spid="272"/>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1" fill="hold" nodeType="clickEffect">
                                  <p:stCondLst>
                                    <p:cond delay="0"/>
                                  </p:stCondLst>
                                  <p:childTnLst>
                                    <p:set>
                                      <p:cBhvr>
                                        <p:cTn id="26" dur="1" fill="hold">
                                          <p:stCondLst>
                                            <p:cond delay="0"/>
                                          </p:stCondLst>
                                        </p:cTn>
                                        <p:tgtEl>
                                          <p:spTgt spid="273"/>
                                        </p:tgtEl>
                                        <p:attrNameLst>
                                          <p:attrName>style.visibility</p:attrName>
                                        </p:attrNameLst>
                                      </p:cBhvr>
                                      <p:to>
                                        <p:strVal val="visible"/>
                                      </p:to>
                                    </p:set>
                                    <p:anim calcmode="lin" valueType="num">
                                      <p:cBhvr additive="base">
                                        <p:cTn id="27" dur="1000"/>
                                        <p:tgtEl>
                                          <p:spTgt spid="27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Shape 135"/>
        <p:cNvGrpSpPr/>
        <p:nvPr/>
      </p:nvGrpSpPr>
      <p:grpSpPr>
        <a:xfrm>
          <a:off x="0" y="0"/>
          <a:ext cx="0" cy="0"/>
          <a:chOff x="0" y="0"/>
          <a:chExt cx="0" cy="0"/>
        </a:xfrm>
      </p:grpSpPr>
      <p:sp>
        <p:nvSpPr>
          <p:cNvPr id="136" name="Google Shape;136;p14"/>
          <p:cNvSpPr txBox="1">
            <a:spLocks noGrp="1"/>
          </p:cNvSpPr>
          <p:nvPr>
            <p:ph type="title"/>
          </p:nvPr>
        </p:nvSpPr>
        <p:spPr>
          <a:xfrm>
            <a:off x="162125" y="179750"/>
            <a:ext cx="88722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500" b="1">
                <a:solidFill>
                  <a:srgbClr val="274E13"/>
                </a:solidFill>
                <a:latin typeface="Calibri"/>
                <a:ea typeface="Calibri"/>
                <a:cs typeface="Calibri"/>
                <a:sym typeface="Calibri"/>
              </a:rPr>
              <a:t>How many is </a:t>
            </a:r>
            <a:r>
              <a:rPr lang="en" sz="3500" b="1" i="1">
                <a:solidFill>
                  <a:srgbClr val="274E13"/>
                </a:solidFill>
                <a:latin typeface="Calibri"/>
                <a:ea typeface="Calibri"/>
                <a:cs typeface="Calibri"/>
                <a:sym typeface="Calibri"/>
              </a:rPr>
              <a:t>your</a:t>
            </a:r>
            <a:r>
              <a:rPr lang="en" sz="3500" b="1">
                <a:solidFill>
                  <a:srgbClr val="274E13"/>
                </a:solidFill>
                <a:latin typeface="Calibri"/>
                <a:ea typeface="Calibri"/>
                <a:cs typeface="Calibri"/>
                <a:sym typeface="Calibri"/>
              </a:rPr>
              <a:t> school trying to implement?</a:t>
            </a:r>
            <a:endParaRPr sz="3500" b="1">
              <a:solidFill>
                <a:srgbClr val="274E13"/>
              </a:solidFill>
              <a:latin typeface="Calibri"/>
              <a:ea typeface="Calibri"/>
              <a:cs typeface="Calibri"/>
              <a:sym typeface="Calibri"/>
            </a:endParaRPr>
          </a:p>
        </p:txBody>
      </p:sp>
      <p:pic>
        <p:nvPicPr>
          <p:cNvPr id="137" name="Google Shape;137;p14"/>
          <p:cNvPicPr preferRelativeResize="0"/>
          <p:nvPr/>
        </p:nvPicPr>
        <p:blipFill>
          <a:blip r:embed="rId3">
            <a:alphaModFix/>
          </a:blip>
          <a:stretch>
            <a:fillRect/>
          </a:stretch>
        </p:blipFill>
        <p:spPr>
          <a:xfrm>
            <a:off x="228588" y="1129400"/>
            <a:ext cx="1552575" cy="1581150"/>
          </a:xfrm>
          <a:prstGeom prst="rect">
            <a:avLst/>
          </a:prstGeom>
          <a:noFill/>
          <a:ln>
            <a:noFill/>
          </a:ln>
        </p:spPr>
      </p:pic>
      <p:pic>
        <p:nvPicPr>
          <p:cNvPr id="138" name="Google Shape;138;p14"/>
          <p:cNvPicPr preferRelativeResize="0"/>
          <p:nvPr/>
        </p:nvPicPr>
        <p:blipFill>
          <a:blip r:embed="rId4">
            <a:alphaModFix/>
          </a:blip>
          <a:stretch>
            <a:fillRect/>
          </a:stretch>
        </p:blipFill>
        <p:spPr>
          <a:xfrm>
            <a:off x="807638" y="3174450"/>
            <a:ext cx="1590675" cy="1581150"/>
          </a:xfrm>
          <a:prstGeom prst="rect">
            <a:avLst/>
          </a:prstGeom>
          <a:noFill/>
          <a:ln>
            <a:noFill/>
          </a:ln>
        </p:spPr>
      </p:pic>
      <p:pic>
        <p:nvPicPr>
          <p:cNvPr id="139" name="Google Shape;139;p14"/>
          <p:cNvPicPr preferRelativeResize="0"/>
          <p:nvPr/>
        </p:nvPicPr>
        <p:blipFill>
          <a:blip r:embed="rId5">
            <a:alphaModFix/>
          </a:blip>
          <a:stretch>
            <a:fillRect/>
          </a:stretch>
        </p:blipFill>
        <p:spPr>
          <a:xfrm>
            <a:off x="2186013" y="1593300"/>
            <a:ext cx="1600200" cy="1581150"/>
          </a:xfrm>
          <a:prstGeom prst="rect">
            <a:avLst/>
          </a:prstGeom>
          <a:noFill/>
          <a:ln>
            <a:noFill/>
          </a:ln>
        </p:spPr>
      </p:pic>
      <p:pic>
        <p:nvPicPr>
          <p:cNvPr id="140" name="Google Shape;140;p14"/>
          <p:cNvPicPr preferRelativeResize="0"/>
          <p:nvPr/>
        </p:nvPicPr>
        <p:blipFill>
          <a:blip r:embed="rId6">
            <a:alphaModFix/>
          </a:blip>
          <a:stretch>
            <a:fillRect/>
          </a:stretch>
        </p:blipFill>
        <p:spPr>
          <a:xfrm>
            <a:off x="3019413" y="3424988"/>
            <a:ext cx="1552575" cy="1581150"/>
          </a:xfrm>
          <a:prstGeom prst="rect">
            <a:avLst/>
          </a:prstGeom>
          <a:noFill/>
          <a:ln>
            <a:noFill/>
          </a:ln>
        </p:spPr>
      </p:pic>
      <p:pic>
        <p:nvPicPr>
          <p:cNvPr id="141" name="Google Shape;141;p14"/>
          <p:cNvPicPr preferRelativeResize="0"/>
          <p:nvPr/>
        </p:nvPicPr>
        <p:blipFill>
          <a:blip r:embed="rId7">
            <a:alphaModFix/>
          </a:blip>
          <a:stretch>
            <a:fillRect/>
          </a:stretch>
        </p:blipFill>
        <p:spPr>
          <a:xfrm>
            <a:off x="4191063" y="1220538"/>
            <a:ext cx="1609725" cy="1581150"/>
          </a:xfrm>
          <a:prstGeom prst="rect">
            <a:avLst/>
          </a:prstGeom>
          <a:noFill/>
          <a:ln>
            <a:noFill/>
          </a:ln>
        </p:spPr>
      </p:pic>
      <p:pic>
        <p:nvPicPr>
          <p:cNvPr id="142" name="Google Shape;142;p14"/>
          <p:cNvPicPr preferRelativeResize="0"/>
          <p:nvPr/>
        </p:nvPicPr>
        <p:blipFill>
          <a:blip r:embed="rId8">
            <a:alphaModFix/>
          </a:blip>
          <a:stretch>
            <a:fillRect/>
          </a:stretch>
        </p:blipFill>
        <p:spPr>
          <a:xfrm>
            <a:off x="5281513" y="2916088"/>
            <a:ext cx="1562100" cy="1628775"/>
          </a:xfrm>
          <a:prstGeom prst="rect">
            <a:avLst/>
          </a:prstGeom>
          <a:noFill/>
          <a:ln>
            <a:noFill/>
          </a:ln>
        </p:spPr>
      </p:pic>
      <p:pic>
        <p:nvPicPr>
          <p:cNvPr id="143" name="Google Shape;143;p14"/>
          <p:cNvPicPr preferRelativeResize="0"/>
          <p:nvPr/>
        </p:nvPicPr>
        <p:blipFill>
          <a:blip r:embed="rId9">
            <a:alphaModFix/>
          </a:blip>
          <a:stretch>
            <a:fillRect/>
          </a:stretch>
        </p:blipFill>
        <p:spPr>
          <a:xfrm>
            <a:off x="6630413" y="1504800"/>
            <a:ext cx="1517762" cy="1499694"/>
          </a:xfrm>
          <a:prstGeom prst="rect">
            <a:avLst/>
          </a:prstGeom>
          <a:noFill/>
          <a:ln>
            <a:noFill/>
          </a:ln>
        </p:spPr>
      </p:pic>
      <p:pic>
        <p:nvPicPr>
          <p:cNvPr id="144" name="Google Shape;144;p14"/>
          <p:cNvPicPr preferRelativeResize="0"/>
          <p:nvPr/>
        </p:nvPicPr>
        <p:blipFill>
          <a:blip r:embed="rId10">
            <a:alphaModFix/>
          </a:blip>
          <a:stretch>
            <a:fillRect/>
          </a:stretch>
        </p:blipFill>
        <p:spPr>
          <a:xfrm>
            <a:off x="7314538" y="3491581"/>
            <a:ext cx="1517762" cy="144798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37"/>
                                        </p:tgtEl>
                                        <p:attrNameLst>
                                          <p:attrName>style.visibility</p:attrName>
                                        </p:attrNameLst>
                                      </p:cBhvr>
                                      <p:to>
                                        <p:strVal val="visible"/>
                                      </p:to>
                                    </p:set>
                                    <p:anim calcmode="lin" valueType="num">
                                      <p:cBhvr additive="base">
                                        <p:cTn id="7" dur="1000"/>
                                        <p:tgtEl>
                                          <p:spTgt spid="137"/>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138"/>
                                        </p:tgtEl>
                                        <p:attrNameLst>
                                          <p:attrName>style.visibility</p:attrName>
                                        </p:attrNameLst>
                                      </p:cBhvr>
                                      <p:to>
                                        <p:strVal val="visible"/>
                                      </p:to>
                                    </p:set>
                                    <p:anim calcmode="lin" valueType="num">
                                      <p:cBhvr additive="base">
                                        <p:cTn id="12" dur="1000"/>
                                        <p:tgtEl>
                                          <p:spTgt spid="138"/>
                                        </p:tgtEl>
                                        <p:attrNameLst>
                                          <p:attrName>ppt_x</p:attrName>
                                        </p:attrNameLst>
                                      </p:cBhvr>
                                      <p:tavLst>
                                        <p:tav tm="0">
                                          <p:val>
                                            <p:strVal val="#ppt_x+1"/>
                                          </p:val>
                                        </p:tav>
                                        <p:tav tm="100000">
                                          <p:val>
                                            <p:strVal val="#ppt_x"/>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39"/>
                                        </p:tgtEl>
                                        <p:attrNameLst>
                                          <p:attrName>style.visibility</p:attrName>
                                        </p:attrNameLst>
                                      </p:cBhvr>
                                      <p:to>
                                        <p:strVal val="visible"/>
                                      </p:to>
                                    </p:set>
                                    <p:anim calcmode="lin" valueType="num">
                                      <p:cBhvr additive="base">
                                        <p:cTn id="17" dur="1000"/>
                                        <p:tgtEl>
                                          <p:spTgt spid="139"/>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1" fill="hold" nodeType="clickEffect">
                                  <p:stCondLst>
                                    <p:cond delay="0"/>
                                  </p:stCondLst>
                                  <p:childTnLst>
                                    <p:set>
                                      <p:cBhvr>
                                        <p:cTn id="21" dur="1" fill="hold">
                                          <p:stCondLst>
                                            <p:cond delay="0"/>
                                          </p:stCondLst>
                                        </p:cTn>
                                        <p:tgtEl>
                                          <p:spTgt spid="140"/>
                                        </p:tgtEl>
                                        <p:attrNameLst>
                                          <p:attrName>style.visibility</p:attrName>
                                        </p:attrNameLst>
                                      </p:cBhvr>
                                      <p:to>
                                        <p:strVal val="visible"/>
                                      </p:to>
                                    </p:set>
                                    <p:anim calcmode="lin" valueType="num">
                                      <p:cBhvr additive="base">
                                        <p:cTn id="22" dur="1000"/>
                                        <p:tgtEl>
                                          <p:spTgt spid="140"/>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nodeType="clickEffect">
                                  <p:stCondLst>
                                    <p:cond delay="0"/>
                                  </p:stCondLst>
                                  <p:childTnLst>
                                    <p:set>
                                      <p:cBhvr>
                                        <p:cTn id="26" dur="1" fill="hold">
                                          <p:stCondLst>
                                            <p:cond delay="0"/>
                                          </p:stCondLst>
                                        </p:cTn>
                                        <p:tgtEl>
                                          <p:spTgt spid="141"/>
                                        </p:tgtEl>
                                        <p:attrNameLst>
                                          <p:attrName>style.visibility</p:attrName>
                                        </p:attrNameLst>
                                      </p:cBhvr>
                                      <p:to>
                                        <p:strVal val="visible"/>
                                      </p:to>
                                    </p:set>
                                    <p:anim calcmode="lin" valueType="num">
                                      <p:cBhvr additive="base">
                                        <p:cTn id="27" dur="1000"/>
                                        <p:tgtEl>
                                          <p:spTgt spid="141"/>
                                        </p:tgtEl>
                                        <p:attrNameLst>
                                          <p:attrName>ppt_x</p:attrName>
                                        </p:attrNameLst>
                                      </p:cBhvr>
                                      <p:tavLst>
                                        <p:tav tm="0">
                                          <p:val>
                                            <p:strVal val="#ppt_x+1"/>
                                          </p:val>
                                        </p:tav>
                                        <p:tav tm="100000">
                                          <p:val>
                                            <p:strVal val="#ppt_x"/>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8" fill="hold" nodeType="clickEffect">
                                  <p:stCondLst>
                                    <p:cond delay="0"/>
                                  </p:stCondLst>
                                  <p:childTnLst>
                                    <p:set>
                                      <p:cBhvr>
                                        <p:cTn id="31" dur="1" fill="hold">
                                          <p:stCondLst>
                                            <p:cond delay="0"/>
                                          </p:stCondLst>
                                        </p:cTn>
                                        <p:tgtEl>
                                          <p:spTgt spid="142"/>
                                        </p:tgtEl>
                                        <p:attrNameLst>
                                          <p:attrName>style.visibility</p:attrName>
                                        </p:attrNameLst>
                                      </p:cBhvr>
                                      <p:to>
                                        <p:strVal val="visible"/>
                                      </p:to>
                                    </p:set>
                                    <p:anim calcmode="lin" valueType="num">
                                      <p:cBhvr additive="base">
                                        <p:cTn id="32" dur="1000"/>
                                        <p:tgtEl>
                                          <p:spTgt spid="142"/>
                                        </p:tgtEl>
                                        <p:attrNameLst>
                                          <p:attrName>ppt_x</p:attrName>
                                        </p:attrNameLst>
                                      </p:cBhvr>
                                      <p:tavLst>
                                        <p:tav tm="0">
                                          <p:val>
                                            <p:strVal val="#ppt_x-1"/>
                                          </p:val>
                                        </p:tav>
                                        <p:tav tm="100000">
                                          <p:val>
                                            <p:strVal val="#ppt_x"/>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43"/>
                                        </p:tgtEl>
                                        <p:attrNameLst>
                                          <p:attrName>style.visibility</p:attrName>
                                        </p:attrNameLst>
                                      </p:cBhvr>
                                      <p:to>
                                        <p:strVal val="visible"/>
                                      </p:to>
                                    </p:set>
                                    <p:anim calcmode="lin" valueType="num">
                                      <p:cBhvr additive="base">
                                        <p:cTn id="37" dur="1000"/>
                                        <p:tgtEl>
                                          <p:spTgt spid="143"/>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1" fill="hold" nodeType="clickEffect">
                                  <p:stCondLst>
                                    <p:cond delay="0"/>
                                  </p:stCondLst>
                                  <p:childTnLst>
                                    <p:set>
                                      <p:cBhvr>
                                        <p:cTn id="41" dur="1" fill="hold">
                                          <p:stCondLst>
                                            <p:cond delay="0"/>
                                          </p:stCondLst>
                                        </p:cTn>
                                        <p:tgtEl>
                                          <p:spTgt spid="144"/>
                                        </p:tgtEl>
                                        <p:attrNameLst>
                                          <p:attrName>style.visibility</p:attrName>
                                        </p:attrNameLst>
                                      </p:cBhvr>
                                      <p:to>
                                        <p:strVal val="visible"/>
                                      </p:to>
                                    </p:set>
                                    <p:anim calcmode="lin" valueType="num">
                                      <p:cBhvr additive="base">
                                        <p:cTn id="42" dur="1000"/>
                                        <p:tgtEl>
                                          <p:spTgt spid="144"/>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36"/>
                                        </p:tgtEl>
                                        <p:attrNameLst>
                                          <p:attrName>style.visibility</p:attrName>
                                        </p:attrNameLst>
                                      </p:cBhvr>
                                      <p:to>
                                        <p:strVal val="visible"/>
                                      </p:to>
                                    </p:set>
                                    <p:animEffect transition="in" filter="fade">
                                      <p:cBhvr>
                                        <p:cTn id="47" dur="3800"/>
                                        <p:tgtEl>
                                          <p:spTgt spid="1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Shape 277"/>
        <p:cNvGrpSpPr/>
        <p:nvPr/>
      </p:nvGrpSpPr>
      <p:grpSpPr>
        <a:xfrm>
          <a:off x="0" y="0"/>
          <a:ext cx="0" cy="0"/>
          <a:chOff x="0" y="0"/>
          <a:chExt cx="0" cy="0"/>
        </a:xfrm>
      </p:grpSpPr>
      <p:sp>
        <p:nvSpPr>
          <p:cNvPr id="278" name="Google Shape;278;p32"/>
          <p:cNvSpPr txBox="1">
            <a:spLocks noGrp="1"/>
          </p:cNvSpPr>
          <p:nvPr>
            <p:ph type="title"/>
          </p:nvPr>
        </p:nvSpPr>
        <p:spPr>
          <a:xfrm>
            <a:off x="819150" y="6170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500" b="1">
                <a:solidFill>
                  <a:srgbClr val="274E13"/>
                </a:solidFill>
              </a:rPr>
              <a:t>What do you notice about all of these?</a:t>
            </a:r>
            <a:endParaRPr sz="3500" b="1">
              <a:solidFill>
                <a:srgbClr val="274E13"/>
              </a:solidFill>
            </a:endParaRPr>
          </a:p>
        </p:txBody>
      </p:sp>
      <p:sp>
        <p:nvSpPr>
          <p:cNvPr id="279" name="Google Shape;279;p32"/>
          <p:cNvSpPr txBox="1">
            <a:spLocks noGrp="1"/>
          </p:cNvSpPr>
          <p:nvPr>
            <p:ph type="body" idx="1"/>
          </p:nvPr>
        </p:nvSpPr>
        <p:spPr>
          <a:xfrm>
            <a:off x="819150" y="1255228"/>
            <a:ext cx="7505700" cy="3684519"/>
          </a:xfrm>
          <a:prstGeom prst="rect">
            <a:avLst/>
          </a:prstGeom>
        </p:spPr>
        <p:txBody>
          <a:bodyPr spcFirstLastPara="1" wrap="square" lIns="91425" tIns="91425" rIns="91425" bIns="91425" anchor="t" anchorCtr="0">
            <a:noAutofit/>
          </a:bodyPr>
          <a:lstStyle/>
          <a:p>
            <a:pPr marL="457200" lvl="0" indent="-381000" algn="l" rtl="0">
              <a:spcBef>
                <a:spcPts val="0"/>
              </a:spcBef>
              <a:spcAft>
                <a:spcPts val="0"/>
              </a:spcAft>
              <a:buClr>
                <a:schemeClr val="dk1"/>
              </a:buClr>
              <a:buSzPts val="2400"/>
              <a:buFont typeface="Calibri"/>
              <a:buChar char="●"/>
            </a:pPr>
            <a:r>
              <a:rPr lang="en" sz="2400" dirty="0">
                <a:solidFill>
                  <a:schemeClr val="dk1"/>
                </a:solidFill>
                <a:latin typeface="Calibri"/>
                <a:ea typeface="Calibri"/>
                <a:cs typeface="Calibri"/>
                <a:sym typeface="Calibri"/>
              </a:rPr>
              <a:t>Whole-school</a:t>
            </a:r>
            <a:endParaRPr sz="2400" dirty="0">
              <a:solidFill>
                <a:schemeClr val="dk1"/>
              </a:solidFill>
              <a:latin typeface="Calibri"/>
              <a:ea typeface="Calibri"/>
              <a:cs typeface="Calibri"/>
              <a:sym typeface="Calibri"/>
            </a:endParaRPr>
          </a:p>
          <a:p>
            <a:pPr marL="457200" lvl="0" indent="-381000" algn="l" rtl="0">
              <a:spcBef>
                <a:spcPts val="0"/>
              </a:spcBef>
              <a:spcAft>
                <a:spcPts val="0"/>
              </a:spcAft>
              <a:buClr>
                <a:schemeClr val="dk1"/>
              </a:buClr>
              <a:buSzPts val="2400"/>
              <a:buFont typeface="Calibri"/>
              <a:buChar char="●"/>
            </a:pPr>
            <a:endParaRPr lang="en" sz="2400" dirty="0">
              <a:solidFill>
                <a:schemeClr val="dk1"/>
              </a:solidFill>
              <a:latin typeface="Calibri"/>
              <a:ea typeface="Calibri"/>
              <a:cs typeface="Calibri"/>
              <a:sym typeface="Calibri"/>
            </a:endParaRPr>
          </a:p>
          <a:p>
            <a:pPr marL="457200" lvl="0" indent="-381000" algn="l" rtl="0">
              <a:spcBef>
                <a:spcPts val="0"/>
              </a:spcBef>
              <a:spcAft>
                <a:spcPts val="0"/>
              </a:spcAft>
              <a:buClr>
                <a:schemeClr val="dk1"/>
              </a:buClr>
              <a:buSzPts val="2400"/>
              <a:buFont typeface="Calibri"/>
              <a:buChar char="●"/>
            </a:pPr>
            <a:r>
              <a:rPr lang="en" sz="2400" dirty="0">
                <a:solidFill>
                  <a:schemeClr val="dk1"/>
                </a:solidFill>
                <a:latin typeface="Calibri"/>
                <a:ea typeface="Calibri"/>
                <a:cs typeface="Calibri"/>
                <a:sym typeface="Calibri"/>
              </a:rPr>
              <a:t>Positive</a:t>
            </a:r>
            <a:endParaRPr sz="2400" dirty="0">
              <a:solidFill>
                <a:schemeClr val="dk1"/>
              </a:solidFill>
              <a:latin typeface="Calibri"/>
              <a:ea typeface="Calibri"/>
              <a:cs typeface="Calibri"/>
              <a:sym typeface="Calibri"/>
            </a:endParaRPr>
          </a:p>
          <a:p>
            <a:pPr marL="76200" lvl="0" indent="0" algn="l" rtl="0">
              <a:spcBef>
                <a:spcPts val="0"/>
              </a:spcBef>
              <a:spcAft>
                <a:spcPts val="0"/>
              </a:spcAft>
              <a:buClr>
                <a:schemeClr val="dk1"/>
              </a:buClr>
              <a:buSzPts val="2400"/>
              <a:buNone/>
            </a:pPr>
            <a:endParaRPr lang="en" sz="2400" dirty="0">
              <a:solidFill>
                <a:schemeClr val="dk1"/>
              </a:solidFill>
              <a:latin typeface="Calibri"/>
              <a:ea typeface="Calibri"/>
              <a:cs typeface="Calibri"/>
              <a:sym typeface="Calibri"/>
            </a:endParaRPr>
          </a:p>
          <a:p>
            <a:pPr marL="457200" lvl="0" indent="-381000" algn="l" rtl="0">
              <a:spcBef>
                <a:spcPts val="0"/>
              </a:spcBef>
              <a:spcAft>
                <a:spcPts val="0"/>
              </a:spcAft>
              <a:buClr>
                <a:schemeClr val="dk1"/>
              </a:buClr>
              <a:buSzPts val="2400"/>
              <a:buFont typeface="Calibri"/>
              <a:buChar char="●"/>
            </a:pPr>
            <a:r>
              <a:rPr lang="en" sz="2400" dirty="0">
                <a:solidFill>
                  <a:schemeClr val="dk1"/>
                </a:solidFill>
                <a:latin typeface="Calibri"/>
                <a:ea typeface="Calibri"/>
                <a:cs typeface="Calibri"/>
                <a:sym typeface="Calibri"/>
              </a:rPr>
              <a:t>Proactive/prevention-focused</a:t>
            </a:r>
            <a:endParaRPr sz="2400" dirty="0">
              <a:solidFill>
                <a:schemeClr val="dk1"/>
              </a:solidFill>
              <a:latin typeface="Calibri"/>
              <a:ea typeface="Calibri"/>
              <a:cs typeface="Calibri"/>
              <a:sym typeface="Calibri"/>
            </a:endParaRPr>
          </a:p>
          <a:p>
            <a:pPr marL="457200" lvl="0" indent="-381000" algn="l" rtl="0">
              <a:spcBef>
                <a:spcPts val="0"/>
              </a:spcBef>
              <a:spcAft>
                <a:spcPts val="0"/>
              </a:spcAft>
              <a:buClr>
                <a:schemeClr val="dk1"/>
              </a:buClr>
              <a:buSzPts val="2400"/>
              <a:buFont typeface="Calibri"/>
              <a:buChar char="●"/>
            </a:pPr>
            <a:endParaRPr lang="en" sz="2400" dirty="0">
              <a:solidFill>
                <a:schemeClr val="dk1"/>
              </a:solidFill>
              <a:latin typeface="Calibri"/>
              <a:ea typeface="Calibri"/>
              <a:cs typeface="Calibri"/>
              <a:sym typeface="Calibri"/>
            </a:endParaRPr>
          </a:p>
          <a:p>
            <a:pPr marL="457200" lvl="0" indent="-381000" algn="l" rtl="0">
              <a:spcBef>
                <a:spcPts val="0"/>
              </a:spcBef>
              <a:spcAft>
                <a:spcPts val="0"/>
              </a:spcAft>
              <a:buClr>
                <a:schemeClr val="dk1"/>
              </a:buClr>
              <a:buSzPts val="2400"/>
              <a:buFont typeface="Calibri"/>
              <a:buChar char="●"/>
            </a:pPr>
            <a:r>
              <a:rPr lang="en" sz="2400" dirty="0">
                <a:solidFill>
                  <a:schemeClr val="dk1"/>
                </a:solidFill>
                <a:latin typeface="Calibri"/>
                <a:ea typeface="Calibri"/>
                <a:cs typeface="Calibri"/>
                <a:sym typeface="Calibri"/>
              </a:rPr>
              <a:t>Same end goals in mind</a:t>
            </a:r>
            <a:endParaRPr sz="2400" dirty="0">
              <a:solidFill>
                <a:schemeClr val="dk1"/>
              </a:solidFill>
              <a:latin typeface="Calibri"/>
              <a:ea typeface="Calibri"/>
              <a:cs typeface="Calibri"/>
              <a:sym typeface="Calibri"/>
            </a:endParaRPr>
          </a:p>
          <a:p>
            <a:pPr marL="914400" lvl="1" indent="-342900" algn="l" rtl="0">
              <a:spcBef>
                <a:spcPts val="0"/>
              </a:spcBef>
              <a:spcAft>
                <a:spcPts val="0"/>
              </a:spcAft>
              <a:buClr>
                <a:schemeClr val="dk1"/>
              </a:buClr>
              <a:buSzPts val="1800"/>
              <a:buFont typeface="Calibri"/>
              <a:buChar char="○"/>
            </a:pPr>
            <a:r>
              <a:rPr lang="en" sz="1800" dirty="0">
                <a:solidFill>
                  <a:schemeClr val="dk1"/>
                </a:solidFill>
                <a:latin typeface="Calibri"/>
                <a:ea typeface="Calibri"/>
                <a:cs typeface="Calibri"/>
                <a:sym typeface="Calibri"/>
              </a:rPr>
              <a:t>To build a safe, respectful, and productive learning environment</a:t>
            </a:r>
            <a:endParaRPr sz="1800" dirty="0">
              <a:solidFill>
                <a:schemeClr val="dk1"/>
              </a:solidFill>
              <a:latin typeface="Calibri"/>
              <a:ea typeface="Calibri"/>
              <a:cs typeface="Calibri"/>
              <a:sym typeface="Calibri"/>
            </a:endParaRPr>
          </a:p>
          <a:p>
            <a:pPr marL="914400" lvl="1" indent="-342900" algn="l" rtl="0">
              <a:spcBef>
                <a:spcPts val="0"/>
              </a:spcBef>
              <a:spcAft>
                <a:spcPts val="0"/>
              </a:spcAft>
              <a:buClr>
                <a:schemeClr val="dk1"/>
              </a:buClr>
              <a:buSzPts val="1800"/>
              <a:buFont typeface="Calibri"/>
              <a:buChar char="○"/>
            </a:pPr>
            <a:r>
              <a:rPr lang="en" sz="1800" dirty="0">
                <a:solidFill>
                  <a:schemeClr val="dk1"/>
                </a:solidFill>
                <a:latin typeface="Calibri"/>
                <a:ea typeface="Calibri"/>
                <a:cs typeface="Calibri"/>
                <a:sym typeface="Calibri"/>
              </a:rPr>
              <a:t>To establish a positive school climate where students and adults have strong, positive relationships and students understand what is expected of them as learners at school</a:t>
            </a:r>
            <a:endParaRPr sz="2400" dirty="0">
              <a:solidFill>
                <a:schemeClr val="dk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9"/>
                                        </p:tgtEl>
                                        <p:attrNameLst>
                                          <p:attrName>style.visibility</p:attrName>
                                        </p:attrNameLst>
                                      </p:cBhvr>
                                      <p:to>
                                        <p:strVal val="visible"/>
                                      </p:to>
                                    </p:set>
                                    <p:animEffect transition="in" filter="fade">
                                      <p:cBhvr>
                                        <p:cTn id="7" dur="1000"/>
                                        <p:tgtEl>
                                          <p:spTgt spid="2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p33"/>
          <p:cNvSpPr txBox="1">
            <a:spLocks noGrp="1"/>
          </p:cNvSpPr>
          <p:nvPr>
            <p:ph type="title"/>
          </p:nvPr>
        </p:nvSpPr>
        <p:spPr>
          <a:xfrm>
            <a:off x="620367" y="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500" b="1" dirty="0">
                <a:solidFill>
                  <a:srgbClr val="274E13"/>
                </a:solidFill>
                <a:latin typeface="Calibri"/>
                <a:ea typeface="Calibri"/>
                <a:cs typeface="Calibri"/>
                <a:sym typeface="Calibri"/>
              </a:rPr>
              <a:t>How can they all be aligned/integrated?</a:t>
            </a:r>
            <a:endParaRPr sz="3500" b="1" dirty="0">
              <a:solidFill>
                <a:srgbClr val="274E13"/>
              </a:solidFill>
              <a:latin typeface="Calibri"/>
              <a:ea typeface="Calibri"/>
              <a:cs typeface="Calibri"/>
              <a:sym typeface="Calibri"/>
            </a:endParaRPr>
          </a:p>
        </p:txBody>
      </p:sp>
      <p:sp>
        <p:nvSpPr>
          <p:cNvPr id="285" name="Google Shape;285;p33"/>
          <p:cNvSpPr txBox="1">
            <a:spLocks noGrp="1"/>
          </p:cNvSpPr>
          <p:nvPr>
            <p:ph type="body" idx="1"/>
          </p:nvPr>
        </p:nvSpPr>
        <p:spPr>
          <a:xfrm>
            <a:off x="311700" y="1562200"/>
            <a:ext cx="8520600" cy="30066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286" name="Google Shape;286;p33"/>
          <p:cNvPicPr preferRelativeResize="0"/>
          <p:nvPr/>
        </p:nvPicPr>
        <p:blipFill rotWithShape="1">
          <a:blip r:embed="rId3">
            <a:alphaModFix/>
          </a:blip>
          <a:srcRect t="22528"/>
          <a:stretch/>
        </p:blipFill>
        <p:spPr>
          <a:xfrm>
            <a:off x="0" y="1246575"/>
            <a:ext cx="9144000" cy="398482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Shape 290"/>
        <p:cNvGrpSpPr/>
        <p:nvPr/>
      </p:nvGrpSpPr>
      <p:grpSpPr>
        <a:xfrm>
          <a:off x="0" y="0"/>
          <a:ext cx="0" cy="0"/>
          <a:chOff x="0" y="0"/>
          <a:chExt cx="0" cy="0"/>
        </a:xfrm>
      </p:grpSpPr>
      <p:sp>
        <p:nvSpPr>
          <p:cNvPr id="291" name="Google Shape;291;p34"/>
          <p:cNvSpPr txBox="1">
            <a:spLocks noGrp="1"/>
          </p:cNvSpPr>
          <p:nvPr>
            <p:ph type="title"/>
          </p:nvPr>
        </p:nvSpPr>
        <p:spPr>
          <a:xfrm>
            <a:off x="521439" y="163975"/>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500" b="1" dirty="0">
                <a:solidFill>
                  <a:srgbClr val="274E13"/>
                </a:solidFill>
                <a:latin typeface="Calibri"/>
                <a:ea typeface="Calibri"/>
                <a:cs typeface="Calibri"/>
                <a:sym typeface="Calibri"/>
              </a:rPr>
              <a:t>Sustainability</a:t>
            </a:r>
            <a:endParaRPr dirty="0"/>
          </a:p>
        </p:txBody>
      </p:sp>
      <p:pic>
        <p:nvPicPr>
          <p:cNvPr id="292" name="Google Shape;292;p34"/>
          <p:cNvPicPr preferRelativeResize="0"/>
          <p:nvPr/>
        </p:nvPicPr>
        <p:blipFill>
          <a:blip r:embed="rId3">
            <a:alphaModFix/>
          </a:blip>
          <a:stretch>
            <a:fillRect/>
          </a:stretch>
        </p:blipFill>
        <p:spPr>
          <a:xfrm>
            <a:off x="1157975" y="1158550"/>
            <a:ext cx="7195704" cy="382097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Shape 296"/>
        <p:cNvGrpSpPr/>
        <p:nvPr/>
      </p:nvGrpSpPr>
      <p:grpSpPr>
        <a:xfrm>
          <a:off x="0" y="0"/>
          <a:ext cx="0" cy="0"/>
          <a:chOff x="0" y="0"/>
          <a:chExt cx="0" cy="0"/>
        </a:xfrm>
      </p:grpSpPr>
      <p:sp>
        <p:nvSpPr>
          <p:cNvPr id="297" name="Google Shape;297;p35"/>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500" b="1" dirty="0">
                <a:solidFill>
                  <a:srgbClr val="274E13"/>
                </a:solidFill>
                <a:latin typeface="Calibri"/>
                <a:ea typeface="Calibri"/>
                <a:cs typeface="Calibri"/>
                <a:sym typeface="Calibri"/>
              </a:rPr>
              <a:t>Why a Systems Approach?</a:t>
            </a:r>
            <a:endParaRPr sz="3500" b="1" dirty="0">
              <a:solidFill>
                <a:srgbClr val="274E13"/>
              </a:solidFill>
              <a:latin typeface="Calibri"/>
              <a:ea typeface="Calibri"/>
              <a:cs typeface="Calibri"/>
              <a:sym typeface="Calibri"/>
            </a:endParaRPr>
          </a:p>
        </p:txBody>
      </p:sp>
      <p:sp>
        <p:nvSpPr>
          <p:cNvPr id="298" name="Google Shape;298;p35"/>
          <p:cNvSpPr txBox="1">
            <a:spLocks noGrp="1"/>
          </p:cNvSpPr>
          <p:nvPr>
            <p:ph type="body" idx="1"/>
          </p:nvPr>
        </p:nvSpPr>
        <p:spPr>
          <a:prstGeom prst="rect">
            <a:avLst/>
          </a:prstGeom>
        </p:spPr>
        <p:txBody>
          <a:bodyPr spcFirstLastPara="1" wrap="square" lIns="91425" tIns="91425" rIns="91425" bIns="91425" anchor="t" anchorCtr="0">
            <a:noAutofit/>
          </a:bodyPr>
          <a:lstStyle/>
          <a:p>
            <a:pPr marL="457200" lvl="0" indent="-387350" algn="l" rtl="0">
              <a:spcBef>
                <a:spcPts val="0"/>
              </a:spcBef>
              <a:spcAft>
                <a:spcPts val="0"/>
              </a:spcAft>
              <a:buClr>
                <a:srgbClr val="000000"/>
              </a:buClr>
              <a:buSzPts val="2500"/>
              <a:buFont typeface="Calibri"/>
              <a:buChar char="●"/>
            </a:pPr>
            <a:r>
              <a:rPr lang="en" sz="2500" dirty="0">
                <a:solidFill>
                  <a:srgbClr val="000000"/>
                </a:solidFill>
                <a:latin typeface="Calibri"/>
                <a:ea typeface="Calibri"/>
                <a:cs typeface="Calibri"/>
                <a:sym typeface="Calibri"/>
              </a:rPr>
              <a:t>Ensures practices are implemented as intended (with fidelity)</a:t>
            </a:r>
            <a:endParaRPr sz="2500" dirty="0">
              <a:solidFill>
                <a:srgbClr val="000000"/>
              </a:solidFill>
              <a:latin typeface="Calibri"/>
              <a:ea typeface="Calibri"/>
              <a:cs typeface="Calibri"/>
              <a:sym typeface="Calibri"/>
            </a:endParaRPr>
          </a:p>
          <a:p>
            <a:pPr marL="457200" lvl="0" indent="-387350" algn="l" rtl="0">
              <a:spcBef>
                <a:spcPts val="0"/>
              </a:spcBef>
              <a:spcAft>
                <a:spcPts val="0"/>
              </a:spcAft>
              <a:buClr>
                <a:srgbClr val="000000"/>
              </a:buClr>
              <a:buSzPts val="2500"/>
              <a:buFont typeface="Calibri"/>
              <a:buChar char="●"/>
            </a:pPr>
            <a:r>
              <a:rPr lang="en" sz="2500" dirty="0">
                <a:solidFill>
                  <a:srgbClr val="000000"/>
                </a:solidFill>
                <a:latin typeface="Calibri"/>
                <a:ea typeface="Calibri"/>
                <a:cs typeface="Calibri"/>
                <a:sym typeface="Calibri"/>
              </a:rPr>
              <a:t>Ensures consistency across the school</a:t>
            </a:r>
            <a:endParaRPr sz="2500" dirty="0">
              <a:solidFill>
                <a:srgbClr val="000000"/>
              </a:solidFill>
              <a:latin typeface="Calibri"/>
              <a:ea typeface="Calibri"/>
              <a:cs typeface="Calibri"/>
              <a:sym typeface="Calibri"/>
            </a:endParaRPr>
          </a:p>
          <a:p>
            <a:pPr marL="914400" lvl="1" indent="-387350" algn="l" rtl="0">
              <a:spcBef>
                <a:spcPts val="0"/>
              </a:spcBef>
              <a:spcAft>
                <a:spcPts val="0"/>
              </a:spcAft>
              <a:buClr>
                <a:srgbClr val="000000"/>
              </a:buClr>
              <a:buSzPts val="2500"/>
              <a:buFont typeface="Calibri"/>
              <a:buChar char="○"/>
            </a:pPr>
            <a:r>
              <a:rPr lang="en" sz="2500" dirty="0">
                <a:solidFill>
                  <a:srgbClr val="000000"/>
                </a:solidFill>
                <a:latin typeface="Calibri"/>
                <a:ea typeface="Calibri"/>
                <a:cs typeface="Calibri"/>
                <a:sym typeface="Calibri"/>
              </a:rPr>
              <a:t>Consider readiness, buy-in, training</a:t>
            </a:r>
            <a:endParaRPr sz="2500" dirty="0">
              <a:solidFill>
                <a:srgbClr val="000000"/>
              </a:solidFill>
              <a:latin typeface="Calibri"/>
              <a:ea typeface="Calibri"/>
              <a:cs typeface="Calibri"/>
              <a:sym typeface="Calibri"/>
            </a:endParaRPr>
          </a:p>
          <a:p>
            <a:pPr marL="457200" lvl="0" indent="-387350" algn="l" rtl="0">
              <a:spcBef>
                <a:spcPts val="0"/>
              </a:spcBef>
              <a:spcAft>
                <a:spcPts val="0"/>
              </a:spcAft>
              <a:buClr>
                <a:srgbClr val="000000"/>
              </a:buClr>
              <a:buSzPts val="2500"/>
              <a:buFont typeface="Calibri"/>
              <a:buChar char="●"/>
            </a:pPr>
            <a:r>
              <a:rPr lang="en" sz="2500" dirty="0">
                <a:solidFill>
                  <a:srgbClr val="000000"/>
                </a:solidFill>
                <a:latin typeface="Calibri"/>
                <a:ea typeface="Calibri"/>
                <a:cs typeface="Calibri"/>
                <a:sym typeface="Calibri"/>
              </a:rPr>
              <a:t>Can examine outcomes</a:t>
            </a:r>
            <a:endParaRPr sz="2500" dirty="0">
              <a:solidFill>
                <a:srgbClr val="000000"/>
              </a:solidFill>
              <a:latin typeface="Calibri"/>
              <a:ea typeface="Calibri"/>
              <a:cs typeface="Calibri"/>
              <a:sym typeface="Calibri"/>
            </a:endParaRPr>
          </a:p>
        </p:txBody>
      </p:sp>
      <p:pic>
        <p:nvPicPr>
          <p:cNvPr id="299" name="Google Shape;299;p35"/>
          <p:cNvPicPr preferRelativeResize="0"/>
          <p:nvPr/>
        </p:nvPicPr>
        <p:blipFill>
          <a:blip r:embed="rId3">
            <a:alphaModFix/>
          </a:blip>
          <a:stretch>
            <a:fillRect/>
          </a:stretch>
        </p:blipFill>
        <p:spPr>
          <a:xfrm>
            <a:off x="1758325" y="4703625"/>
            <a:ext cx="6475800" cy="26982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Shape 303"/>
        <p:cNvGrpSpPr/>
        <p:nvPr/>
      </p:nvGrpSpPr>
      <p:grpSpPr>
        <a:xfrm>
          <a:off x="0" y="0"/>
          <a:ext cx="0" cy="0"/>
          <a:chOff x="0" y="0"/>
          <a:chExt cx="0" cy="0"/>
        </a:xfrm>
      </p:grpSpPr>
      <p:sp>
        <p:nvSpPr>
          <p:cNvPr id="304" name="Google Shape;304;p36"/>
          <p:cNvSpPr txBox="1">
            <a:spLocks noGrp="1"/>
          </p:cNvSpPr>
          <p:nvPr>
            <p:ph type="title"/>
          </p:nvPr>
        </p:nvSpPr>
        <p:spPr>
          <a:xfrm>
            <a:off x="311700" y="194475"/>
            <a:ext cx="8520600" cy="5727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3500" b="1" dirty="0">
                <a:solidFill>
                  <a:srgbClr val="274E13"/>
                </a:solidFill>
                <a:latin typeface="Calibri"/>
                <a:ea typeface="Calibri"/>
                <a:cs typeface="Calibri"/>
                <a:sym typeface="Calibri"/>
              </a:rPr>
              <a:t>How can you embed within academics?</a:t>
            </a:r>
            <a:endParaRPr sz="3500" b="1" dirty="0">
              <a:solidFill>
                <a:srgbClr val="274E13"/>
              </a:solidFill>
              <a:latin typeface="Calibri"/>
              <a:ea typeface="Calibri"/>
              <a:cs typeface="Calibri"/>
              <a:sym typeface="Calibri"/>
            </a:endParaRPr>
          </a:p>
        </p:txBody>
      </p:sp>
      <p:sp>
        <p:nvSpPr>
          <p:cNvPr id="305" name="Google Shape;305;p36"/>
          <p:cNvSpPr txBox="1">
            <a:spLocks noGrp="1"/>
          </p:cNvSpPr>
          <p:nvPr>
            <p:ph type="body" idx="1"/>
          </p:nvPr>
        </p:nvSpPr>
        <p:spPr>
          <a:xfrm>
            <a:off x="311700" y="4404739"/>
            <a:ext cx="8520600" cy="430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dirty="0">
                <a:solidFill>
                  <a:schemeClr val="hlink"/>
                </a:solidFill>
                <a:hlinkClick r:id="rId3"/>
              </a:rPr>
              <a:t>https://www.pbis.org/resource/classroom-integrated-academics-and-behavior-brief</a:t>
            </a:r>
            <a:endParaRPr dirty="0">
              <a:solidFill>
                <a:srgbClr val="B7B7B7"/>
              </a:solidFill>
            </a:endParaRPr>
          </a:p>
          <a:p>
            <a:pPr marL="0" lvl="0" indent="0" algn="l" rtl="0">
              <a:spcBef>
                <a:spcPts val="1600"/>
              </a:spcBef>
              <a:spcAft>
                <a:spcPts val="1600"/>
              </a:spcAft>
              <a:buNone/>
            </a:pPr>
            <a:endParaRPr dirty="0">
              <a:solidFill>
                <a:srgbClr val="B7B7B7"/>
              </a:solidFill>
            </a:endParaRPr>
          </a:p>
        </p:txBody>
      </p:sp>
      <p:sp>
        <p:nvSpPr>
          <p:cNvPr id="306" name="Google Shape;306;p36"/>
          <p:cNvSpPr txBox="1">
            <a:spLocks noGrp="1"/>
          </p:cNvSpPr>
          <p:nvPr>
            <p:ph type="body" idx="4294967295"/>
          </p:nvPr>
        </p:nvSpPr>
        <p:spPr>
          <a:xfrm>
            <a:off x="376238" y="1082675"/>
            <a:ext cx="8767762" cy="3448050"/>
          </a:xfrm>
          <a:prstGeom prst="rect">
            <a:avLst/>
          </a:prstGeom>
        </p:spPr>
        <p:txBody>
          <a:bodyPr spcFirstLastPara="1" wrap="square" lIns="91425" tIns="91425" rIns="91425" bIns="91425" anchor="t" anchorCtr="0">
            <a:noAutofit/>
          </a:bodyPr>
          <a:lstStyle/>
          <a:p>
            <a:pPr marL="457200" lvl="0" indent="-311150" algn="l" rtl="0">
              <a:spcBef>
                <a:spcPts val="0"/>
              </a:spcBef>
              <a:spcAft>
                <a:spcPts val="0"/>
              </a:spcAft>
              <a:buClr>
                <a:srgbClr val="000000"/>
              </a:buClr>
              <a:buSzPts val="1300"/>
              <a:buFont typeface="Calibri"/>
              <a:buChar char="●"/>
            </a:pPr>
            <a:r>
              <a:rPr lang="en" b="1" dirty="0">
                <a:solidFill>
                  <a:srgbClr val="000000"/>
                </a:solidFill>
                <a:latin typeface="Calibri"/>
                <a:ea typeface="Calibri"/>
                <a:cs typeface="Calibri"/>
                <a:sym typeface="Calibri"/>
              </a:rPr>
              <a:t>Goal:</a:t>
            </a:r>
            <a:r>
              <a:rPr lang="en" dirty="0">
                <a:solidFill>
                  <a:srgbClr val="000000"/>
                </a:solidFill>
                <a:latin typeface="Calibri"/>
                <a:ea typeface="Calibri"/>
                <a:cs typeface="Calibri"/>
                <a:sym typeface="Calibri"/>
              </a:rPr>
              <a:t> Weave together academic + behavioral instruction/content into one seamless experience for students</a:t>
            </a:r>
            <a:endParaRPr dirty="0">
              <a:solidFill>
                <a:srgbClr val="000000"/>
              </a:solidFill>
              <a:latin typeface="Calibri"/>
              <a:ea typeface="Calibri"/>
              <a:cs typeface="Calibri"/>
              <a:sym typeface="Calibri"/>
            </a:endParaRPr>
          </a:p>
          <a:p>
            <a:pPr marL="457200" lvl="0" indent="-311150" algn="l" rtl="0">
              <a:spcBef>
                <a:spcPts val="0"/>
              </a:spcBef>
              <a:spcAft>
                <a:spcPts val="0"/>
              </a:spcAft>
              <a:buClr>
                <a:srgbClr val="000000"/>
              </a:buClr>
              <a:buSzPts val="1300"/>
              <a:buFont typeface="Calibri"/>
              <a:buChar char="●"/>
            </a:pPr>
            <a:r>
              <a:rPr lang="en" dirty="0">
                <a:solidFill>
                  <a:srgbClr val="000000"/>
                </a:solidFill>
                <a:latin typeface="Calibri"/>
                <a:ea typeface="Calibri"/>
                <a:cs typeface="Calibri"/>
                <a:sym typeface="Calibri"/>
              </a:rPr>
              <a:t>Consider where </a:t>
            </a:r>
            <a:r>
              <a:rPr lang="en" b="1" dirty="0">
                <a:solidFill>
                  <a:srgbClr val="000000"/>
                </a:solidFill>
                <a:latin typeface="Calibri"/>
                <a:ea typeface="Calibri"/>
                <a:cs typeface="Calibri"/>
                <a:sym typeface="Calibri"/>
              </a:rPr>
              <a:t>natural connections</a:t>
            </a:r>
            <a:r>
              <a:rPr lang="en" dirty="0">
                <a:solidFill>
                  <a:srgbClr val="000000"/>
                </a:solidFill>
                <a:latin typeface="Calibri"/>
                <a:ea typeface="Calibri"/>
                <a:cs typeface="Calibri"/>
                <a:sym typeface="Calibri"/>
              </a:rPr>
              <a:t> exist</a:t>
            </a:r>
            <a:endParaRPr dirty="0">
              <a:solidFill>
                <a:srgbClr val="000000"/>
              </a:solidFill>
              <a:latin typeface="Calibri"/>
              <a:ea typeface="Calibri"/>
              <a:cs typeface="Calibri"/>
              <a:sym typeface="Calibri"/>
            </a:endParaRPr>
          </a:p>
          <a:p>
            <a:pPr marL="914400" lvl="1" indent="-298450" algn="l" rtl="0">
              <a:spcBef>
                <a:spcPts val="0"/>
              </a:spcBef>
              <a:spcAft>
                <a:spcPts val="0"/>
              </a:spcAft>
              <a:buClr>
                <a:srgbClr val="000000"/>
              </a:buClr>
              <a:buSzPts val="1100"/>
              <a:buFont typeface="Calibri"/>
              <a:buChar char="○"/>
            </a:pPr>
            <a:r>
              <a:rPr lang="en" dirty="0">
                <a:solidFill>
                  <a:srgbClr val="000000"/>
                </a:solidFill>
                <a:latin typeface="Calibri"/>
                <a:ea typeface="Calibri"/>
                <a:cs typeface="Calibri"/>
                <a:sym typeface="Calibri"/>
              </a:rPr>
              <a:t>i.e. connect behavior expectations to related reading stories that deal with social interactions/values, facilitate a circle on topic of essay before beginning to write</a:t>
            </a:r>
            <a:endParaRPr dirty="0">
              <a:solidFill>
                <a:srgbClr val="000000"/>
              </a:solidFill>
              <a:latin typeface="Calibri"/>
              <a:ea typeface="Calibri"/>
              <a:cs typeface="Calibri"/>
              <a:sym typeface="Calibri"/>
            </a:endParaRPr>
          </a:p>
          <a:p>
            <a:pPr marL="457200" lvl="0" indent="-311150" algn="l" rtl="0">
              <a:spcBef>
                <a:spcPts val="0"/>
              </a:spcBef>
              <a:spcAft>
                <a:spcPts val="0"/>
              </a:spcAft>
              <a:buClr>
                <a:srgbClr val="000000"/>
              </a:buClr>
              <a:buSzPts val="1300"/>
              <a:buFont typeface="Calibri"/>
              <a:buChar char="●"/>
            </a:pPr>
            <a:r>
              <a:rPr lang="en" dirty="0">
                <a:solidFill>
                  <a:srgbClr val="000000"/>
                </a:solidFill>
                <a:latin typeface="Calibri"/>
                <a:ea typeface="Calibri"/>
                <a:cs typeface="Calibri"/>
                <a:sym typeface="Calibri"/>
              </a:rPr>
              <a:t>Directly </a:t>
            </a:r>
            <a:r>
              <a:rPr lang="en" b="1" dirty="0">
                <a:solidFill>
                  <a:srgbClr val="000000"/>
                </a:solidFill>
                <a:latin typeface="Calibri"/>
                <a:ea typeface="Calibri"/>
                <a:cs typeface="Calibri"/>
                <a:sym typeface="Calibri"/>
              </a:rPr>
              <a:t>connect</a:t>
            </a:r>
            <a:r>
              <a:rPr lang="en" dirty="0">
                <a:solidFill>
                  <a:srgbClr val="000000"/>
                </a:solidFill>
                <a:latin typeface="Calibri"/>
                <a:ea typeface="Calibri"/>
                <a:cs typeface="Calibri"/>
                <a:sym typeface="Calibri"/>
              </a:rPr>
              <a:t> behavioral + academic </a:t>
            </a:r>
            <a:r>
              <a:rPr lang="en" b="1" dirty="0">
                <a:solidFill>
                  <a:srgbClr val="000000"/>
                </a:solidFill>
                <a:latin typeface="Calibri"/>
                <a:ea typeface="Calibri"/>
                <a:cs typeface="Calibri"/>
                <a:sym typeface="Calibri"/>
              </a:rPr>
              <a:t>expectations</a:t>
            </a:r>
            <a:endParaRPr b="1" dirty="0">
              <a:solidFill>
                <a:srgbClr val="000000"/>
              </a:solidFill>
              <a:latin typeface="Calibri"/>
              <a:ea typeface="Calibri"/>
              <a:cs typeface="Calibri"/>
              <a:sym typeface="Calibri"/>
            </a:endParaRPr>
          </a:p>
          <a:p>
            <a:pPr marL="914400" lvl="1" indent="-298450" algn="l" rtl="0">
              <a:spcBef>
                <a:spcPts val="0"/>
              </a:spcBef>
              <a:spcAft>
                <a:spcPts val="0"/>
              </a:spcAft>
              <a:buClr>
                <a:srgbClr val="000000"/>
              </a:buClr>
              <a:buSzPts val="1100"/>
              <a:buFont typeface="Calibri"/>
              <a:buChar char="○"/>
            </a:pPr>
            <a:r>
              <a:rPr lang="en" dirty="0">
                <a:solidFill>
                  <a:srgbClr val="000000"/>
                </a:solidFill>
                <a:latin typeface="Calibri"/>
                <a:ea typeface="Calibri"/>
                <a:cs typeface="Calibri"/>
                <a:sym typeface="Calibri"/>
              </a:rPr>
              <a:t>i.e. describe that being responsible means engaging in class instruction (and what this looks like)</a:t>
            </a:r>
            <a:endParaRPr dirty="0">
              <a:solidFill>
                <a:srgbClr val="000000"/>
              </a:solidFill>
              <a:latin typeface="Calibri"/>
              <a:ea typeface="Calibri"/>
              <a:cs typeface="Calibri"/>
              <a:sym typeface="Calibri"/>
            </a:endParaRPr>
          </a:p>
          <a:p>
            <a:pPr marL="457200" lvl="0" indent="-311150" algn="l" rtl="0">
              <a:spcBef>
                <a:spcPts val="0"/>
              </a:spcBef>
              <a:spcAft>
                <a:spcPts val="0"/>
              </a:spcAft>
              <a:buClr>
                <a:srgbClr val="000000"/>
              </a:buClr>
              <a:buSzPts val="1300"/>
              <a:buFont typeface="Calibri"/>
              <a:buChar char="●"/>
            </a:pPr>
            <a:r>
              <a:rPr lang="en" dirty="0">
                <a:solidFill>
                  <a:srgbClr val="000000"/>
                </a:solidFill>
                <a:latin typeface="Calibri"/>
                <a:ea typeface="Calibri"/>
                <a:cs typeface="Calibri"/>
                <a:sym typeface="Calibri"/>
              </a:rPr>
              <a:t>Incorporate proactive + positive behavior supports into </a:t>
            </a:r>
            <a:r>
              <a:rPr lang="en" b="1" dirty="0">
                <a:solidFill>
                  <a:srgbClr val="000000"/>
                </a:solidFill>
                <a:latin typeface="Calibri"/>
                <a:ea typeface="Calibri"/>
                <a:cs typeface="Calibri"/>
                <a:sym typeface="Calibri"/>
              </a:rPr>
              <a:t>lesson planning</a:t>
            </a:r>
            <a:endParaRPr b="1" dirty="0">
              <a:solidFill>
                <a:srgbClr val="000000"/>
              </a:solidFill>
              <a:latin typeface="Calibri"/>
              <a:ea typeface="Calibri"/>
              <a:cs typeface="Calibri"/>
              <a:sym typeface="Calibri"/>
            </a:endParaRPr>
          </a:p>
          <a:p>
            <a:pPr marL="914400" lvl="1" indent="-298450" algn="l" rtl="0">
              <a:spcBef>
                <a:spcPts val="0"/>
              </a:spcBef>
              <a:spcAft>
                <a:spcPts val="0"/>
              </a:spcAft>
              <a:buClr>
                <a:srgbClr val="000000"/>
              </a:buClr>
              <a:buSzPts val="1100"/>
              <a:buFont typeface="Calibri"/>
              <a:buChar char="○"/>
            </a:pPr>
            <a:r>
              <a:rPr lang="en" dirty="0">
                <a:solidFill>
                  <a:srgbClr val="000000"/>
                </a:solidFill>
                <a:latin typeface="Calibri"/>
                <a:ea typeface="Calibri"/>
                <a:cs typeface="Calibri"/>
                <a:sym typeface="Calibri"/>
              </a:rPr>
              <a:t>i.e. planned prompts and specific praise statements for students for attending, participating and completing academic tasks</a:t>
            </a:r>
            <a:endParaRPr dirty="0">
              <a:solidFill>
                <a:srgbClr val="000000"/>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6">
                                            <p:txEl>
                                              <p:pRg st="0" end="0"/>
                                            </p:txEl>
                                          </p:spTgt>
                                        </p:tgtEl>
                                        <p:attrNameLst>
                                          <p:attrName>style.visibility</p:attrName>
                                        </p:attrNameLst>
                                      </p:cBhvr>
                                      <p:to>
                                        <p:strVal val="visible"/>
                                      </p:to>
                                    </p:set>
                                    <p:animEffect transition="in" filter="fade">
                                      <p:cBhvr>
                                        <p:cTn id="7" dur="1000"/>
                                        <p:tgtEl>
                                          <p:spTgt spid="30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6">
                                            <p:txEl>
                                              <p:pRg st="1" end="1"/>
                                            </p:txEl>
                                          </p:spTgt>
                                        </p:tgtEl>
                                        <p:attrNameLst>
                                          <p:attrName>style.visibility</p:attrName>
                                        </p:attrNameLst>
                                      </p:cBhvr>
                                      <p:to>
                                        <p:strVal val="visible"/>
                                      </p:to>
                                    </p:set>
                                    <p:animEffect transition="in" filter="fade">
                                      <p:cBhvr>
                                        <p:cTn id="12" dur="1000"/>
                                        <p:tgtEl>
                                          <p:spTgt spid="30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06">
                                            <p:txEl>
                                              <p:pRg st="2" end="2"/>
                                            </p:txEl>
                                          </p:spTgt>
                                        </p:tgtEl>
                                        <p:attrNameLst>
                                          <p:attrName>style.visibility</p:attrName>
                                        </p:attrNameLst>
                                      </p:cBhvr>
                                      <p:to>
                                        <p:strVal val="visible"/>
                                      </p:to>
                                    </p:set>
                                    <p:animEffect transition="in" filter="fade">
                                      <p:cBhvr>
                                        <p:cTn id="17" dur="1000"/>
                                        <p:tgtEl>
                                          <p:spTgt spid="30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06">
                                            <p:txEl>
                                              <p:pRg st="3" end="3"/>
                                            </p:txEl>
                                          </p:spTgt>
                                        </p:tgtEl>
                                        <p:attrNameLst>
                                          <p:attrName>style.visibility</p:attrName>
                                        </p:attrNameLst>
                                      </p:cBhvr>
                                      <p:to>
                                        <p:strVal val="visible"/>
                                      </p:to>
                                    </p:set>
                                    <p:animEffect transition="in" filter="fade">
                                      <p:cBhvr>
                                        <p:cTn id="22" dur="1000"/>
                                        <p:tgtEl>
                                          <p:spTgt spid="30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06">
                                            <p:txEl>
                                              <p:pRg st="4" end="4"/>
                                            </p:txEl>
                                          </p:spTgt>
                                        </p:tgtEl>
                                        <p:attrNameLst>
                                          <p:attrName>style.visibility</p:attrName>
                                        </p:attrNameLst>
                                      </p:cBhvr>
                                      <p:to>
                                        <p:strVal val="visible"/>
                                      </p:to>
                                    </p:set>
                                    <p:animEffect transition="in" filter="fade">
                                      <p:cBhvr>
                                        <p:cTn id="27" dur="1000"/>
                                        <p:tgtEl>
                                          <p:spTgt spid="30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06">
                                            <p:txEl>
                                              <p:pRg st="5" end="5"/>
                                            </p:txEl>
                                          </p:spTgt>
                                        </p:tgtEl>
                                        <p:attrNameLst>
                                          <p:attrName>style.visibility</p:attrName>
                                        </p:attrNameLst>
                                      </p:cBhvr>
                                      <p:to>
                                        <p:strVal val="visible"/>
                                      </p:to>
                                    </p:set>
                                    <p:animEffect transition="in" filter="fade">
                                      <p:cBhvr>
                                        <p:cTn id="32" dur="1000"/>
                                        <p:tgtEl>
                                          <p:spTgt spid="306">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06">
                                            <p:txEl>
                                              <p:pRg st="6" end="6"/>
                                            </p:txEl>
                                          </p:spTgt>
                                        </p:tgtEl>
                                        <p:attrNameLst>
                                          <p:attrName>style.visibility</p:attrName>
                                        </p:attrNameLst>
                                      </p:cBhvr>
                                      <p:to>
                                        <p:strVal val="visible"/>
                                      </p:to>
                                    </p:set>
                                    <p:animEffect transition="in" filter="fade">
                                      <p:cBhvr>
                                        <p:cTn id="37" dur="1000"/>
                                        <p:tgtEl>
                                          <p:spTgt spid="30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Shape 310"/>
        <p:cNvGrpSpPr/>
        <p:nvPr/>
      </p:nvGrpSpPr>
      <p:grpSpPr>
        <a:xfrm>
          <a:off x="0" y="0"/>
          <a:ext cx="0" cy="0"/>
          <a:chOff x="0" y="0"/>
          <a:chExt cx="0" cy="0"/>
        </a:xfrm>
      </p:grpSpPr>
      <p:sp>
        <p:nvSpPr>
          <p:cNvPr id="311" name="Google Shape;311;p37"/>
          <p:cNvSpPr txBox="1">
            <a:spLocks noGrp="1"/>
          </p:cNvSpPr>
          <p:nvPr>
            <p:ph type="title"/>
          </p:nvPr>
        </p:nvSpPr>
        <p:spPr>
          <a:xfrm>
            <a:off x="21975" y="0"/>
            <a:ext cx="90063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500" b="1">
                <a:solidFill>
                  <a:srgbClr val="274E13"/>
                </a:solidFill>
                <a:latin typeface="Calibri"/>
                <a:ea typeface="Calibri"/>
                <a:cs typeface="Calibri"/>
                <a:sym typeface="Calibri"/>
              </a:rPr>
              <a:t>Link competencies, sub-competencies, skills, academic curriculum, and school-wide expectations</a:t>
            </a:r>
            <a:endParaRPr sz="2500" b="1">
              <a:solidFill>
                <a:srgbClr val="274E13"/>
              </a:solidFill>
              <a:latin typeface="Calibri"/>
              <a:ea typeface="Calibri"/>
              <a:cs typeface="Calibri"/>
              <a:sym typeface="Calibri"/>
            </a:endParaRPr>
          </a:p>
        </p:txBody>
      </p:sp>
      <p:pic>
        <p:nvPicPr>
          <p:cNvPr id="312" name="Google Shape;312;p37"/>
          <p:cNvPicPr preferRelativeResize="0"/>
          <p:nvPr/>
        </p:nvPicPr>
        <p:blipFill>
          <a:blip r:embed="rId3">
            <a:alphaModFix/>
          </a:blip>
          <a:stretch>
            <a:fillRect/>
          </a:stretch>
        </p:blipFill>
        <p:spPr>
          <a:xfrm>
            <a:off x="785975" y="902548"/>
            <a:ext cx="7478299" cy="3806775"/>
          </a:xfrm>
          <a:prstGeom prst="rect">
            <a:avLst/>
          </a:prstGeom>
          <a:noFill/>
          <a:ln>
            <a:noFill/>
          </a:ln>
        </p:spPr>
      </p:pic>
      <p:sp>
        <p:nvSpPr>
          <p:cNvPr id="313" name="Google Shape;313;p37"/>
          <p:cNvSpPr txBox="1"/>
          <p:nvPr/>
        </p:nvSpPr>
        <p:spPr>
          <a:xfrm>
            <a:off x="0" y="4709324"/>
            <a:ext cx="9144000" cy="434175"/>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i="1" dirty="0">
                <a:solidFill>
                  <a:srgbClr val="C00000"/>
                </a:solidFill>
              </a:rPr>
              <a:t>Anchoring Social-Emotional Wellness Skill Instruction Within Universal Intervention, The Boggs Center on Developmental Disabilities Rutgers, The State University of New Jersey, 2018-2019</a:t>
            </a:r>
            <a:endParaRPr sz="1100" i="1" dirty="0">
              <a:solidFill>
                <a:srgbClr val="C00000"/>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Shape 317"/>
        <p:cNvGrpSpPr/>
        <p:nvPr/>
      </p:nvGrpSpPr>
      <p:grpSpPr>
        <a:xfrm>
          <a:off x="0" y="0"/>
          <a:ext cx="0" cy="0"/>
          <a:chOff x="0" y="0"/>
          <a:chExt cx="0" cy="0"/>
        </a:xfrm>
      </p:grpSpPr>
      <p:sp>
        <p:nvSpPr>
          <p:cNvPr id="318" name="Google Shape;318;p38"/>
          <p:cNvSpPr txBox="1">
            <a:spLocks noGrp="1"/>
          </p:cNvSpPr>
          <p:nvPr>
            <p:ph type="title"/>
          </p:nvPr>
        </p:nvSpPr>
        <p:spPr>
          <a:xfrm>
            <a:off x="457643" y="239544"/>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500" b="1" dirty="0">
                <a:solidFill>
                  <a:srgbClr val="274E13"/>
                </a:solidFill>
                <a:latin typeface="Calibri"/>
                <a:ea typeface="Calibri"/>
                <a:cs typeface="Calibri"/>
                <a:sym typeface="Calibri"/>
              </a:rPr>
              <a:t>Tools</a:t>
            </a:r>
            <a:endParaRPr sz="3500" b="1" dirty="0">
              <a:solidFill>
                <a:srgbClr val="274E13"/>
              </a:solidFill>
              <a:latin typeface="Calibri"/>
              <a:ea typeface="Calibri"/>
              <a:cs typeface="Calibri"/>
              <a:sym typeface="Calibri"/>
            </a:endParaRPr>
          </a:p>
        </p:txBody>
      </p:sp>
      <p:sp>
        <p:nvSpPr>
          <p:cNvPr id="319" name="Google Shape;319;p38"/>
          <p:cNvSpPr txBox="1">
            <a:spLocks noGrp="1"/>
          </p:cNvSpPr>
          <p:nvPr>
            <p:ph type="body" idx="1"/>
          </p:nvPr>
        </p:nvSpPr>
        <p:spPr>
          <a:xfrm>
            <a:off x="311700" y="1081925"/>
            <a:ext cx="3387000" cy="3921300"/>
          </a:xfrm>
          <a:prstGeom prst="rect">
            <a:avLst/>
          </a:prstGeom>
        </p:spPr>
        <p:txBody>
          <a:bodyPr spcFirstLastPara="1" wrap="square" lIns="91425" tIns="91425" rIns="91425" bIns="91425" anchor="t" anchorCtr="0">
            <a:noAutofit/>
          </a:bodyPr>
          <a:lstStyle/>
          <a:p>
            <a:pPr marL="457200" lvl="0" indent="-311150" algn="l" rtl="0">
              <a:spcBef>
                <a:spcPts val="0"/>
              </a:spcBef>
              <a:spcAft>
                <a:spcPts val="0"/>
              </a:spcAft>
              <a:buClr>
                <a:srgbClr val="000000"/>
              </a:buClr>
              <a:buSzPts val="1300"/>
              <a:buFont typeface="Calibri"/>
              <a:buChar char="●"/>
            </a:pPr>
            <a:r>
              <a:rPr lang="en" u="sng">
                <a:solidFill>
                  <a:schemeClr val="hlink"/>
                </a:solidFill>
                <a:latin typeface="Calibri"/>
                <a:ea typeface="Calibri"/>
                <a:cs typeface="Calibri"/>
                <a:sym typeface="Calibri"/>
                <a:hlinkClick r:id="rId3"/>
              </a:rPr>
              <a:t>Working Smarter Not Harder</a:t>
            </a:r>
            <a:endParaRPr>
              <a:solidFill>
                <a:srgbClr val="000000"/>
              </a:solidFill>
              <a:latin typeface="Calibri"/>
              <a:ea typeface="Calibri"/>
              <a:cs typeface="Calibri"/>
              <a:sym typeface="Calibri"/>
            </a:endParaRPr>
          </a:p>
          <a:p>
            <a:pPr marL="457200" lvl="0" indent="-311150" algn="l" rtl="0">
              <a:spcBef>
                <a:spcPts val="0"/>
              </a:spcBef>
              <a:spcAft>
                <a:spcPts val="0"/>
              </a:spcAft>
              <a:buClr>
                <a:srgbClr val="000000"/>
              </a:buClr>
              <a:buSzPts val="1300"/>
              <a:buFont typeface="Calibri"/>
              <a:buChar char="●"/>
            </a:pPr>
            <a:r>
              <a:rPr lang="en" u="sng">
                <a:solidFill>
                  <a:schemeClr val="hlink"/>
                </a:solidFill>
                <a:latin typeface="Calibri"/>
                <a:ea typeface="Calibri"/>
                <a:cs typeface="Calibri"/>
                <a:sym typeface="Calibri"/>
                <a:hlinkClick r:id="rId4"/>
              </a:rPr>
              <a:t>Inventory</a:t>
            </a:r>
            <a:endParaRPr>
              <a:solidFill>
                <a:srgbClr val="000000"/>
              </a:solidFill>
              <a:latin typeface="Calibri"/>
              <a:ea typeface="Calibri"/>
              <a:cs typeface="Calibri"/>
              <a:sym typeface="Calibri"/>
            </a:endParaRPr>
          </a:p>
          <a:p>
            <a:pPr marL="457200" lvl="0" indent="-311150" algn="l" rtl="0">
              <a:spcBef>
                <a:spcPts val="0"/>
              </a:spcBef>
              <a:spcAft>
                <a:spcPts val="0"/>
              </a:spcAft>
              <a:buClr>
                <a:srgbClr val="000000"/>
              </a:buClr>
              <a:buSzPts val="1300"/>
              <a:buFont typeface="Calibri"/>
              <a:buChar char="●"/>
            </a:pPr>
            <a:r>
              <a:rPr lang="en" u="sng">
                <a:solidFill>
                  <a:schemeClr val="hlink"/>
                </a:solidFill>
                <a:latin typeface="Calibri"/>
                <a:ea typeface="Calibri"/>
                <a:cs typeface="Calibri"/>
                <a:sym typeface="Calibri"/>
                <a:hlinkClick r:id="rId5"/>
              </a:rPr>
              <a:t>Alignment Guide</a:t>
            </a:r>
            <a:endParaRPr>
              <a:solidFill>
                <a:srgbClr val="000000"/>
              </a:solidFill>
              <a:latin typeface="Calibri"/>
              <a:ea typeface="Calibri"/>
              <a:cs typeface="Calibri"/>
              <a:sym typeface="Calibri"/>
            </a:endParaRPr>
          </a:p>
          <a:p>
            <a:pPr marL="457200" lvl="0" indent="-311150" algn="l" rtl="0">
              <a:spcBef>
                <a:spcPts val="0"/>
              </a:spcBef>
              <a:spcAft>
                <a:spcPts val="0"/>
              </a:spcAft>
              <a:buClr>
                <a:srgbClr val="000000"/>
              </a:buClr>
              <a:buSzPts val="1300"/>
              <a:buFont typeface="Calibri"/>
              <a:buChar char="●"/>
            </a:pPr>
            <a:r>
              <a:rPr lang="en" u="sng">
                <a:solidFill>
                  <a:schemeClr val="hlink"/>
                </a:solidFill>
                <a:latin typeface="Calibri"/>
                <a:ea typeface="Calibri"/>
                <a:cs typeface="Calibri"/>
                <a:sym typeface="Calibri"/>
                <a:hlinkClick r:id="rId6"/>
              </a:rPr>
              <a:t>PBIS Staff Handbook (with RP infused)</a:t>
            </a:r>
            <a:endParaRPr>
              <a:solidFill>
                <a:srgbClr val="000000"/>
              </a:solidFill>
              <a:latin typeface="Calibri"/>
              <a:ea typeface="Calibri"/>
              <a:cs typeface="Calibri"/>
              <a:sym typeface="Calibri"/>
            </a:endParaRPr>
          </a:p>
        </p:txBody>
      </p:sp>
      <p:pic>
        <p:nvPicPr>
          <p:cNvPr id="320" name="Google Shape;320;p38"/>
          <p:cNvPicPr preferRelativeResize="0"/>
          <p:nvPr/>
        </p:nvPicPr>
        <p:blipFill>
          <a:blip r:embed="rId7">
            <a:alphaModFix/>
          </a:blip>
          <a:stretch>
            <a:fillRect/>
          </a:stretch>
        </p:blipFill>
        <p:spPr>
          <a:xfrm>
            <a:off x="3698700" y="49750"/>
            <a:ext cx="5386225" cy="47064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0"/>
                                        </p:tgtEl>
                                        <p:attrNameLst>
                                          <p:attrName>style.visibility</p:attrName>
                                        </p:attrNameLst>
                                      </p:cBhvr>
                                      <p:to>
                                        <p:strVal val="visible"/>
                                      </p:to>
                                    </p:set>
                                    <p:animEffect transition="in" filter="fade">
                                      <p:cBhvr>
                                        <p:cTn id="7" dur="1000"/>
                                        <p:tgtEl>
                                          <p:spTgt spid="3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Shape 330"/>
        <p:cNvGrpSpPr/>
        <p:nvPr/>
      </p:nvGrpSpPr>
      <p:grpSpPr>
        <a:xfrm>
          <a:off x="0" y="0"/>
          <a:ext cx="0" cy="0"/>
          <a:chOff x="0" y="0"/>
          <a:chExt cx="0" cy="0"/>
        </a:xfrm>
      </p:grpSpPr>
      <p:sp>
        <p:nvSpPr>
          <p:cNvPr id="331" name="Google Shape;331;p40"/>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500" b="1">
                <a:solidFill>
                  <a:srgbClr val="274E13"/>
                </a:solidFill>
                <a:latin typeface="Calibri"/>
                <a:ea typeface="Calibri"/>
                <a:cs typeface="Calibri"/>
                <a:sym typeface="Calibri"/>
              </a:rPr>
              <a:t>Other Resources</a:t>
            </a:r>
            <a:endParaRPr sz="3500" b="1">
              <a:solidFill>
                <a:srgbClr val="274E13"/>
              </a:solidFill>
              <a:latin typeface="Calibri"/>
              <a:ea typeface="Calibri"/>
              <a:cs typeface="Calibri"/>
              <a:sym typeface="Calibri"/>
            </a:endParaRPr>
          </a:p>
        </p:txBody>
      </p:sp>
      <p:sp>
        <p:nvSpPr>
          <p:cNvPr id="332" name="Google Shape;332;p40"/>
          <p:cNvSpPr txBox="1">
            <a:spLocks noGrp="1"/>
          </p:cNvSpPr>
          <p:nvPr>
            <p:ph type="body" idx="1"/>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3000" u="sng">
                <a:solidFill>
                  <a:schemeClr val="hlink"/>
                </a:solidFill>
                <a:latin typeface="Calibri"/>
                <a:ea typeface="Calibri"/>
                <a:cs typeface="Calibri"/>
                <a:sym typeface="Calibri"/>
                <a:hlinkClick r:id="rId3"/>
              </a:rPr>
              <a:t>VTPBIS Website</a:t>
            </a:r>
            <a:endParaRPr sz="3000">
              <a:latin typeface="Calibri"/>
              <a:ea typeface="Calibri"/>
              <a:cs typeface="Calibri"/>
              <a:sym typeface="Calibri"/>
            </a:endParaRPr>
          </a:p>
          <a:p>
            <a:pPr marL="0" lvl="0" indent="0" algn="l" rtl="0">
              <a:spcBef>
                <a:spcPts val="1600"/>
              </a:spcBef>
              <a:spcAft>
                <a:spcPts val="0"/>
              </a:spcAft>
              <a:buNone/>
            </a:pPr>
            <a:r>
              <a:rPr lang="en" sz="3000" u="sng">
                <a:solidFill>
                  <a:schemeClr val="hlink"/>
                </a:solidFill>
                <a:latin typeface="Calibri"/>
                <a:ea typeface="Calibri"/>
                <a:cs typeface="Calibri"/>
                <a:sym typeface="Calibri"/>
                <a:hlinkClick r:id="rId3"/>
              </a:rPr>
              <a:t>PBIS.org</a:t>
            </a:r>
            <a:endParaRPr sz="3000">
              <a:latin typeface="Calibri"/>
              <a:ea typeface="Calibri"/>
              <a:cs typeface="Calibri"/>
              <a:sym typeface="Calibri"/>
            </a:endParaRPr>
          </a:p>
          <a:p>
            <a:pPr marL="0" lvl="0" indent="0" algn="l" rtl="0">
              <a:spcBef>
                <a:spcPts val="1600"/>
              </a:spcBef>
              <a:spcAft>
                <a:spcPts val="1600"/>
              </a:spcAft>
              <a:buNone/>
            </a:pPr>
            <a:r>
              <a:rPr lang="en" sz="3000" u="sng">
                <a:solidFill>
                  <a:schemeClr val="hlink"/>
                </a:solidFill>
                <a:latin typeface="Calibri"/>
                <a:ea typeface="Calibri"/>
                <a:cs typeface="Calibri"/>
                <a:sym typeface="Calibri"/>
                <a:hlinkClick r:id="rId4"/>
              </a:rPr>
              <a:t>PBIS and Trauma-Informed Schools</a:t>
            </a:r>
            <a:endParaRPr sz="3000">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p42"/>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5" name="Google Shape;345;p42"/>
          <p:cNvSpPr txBox="1">
            <a:spLocks noGrp="1"/>
          </p:cNvSpPr>
          <p:nvPr>
            <p:ph type="body" idx="1"/>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346" name="Google Shape;346;p42"/>
          <p:cNvPicPr preferRelativeResize="0"/>
          <p:nvPr/>
        </p:nvPicPr>
        <p:blipFill rotWithShape="1">
          <a:blip r:embed="rId3">
            <a:alphaModFix/>
          </a:blip>
          <a:srcRect b="48675"/>
          <a:stretch/>
        </p:blipFill>
        <p:spPr>
          <a:xfrm>
            <a:off x="152400" y="152400"/>
            <a:ext cx="8839200" cy="49911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Shape 350"/>
        <p:cNvGrpSpPr/>
        <p:nvPr/>
      </p:nvGrpSpPr>
      <p:grpSpPr>
        <a:xfrm>
          <a:off x="0" y="0"/>
          <a:ext cx="0" cy="0"/>
          <a:chOff x="0" y="0"/>
          <a:chExt cx="0" cy="0"/>
        </a:xfrm>
      </p:grpSpPr>
      <p:sp>
        <p:nvSpPr>
          <p:cNvPr id="351" name="Google Shape;351;p43"/>
          <p:cNvSpPr txBox="1">
            <a:spLocks noGrp="1"/>
          </p:cNvSpPr>
          <p:nvPr>
            <p:ph type="title"/>
          </p:nvPr>
        </p:nvSpPr>
        <p:spPr>
          <a:xfrm>
            <a:off x="819150" y="143851"/>
            <a:ext cx="7505700" cy="954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Initiatives</a:t>
            </a:r>
            <a:endParaRPr dirty="0"/>
          </a:p>
        </p:txBody>
      </p:sp>
      <p:sp>
        <p:nvSpPr>
          <p:cNvPr id="352" name="Google Shape;352;p43"/>
          <p:cNvSpPr txBox="1">
            <a:spLocks noGrp="1"/>
          </p:cNvSpPr>
          <p:nvPr>
            <p:ph type="body" idx="1"/>
          </p:nvPr>
        </p:nvSpPr>
        <p:spPr>
          <a:xfrm>
            <a:off x="819150" y="797442"/>
            <a:ext cx="7505700" cy="3641283"/>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rgbClr val="000000"/>
                </a:solidFill>
              </a:rPr>
              <a:t>All district initiatives come from the District Continuous Improvement Plan</a:t>
            </a:r>
            <a:endParaRPr dirty="0">
              <a:solidFill>
                <a:srgbClr val="000000"/>
              </a:solidFill>
            </a:endParaRPr>
          </a:p>
          <a:p>
            <a:pPr marL="457200" lvl="0" indent="-311150" algn="l" rtl="0">
              <a:spcBef>
                <a:spcPts val="1600"/>
              </a:spcBef>
              <a:spcAft>
                <a:spcPts val="0"/>
              </a:spcAft>
              <a:buClr>
                <a:srgbClr val="000000"/>
              </a:buClr>
              <a:buSzPts val="1300"/>
              <a:buChar char="●"/>
            </a:pPr>
            <a:r>
              <a:rPr lang="en" dirty="0">
                <a:solidFill>
                  <a:srgbClr val="000000"/>
                </a:solidFill>
              </a:rPr>
              <a:t>PBiS</a:t>
            </a:r>
            <a:endParaRPr dirty="0">
              <a:solidFill>
                <a:srgbClr val="000000"/>
              </a:solidFill>
            </a:endParaRPr>
          </a:p>
          <a:p>
            <a:pPr marL="457200" lvl="0" indent="-311150" algn="l" rtl="0">
              <a:spcBef>
                <a:spcPts val="0"/>
              </a:spcBef>
              <a:spcAft>
                <a:spcPts val="0"/>
              </a:spcAft>
              <a:buClr>
                <a:srgbClr val="000000"/>
              </a:buClr>
              <a:buSzPts val="1300"/>
              <a:buChar char="●"/>
            </a:pPr>
            <a:r>
              <a:rPr lang="en" dirty="0">
                <a:solidFill>
                  <a:srgbClr val="000000"/>
                </a:solidFill>
              </a:rPr>
              <a:t>Resiliency/Trauma Informed Practices</a:t>
            </a:r>
            <a:endParaRPr dirty="0">
              <a:solidFill>
                <a:srgbClr val="000000"/>
              </a:solidFill>
            </a:endParaRPr>
          </a:p>
          <a:p>
            <a:pPr marL="457200" lvl="0" indent="-311150" algn="l" rtl="0">
              <a:spcBef>
                <a:spcPts val="0"/>
              </a:spcBef>
              <a:spcAft>
                <a:spcPts val="0"/>
              </a:spcAft>
              <a:buClr>
                <a:srgbClr val="000000"/>
              </a:buClr>
              <a:buSzPts val="1300"/>
              <a:buChar char="●"/>
            </a:pPr>
            <a:r>
              <a:rPr lang="en" dirty="0">
                <a:solidFill>
                  <a:srgbClr val="000000"/>
                </a:solidFill>
              </a:rPr>
              <a:t>Restorative Practices</a:t>
            </a:r>
            <a:endParaRPr dirty="0">
              <a:solidFill>
                <a:srgbClr val="000000"/>
              </a:solidFill>
            </a:endParaRPr>
          </a:p>
          <a:p>
            <a:pPr marL="0" lvl="0" indent="0" algn="l" rtl="0">
              <a:spcBef>
                <a:spcPts val="1600"/>
              </a:spcBef>
              <a:spcAft>
                <a:spcPts val="0"/>
              </a:spcAft>
              <a:buNone/>
            </a:pPr>
            <a:r>
              <a:rPr lang="en" dirty="0">
                <a:solidFill>
                  <a:srgbClr val="000000"/>
                </a:solidFill>
              </a:rPr>
              <a:t>There are district level teams as well as building based teams.</a:t>
            </a:r>
            <a:endParaRPr dirty="0">
              <a:solidFill>
                <a:srgbClr val="000000"/>
              </a:solidFill>
            </a:endParaRPr>
          </a:p>
          <a:p>
            <a:pPr marL="0" lvl="0" indent="0" algn="l" rtl="0">
              <a:spcBef>
                <a:spcPts val="1600"/>
              </a:spcBef>
              <a:spcAft>
                <a:spcPts val="0"/>
              </a:spcAft>
              <a:buNone/>
            </a:pPr>
            <a:r>
              <a:rPr lang="en" dirty="0">
                <a:solidFill>
                  <a:srgbClr val="000000"/>
                </a:solidFill>
              </a:rPr>
              <a:t>Chamberlin has explored how these align and developed practices that focus on these initiatives.</a:t>
            </a:r>
            <a:endParaRPr dirty="0">
              <a:solidFill>
                <a:srgbClr val="000000"/>
              </a:solidFill>
            </a:endParaRPr>
          </a:p>
          <a:p>
            <a:pPr marL="0" lvl="0" indent="0" algn="l" rtl="0">
              <a:spcBef>
                <a:spcPts val="1600"/>
              </a:spcBef>
              <a:spcAft>
                <a:spcPts val="0"/>
              </a:spcAft>
              <a:buNone/>
            </a:pPr>
            <a:r>
              <a:rPr lang="en" dirty="0">
                <a:solidFill>
                  <a:srgbClr val="000000"/>
                </a:solidFill>
              </a:rPr>
              <a:t>In 2018 Chamberlin incorporated Second Step as a Social Emotional Curriculum Universally.</a:t>
            </a:r>
            <a:endParaRPr dirty="0">
              <a:solidFill>
                <a:srgbClr val="000000"/>
              </a:solidFill>
            </a:endParaRPr>
          </a:p>
          <a:p>
            <a:pPr marL="0" lvl="0" indent="0" algn="l" rtl="0">
              <a:spcBef>
                <a:spcPts val="1600"/>
              </a:spcBef>
              <a:spcAft>
                <a:spcPts val="1600"/>
              </a:spcAft>
              <a:buNone/>
            </a:pPr>
            <a:endParaRPr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Shape 148"/>
        <p:cNvGrpSpPr/>
        <p:nvPr/>
      </p:nvGrpSpPr>
      <p:grpSpPr>
        <a:xfrm>
          <a:off x="0" y="0"/>
          <a:ext cx="0" cy="0"/>
          <a:chOff x="0" y="0"/>
          <a:chExt cx="0" cy="0"/>
        </a:xfrm>
      </p:grpSpPr>
      <p:sp>
        <p:nvSpPr>
          <p:cNvPr id="149" name="Google Shape;149;p15"/>
          <p:cNvSpPr txBox="1">
            <a:spLocks noGrp="1"/>
          </p:cNvSpPr>
          <p:nvPr>
            <p:ph type="title"/>
          </p:nvPr>
        </p:nvSpPr>
        <p:spPr>
          <a:xfrm>
            <a:off x="458475" y="3141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500" b="1" dirty="0">
                <a:solidFill>
                  <a:srgbClr val="274E13"/>
                </a:solidFill>
                <a:latin typeface="Calibri"/>
                <a:ea typeface="Calibri"/>
                <a:cs typeface="Calibri"/>
                <a:sym typeface="Calibri"/>
              </a:rPr>
              <a:t>Agenda</a:t>
            </a:r>
            <a:endParaRPr sz="3500" b="1" dirty="0">
              <a:solidFill>
                <a:srgbClr val="274E13"/>
              </a:solidFill>
              <a:latin typeface="Calibri"/>
              <a:ea typeface="Calibri"/>
              <a:cs typeface="Calibri"/>
              <a:sym typeface="Calibri"/>
            </a:endParaRPr>
          </a:p>
        </p:txBody>
      </p:sp>
      <p:sp>
        <p:nvSpPr>
          <p:cNvPr id="150" name="Google Shape;150;p15"/>
          <p:cNvSpPr txBox="1">
            <a:spLocks noGrp="1"/>
          </p:cNvSpPr>
          <p:nvPr>
            <p:ph type="body" idx="1"/>
          </p:nvPr>
        </p:nvSpPr>
        <p:spPr>
          <a:xfrm>
            <a:off x="311700" y="1057725"/>
            <a:ext cx="8520600" cy="4037700"/>
          </a:xfrm>
          <a:prstGeom prst="rect">
            <a:avLst/>
          </a:prstGeom>
        </p:spPr>
        <p:txBody>
          <a:bodyPr spcFirstLastPara="1" wrap="square" lIns="91425" tIns="91425" rIns="91425" bIns="91425" anchor="t" anchorCtr="0">
            <a:noAutofit/>
          </a:bodyPr>
          <a:lstStyle/>
          <a:p>
            <a:pPr marL="457200" lvl="0" indent="-387350" algn="l" rtl="0">
              <a:spcBef>
                <a:spcPts val="0"/>
              </a:spcBef>
              <a:spcAft>
                <a:spcPts val="0"/>
              </a:spcAft>
              <a:buClr>
                <a:srgbClr val="274E13"/>
              </a:buClr>
              <a:buSzPts val="2500"/>
              <a:buFont typeface="Calibri"/>
              <a:buChar char="●"/>
            </a:pPr>
            <a:r>
              <a:rPr lang="en" sz="2500" dirty="0">
                <a:solidFill>
                  <a:srgbClr val="274E13"/>
                </a:solidFill>
                <a:latin typeface="Calibri"/>
                <a:ea typeface="Calibri"/>
                <a:cs typeface="Calibri"/>
                <a:sym typeface="Calibri"/>
              </a:rPr>
              <a:t>The </a:t>
            </a:r>
            <a:r>
              <a:rPr lang="en" sz="2500" b="1" dirty="0">
                <a:solidFill>
                  <a:srgbClr val="274E13"/>
                </a:solidFill>
                <a:latin typeface="Calibri"/>
                <a:ea typeface="Calibri"/>
                <a:cs typeface="Calibri"/>
                <a:sym typeface="Calibri"/>
              </a:rPr>
              <a:t>“What,”</a:t>
            </a:r>
            <a:r>
              <a:rPr lang="en" sz="2500" dirty="0">
                <a:solidFill>
                  <a:srgbClr val="274E13"/>
                </a:solidFill>
                <a:latin typeface="Calibri"/>
                <a:ea typeface="Calibri"/>
                <a:cs typeface="Calibri"/>
                <a:sym typeface="Calibri"/>
              </a:rPr>
              <a:t> the </a:t>
            </a:r>
            <a:r>
              <a:rPr lang="en" sz="2500" b="1" dirty="0">
                <a:solidFill>
                  <a:srgbClr val="274E13"/>
                </a:solidFill>
                <a:latin typeface="Calibri"/>
                <a:ea typeface="Calibri"/>
                <a:cs typeface="Calibri"/>
                <a:sym typeface="Calibri"/>
              </a:rPr>
              <a:t>“Why,”</a:t>
            </a:r>
            <a:r>
              <a:rPr lang="en" sz="2500" dirty="0">
                <a:solidFill>
                  <a:srgbClr val="274E13"/>
                </a:solidFill>
                <a:latin typeface="Calibri"/>
                <a:ea typeface="Calibri"/>
                <a:cs typeface="Calibri"/>
                <a:sym typeface="Calibri"/>
              </a:rPr>
              <a:t> and the </a:t>
            </a:r>
            <a:r>
              <a:rPr lang="en" sz="2500" b="1" dirty="0">
                <a:solidFill>
                  <a:srgbClr val="274E13"/>
                </a:solidFill>
                <a:latin typeface="Calibri"/>
                <a:ea typeface="Calibri"/>
                <a:cs typeface="Calibri"/>
                <a:sym typeface="Calibri"/>
              </a:rPr>
              <a:t>“When”</a:t>
            </a:r>
            <a:endParaRPr sz="2500" b="1" dirty="0">
              <a:solidFill>
                <a:srgbClr val="274E13"/>
              </a:solidFill>
              <a:latin typeface="Calibri"/>
              <a:ea typeface="Calibri"/>
              <a:cs typeface="Calibri"/>
              <a:sym typeface="Calibri"/>
            </a:endParaRPr>
          </a:p>
          <a:p>
            <a:pPr marL="457200" lvl="0" indent="-387350" algn="l" rtl="0">
              <a:spcBef>
                <a:spcPts val="0"/>
              </a:spcBef>
              <a:spcAft>
                <a:spcPts val="0"/>
              </a:spcAft>
              <a:buClr>
                <a:srgbClr val="274E13"/>
              </a:buClr>
              <a:buSzPts val="2500"/>
              <a:buFont typeface="Calibri"/>
              <a:buChar char="●"/>
            </a:pPr>
            <a:r>
              <a:rPr lang="en" sz="2500" dirty="0">
                <a:solidFill>
                  <a:srgbClr val="274E13"/>
                </a:solidFill>
                <a:latin typeface="Calibri"/>
                <a:ea typeface="Calibri"/>
                <a:cs typeface="Calibri"/>
                <a:sym typeface="Calibri"/>
              </a:rPr>
              <a:t>Overview of Evidence-Based Frameworks/Initiatives/Programs/Practices</a:t>
            </a:r>
            <a:endParaRPr sz="2500" dirty="0">
              <a:solidFill>
                <a:srgbClr val="274E13"/>
              </a:solidFill>
              <a:latin typeface="Calibri"/>
              <a:ea typeface="Calibri"/>
              <a:cs typeface="Calibri"/>
              <a:sym typeface="Calibri"/>
            </a:endParaRPr>
          </a:p>
          <a:p>
            <a:pPr marL="457200" marR="0" lvl="0" indent="-387350" algn="l" rtl="0">
              <a:lnSpc>
                <a:spcPct val="115000"/>
              </a:lnSpc>
              <a:spcBef>
                <a:spcPts val="0"/>
              </a:spcBef>
              <a:spcAft>
                <a:spcPts val="0"/>
              </a:spcAft>
              <a:buClr>
                <a:srgbClr val="274E13"/>
              </a:buClr>
              <a:buSzPts val="2500"/>
              <a:buFont typeface="Calibri"/>
              <a:buChar char="●"/>
            </a:pPr>
            <a:r>
              <a:rPr lang="en" sz="2500" dirty="0">
                <a:solidFill>
                  <a:srgbClr val="274E13"/>
                </a:solidFill>
                <a:latin typeface="Calibri"/>
                <a:ea typeface="Calibri"/>
                <a:cs typeface="Calibri"/>
                <a:sym typeface="Calibri"/>
              </a:rPr>
              <a:t>The </a:t>
            </a:r>
            <a:r>
              <a:rPr lang="en" sz="2500" b="1" dirty="0">
                <a:solidFill>
                  <a:srgbClr val="274E13"/>
                </a:solidFill>
                <a:latin typeface="Calibri"/>
                <a:ea typeface="Calibri"/>
                <a:cs typeface="Calibri"/>
                <a:sym typeface="Calibri"/>
              </a:rPr>
              <a:t>“How,”</a:t>
            </a:r>
            <a:r>
              <a:rPr lang="en" sz="2500" dirty="0">
                <a:solidFill>
                  <a:srgbClr val="274E13"/>
                </a:solidFill>
                <a:latin typeface="Calibri"/>
                <a:ea typeface="Calibri"/>
                <a:cs typeface="Calibri"/>
                <a:sym typeface="Calibri"/>
              </a:rPr>
              <a:t> the </a:t>
            </a:r>
            <a:r>
              <a:rPr lang="en" sz="2500" b="1" dirty="0">
                <a:solidFill>
                  <a:srgbClr val="274E13"/>
                </a:solidFill>
                <a:latin typeface="Calibri"/>
                <a:ea typeface="Calibri"/>
                <a:cs typeface="Calibri"/>
                <a:sym typeface="Calibri"/>
              </a:rPr>
              <a:t>“Who,”</a:t>
            </a:r>
            <a:r>
              <a:rPr lang="en" sz="2500" dirty="0">
                <a:solidFill>
                  <a:srgbClr val="274E13"/>
                </a:solidFill>
                <a:latin typeface="Calibri"/>
                <a:ea typeface="Calibri"/>
                <a:cs typeface="Calibri"/>
                <a:sym typeface="Calibri"/>
              </a:rPr>
              <a:t> and the </a:t>
            </a:r>
            <a:r>
              <a:rPr lang="en" sz="2500" b="1" dirty="0">
                <a:solidFill>
                  <a:srgbClr val="274E13"/>
                </a:solidFill>
                <a:latin typeface="Calibri"/>
                <a:ea typeface="Calibri"/>
                <a:cs typeface="Calibri"/>
                <a:sym typeface="Calibri"/>
              </a:rPr>
              <a:t>“Where”</a:t>
            </a:r>
            <a:endParaRPr sz="2500" b="1" dirty="0">
              <a:solidFill>
                <a:srgbClr val="274E13"/>
              </a:solidFill>
              <a:latin typeface="Calibri"/>
              <a:ea typeface="Calibri"/>
              <a:cs typeface="Calibri"/>
              <a:sym typeface="Calibri"/>
            </a:endParaRPr>
          </a:p>
          <a:p>
            <a:pPr marL="914400" lvl="1" indent="-387350" algn="l" rtl="0">
              <a:spcBef>
                <a:spcPts val="0"/>
              </a:spcBef>
              <a:spcAft>
                <a:spcPts val="0"/>
              </a:spcAft>
              <a:buClr>
                <a:srgbClr val="274E13"/>
              </a:buClr>
              <a:buSzPts val="2500"/>
              <a:buFont typeface="Calibri"/>
              <a:buChar char="○"/>
            </a:pPr>
            <a:r>
              <a:rPr lang="en" sz="2500" b="1" dirty="0">
                <a:solidFill>
                  <a:srgbClr val="274E13"/>
                </a:solidFill>
                <a:latin typeface="Calibri"/>
                <a:ea typeface="Calibri"/>
                <a:cs typeface="Calibri"/>
                <a:sym typeface="Calibri"/>
              </a:rPr>
              <a:t>PBIS/MTSS</a:t>
            </a:r>
            <a:r>
              <a:rPr lang="en" sz="2500" dirty="0">
                <a:solidFill>
                  <a:srgbClr val="274E13"/>
                </a:solidFill>
                <a:latin typeface="Calibri"/>
                <a:ea typeface="Calibri"/>
                <a:cs typeface="Calibri"/>
                <a:sym typeface="Calibri"/>
              </a:rPr>
              <a:t> Framework</a:t>
            </a:r>
            <a:endParaRPr sz="2500" dirty="0">
              <a:solidFill>
                <a:srgbClr val="274E13"/>
              </a:solidFill>
              <a:latin typeface="Calibri"/>
              <a:ea typeface="Calibri"/>
              <a:cs typeface="Calibri"/>
              <a:sym typeface="Calibri"/>
            </a:endParaRPr>
          </a:p>
          <a:p>
            <a:pPr marL="914400" lvl="1" indent="-387350" algn="l" rtl="0">
              <a:spcBef>
                <a:spcPts val="0"/>
              </a:spcBef>
              <a:spcAft>
                <a:spcPts val="0"/>
              </a:spcAft>
              <a:buClr>
                <a:srgbClr val="274E13"/>
              </a:buClr>
              <a:buSzPts val="2500"/>
              <a:buFont typeface="Calibri"/>
              <a:buChar char="○"/>
            </a:pPr>
            <a:r>
              <a:rPr lang="en" sz="2500" dirty="0">
                <a:solidFill>
                  <a:srgbClr val="274E13"/>
                </a:solidFill>
                <a:latin typeface="Calibri"/>
                <a:ea typeface="Calibri"/>
                <a:cs typeface="Calibri"/>
                <a:sym typeface="Calibri"/>
              </a:rPr>
              <a:t>Embedding Within </a:t>
            </a:r>
            <a:r>
              <a:rPr lang="en" sz="2500" b="1" dirty="0">
                <a:solidFill>
                  <a:srgbClr val="274E13"/>
                </a:solidFill>
                <a:latin typeface="Calibri"/>
                <a:ea typeface="Calibri"/>
                <a:cs typeface="Calibri"/>
                <a:sym typeface="Calibri"/>
              </a:rPr>
              <a:t>Academics</a:t>
            </a:r>
            <a:endParaRPr sz="2500" b="1" dirty="0">
              <a:solidFill>
                <a:srgbClr val="274E13"/>
              </a:solidFill>
              <a:latin typeface="Calibri"/>
              <a:ea typeface="Calibri"/>
              <a:cs typeface="Calibri"/>
              <a:sym typeface="Calibri"/>
            </a:endParaRPr>
          </a:p>
          <a:p>
            <a:pPr marL="457200" marR="0" lvl="0" indent="-387350" algn="l" rtl="0">
              <a:lnSpc>
                <a:spcPct val="115000"/>
              </a:lnSpc>
              <a:spcBef>
                <a:spcPts val="0"/>
              </a:spcBef>
              <a:spcAft>
                <a:spcPts val="0"/>
              </a:spcAft>
              <a:buClr>
                <a:srgbClr val="274E13"/>
              </a:buClr>
              <a:buSzPts val="2500"/>
              <a:buFont typeface="Calibri"/>
              <a:buChar char="●"/>
            </a:pPr>
            <a:r>
              <a:rPr lang="en" sz="2500" b="1" dirty="0">
                <a:solidFill>
                  <a:srgbClr val="274E13"/>
                </a:solidFill>
                <a:latin typeface="Calibri"/>
                <a:ea typeface="Calibri"/>
                <a:cs typeface="Calibri"/>
                <a:sym typeface="Calibri"/>
              </a:rPr>
              <a:t>Chamberlin’s</a:t>
            </a:r>
            <a:r>
              <a:rPr lang="en" sz="2500" dirty="0">
                <a:solidFill>
                  <a:srgbClr val="274E13"/>
                </a:solidFill>
                <a:latin typeface="Calibri"/>
                <a:ea typeface="Calibri"/>
                <a:cs typeface="Calibri"/>
                <a:sym typeface="Calibri"/>
              </a:rPr>
              <a:t> Alignment and Integration Journey</a:t>
            </a:r>
            <a:endParaRPr sz="2500" dirty="0">
              <a:solidFill>
                <a:srgbClr val="274E13"/>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50">
                                            <p:txEl>
                                              <p:pRg st="0" end="0"/>
                                            </p:txEl>
                                          </p:spTgt>
                                        </p:tgtEl>
                                        <p:attrNameLst>
                                          <p:attrName>style.visibility</p:attrName>
                                        </p:attrNameLst>
                                      </p:cBhvr>
                                      <p:to>
                                        <p:strVal val="visible"/>
                                      </p:to>
                                    </p:set>
                                    <p:anim calcmode="lin" valueType="num">
                                      <p:cBhvr additive="base">
                                        <p:cTn id="7" dur="1000"/>
                                        <p:tgtEl>
                                          <p:spTgt spid="150">
                                            <p:txEl>
                                              <p:pRg st="0" end="0"/>
                                            </p:txEl>
                                          </p:spTgt>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150">
                                            <p:txEl>
                                              <p:pRg st="1" end="1"/>
                                            </p:txEl>
                                          </p:spTgt>
                                        </p:tgtEl>
                                        <p:attrNameLst>
                                          <p:attrName>style.visibility</p:attrName>
                                        </p:attrNameLst>
                                      </p:cBhvr>
                                      <p:to>
                                        <p:strVal val="visible"/>
                                      </p:to>
                                    </p:set>
                                    <p:anim calcmode="lin" valueType="num">
                                      <p:cBhvr additive="base">
                                        <p:cTn id="12" dur="1000"/>
                                        <p:tgtEl>
                                          <p:spTgt spid="150">
                                            <p:txEl>
                                              <p:pRg st="1" end="1"/>
                                            </p:txEl>
                                          </p:spTgt>
                                        </p:tgtEl>
                                        <p:attrNameLst>
                                          <p:attrName>ppt_x</p:attrName>
                                        </p:attrNameLst>
                                      </p:cBhvr>
                                      <p:tavLst>
                                        <p:tav tm="0">
                                          <p:val>
                                            <p:strVal val="#ppt_x-1"/>
                                          </p:val>
                                        </p:tav>
                                        <p:tav tm="100000">
                                          <p:val>
                                            <p:strVal val="#ppt_x"/>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150">
                                            <p:txEl>
                                              <p:pRg st="2" end="2"/>
                                            </p:txEl>
                                          </p:spTgt>
                                        </p:tgtEl>
                                        <p:attrNameLst>
                                          <p:attrName>style.visibility</p:attrName>
                                        </p:attrNameLst>
                                      </p:cBhvr>
                                      <p:to>
                                        <p:strVal val="visible"/>
                                      </p:to>
                                    </p:set>
                                    <p:anim calcmode="lin" valueType="num">
                                      <p:cBhvr additive="base">
                                        <p:cTn id="17" dur="1000"/>
                                        <p:tgtEl>
                                          <p:spTgt spid="150">
                                            <p:txEl>
                                              <p:pRg st="2" end="2"/>
                                            </p:txEl>
                                          </p:spTgt>
                                        </p:tgtEl>
                                        <p:attrNameLst>
                                          <p:attrName>ppt_x</p:attrName>
                                        </p:attrNameLst>
                                      </p:cBhvr>
                                      <p:tavLst>
                                        <p:tav tm="0">
                                          <p:val>
                                            <p:strVal val="#ppt_x-1"/>
                                          </p:val>
                                        </p:tav>
                                        <p:tav tm="100000">
                                          <p:val>
                                            <p:strVal val="#ppt_x"/>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150">
                                            <p:txEl>
                                              <p:pRg st="3" end="3"/>
                                            </p:txEl>
                                          </p:spTgt>
                                        </p:tgtEl>
                                        <p:attrNameLst>
                                          <p:attrName>style.visibility</p:attrName>
                                        </p:attrNameLst>
                                      </p:cBhvr>
                                      <p:to>
                                        <p:strVal val="visible"/>
                                      </p:to>
                                    </p:set>
                                    <p:anim calcmode="lin" valueType="num">
                                      <p:cBhvr additive="base">
                                        <p:cTn id="22" dur="1000"/>
                                        <p:tgtEl>
                                          <p:spTgt spid="150">
                                            <p:txEl>
                                              <p:pRg st="3" end="3"/>
                                            </p:txEl>
                                          </p:spTgt>
                                        </p:tgtEl>
                                        <p:attrNameLst>
                                          <p:attrName>ppt_x</p:attrName>
                                        </p:attrNameLst>
                                      </p:cBhvr>
                                      <p:tavLst>
                                        <p:tav tm="0">
                                          <p:val>
                                            <p:strVal val="#ppt_x-1"/>
                                          </p:val>
                                        </p:tav>
                                        <p:tav tm="100000">
                                          <p:val>
                                            <p:strVal val="#ppt_x"/>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150">
                                            <p:txEl>
                                              <p:pRg st="4" end="4"/>
                                            </p:txEl>
                                          </p:spTgt>
                                        </p:tgtEl>
                                        <p:attrNameLst>
                                          <p:attrName>style.visibility</p:attrName>
                                        </p:attrNameLst>
                                      </p:cBhvr>
                                      <p:to>
                                        <p:strVal val="visible"/>
                                      </p:to>
                                    </p:set>
                                    <p:anim calcmode="lin" valueType="num">
                                      <p:cBhvr additive="base">
                                        <p:cTn id="27" dur="1000"/>
                                        <p:tgtEl>
                                          <p:spTgt spid="150">
                                            <p:txEl>
                                              <p:pRg st="4" end="4"/>
                                            </p:txEl>
                                          </p:spTgt>
                                        </p:tgtEl>
                                        <p:attrNameLst>
                                          <p:attrName>ppt_x</p:attrName>
                                        </p:attrNameLst>
                                      </p:cBhvr>
                                      <p:tavLst>
                                        <p:tav tm="0">
                                          <p:val>
                                            <p:strVal val="#ppt_x-1"/>
                                          </p:val>
                                        </p:tav>
                                        <p:tav tm="100000">
                                          <p:val>
                                            <p:strVal val="#ppt_x"/>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8" fill="hold" nodeType="clickEffect">
                                  <p:stCondLst>
                                    <p:cond delay="0"/>
                                  </p:stCondLst>
                                  <p:childTnLst>
                                    <p:set>
                                      <p:cBhvr>
                                        <p:cTn id="31" dur="1" fill="hold">
                                          <p:stCondLst>
                                            <p:cond delay="0"/>
                                          </p:stCondLst>
                                        </p:cTn>
                                        <p:tgtEl>
                                          <p:spTgt spid="150">
                                            <p:txEl>
                                              <p:pRg st="5" end="5"/>
                                            </p:txEl>
                                          </p:spTgt>
                                        </p:tgtEl>
                                        <p:attrNameLst>
                                          <p:attrName>style.visibility</p:attrName>
                                        </p:attrNameLst>
                                      </p:cBhvr>
                                      <p:to>
                                        <p:strVal val="visible"/>
                                      </p:to>
                                    </p:set>
                                    <p:anim calcmode="lin" valueType="num">
                                      <p:cBhvr additive="base">
                                        <p:cTn id="32" dur="1000"/>
                                        <p:tgtEl>
                                          <p:spTgt spid="150">
                                            <p:txEl>
                                              <p:pRg st="5" end="5"/>
                                            </p:txEl>
                                          </p:spTgt>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pic>
        <p:nvPicPr>
          <p:cNvPr id="357" name="Google Shape;357;p44"/>
          <p:cNvPicPr preferRelativeResize="0"/>
          <p:nvPr/>
        </p:nvPicPr>
        <p:blipFill>
          <a:blip r:embed="rId3">
            <a:alphaModFix/>
          </a:blip>
          <a:stretch>
            <a:fillRect/>
          </a:stretch>
        </p:blipFill>
        <p:spPr>
          <a:xfrm>
            <a:off x="66675" y="371475"/>
            <a:ext cx="4838701" cy="4838701"/>
          </a:xfrm>
          <a:prstGeom prst="rect">
            <a:avLst/>
          </a:prstGeom>
          <a:noFill/>
          <a:ln>
            <a:noFill/>
          </a:ln>
        </p:spPr>
      </p:pic>
      <p:pic>
        <p:nvPicPr>
          <p:cNvPr id="358" name="Google Shape;358;p44"/>
          <p:cNvPicPr preferRelativeResize="0"/>
          <p:nvPr/>
        </p:nvPicPr>
        <p:blipFill>
          <a:blip r:embed="rId4">
            <a:alphaModFix/>
          </a:blip>
          <a:stretch>
            <a:fillRect/>
          </a:stretch>
        </p:blipFill>
        <p:spPr>
          <a:xfrm>
            <a:off x="5057776" y="152400"/>
            <a:ext cx="3629027" cy="4838702"/>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Shape 362"/>
        <p:cNvGrpSpPr/>
        <p:nvPr/>
      </p:nvGrpSpPr>
      <p:grpSpPr>
        <a:xfrm>
          <a:off x="0" y="0"/>
          <a:ext cx="0" cy="0"/>
          <a:chOff x="0" y="0"/>
          <a:chExt cx="0" cy="0"/>
        </a:xfrm>
      </p:grpSpPr>
      <p:sp>
        <p:nvSpPr>
          <p:cNvPr id="363" name="Google Shape;363;p45"/>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b="1"/>
              <a:t>Our Practices</a:t>
            </a:r>
            <a:endParaRPr b="1"/>
          </a:p>
        </p:txBody>
      </p:sp>
      <p:sp>
        <p:nvSpPr>
          <p:cNvPr id="364" name="Google Shape;364;p45"/>
          <p:cNvSpPr txBox="1">
            <a:spLocks noGrp="1"/>
          </p:cNvSpPr>
          <p:nvPr>
            <p:ph type="body" idx="1"/>
          </p:nvPr>
        </p:nvSpPr>
        <p:spPr>
          <a:xfrm>
            <a:off x="1228850" y="1017725"/>
            <a:ext cx="7038000" cy="3923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365" name="Google Shape;365;p45"/>
          <p:cNvPicPr preferRelativeResize="0"/>
          <p:nvPr/>
        </p:nvPicPr>
        <p:blipFill>
          <a:blip r:embed="rId3">
            <a:alphaModFix/>
          </a:blip>
          <a:stretch>
            <a:fillRect/>
          </a:stretch>
        </p:blipFill>
        <p:spPr>
          <a:xfrm>
            <a:off x="1143000" y="0"/>
            <a:ext cx="6858000" cy="51435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Shape 369"/>
        <p:cNvGrpSpPr/>
        <p:nvPr/>
      </p:nvGrpSpPr>
      <p:grpSpPr>
        <a:xfrm>
          <a:off x="0" y="0"/>
          <a:ext cx="0" cy="0"/>
          <a:chOff x="0" y="0"/>
          <a:chExt cx="0" cy="0"/>
        </a:xfrm>
      </p:grpSpPr>
      <p:sp>
        <p:nvSpPr>
          <p:cNvPr id="370" name="Google Shape;370;p46"/>
          <p:cNvSpPr txBox="1">
            <a:spLocks noGrp="1"/>
          </p:cNvSpPr>
          <p:nvPr>
            <p:ph type="title"/>
          </p:nvPr>
        </p:nvSpPr>
        <p:spPr>
          <a:xfrm>
            <a:off x="712825" y="227475"/>
            <a:ext cx="7505700" cy="954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b="1" dirty="0"/>
              <a:t>Data</a:t>
            </a:r>
            <a:endParaRPr b="1" dirty="0"/>
          </a:p>
        </p:txBody>
      </p:sp>
      <p:sp>
        <p:nvSpPr>
          <p:cNvPr id="371" name="Google Shape;371;p46"/>
          <p:cNvSpPr txBox="1">
            <a:spLocks noGrp="1"/>
          </p:cNvSpPr>
          <p:nvPr>
            <p:ph type="body" idx="1"/>
          </p:nvPr>
        </p:nvSpPr>
        <p:spPr>
          <a:xfrm>
            <a:off x="819150" y="839972"/>
            <a:ext cx="7505700" cy="430352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dirty="0">
                <a:solidFill>
                  <a:srgbClr val="000000"/>
                </a:solidFill>
              </a:rPr>
              <a:t>We use data to guide our interventions</a:t>
            </a:r>
            <a:r>
              <a:rPr lang="en" sz="2400" dirty="0"/>
              <a:t>.</a:t>
            </a:r>
            <a:endParaRPr sz="2400" dirty="0"/>
          </a:p>
          <a:p>
            <a:pPr marL="457200" lvl="0" indent="-349250" algn="l" rtl="0">
              <a:lnSpc>
                <a:spcPct val="100000"/>
              </a:lnSpc>
              <a:spcBef>
                <a:spcPts val="1600"/>
              </a:spcBef>
              <a:spcAft>
                <a:spcPts val="0"/>
              </a:spcAft>
              <a:buClr>
                <a:schemeClr val="dk1"/>
              </a:buClr>
              <a:buSzPts val="1900"/>
              <a:buChar char="●"/>
            </a:pPr>
            <a:r>
              <a:rPr lang="en" sz="1900" dirty="0">
                <a:solidFill>
                  <a:schemeClr val="dk1"/>
                </a:solidFill>
              </a:rPr>
              <a:t>TFI: Yearly</a:t>
            </a:r>
            <a:endParaRPr sz="1900" dirty="0">
              <a:solidFill>
                <a:schemeClr val="dk1"/>
              </a:solidFill>
            </a:endParaRPr>
          </a:p>
          <a:p>
            <a:pPr marL="457200" lvl="0" indent="-349250" algn="l" rtl="0">
              <a:lnSpc>
                <a:spcPct val="100000"/>
              </a:lnSpc>
              <a:spcBef>
                <a:spcPts val="0"/>
              </a:spcBef>
              <a:spcAft>
                <a:spcPts val="0"/>
              </a:spcAft>
              <a:buClr>
                <a:schemeClr val="dk1"/>
              </a:buClr>
              <a:buSzPts val="1900"/>
              <a:buChar char="●"/>
            </a:pPr>
            <a:r>
              <a:rPr lang="en" sz="1900" dirty="0">
                <a:solidFill>
                  <a:schemeClr val="dk1"/>
                </a:solidFill>
              </a:rPr>
              <a:t>SAS: Yearly</a:t>
            </a:r>
            <a:endParaRPr sz="1900" dirty="0">
              <a:solidFill>
                <a:schemeClr val="dk1"/>
              </a:solidFill>
            </a:endParaRPr>
          </a:p>
          <a:p>
            <a:pPr marL="457200" lvl="0" indent="-349250" algn="l" rtl="0">
              <a:lnSpc>
                <a:spcPct val="100000"/>
              </a:lnSpc>
              <a:spcBef>
                <a:spcPts val="0"/>
              </a:spcBef>
              <a:spcAft>
                <a:spcPts val="0"/>
              </a:spcAft>
              <a:buClr>
                <a:schemeClr val="dk1"/>
              </a:buClr>
              <a:buSzPts val="1900"/>
              <a:buChar char="●"/>
            </a:pPr>
            <a:r>
              <a:rPr lang="en" sz="1900" dirty="0">
                <a:solidFill>
                  <a:schemeClr val="dk1"/>
                </a:solidFill>
              </a:rPr>
              <a:t>SWIS: at least twice a month</a:t>
            </a:r>
            <a:endParaRPr sz="1900" dirty="0">
              <a:solidFill>
                <a:schemeClr val="dk1"/>
              </a:solidFill>
            </a:endParaRPr>
          </a:p>
          <a:p>
            <a:pPr marL="457200" lvl="0" indent="-349250" algn="l" rtl="0">
              <a:lnSpc>
                <a:spcPct val="100000"/>
              </a:lnSpc>
              <a:spcBef>
                <a:spcPts val="0"/>
              </a:spcBef>
              <a:spcAft>
                <a:spcPts val="0"/>
              </a:spcAft>
              <a:buClr>
                <a:schemeClr val="dk1"/>
              </a:buClr>
              <a:buSzPts val="1900"/>
              <a:buChar char="●"/>
            </a:pPr>
            <a:r>
              <a:rPr lang="en" sz="1900" dirty="0">
                <a:solidFill>
                  <a:schemeClr val="dk1"/>
                </a:solidFill>
              </a:rPr>
              <a:t>SAEBRS (goal of 3xyear)</a:t>
            </a:r>
            <a:endParaRPr sz="1900" dirty="0">
              <a:solidFill>
                <a:schemeClr val="dk1"/>
              </a:solidFill>
            </a:endParaRPr>
          </a:p>
          <a:p>
            <a:pPr marL="457200" lvl="0" indent="-349250" algn="l" rtl="0">
              <a:lnSpc>
                <a:spcPct val="100000"/>
              </a:lnSpc>
              <a:spcBef>
                <a:spcPts val="0"/>
              </a:spcBef>
              <a:spcAft>
                <a:spcPts val="0"/>
              </a:spcAft>
              <a:buClr>
                <a:schemeClr val="dk1"/>
              </a:buClr>
              <a:buSzPts val="1900"/>
              <a:buChar char="●"/>
            </a:pPr>
            <a:r>
              <a:rPr lang="en" sz="1900" dirty="0">
                <a:solidFill>
                  <a:schemeClr val="dk1"/>
                </a:solidFill>
              </a:rPr>
              <a:t>Second Step Assessment data (end of year)</a:t>
            </a:r>
            <a:endParaRPr sz="1900" dirty="0">
              <a:solidFill>
                <a:schemeClr val="dk1"/>
              </a:solidFill>
            </a:endParaRPr>
          </a:p>
          <a:p>
            <a:pPr marL="457200" lvl="0" indent="-349250" algn="l" rtl="0">
              <a:lnSpc>
                <a:spcPct val="100000"/>
              </a:lnSpc>
              <a:spcBef>
                <a:spcPts val="0"/>
              </a:spcBef>
              <a:spcAft>
                <a:spcPts val="0"/>
              </a:spcAft>
              <a:buClr>
                <a:schemeClr val="dk1"/>
              </a:buClr>
              <a:buSzPts val="1900"/>
              <a:buChar char="●"/>
            </a:pPr>
            <a:r>
              <a:rPr lang="en" sz="1900" dirty="0">
                <a:solidFill>
                  <a:schemeClr val="dk1"/>
                </a:solidFill>
              </a:rPr>
              <a:t>Reflective practice data of coaching practices(coaching focus)</a:t>
            </a:r>
            <a:endParaRPr sz="1900" dirty="0">
              <a:solidFill>
                <a:schemeClr val="dk1"/>
              </a:solidFill>
            </a:endParaRPr>
          </a:p>
          <a:p>
            <a:pPr marL="457200" lvl="0" indent="-349250" algn="l" rtl="0">
              <a:lnSpc>
                <a:spcPct val="100000"/>
              </a:lnSpc>
              <a:spcBef>
                <a:spcPts val="0"/>
              </a:spcBef>
              <a:spcAft>
                <a:spcPts val="0"/>
              </a:spcAft>
              <a:buClr>
                <a:schemeClr val="dk1"/>
              </a:buClr>
              <a:buSzPts val="1900"/>
              <a:buChar char="●"/>
            </a:pPr>
            <a:r>
              <a:rPr lang="en" sz="1900" dirty="0">
                <a:solidFill>
                  <a:schemeClr val="dk1"/>
                </a:solidFill>
              </a:rPr>
              <a:t>Layered/Targeted supports grid</a:t>
            </a:r>
            <a:endParaRPr sz="1900" dirty="0">
              <a:solidFill>
                <a:schemeClr val="dk1"/>
              </a:solidFill>
            </a:endParaRPr>
          </a:p>
          <a:p>
            <a:pPr marL="457200" lvl="0" indent="-349250" algn="l" rtl="0">
              <a:lnSpc>
                <a:spcPct val="100000"/>
              </a:lnSpc>
              <a:spcBef>
                <a:spcPts val="0"/>
              </a:spcBef>
              <a:spcAft>
                <a:spcPts val="0"/>
              </a:spcAft>
              <a:buClr>
                <a:schemeClr val="dk1"/>
              </a:buClr>
              <a:buSzPts val="1900"/>
              <a:buChar char="●"/>
            </a:pPr>
            <a:r>
              <a:rPr lang="en" sz="1900" dirty="0">
                <a:solidFill>
                  <a:schemeClr val="dk1"/>
                </a:solidFill>
              </a:rPr>
              <a:t>Nurse visits</a:t>
            </a:r>
            <a:endParaRPr sz="1900" dirty="0">
              <a:solidFill>
                <a:schemeClr val="dk1"/>
              </a:solidFill>
            </a:endParaRPr>
          </a:p>
          <a:p>
            <a:pPr marL="457200" lvl="0" indent="-349250" algn="l" rtl="0">
              <a:lnSpc>
                <a:spcPct val="100000"/>
              </a:lnSpc>
              <a:spcBef>
                <a:spcPts val="0"/>
              </a:spcBef>
              <a:spcAft>
                <a:spcPts val="0"/>
              </a:spcAft>
              <a:buClr>
                <a:schemeClr val="dk1"/>
              </a:buClr>
              <a:buSzPts val="1900"/>
              <a:buChar char="●"/>
            </a:pPr>
            <a:r>
              <a:rPr lang="en" sz="1900" dirty="0">
                <a:solidFill>
                  <a:schemeClr val="dk1"/>
                </a:solidFill>
              </a:rPr>
              <a:t>Attendance</a:t>
            </a:r>
            <a:endParaRPr sz="1900" dirty="0">
              <a:solidFill>
                <a:schemeClr val="dk1"/>
              </a:solidFill>
            </a:endParaRPr>
          </a:p>
          <a:p>
            <a:pPr marL="457200" lvl="0" indent="-349250" algn="l" rtl="0">
              <a:lnSpc>
                <a:spcPct val="100000"/>
              </a:lnSpc>
              <a:spcBef>
                <a:spcPts val="0"/>
              </a:spcBef>
              <a:spcAft>
                <a:spcPts val="0"/>
              </a:spcAft>
              <a:buClr>
                <a:schemeClr val="dk1"/>
              </a:buClr>
              <a:buSzPts val="1900"/>
              <a:buChar char="●"/>
            </a:pPr>
            <a:r>
              <a:rPr lang="en" sz="1900" dirty="0">
                <a:solidFill>
                  <a:schemeClr val="dk1"/>
                </a:solidFill>
              </a:rPr>
              <a:t>Data Wall </a:t>
            </a:r>
            <a:endParaRPr sz="1900" dirty="0">
              <a:solidFill>
                <a:schemeClr val="dk1"/>
              </a:solidFill>
            </a:endParaRPr>
          </a:p>
          <a:p>
            <a:pPr marL="457200" lvl="0" indent="-349250" algn="l" rtl="0">
              <a:lnSpc>
                <a:spcPct val="100000"/>
              </a:lnSpc>
              <a:spcBef>
                <a:spcPts val="0"/>
              </a:spcBef>
              <a:spcAft>
                <a:spcPts val="0"/>
              </a:spcAft>
              <a:buClr>
                <a:schemeClr val="dk1"/>
              </a:buClr>
              <a:buSzPts val="1900"/>
              <a:buChar char="●"/>
            </a:pPr>
            <a:r>
              <a:rPr lang="en" sz="1900" dirty="0">
                <a:solidFill>
                  <a:schemeClr val="dk1"/>
                </a:solidFill>
              </a:rPr>
              <a:t>Staff feedback</a:t>
            </a:r>
            <a:endParaRPr sz="2600"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pic>
        <p:nvPicPr>
          <p:cNvPr id="376" name="Google Shape;376;p47"/>
          <p:cNvPicPr preferRelativeResize="0"/>
          <p:nvPr/>
        </p:nvPicPr>
        <p:blipFill rotWithShape="1">
          <a:blip r:embed="rId3">
            <a:alphaModFix/>
          </a:blip>
          <a:srcRect t="13039" b="2343"/>
          <a:stretch/>
        </p:blipFill>
        <p:spPr>
          <a:xfrm>
            <a:off x="152400" y="352425"/>
            <a:ext cx="4772024" cy="4152900"/>
          </a:xfrm>
          <a:prstGeom prst="rect">
            <a:avLst/>
          </a:prstGeom>
          <a:noFill/>
          <a:ln>
            <a:noFill/>
          </a:ln>
        </p:spPr>
      </p:pic>
      <p:pic>
        <p:nvPicPr>
          <p:cNvPr id="377" name="Google Shape;377;p47"/>
          <p:cNvPicPr preferRelativeResize="0"/>
          <p:nvPr/>
        </p:nvPicPr>
        <p:blipFill>
          <a:blip r:embed="rId4">
            <a:alphaModFix/>
          </a:blip>
          <a:stretch>
            <a:fillRect/>
          </a:stretch>
        </p:blipFill>
        <p:spPr>
          <a:xfrm>
            <a:off x="5038725" y="295275"/>
            <a:ext cx="3600450" cy="404812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pic>
        <p:nvPicPr>
          <p:cNvPr id="382" name="Google Shape;382;p48"/>
          <p:cNvPicPr preferRelativeResize="0"/>
          <p:nvPr/>
        </p:nvPicPr>
        <p:blipFill>
          <a:blip r:embed="rId3">
            <a:alphaModFix/>
          </a:blip>
          <a:stretch>
            <a:fillRect/>
          </a:stretch>
        </p:blipFill>
        <p:spPr>
          <a:xfrm>
            <a:off x="152400" y="152400"/>
            <a:ext cx="3629025" cy="4838700"/>
          </a:xfrm>
          <a:prstGeom prst="rect">
            <a:avLst/>
          </a:prstGeom>
          <a:noFill/>
          <a:ln>
            <a:noFill/>
          </a:ln>
        </p:spPr>
      </p:pic>
      <p:pic>
        <p:nvPicPr>
          <p:cNvPr id="383" name="Google Shape;383;p48"/>
          <p:cNvPicPr preferRelativeResize="0"/>
          <p:nvPr/>
        </p:nvPicPr>
        <p:blipFill>
          <a:blip r:embed="rId4">
            <a:alphaModFix/>
          </a:blip>
          <a:stretch>
            <a:fillRect/>
          </a:stretch>
        </p:blipFill>
        <p:spPr>
          <a:xfrm>
            <a:off x="3933825" y="152400"/>
            <a:ext cx="3629025" cy="48387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pic>
        <p:nvPicPr>
          <p:cNvPr id="388" name="Google Shape;388;p49"/>
          <p:cNvPicPr preferRelativeResize="0"/>
          <p:nvPr/>
        </p:nvPicPr>
        <p:blipFill rotWithShape="1">
          <a:blip r:embed="rId3">
            <a:alphaModFix/>
          </a:blip>
          <a:srcRect t="17711" r="5410" b="7494"/>
          <a:stretch/>
        </p:blipFill>
        <p:spPr>
          <a:xfrm>
            <a:off x="136325" y="793225"/>
            <a:ext cx="4709724" cy="3333975"/>
          </a:xfrm>
          <a:prstGeom prst="rect">
            <a:avLst/>
          </a:prstGeom>
          <a:noFill/>
          <a:ln>
            <a:noFill/>
          </a:ln>
        </p:spPr>
      </p:pic>
      <p:pic>
        <p:nvPicPr>
          <p:cNvPr id="389" name="Google Shape;389;p49"/>
          <p:cNvPicPr preferRelativeResize="0"/>
          <p:nvPr/>
        </p:nvPicPr>
        <p:blipFill rotWithShape="1">
          <a:blip r:embed="rId4">
            <a:alphaModFix/>
          </a:blip>
          <a:srcRect l="18073" t="12472"/>
          <a:stretch/>
        </p:blipFill>
        <p:spPr>
          <a:xfrm>
            <a:off x="4970000" y="545325"/>
            <a:ext cx="3034100" cy="4321824"/>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pic>
        <p:nvPicPr>
          <p:cNvPr id="394" name="Google Shape;394;p50"/>
          <p:cNvPicPr preferRelativeResize="0"/>
          <p:nvPr/>
        </p:nvPicPr>
        <p:blipFill rotWithShape="1">
          <a:blip r:embed="rId3">
            <a:alphaModFix/>
          </a:blip>
          <a:srcRect t="25283"/>
          <a:stretch/>
        </p:blipFill>
        <p:spPr>
          <a:xfrm>
            <a:off x="152400" y="409000"/>
            <a:ext cx="4123525" cy="3742975"/>
          </a:xfrm>
          <a:prstGeom prst="rect">
            <a:avLst/>
          </a:prstGeom>
          <a:noFill/>
          <a:ln>
            <a:noFill/>
          </a:ln>
        </p:spPr>
      </p:pic>
      <p:pic>
        <p:nvPicPr>
          <p:cNvPr id="395" name="Google Shape;395;p50"/>
          <p:cNvPicPr preferRelativeResize="0"/>
          <p:nvPr/>
        </p:nvPicPr>
        <p:blipFill rotWithShape="1">
          <a:blip r:embed="rId4">
            <a:alphaModFix/>
          </a:blip>
          <a:srcRect t="27585" b="21187"/>
          <a:stretch/>
        </p:blipFill>
        <p:spPr>
          <a:xfrm>
            <a:off x="4428325" y="1487275"/>
            <a:ext cx="3629025" cy="24788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pic>
        <p:nvPicPr>
          <p:cNvPr id="400" name="Google Shape;400;p51"/>
          <p:cNvPicPr preferRelativeResize="0"/>
          <p:nvPr/>
        </p:nvPicPr>
        <p:blipFill>
          <a:blip r:embed="rId3">
            <a:alphaModFix/>
          </a:blip>
          <a:stretch>
            <a:fillRect/>
          </a:stretch>
        </p:blipFill>
        <p:spPr>
          <a:xfrm>
            <a:off x="152400" y="152400"/>
            <a:ext cx="2571750" cy="3429000"/>
          </a:xfrm>
          <a:prstGeom prst="rect">
            <a:avLst/>
          </a:prstGeom>
          <a:noFill/>
          <a:ln>
            <a:noFill/>
          </a:ln>
        </p:spPr>
      </p:pic>
      <p:pic>
        <p:nvPicPr>
          <p:cNvPr id="401" name="Google Shape;401;p51"/>
          <p:cNvPicPr preferRelativeResize="0"/>
          <p:nvPr/>
        </p:nvPicPr>
        <p:blipFill>
          <a:blip r:embed="rId4">
            <a:alphaModFix/>
          </a:blip>
          <a:stretch>
            <a:fillRect/>
          </a:stretch>
        </p:blipFill>
        <p:spPr>
          <a:xfrm>
            <a:off x="2876550" y="152400"/>
            <a:ext cx="2571750" cy="34290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pic>
        <p:nvPicPr>
          <p:cNvPr id="406" name="Google Shape;406;p52"/>
          <p:cNvPicPr preferRelativeResize="0"/>
          <p:nvPr/>
        </p:nvPicPr>
        <p:blipFill>
          <a:blip r:embed="rId3">
            <a:alphaModFix/>
          </a:blip>
          <a:stretch>
            <a:fillRect/>
          </a:stretch>
        </p:blipFill>
        <p:spPr>
          <a:xfrm>
            <a:off x="152400" y="152400"/>
            <a:ext cx="3629025" cy="4838700"/>
          </a:xfrm>
          <a:prstGeom prst="rect">
            <a:avLst/>
          </a:prstGeom>
          <a:noFill/>
          <a:ln>
            <a:noFill/>
          </a:ln>
        </p:spPr>
      </p:pic>
      <p:pic>
        <p:nvPicPr>
          <p:cNvPr id="407" name="Google Shape;407;p52"/>
          <p:cNvPicPr preferRelativeResize="0"/>
          <p:nvPr/>
        </p:nvPicPr>
        <p:blipFill>
          <a:blip r:embed="rId4">
            <a:alphaModFix/>
          </a:blip>
          <a:stretch>
            <a:fillRect/>
          </a:stretch>
        </p:blipFill>
        <p:spPr>
          <a:xfrm>
            <a:off x="3933825" y="152400"/>
            <a:ext cx="3629025" cy="48387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pic>
        <p:nvPicPr>
          <p:cNvPr id="412" name="Google Shape;412;p53"/>
          <p:cNvPicPr preferRelativeResize="0"/>
          <p:nvPr/>
        </p:nvPicPr>
        <p:blipFill>
          <a:blip r:embed="rId3">
            <a:alphaModFix/>
          </a:blip>
          <a:stretch>
            <a:fillRect/>
          </a:stretch>
        </p:blipFill>
        <p:spPr>
          <a:xfrm>
            <a:off x="381875" y="223100"/>
            <a:ext cx="2704450" cy="4602950"/>
          </a:xfrm>
          <a:prstGeom prst="rect">
            <a:avLst/>
          </a:prstGeom>
          <a:noFill/>
          <a:ln>
            <a:noFill/>
          </a:ln>
        </p:spPr>
      </p:pic>
      <p:pic>
        <p:nvPicPr>
          <p:cNvPr id="413" name="Google Shape;413;p53"/>
          <p:cNvPicPr preferRelativeResize="0"/>
          <p:nvPr/>
        </p:nvPicPr>
        <p:blipFill>
          <a:blip r:embed="rId4">
            <a:alphaModFix/>
          </a:blip>
          <a:stretch>
            <a:fillRect/>
          </a:stretch>
        </p:blipFill>
        <p:spPr>
          <a:xfrm>
            <a:off x="3238724" y="152400"/>
            <a:ext cx="3629025" cy="48387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Shape 154"/>
        <p:cNvGrpSpPr/>
        <p:nvPr/>
      </p:nvGrpSpPr>
      <p:grpSpPr>
        <a:xfrm>
          <a:off x="0" y="0"/>
          <a:ext cx="0" cy="0"/>
          <a:chOff x="0" y="0"/>
          <a:chExt cx="0" cy="0"/>
        </a:xfrm>
      </p:grpSpPr>
      <p:sp>
        <p:nvSpPr>
          <p:cNvPr id="155" name="Google Shape;155;p16"/>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500" b="1">
                <a:solidFill>
                  <a:srgbClr val="274E13"/>
                </a:solidFill>
                <a:latin typeface="Calibri"/>
                <a:ea typeface="Calibri"/>
                <a:cs typeface="Calibri"/>
                <a:sym typeface="Calibri"/>
              </a:rPr>
              <a:t>During this session, consider:</a:t>
            </a:r>
            <a:endParaRPr sz="3500" b="1">
              <a:solidFill>
                <a:srgbClr val="274E13"/>
              </a:solidFill>
              <a:latin typeface="Calibri"/>
              <a:ea typeface="Calibri"/>
              <a:cs typeface="Calibri"/>
              <a:sym typeface="Calibri"/>
            </a:endParaRPr>
          </a:p>
        </p:txBody>
      </p:sp>
      <p:sp>
        <p:nvSpPr>
          <p:cNvPr id="156" name="Google Shape;156;p16"/>
          <p:cNvSpPr txBox="1">
            <a:spLocks noGrp="1"/>
          </p:cNvSpPr>
          <p:nvPr>
            <p:ph type="body" idx="1"/>
          </p:nvPr>
        </p:nvSpPr>
        <p:spPr>
          <a:xfrm>
            <a:off x="311700" y="1405550"/>
            <a:ext cx="8766600" cy="2998200"/>
          </a:xfrm>
          <a:prstGeom prst="rect">
            <a:avLst/>
          </a:prstGeom>
        </p:spPr>
        <p:txBody>
          <a:bodyPr spcFirstLastPara="1" wrap="square" lIns="91425" tIns="91425" rIns="91425" bIns="91425" anchor="t" anchorCtr="0">
            <a:noAutofit/>
          </a:bodyPr>
          <a:lstStyle/>
          <a:p>
            <a:pPr marL="457200" lvl="0" indent="-381000" algn="l" rtl="0">
              <a:spcBef>
                <a:spcPts val="0"/>
              </a:spcBef>
              <a:spcAft>
                <a:spcPts val="0"/>
              </a:spcAft>
              <a:buClr>
                <a:srgbClr val="000000"/>
              </a:buClr>
              <a:buSzPts val="2400"/>
              <a:buFont typeface="Calibri"/>
              <a:buChar char="●"/>
            </a:pPr>
            <a:r>
              <a:rPr lang="en" sz="2400" b="1">
                <a:solidFill>
                  <a:srgbClr val="000000"/>
                </a:solidFill>
                <a:latin typeface="Calibri"/>
                <a:ea typeface="Calibri"/>
                <a:cs typeface="Calibri"/>
                <a:sym typeface="Calibri"/>
              </a:rPr>
              <a:t>What</a:t>
            </a:r>
            <a:r>
              <a:rPr lang="en" sz="2400">
                <a:solidFill>
                  <a:srgbClr val="000000"/>
                </a:solidFill>
                <a:latin typeface="Calibri"/>
                <a:ea typeface="Calibri"/>
                <a:cs typeface="Calibri"/>
                <a:sym typeface="Calibri"/>
              </a:rPr>
              <a:t> will you be able to implement?</a:t>
            </a:r>
            <a:endParaRPr sz="2400">
              <a:solidFill>
                <a:srgbClr val="000000"/>
              </a:solidFill>
              <a:latin typeface="Calibri"/>
              <a:ea typeface="Calibri"/>
              <a:cs typeface="Calibri"/>
              <a:sym typeface="Calibri"/>
            </a:endParaRPr>
          </a:p>
          <a:p>
            <a:pPr marL="457200" lvl="0" indent="-381000" algn="l" rtl="0">
              <a:spcBef>
                <a:spcPts val="0"/>
              </a:spcBef>
              <a:spcAft>
                <a:spcPts val="0"/>
              </a:spcAft>
              <a:buClr>
                <a:srgbClr val="000000"/>
              </a:buClr>
              <a:buSzPts val="2400"/>
              <a:buFont typeface="Calibri"/>
              <a:buChar char="●"/>
            </a:pPr>
            <a:r>
              <a:rPr lang="en" sz="2400">
                <a:solidFill>
                  <a:srgbClr val="000000"/>
                </a:solidFill>
                <a:latin typeface="Calibri"/>
                <a:ea typeface="Calibri"/>
                <a:cs typeface="Calibri"/>
                <a:sym typeface="Calibri"/>
              </a:rPr>
              <a:t>How will you know you’re implementing it </a:t>
            </a:r>
            <a:r>
              <a:rPr lang="en" sz="2400" b="1">
                <a:solidFill>
                  <a:srgbClr val="000000"/>
                </a:solidFill>
                <a:latin typeface="Calibri"/>
                <a:ea typeface="Calibri"/>
                <a:cs typeface="Calibri"/>
                <a:sym typeface="Calibri"/>
              </a:rPr>
              <a:t>well</a:t>
            </a:r>
            <a:r>
              <a:rPr lang="en" sz="2400">
                <a:solidFill>
                  <a:srgbClr val="000000"/>
                </a:solidFill>
                <a:latin typeface="Calibri"/>
                <a:ea typeface="Calibri"/>
                <a:cs typeface="Calibri"/>
                <a:sym typeface="Calibri"/>
              </a:rPr>
              <a:t>?</a:t>
            </a:r>
            <a:endParaRPr sz="2400">
              <a:solidFill>
                <a:srgbClr val="000000"/>
              </a:solidFill>
              <a:latin typeface="Calibri"/>
              <a:ea typeface="Calibri"/>
              <a:cs typeface="Calibri"/>
              <a:sym typeface="Calibri"/>
            </a:endParaRPr>
          </a:p>
          <a:p>
            <a:pPr marL="457200" lvl="0" indent="-381000" algn="l" rtl="0">
              <a:spcBef>
                <a:spcPts val="0"/>
              </a:spcBef>
              <a:spcAft>
                <a:spcPts val="0"/>
              </a:spcAft>
              <a:buClr>
                <a:srgbClr val="000000"/>
              </a:buClr>
              <a:buSzPts val="2400"/>
              <a:buFont typeface="Calibri"/>
              <a:buChar char="●"/>
            </a:pPr>
            <a:r>
              <a:rPr lang="en" sz="2400">
                <a:solidFill>
                  <a:srgbClr val="000000"/>
                </a:solidFill>
                <a:latin typeface="Calibri"/>
                <a:ea typeface="Calibri"/>
                <a:cs typeface="Calibri"/>
                <a:sym typeface="Calibri"/>
              </a:rPr>
              <a:t>How will your most </a:t>
            </a:r>
            <a:r>
              <a:rPr lang="en" sz="2400" b="1">
                <a:solidFill>
                  <a:srgbClr val="000000"/>
                </a:solidFill>
                <a:latin typeface="Calibri"/>
                <a:ea typeface="Calibri"/>
                <a:cs typeface="Calibri"/>
                <a:sym typeface="Calibri"/>
              </a:rPr>
              <a:t>vulnerable</a:t>
            </a:r>
            <a:r>
              <a:rPr lang="en" sz="2400">
                <a:solidFill>
                  <a:srgbClr val="000000"/>
                </a:solidFill>
                <a:latin typeface="Calibri"/>
                <a:ea typeface="Calibri"/>
                <a:cs typeface="Calibri"/>
                <a:sym typeface="Calibri"/>
              </a:rPr>
              <a:t> students benefit?</a:t>
            </a:r>
            <a:endParaRPr sz="2400">
              <a:solidFill>
                <a:srgbClr val="000000"/>
              </a:solidFill>
              <a:latin typeface="Calibri"/>
              <a:ea typeface="Calibri"/>
              <a:cs typeface="Calibri"/>
              <a:sym typeface="Calibri"/>
            </a:endParaRPr>
          </a:p>
          <a:p>
            <a:pPr marL="457200" lvl="0" indent="-381000" algn="l" rtl="0">
              <a:spcBef>
                <a:spcPts val="0"/>
              </a:spcBef>
              <a:spcAft>
                <a:spcPts val="0"/>
              </a:spcAft>
              <a:buClr>
                <a:srgbClr val="000000"/>
              </a:buClr>
              <a:buSzPts val="2400"/>
              <a:buFont typeface="Calibri"/>
              <a:buChar char="●"/>
            </a:pPr>
            <a:r>
              <a:rPr lang="en" sz="2400">
                <a:solidFill>
                  <a:srgbClr val="000000"/>
                </a:solidFill>
                <a:latin typeface="Calibri"/>
                <a:ea typeface="Calibri"/>
                <a:cs typeface="Calibri"/>
                <a:sym typeface="Calibri"/>
              </a:rPr>
              <a:t>How will you/your team </a:t>
            </a:r>
            <a:r>
              <a:rPr lang="en" sz="2400" b="1">
                <a:solidFill>
                  <a:srgbClr val="000000"/>
                </a:solidFill>
                <a:latin typeface="Calibri"/>
                <a:ea typeface="Calibri"/>
                <a:cs typeface="Calibri"/>
                <a:sym typeface="Calibri"/>
              </a:rPr>
              <a:t>sustain</a:t>
            </a:r>
            <a:r>
              <a:rPr lang="en" sz="2400">
                <a:solidFill>
                  <a:srgbClr val="000000"/>
                </a:solidFill>
                <a:latin typeface="Calibri"/>
                <a:ea typeface="Calibri"/>
                <a:cs typeface="Calibri"/>
                <a:sym typeface="Calibri"/>
              </a:rPr>
              <a:t> what you’re implementing?</a:t>
            </a:r>
            <a:endParaRPr sz="2400">
              <a:solidFill>
                <a:srgbClr val="000000"/>
              </a:solidFill>
              <a:latin typeface="Calibri"/>
              <a:ea typeface="Calibri"/>
              <a:cs typeface="Calibri"/>
              <a:sym typeface="Calibri"/>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pic>
        <p:nvPicPr>
          <p:cNvPr id="418" name="Google Shape;418;p54"/>
          <p:cNvPicPr preferRelativeResize="0"/>
          <p:nvPr/>
        </p:nvPicPr>
        <p:blipFill rotWithShape="1">
          <a:blip r:embed="rId3">
            <a:alphaModFix/>
          </a:blip>
          <a:srcRect l="8331" r="2087" b="3418"/>
          <a:stretch/>
        </p:blipFill>
        <p:spPr>
          <a:xfrm>
            <a:off x="-47625" y="123825"/>
            <a:ext cx="4619625" cy="5067300"/>
          </a:xfrm>
          <a:prstGeom prst="rect">
            <a:avLst/>
          </a:prstGeom>
          <a:noFill/>
          <a:ln>
            <a:noFill/>
          </a:ln>
        </p:spPr>
      </p:pic>
      <p:pic>
        <p:nvPicPr>
          <p:cNvPr id="419" name="Google Shape;419;p54"/>
          <p:cNvPicPr preferRelativeResize="0"/>
          <p:nvPr/>
        </p:nvPicPr>
        <p:blipFill>
          <a:blip r:embed="rId4">
            <a:alphaModFix/>
          </a:blip>
          <a:stretch>
            <a:fillRect/>
          </a:stretch>
        </p:blipFill>
        <p:spPr>
          <a:xfrm>
            <a:off x="4953000" y="152400"/>
            <a:ext cx="4007851" cy="48387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Shape 423"/>
        <p:cNvGrpSpPr/>
        <p:nvPr/>
      </p:nvGrpSpPr>
      <p:grpSpPr>
        <a:xfrm>
          <a:off x="0" y="0"/>
          <a:ext cx="0" cy="0"/>
          <a:chOff x="0" y="0"/>
          <a:chExt cx="0" cy="0"/>
        </a:xfrm>
      </p:grpSpPr>
      <p:sp>
        <p:nvSpPr>
          <p:cNvPr id="424" name="Google Shape;424;p55"/>
          <p:cNvSpPr txBox="1">
            <a:spLocks noGrp="1"/>
          </p:cNvSpPr>
          <p:nvPr>
            <p:ph type="title"/>
          </p:nvPr>
        </p:nvSpPr>
        <p:spPr>
          <a:xfrm>
            <a:off x="500173" y="140350"/>
            <a:ext cx="7505700" cy="954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Key Points</a:t>
            </a:r>
            <a:endParaRPr dirty="0"/>
          </a:p>
        </p:txBody>
      </p:sp>
      <p:sp>
        <p:nvSpPr>
          <p:cNvPr id="425" name="Google Shape;425;p55"/>
          <p:cNvSpPr txBox="1">
            <a:spLocks noGrp="1"/>
          </p:cNvSpPr>
          <p:nvPr>
            <p:ph type="body" idx="1"/>
          </p:nvPr>
        </p:nvSpPr>
        <p:spPr>
          <a:xfrm>
            <a:off x="311700" y="829340"/>
            <a:ext cx="8766600" cy="4173810"/>
          </a:xfrm>
          <a:prstGeom prst="rect">
            <a:avLst/>
          </a:prstGeom>
        </p:spPr>
        <p:txBody>
          <a:bodyPr spcFirstLastPara="1" wrap="square" lIns="91425" tIns="91425" rIns="91425" bIns="91425" anchor="t" anchorCtr="0">
            <a:noAutofit/>
          </a:bodyPr>
          <a:lstStyle/>
          <a:p>
            <a:pPr marL="457200" lvl="0" indent="-361950" algn="l" rtl="0">
              <a:spcBef>
                <a:spcPts val="0"/>
              </a:spcBef>
              <a:spcAft>
                <a:spcPts val="0"/>
              </a:spcAft>
              <a:buClr>
                <a:srgbClr val="000000"/>
              </a:buClr>
              <a:buSzPts val="2100"/>
              <a:buFont typeface="Arial Narrow"/>
              <a:buChar char="★"/>
            </a:pPr>
            <a:r>
              <a:rPr lang="en" sz="2100" dirty="0">
                <a:solidFill>
                  <a:srgbClr val="000000"/>
                </a:solidFill>
                <a:latin typeface="Arial Narrow"/>
                <a:ea typeface="Arial Narrow"/>
                <a:cs typeface="Arial Narrow"/>
                <a:sym typeface="Arial Narrow"/>
              </a:rPr>
              <a:t>Administrative support and participation is key to the success</a:t>
            </a:r>
            <a:endParaRPr sz="2100" dirty="0">
              <a:solidFill>
                <a:srgbClr val="000000"/>
              </a:solidFill>
              <a:latin typeface="Arial Narrow"/>
              <a:ea typeface="Arial Narrow"/>
              <a:cs typeface="Arial Narrow"/>
              <a:sym typeface="Arial Narrow"/>
            </a:endParaRPr>
          </a:p>
          <a:p>
            <a:pPr marL="457200" lvl="0" indent="-361950" algn="l" rtl="0">
              <a:spcBef>
                <a:spcPts val="0"/>
              </a:spcBef>
              <a:spcAft>
                <a:spcPts val="0"/>
              </a:spcAft>
              <a:buClr>
                <a:srgbClr val="000000"/>
              </a:buClr>
              <a:buSzPts val="2100"/>
              <a:buFont typeface="Arial Narrow"/>
              <a:buChar char="★"/>
            </a:pPr>
            <a:r>
              <a:rPr lang="en" sz="2100" dirty="0">
                <a:solidFill>
                  <a:srgbClr val="000000"/>
                </a:solidFill>
                <a:latin typeface="Arial Narrow"/>
                <a:ea typeface="Arial Narrow"/>
                <a:cs typeface="Arial Narrow"/>
                <a:sym typeface="Arial Narrow"/>
              </a:rPr>
              <a:t>Training</a:t>
            </a:r>
            <a:endParaRPr sz="2000" dirty="0">
              <a:solidFill>
                <a:srgbClr val="000000"/>
              </a:solidFill>
              <a:latin typeface="Arial Narrow"/>
              <a:ea typeface="Arial Narrow"/>
              <a:cs typeface="Arial Narrow"/>
              <a:sym typeface="Arial Narrow"/>
            </a:endParaRPr>
          </a:p>
          <a:p>
            <a:pPr marL="457200" lvl="0" indent="-361950" algn="l" rtl="0">
              <a:spcBef>
                <a:spcPts val="0"/>
              </a:spcBef>
              <a:spcAft>
                <a:spcPts val="0"/>
              </a:spcAft>
              <a:buClr>
                <a:srgbClr val="000000"/>
              </a:buClr>
              <a:buSzPts val="2100"/>
              <a:buFont typeface="Arial Narrow"/>
              <a:buChar char="★"/>
            </a:pPr>
            <a:r>
              <a:rPr lang="en" sz="2100" dirty="0">
                <a:solidFill>
                  <a:srgbClr val="000000"/>
                </a:solidFill>
                <a:latin typeface="Arial Narrow"/>
                <a:ea typeface="Arial Narrow"/>
                <a:cs typeface="Arial Narrow"/>
                <a:sym typeface="Arial Narrow"/>
              </a:rPr>
              <a:t>Make sure there is a team/s that understand the alignment and can share this to increase knowledge and follow through.</a:t>
            </a:r>
            <a:endParaRPr sz="2100" dirty="0">
              <a:solidFill>
                <a:srgbClr val="000000"/>
              </a:solidFill>
              <a:latin typeface="Arial Narrow"/>
              <a:ea typeface="Arial Narrow"/>
              <a:cs typeface="Arial Narrow"/>
              <a:sym typeface="Arial Narrow"/>
            </a:endParaRPr>
          </a:p>
          <a:p>
            <a:pPr marL="457200" lvl="0" indent="-361950" algn="l" rtl="0">
              <a:spcBef>
                <a:spcPts val="0"/>
              </a:spcBef>
              <a:spcAft>
                <a:spcPts val="0"/>
              </a:spcAft>
              <a:buClr>
                <a:srgbClr val="000000"/>
              </a:buClr>
              <a:buSzPts val="2100"/>
              <a:buFont typeface="Arial Narrow"/>
              <a:buChar char="★"/>
            </a:pPr>
            <a:r>
              <a:rPr lang="en" sz="2100" dirty="0">
                <a:solidFill>
                  <a:srgbClr val="000000"/>
                </a:solidFill>
                <a:latin typeface="Arial Narrow"/>
                <a:ea typeface="Arial Narrow"/>
                <a:cs typeface="Arial Narrow"/>
                <a:sym typeface="Arial Narrow"/>
              </a:rPr>
              <a:t>Develop practices that weave into the fabric of your day, not just during a specific time of day.</a:t>
            </a:r>
            <a:endParaRPr sz="2100" dirty="0">
              <a:solidFill>
                <a:srgbClr val="000000"/>
              </a:solidFill>
              <a:latin typeface="Arial Narrow"/>
              <a:ea typeface="Arial Narrow"/>
              <a:cs typeface="Arial Narrow"/>
              <a:sym typeface="Arial Narrow"/>
            </a:endParaRPr>
          </a:p>
          <a:p>
            <a:pPr marL="457200" lvl="0" indent="-361950" algn="l" rtl="0">
              <a:spcBef>
                <a:spcPts val="0"/>
              </a:spcBef>
              <a:spcAft>
                <a:spcPts val="0"/>
              </a:spcAft>
              <a:buClr>
                <a:srgbClr val="000000"/>
              </a:buClr>
              <a:buSzPts val="2100"/>
              <a:buFont typeface="Arial Narrow"/>
              <a:buChar char="★"/>
            </a:pPr>
            <a:r>
              <a:rPr lang="en" sz="2100" dirty="0">
                <a:solidFill>
                  <a:srgbClr val="000000"/>
                </a:solidFill>
                <a:latin typeface="Arial Narrow"/>
                <a:ea typeface="Arial Narrow"/>
                <a:cs typeface="Arial Narrow"/>
                <a:sym typeface="Arial Narrow"/>
              </a:rPr>
              <a:t>Get feedback from staff and respond to their feedback.</a:t>
            </a:r>
            <a:endParaRPr sz="2100" dirty="0">
              <a:solidFill>
                <a:srgbClr val="000000"/>
              </a:solidFill>
              <a:latin typeface="Arial Narrow"/>
              <a:ea typeface="Arial Narrow"/>
              <a:cs typeface="Arial Narrow"/>
              <a:sym typeface="Arial Narrow"/>
            </a:endParaRPr>
          </a:p>
          <a:p>
            <a:pPr marL="457200" lvl="0" indent="-361950" algn="l" rtl="0">
              <a:lnSpc>
                <a:spcPct val="100000"/>
              </a:lnSpc>
              <a:spcBef>
                <a:spcPts val="0"/>
              </a:spcBef>
              <a:spcAft>
                <a:spcPts val="0"/>
              </a:spcAft>
              <a:buClr>
                <a:srgbClr val="000000"/>
              </a:buClr>
              <a:buSzPts val="2100"/>
              <a:buFont typeface="Arial Narrow"/>
              <a:buChar char="★"/>
            </a:pPr>
            <a:r>
              <a:rPr lang="en" sz="2100" dirty="0">
                <a:solidFill>
                  <a:srgbClr val="000000"/>
                </a:solidFill>
                <a:latin typeface="Arial Narrow"/>
                <a:ea typeface="Arial Narrow"/>
                <a:cs typeface="Arial Narrow"/>
                <a:sym typeface="Arial Narrow"/>
              </a:rPr>
              <a:t>Look at the data: </a:t>
            </a:r>
            <a:endParaRPr sz="2100" dirty="0">
              <a:solidFill>
                <a:srgbClr val="000000"/>
              </a:solidFill>
              <a:latin typeface="Arial Narrow"/>
              <a:ea typeface="Arial Narrow"/>
              <a:cs typeface="Arial Narrow"/>
              <a:sym typeface="Arial Narrow"/>
            </a:endParaRPr>
          </a:p>
          <a:p>
            <a:pPr marL="0" lvl="0" indent="457200" algn="l" rtl="0">
              <a:lnSpc>
                <a:spcPct val="100000"/>
              </a:lnSpc>
              <a:spcBef>
                <a:spcPts val="0"/>
              </a:spcBef>
              <a:spcAft>
                <a:spcPts val="0"/>
              </a:spcAft>
              <a:buNone/>
            </a:pPr>
            <a:r>
              <a:rPr lang="en" sz="2100" dirty="0">
                <a:solidFill>
                  <a:srgbClr val="000000"/>
                </a:solidFill>
                <a:latin typeface="Arial Narrow"/>
                <a:ea typeface="Arial Narrow"/>
                <a:cs typeface="Arial Narrow"/>
                <a:sym typeface="Arial Narrow"/>
              </a:rPr>
              <a:t>Are the majority following through with the initiative?</a:t>
            </a:r>
            <a:endParaRPr sz="2100" dirty="0">
              <a:solidFill>
                <a:srgbClr val="000000"/>
              </a:solidFill>
              <a:latin typeface="Arial Narrow"/>
              <a:ea typeface="Arial Narrow"/>
              <a:cs typeface="Arial Narrow"/>
              <a:sym typeface="Arial Narrow"/>
            </a:endParaRPr>
          </a:p>
          <a:p>
            <a:pPr marL="0" lvl="0" indent="457200" algn="l" rtl="0">
              <a:lnSpc>
                <a:spcPct val="100000"/>
              </a:lnSpc>
              <a:spcBef>
                <a:spcPts val="0"/>
              </a:spcBef>
              <a:spcAft>
                <a:spcPts val="0"/>
              </a:spcAft>
              <a:buNone/>
            </a:pPr>
            <a:r>
              <a:rPr lang="en" sz="2100" dirty="0">
                <a:solidFill>
                  <a:srgbClr val="000000"/>
                </a:solidFill>
                <a:latin typeface="Arial Narrow"/>
                <a:ea typeface="Arial Narrow"/>
                <a:cs typeface="Arial Narrow"/>
                <a:sym typeface="Arial Narrow"/>
              </a:rPr>
              <a:t>Those that aren’t explore the why.  What do they need?</a:t>
            </a:r>
            <a:endParaRPr sz="2100" dirty="0">
              <a:solidFill>
                <a:srgbClr val="000000"/>
              </a:solidFill>
              <a:latin typeface="Arial Narrow"/>
              <a:ea typeface="Arial Narrow"/>
              <a:cs typeface="Arial Narrow"/>
              <a:sym typeface="Arial Narrow"/>
            </a:endParaRPr>
          </a:p>
          <a:p>
            <a:pPr marL="457200" lvl="0" indent="-361950" algn="l" rtl="0">
              <a:lnSpc>
                <a:spcPct val="100000"/>
              </a:lnSpc>
              <a:spcBef>
                <a:spcPts val="0"/>
              </a:spcBef>
              <a:spcAft>
                <a:spcPts val="0"/>
              </a:spcAft>
              <a:buClr>
                <a:srgbClr val="000000"/>
              </a:buClr>
              <a:buSzPts val="2100"/>
              <a:buFont typeface="Arial Narrow"/>
              <a:buChar char="★"/>
            </a:pPr>
            <a:r>
              <a:rPr lang="en" sz="2100" dirty="0">
                <a:solidFill>
                  <a:srgbClr val="000000"/>
                </a:solidFill>
                <a:latin typeface="Arial Narrow"/>
                <a:ea typeface="Arial Narrow"/>
                <a:cs typeface="Arial Narrow"/>
                <a:sym typeface="Arial Narrow"/>
              </a:rPr>
              <a:t>Team meetings: data, communication, problem-solving</a:t>
            </a:r>
            <a:endParaRPr sz="2100" dirty="0">
              <a:solidFill>
                <a:srgbClr val="000000"/>
              </a:solidFill>
              <a:latin typeface="Arial Narrow"/>
              <a:ea typeface="Arial Narrow"/>
              <a:cs typeface="Arial Narrow"/>
              <a:sym typeface="Arial Narrow"/>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Shape 336"/>
        <p:cNvGrpSpPr/>
        <p:nvPr/>
      </p:nvGrpSpPr>
      <p:grpSpPr>
        <a:xfrm>
          <a:off x="0" y="0"/>
          <a:ext cx="0" cy="0"/>
          <a:chOff x="0" y="0"/>
          <a:chExt cx="0" cy="0"/>
        </a:xfrm>
      </p:grpSpPr>
      <p:sp>
        <p:nvSpPr>
          <p:cNvPr id="337" name="Google Shape;337;p41"/>
          <p:cNvSpPr txBox="1">
            <a:spLocks noGrp="1"/>
          </p:cNvSpPr>
          <p:nvPr>
            <p:ph type="title"/>
          </p:nvPr>
        </p:nvSpPr>
        <p:spPr>
          <a:xfrm>
            <a:off x="709820" y="80287"/>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500" b="1" dirty="0">
                <a:solidFill>
                  <a:srgbClr val="274E13"/>
                </a:solidFill>
                <a:latin typeface="Calibri"/>
                <a:ea typeface="Calibri"/>
                <a:cs typeface="Calibri"/>
                <a:sym typeface="Calibri"/>
              </a:rPr>
              <a:t>Now that you’ve learned about this topic...</a:t>
            </a:r>
            <a:endParaRPr sz="3500" b="1" dirty="0">
              <a:solidFill>
                <a:srgbClr val="274E13"/>
              </a:solidFill>
              <a:latin typeface="Calibri"/>
              <a:ea typeface="Calibri"/>
              <a:cs typeface="Calibri"/>
              <a:sym typeface="Calibri"/>
            </a:endParaRPr>
          </a:p>
        </p:txBody>
      </p:sp>
      <p:sp>
        <p:nvSpPr>
          <p:cNvPr id="338" name="Google Shape;338;p41"/>
          <p:cNvSpPr txBox="1">
            <a:spLocks noGrp="1"/>
          </p:cNvSpPr>
          <p:nvPr>
            <p:ph type="body" idx="1"/>
          </p:nvPr>
        </p:nvSpPr>
        <p:spPr>
          <a:xfrm>
            <a:off x="311700" y="1410125"/>
            <a:ext cx="8766600" cy="3593100"/>
          </a:xfrm>
          <a:prstGeom prst="rect">
            <a:avLst/>
          </a:prstGeom>
        </p:spPr>
        <p:txBody>
          <a:bodyPr spcFirstLastPara="1" wrap="square" lIns="91425" tIns="91425" rIns="91425" bIns="91425" anchor="t" anchorCtr="0">
            <a:noAutofit/>
          </a:bodyPr>
          <a:lstStyle/>
          <a:p>
            <a:pPr marL="457200" lvl="0" indent="-381000" algn="l" rtl="0">
              <a:spcBef>
                <a:spcPts val="0"/>
              </a:spcBef>
              <a:spcAft>
                <a:spcPts val="0"/>
              </a:spcAft>
              <a:buClr>
                <a:srgbClr val="000000"/>
              </a:buClr>
              <a:buSzPts val="2400"/>
              <a:buFont typeface="Calibri"/>
              <a:buChar char="●"/>
            </a:pPr>
            <a:r>
              <a:rPr lang="en" sz="2400" b="1" dirty="0">
                <a:solidFill>
                  <a:srgbClr val="000000"/>
                </a:solidFill>
                <a:latin typeface="Calibri"/>
                <a:ea typeface="Calibri"/>
                <a:cs typeface="Calibri"/>
                <a:sym typeface="Calibri"/>
              </a:rPr>
              <a:t>What</a:t>
            </a:r>
            <a:r>
              <a:rPr lang="en" sz="2400" dirty="0">
                <a:solidFill>
                  <a:srgbClr val="000000"/>
                </a:solidFill>
                <a:latin typeface="Calibri"/>
                <a:ea typeface="Calibri"/>
                <a:cs typeface="Calibri"/>
                <a:sym typeface="Calibri"/>
              </a:rPr>
              <a:t> will you be able to implement?</a:t>
            </a:r>
            <a:endParaRPr sz="2400" dirty="0">
              <a:solidFill>
                <a:srgbClr val="000000"/>
              </a:solidFill>
              <a:latin typeface="Calibri"/>
              <a:ea typeface="Calibri"/>
              <a:cs typeface="Calibri"/>
              <a:sym typeface="Calibri"/>
            </a:endParaRPr>
          </a:p>
          <a:p>
            <a:pPr marL="457200" lvl="0" indent="-381000" algn="l" rtl="0">
              <a:spcBef>
                <a:spcPts val="0"/>
              </a:spcBef>
              <a:spcAft>
                <a:spcPts val="0"/>
              </a:spcAft>
              <a:buClr>
                <a:srgbClr val="000000"/>
              </a:buClr>
              <a:buSzPts val="2400"/>
              <a:buFont typeface="Calibri"/>
              <a:buChar char="●"/>
            </a:pPr>
            <a:r>
              <a:rPr lang="en" sz="2400" dirty="0">
                <a:solidFill>
                  <a:srgbClr val="000000"/>
                </a:solidFill>
                <a:latin typeface="Calibri"/>
                <a:ea typeface="Calibri"/>
                <a:cs typeface="Calibri"/>
                <a:sym typeface="Calibri"/>
              </a:rPr>
              <a:t>How will you know you’re implementing it </a:t>
            </a:r>
            <a:r>
              <a:rPr lang="en" sz="2400" b="1" dirty="0">
                <a:solidFill>
                  <a:srgbClr val="000000"/>
                </a:solidFill>
                <a:latin typeface="Calibri"/>
                <a:ea typeface="Calibri"/>
                <a:cs typeface="Calibri"/>
                <a:sym typeface="Calibri"/>
              </a:rPr>
              <a:t>well</a:t>
            </a:r>
            <a:r>
              <a:rPr lang="en" sz="2400" dirty="0">
                <a:solidFill>
                  <a:srgbClr val="000000"/>
                </a:solidFill>
                <a:latin typeface="Calibri"/>
                <a:ea typeface="Calibri"/>
                <a:cs typeface="Calibri"/>
                <a:sym typeface="Calibri"/>
              </a:rPr>
              <a:t>?</a:t>
            </a:r>
            <a:endParaRPr sz="2400" dirty="0">
              <a:solidFill>
                <a:srgbClr val="000000"/>
              </a:solidFill>
              <a:latin typeface="Calibri"/>
              <a:ea typeface="Calibri"/>
              <a:cs typeface="Calibri"/>
              <a:sym typeface="Calibri"/>
            </a:endParaRPr>
          </a:p>
          <a:p>
            <a:pPr marL="457200" lvl="0" indent="-381000" algn="l" rtl="0">
              <a:spcBef>
                <a:spcPts val="0"/>
              </a:spcBef>
              <a:spcAft>
                <a:spcPts val="0"/>
              </a:spcAft>
              <a:buClr>
                <a:srgbClr val="000000"/>
              </a:buClr>
              <a:buSzPts val="2400"/>
              <a:buFont typeface="Calibri"/>
              <a:buChar char="●"/>
            </a:pPr>
            <a:r>
              <a:rPr lang="en" sz="2400" dirty="0">
                <a:solidFill>
                  <a:srgbClr val="000000"/>
                </a:solidFill>
                <a:latin typeface="Calibri"/>
                <a:ea typeface="Calibri"/>
                <a:cs typeface="Calibri"/>
                <a:sym typeface="Calibri"/>
              </a:rPr>
              <a:t>How will your most </a:t>
            </a:r>
            <a:r>
              <a:rPr lang="en" sz="2400" b="1" dirty="0">
                <a:solidFill>
                  <a:srgbClr val="000000"/>
                </a:solidFill>
                <a:latin typeface="Calibri"/>
                <a:ea typeface="Calibri"/>
                <a:cs typeface="Calibri"/>
                <a:sym typeface="Calibri"/>
              </a:rPr>
              <a:t>vulnerable</a:t>
            </a:r>
            <a:r>
              <a:rPr lang="en" sz="2400" dirty="0">
                <a:solidFill>
                  <a:srgbClr val="000000"/>
                </a:solidFill>
                <a:latin typeface="Calibri"/>
                <a:ea typeface="Calibri"/>
                <a:cs typeface="Calibri"/>
                <a:sym typeface="Calibri"/>
              </a:rPr>
              <a:t> students benefit?</a:t>
            </a:r>
            <a:endParaRPr sz="2400" dirty="0">
              <a:solidFill>
                <a:srgbClr val="000000"/>
              </a:solidFill>
              <a:latin typeface="Calibri"/>
              <a:ea typeface="Calibri"/>
              <a:cs typeface="Calibri"/>
              <a:sym typeface="Calibri"/>
            </a:endParaRPr>
          </a:p>
          <a:p>
            <a:pPr marL="457200" lvl="0" indent="-381000" algn="l" rtl="0">
              <a:spcBef>
                <a:spcPts val="0"/>
              </a:spcBef>
              <a:spcAft>
                <a:spcPts val="0"/>
              </a:spcAft>
              <a:buClr>
                <a:srgbClr val="000000"/>
              </a:buClr>
              <a:buSzPts val="2400"/>
              <a:buFont typeface="Calibri"/>
              <a:buChar char="●"/>
            </a:pPr>
            <a:r>
              <a:rPr lang="en" sz="2400" dirty="0">
                <a:solidFill>
                  <a:srgbClr val="000000"/>
                </a:solidFill>
                <a:latin typeface="Calibri"/>
                <a:ea typeface="Calibri"/>
                <a:cs typeface="Calibri"/>
                <a:sym typeface="Calibri"/>
              </a:rPr>
              <a:t>How will you/your team </a:t>
            </a:r>
            <a:r>
              <a:rPr lang="en" sz="2400" b="1" dirty="0">
                <a:solidFill>
                  <a:srgbClr val="000000"/>
                </a:solidFill>
                <a:latin typeface="Calibri"/>
                <a:ea typeface="Calibri"/>
                <a:cs typeface="Calibri"/>
                <a:sym typeface="Calibri"/>
              </a:rPr>
              <a:t>sustain</a:t>
            </a:r>
            <a:r>
              <a:rPr lang="en" sz="2400" dirty="0">
                <a:solidFill>
                  <a:srgbClr val="000000"/>
                </a:solidFill>
                <a:latin typeface="Calibri"/>
                <a:ea typeface="Calibri"/>
                <a:cs typeface="Calibri"/>
                <a:sym typeface="Calibri"/>
              </a:rPr>
              <a:t> what you’re implementing?</a:t>
            </a:r>
            <a:endParaRPr sz="2400" dirty="0">
              <a:solidFill>
                <a:srgbClr val="000000"/>
              </a:solidFill>
              <a:latin typeface="Calibri"/>
              <a:ea typeface="Calibri"/>
              <a:cs typeface="Calibri"/>
              <a:sym typeface="Calibri"/>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7BB07-990D-41B9-87BE-127CE66E95D1}"/>
              </a:ext>
            </a:extLst>
          </p:cNvPr>
          <p:cNvSpPr>
            <a:spLocks noGrp="1"/>
          </p:cNvSpPr>
          <p:nvPr>
            <p:ph type="title"/>
          </p:nvPr>
        </p:nvSpPr>
        <p:spPr/>
        <p:txBody>
          <a:bodyPr/>
          <a:lstStyle/>
          <a:p>
            <a:pPr algn="ctr"/>
            <a:r>
              <a:rPr lang="en-US" sz="6000" dirty="0"/>
              <a:t>Questions? </a:t>
            </a:r>
          </a:p>
        </p:txBody>
      </p:sp>
    </p:spTree>
    <p:extLst>
      <p:ext uri="{BB962C8B-B14F-4D97-AF65-F5344CB8AC3E}">
        <p14:creationId xmlns:p14="http://schemas.microsoft.com/office/powerpoint/2010/main" val="18363617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Shape 160"/>
        <p:cNvGrpSpPr/>
        <p:nvPr/>
      </p:nvGrpSpPr>
      <p:grpSpPr>
        <a:xfrm>
          <a:off x="0" y="0"/>
          <a:ext cx="0" cy="0"/>
          <a:chOff x="0" y="0"/>
          <a:chExt cx="0" cy="0"/>
        </a:xfrm>
      </p:grpSpPr>
      <p:sp>
        <p:nvSpPr>
          <p:cNvPr id="161" name="Google Shape;161;p17"/>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500" b="1">
                <a:solidFill>
                  <a:srgbClr val="274E13"/>
                </a:solidFill>
                <a:latin typeface="Calibri"/>
                <a:ea typeface="Calibri"/>
                <a:cs typeface="Calibri"/>
                <a:sym typeface="Calibri"/>
              </a:rPr>
              <a:t>What is Alignment?</a:t>
            </a:r>
            <a:endParaRPr sz="3500" b="1">
              <a:solidFill>
                <a:srgbClr val="274E13"/>
              </a:solidFill>
              <a:latin typeface="Calibri"/>
              <a:ea typeface="Calibri"/>
              <a:cs typeface="Calibri"/>
              <a:sym typeface="Calibri"/>
            </a:endParaRPr>
          </a:p>
        </p:txBody>
      </p:sp>
      <p:sp>
        <p:nvSpPr>
          <p:cNvPr id="162" name="Google Shape;162;p17"/>
          <p:cNvSpPr txBox="1">
            <a:spLocks noGrp="1"/>
          </p:cNvSpPr>
          <p:nvPr>
            <p:ph type="body" idx="1"/>
          </p:nvPr>
        </p:nvSpPr>
        <p:spPr>
          <a:xfrm>
            <a:off x="367825" y="1718975"/>
            <a:ext cx="8520600" cy="28611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2400">
                <a:solidFill>
                  <a:srgbClr val="000000"/>
                </a:solidFill>
                <a:latin typeface="Calibri"/>
                <a:ea typeface="Calibri"/>
                <a:cs typeface="Calibri"/>
                <a:sym typeface="Calibri"/>
              </a:rPr>
              <a:t>“To be in precise adjustment or correct relative position”</a:t>
            </a:r>
            <a:endParaRPr sz="2400">
              <a:solidFill>
                <a:srgbClr val="000000"/>
              </a:solidFill>
              <a:latin typeface="Calibri"/>
              <a:ea typeface="Calibri"/>
              <a:cs typeface="Calibri"/>
              <a:sym typeface="Calibri"/>
            </a:endParaRPr>
          </a:p>
          <a:p>
            <a:pPr marL="0" lvl="0" indent="0" algn="l" rtl="0">
              <a:lnSpc>
                <a:spcPct val="100000"/>
              </a:lnSpc>
              <a:spcBef>
                <a:spcPts val="0"/>
              </a:spcBef>
              <a:spcAft>
                <a:spcPts val="0"/>
              </a:spcAft>
              <a:buNone/>
            </a:pPr>
            <a:r>
              <a:rPr lang="en" sz="2400">
                <a:solidFill>
                  <a:srgbClr val="000000"/>
                </a:solidFill>
                <a:latin typeface="Calibri"/>
                <a:ea typeface="Calibri"/>
                <a:cs typeface="Calibri"/>
                <a:sym typeface="Calibri"/>
              </a:rPr>
              <a:t>“The proper positioning of parts in relation to each other”</a:t>
            </a:r>
            <a:endParaRPr sz="2400">
              <a:solidFill>
                <a:srgbClr val="000000"/>
              </a:solidFill>
              <a:latin typeface="Calibri"/>
              <a:ea typeface="Calibri"/>
              <a:cs typeface="Calibri"/>
              <a:sym typeface="Calibri"/>
            </a:endParaRPr>
          </a:p>
          <a:p>
            <a:pPr marL="0" lvl="0" indent="0" algn="l" rtl="0">
              <a:lnSpc>
                <a:spcPct val="100000"/>
              </a:lnSpc>
              <a:spcBef>
                <a:spcPts val="0"/>
              </a:spcBef>
              <a:spcAft>
                <a:spcPts val="0"/>
              </a:spcAft>
              <a:buNone/>
            </a:pPr>
            <a:endParaRPr sz="2400">
              <a:solidFill>
                <a:srgbClr val="000000"/>
              </a:solidFill>
              <a:latin typeface="Calibri"/>
              <a:ea typeface="Calibri"/>
              <a:cs typeface="Calibri"/>
              <a:sym typeface="Calibri"/>
            </a:endParaRPr>
          </a:p>
          <a:p>
            <a:pPr marL="0" lvl="0" indent="0" algn="l" rtl="0">
              <a:lnSpc>
                <a:spcPct val="100000"/>
              </a:lnSpc>
              <a:spcBef>
                <a:spcPts val="0"/>
              </a:spcBef>
              <a:spcAft>
                <a:spcPts val="0"/>
              </a:spcAft>
              <a:buNone/>
            </a:pPr>
            <a:r>
              <a:rPr lang="en" sz="2400" b="1">
                <a:solidFill>
                  <a:srgbClr val="274E13"/>
                </a:solidFill>
                <a:latin typeface="Calibri"/>
                <a:ea typeface="Calibri"/>
                <a:cs typeface="Calibri"/>
                <a:sym typeface="Calibri"/>
              </a:rPr>
              <a:t>Organizational Alignment:</a:t>
            </a:r>
            <a:endParaRPr sz="2400" b="1">
              <a:solidFill>
                <a:srgbClr val="274E13"/>
              </a:solidFill>
              <a:latin typeface="Calibri"/>
              <a:ea typeface="Calibri"/>
              <a:cs typeface="Calibri"/>
              <a:sym typeface="Calibri"/>
            </a:endParaRPr>
          </a:p>
          <a:p>
            <a:pPr marL="0" lvl="0" indent="0" algn="l" rtl="0">
              <a:lnSpc>
                <a:spcPct val="100000"/>
              </a:lnSpc>
              <a:spcBef>
                <a:spcPts val="0"/>
              </a:spcBef>
              <a:spcAft>
                <a:spcPts val="0"/>
              </a:spcAft>
              <a:buNone/>
            </a:pPr>
            <a:r>
              <a:rPr lang="en" sz="2400">
                <a:solidFill>
                  <a:schemeClr val="dk1"/>
                </a:solidFill>
                <a:latin typeface="Calibri"/>
                <a:ea typeface="Calibri"/>
                <a:cs typeface="Calibri"/>
                <a:sym typeface="Calibri"/>
              </a:rPr>
              <a:t>“</a:t>
            </a:r>
            <a:r>
              <a:rPr lang="en" sz="2400">
                <a:solidFill>
                  <a:srgbClr val="000000"/>
                </a:solidFill>
                <a:latin typeface="Calibri"/>
                <a:ea typeface="Calibri"/>
                <a:cs typeface="Calibri"/>
                <a:sym typeface="Calibri"/>
              </a:rPr>
              <a:t>The simultaneous implementation </a:t>
            </a:r>
            <a:endParaRPr sz="2400">
              <a:solidFill>
                <a:srgbClr val="000000"/>
              </a:solidFill>
              <a:latin typeface="Calibri"/>
              <a:ea typeface="Calibri"/>
              <a:cs typeface="Calibri"/>
              <a:sym typeface="Calibri"/>
            </a:endParaRPr>
          </a:p>
          <a:p>
            <a:pPr marL="0" lvl="0" indent="0" algn="l" rtl="0">
              <a:lnSpc>
                <a:spcPct val="100000"/>
              </a:lnSpc>
              <a:spcBef>
                <a:spcPts val="0"/>
              </a:spcBef>
              <a:spcAft>
                <a:spcPts val="0"/>
              </a:spcAft>
              <a:buNone/>
            </a:pPr>
            <a:r>
              <a:rPr lang="en" sz="2400">
                <a:solidFill>
                  <a:srgbClr val="000000"/>
                </a:solidFill>
                <a:latin typeface="Calibri"/>
                <a:ea typeface="Calibri"/>
                <a:cs typeface="Calibri"/>
                <a:sym typeface="Calibri"/>
              </a:rPr>
              <a:t>of multiple initiatives with </a:t>
            </a:r>
            <a:endParaRPr sz="2400">
              <a:solidFill>
                <a:srgbClr val="000000"/>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 sz="2400">
                <a:solidFill>
                  <a:srgbClr val="000000"/>
                </a:solidFill>
                <a:latin typeface="Calibri"/>
                <a:ea typeface="Calibri"/>
                <a:cs typeface="Calibri"/>
                <a:sym typeface="Calibri"/>
              </a:rPr>
              <a:t>efficiency and effectiveness”</a:t>
            </a:r>
            <a:endParaRPr sz="2400">
              <a:solidFill>
                <a:srgbClr val="000000"/>
              </a:solidFill>
              <a:latin typeface="Calibri"/>
              <a:ea typeface="Calibri"/>
              <a:cs typeface="Calibri"/>
              <a:sym typeface="Calibri"/>
            </a:endParaRPr>
          </a:p>
          <a:p>
            <a:pPr marL="0" lvl="0" indent="0" algn="l" rtl="0">
              <a:lnSpc>
                <a:spcPct val="100000"/>
              </a:lnSpc>
              <a:spcBef>
                <a:spcPts val="0"/>
              </a:spcBef>
              <a:spcAft>
                <a:spcPts val="0"/>
              </a:spcAft>
              <a:buNone/>
            </a:pPr>
            <a:endParaRPr sz="2400">
              <a:solidFill>
                <a:srgbClr val="000000"/>
              </a:solidFill>
              <a:latin typeface="Calibri"/>
              <a:ea typeface="Calibri"/>
              <a:cs typeface="Calibri"/>
              <a:sym typeface="Calibri"/>
            </a:endParaRPr>
          </a:p>
          <a:p>
            <a:pPr marL="0" lvl="0" indent="0" algn="l" rtl="0">
              <a:lnSpc>
                <a:spcPct val="100000"/>
              </a:lnSpc>
              <a:spcBef>
                <a:spcPts val="0"/>
              </a:spcBef>
              <a:spcAft>
                <a:spcPts val="0"/>
              </a:spcAft>
              <a:buNone/>
            </a:pPr>
            <a:endParaRPr sz="2400">
              <a:solidFill>
                <a:srgbClr val="000000"/>
              </a:solidFill>
              <a:latin typeface="Calibri"/>
              <a:ea typeface="Calibri"/>
              <a:cs typeface="Calibri"/>
              <a:sym typeface="Calibri"/>
            </a:endParaRPr>
          </a:p>
          <a:p>
            <a:pPr marL="0" lvl="0" indent="0" algn="l" rtl="0">
              <a:lnSpc>
                <a:spcPct val="100000"/>
              </a:lnSpc>
              <a:spcBef>
                <a:spcPts val="0"/>
              </a:spcBef>
              <a:spcAft>
                <a:spcPts val="0"/>
              </a:spcAft>
              <a:buNone/>
            </a:pPr>
            <a:endParaRPr sz="2400">
              <a:solidFill>
                <a:srgbClr val="000000"/>
              </a:solidFill>
              <a:latin typeface="Calibri"/>
              <a:ea typeface="Calibri"/>
              <a:cs typeface="Calibri"/>
              <a:sym typeface="Calibri"/>
            </a:endParaRPr>
          </a:p>
        </p:txBody>
      </p:sp>
      <p:pic>
        <p:nvPicPr>
          <p:cNvPr id="163" name="Google Shape;163;p17"/>
          <p:cNvPicPr preferRelativeResize="0"/>
          <p:nvPr/>
        </p:nvPicPr>
        <p:blipFill>
          <a:blip r:embed="rId3">
            <a:alphaModFix/>
          </a:blip>
          <a:stretch>
            <a:fillRect/>
          </a:stretch>
        </p:blipFill>
        <p:spPr>
          <a:xfrm>
            <a:off x="5029950" y="2672475"/>
            <a:ext cx="3802350" cy="1661950"/>
          </a:xfrm>
          <a:prstGeom prst="rect">
            <a:avLst/>
          </a:prstGeom>
          <a:noFill/>
          <a:ln>
            <a:noFill/>
          </a:ln>
        </p:spPr>
      </p:pic>
      <p:sp>
        <p:nvSpPr>
          <p:cNvPr id="164" name="Google Shape;164;p17"/>
          <p:cNvSpPr txBox="1"/>
          <p:nvPr/>
        </p:nvSpPr>
        <p:spPr>
          <a:xfrm>
            <a:off x="79800" y="4636250"/>
            <a:ext cx="8984400" cy="404400"/>
          </a:xfrm>
          <a:prstGeom prst="rect">
            <a:avLst/>
          </a:prstGeom>
          <a:noFill/>
          <a:ln>
            <a:noFill/>
          </a:ln>
        </p:spPr>
        <p:txBody>
          <a:bodyPr spcFirstLastPara="1" wrap="square" lIns="91425" tIns="91425" rIns="91425" bIns="91425" anchor="t" anchorCtr="0">
            <a:noAutofit/>
          </a:bodyPr>
          <a:lstStyle/>
          <a:p>
            <a:pPr marL="152400" lvl="0" indent="0" algn="ctr" rtl="0">
              <a:lnSpc>
                <a:spcPct val="115000"/>
              </a:lnSpc>
              <a:spcBef>
                <a:spcPts val="0"/>
              </a:spcBef>
              <a:spcAft>
                <a:spcPts val="0"/>
              </a:spcAft>
              <a:buClr>
                <a:schemeClr val="dk1"/>
              </a:buClr>
              <a:buSzPts val="1100"/>
              <a:buFont typeface="Arial"/>
              <a:buNone/>
            </a:pPr>
            <a:r>
              <a:rPr lang="en" sz="1200" i="1">
                <a:solidFill>
                  <a:srgbClr val="B7B7B7"/>
                </a:solidFill>
                <a:latin typeface="Trebuchet MS"/>
                <a:ea typeface="Trebuchet MS"/>
                <a:cs typeface="Trebuchet MS"/>
                <a:sym typeface="Trebuchet MS"/>
              </a:rPr>
              <a:t>From Alignment, Implementation and Educational Excellence </a:t>
            </a:r>
            <a:r>
              <a:rPr lang="en" sz="1200">
                <a:solidFill>
                  <a:srgbClr val="B7B7B7"/>
                </a:solidFill>
                <a:latin typeface="Trebuchet MS"/>
                <a:ea typeface="Trebuchet MS"/>
                <a:cs typeface="Trebuchet MS"/>
                <a:sym typeface="Trebuchet MS"/>
              </a:rPr>
              <a:t>Presentation at OSEP IDEA Conference 2015</a:t>
            </a:r>
            <a:endParaRPr sz="1200">
              <a:solidFill>
                <a:srgbClr val="B7B7B7"/>
              </a:solidFill>
              <a:latin typeface="Trebuchet MS"/>
              <a:ea typeface="Trebuchet MS"/>
              <a:cs typeface="Trebuchet MS"/>
              <a:sym typeface="Trebuchet MS"/>
            </a:endParaRPr>
          </a:p>
          <a:p>
            <a:pPr marL="152400" lvl="0" indent="0" algn="ctr" rtl="0">
              <a:lnSpc>
                <a:spcPct val="115000"/>
              </a:lnSpc>
              <a:spcBef>
                <a:spcPts val="0"/>
              </a:spcBef>
              <a:spcAft>
                <a:spcPts val="0"/>
              </a:spcAft>
              <a:buClr>
                <a:schemeClr val="dk1"/>
              </a:buClr>
              <a:buSzPts val="1100"/>
              <a:buFont typeface="Arial"/>
              <a:buNone/>
            </a:pPr>
            <a:r>
              <a:rPr lang="en" sz="1200">
                <a:solidFill>
                  <a:srgbClr val="B7B7B7"/>
                </a:solidFill>
                <a:latin typeface="Trebuchet MS"/>
                <a:ea typeface="Trebuchet MS"/>
                <a:cs typeface="Trebuchet MS"/>
                <a:sym typeface="Trebuchet MS"/>
              </a:rPr>
              <a:t>Steve Goodman, Michigan (MiBLSi) &amp; Rob Horner, University of Oregon</a:t>
            </a:r>
            <a:endParaRPr sz="1200">
              <a:solidFill>
                <a:srgbClr val="B7B7B7"/>
              </a:solidFill>
              <a:latin typeface="Trebuchet MS"/>
              <a:ea typeface="Trebuchet MS"/>
              <a:cs typeface="Trebuchet MS"/>
              <a:sym typeface="Trebuchet MS"/>
            </a:endParaRPr>
          </a:p>
          <a:p>
            <a:pPr marL="0" lvl="0" indent="0" algn="ctr" rtl="0">
              <a:spcBef>
                <a:spcPts val="0"/>
              </a:spcBef>
              <a:spcAft>
                <a:spcPts val="0"/>
              </a:spcAft>
              <a:buNone/>
            </a:pPr>
            <a:endParaRPr sz="1200">
              <a:solidFill>
                <a:srgbClr val="B7B7B7"/>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2">
                                            <p:txEl>
                                              <p:pRg st="0" end="0"/>
                                            </p:txEl>
                                          </p:spTgt>
                                        </p:tgtEl>
                                        <p:attrNameLst>
                                          <p:attrName>style.visibility</p:attrName>
                                        </p:attrNameLst>
                                      </p:cBhvr>
                                      <p:to>
                                        <p:strVal val="visible"/>
                                      </p:to>
                                    </p:set>
                                    <p:animEffect transition="in" filter="fade">
                                      <p:cBhvr>
                                        <p:cTn id="7" dur="1000"/>
                                        <p:tgtEl>
                                          <p:spTgt spid="16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2">
                                            <p:txEl>
                                              <p:pRg st="1" end="1"/>
                                            </p:txEl>
                                          </p:spTgt>
                                        </p:tgtEl>
                                        <p:attrNameLst>
                                          <p:attrName>style.visibility</p:attrName>
                                        </p:attrNameLst>
                                      </p:cBhvr>
                                      <p:to>
                                        <p:strVal val="visible"/>
                                      </p:to>
                                    </p:set>
                                    <p:animEffect transition="in" filter="fade">
                                      <p:cBhvr>
                                        <p:cTn id="12" dur="1000"/>
                                        <p:tgtEl>
                                          <p:spTgt spid="16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2">
                                            <p:txEl>
                                              <p:pRg st="2" end="2"/>
                                            </p:txEl>
                                          </p:spTgt>
                                        </p:tgtEl>
                                        <p:attrNameLst>
                                          <p:attrName>style.visibility</p:attrName>
                                        </p:attrNameLst>
                                      </p:cBhvr>
                                      <p:to>
                                        <p:strVal val="visible"/>
                                      </p:to>
                                    </p:set>
                                    <p:animEffect transition="in" filter="fade">
                                      <p:cBhvr>
                                        <p:cTn id="17" dur="1000"/>
                                        <p:tgtEl>
                                          <p:spTgt spid="16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2">
                                            <p:txEl>
                                              <p:pRg st="3" end="3"/>
                                            </p:txEl>
                                          </p:spTgt>
                                        </p:tgtEl>
                                        <p:attrNameLst>
                                          <p:attrName>style.visibility</p:attrName>
                                        </p:attrNameLst>
                                      </p:cBhvr>
                                      <p:to>
                                        <p:strVal val="visible"/>
                                      </p:to>
                                    </p:set>
                                    <p:animEffect transition="in" filter="fade">
                                      <p:cBhvr>
                                        <p:cTn id="22" dur="1000"/>
                                        <p:tgtEl>
                                          <p:spTgt spid="16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62">
                                            <p:txEl>
                                              <p:pRg st="4" end="4"/>
                                            </p:txEl>
                                          </p:spTgt>
                                        </p:tgtEl>
                                        <p:attrNameLst>
                                          <p:attrName>style.visibility</p:attrName>
                                        </p:attrNameLst>
                                      </p:cBhvr>
                                      <p:to>
                                        <p:strVal val="visible"/>
                                      </p:to>
                                    </p:set>
                                    <p:animEffect transition="in" filter="fade">
                                      <p:cBhvr>
                                        <p:cTn id="27" dur="1000"/>
                                        <p:tgtEl>
                                          <p:spTgt spid="16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62">
                                            <p:txEl>
                                              <p:pRg st="5" end="5"/>
                                            </p:txEl>
                                          </p:spTgt>
                                        </p:tgtEl>
                                        <p:attrNameLst>
                                          <p:attrName>style.visibility</p:attrName>
                                        </p:attrNameLst>
                                      </p:cBhvr>
                                      <p:to>
                                        <p:strVal val="visible"/>
                                      </p:to>
                                    </p:set>
                                    <p:animEffect transition="in" filter="fade">
                                      <p:cBhvr>
                                        <p:cTn id="32" dur="1000"/>
                                        <p:tgtEl>
                                          <p:spTgt spid="16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62">
                                            <p:txEl>
                                              <p:pRg st="6" end="6"/>
                                            </p:txEl>
                                          </p:spTgt>
                                        </p:tgtEl>
                                        <p:attrNameLst>
                                          <p:attrName>style.visibility</p:attrName>
                                        </p:attrNameLst>
                                      </p:cBhvr>
                                      <p:to>
                                        <p:strVal val="visible"/>
                                      </p:to>
                                    </p:set>
                                    <p:animEffect transition="in" filter="fade">
                                      <p:cBhvr>
                                        <p:cTn id="37" dur="1000"/>
                                        <p:tgtEl>
                                          <p:spTgt spid="16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62">
                                            <p:txEl>
                                              <p:pRg st="7" end="7"/>
                                            </p:txEl>
                                          </p:spTgt>
                                        </p:tgtEl>
                                        <p:attrNameLst>
                                          <p:attrName>style.visibility</p:attrName>
                                        </p:attrNameLst>
                                      </p:cBhvr>
                                      <p:to>
                                        <p:strVal val="visible"/>
                                      </p:to>
                                    </p:set>
                                    <p:animEffect transition="in" filter="fade">
                                      <p:cBhvr>
                                        <p:cTn id="42" dur="1000"/>
                                        <p:tgtEl>
                                          <p:spTgt spid="162">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62">
                                            <p:txEl>
                                              <p:pRg st="8" end="8"/>
                                            </p:txEl>
                                          </p:spTgt>
                                        </p:tgtEl>
                                        <p:attrNameLst>
                                          <p:attrName>style.visibility</p:attrName>
                                        </p:attrNameLst>
                                      </p:cBhvr>
                                      <p:to>
                                        <p:strVal val="visible"/>
                                      </p:to>
                                    </p:set>
                                    <p:animEffect transition="in" filter="fade">
                                      <p:cBhvr>
                                        <p:cTn id="47" dur="1000"/>
                                        <p:tgtEl>
                                          <p:spTgt spid="162">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62">
                                            <p:txEl>
                                              <p:pRg st="9" end="9"/>
                                            </p:txEl>
                                          </p:spTgt>
                                        </p:tgtEl>
                                        <p:attrNameLst>
                                          <p:attrName>style.visibility</p:attrName>
                                        </p:attrNameLst>
                                      </p:cBhvr>
                                      <p:to>
                                        <p:strVal val="visible"/>
                                      </p:to>
                                    </p:set>
                                    <p:animEffect transition="in" filter="fade">
                                      <p:cBhvr>
                                        <p:cTn id="52" dur="1000"/>
                                        <p:tgtEl>
                                          <p:spTgt spid="16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Shape 168"/>
        <p:cNvGrpSpPr/>
        <p:nvPr/>
      </p:nvGrpSpPr>
      <p:grpSpPr>
        <a:xfrm>
          <a:off x="0" y="0"/>
          <a:ext cx="0" cy="0"/>
          <a:chOff x="0" y="0"/>
          <a:chExt cx="0" cy="0"/>
        </a:xfrm>
      </p:grpSpPr>
      <p:sp>
        <p:nvSpPr>
          <p:cNvPr id="169" name="Google Shape;169;p18"/>
          <p:cNvSpPr txBox="1">
            <a:spLocks noGrp="1"/>
          </p:cNvSpPr>
          <p:nvPr>
            <p:ph type="title"/>
          </p:nvPr>
        </p:nvSpPr>
        <p:spPr>
          <a:xfrm>
            <a:off x="819150" y="4324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500" b="1">
                <a:solidFill>
                  <a:srgbClr val="274E13"/>
                </a:solidFill>
                <a:latin typeface="Calibri"/>
                <a:ea typeface="Calibri"/>
                <a:cs typeface="Calibri"/>
                <a:sym typeface="Calibri"/>
              </a:rPr>
              <a:t>What is Integration?</a:t>
            </a:r>
            <a:endParaRPr sz="3500" b="1">
              <a:solidFill>
                <a:srgbClr val="274E13"/>
              </a:solidFill>
              <a:latin typeface="Calibri"/>
              <a:ea typeface="Calibri"/>
              <a:cs typeface="Calibri"/>
              <a:sym typeface="Calibri"/>
            </a:endParaRPr>
          </a:p>
        </p:txBody>
      </p:sp>
      <p:sp>
        <p:nvSpPr>
          <p:cNvPr id="170" name="Google Shape;170;p18"/>
          <p:cNvSpPr txBox="1">
            <a:spLocks noGrp="1"/>
          </p:cNvSpPr>
          <p:nvPr>
            <p:ph type="body" idx="1"/>
          </p:nvPr>
        </p:nvSpPr>
        <p:spPr>
          <a:xfrm>
            <a:off x="819150" y="1128075"/>
            <a:ext cx="7505700" cy="3310500"/>
          </a:xfrm>
          <a:prstGeom prst="rect">
            <a:avLst/>
          </a:prstGeom>
        </p:spPr>
        <p:txBody>
          <a:bodyPr spcFirstLastPara="1" wrap="square" lIns="91425" tIns="91425" rIns="91425" bIns="91425" anchor="t" anchorCtr="0">
            <a:noAutofit/>
          </a:bodyPr>
          <a:lstStyle/>
          <a:p>
            <a:pPr marL="457200" lvl="0" indent="-393700" algn="l" rtl="0">
              <a:spcBef>
                <a:spcPts val="600"/>
              </a:spcBef>
              <a:spcAft>
                <a:spcPts val="0"/>
              </a:spcAft>
              <a:buClr>
                <a:srgbClr val="000000"/>
              </a:buClr>
              <a:buSzPts val="2600"/>
              <a:buFont typeface="Calibri"/>
              <a:buChar char="●"/>
            </a:pPr>
            <a:r>
              <a:rPr lang="en" sz="2600">
                <a:solidFill>
                  <a:srgbClr val="000000"/>
                </a:solidFill>
                <a:latin typeface="Calibri"/>
                <a:ea typeface="Calibri"/>
                <a:cs typeface="Calibri"/>
                <a:sym typeface="Calibri"/>
              </a:rPr>
              <a:t>Different parts of a system are made a functional and structural whole</a:t>
            </a:r>
            <a:endParaRPr sz="2600">
              <a:solidFill>
                <a:srgbClr val="000000"/>
              </a:solidFill>
              <a:latin typeface="Calibri"/>
              <a:ea typeface="Calibri"/>
              <a:cs typeface="Calibri"/>
              <a:sym typeface="Calibri"/>
            </a:endParaRPr>
          </a:p>
          <a:p>
            <a:pPr marL="457200" lvl="0" indent="-393700" algn="l" rtl="0">
              <a:spcBef>
                <a:spcPts val="0"/>
              </a:spcBef>
              <a:spcAft>
                <a:spcPts val="0"/>
              </a:spcAft>
              <a:buClr>
                <a:srgbClr val="000000"/>
              </a:buClr>
              <a:buSzPts val="2600"/>
              <a:buFont typeface="Calibri"/>
              <a:buChar char="●"/>
            </a:pPr>
            <a:r>
              <a:rPr lang="en" sz="2600">
                <a:solidFill>
                  <a:srgbClr val="000000"/>
                </a:solidFill>
                <a:latin typeface="Calibri"/>
                <a:ea typeface="Calibri"/>
                <a:cs typeface="Calibri"/>
                <a:sym typeface="Calibri"/>
              </a:rPr>
              <a:t>Resources are leveraged to build upon each other</a:t>
            </a:r>
            <a:endParaRPr>
              <a:solidFill>
                <a:srgbClr val="000000"/>
              </a:solidFill>
              <a:latin typeface="Calibri"/>
              <a:ea typeface="Calibri"/>
              <a:cs typeface="Calibri"/>
              <a:sym typeface="Calibri"/>
            </a:endParaRPr>
          </a:p>
        </p:txBody>
      </p:sp>
      <p:sp>
        <p:nvSpPr>
          <p:cNvPr id="171" name="Google Shape;171;p18"/>
          <p:cNvSpPr txBox="1"/>
          <p:nvPr/>
        </p:nvSpPr>
        <p:spPr>
          <a:xfrm>
            <a:off x="79800" y="4636250"/>
            <a:ext cx="8984400" cy="404400"/>
          </a:xfrm>
          <a:prstGeom prst="rect">
            <a:avLst/>
          </a:prstGeom>
          <a:noFill/>
          <a:ln>
            <a:noFill/>
          </a:ln>
        </p:spPr>
        <p:txBody>
          <a:bodyPr spcFirstLastPara="1" wrap="square" lIns="91425" tIns="91425" rIns="91425" bIns="91425" anchor="t" anchorCtr="0">
            <a:noAutofit/>
          </a:bodyPr>
          <a:lstStyle/>
          <a:p>
            <a:pPr marL="152400" lvl="0" indent="0" algn="ctr" rtl="0">
              <a:lnSpc>
                <a:spcPct val="115000"/>
              </a:lnSpc>
              <a:spcBef>
                <a:spcPts val="0"/>
              </a:spcBef>
              <a:spcAft>
                <a:spcPts val="0"/>
              </a:spcAft>
              <a:buNone/>
            </a:pPr>
            <a:r>
              <a:rPr lang="en" sz="1200" i="1">
                <a:solidFill>
                  <a:srgbClr val="B7B7B7"/>
                </a:solidFill>
                <a:latin typeface="Trebuchet MS"/>
                <a:ea typeface="Trebuchet MS"/>
                <a:cs typeface="Trebuchet MS"/>
                <a:sym typeface="Trebuchet MS"/>
              </a:rPr>
              <a:t>From Alignment, Implementation and Educational Excellence </a:t>
            </a:r>
            <a:r>
              <a:rPr lang="en" sz="1200">
                <a:solidFill>
                  <a:srgbClr val="B7B7B7"/>
                </a:solidFill>
                <a:latin typeface="Trebuchet MS"/>
                <a:ea typeface="Trebuchet MS"/>
                <a:cs typeface="Trebuchet MS"/>
                <a:sym typeface="Trebuchet MS"/>
              </a:rPr>
              <a:t>Presentation at OSEP IDEA Conference 2015</a:t>
            </a:r>
            <a:endParaRPr sz="1200">
              <a:solidFill>
                <a:srgbClr val="B7B7B7"/>
              </a:solidFill>
              <a:latin typeface="Trebuchet MS"/>
              <a:ea typeface="Trebuchet MS"/>
              <a:cs typeface="Trebuchet MS"/>
              <a:sym typeface="Trebuchet MS"/>
            </a:endParaRPr>
          </a:p>
          <a:p>
            <a:pPr marL="152400" lvl="0" indent="0" algn="ctr" rtl="0">
              <a:lnSpc>
                <a:spcPct val="115000"/>
              </a:lnSpc>
              <a:spcBef>
                <a:spcPts val="0"/>
              </a:spcBef>
              <a:spcAft>
                <a:spcPts val="0"/>
              </a:spcAft>
              <a:buNone/>
            </a:pPr>
            <a:r>
              <a:rPr lang="en" sz="1200">
                <a:solidFill>
                  <a:srgbClr val="B7B7B7"/>
                </a:solidFill>
                <a:latin typeface="Trebuchet MS"/>
                <a:ea typeface="Trebuchet MS"/>
                <a:cs typeface="Trebuchet MS"/>
                <a:sym typeface="Trebuchet MS"/>
              </a:rPr>
              <a:t>Steve Goodman, Michigan (MiBLSi) &amp; Rob Horner, University of Oregon</a:t>
            </a:r>
            <a:endParaRPr sz="1200">
              <a:solidFill>
                <a:srgbClr val="B7B7B7"/>
              </a:solidFill>
              <a:latin typeface="Trebuchet MS"/>
              <a:ea typeface="Trebuchet MS"/>
              <a:cs typeface="Trebuchet MS"/>
              <a:sym typeface="Trebuchet MS"/>
            </a:endParaRPr>
          </a:p>
          <a:p>
            <a:pPr marL="0" lvl="0" indent="0" algn="ctr" rtl="0">
              <a:spcBef>
                <a:spcPts val="0"/>
              </a:spcBef>
              <a:spcAft>
                <a:spcPts val="0"/>
              </a:spcAft>
              <a:buNone/>
            </a:pPr>
            <a:endParaRPr sz="1200">
              <a:solidFill>
                <a:srgbClr val="B7B7B7"/>
              </a:solidFill>
            </a:endParaRPr>
          </a:p>
        </p:txBody>
      </p:sp>
      <p:pic>
        <p:nvPicPr>
          <p:cNvPr id="172" name="Google Shape;172;p18"/>
          <p:cNvPicPr preferRelativeResize="0"/>
          <p:nvPr/>
        </p:nvPicPr>
        <p:blipFill>
          <a:blip r:embed="rId3">
            <a:alphaModFix/>
          </a:blip>
          <a:stretch>
            <a:fillRect/>
          </a:stretch>
        </p:blipFill>
        <p:spPr>
          <a:xfrm>
            <a:off x="2970650" y="2826850"/>
            <a:ext cx="3202701" cy="16013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Shape 176"/>
        <p:cNvGrpSpPr/>
        <p:nvPr/>
      </p:nvGrpSpPr>
      <p:grpSpPr>
        <a:xfrm>
          <a:off x="0" y="0"/>
          <a:ext cx="0" cy="0"/>
          <a:chOff x="0" y="0"/>
          <a:chExt cx="0" cy="0"/>
        </a:xfrm>
      </p:grpSpPr>
      <p:sp>
        <p:nvSpPr>
          <p:cNvPr id="177" name="Google Shape;177;p19"/>
          <p:cNvSpPr txBox="1">
            <a:spLocks noGrp="1"/>
          </p:cNvSpPr>
          <p:nvPr>
            <p:ph type="title"/>
          </p:nvPr>
        </p:nvSpPr>
        <p:spPr>
          <a:xfrm>
            <a:off x="819150" y="791875"/>
            <a:ext cx="7505700" cy="954600"/>
          </a:xfrm>
          <a:prstGeom prst="rect">
            <a:avLst/>
          </a:prstGeom>
        </p:spPr>
        <p:txBody>
          <a:bodyPr spcFirstLastPara="1" wrap="square" lIns="91425" tIns="91425" rIns="91425" bIns="91425" anchor="t" anchorCtr="0">
            <a:noAutofit/>
          </a:bodyPr>
          <a:lstStyle/>
          <a:p>
            <a:pPr marL="152400" lvl="0" indent="0" algn="ctr" rtl="0">
              <a:lnSpc>
                <a:spcPct val="115000"/>
              </a:lnSpc>
              <a:spcBef>
                <a:spcPts val="0"/>
              </a:spcBef>
              <a:spcAft>
                <a:spcPts val="0"/>
              </a:spcAft>
              <a:buClr>
                <a:schemeClr val="dk1"/>
              </a:buClr>
              <a:buSzPts val="1100"/>
              <a:buFont typeface="Arial"/>
              <a:buNone/>
            </a:pPr>
            <a:r>
              <a:rPr lang="en" sz="4200">
                <a:solidFill>
                  <a:srgbClr val="274E13"/>
                </a:solidFill>
                <a:latin typeface="Trebuchet MS"/>
                <a:ea typeface="Trebuchet MS"/>
                <a:cs typeface="Trebuchet MS"/>
                <a:sym typeface="Trebuchet MS"/>
              </a:rPr>
              <a:t>“It is not the </a:t>
            </a:r>
            <a:r>
              <a:rPr lang="en" sz="4200" b="1">
                <a:solidFill>
                  <a:srgbClr val="274E13"/>
                </a:solidFill>
                <a:latin typeface="Trebuchet MS"/>
                <a:ea typeface="Trebuchet MS"/>
                <a:cs typeface="Trebuchet MS"/>
                <a:sym typeface="Trebuchet MS"/>
              </a:rPr>
              <a:t>pace</a:t>
            </a:r>
            <a:r>
              <a:rPr lang="en" sz="4200">
                <a:solidFill>
                  <a:srgbClr val="274E13"/>
                </a:solidFill>
                <a:latin typeface="Trebuchet MS"/>
                <a:ea typeface="Trebuchet MS"/>
                <a:cs typeface="Trebuchet MS"/>
                <a:sym typeface="Trebuchet MS"/>
              </a:rPr>
              <a:t> of change that is the culprit,</a:t>
            </a:r>
            <a:endParaRPr sz="4200">
              <a:solidFill>
                <a:srgbClr val="274E13"/>
              </a:solidFill>
              <a:latin typeface="Trebuchet MS"/>
              <a:ea typeface="Trebuchet MS"/>
              <a:cs typeface="Trebuchet MS"/>
              <a:sym typeface="Trebuchet MS"/>
            </a:endParaRPr>
          </a:p>
          <a:p>
            <a:pPr marL="152400" lvl="0" indent="0" algn="ctr" rtl="0">
              <a:lnSpc>
                <a:spcPct val="115000"/>
              </a:lnSpc>
              <a:spcBef>
                <a:spcPts val="0"/>
              </a:spcBef>
              <a:spcAft>
                <a:spcPts val="0"/>
              </a:spcAft>
              <a:buClr>
                <a:schemeClr val="dk1"/>
              </a:buClr>
              <a:buSzPts val="1100"/>
              <a:buFont typeface="Arial"/>
              <a:buNone/>
            </a:pPr>
            <a:r>
              <a:rPr lang="en" sz="4200">
                <a:solidFill>
                  <a:srgbClr val="274E13"/>
                </a:solidFill>
                <a:latin typeface="Trebuchet MS"/>
                <a:ea typeface="Trebuchet MS"/>
                <a:cs typeface="Trebuchet MS"/>
                <a:sym typeface="Trebuchet MS"/>
              </a:rPr>
              <a:t>it is the </a:t>
            </a:r>
            <a:r>
              <a:rPr lang="en" sz="4200" b="1">
                <a:solidFill>
                  <a:srgbClr val="274E13"/>
                </a:solidFill>
                <a:latin typeface="Trebuchet MS"/>
                <a:ea typeface="Trebuchet MS"/>
                <a:cs typeface="Trebuchet MS"/>
                <a:sym typeface="Trebuchet MS"/>
              </a:rPr>
              <a:t>piecemealness</a:t>
            </a:r>
            <a:endParaRPr sz="4200" b="1">
              <a:solidFill>
                <a:srgbClr val="274E13"/>
              </a:solidFill>
              <a:latin typeface="Trebuchet MS"/>
              <a:ea typeface="Trebuchet MS"/>
              <a:cs typeface="Trebuchet MS"/>
              <a:sym typeface="Trebuchet MS"/>
            </a:endParaRPr>
          </a:p>
          <a:p>
            <a:pPr marL="152400" lvl="0" indent="0" algn="ctr" rtl="0">
              <a:lnSpc>
                <a:spcPct val="115000"/>
              </a:lnSpc>
              <a:spcBef>
                <a:spcPts val="0"/>
              </a:spcBef>
              <a:spcAft>
                <a:spcPts val="0"/>
              </a:spcAft>
              <a:buClr>
                <a:schemeClr val="dk1"/>
              </a:buClr>
              <a:buSzPts val="1100"/>
              <a:buFont typeface="Arial"/>
              <a:buNone/>
            </a:pPr>
            <a:r>
              <a:rPr lang="en" sz="4200">
                <a:solidFill>
                  <a:srgbClr val="274E13"/>
                </a:solidFill>
                <a:latin typeface="Trebuchet MS"/>
                <a:ea typeface="Trebuchet MS"/>
                <a:cs typeface="Trebuchet MS"/>
                <a:sym typeface="Trebuchet MS"/>
              </a:rPr>
              <a:t>and </a:t>
            </a:r>
            <a:r>
              <a:rPr lang="en" sz="4200" b="1">
                <a:solidFill>
                  <a:srgbClr val="274E13"/>
                </a:solidFill>
                <a:latin typeface="Trebuchet MS"/>
                <a:ea typeface="Trebuchet MS"/>
                <a:cs typeface="Trebuchet MS"/>
                <a:sym typeface="Trebuchet MS"/>
              </a:rPr>
              <a:t>fragmentation</a:t>
            </a:r>
            <a:endParaRPr sz="4200" b="1">
              <a:solidFill>
                <a:srgbClr val="274E13"/>
              </a:solidFill>
              <a:latin typeface="Trebuchet MS"/>
              <a:ea typeface="Trebuchet MS"/>
              <a:cs typeface="Trebuchet MS"/>
              <a:sym typeface="Trebuchet MS"/>
            </a:endParaRPr>
          </a:p>
          <a:p>
            <a:pPr marL="152400" lvl="0" indent="0" algn="ctr" rtl="0">
              <a:lnSpc>
                <a:spcPct val="115000"/>
              </a:lnSpc>
              <a:spcBef>
                <a:spcPts val="0"/>
              </a:spcBef>
              <a:spcAft>
                <a:spcPts val="0"/>
              </a:spcAft>
              <a:buClr>
                <a:schemeClr val="dk1"/>
              </a:buClr>
              <a:buSzPts val="1100"/>
              <a:buFont typeface="Arial"/>
              <a:buNone/>
            </a:pPr>
            <a:r>
              <a:rPr lang="en" sz="4200">
                <a:solidFill>
                  <a:srgbClr val="274E13"/>
                </a:solidFill>
                <a:latin typeface="Trebuchet MS"/>
                <a:ea typeface="Trebuchet MS"/>
                <a:cs typeface="Trebuchet MS"/>
                <a:sym typeface="Trebuchet MS"/>
              </a:rPr>
              <a:t>that wears us down.”</a:t>
            </a:r>
            <a:endParaRPr sz="4200">
              <a:solidFill>
                <a:srgbClr val="274E13"/>
              </a:solidFill>
              <a:latin typeface="Trebuchet MS"/>
              <a:ea typeface="Trebuchet MS"/>
              <a:cs typeface="Trebuchet MS"/>
              <a:sym typeface="Trebuchet MS"/>
            </a:endParaRPr>
          </a:p>
          <a:p>
            <a:pPr marL="152400" lvl="0" indent="0" algn="ctr" rtl="0">
              <a:lnSpc>
                <a:spcPct val="115000"/>
              </a:lnSpc>
              <a:spcBef>
                <a:spcPts val="0"/>
              </a:spcBef>
              <a:spcAft>
                <a:spcPts val="0"/>
              </a:spcAft>
              <a:buClr>
                <a:schemeClr val="dk1"/>
              </a:buClr>
              <a:buSzPts val="1100"/>
              <a:buFont typeface="Arial"/>
              <a:buNone/>
            </a:pPr>
            <a:r>
              <a:rPr lang="en" sz="1850" i="1">
                <a:solidFill>
                  <a:srgbClr val="B7B7B7"/>
                </a:solidFill>
                <a:latin typeface="Trebuchet MS"/>
                <a:ea typeface="Trebuchet MS"/>
                <a:cs typeface="Trebuchet MS"/>
                <a:sym typeface="Trebuchet MS"/>
              </a:rPr>
              <a:t>Fullen, 2003</a:t>
            </a:r>
            <a:endParaRPr sz="1850" i="1">
              <a:solidFill>
                <a:srgbClr val="B7B7B7"/>
              </a:solidFill>
              <a:latin typeface="Trebuchet MS"/>
              <a:ea typeface="Trebuchet MS"/>
              <a:cs typeface="Trebuchet MS"/>
              <a:sym typeface="Trebuchet MS"/>
            </a:endParaRPr>
          </a:p>
          <a:p>
            <a:pPr marL="0" lvl="0" indent="0" algn="l" rtl="0">
              <a:spcBef>
                <a:spcPts val="0"/>
              </a:spcBef>
              <a:spcAft>
                <a:spcPts val="0"/>
              </a:spcAft>
              <a:buNone/>
            </a:pPr>
            <a:endParaRPr>
              <a:solidFill>
                <a:srgbClr val="274E13"/>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Shape 181"/>
        <p:cNvGrpSpPr/>
        <p:nvPr/>
      </p:nvGrpSpPr>
      <p:grpSpPr>
        <a:xfrm>
          <a:off x="0" y="0"/>
          <a:ext cx="0" cy="0"/>
          <a:chOff x="0" y="0"/>
          <a:chExt cx="0" cy="0"/>
        </a:xfrm>
      </p:grpSpPr>
      <p:sp>
        <p:nvSpPr>
          <p:cNvPr id="182" name="Google Shape;182;p20"/>
          <p:cNvSpPr txBox="1">
            <a:spLocks noGrp="1"/>
          </p:cNvSpPr>
          <p:nvPr>
            <p:ph type="title"/>
          </p:nvPr>
        </p:nvSpPr>
        <p:spPr>
          <a:xfrm>
            <a:off x="669001" y="173475"/>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500" b="1" dirty="0">
                <a:solidFill>
                  <a:srgbClr val="274E13"/>
                </a:solidFill>
                <a:latin typeface="Calibri"/>
                <a:ea typeface="Calibri"/>
                <a:cs typeface="Calibri"/>
                <a:sym typeface="Calibri"/>
              </a:rPr>
              <a:t>Why Align?</a:t>
            </a:r>
            <a:endParaRPr sz="3500" b="1" dirty="0">
              <a:solidFill>
                <a:srgbClr val="274E13"/>
              </a:solidFill>
              <a:latin typeface="Calibri"/>
              <a:ea typeface="Calibri"/>
              <a:cs typeface="Calibri"/>
              <a:sym typeface="Calibri"/>
            </a:endParaRPr>
          </a:p>
        </p:txBody>
      </p:sp>
      <p:sp>
        <p:nvSpPr>
          <p:cNvPr id="183" name="Google Shape;183;p20"/>
          <p:cNvSpPr txBox="1">
            <a:spLocks noGrp="1"/>
          </p:cNvSpPr>
          <p:nvPr>
            <p:ph type="body" idx="1"/>
          </p:nvPr>
        </p:nvSpPr>
        <p:spPr>
          <a:xfrm>
            <a:off x="352011" y="760327"/>
            <a:ext cx="7505700" cy="420969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i="1" dirty="0">
                <a:solidFill>
                  <a:srgbClr val="161E22"/>
                </a:solidFill>
                <a:latin typeface="Trebuchet MS"/>
                <a:ea typeface="Trebuchet MS"/>
                <a:cs typeface="Trebuchet MS"/>
                <a:sym typeface="Trebuchet MS"/>
              </a:rPr>
              <a:t>Situation: </a:t>
            </a:r>
            <a:r>
              <a:rPr lang="en" dirty="0">
                <a:solidFill>
                  <a:srgbClr val="161E22"/>
                </a:solidFill>
                <a:latin typeface="Trebuchet MS"/>
                <a:ea typeface="Trebuchet MS"/>
                <a:cs typeface="Trebuchet MS"/>
                <a:sym typeface="Trebuchet MS"/>
              </a:rPr>
              <a:t>Increased focus on school climate, social/behavioral health, school safety, and the impact on academic outcomes; resources are limited</a:t>
            </a:r>
            <a:endParaRPr dirty="0">
              <a:solidFill>
                <a:srgbClr val="161E22"/>
              </a:solidFill>
              <a:latin typeface="Trebuchet MS"/>
              <a:ea typeface="Trebuchet MS"/>
              <a:cs typeface="Trebuchet MS"/>
              <a:sym typeface="Trebuchet MS"/>
            </a:endParaRPr>
          </a:p>
          <a:p>
            <a:pPr marL="0" lvl="0" indent="0" algn="l" rtl="0">
              <a:spcBef>
                <a:spcPts val="2100"/>
              </a:spcBef>
              <a:spcAft>
                <a:spcPts val="0"/>
              </a:spcAft>
              <a:buClr>
                <a:schemeClr val="dk1"/>
              </a:buClr>
              <a:buSzPts val="1100"/>
              <a:buFont typeface="Arial"/>
              <a:buNone/>
            </a:pPr>
            <a:r>
              <a:rPr lang="en" b="1" i="1" dirty="0">
                <a:solidFill>
                  <a:srgbClr val="161E22"/>
                </a:solidFill>
                <a:latin typeface="Trebuchet MS"/>
                <a:ea typeface="Trebuchet MS"/>
                <a:cs typeface="Trebuchet MS"/>
                <a:sym typeface="Trebuchet MS"/>
              </a:rPr>
              <a:t>Status:</a:t>
            </a:r>
            <a:r>
              <a:rPr lang="en" dirty="0">
                <a:solidFill>
                  <a:srgbClr val="161E22"/>
                </a:solidFill>
                <a:latin typeface="Trebuchet MS"/>
                <a:ea typeface="Trebuchet MS"/>
                <a:cs typeface="Trebuchet MS"/>
                <a:sym typeface="Trebuchet MS"/>
              </a:rPr>
              <a:t> Various approaches to promote social-emotional competence that are not sustainable when implemented separately</a:t>
            </a:r>
            <a:endParaRPr dirty="0">
              <a:solidFill>
                <a:srgbClr val="161E22"/>
              </a:solidFill>
              <a:latin typeface="Trebuchet MS"/>
              <a:ea typeface="Trebuchet MS"/>
              <a:cs typeface="Trebuchet MS"/>
              <a:sym typeface="Trebuchet MS"/>
            </a:endParaRPr>
          </a:p>
          <a:p>
            <a:pPr marL="0" lvl="0" indent="0" algn="l" rtl="0">
              <a:spcBef>
                <a:spcPts val="2100"/>
              </a:spcBef>
              <a:spcAft>
                <a:spcPts val="0"/>
              </a:spcAft>
              <a:buClr>
                <a:schemeClr val="dk1"/>
              </a:buClr>
              <a:buSzPts val="1100"/>
              <a:buFont typeface="Arial"/>
              <a:buNone/>
            </a:pPr>
            <a:r>
              <a:rPr lang="en" dirty="0">
                <a:solidFill>
                  <a:srgbClr val="161E22"/>
                </a:solidFill>
                <a:latin typeface="Trebuchet MS"/>
                <a:ea typeface="Trebuchet MS"/>
                <a:cs typeface="Trebuchet MS"/>
                <a:sym typeface="Trebuchet MS"/>
              </a:rPr>
              <a:t>Often districts have more programs/initiatives/practices than can be implemented well </a:t>
            </a:r>
            <a:r>
              <a:rPr lang="en" sz="1400" dirty="0">
                <a:solidFill>
                  <a:srgbClr val="B7B7B7"/>
                </a:solidFill>
                <a:latin typeface="Trebuchet MS"/>
                <a:ea typeface="Trebuchet MS"/>
                <a:cs typeface="Trebuchet MS"/>
                <a:sym typeface="Trebuchet MS"/>
              </a:rPr>
              <a:t>(Domitrovich et al., 2010; Sugai, &amp; Horner, </a:t>
            </a:r>
          </a:p>
          <a:p>
            <a:pPr marL="0" lvl="0" indent="0" algn="l" rtl="0">
              <a:spcBef>
                <a:spcPts val="2100"/>
              </a:spcBef>
              <a:spcAft>
                <a:spcPts val="0"/>
              </a:spcAft>
              <a:buClr>
                <a:schemeClr val="dk1"/>
              </a:buClr>
              <a:buSzPts val="1100"/>
              <a:buFont typeface="Arial"/>
              <a:buNone/>
            </a:pPr>
            <a:r>
              <a:rPr lang="en" b="1" i="1" dirty="0">
                <a:solidFill>
                  <a:srgbClr val="161E22"/>
                </a:solidFill>
                <a:latin typeface="Trebuchet MS"/>
                <a:ea typeface="Trebuchet MS"/>
                <a:cs typeface="Trebuchet MS"/>
                <a:sym typeface="Trebuchet MS"/>
              </a:rPr>
              <a:t>Need:</a:t>
            </a:r>
            <a:r>
              <a:rPr lang="en" dirty="0">
                <a:solidFill>
                  <a:srgbClr val="161E22"/>
                </a:solidFill>
                <a:latin typeface="Trebuchet MS"/>
                <a:ea typeface="Trebuchet MS"/>
                <a:cs typeface="Trebuchet MS"/>
                <a:sym typeface="Trebuchet MS"/>
              </a:rPr>
              <a:t> Schools must be organized in a manner that is highly strategic, efficient, relevant to school mission and values statement, and effective</a:t>
            </a:r>
            <a:endParaRPr dirty="0">
              <a:solidFill>
                <a:srgbClr val="161E22"/>
              </a:solidFill>
              <a:latin typeface="Trebuchet MS"/>
              <a:ea typeface="Trebuchet MS"/>
              <a:cs typeface="Trebuchet MS"/>
              <a:sym typeface="Trebuchet MS"/>
            </a:endParaRPr>
          </a:p>
          <a:p>
            <a:pPr marL="0" lvl="0" indent="0" algn="l" rtl="0">
              <a:spcBef>
                <a:spcPts val="2100"/>
              </a:spcBef>
              <a:spcAft>
                <a:spcPts val="1600"/>
              </a:spcAft>
              <a:buNone/>
            </a:pP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3">
                                            <p:txEl>
                                              <p:pRg st="0" end="0"/>
                                            </p:txEl>
                                          </p:spTgt>
                                        </p:tgtEl>
                                        <p:attrNameLst>
                                          <p:attrName>style.visibility</p:attrName>
                                        </p:attrNameLst>
                                      </p:cBhvr>
                                      <p:to>
                                        <p:strVal val="visible"/>
                                      </p:to>
                                    </p:set>
                                    <p:animEffect transition="in" filter="fade">
                                      <p:cBhvr>
                                        <p:cTn id="7" dur="1000"/>
                                        <p:tgtEl>
                                          <p:spTgt spid="18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3">
                                            <p:txEl>
                                              <p:pRg st="1" end="1"/>
                                            </p:txEl>
                                          </p:spTgt>
                                        </p:tgtEl>
                                        <p:attrNameLst>
                                          <p:attrName>style.visibility</p:attrName>
                                        </p:attrNameLst>
                                      </p:cBhvr>
                                      <p:to>
                                        <p:strVal val="visible"/>
                                      </p:to>
                                    </p:set>
                                    <p:animEffect transition="in" filter="fade">
                                      <p:cBhvr>
                                        <p:cTn id="12" dur="1000"/>
                                        <p:tgtEl>
                                          <p:spTgt spid="18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3">
                                            <p:txEl>
                                              <p:pRg st="2" end="2"/>
                                            </p:txEl>
                                          </p:spTgt>
                                        </p:tgtEl>
                                        <p:attrNameLst>
                                          <p:attrName>style.visibility</p:attrName>
                                        </p:attrNameLst>
                                      </p:cBhvr>
                                      <p:to>
                                        <p:strVal val="visible"/>
                                      </p:to>
                                    </p:set>
                                    <p:animEffect transition="in" filter="fade">
                                      <p:cBhvr>
                                        <p:cTn id="17" dur="1000"/>
                                        <p:tgtEl>
                                          <p:spTgt spid="18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3">
                                            <p:txEl>
                                              <p:pRg st="3" end="3"/>
                                            </p:txEl>
                                          </p:spTgt>
                                        </p:tgtEl>
                                        <p:attrNameLst>
                                          <p:attrName>style.visibility</p:attrName>
                                        </p:attrNameLst>
                                      </p:cBhvr>
                                      <p:to>
                                        <p:strVal val="visible"/>
                                      </p:to>
                                    </p:set>
                                    <p:animEffect transition="in" filter="fade">
                                      <p:cBhvr>
                                        <p:cTn id="22" dur="1000"/>
                                        <p:tgtEl>
                                          <p:spTgt spid="18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Shape 187"/>
        <p:cNvGrpSpPr/>
        <p:nvPr/>
      </p:nvGrpSpPr>
      <p:grpSpPr>
        <a:xfrm>
          <a:off x="0" y="0"/>
          <a:ext cx="0" cy="0"/>
          <a:chOff x="0" y="0"/>
          <a:chExt cx="0" cy="0"/>
        </a:xfrm>
      </p:grpSpPr>
      <p:sp>
        <p:nvSpPr>
          <p:cNvPr id="188" name="Google Shape;188;p21"/>
          <p:cNvSpPr txBox="1">
            <a:spLocks noGrp="1"/>
          </p:cNvSpPr>
          <p:nvPr>
            <p:ph type="title"/>
          </p:nvPr>
        </p:nvSpPr>
        <p:spPr>
          <a:xfrm>
            <a:off x="590550" y="307638"/>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500" b="1" dirty="0">
                <a:solidFill>
                  <a:srgbClr val="274E13"/>
                </a:solidFill>
                <a:latin typeface="Calibri"/>
                <a:ea typeface="Calibri"/>
                <a:cs typeface="Calibri"/>
                <a:sym typeface="Calibri"/>
              </a:rPr>
              <a:t>When to Align?</a:t>
            </a:r>
            <a:endParaRPr sz="3500" b="1" dirty="0">
              <a:solidFill>
                <a:srgbClr val="274E13"/>
              </a:solidFill>
              <a:latin typeface="Calibri"/>
              <a:ea typeface="Calibri"/>
              <a:cs typeface="Calibri"/>
              <a:sym typeface="Calibri"/>
            </a:endParaRPr>
          </a:p>
        </p:txBody>
      </p:sp>
      <p:sp>
        <p:nvSpPr>
          <p:cNvPr id="189" name="Google Shape;189;p21"/>
          <p:cNvSpPr txBox="1">
            <a:spLocks noGrp="1"/>
          </p:cNvSpPr>
          <p:nvPr>
            <p:ph type="body" idx="1"/>
          </p:nvPr>
        </p:nvSpPr>
        <p:spPr>
          <a:xfrm>
            <a:off x="590550" y="1016690"/>
            <a:ext cx="7505700" cy="2448000"/>
          </a:xfrm>
          <a:prstGeom prst="rect">
            <a:avLst/>
          </a:prstGeom>
        </p:spPr>
        <p:txBody>
          <a:bodyPr spcFirstLastPara="1" wrap="square" lIns="91425" tIns="91425" rIns="91425" bIns="91425" anchor="t" anchorCtr="0">
            <a:noAutofit/>
          </a:bodyPr>
          <a:lstStyle/>
          <a:p>
            <a:pPr marL="457200" lvl="0" indent="-381000" algn="l" rtl="0">
              <a:spcBef>
                <a:spcPts val="0"/>
              </a:spcBef>
              <a:spcAft>
                <a:spcPts val="0"/>
              </a:spcAft>
              <a:buClr>
                <a:srgbClr val="000000"/>
              </a:buClr>
              <a:buSzPts val="2400"/>
              <a:buFont typeface="Calibri"/>
              <a:buChar char="●"/>
            </a:pPr>
            <a:r>
              <a:rPr lang="en" sz="2400" dirty="0">
                <a:solidFill>
                  <a:srgbClr val="000000"/>
                </a:solidFill>
                <a:latin typeface="Calibri"/>
                <a:ea typeface="Calibri"/>
                <a:cs typeface="Calibri"/>
                <a:sym typeface="Calibri"/>
              </a:rPr>
              <a:t>Start thinking about alignment while in the </a:t>
            </a:r>
            <a:r>
              <a:rPr lang="en" sz="2400" b="1" dirty="0">
                <a:solidFill>
                  <a:srgbClr val="000000"/>
                </a:solidFill>
                <a:latin typeface="Calibri"/>
                <a:ea typeface="Calibri"/>
                <a:cs typeface="Calibri"/>
                <a:sym typeface="Calibri"/>
              </a:rPr>
              <a:t>exploration</a:t>
            </a:r>
            <a:r>
              <a:rPr lang="en" sz="2400" dirty="0">
                <a:solidFill>
                  <a:srgbClr val="000000"/>
                </a:solidFill>
                <a:latin typeface="Calibri"/>
                <a:ea typeface="Calibri"/>
                <a:cs typeface="Calibri"/>
                <a:sym typeface="Calibri"/>
              </a:rPr>
              <a:t> phase</a:t>
            </a:r>
          </a:p>
          <a:p>
            <a:pPr marL="76200" lvl="0" indent="0" algn="l" rtl="0">
              <a:spcBef>
                <a:spcPts val="0"/>
              </a:spcBef>
              <a:spcAft>
                <a:spcPts val="0"/>
              </a:spcAft>
              <a:buClr>
                <a:srgbClr val="000000"/>
              </a:buClr>
              <a:buSzPts val="2400"/>
              <a:buNone/>
            </a:pPr>
            <a:endParaRPr sz="2400" dirty="0">
              <a:solidFill>
                <a:srgbClr val="000000"/>
              </a:solidFill>
              <a:latin typeface="Calibri"/>
              <a:ea typeface="Calibri"/>
              <a:cs typeface="Calibri"/>
              <a:sym typeface="Calibri"/>
            </a:endParaRPr>
          </a:p>
          <a:p>
            <a:pPr marL="457200" lvl="0" indent="-381000" algn="l" rtl="0">
              <a:spcBef>
                <a:spcPts val="0"/>
              </a:spcBef>
              <a:spcAft>
                <a:spcPts val="0"/>
              </a:spcAft>
              <a:buClr>
                <a:srgbClr val="000000"/>
              </a:buClr>
              <a:buSzPts val="2400"/>
              <a:buFont typeface="Calibri"/>
              <a:buChar char="●"/>
            </a:pPr>
            <a:r>
              <a:rPr lang="en" sz="2400" dirty="0">
                <a:solidFill>
                  <a:srgbClr val="000000"/>
                </a:solidFill>
                <a:latin typeface="Calibri"/>
                <a:ea typeface="Calibri"/>
                <a:cs typeface="Calibri"/>
                <a:sym typeface="Calibri"/>
              </a:rPr>
              <a:t>Select interventions based on actual </a:t>
            </a:r>
            <a:r>
              <a:rPr lang="en" sz="2400" b="1" dirty="0">
                <a:solidFill>
                  <a:srgbClr val="000000"/>
                </a:solidFill>
                <a:latin typeface="Calibri"/>
                <a:ea typeface="Calibri"/>
                <a:cs typeface="Calibri"/>
                <a:sym typeface="Calibri"/>
              </a:rPr>
              <a:t>need</a:t>
            </a:r>
            <a:r>
              <a:rPr lang="en" sz="2400" dirty="0">
                <a:solidFill>
                  <a:srgbClr val="000000"/>
                </a:solidFill>
                <a:latin typeface="Calibri"/>
                <a:ea typeface="Calibri"/>
                <a:cs typeface="Calibri"/>
                <a:sym typeface="Calibri"/>
              </a:rPr>
              <a:t>, contextual </a:t>
            </a:r>
            <a:r>
              <a:rPr lang="en" sz="2400" b="1" dirty="0">
                <a:solidFill>
                  <a:srgbClr val="000000"/>
                </a:solidFill>
                <a:latin typeface="Calibri"/>
                <a:ea typeface="Calibri"/>
                <a:cs typeface="Calibri"/>
                <a:sym typeface="Calibri"/>
              </a:rPr>
              <a:t>fit</a:t>
            </a:r>
            <a:r>
              <a:rPr lang="en" sz="2400" dirty="0">
                <a:solidFill>
                  <a:srgbClr val="000000"/>
                </a:solidFill>
                <a:latin typeface="Calibri"/>
                <a:ea typeface="Calibri"/>
                <a:cs typeface="Calibri"/>
                <a:sym typeface="Calibri"/>
              </a:rPr>
              <a:t>, and </a:t>
            </a:r>
            <a:r>
              <a:rPr lang="en" sz="2400" b="1" dirty="0">
                <a:solidFill>
                  <a:srgbClr val="000000"/>
                </a:solidFill>
                <a:latin typeface="Calibri"/>
                <a:ea typeface="Calibri"/>
                <a:cs typeface="Calibri"/>
                <a:sym typeface="Calibri"/>
              </a:rPr>
              <a:t>evidence base</a:t>
            </a:r>
            <a:r>
              <a:rPr lang="en" sz="2400" dirty="0">
                <a:solidFill>
                  <a:srgbClr val="000000"/>
                </a:solidFill>
                <a:latin typeface="Calibri"/>
                <a:ea typeface="Calibri"/>
                <a:cs typeface="Calibri"/>
                <a:sym typeface="Calibri"/>
              </a:rPr>
              <a:t>, with an eye toward </a:t>
            </a:r>
            <a:r>
              <a:rPr lang="en" sz="2400" b="1" dirty="0">
                <a:solidFill>
                  <a:srgbClr val="000000"/>
                </a:solidFill>
                <a:latin typeface="Calibri"/>
                <a:ea typeface="Calibri"/>
                <a:cs typeface="Calibri"/>
                <a:sym typeface="Calibri"/>
              </a:rPr>
              <a:t>efficiency </a:t>
            </a:r>
            <a:r>
              <a:rPr lang="en" sz="2400" dirty="0">
                <a:solidFill>
                  <a:srgbClr val="000000"/>
                </a:solidFill>
                <a:latin typeface="Calibri"/>
                <a:ea typeface="Calibri"/>
                <a:cs typeface="Calibri"/>
                <a:sym typeface="Calibri"/>
              </a:rPr>
              <a:t>and </a:t>
            </a:r>
            <a:r>
              <a:rPr lang="en" sz="2400" b="1" dirty="0">
                <a:solidFill>
                  <a:srgbClr val="000000"/>
                </a:solidFill>
                <a:latin typeface="Calibri"/>
                <a:ea typeface="Calibri"/>
                <a:cs typeface="Calibri"/>
                <a:sym typeface="Calibri"/>
              </a:rPr>
              <a:t>sustainability</a:t>
            </a:r>
            <a:endParaRPr sz="2400" b="1" dirty="0">
              <a:solidFill>
                <a:srgbClr val="000000"/>
              </a:solidFill>
              <a:latin typeface="Calibri"/>
              <a:ea typeface="Calibri"/>
              <a:cs typeface="Calibri"/>
              <a:sym typeface="Calibri"/>
            </a:endParaRPr>
          </a:p>
        </p:txBody>
      </p:sp>
      <p:sp>
        <p:nvSpPr>
          <p:cNvPr id="190" name="Google Shape;190;p21"/>
          <p:cNvSpPr txBox="1"/>
          <p:nvPr/>
        </p:nvSpPr>
        <p:spPr>
          <a:xfrm>
            <a:off x="0" y="4263152"/>
            <a:ext cx="9144000" cy="662700"/>
          </a:xfrm>
          <a:prstGeom prst="rect">
            <a:avLst/>
          </a:prstGeom>
          <a:noFill/>
          <a:ln>
            <a:noFill/>
          </a:ln>
        </p:spPr>
        <p:txBody>
          <a:bodyPr spcFirstLastPara="1" wrap="square" lIns="91425" tIns="91425" rIns="91425" bIns="91425" anchor="t" anchorCtr="0">
            <a:noAutofit/>
          </a:bodyPr>
          <a:lstStyle/>
          <a:p>
            <a:pPr marL="152400" lvl="0" indent="0" algn="ctr" rtl="0">
              <a:lnSpc>
                <a:spcPct val="115000"/>
              </a:lnSpc>
              <a:spcBef>
                <a:spcPts val="0"/>
              </a:spcBef>
              <a:spcAft>
                <a:spcPts val="0"/>
              </a:spcAft>
              <a:buClr>
                <a:schemeClr val="dk1"/>
              </a:buClr>
              <a:buSzPts val="1100"/>
              <a:buFont typeface="Arial"/>
              <a:buNone/>
            </a:pPr>
            <a:r>
              <a:rPr lang="en" sz="1800" i="1" u="sng" dirty="0">
                <a:solidFill>
                  <a:srgbClr val="B7B7B7"/>
                </a:solidFill>
                <a:latin typeface="Trebuchet MS"/>
                <a:ea typeface="Trebuchet MS"/>
                <a:cs typeface="Trebuchet MS"/>
                <a:sym typeface="Trebuchet MS"/>
                <a:hlinkClick r:id="rId3"/>
              </a:rPr>
              <a:t>PBIS Forum in Brief: Aligning and Integrating Mental Health and PBIS to Build Priority for Wellness (From PBIS Forum Round Table Discussion – December 2017)</a:t>
            </a:r>
            <a:endParaRPr sz="1800" i="1" u="sng" dirty="0">
              <a:solidFill>
                <a:srgbClr val="B7B7B7"/>
              </a:solidFill>
              <a:latin typeface="Trebuchet MS"/>
              <a:ea typeface="Trebuchet MS"/>
              <a:cs typeface="Trebuchet MS"/>
              <a:sym typeface="Trebuchet MS"/>
            </a:endParaRPr>
          </a:p>
          <a:p>
            <a:pPr marL="0" lvl="0" indent="0" algn="ctr" rtl="0">
              <a:spcBef>
                <a:spcPts val="0"/>
              </a:spcBef>
              <a:spcAft>
                <a:spcPts val="0"/>
              </a:spcAft>
              <a:buNone/>
            </a:pPr>
            <a:endParaRPr dirty="0">
              <a:solidFill>
                <a:srgbClr val="B7B7B7"/>
              </a:solidFill>
            </a:endParaRPr>
          </a:p>
        </p:txBody>
      </p:sp>
    </p:spTree>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3463</TotalTime>
  <Words>2659</Words>
  <Application>Microsoft Macintosh PowerPoint</Application>
  <PresentationFormat>On-screen Show (16:9)</PresentationFormat>
  <Paragraphs>234</Paragraphs>
  <Slides>43</Slides>
  <Notes>42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43</vt:i4>
      </vt:variant>
    </vt:vector>
  </HeadingPairs>
  <TitlesOfParts>
    <vt:vector size="49" baseType="lpstr">
      <vt:lpstr>Arial</vt:lpstr>
      <vt:lpstr>Calibri Light</vt:lpstr>
      <vt:lpstr>Trebuchet MS</vt:lpstr>
      <vt:lpstr>Arial Narrow</vt:lpstr>
      <vt:lpstr>Calibri</vt:lpstr>
      <vt:lpstr>Office Theme</vt:lpstr>
      <vt:lpstr>When the Stars (Initiatives) Align, School is a Brighter Place </vt:lpstr>
      <vt:lpstr>How many is your school trying to implement?</vt:lpstr>
      <vt:lpstr>Agenda</vt:lpstr>
      <vt:lpstr>During this session, consider:</vt:lpstr>
      <vt:lpstr>What is Alignment?</vt:lpstr>
      <vt:lpstr>What is Integration?</vt:lpstr>
      <vt:lpstr>“It is not the pace of change that is the culprit, it is the piecemealness and fragmentation that wears us down.” Fullen, 2003 </vt:lpstr>
      <vt:lpstr>Why Align?</vt:lpstr>
      <vt:lpstr>When to Align?</vt:lpstr>
      <vt:lpstr>Alignment Challenge</vt:lpstr>
      <vt:lpstr>How would you rate the need for alignment in your school/district? </vt:lpstr>
      <vt:lpstr>PBIS Components</vt:lpstr>
      <vt:lpstr>What are Restorative Practices (RP)?</vt:lpstr>
      <vt:lpstr>Big Ideas:</vt:lpstr>
      <vt:lpstr>Shifting Practices/Policies/Procedures</vt:lpstr>
      <vt:lpstr>Consider 1-2 social/emotional/behavioral interventions you have in place. Where do they fall along the continuum? How might you shift them to be more restorative?</vt:lpstr>
      <vt:lpstr>What is Responsive Classroom (RC)?</vt:lpstr>
      <vt:lpstr>What is Social-Emotional Learning (SEL)?</vt:lpstr>
      <vt:lpstr>What are Trauma-Informed Schools?</vt:lpstr>
      <vt:lpstr>What do you notice about all of these?</vt:lpstr>
      <vt:lpstr>How can they all be aligned/integrated?</vt:lpstr>
      <vt:lpstr>Sustainability</vt:lpstr>
      <vt:lpstr>Why a Systems Approach?</vt:lpstr>
      <vt:lpstr>How can you embed within academics?</vt:lpstr>
      <vt:lpstr>Link competencies, sub-competencies, skills, academic curriculum, and school-wide expectations</vt:lpstr>
      <vt:lpstr>Tools</vt:lpstr>
      <vt:lpstr>Other Resources</vt:lpstr>
      <vt:lpstr>PowerPoint Presentation</vt:lpstr>
      <vt:lpstr>Initiatives</vt:lpstr>
      <vt:lpstr>PowerPoint Presentation</vt:lpstr>
      <vt:lpstr>Our Practices</vt:lpstr>
      <vt:lpstr>Data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Key Points</vt:lpstr>
      <vt:lpstr>Now that you’ve learned about this topic...</vt:lpstr>
      <vt:lpstr>Questions?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Piecing Together the Alphabet Soup Puzzle: Alignment and Integration of PBIS, RP, RC, SEL, Trauma-Informed Schools, and Academics</dc:title>
  <dc:creator>Lauralee Keach</dc:creator>
  <cp:lastModifiedBy>Anne-Marie Dubie</cp:lastModifiedBy>
  <cp:revision>7</cp:revision>
  <dcterms:modified xsi:type="dcterms:W3CDTF">2020-06-15T21:47:35Z</dcterms:modified>
</cp:coreProperties>
</file>