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1604" r:id="rId3"/>
    <p:sldId id="1620" r:id="rId4"/>
    <p:sldId id="912" r:id="rId5"/>
    <p:sldId id="1619" r:id="rId6"/>
    <p:sldId id="1606" r:id="rId7"/>
    <p:sldId id="1605" r:id="rId8"/>
    <p:sldId id="1621" r:id="rId9"/>
    <p:sldId id="1586" r:id="rId10"/>
    <p:sldId id="819" r:id="rId11"/>
    <p:sldId id="1608" r:id="rId12"/>
    <p:sldId id="861" r:id="rId13"/>
    <p:sldId id="1615" r:id="rId14"/>
    <p:sldId id="1607" r:id="rId15"/>
    <p:sldId id="1618" r:id="rId16"/>
    <p:sldId id="342" r:id="rId17"/>
    <p:sldId id="1616" r:id="rId18"/>
    <p:sldId id="1614" r:id="rId19"/>
    <p:sldId id="1611" r:id="rId20"/>
    <p:sldId id="1609" r:id="rId21"/>
    <p:sldId id="1612" r:id="rId22"/>
    <p:sldId id="1613" r:id="rId23"/>
    <p:sldId id="161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55258"/>
  </p:normalViewPr>
  <p:slideViewPr>
    <p:cSldViewPr snapToGrid="0" snapToObjects="1">
      <p:cViewPr varScale="1">
        <p:scale>
          <a:sx n="50" d="100"/>
          <a:sy n="50" d="100"/>
        </p:scale>
        <p:origin x="23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90BBE-E1F0-46E2-AAE9-7C2EF81FE2B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1FFCA9-2B71-402A-9235-CC058D547DAF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Parental resilience</a:t>
          </a:r>
        </a:p>
      </dgm:t>
    </dgm:pt>
    <dgm:pt modelId="{61D0844C-5D69-472A-91B2-059184071051}" type="parTrans" cxnId="{3811F664-CCCE-480C-A8BE-DA803753447A}">
      <dgm:prSet/>
      <dgm:spPr/>
      <dgm:t>
        <a:bodyPr/>
        <a:lstStyle/>
        <a:p>
          <a:endParaRPr lang="en-US"/>
        </a:p>
      </dgm:t>
    </dgm:pt>
    <dgm:pt modelId="{5A7AFE5D-0643-47DB-BC68-DDECD13268D9}" type="sibTrans" cxnId="{3811F664-CCCE-480C-A8BE-DA803753447A}">
      <dgm:prSet/>
      <dgm:spPr/>
      <dgm:t>
        <a:bodyPr/>
        <a:lstStyle/>
        <a:p>
          <a:endParaRPr lang="en-US"/>
        </a:p>
      </dgm:t>
    </dgm:pt>
    <dgm:pt modelId="{C0E9F47E-D951-423E-8677-416AB0771F3A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Social connections</a:t>
          </a:r>
        </a:p>
      </dgm:t>
    </dgm:pt>
    <dgm:pt modelId="{96B38E41-8DEF-4F31-9799-ECA18BA92E31}" type="parTrans" cxnId="{B7B8C7DC-4DEA-4A58-AEC4-24136211F026}">
      <dgm:prSet/>
      <dgm:spPr/>
      <dgm:t>
        <a:bodyPr/>
        <a:lstStyle/>
        <a:p>
          <a:endParaRPr lang="en-US"/>
        </a:p>
      </dgm:t>
    </dgm:pt>
    <dgm:pt modelId="{AE5ADC24-9616-49C7-BF44-B7D1E2AB3030}" type="sibTrans" cxnId="{B7B8C7DC-4DEA-4A58-AEC4-24136211F026}">
      <dgm:prSet/>
      <dgm:spPr/>
      <dgm:t>
        <a:bodyPr/>
        <a:lstStyle/>
        <a:p>
          <a:endParaRPr lang="en-US"/>
        </a:p>
      </dgm:t>
    </dgm:pt>
    <dgm:pt modelId="{F6E2C366-3C14-4162-9BD9-28D00B928A7A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Knowledge of parenting and child development</a:t>
          </a:r>
        </a:p>
      </dgm:t>
    </dgm:pt>
    <dgm:pt modelId="{00718B31-5561-405E-B8C8-FB5B6E632816}" type="parTrans" cxnId="{303D2390-FB13-44EA-BA55-576BC56D76E4}">
      <dgm:prSet/>
      <dgm:spPr/>
      <dgm:t>
        <a:bodyPr/>
        <a:lstStyle/>
        <a:p>
          <a:endParaRPr lang="en-US"/>
        </a:p>
      </dgm:t>
    </dgm:pt>
    <dgm:pt modelId="{703DDB1D-50BE-4AB0-91B9-FF3647427D19}" type="sibTrans" cxnId="{303D2390-FB13-44EA-BA55-576BC56D76E4}">
      <dgm:prSet/>
      <dgm:spPr/>
      <dgm:t>
        <a:bodyPr/>
        <a:lstStyle/>
        <a:p>
          <a:endParaRPr lang="en-US"/>
        </a:p>
      </dgm:t>
    </dgm:pt>
    <dgm:pt modelId="{52A9B5D2-CC96-4DE3-B6FF-DB75F86CD482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Concrete support in times of need</a:t>
          </a:r>
        </a:p>
      </dgm:t>
    </dgm:pt>
    <dgm:pt modelId="{2B87DE73-F3FC-49B7-A52A-A5C435556EAD}" type="parTrans" cxnId="{5CB2D481-A438-4194-9072-E41E5E54B643}">
      <dgm:prSet/>
      <dgm:spPr/>
      <dgm:t>
        <a:bodyPr/>
        <a:lstStyle/>
        <a:p>
          <a:endParaRPr lang="en-US"/>
        </a:p>
      </dgm:t>
    </dgm:pt>
    <dgm:pt modelId="{65E85A47-BA4A-49D8-B0A6-CC44C21CAE19}" type="sibTrans" cxnId="{5CB2D481-A438-4194-9072-E41E5E54B643}">
      <dgm:prSet/>
      <dgm:spPr/>
      <dgm:t>
        <a:bodyPr/>
        <a:lstStyle/>
        <a:p>
          <a:endParaRPr lang="en-US"/>
        </a:p>
      </dgm:t>
    </dgm:pt>
    <dgm:pt modelId="{D4068A57-5332-471D-8BD1-850AB08F7CB4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Social and emotional competence of children</a:t>
          </a:r>
        </a:p>
      </dgm:t>
    </dgm:pt>
    <dgm:pt modelId="{0BE89D88-494C-4E10-8340-A65D6E1413B9}" type="parTrans" cxnId="{C28CB3EB-C13A-47C1-9C9C-E0CB90820708}">
      <dgm:prSet/>
      <dgm:spPr/>
      <dgm:t>
        <a:bodyPr/>
        <a:lstStyle/>
        <a:p>
          <a:endParaRPr lang="en-US"/>
        </a:p>
      </dgm:t>
    </dgm:pt>
    <dgm:pt modelId="{6E61BC61-F066-44FE-B827-D606EAC5093E}" type="sibTrans" cxnId="{C28CB3EB-C13A-47C1-9C9C-E0CB90820708}">
      <dgm:prSet/>
      <dgm:spPr/>
      <dgm:t>
        <a:bodyPr/>
        <a:lstStyle/>
        <a:p>
          <a:endParaRPr lang="en-US"/>
        </a:p>
      </dgm:t>
    </dgm:pt>
    <dgm:pt modelId="{30514DE3-A4D3-4341-9217-6166F2922745}" type="pres">
      <dgm:prSet presAssocID="{5B490BBE-E1F0-46E2-AAE9-7C2EF81FE2BB}" presName="diagram" presStyleCnt="0">
        <dgm:presLayoutVars>
          <dgm:dir/>
          <dgm:resizeHandles val="exact"/>
        </dgm:presLayoutVars>
      </dgm:prSet>
      <dgm:spPr/>
    </dgm:pt>
    <dgm:pt modelId="{18A111F6-31E9-4394-8C5B-C0670415DFCE}" type="pres">
      <dgm:prSet presAssocID="{B21FFCA9-2B71-402A-9235-CC058D547DAF}" presName="node" presStyleLbl="node1" presStyleIdx="0" presStyleCnt="5">
        <dgm:presLayoutVars>
          <dgm:bulletEnabled val="1"/>
        </dgm:presLayoutVars>
      </dgm:prSet>
      <dgm:spPr/>
    </dgm:pt>
    <dgm:pt modelId="{74D077ED-BA38-43BC-AA47-2473FADB5B06}" type="pres">
      <dgm:prSet presAssocID="{5A7AFE5D-0643-47DB-BC68-DDECD13268D9}" presName="sibTrans" presStyleCnt="0"/>
      <dgm:spPr/>
    </dgm:pt>
    <dgm:pt modelId="{40B78E4D-4E61-498E-8D0C-F35520C5A287}" type="pres">
      <dgm:prSet presAssocID="{C0E9F47E-D951-423E-8677-416AB0771F3A}" presName="node" presStyleLbl="node1" presStyleIdx="1" presStyleCnt="5">
        <dgm:presLayoutVars>
          <dgm:bulletEnabled val="1"/>
        </dgm:presLayoutVars>
      </dgm:prSet>
      <dgm:spPr/>
    </dgm:pt>
    <dgm:pt modelId="{428D953A-1649-409D-A987-81C6A94257C0}" type="pres">
      <dgm:prSet presAssocID="{AE5ADC24-9616-49C7-BF44-B7D1E2AB3030}" presName="sibTrans" presStyleCnt="0"/>
      <dgm:spPr/>
    </dgm:pt>
    <dgm:pt modelId="{C3098900-2248-446C-8FB8-8AC151098821}" type="pres">
      <dgm:prSet presAssocID="{F6E2C366-3C14-4162-9BD9-28D00B928A7A}" presName="node" presStyleLbl="node1" presStyleIdx="2" presStyleCnt="5">
        <dgm:presLayoutVars>
          <dgm:bulletEnabled val="1"/>
        </dgm:presLayoutVars>
      </dgm:prSet>
      <dgm:spPr/>
    </dgm:pt>
    <dgm:pt modelId="{EF9C79A7-3FC1-4E5F-A7D6-B0DA16A829CE}" type="pres">
      <dgm:prSet presAssocID="{703DDB1D-50BE-4AB0-91B9-FF3647427D19}" presName="sibTrans" presStyleCnt="0"/>
      <dgm:spPr/>
    </dgm:pt>
    <dgm:pt modelId="{CC18ED6A-01EE-4236-9E80-3FC9C0EE64D3}" type="pres">
      <dgm:prSet presAssocID="{52A9B5D2-CC96-4DE3-B6FF-DB75F86CD482}" presName="node" presStyleLbl="node1" presStyleIdx="3" presStyleCnt="5">
        <dgm:presLayoutVars>
          <dgm:bulletEnabled val="1"/>
        </dgm:presLayoutVars>
      </dgm:prSet>
      <dgm:spPr/>
    </dgm:pt>
    <dgm:pt modelId="{8883162B-00A9-4A8F-B083-97A564974DB6}" type="pres">
      <dgm:prSet presAssocID="{65E85A47-BA4A-49D8-B0A6-CC44C21CAE19}" presName="sibTrans" presStyleCnt="0"/>
      <dgm:spPr/>
    </dgm:pt>
    <dgm:pt modelId="{B3C0BDE7-3EDB-438D-97F1-87E2A7848565}" type="pres">
      <dgm:prSet presAssocID="{D4068A57-5332-471D-8BD1-850AB08F7CB4}" presName="node" presStyleLbl="node1" presStyleIdx="4" presStyleCnt="5">
        <dgm:presLayoutVars>
          <dgm:bulletEnabled val="1"/>
        </dgm:presLayoutVars>
      </dgm:prSet>
      <dgm:spPr/>
    </dgm:pt>
  </dgm:ptLst>
  <dgm:cxnLst>
    <dgm:cxn modelId="{7F929C1F-A7E7-4B37-94E6-2A5E355D96A4}" type="presOf" srcId="{5B490BBE-E1F0-46E2-AAE9-7C2EF81FE2BB}" destId="{30514DE3-A4D3-4341-9217-6166F2922745}" srcOrd="0" destOrd="0" presId="urn:microsoft.com/office/officeart/2005/8/layout/default"/>
    <dgm:cxn modelId="{3811F664-CCCE-480C-A8BE-DA803753447A}" srcId="{5B490BBE-E1F0-46E2-AAE9-7C2EF81FE2BB}" destId="{B21FFCA9-2B71-402A-9235-CC058D547DAF}" srcOrd="0" destOrd="0" parTransId="{61D0844C-5D69-472A-91B2-059184071051}" sibTransId="{5A7AFE5D-0643-47DB-BC68-DDECD13268D9}"/>
    <dgm:cxn modelId="{5CB2D481-A438-4194-9072-E41E5E54B643}" srcId="{5B490BBE-E1F0-46E2-AAE9-7C2EF81FE2BB}" destId="{52A9B5D2-CC96-4DE3-B6FF-DB75F86CD482}" srcOrd="3" destOrd="0" parTransId="{2B87DE73-F3FC-49B7-A52A-A5C435556EAD}" sibTransId="{65E85A47-BA4A-49D8-B0A6-CC44C21CAE19}"/>
    <dgm:cxn modelId="{303D2390-FB13-44EA-BA55-576BC56D76E4}" srcId="{5B490BBE-E1F0-46E2-AAE9-7C2EF81FE2BB}" destId="{F6E2C366-3C14-4162-9BD9-28D00B928A7A}" srcOrd="2" destOrd="0" parTransId="{00718B31-5561-405E-B8C8-FB5B6E632816}" sibTransId="{703DDB1D-50BE-4AB0-91B9-FF3647427D19}"/>
    <dgm:cxn modelId="{6E9584C9-9792-4646-9B4E-AE88DE4457F3}" type="presOf" srcId="{D4068A57-5332-471D-8BD1-850AB08F7CB4}" destId="{B3C0BDE7-3EDB-438D-97F1-87E2A7848565}" srcOrd="0" destOrd="0" presId="urn:microsoft.com/office/officeart/2005/8/layout/default"/>
    <dgm:cxn modelId="{AD19ABD3-437D-44F8-99A4-E4711D4689DF}" type="presOf" srcId="{F6E2C366-3C14-4162-9BD9-28D00B928A7A}" destId="{C3098900-2248-446C-8FB8-8AC151098821}" srcOrd="0" destOrd="0" presId="urn:microsoft.com/office/officeart/2005/8/layout/default"/>
    <dgm:cxn modelId="{B7B8C7DC-4DEA-4A58-AEC4-24136211F026}" srcId="{5B490BBE-E1F0-46E2-AAE9-7C2EF81FE2BB}" destId="{C0E9F47E-D951-423E-8677-416AB0771F3A}" srcOrd="1" destOrd="0" parTransId="{96B38E41-8DEF-4F31-9799-ECA18BA92E31}" sibTransId="{AE5ADC24-9616-49C7-BF44-B7D1E2AB3030}"/>
    <dgm:cxn modelId="{211351E2-04BC-4993-B1D2-E5FCA2BEE4DC}" type="presOf" srcId="{B21FFCA9-2B71-402A-9235-CC058D547DAF}" destId="{18A111F6-31E9-4394-8C5B-C0670415DFCE}" srcOrd="0" destOrd="0" presId="urn:microsoft.com/office/officeart/2005/8/layout/default"/>
    <dgm:cxn modelId="{C28CB3EB-C13A-47C1-9C9C-E0CB90820708}" srcId="{5B490BBE-E1F0-46E2-AAE9-7C2EF81FE2BB}" destId="{D4068A57-5332-471D-8BD1-850AB08F7CB4}" srcOrd="4" destOrd="0" parTransId="{0BE89D88-494C-4E10-8340-A65D6E1413B9}" sibTransId="{6E61BC61-F066-44FE-B827-D606EAC5093E}"/>
    <dgm:cxn modelId="{C7D4E7EC-0C96-44DF-B62D-8260D002202B}" type="presOf" srcId="{52A9B5D2-CC96-4DE3-B6FF-DB75F86CD482}" destId="{CC18ED6A-01EE-4236-9E80-3FC9C0EE64D3}" srcOrd="0" destOrd="0" presId="urn:microsoft.com/office/officeart/2005/8/layout/default"/>
    <dgm:cxn modelId="{AF9DB4F8-672D-4392-974F-58B3B04EEADC}" type="presOf" srcId="{C0E9F47E-D951-423E-8677-416AB0771F3A}" destId="{40B78E4D-4E61-498E-8D0C-F35520C5A287}" srcOrd="0" destOrd="0" presId="urn:microsoft.com/office/officeart/2005/8/layout/default"/>
    <dgm:cxn modelId="{A82CD2B3-B2D9-445D-9768-53097B8A887D}" type="presParOf" srcId="{30514DE3-A4D3-4341-9217-6166F2922745}" destId="{18A111F6-31E9-4394-8C5B-C0670415DFCE}" srcOrd="0" destOrd="0" presId="urn:microsoft.com/office/officeart/2005/8/layout/default"/>
    <dgm:cxn modelId="{869B50B8-7C35-46CE-AE70-936DF603C0D1}" type="presParOf" srcId="{30514DE3-A4D3-4341-9217-6166F2922745}" destId="{74D077ED-BA38-43BC-AA47-2473FADB5B06}" srcOrd="1" destOrd="0" presId="urn:microsoft.com/office/officeart/2005/8/layout/default"/>
    <dgm:cxn modelId="{6FF2B3A3-8F95-4075-A4D1-44AB5BFE8862}" type="presParOf" srcId="{30514DE3-A4D3-4341-9217-6166F2922745}" destId="{40B78E4D-4E61-498E-8D0C-F35520C5A287}" srcOrd="2" destOrd="0" presId="urn:microsoft.com/office/officeart/2005/8/layout/default"/>
    <dgm:cxn modelId="{18D67948-3988-4ACD-81AE-B1B76670A94B}" type="presParOf" srcId="{30514DE3-A4D3-4341-9217-6166F2922745}" destId="{428D953A-1649-409D-A987-81C6A94257C0}" srcOrd="3" destOrd="0" presId="urn:microsoft.com/office/officeart/2005/8/layout/default"/>
    <dgm:cxn modelId="{C4039D29-BC13-43F4-92CD-B68110EC8C82}" type="presParOf" srcId="{30514DE3-A4D3-4341-9217-6166F2922745}" destId="{C3098900-2248-446C-8FB8-8AC151098821}" srcOrd="4" destOrd="0" presId="urn:microsoft.com/office/officeart/2005/8/layout/default"/>
    <dgm:cxn modelId="{A9E5B8E0-F9FE-4F9A-A38E-817113E33EC9}" type="presParOf" srcId="{30514DE3-A4D3-4341-9217-6166F2922745}" destId="{EF9C79A7-3FC1-4E5F-A7D6-B0DA16A829CE}" srcOrd="5" destOrd="0" presId="urn:microsoft.com/office/officeart/2005/8/layout/default"/>
    <dgm:cxn modelId="{4A395061-EC90-406A-836A-D075568BCDD0}" type="presParOf" srcId="{30514DE3-A4D3-4341-9217-6166F2922745}" destId="{CC18ED6A-01EE-4236-9E80-3FC9C0EE64D3}" srcOrd="6" destOrd="0" presId="urn:microsoft.com/office/officeart/2005/8/layout/default"/>
    <dgm:cxn modelId="{D12A30A1-86DB-4435-9784-8569C21842E4}" type="presParOf" srcId="{30514DE3-A4D3-4341-9217-6166F2922745}" destId="{8883162B-00A9-4A8F-B083-97A564974DB6}" srcOrd="7" destOrd="0" presId="urn:microsoft.com/office/officeart/2005/8/layout/default"/>
    <dgm:cxn modelId="{A6B4033C-34AE-4FC3-AADF-FEA4CC890B0C}" type="presParOf" srcId="{30514DE3-A4D3-4341-9217-6166F2922745}" destId="{B3C0BDE7-3EDB-438D-97F1-87E2A7848565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111F6-31E9-4394-8C5B-C0670415DFCE}">
      <dsp:nvSpPr>
        <dsp:cNvPr id="0" name=""/>
        <dsp:cNvSpPr/>
      </dsp:nvSpPr>
      <dsp:spPr>
        <a:xfrm>
          <a:off x="0" y="540601"/>
          <a:ext cx="3336510" cy="20019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Parental resilience</a:t>
          </a:r>
        </a:p>
      </dsp:txBody>
      <dsp:txXfrm>
        <a:off x="0" y="540601"/>
        <a:ext cx="3336510" cy="2001906"/>
      </dsp:txXfrm>
    </dsp:sp>
    <dsp:sp modelId="{40B78E4D-4E61-498E-8D0C-F35520C5A287}">
      <dsp:nvSpPr>
        <dsp:cNvPr id="0" name=""/>
        <dsp:cNvSpPr/>
      </dsp:nvSpPr>
      <dsp:spPr>
        <a:xfrm>
          <a:off x="3670162" y="540601"/>
          <a:ext cx="3336510" cy="20019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Social connections</a:t>
          </a:r>
        </a:p>
      </dsp:txBody>
      <dsp:txXfrm>
        <a:off x="3670162" y="540601"/>
        <a:ext cx="3336510" cy="2001906"/>
      </dsp:txXfrm>
    </dsp:sp>
    <dsp:sp modelId="{C3098900-2248-446C-8FB8-8AC151098821}">
      <dsp:nvSpPr>
        <dsp:cNvPr id="0" name=""/>
        <dsp:cNvSpPr/>
      </dsp:nvSpPr>
      <dsp:spPr>
        <a:xfrm>
          <a:off x="7340324" y="540601"/>
          <a:ext cx="3336510" cy="20019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Knowledge of parenting and child development</a:t>
          </a:r>
        </a:p>
      </dsp:txBody>
      <dsp:txXfrm>
        <a:off x="7340324" y="540601"/>
        <a:ext cx="3336510" cy="2001906"/>
      </dsp:txXfrm>
    </dsp:sp>
    <dsp:sp modelId="{CC18ED6A-01EE-4236-9E80-3FC9C0EE64D3}">
      <dsp:nvSpPr>
        <dsp:cNvPr id="0" name=""/>
        <dsp:cNvSpPr/>
      </dsp:nvSpPr>
      <dsp:spPr>
        <a:xfrm>
          <a:off x="1835081" y="2876159"/>
          <a:ext cx="3336510" cy="20019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Concrete support in times of need</a:t>
          </a:r>
        </a:p>
      </dsp:txBody>
      <dsp:txXfrm>
        <a:off x="1835081" y="2876159"/>
        <a:ext cx="3336510" cy="2001906"/>
      </dsp:txXfrm>
    </dsp:sp>
    <dsp:sp modelId="{B3C0BDE7-3EDB-438D-97F1-87E2A7848565}">
      <dsp:nvSpPr>
        <dsp:cNvPr id="0" name=""/>
        <dsp:cNvSpPr/>
      </dsp:nvSpPr>
      <dsp:spPr>
        <a:xfrm>
          <a:off x="5505243" y="2876159"/>
          <a:ext cx="3336510" cy="20019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Social and emotional competence of children</a:t>
          </a:r>
        </a:p>
      </dsp:txBody>
      <dsp:txXfrm>
        <a:off x="5505243" y="2876159"/>
        <a:ext cx="3336510" cy="200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29BB3-8729-E44D-BF8B-B300015710A6}" type="datetimeFigureOut">
              <a:rPr lang="en-US" smtClean="0"/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53975-9ED2-5149-8EA0-A230291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9BB35-9E73-9D42-BF09-E53F506BAE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9BB35-9E73-9D42-BF09-E53F506BAE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8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3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31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7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7088" y="679450"/>
            <a:ext cx="5619750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ea typeface="MS PGothic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FCC04A-E931-456C-BDB6-369CEF7062FA}" type="slidenum">
              <a:rPr lang="en-US" smtClean="0"/>
              <a:pPr>
                <a:spcBef>
                  <a:spcPct val="0"/>
                </a:spcBef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98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7088" y="679450"/>
            <a:ext cx="5619750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ea typeface="MS PGothic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FCC04A-E931-456C-BDB6-369CEF7062FA}" type="slidenum">
              <a:rPr lang="en-US" smtClean="0"/>
              <a:pPr>
                <a:spcBef>
                  <a:spcPct val="0"/>
                </a:spcBef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82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7088" y="679450"/>
            <a:ext cx="5619750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ea typeface="MS PGothic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FCC04A-E931-456C-BDB6-369CEF7062FA}" type="slidenum">
              <a:rPr lang="en-US" smtClean="0"/>
              <a:pPr>
                <a:spcBef>
                  <a:spcPct val="0"/>
                </a:spcBef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14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1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70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04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86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76E39-8775-4D92-8E78-2BD151F1634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9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76E39-8775-4D92-8E78-2BD151F163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5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5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7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53975-9ED2-5149-8EA0-A230291676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4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76E39-8775-4D92-8E78-2BD151F163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DA57-B32D-0942-8516-D8B94DFED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FD5BD-47FC-CD45-8C01-519E8B4D4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D6848-8122-4E47-BF60-D84A8499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E7121-7488-4443-9E56-35EC91AA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4134-739C-1749-A5DF-2B52776D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E3EA-A66A-1D4E-81A1-5ADE028A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ABA96-891E-844B-93EF-B1EC8839F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F6F7E-43D1-EB48-BEAB-583817B9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64BDE-5999-1242-9968-C615B9B4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505DF-C767-7A45-B7FC-B8CD2C1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3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E7011E-0C83-CB47-935A-1C794BAC1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D81C-264E-3B46-9C5E-31E119221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A8D4C-9468-1345-8AF9-8F7821A7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76B5F-2516-324C-8ED5-08CABCD6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7EE65-0333-5F43-AAB8-ED72B6F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6C17-2970-5B41-A6E2-BEB2F537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FE67-210F-0D44-9B17-B088A0DF8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624CF-9E60-C54E-A52F-BB5AA1F2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6E8A-E5E4-1B46-A92C-356E65A1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827EB-F374-7C40-831A-1D0FB23B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074D-C8BF-2A4E-A8A3-A9EA9F77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5ECF-769C-0B44-A309-9599F8CF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989C-0318-3142-8058-273D473B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418C-B8B2-E14A-9BA2-4E016A49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8CB4-B286-5749-9760-52415BBC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5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31CC-365A-3546-A294-4D2E4125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C78E-949D-3D42-A818-B181D8ECF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93EE9-5268-A141-8415-27728AF4D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99DFD-2034-5848-89F3-85FE000E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56643-2A10-3A4A-8E85-5848560E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EC84F-48C5-E44A-9302-EE6449BF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5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125E-FEDC-EA44-809C-CAAD1036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EEAA1-2E93-4A4A-BDE9-EDF66F6D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A27AA-9B4D-6A46-BA97-DF31C7DB8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33628-7535-7E4B-ACCF-95E3C7532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72193-2D14-7542-8884-3999EFC2A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2C435-79FF-C64D-A9DD-EBBC7FF2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0039E-8088-3B41-9DED-306DB2A7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93C8C-5D93-ED4E-A08D-7A2336E3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0B8A-A99C-5A46-BAD5-36D8B318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6B82A-B5BD-664A-A06B-D3907958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7AFAB-981E-E74F-9E79-B04657C2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4599-734B-D14D-840A-4097EC9F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1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BF409D-6D96-584B-992E-A263D008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3A5DF-760D-C944-853D-F7735C62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B9B61-8C3C-0A42-9391-6194720A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8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3EFA-537C-1848-BE86-6C8C18F5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8B43E-0A64-3244-ADF9-B7965E858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108BB-4795-8947-A974-3525F46C2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34940-4EA5-2E4A-B976-159611AF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BAC74-12AC-CE4B-9966-D9C9523D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9CB0B-B8D4-4043-B607-EB735A62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7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3C76-787F-C047-B3B0-7872F0202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4A142-3D91-E04C-9E7A-24B94DBAA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2F15C-BAB1-3A4C-8F09-0580D02DC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084AE-A141-8D48-89EE-1B4317EB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6EAB-433B-934C-ABAE-A760A001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1387F-6CF4-E040-88FE-6C699DAF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0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90E42-26B1-9945-BD46-F4A2BE2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70B40-69B8-0844-9DF5-BF3A33CB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80B0A-6D27-FD4E-B2CA-D01DC342F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6E167-3748-8B4C-B45D-772B33FF86B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42AE5-9563-E349-A1AC-C0D2A0E67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93C-AF58-4C47-BFDE-4B6B7256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61BCB-DAE7-DF4A-9E8A-25911A2B7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mooc.employid.eu/category/changing-world-of-work/reflectio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davidvinuales.com/2020/06/28/company-town-hall-meetings-communicating-is-carin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davidvinuales.com/2020/06/28/company-town-hall-meetings-communicating-is-car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peech-bubbles-hello-cartoon-137925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davidvinuales.com/2020/06/28/company-town-hall-meetings-communicating-is-carin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2013.igem.org/Team:SDU-Denmark/Tour6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tonybates.ca/2013/01/22/my-seven-a-ha-moments-in-the-history-of-educational-technolog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flickr.com/photos/polsifter/404798268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81059-2F3F-124B-A3D6-2258F4369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690" y="5316982"/>
            <a:ext cx="11674310" cy="1246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Dr. Lori Meyer, Julie Lavine, &amp; Stephanie Ripley</a:t>
            </a:r>
          </a:p>
          <a:p>
            <a:r>
              <a:rPr lang="en-US" dirty="0"/>
              <a:t>BEST/</a:t>
            </a:r>
            <a:r>
              <a:rPr lang="en-US" dirty="0" err="1"/>
              <a:t>VTmtss</a:t>
            </a:r>
            <a:r>
              <a:rPr lang="en-US" dirty="0"/>
              <a:t> Institute </a:t>
            </a:r>
          </a:p>
          <a:p>
            <a:r>
              <a:rPr lang="en-US" dirty="0"/>
              <a:t>6/23/21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C29663-082F-5640-A2CE-762BA114C7BA}"/>
              </a:ext>
            </a:extLst>
          </p:cNvPr>
          <p:cNvGrpSpPr/>
          <p:nvPr/>
        </p:nvGrpSpPr>
        <p:grpSpPr>
          <a:xfrm>
            <a:off x="2752432" y="1009886"/>
            <a:ext cx="6687135" cy="4437725"/>
            <a:chOff x="3968150" y="2506019"/>
            <a:chExt cx="8284850" cy="53822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521FB4-C091-4142-943D-22EFBC907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8150" y="2506019"/>
              <a:ext cx="8284850" cy="53822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74DEDF-9A7C-9E40-B7C1-475983A4A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32" b="93617" l="9873" r="89809">
                          <a14:foregroundMark x1="20382" y1="84255" x2="20382" y2="84255"/>
                          <a14:foregroundMark x1="31847" y1="62979" x2="31847" y2="62979"/>
                          <a14:foregroundMark x1="50955" y1="56170" x2="50955" y2="56170"/>
                          <a14:foregroundMark x1="67516" y1="54468" x2="67516" y2="54468"/>
                          <a14:foregroundMark x1="86624" y1="17021" x2="86624" y2="17021"/>
                          <a14:foregroundMark x1="56688" y1="39149" x2="56688" y2="39149"/>
                          <a14:foregroundMark x1="36943" y1="46383" x2="36943" y2="46383"/>
                          <a14:foregroundMark x1="22293" y1="65106" x2="22293" y2="65106"/>
                          <a14:foregroundMark x1="18790" y1="76596" x2="18790" y2="76596"/>
                          <a14:foregroundMark x1="34076" y1="54468" x2="34076" y2="54468"/>
                          <a14:foregroundMark x1="89809" y1="5957" x2="89809" y2="5957"/>
                          <a14:foregroundMark x1="73567" y1="37447" x2="73567" y2="37447"/>
                          <a14:foregroundMark x1="28981" y1="87234" x2="28981" y2="87234"/>
                          <a14:foregroundMark x1="22930" y1="89362" x2="22930" y2="89362"/>
                          <a14:foregroundMark x1="14968" y1="87234" x2="14968" y2="87234"/>
                          <a14:foregroundMark x1="54140" y1="48511" x2="54140" y2="48511"/>
                          <a14:foregroundMark x1="51592" y1="65532" x2="51592" y2="65532"/>
                          <a14:foregroundMark x1="68471" y1="64681" x2="68471" y2="64681"/>
                          <a14:foregroundMark x1="86306" y1="27234" x2="86306" y2="27234"/>
                          <a14:backgroundMark x1="51592" y1="87660" x2="51592" y2="876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3537">
              <a:off x="4561233" y="4531646"/>
              <a:ext cx="4418203" cy="28765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D4E5C0-C252-C543-9639-6B2BDF5B4B44}"/>
              </a:ext>
            </a:extLst>
          </p:cNvPr>
          <p:cNvSpPr txBox="1"/>
          <p:nvPr/>
        </p:nvSpPr>
        <p:spPr>
          <a:xfrm>
            <a:off x="263690" y="294482"/>
            <a:ext cx="119283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38"/>
            <a:r>
              <a:rPr lang="en-US" sz="7000" dirty="0">
                <a:solidFill>
                  <a:srgbClr val="002060"/>
                </a:solidFill>
                <a:latin typeface="Bradley Hand" pitchFamily="2" charset="77"/>
              </a:rPr>
              <a:t>An Introduction to Vermont’s</a:t>
            </a:r>
          </a:p>
        </p:txBody>
      </p:sp>
    </p:spTree>
    <p:extLst>
      <p:ext uri="{BB962C8B-B14F-4D97-AF65-F5344CB8AC3E}">
        <p14:creationId xmlns:p14="http://schemas.microsoft.com/office/powerpoint/2010/main" val="1696494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6C70-9BE6-404C-923C-8EAE50C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30"/>
            <a:ext cx="10874829" cy="9425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Results of Successful Implementation – 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i="1" dirty="0">
                <a:solidFill>
                  <a:srgbClr val="00B0F0"/>
                </a:solidFill>
              </a:rPr>
              <a:t>For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BC1C-D7DE-4AA4-9A63-E2A2A7FB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922540"/>
            <a:ext cx="6903962" cy="435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Reduction of child challenging behavior for </a:t>
            </a:r>
            <a:r>
              <a:rPr lang="en-US" b="1" dirty="0"/>
              <a:t>children with challenging behavior</a:t>
            </a:r>
          </a:p>
          <a:p>
            <a:pPr>
              <a:spcBef>
                <a:spcPts val="1800"/>
              </a:spcBef>
            </a:pPr>
            <a:r>
              <a:rPr lang="en-US" dirty="0"/>
              <a:t>Improvement of observed social interaction skills for </a:t>
            </a:r>
            <a:r>
              <a:rPr lang="en-US" b="1" dirty="0"/>
              <a:t>children with challenging behavior</a:t>
            </a:r>
          </a:p>
          <a:p>
            <a:pPr>
              <a:spcBef>
                <a:spcPts val="1800"/>
              </a:spcBef>
            </a:pPr>
            <a:r>
              <a:rPr lang="en-US" dirty="0"/>
              <a:t>Improvement in ratings of social-emotional skills for </a:t>
            </a:r>
            <a:r>
              <a:rPr lang="en-US" b="1" dirty="0"/>
              <a:t>children with challenging behavior</a:t>
            </a:r>
          </a:p>
          <a:p>
            <a:pPr>
              <a:spcBef>
                <a:spcPts val="1800"/>
              </a:spcBef>
            </a:pPr>
            <a:r>
              <a:rPr lang="en-US" dirty="0"/>
              <a:t>Improvement in ratings of social-emotional skills for </a:t>
            </a:r>
            <a:r>
              <a:rPr lang="en-US" b="1" dirty="0"/>
              <a:t>all children in the classroom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01C242-28D7-E743-BFAF-CEABBEA5CFE9}"/>
              </a:ext>
            </a:extLst>
          </p:cNvPr>
          <p:cNvSpPr txBox="1">
            <a:spLocks/>
          </p:cNvSpPr>
          <p:nvPr/>
        </p:nvSpPr>
        <p:spPr>
          <a:xfrm>
            <a:off x="9516533" y="62738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359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265149"/>
                </a:solidFill>
              </a:rPr>
              <a:t>Adapted from L. Fox 2/9/21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443C1-3E49-4F43-9E39-1EC133991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39" y="960313"/>
            <a:ext cx="3861279" cy="49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6C70-9BE6-404C-923C-8EAE50C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30"/>
            <a:ext cx="10874829" cy="9425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Results of Successful Implementation – 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i="1" dirty="0">
                <a:solidFill>
                  <a:srgbClr val="00B0F0"/>
                </a:solidFill>
              </a:rPr>
              <a:t>For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BC1C-D7DE-4AA4-9A63-E2A2A7FB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130" y="1615116"/>
            <a:ext cx="6590211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PD on the Pyramid Model was effective for supporting teachers’ implementation.</a:t>
            </a:r>
          </a:p>
          <a:p>
            <a:pPr>
              <a:spcBef>
                <a:spcPts val="1800"/>
              </a:spcBef>
            </a:pPr>
            <a:r>
              <a:rPr lang="en-US" dirty="0"/>
              <a:t>Teachers’ use of the practices was related to children’s social and behavioral outcomes.</a:t>
            </a:r>
            <a:endParaRPr lang="en-US" b="1" dirty="0"/>
          </a:p>
          <a:p>
            <a:pPr>
              <a:spcBef>
                <a:spcPts val="1800"/>
              </a:spcBef>
            </a:pPr>
            <a:r>
              <a:rPr lang="en-US" dirty="0"/>
              <a:t>Teachers continued to use the practices after coaching ended.</a:t>
            </a:r>
          </a:p>
          <a:p>
            <a:pPr>
              <a:spcBef>
                <a:spcPts val="1800"/>
              </a:spcBef>
            </a:pPr>
            <a:r>
              <a:rPr lang="en-US" dirty="0"/>
              <a:t>Teachers reported high levels of satisfaction with PD and report improved child behaviors. 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01C242-28D7-E743-BFAF-CEABBEA5CFE9}"/>
              </a:ext>
            </a:extLst>
          </p:cNvPr>
          <p:cNvSpPr txBox="1">
            <a:spLocks/>
          </p:cNvSpPr>
          <p:nvPr/>
        </p:nvSpPr>
        <p:spPr>
          <a:xfrm>
            <a:off x="9127671" y="6273879"/>
            <a:ext cx="2522462" cy="355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359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rgbClr val="265149"/>
                </a:solidFill>
              </a:rPr>
              <a:t>Hemmeter</a:t>
            </a:r>
            <a:r>
              <a:rPr lang="en-US" dirty="0">
                <a:solidFill>
                  <a:srgbClr val="265149"/>
                </a:solidFill>
              </a:rPr>
              <a:t>, </a:t>
            </a:r>
            <a:r>
              <a:rPr lang="en-US" dirty="0" err="1">
                <a:solidFill>
                  <a:srgbClr val="265149"/>
                </a:solidFill>
              </a:rPr>
              <a:t>Ostrosky</a:t>
            </a:r>
            <a:r>
              <a:rPr lang="en-US" dirty="0">
                <a:solidFill>
                  <a:srgbClr val="265149"/>
                </a:solidFill>
              </a:rPr>
              <a:t>, &amp; Fox,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EC7F8-264B-0D4E-B636-438148E1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3" y="1768829"/>
            <a:ext cx="39638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Program Reported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0" y="1491311"/>
            <a:ext cx="7690757" cy="45632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Improvements in classroom quality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More intentional instruction around social skills and emotional competencies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Improved capacity to address challenging behaviors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Better relationships with families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Decrease in problem behaviors, increase in social skills, and decrease in overall disruptive behaviors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Elimination of the use of exclusionary discipline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Increases in child engagement in learning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E2909-201E-254B-BF10-5F2FF0B4DC3F}"/>
              </a:ext>
            </a:extLst>
          </p:cNvPr>
          <p:cNvSpPr txBox="1">
            <a:spLocks/>
          </p:cNvSpPr>
          <p:nvPr/>
        </p:nvSpPr>
        <p:spPr>
          <a:xfrm>
            <a:off x="9668933" y="6426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359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265149"/>
                </a:solidFill>
              </a:rPr>
              <a:t>From L. Fox 2/9/21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D0675-BFB8-1841-980D-A3DECEE1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8" y="2061719"/>
            <a:ext cx="4563260" cy="342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807F-D965-4749-8664-72B47038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Pyramid Model Inventory of Practices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12EFF-7868-8949-AA55-43E692FAB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45266" y="1231900"/>
            <a:ext cx="7501467" cy="562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1305-2AA8-CC4D-8681-645051C71445}"/>
              </a:ext>
            </a:extLst>
          </p:cNvPr>
          <p:cNvSpPr txBox="1"/>
          <p:nvPr/>
        </p:nvSpPr>
        <p:spPr>
          <a:xfrm>
            <a:off x="2345266" y="6919448"/>
            <a:ext cx="7501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mooc.employid.eu/category/changing-world-of-work/reflec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9661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4516-2315-AA4D-9B27-B6AF4798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Implementation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2DED-F6C6-0A47-987F-0A6D0395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627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Comprehensive training materials</a:t>
            </a:r>
          </a:p>
          <a:p>
            <a:r>
              <a:rPr lang="en-US" dirty="0"/>
              <a:t>Fidelity of implementation tools</a:t>
            </a:r>
          </a:p>
          <a:p>
            <a:pPr lvl="1"/>
            <a:r>
              <a:rPr lang="en-US" dirty="0"/>
              <a:t>The Teaching Pyramid Observation Tool (TPOT)</a:t>
            </a:r>
          </a:p>
          <a:p>
            <a:pPr lvl="1"/>
            <a:r>
              <a:rPr lang="en-US" dirty="0"/>
              <a:t>The Teaching Pyramid Infant Toddler Observation System (TPITOS)</a:t>
            </a:r>
          </a:p>
          <a:p>
            <a:r>
              <a:rPr lang="en-US" dirty="0"/>
              <a:t>Practical tools and materials for teachers</a:t>
            </a:r>
          </a:p>
          <a:p>
            <a:r>
              <a:rPr lang="en-US" dirty="0"/>
              <a:t>Program-wide leadership guides and tools</a:t>
            </a:r>
          </a:p>
          <a:p>
            <a:r>
              <a:rPr lang="en-US" dirty="0"/>
              <a:t>Materials for families </a:t>
            </a:r>
          </a:p>
        </p:txBody>
      </p:sp>
      <p:pic>
        <p:nvPicPr>
          <p:cNvPr id="5" name="Homepage" descr="Website home page displaying NCPMI logo, navigation menu, and large colorful graphic." title="NCPMI website">
            <a:extLst>
              <a:ext uri="{FF2B5EF4-FFF2-40B4-BE49-F238E27FC236}">
                <a16:creationId xmlns:a16="http://schemas.microsoft.com/office/drawing/2014/main" id="{93E0E180-6ECE-924E-8C10-0C9A895B4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140" y="1453623"/>
            <a:ext cx="5065716" cy="260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95FDE-B1D1-C744-93B3-19432DF28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677" y="4262948"/>
            <a:ext cx="1864642" cy="24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901F-07A9-D244-8184-A8468235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3886-B23D-B842-A5D2-417F152AB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8E69C-5092-6243-9C86-C41AF4C1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7933" y="1253331"/>
            <a:ext cx="110761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95DB3-CEBF-5247-A94E-7AC2FD882204}"/>
              </a:ext>
            </a:extLst>
          </p:cNvPr>
          <p:cNvSpPr txBox="1"/>
          <p:nvPr/>
        </p:nvSpPr>
        <p:spPr>
          <a:xfrm>
            <a:off x="1931266" y="5547905"/>
            <a:ext cx="970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avidvinuales.com/2020/06/28/company-town-hall-meetings-communicating-is-cari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194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13" y="178002"/>
            <a:ext cx="5258332" cy="88077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0518" y="259508"/>
            <a:ext cx="6688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B64326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Family Protective Factors 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773042" y="1140278"/>
          <a:ext cx="106768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9410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50" y="299055"/>
            <a:ext cx="5258332" cy="88077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0518" y="259508"/>
            <a:ext cx="6688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B64326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Family Protective Factors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E2883-939D-4A41-B314-C66ACA93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67" y="2178285"/>
            <a:ext cx="3574648" cy="4629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11DAF-6620-544E-B99A-36D2276E4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179825"/>
            <a:ext cx="3958989" cy="5084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3E438-BA88-3540-8FC6-8C423A787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53" y="1549157"/>
            <a:ext cx="3681129" cy="48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3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13" y="178002"/>
            <a:ext cx="5258332" cy="88077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0518" y="259508"/>
            <a:ext cx="6688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B64326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Family Protective Factors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63442-AFD2-0244-BCFA-85FCBCF550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79" y="5780986"/>
            <a:ext cx="2905760" cy="68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6FEA8-DF06-CB4C-B228-068943D88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166" y="1336312"/>
            <a:ext cx="3835511" cy="4963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D40C5-72E9-B542-890C-D51C405A23F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08961" y="1873672"/>
            <a:ext cx="4297998" cy="35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82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901F-07A9-D244-8184-A8468235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3886-B23D-B842-A5D2-417F152AB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8E69C-5092-6243-9C86-C41AF4C1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7933" y="1253331"/>
            <a:ext cx="110761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95DB3-CEBF-5247-A94E-7AC2FD882204}"/>
              </a:ext>
            </a:extLst>
          </p:cNvPr>
          <p:cNvSpPr txBox="1"/>
          <p:nvPr/>
        </p:nvSpPr>
        <p:spPr>
          <a:xfrm>
            <a:off x="1931266" y="5547905"/>
            <a:ext cx="970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avidvinuales.com/2020/06/28/company-town-hall-meetings-communicating-is-cari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5585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A20DA-D8BB-5E4B-8F7A-B443CE55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76246" y="745066"/>
            <a:ext cx="7439507" cy="5114661"/>
          </a:xfrm>
        </p:spPr>
      </p:pic>
    </p:spTree>
    <p:extLst>
      <p:ext uri="{BB962C8B-B14F-4D97-AF65-F5344CB8AC3E}">
        <p14:creationId xmlns:p14="http://schemas.microsoft.com/office/powerpoint/2010/main" val="184528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2777-CCAF-2845-8DBF-BE0DD3A0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Vermont Early MTSS Assets!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13B1A-F0DE-374D-8204-2DA8FFCA2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Julie Lavine, Director </a:t>
            </a:r>
          </a:p>
          <a:p>
            <a:r>
              <a:rPr lang="en-US" dirty="0"/>
              <a:t>Orleans Central Supervisory Union (OCSU) Early Childhood 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Stephanie Ripley, Director</a:t>
            </a:r>
          </a:p>
          <a:p>
            <a:r>
              <a:rPr lang="en-US" dirty="0"/>
              <a:t>Maple Run Early Childhood Programs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18DF4-1D2B-5343-9761-67BF7A01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92" y="4001294"/>
            <a:ext cx="4226411" cy="2288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129A4-5681-8946-B020-461724F5D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12574" y="3625851"/>
            <a:ext cx="3069771" cy="230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C9C98-8F57-E145-8DA5-C44129E0F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59097" y="79375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901F-07A9-D244-8184-A8468235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3886-B23D-B842-A5D2-417F152AB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8E69C-5092-6243-9C86-C41AF4C1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7933" y="1253331"/>
            <a:ext cx="110761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95DB3-CEBF-5247-A94E-7AC2FD882204}"/>
              </a:ext>
            </a:extLst>
          </p:cNvPr>
          <p:cNvSpPr txBox="1"/>
          <p:nvPr/>
        </p:nvSpPr>
        <p:spPr>
          <a:xfrm>
            <a:off x="1931266" y="5547905"/>
            <a:ext cx="970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avidvinuales.com/2020/06/28/company-town-hall-meetings-communicating-is-cari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8253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0C2D-E5B5-4441-866F-E2D675FC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05A7D-3DC5-C546-89ED-9A4C799F2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0B7D98-331B-D94B-8333-438754AC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58799" y="1308566"/>
            <a:ext cx="5674401" cy="4240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676706-1891-1D4D-8934-59782432349B}"/>
              </a:ext>
            </a:extLst>
          </p:cNvPr>
          <p:cNvSpPr txBox="1"/>
          <p:nvPr/>
        </p:nvSpPr>
        <p:spPr>
          <a:xfrm>
            <a:off x="8572500" y="6377459"/>
            <a:ext cx="3619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2013.igem.org/Team:SDU-Denmark/Tour6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1860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7367-C4CB-B443-A79A-C91682C8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7DAB8-037B-2D4E-82F2-7170DA18D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12173-A533-C547-BB44-B6ECCBE1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54351" y="1122362"/>
            <a:ext cx="2883297" cy="461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55F8E-4E6D-7A49-9163-9F9E99125709}"/>
              </a:ext>
            </a:extLst>
          </p:cNvPr>
          <p:cNvSpPr txBox="1"/>
          <p:nvPr/>
        </p:nvSpPr>
        <p:spPr>
          <a:xfrm>
            <a:off x="4806948" y="6332432"/>
            <a:ext cx="259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tonybates.ca/2013/01/22/my-seven-a-ha-moments-in-the-history-of-educational-technology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8299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D371-EE41-A243-B0C1-A4915117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89BD6-E6D2-DA49-A440-CC82FD084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18171-6C0B-6D4F-8223-366C68F5B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72865" y="1118077"/>
            <a:ext cx="6646269" cy="4984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48F3D-06BC-EA41-8C06-70804EA2D542}"/>
              </a:ext>
            </a:extLst>
          </p:cNvPr>
          <p:cNvSpPr txBox="1"/>
          <p:nvPr/>
        </p:nvSpPr>
        <p:spPr>
          <a:xfrm>
            <a:off x="4527059" y="6311900"/>
            <a:ext cx="6341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flickr.com/photos/polsifter/4047982682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7559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529D-F68C-E84C-AC27-89B80E08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45C4DB"/>
                </a:solidFill>
                <a:cs typeface="Arial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754E6-140D-5945-94F0-121015E74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5532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By the end of today’s session, you will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State the importance of Vermont Early MTSS for families and young children;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Understand the alignment between Early MTSS, </a:t>
            </a:r>
            <a:r>
              <a:rPr lang="en-US" sz="3200" dirty="0" err="1"/>
              <a:t>VTmtss</a:t>
            </a:r>
            <a:r>
              <a:rPr lang="en-US" sz="3200" dirty="0"/>
              <a:t> &amp; VTPBIS;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Recognize assets already present for implementing Early MTSS;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Locate implementation resources for Early MTSS;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Identify next steps for exploring implementation of Early MTSS in your classrooms, schools, and communities.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8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529D-F68C-E84C-AC27-89B80E08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45C4DB"/>
                </a:solidFill>
                <a:cs typeface="Arial"/>
              </a:rPr>
              <a:t>Overview of Our Time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754E6-140D-5945-94F0-121015E74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928" y="1461635"/>
            <a:ext cx="9416143" cy="5031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Overview of the Pyramid Model</a:t>
            </a:r>
          </a:p>
          <a:p>
            <a:r>
              <a:rPr lang="en-US" sz="3200" dirty="0"/>
              <a:t>Review the Strengthening Families Approach </a:t>
            </a:r>
          </a:p>
          <a:p>
            <a:r>
              <a:rPr lang="en-US" sz="3200" dirty="0"/>
              <a:t>Hear from Vermont Early MTSS Demonstration Program Leaders</a:t>
            </a:r>
          </a:p>
          <a:p>
            <a:pPr lvl="1"/>
            <a:r>
              <a:rPr lang="en-US" sz="2800" dirty="0"/>
              <a:t>Dedicated times to pause and answer questions after each part</a:t>
            </a:r>
          </a:p>
          <a:p>
            <a:pPr lvl="1"/>
            <a:r>
              <a:rPr lang="en-US" sz="2800" dirty="0"/>
              <a:t>Please feel free to put your questions in the chat box</a:t>
            </a:r>
          </a:p>
          <a:p>
            <a:r>
              <a:rPr lang="en-US" sz="3200" dirty="0"/>
              <a:t>Close with Reflections for Next Steps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6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CA15-C0C7-9A40-A9DF-63B9CAE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Rate Your Familiarity with the Pyramid Model</a:t>
            </a:r>
          </a:p>
        </p:txBody>
      </p:sp>
      <p:pic>
        <p:nvPicPr>
          <p:cNvPr id="4" name="Google Shape;120;p4">
            <a:extLst>
              <a:ext uri="{FF2B5EF4-FFF2-40B4-BE49-F238E27FC236}">
                <a16:creationId xmlns:a16="http://schemas.microsoft.com/office/drawing/2014/main" id="{0C797EE0-9C08-844C-A142-01FE43F68E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386" y="1861458"/>
            <a:ext cx="1695404" cy="164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4">
            <a:extLst>
              <a:ext uri="{FF2B5EF4-FFF2-40B4-BE49-F238E27FC236}">
                <a16:creationId xmlns:a16="http://schemas.microsoft.com/office/drawing/2014/main" id="{A5848841-80CE-564E-A2DF-A9B3FAC2F4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3250" y="1861458"/>
            <a:ext cx="1695404" cy="16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2;p4">
            <a:extLst>
              <a:ext uri="{FF2B5EF4-FFF2-40B4-BE49-F238E27FC236}">
                <a16:creationId xmlns:a16="http://schemas.microsoft.com/office/drawing/2014/main" id="{3767D833-A4C8-6F4B-B63F-D674F3B0A6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8124" y="1861458"/>
            <a:ext cx="1600176" cy="147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4">
            <a:extLst>
              <a:ext uri="{FF2B5EF4-FFF2-40B4-BE49-F238E27FC236}">
                <a16:creationId xmlns:a16="http://schemas.microsoft.com/office/drawing/2014/main" id="{F2E79FD8-8E17-3647-A461-6D6FC60E7D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9715" y="4067075"/>
            <a:ext cx="2094988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4">
            <a:extLst>
              <a:ext uri="{FF2B5EF4-FFF2-40B4-BE49-F238E27FC236}">
                <a16:creationId xmlns:a16="http://schemas.microsoft.com/office/drawing/2014/main" id="{AA2A95D9-06F6-3A41-97B5-4D413D671D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2890" y="4028975"/>
            <a:ext cx="223541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7EBB2F3D-D4CA-F549-939C-8BACF0C96339}"/>
              </a:ext>
            </a:extLst>
          </p:cNvPr>
          <p:cNvSpPr txBox="1"/>
          <p:nvPr/>
        </p:nvSpPr>
        <p:spPr>
          <a:xfrm>
            <a:off x="3067840" y="3510725"/>
            <a:ext cx="324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26;p4">
            <a:extLst>
              <a:ext uri="{FF2B5EF4-FFF2-40B4-BE49-F238E27FC236}">
                <a16:creationId xmlns:a16="http://schemas.microsoft.com/office/drawing/2014/main" id="{B43069C3-A235-644C-AB95-CA60A7E6EF65}"/>
              </a:ext>
            </a:extLst>
          </p:cNvPr>
          <p:cNvSpPr txBox="1"/>
          <p:nvPr/>
        </p:nvSpPr>
        <p:spPr>
          <a:xfrm>
            <a:off x="5654703" y="3510725"/>
            <a:ext cx="324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27;p4">
            <a:extLst>
              <a:ext uri="{FF2B5EF4-FFF2-40B4-BE49-F238E27FC236}">
                <a16:creationId xmlns:a16="http://schemas.microsoft.com/office/drawing/2014/main" id="{F153C8A8-2F10-674C-9872-329669A22DAE}"/>
              </a:ext>
            </a:extLst>
          </p:cNvPr>
          <p:cNvSpPr txBox="1"/>
          <p:nvPr/>
        </p:nvSpPr>
        <p:spPr>
          <a:xfrm>
            <a:off x="8280203" y="3486888"/>
            <a:ext cx="324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28;p4">
            <a:extLst>
              <a:ext uri="{FF2B5EF4-FFF2-40B4-BE49-F238E27FC236}">
                <a16:creationId xmlns:a16="http://schemas.microsoft.com/office/drawing/2014/main" id="{6E55B271-AA1E-324B-94BD-5FB3D5DE6FF9}"/>
              </a:ext>
            </a:extLst>
          </p:cNvPr>
          <p:cNvSpPr txBox="1"/>
          <p:nvPr/>
        </p:nvSpPr>
        <p:spPr>
          <a:xfrm>
            <a:off x="4444759" y="5630466"/>
            <a:ext cx="324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29;p4">
            <a:extLst>
              <a:ext uri="{FF2B5EF4-FFF2-40B4-BE49-F238E27FC236}">
                <a16:creationId xmlns:a16="http://schemas.microsoft.com/office/drawing/2014/main" id="{0D5F0FFF-D375-644C-A908-F3673580AF96}"/>
              </a:ext>
            </a:extLst>
          </p:cNvPr>
          <p:cNvSpPr txBox="1"/>
          <p:nvPr/>
        </p:nvSpPr>
        <p:spPr>
          <a:xfrm>
            <a:off x="8117753" y="5696488"/>
            <a:ext cx="324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4275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6CDD-14EE-264F-A6EB-7F3C09AFB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See-Think-Wonder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4" name="Content Placeholder 3" descr="Pyramid Model&#10;Tier 3 -  Intensive Intervention&#10;Tier 2 - Targeted Social Emotional Supports&#10;Tier 1 - High Quality Supportive Environments. Nurturing and Responsive Relationships&#10;Base - Effective Workforce&#10;&#10;">
            <a:extLst>
              <a:ext uri="{FF2B5EF4-FFF2-40B4-BE49-F238E27FC236}">
                <a16:creationId xmlns:a16="http://schemas.microsoft.com/office/drawing/2014/main" id="{7AAD4134-D66D-CA42-B3C3-13309B633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602" y="365125"/>
            <a:ext cx="6817332" cy="63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6CDD-14EE-264F-A6EB-7F3C09AFB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See-Think-Wonder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A904F-8575-F64F-827D-485DB622D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450850"/>
            <a:ext cx="105791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05DA517-D512-3143-BC3A-2DE716EB13DB}"/>
              </a:ext>
            </a:extLst>
          </p:cNvPr>
          <p:cNvSpPr txBox="1">
            <a:spLocks/>
          </p:cNvSpPr>
          <p:nvPr/>
        </p:nvSpPr>
        <p:spPr>
          <a:xfrm>
            <a:off x="828260" y="195296"/>
            <a:ext cx="10402957" cy="1122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45C4DB"/>
                </a:solidFill>
                <a:cs typeface="Arial"/>
              </a:rPr>
              <a:t>Pyramid Model for Promoting the Social and </a:t>
            </a:r>
            <a:br>
              <a:rPr lang="en-US" b="1" dirty="0">
                <a:solidFill>
                  <a:srgbClr val="45C4DB"/>
                </a:solidFill>
                <a:cs typeface="Arial"/>
              </a:rPr>
            </a:br>
            <a:r>
              <a:rPr lang="en-US" b="1" dirty="0">
                <a:solidFill>
                  <a:srgbClr val="45C4DB"/>
                </a:solidFill>
                <a:cs typeface="Arial"/>
              </a:rPr>
              <a:t>Emotional Competence of Young Children</a:t>
            </a:r>
          </a:p>
        </p:txBody>
      </p:sp>
      <p:pic>
        <p:nvPicPr>
          <p:cNvPr id="9" name="Content Placeholder 3" descr="Pyramid Model&#10;Tier 3 -  Intensive Intervention&#10;Tier 2 - Targeted Social Emotional Supports&#10;Tier 1 - High Quality Supportive Environments. Nurturing and Responsive Relationships&#10;Base - Effective Workforce&#10;&#10;">
            <a:extLst>
              <a:ext uri="{FF2B5EF4-FFF2-40B4-BE49-F238E27FC236}">
                <a16:creationId xmlns:a16="http://schemas.microsoft.com/office/drawing/2014/main" id="{A76B40D5-735A-A945-8364-DD2E63A581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763" y="1390579"/>
            <a:ext cx="4694237" cy="4352925"/>
          </a:xfrm>
          <a:prstGeom prst="rect">
            <a:avLst/>
          </a:prstGeom>
        </p:spPr>
      </p:pic>
      <p:sp>
        <p:nvSpPr>
          <p:cNvPr id="10" name="Chevron 9">
            <a:extLst>
              <a:ext uri="{FF2B5EF4-FFF2-40B4-BE49-F238E27FC236}">
                <a16:creationId xmlns:a16="http://schemas.microsoft.com/office/drawing/2014/main" id="{FF8B28BC-3E68-F04A-9438-0DD988161E7E}"/>
              </a:ext>
            </a:extLst>
          </p:cNvPr>
          <p:cNvSpPr/>
          <p:nvPr/>
        </p:nvSpPr>
        <p:spPr>
          <a:xfrm>
            <a:off x="4863468" y="1690494"/>
            <a:ext cx="4041015" cy="71698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100" b="1" dirty="0">
                <a:solidFill>
                  <a:prstClr val="white"/>
                </a:solidFill>
                <a:latin typeface="Calibri" panose="020F0502020204030204" pitchFamily="34" charset="0"/>
              </a:rPr>
              <a:t>Tertiary Intervention   </a:t>
            </a:r>
          </a:p>
          <a:p>
            <a:pPr algn="ctr">
              <a:spcBef>
                <a:spcPct val="0"/>
              </a:spcBef>
            </a:pPr>
            <a:r>
              <a:rPr lang="en-US" altLang="en-US" sz="2100" b="1" i="1" dirty="0">
                <a:solidFill>
                  <a:srgbClr val="000000"/>
                </a:solidFill>
                <a:latin typeface="Segoe Print" panose="02000600000000000000" pitchFamily="2" charset="0"/>
              </a:rPr>
              <a:t>Few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92C29305-A755-6B4A-A9B3-FC97C804707D}"/>
              </a:ext>
            </a:extLst>
          </p:cNvPr>
          <p:cNvSpPr/>
          <p:nvPr/>
        </p:nvSpPr>
        <p:spPr>
          <a:xfrm>
            <a:off x="4248455" y="2922413"/>
            <a:ext cx="4041015" cy="644629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100" b="1" dirty="0">
                <a:solidFill>
                  <a:prstClr val="white"/>
                </a:solidFill>
                <a:latin typeface="Calibri" panose="020F0502020204030204" pitchFamily="34" charset="0"/>
              </a:rPr>
              <a:t>Secondary Prevention   </a:t>
            </a:r>
            <a:r>
              <a:rPr lang="en-US" altLang="en-US" sz="2100" b="1" i="1" dirty="0">
                <a:solidFill>
                  <a:srgbClr val="000000"/>
                </a:solidFill>
                <a:latin typeface="Segoe Print" panose="02000600000000000000" pitchFamily="2" charset="0"/>
              </a:rPr>
              <a:t>Some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AE09B0AD-A548-2941-93D9-E3BA0FE421A9}"/>
              </a:ext>
            </a:extLst>
          </p:cNvPr>
          <p:cNvSpPr/>
          <p:nvPr/>
        </p:nvSpPr>
        <p:spPr>
          <a:xfrm>
            <a:off x="3260332" y="4187466"/>
            <a:ext cx="4041015" cy="693751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100" b="1" dirty="0">
                <a:solidFill>
                  <a:prstClr val="white"/>
                </a:solidFill>
                <a:latin typeface="Calibri" panose="020F0502020204030204" pitchFamily="34" charset="0"/>
              </a:rPr>
              <a:t>Universal Promotion   </a:t>
            </a:r>
          </a:p>
          <a:p>
            <a:pPr algn="ctr">
              <a:spcBef>
                <a:spcPct val="0"/>
              </a:spcBef>
            </a:pPr>
            <a:r>
              <a:rPr lang="en-US" altLang="en-US" sz="2100" b="1" i="1" dirty="0">
                <a:solidFill>
                  <a:srgbClr val="000000"/>
                </a:solidFill>
                <a:latin typeface="Segoe Print" panose="02000600000000000000" pitchFamily="2" charset="0"/>
              </a:rPr>
              <a:t>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6DBC2-B39C-DC4E-B800-5AADF5C513E3}"/>
              </a:ext>
            </a:extLst>
          </p:cNvPr>
          <p:cNvSpPr txBox="1"/>
          <p:nvPr/>
        </p:nvSpPr>
        <p:spPr>
          <a:xfrm>
            <a:off x="1636621" y="6030812"/>
            <a:ext cx="7211391" cy="507831"/>
          </a:xfrm>
          <a:prstGeom prst="rect">
            <a:avLst/>
          </a:prstGeom>
          <a:solidFill>
            <a:srgbClr val="FF0000">
              <a:alpha val="92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prstClr val="white"/>
                </a:solidFill>
              </a:rPr>
              <a:t>A Framework of Evidence-Based Practices</a:t>
            </a:r>
          </a:p>
        </p:txBody>
      </p:sp>
    </p:spTree>
    <p:extLst>
      <p:ext uri="{BB962C8B-B14F-4D97-AF65-F5344CB8AC3E}">
        <p14:creationId xmlns:p14="http://schemas.microsoft.com/office/powerpoint/2010/main" val="35437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7140</TotalTime>
  <Words>568</Words>
  <Application>Microsoft Macintosh PowerPoint</Application>
  <PresentationFormat>Widescreen</PresentationFormat>
  <Paragraphs>108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Bradley Hand</vt:lpstr>
      <vt:lpstr>Calibri</vt:lpstr>
      <vt:lpstr>Calibri Light</vt:lpstr>
      <vt:lpstr>Georgia</vt:lpstr>
      <vt:lpstr>Open Sans</vt:lpstr>
      <vt:lpstr>Segoe Print</vt:lpstr>
      <vt:lpstr>Office Theme</vt:lpstr>
      <vt:lpstr>PowerPoint Presentation</vt:lpstr>
      <vt:lpstr>PowerPoint Presentation</vt:lpstr>
      <vt:lpstr>PowerPoint Presentation</vt:lpstr>
      <vt:lpstr>Objectives</vt:lpstr>
      <vt:lpstr>Overview of Our Time Together</vt:lpstr>
      <vt:lpstr>Rate Your Familiarity with the Pyramid Model</vt:lpstr>
      <vt:lpstr>See-Think-Wonder </vt:lpstr>
      <vt:lpstr>See-Think-Wonder </vt:lpstr>
      <vt:lpstr>PowerPoint Presentation</vt:lpstr>
      <vt:lpstr>Results of Successful Implementation –  For Children</vt:lpstr>
      <vt:lpstr>Results of Successful Implementation –  For Teachers</vt:lpstr>
      <vt:lpstr>Program Reported Outcomes</vt:lpstr>
      <vt:lpstr>Pyramid Model Inventory of Practices </vt:lpstr>
      <vt:lpstr>Implementation Supports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Vermont Early MTSS Assets!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Institute PPT</dc:title>
  <dc:creator>Lori Meyer</dc:creator>
  <cp:lastModifiedBy>Lori Meyer</cp:lastModifiedBy>
  <cp:revision>47</cp:revision>
  <dcterms:created xsi:type="dcterms:W3CDTF">2021-06-16T14:28:47Z</dcterms:created>
  <dcterms:modified xsi:type="dcterms:W3CDTF">2021-06-22T15:25:01Z</dcterms:modified>
</cp:coreProperties>
</file>