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1" r:id="rId4"/>
  </p:sldMasterIdLst>
  <p:notesMasterIdLst>
    <p:notesMasterId r:id="rId21"/>
  </p:notesMasterIdLst>
  <p:sldIdLst>
    <p:sldId id="256" r:id="rId5"/>
    <p:sldId id="281" r:id="rId6"/>
    <p:sldId id="267" r:id="rId7"/>
    <p:sldId id="282" r:id="rId8"/>
    <p:sldId id="280" r:id="rId9"/>
    <p:sldId id="268" r:id="rId10"/>
    <p:sldId id="283" r:id="rId11"/>
    <p:sldId id="270" r:id="rId12"/>
    <p:sldId id="271" r:id="rId13"/>
    <p:sldId id="272" r:id="rId14"/>
    <p:sldId id="284" r:id="rId15"/>
    <p:sldId id="275" r:id="rId16"/>
    <p:sldId id="274" r:id="rId17"/>
    <p:sldId id="276" r:id="rId18"/>
    <p:sldId id="277" r:id="rId19"/>
    <p:sldId id="279" r:id="rId20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009051"/>
    <a:srgbClr val="009193"/>
    <a:srgbClr val="0563C1"/>
    <a:srgbClr val="D7D2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2" autoAdjust="0"/>
    <p:restoredTop sz="94674" autoAdjust="0"/>
  </p:normalViewPr>
  <p:slideViewPr>
    <p:cSldViewPr snapToGrid="0">
      <p:cViewPr varScale="1">
        <p:scale>
          <a:sx n="124" d="100"/>
          <a:sy n="124" d="100"/>
        </p:scale>
        <p:origin x="75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B0DE9E-C622-4856-B009-6193FADD23DB}" type="datetimeFigureOut">
              <a:rPr lang="en-US" smtClean="0"/>
              <a:t>6/23/23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445000"/>
            <a:ext cx="5559425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720564-185C-4BBD-86C2-2A2388C81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35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6/23/23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Vermont Agency of Education logo">
            <a:extLst>
              <a:ext uri="{FF2B5EF4-FFF2-40B4-BE49-F238E27FC236}">
                <a16:creationId xmlns:a16="http://schemas.microsoft.com/office/drawing/2014/main" id="{A0CBC96D-19FC-43D3-878A-7533C4E2C4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168" y="6398324"/>
            <a:ext cx="1634370" cy="57089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A0D6F7DF-7EB6-95B2-7ACC-1BB9FB9EE220}"/>
              </a:ext>
            </a:extLst>
          </p:cNvPr>
          <p:cNvSpPr/>
          <p:nvPr userDrawn="1"/>
        </p:nvSpPr>
        <p:spPr>
          <a:xfrm>
            <a:off x="-1530" y="6092807"/>
            <a:ext cx="9144001" cy="7767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710A83-2524-96DE-37B9-9C5E250009DC}"/>
              </a:ext>
            </a:extLst>
          </p:cNvPr>
          <p:cNvSpPr/>
          <p:nvPr userDrawn="1"/>
        </p:nvSpPr>
        <p:spPr>
          <a:xfrm>
            <a:off x="-1" y="6047721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3" name="Picture 12" descr="Text&#10;&#10;Description automatically generated with medium confidence">
            <a:extLst>
              <a:ext uri="{FF2B5EF4-FFF2-40B4-BE49-F238E27FC236}">
                <a16:creationId xmlns:a16="http://schemas.microsoft.com/office/drawing/2014/main" id="{7E96683B-A061-50D5-9B9D-D877BB57236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2641" y="6197211"/>
            <a:ext cx="1933398" cy="579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748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DFF08F-DC6B-4601-B491-B0F83F6DD2DA}" type="datetimeFigureOut">
              <a:rPr lang="en-US" smtClean="0"/>
              <a:pPr/>
              <a:t>6/23/23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531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DFF08F-DC6B-4601-B491-B0F83F6DD2DA}" type="datetimeFigureOut">
              <a:rPr lang="en-US" smtClean="0"/>
              <a:pPr/>
              <a:t>6/23/23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DFD4FA-30AB-825E-1131-275BDF278187}"/>
              </a:ext>
            </a:extLst>
          </p:cNvPr>
          <p:cNvSpPr/>
          <p:nvPr userDrawn="1"/>
        </p:nvSpPr>
        <p:spPr>
          <a:xfrm>
            <a:off x="-1530" y="6092807"/>
            <a:ext cx="9144001" cy="7767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9E9437F-38F4-B158-2DBC-0C033D76B886}"/>
              </a:ext>
            </a:extLst>
          </p:cNvPr>
          <p:cNvSpPr/>
          <p:nvPr userDrawn="1"/>
        </p:nvSpPr>
        <p:spPr>
          <a:xfrm>
            <a:off x="-1" y="6047721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 descr="Text&#10;&#10;Description automatically generated with medium confidence">
            <a:extLst>
              <a:ext uri="{FF2B5EF4-FFF2-40B4-BE49-F238E27FC236}">
                <a16:creationId xmlns:a16="http://schemas.microsoft.com/office/drawing/2014/main" id="{683F76B2-894F-4D80-5D1A-9695CC889D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2641" y="6197211"/>
            <a:ext cx="1933398" cy="579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237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3E28D29-1ECB-41DF-951B-2A23F95AD026}" type="datetimeFigureOut">
              <a:rPr lang="en-US" smtClean="0"/>
              <a:pPr/>
              <a:t>6/23/23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/>
          <a:lstStyle/>
          <a:p>
            <a:fld id="{028E3F4F-51B2-42EE-AFA2-40C4572185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51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DFF08F-DC6B-4601-B491-B0F83F6DD2DA}" type="datetimeFigureOut">
              <a:rPr lang="en-US" smtClean="0"/>
              <a:pPr/>
              <a:t>6/23/23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C4D4E9BF-8345-8BD6-348E-69EE4706262E}"/>
              </a:ext>
            </a:extLst>
          </p:cNvPr>
          <p:cNvSpPr/>
          <p:nvPr userDrawn="1"/>
        </p:nvSpPr>
        <p:spPr>
          <a:xfrm>
            <a:off x="-1530" y="6092807"/>
            <a:ext cx="9144001" cy="7767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03E4470-0DCF-EC0A-2BA5-1192BA3512A8}"/>
              </a:ext>
            </a:extLst>
          </p:cNvPr>
          <p:cNvSpPr/>
          <p:nvPr userDrawn="1"/>
        </p:nvSpPr>
        <p:spPr>
          <a:xfrm>
            <a:off x="-1" y="6047721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3" name="Picture 12" descr="Text&#10;&#10;Description automatically generated with medium confidence">
            <a:extLst>
              <a:ext uri="{FF2B5EF4-FFF2-40B4-BE49-F238E27FC236}">
                <a16:creationId xmlns:a16="http://schemas.microsoft.com/office/drawing/2014/main" id="{381E7B66-32B0-B8A3-D612-3D85CDC866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2641" y="6197211"/>
            <a:ext cx="1933398" cy="579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250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DFF08F-DC6B-4601-B491-B0F83F6DD2DA}" type="datetimeFigureOut">
              <a:rPr lang="en-US" smtClean="0"/>
              <a:pPr/>
              <a:t>6/23/23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564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DFF08F-DC6B-4601-B491-B0F83F6DD2DA}" type="datetimeFigureOut">
              <a:rPr lang="en-US" smtClean="0"/>
              <a:pPr/>
              <a:t>6/23/23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63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DFF08F-DC6B-4601-B491-B0F83F6DD2DA}" type="datetimeFigureOut">
              <a:rPr lang="en-US" smtClean="0"/>
              <a:pPr/>
              <a:t>6/23/23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576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DFF08F-DC6B-4601-B491-B0F83F6DD2DA}" type="datetimeFigureOut">
              <a:rPr lang="en-US" smtClean="0"/>
              <a:pPr/>
              <a:t>6/23/23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39DD407-3C9A-EF45-1FDA-1A46FA4E4DC6}"/>
              </a:ext>
            </a:extLst>
          </p:cNvPr>
          <p:cNvSpPr/>
          <p:nvPr userDrawn="1"/>
        </p:nvSpPr>
        <p:spPr>
          <a:xfrm>
            <a:off x="-1530" y="6092807"/>
            <a:ext cx="9144001" cy="7767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2CD67AD-9F11-67FD-4843-F6705BEC6B56}"/>
              </a:ext>
            </a:extLst>
          </p:cNvPr>
          <p:cNvSpPr/>
          <p:nvPr userDrawn="1"/>
        </p:nvSpPr>
        <p:spPr>
          <a:xfrm>
            <a:off x="-1" y="6047721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Picture 3" descr="Text&#10;&#10;Description automatically generated with medium confidence">
            <a:extLst>
              <a:ext uri="{FF2B5EF4-FFF2-40B4-BE49-F238E27FC236}">
                <a16:creationId xmlns:a16="http://schemas.microsoft.com/office/drawing/2014/main" id="{38207354-8959-2D01-86CE-1329694DCB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2641" y="6197211"/>
            <a:ext cx="1933398" cy="579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166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4003" y="33089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Text&#10;&#10;Description automatically generated with medium confidence">
            <a:extLst>
              <a:ext uri="{FF2B5EF4-FFF2-40B4-BE49-F238E27FC236}">
                <a16:creationId xmlns:a16="http://schemas.microsoft.com/office/drawing/2014/main" id="{09D9C152-A35D-022E-BCC9-68A2B8D1AE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376" y="6245169"/>
            <a:ext cx="1933398" cy="579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901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DFF08F-DC6B-4601-B491-B0F83F6DD2DA}" type="datetimeFigureOut">
              <a:rPr lang="en-US" smtClean="0"/>
              <a:pPr/>
              <a:t>6/23/23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10" descr="Text&#10;&#10;Description automatically generated with medium confidence">
            <a:extLst>
              <a:ext uri="{FF2B5EF4-FFF2-40B4-BE49-F238E27FC236}">
                <a16:creationId xmlns:a16="http://schemas.microsoft.com/office/drawing/2014/main" id="{D54D5534-5DD3-AD1E-FD2B-34757FE1F8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2641" y="6197211"/>
            <a:ext cx="1933398" cy="579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084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530" y="6092807"/>
            <a:ext cx="9144001" cy="7767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6047721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59" y="6309098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E48206-6208-4002-9AF5-B38F54CDB384}" type="datetimeFigureOut">
              <a:rPr lang="en-US" smtClean="0"/>
              <a:pPr/>
              <a:t>6/23/23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1918" y="6298641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Text&#10;&#10;Description automatically generated with medium confidence">
            <a:extLst>
              <a:ext uri="{FF2B5EF4-FFF2-40B4-BE49-F238E27FC236}">
                <a16:creationId xmlns:a16="http://schemas.microsoft.com/office/drawing/2014/main" id="{BA1BA180-9252-1618-9875-46A2215156A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2641" y="6206089"/>
            <a:ext cx="1933398" cy="579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762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2" r:id="rId1"/>
    <p:sldLayoutId id="2147484153" r:id="rId2"/>
    <p:sldLayoutId id="2147484154" r:id="rId3"/>
    <p:sldLayoutId id="2147484155" r:id="rId4"/>
    <p:sldLayoutId id="2147484156" r:id="rId5"/>
    <p:sldLayoutId id="2147484157" r:id="rId6"/>
    <p:sldLayoutId id="2147484158" r:id="rId7"/>
    <p:sldLayoutId id="2147484159" r:id="rId8"/>
    <p:sldLayoutId id="2147484160" r:id="rId9"/>
    <p:sldLayoutId id="2147484161" r:id="rId10"/>
    <p:sldLayoutId id="214748416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tracy.harris@vermont.gov" TargetMode="External"/><Relationship Id="rId2" Type="http://schemas.openxmlformats.org/officeDocument/2006/relationships/hyperlink" Target="mailto:thomas.faris@vermont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7D2C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0ADD9-C250-492E-91C4-67302AFBC4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5038" y="545100"/>
            <a:ext cx="7543800" cy="3724558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chemeClr val="bg1"/>
                </a:solidFill>
              </a:rPr>
              <a:t>Ensuring Safety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While also Nurturing the Wellbeing 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of All When Restraining or Secluding Students in Vermont Schools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3D5333-EDF5-4F7C-A153-69CA8EEF1B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5038" y="4517317"/>
            <a:ext cx="7543800" cy="1143000"/>
          </a:xfrm>
        </p:spPr>
        <p:txBody>
          <a:bodyPr>
            <a:normAutofit/>
          </a:bodyPr>
          <a:lstStyle/>
          <a:p>
            <a:r>
              <a:rPr lang="en-US" sz="3200" cap="none" spc="0" dirty="0">
                <a:solidFill>
                  <a:schemeClr val="bg1"/>
                </a:solidFill>
              </a:rPr>
              <a:t>Tracy Harris and Thomas </a:t>
            </a:r>
            <a:r>
              <a:rPr lang="en-US" sz="3200" cap="none" spc="0" dirty="0" err="1">
                <a:solidFill>
                  <a:schemeClr val="bg1"/>
                </a:solidFill>
              </a:rPr>
              <a:t>Faris</a:t>
            </a:r>
            <a:endParaRPr lang="en-US" sz="3200" cap="none" spc="0" dirty="0">
              <a:solidFill>
                <a:schemeClr val="bg1"/>
              </a:solidFill>
            </a:endParaRPr>
          </a:p>
          <a:p>
            <a:r>
              <a:rPr lang="en-US" cap="none" spc="0" dirty="0">
                <a:solidFill>
                  <a:schemeClr val="bg1"/>
                </a:solidFill>
              </a:rPr>
              <a:t>Vermont Agency of Education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DCC634A-B1C4-4362-9812-EF98BE029F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92276" y="4358148"/>
            <a:ext cx="768096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39802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1585E-2DF4-7047-A0FC-28798E002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During a Restraint/Seclusion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B1A3A-4588-D34E-BE4E-5D744AAC6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Calm voice and body language</a:t>
            </a:r>
          </a:p>
          <a:p>
            <a:pPr marL="201168" lvl="1" indent="0">
              <a:buNone/>
            </a:pPr>
            <a:endParaRPr lang="en-US" sz="13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Keep verbalizations minimal</a:t>
            </a:r>
          </a:p>
          <a:p>
            <a:pPr marL="201168" lvl="1" indent="0">
              <a:buNone/>
            </a:pPr>
            <a:endParaRPr lang="en-US" sz="13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Tell before doing</a:t>
            </a:r>
          </a:p>
          <a:p>
            <a:pPr marL="201168" lvl="1" indent="0">
              <a:buNone/>
            </a:pPr>
            <a:endParaRPr lang="en-US" sz="13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Support child in making decisions about how to de-escalate</a:t>
            </a:r>
          </a:p>
          <a:p>
            <a:pPr marL="201168" lvl="1" indent="0">
              <a:buNone/>
            </a:pPr>
            <a:endParaRPr lang="en-US" sz="13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ALWAYS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/>
              <a:t>Exhaust less restrictive options first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/>
              <a:t>Use less restrictive holds first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/>
              <a:t>Terminate as soon as ...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340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A60CD-B614-1F4E-8CBC-0DCD492A21B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9051">
              <a:alpha val="23922"/>
            </a:srgbClr>
          </a:solidFill>
        </p:spPr>
        <p:txBody>
          <a:bodyPr/>
          <a:lstStyle/>
          <a:p>
            <a:r>
              <a:rPr lang="en-US" dirty="0"/>
              <a:t>After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428101-1F36-3141-88B8-2E2225AA25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103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3F17D-0980-1242-9470-A57027813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Evaluate and Monitor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38CE8-832B-4947-871C-38C1B6775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2506894"/>
            <a:ext cx="7543801" cy="336220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200" b="1" dirty="0"/>
              <a:t>Physical Assessment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/>
              <a:t>By individual not involved in the restraint/seclusion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/>
              <a:t>Document any injuries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/>
              <a:t>Follow-up as necessary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/>
              <a:t>Show care/concern/empathy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2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b="1" dirty="0"/>
              <a:t>Monitor for Remainder of the School Day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6863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9E7EF-A546-E643-A03C-38EF346CD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141504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Debriefing</a:t>
            </a:r>
            <a:br>
              <a:rPr lang="en-US" sz="40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Following a Restraint/Seclusion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85B2E-5554-9A44-8A45-82CA2396A6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200" b="1" dirty="0"/>
              <a:t>With Child (within two school days)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Discuss behavior that precipitated the intervention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Review and modify as necessary de-escalation form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Reassure / rebuild / remind</a:t>
            </a:r>
          </a:p>
          <a:p>
            <a:pPr marL="201168" lvl="1" indent="0">
              <a:buNone/>
            </a:pPr>
            <a:endParaRPr lang="en-US" sz="12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b="1" dirty="0"/>
              <a:t>With Staff (within two school days)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Ensure policies/procedures used properly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Create consistency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Plan how to proactively intervene in the future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Consider programmatic changes as needed</a:t>
            </a:r>
          </a:p>
          <a:p>
            <a:pPr marL="201168" lvl="1" indent="0">
              <a:buNone/>
            </a:pPr>
            <a:endParaRPr lang="en-US" sz="12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b="1" dirty="0"/>
              <a:t>With Family (within four school days)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Review what happened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Determine any follow-up actions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Reassure / remind </a:t>
            </a:r>
            <a:r>
              <a:rPr lang="en-US" sz="1800"/>
              <a:t>/ rebuild</a:t>
            </a:r>
            <a:endParaRPr lang="en-US" sz="1800" b="1" dirty="0"/>
          </a:p>
          <a:p>
            <a:pPr marL="201168" lvl="1" indent="0">
              <a:buNone/>
            </a:pPr>
            <a:endParaRPr lang="en-US" sz="12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b="1" dirty="0"/>
              <a:t>With Others, as Needed</a:t>
            </a:r>
          </a:p>
        </p:txBody>
      </p:sp>
    </p:spTree>
    <p:extLst>
      <p:ext uri="{BB962C8B-B14F-4D97-AF65-F5344CB8AC3E}">
        <p14:creationId xmlns:p14="http://schemas.microsoft.com/office/powerpoint/2010/main" val="21592588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CB923-4BA4-D14B-8BB0-EAA907FF2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5B343-3992-184B-9A55-6A579ECA4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2054830"/>
            <a:ext cx="7543801" cy="3814263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200" b="1" dirty="0"/>
              <a:t>To Building Administrator (ASAP, prior to end of school day)</a:t>
            </a:r>
          </a:p>
          <a:p>
            <a:pPr marL="201168" lvl="1" indent="0">
              <a:buNone/>
            </a:pPr>
            <a:endParaRPr lang="en-US" sz="12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b="1" dirty="0"/>
              <a:t>To Family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Verbally or electronically (ASAP, prior to end of school day)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In writing (within 24 hours of the intervention)</a:t>
            </a:r>
          </a:p>
          <a:p>
            <a:pPr marL="384048" lvl="2" indent="0">
              <a:buNone/>
            </a:pPr>
            <a:endParaRPr lang="en-US" sz="12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b="1" dirty="0"/>
              <a:t>To Superintendent (within three school days)</a:t>
            </a:r>
          </a:p>
          <a:p>
            <a:pPr marL="201168" lvl="1" indent="0">
              <a:buNone/>
            </a:pPr>
            <a:endParaRPr lang="en-US" sz="12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b="1" dirty="0"/>
              <a:t>To Secretary of AOE (within three school days of superintendent’s receipt)</a:t>
            </a:r>
          </a:p>
        </p:txBody>
      </p:sp>
    </p:spTree>
    <p:extLst>
      <p:ext uri="{BB962C8B-B14F-4D97-AF65-F5344CB8AC3E}">
        <p14:creationId xmlns:p14="http://schemas.microsoft.com/office/powerpoint/2010/main" val="18986930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700DDEC-714B-D649-AB05-108DDF42CAE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9051">
              <a:alpha val="23922"/>
            </a:srgbClr>
          </a:solidFill>
        </p:spPr>
        <p:txBody>
          <a:bodyPr/>
          <a:lstStyle/>
          <a:p>
            <a:r>
              <a:rPr lang="en-US" dirty="0"/>
              <a:t>Questions &amp; Comments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D3F85B-3255-9C42-B643-321D58D5FE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7868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659D4-EB86-5044-AFD4-84DF720F2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Contact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C5A55-BC46-3449-A673-2EF486440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432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thomas.faris@vermont.gov</a:t>
            </a:r>
            <a:endParaRPr lang="en-US" sz="2200" dirty="0">
              <a:solidFill>
                <a:srgbClr val="0432FF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432FF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432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tracy.harris@vermont.gov</a:t>
            </a:r>
            <a:endParaRPr lang="en-US" sz="2200" dirty="0">
              <a:solidFill>
                <a:srgbClr val="0432FF"/>
              </a:solidFill>
            </a:endParaRPr>
          </a:p>
          <a:p>
            <a:pPr marL="201168" lvl="1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744721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C989744-C9E0-9143-89FD-B05AE25E9BD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9051">
              <a:alpha val="25098"/>
            </a:srgbClr>
          </a:solidFill>
        </p:spPr>
        <p:txBody>
          <a:bodyPr/>
          <a:lstStyle/>
          <a:p>
            <a:br>
              <a:rPr lang="en-US" dirty="0"/>
            </a:br>
            <a:r>
              <a:rPr lang="en-US" dirty="0"/>
              <a:t>Prevention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FB7485-627A-4145-9283-194D74E62D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819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F4C40-E2F0-8742-B39E-7B8FE78D4C20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The Safest Restraint or Seclusion is the One that Does Not Occur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32B2C6-C40F-A248-A68A-F94798D08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2024008"/>
            <a:ext cx="7543801" cy="3845085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Always Look to Prevent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The Rule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Unpacking those terms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One strategy</a:t>
            </a:r>
          </a:p>
          <a:p>
            <a:pPr marL="384048" lvl="2" indent="0">
              <a:buNone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Avoid Prone and Supine Restraints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The Rule</a:t>
            </a:r>
          </a:p>
          <a:p>
            <a:pPr marL="201168" lvl="1" indent="0">
              <a:buNone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Avoid Seclusion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The Rule</a:t>
            </a:r>
          </a:p>
        </p:txBody>
      </p:sp>
    </p:spTree>
    <p:extLst>
      <p:ext uri="{BB962C8B-B14F-4D97-AF65-F5344CB8AC3E}">
        <p14:creationId xmlns:p14="http://schemas.microsoft.com/office/powerpoint/2010/main" val="1824702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314C62-9E84-D24E-ACDA-12C9AF14E72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9051">
              <a:alpha val="25098"/>
            </a:srgbClr>
          </a:solidFill>
        </p:spPr>
        <p:txBody>
          <a:bodyPr/>
          <a:lstStyle/>
          <a:p>
            <a:r>
              <a:rPr lang="en-US" dirty="0"/>
              <a:t>Trauma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ECAE9C-D09A-184C-A9A8-09F5CF84B2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754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37537-2D06-6446-B4A5-990BBFAEE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-308224"/>
            <a:ext cx="7543800" cy="1684961"/>
          </a:xfrm>
        </p:spPr>
        <p:txBody>
          <a:bodyPr>
            <a:noAutofit/>
          </a:bodyPr>
          <a:lstStyle/>
          <a:p>
            <a:pPr algn="ctr"/>
            <a:r>
              <a:rPr lang="en-US" sz="3700" dirty="0">
                <a:solidFill>
                  <a:schemeClr val="accent1">
                    <a:lumMod val="75000"/>
                  </a:schemeClr>
                </a:solidFill>
              </a:rPr>
              <a:t>The Body Remembers:</a:t>
            </a:r>
            <a:br>
              <a:rPr lang="en-US" sz="37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3700" dirty="0">
                <a:solidFill>
                  <a:schemeClr val="accent1">
                    <a:lumMod val="75000"/>
                  </a:schemeClr>
                </a:solidFill>
              </a:rPr>
              <a:t>a (Very Brief) Note About Trauma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C7EACF-C266-9C42-95ED-3088F9913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28800"/>
            <a:ext cx="7543801" cy="4040293"/>
          </a:xfrm>
        </p:spPr>
        <p:txBody>
          <a:bodyPr>
            <a:normAutofit fontScale="92500" lnSpcReduction="1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Effects of Trauma on Cognition, Emotions, and Behavior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b="1" dirty="0"/>
              <a:t>Complex / Chronic Trauma can Change the Neurophysiology of a Person’s Brain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/>
              <a:t>Unpredictable emotions, intrusive memories, struggles with interpersonal connections, unexpected behaviors, and even somatic complaints can accompany complex trauma</a:t>
            </a:r>
          </a:p>
          <a:p>
            <a:pPr marL="566928" lvl="3" indent="0">
              <a:buNone/>
            </a:pPr>
            <a:endParaRPr lang="en-US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b="1" dirty="0"/>
              <a:t>Triggers Act as Signs of Possible Danger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/>
              <a:t>Perceptions are experienced as reality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/>
              <a:t>They set off emotional, physiological and behavioral responses that have helped them to survive in their lives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/>
              <a:t>Fight, Flight, Freeze responses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3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lvl="1">
              <a:buFont typeface="Arial" panose="020B0604020202020204" pitchFamily="34" charset="0"/>
              <a:buChar char="•"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929334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3BFF3-9A44-1445-A10F-DAE0C3120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Principles of a Trauma-Informed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36EDA7-3EA4-F746-A64F-E5DFBA798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200" b="1" dirty="0"/>
              <a:t>Safety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Physical setting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Interpersonal interactions</a:t>
            </a:r>
          </a:p>
          <a:p>
            <a:pPr marL="384048" lvl="2" indent="0">
              <a:buNone/>
            </a:pP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b="1" dirty="0"/>
              <a:t>Trustworthiness and Transparency</a:t>
            </a:r>
          </a:p>
          <a:p>
            <a:pPr marL="201168" lvl="1" indent="0">
              <a:buNone/>
            </a:pP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b="1" dirty="0"/>
              <a:t>Peer Support</a:t>
            </a:r>
          </a:p>
          <a:p>
            <a:pPr marL="201168" lvl="1" indent="0">
              <a:buNone/>
            </a:pPr>
            <a:endParaRPr lang="en-US" sz="12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b="1" dirty="0"/>
              <a:t>Collaboration and Mutual Decision-Making</a:t>
            </a:r>
          </a:p>
          <a:p>
            <a:pPr marL="201168" lvl="1" indent="0">
              <a:buNone/>
            </a:pPr>
            <a:endParaRPr lang="en-US" sz="12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b="1" dirty="0"/>
              <a:t>Empowerment and Choice</a:t>
            </a:r>
          </a:p>
          <a:p>
            <a:pPr marL="201168" lvl="1" indent="0">
              <a:buNone/>
            </a:pPr>
            <a:endParaRPr lang="en-US" sz="12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b="1" dirty="0"/>
              <a:t>Cultural, Historical, and Gender Issues</a:t>
            </a:r>
          </a:p>
        </p:txBody>
      </p:sp>
    </p:spTree>
    <p:extLst>
      <p:ext uri="{BB962C8B-B14F-4D97-AF65-F5344CB8AC3E}">
        <p14:creationId xmlns:p14="http://schemas.microsoft.com/office/powerpoint/2010/main" val="3537580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BCBD0C0-B1BA-0D49-9C26-22C0D397653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9051">
              <a:alpha val="25882"/>
            </a:srgbClr>
          </a:solidFill>
        </p:spPr>
        <p:txBody>
          <a:bodyPr/>
          <a:lstStyle/>
          <a:p>
            <a:r>
              <a:rPr lang="en-US" dirty="0"/>
              <a:t>Before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9726DA5-07C1-CA41-9976-73F496A0A3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405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1F39D-483B-6240-A9DA-C6B1327EA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223697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For Students Who’ve had a History of Unsafe Behaviors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732E3-E37E-0049-9E0C-8B0B63616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Plan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Discuss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Practice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Build Understanding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Strengths-Based</a:t>
            </a:r>
          </a:p>
        </p:txBody>
      </p:sp>
    </p:spTree>
    <p:extLst>
      <p:ext uri="{BB962C8B-B14F-4D97-AF65-F5344CB8AC3E}">
        <p14:creationId xmlns:p14="http://schemas.microsoft.com/office/powerpoint/2010/main" val="641735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7A84756-EBB2-B14C-A732-6F236852E72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9051">
              <a:alpha val="27059"/>
            </a:srgbClr>
          </a:solidFill>
        </p:spPr>
        <p:txBody>
          <a:bodyPr/>
          <a:lstStyle/>
          <a:p>
            <a:r>
              <a:rPr lang="en-US" dirty="0"/>
              <a:t>During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1CCBDC-0162-B24F-8522-C551AD446E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61402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Vermont Brand Standards">
      <a:dk1>
        <a:sysClr val="windowText" lastClr="000000"/>
      </a:dk1>
      <a:lt1>
        <a:srgbClr val="FFFFFF"/>
      </a:lt1>
      <a:dk2>
        <a:srgbClr val="007935"/>
      </a:dk2>
      <a:lt2>
        <a:srgbClr val="FFFFFF"/>
      </a:lt2>
      <a:accent1>
        <a:srgbClr val="007935"/>
      </a:accent1>
      <a:accent2>
        <a:srgbClr val="294635"/>
      </a:accent2>
      <a:accent3>
        <a:srgbClr val="004A88"/>
      </a:accent3>
      <a:accent4>
        <a:srgbClr val="EE7624"/>
      </a:accent4>
      <a:accent5>
        <a:srgbClr val="3DB5E6"/>
      </a:accent5>
      <a:accent6>
        <a:srgbClr val="B12029"/>
      </a:accent6>
      <a:hlink>
        <a:srgbClr val="C3D600"/>
      </a:hlink>
      <a:folHlink>
        <a:srgbClr val="510C76"/>
      </a:folHlink>
    </a:clrScheme>
    <a:fontScheme name="AOE Fonts">
      <a:majorFont>
        <a:latin typeface="Franklin Gothic Demi"/>
        <a:ea typeface=""/>
        <a:cs typeface=""/>
      </a:majorFont>
      <a:minorFont>
        <a:latin typeface="Palatino Linotype"/>
        <a:ea typeface=""/>
        <a:cs typeface="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2039a670-5f3d-4a46-b3fd-f00d678c3512"/>
    <lcf76f155ced4ddcb4097134ff3c332f xmlns="3cfe686b-f520-40a1-8423-e0444a61d06f">
      <Terms xmlns="http://schemas.microsoft.com/office/infopath/2007/PartnerControls"/>
    </lcf76f155ced4ddcb4097134ff3c332f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98B5988A852C4DBB11E282D575DB36" ma:contentTypeVersion="17" ma:contentTypeDescription="Create a new document." ma:contentTypeScope="" ma:versionID="bd27bf952a5fd8b46e431895c7146b9d">
  <xsd:schema xmlns:xsd="http://www.w3.org/2001/XMLSchema" xmlns:xs="http://www.w3.org/2001/XMLSchema" xmlns:p="http://schemas.microsoft.com/office/2006/metadata/properties" xmlns:ns1="http://schemas.microsoft.com/sharepoint/v3" xmlns:ns2="3cfe686b-f520-40a1-8423-e0444a61d06f" xmlns:ns3="2039a670-5f3d-4a46-b3fd-f00d678c3512" targetNamespace="http://schemas.microsoft.com/office/2006/metadata/properties" ma:root="true" ma:fieldsID="5ef196bee662c2647cfb7a02a75e6229" ns1:_="" ns2:_="" ns3:_="">
    <xsd:import namespace="http://schemas.microsoft.com/sharepoint/v3"/>
    <xsd:import namespace="3cfe686b-f520-40a1-8423-e0444a61d06f"/>
    <xsd:import namespace="2039a670-5f3d-4a46-b3fd-f00d678c351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fe686b-f520-40a1-8423-e0444a61d0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0b405ef0-1b2e-414d-886f-c62305e7680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39a670-5f3d-4a46-b3fd-f00d678c351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71046cdc-068e-417e-9aa9-a04e121405c1}" ma:internalName="TaxCatchAll" ma:showField="CatchAllData" ma:web="2039a670-5f3d-4a46-b3fd-f00d678c351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5F34D4-B8DA-41FF-BC44-0EA109A416A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8410160-D364-4163-8F89-FF43852A56A2}">
  <ds:schemaRefs>
    <ds:schemaRef ds:uri="http://purl.org/dc/dcmitype/"/>
    <ds:schemaRef ds:uri="http://purl.org/dc/terms/"/>
    <ds:schemaRef ds:uri="http://schemas.microsoft.com/office/2006/documentManagement/types"/>
    <ds:schemaRef ds:uri="2039a670-5f3d-4a46-b3fd-f00d678c3512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3cfe686b-f520-40a1-8423-e0444a61d06f"/>
    <ds:schemaRef ds:uri="http://schemas.microsoft.com/sharepoint/v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04D23F6-F563-4162-83CB-95F7D3B4E5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cfe686b-f520-40a1-8423-e0444a61d06f"/>
    <ds:schemaRef ds:uri="2039a670-5f3d-4a46-b3fd-f00d678c351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1780</TotalTime>
  <Words>445</Words>
  <Application>Microsoft Macintosh PowerPoint</Application>
  <PresentationFormat>On-screen Show (4:3)</PresentationFormat>
  <Paragraphs>109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Franklin Gothic Demi</vt:lpstr>
      <vt:lpstr>Palatino Linotype</vt:lpstr>
      <vt:lpstr>Retrospect</vt:lpstr>
      <vt:lpstr>Ensuring Safety While also Nurturing the Wellbeing  of All When Restraining or Secluding Students in Vermont Schools</vt:lpstr>
      <vt:lpstr> Prevention</vt:lpstr>
      <vt:lpstr>The Safest Restraint or Seclusion is the One that Does Not Occur</vt:lpstr>
      <vt:lpstr>Trauma</vt:lpstr>
      <vt:lpstr>The Body Remembers: a (Very Brief) Note About Trauma</vt:lpstr>
      <vt:lpstr>Principles of a Trauma-Informed Approach</vt:lpstr>
      <vt:lpstr>Before</vt:lpstr>
      <vt:lpstr>For Students Who’ve had a History of Unsafe Behaviors</vt:lpstr>
      <vt:lpstr>During</vt:lpstr>
      <vt:lpstr>During a Restraint/Seclusion</vt:lpstr>
      <vt:lpstr>After</vt:lpstr>
      <vt:lpstr>Evaluate and Monitor</vt:lpstr>
      <vt:lpstr>Debriefing Following a Restraint/Seclusion</vt:lpstr>
      <vt:lpstr>Report</vt:lpstr>
      <vt:lpstr>Questions &amp; Comments</vt:lpstr>
      <vt:lpstr>Contact Information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Peterson, Mary</dc:creator>
  <cp:lastModifiedBy>Tracy Harris</cp:lastModifiedBy>
  <cp:revision>35</cp:revision>
  <dcterms:created xsi:type="dcterms:W3CDTF">2021-11-29T19:15:33Z</dcterms:created>
  <dcterms:modified xsi:type="dcterms:W3CDTF">2023-06-23T18:36:51Z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0x0101009A98B5988A852C4DBB11E282D575DB36</vt:lpwstr>
  </property>
</Properties>
</file>