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31"/>
  </p:notesMasterIdLst>
  <p:sldIdLst>
    <p:sldId id="256" r:id="rId2"/>
    <p:sldId id="257" r:id="rId3"/>
    <p:sldId id="273" r:id="rId4"/>
    <p:sldId id="293" r:id="rId5"/>
    <p:sldId id="320" r:id="rId6"/>
    <p:sldId id="297" r:id="rId7"/>
    <p:sldId id="410" r:id="rId8"/>
    <p:sldId id="411" r:id="rId9"/>
    <p:sldId id="317" r:id="rId10"/>
    <p:sldId id="319" r:id="rId11"/>
    <p:sldId id="328" r:id="rId12"/>
    <p:sldId id="330" r:id="rId13"/>
    <p:sldId id="416" r:id="rId14"/>
    <p:sldId id="408" r:id="rId15"/>
    <p:sldId id="418" r:id="rId16"/>
    <p:sldId id="420" r:id="rId17"/>
    <p:sldId id="399" r:id="rId18"/>
    <p:sldId id="414" r:id="rId19"/>
    <p:sldId id="421" r:id="rId20"/>
    <p:sldId id="415" r:id="rId21"/>
    <p:sldId id="412" r:id="rId22"/>
    <p:sldId id="400" r:id="rId23"/>
    <p:sldId id="393" r:id="rId24"/>
    <p:sldId id="419" r:id="rId25"/>
    <p:sldId id="417" r:id="rId26"/>
    <p:sldId id="404" r:id="rId27"/>
    <p:sldId id="405" r:id="rId28"/>
    <p:sldId id="406" r:id="rId29"/>
    <p:sldId id="333"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858"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830" y="6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image" Target="../media/image1.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image" Target="../media/image1.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71BABA-705B-4E5A-BB9F-4B2CBC00EA98}" type="doc">
      <dgm:prSet loTypeId="urn:microsoft.com/office/officeart/2005/8/layout/hList7" loCatId="list" qsTypeId="urn:microsoft.com/office/officeart/2005/8/quickstyle/simple1" qsCatId="simple" csTypeId="urn:microsoft.com/office/officeart/2005/8/colors/accent6_4" csCatId="accent6" phldr="1"/>
      <dgm:spPr/>
    </dgm:pt>
    <dgm:pt modelId="{9455357F-4BAA-40A9-8151-897208725DF4}">
      <dgm:prSet phldrT="[Text]" custT="1"/>
      <dgm:spPr/>
      <dgm:t>
        <a:bodyPr/>
        <a:lstStyle/>
        <a:p>
          <a:r>
            <a:rPr lang="en-US" sz="1400" b="1" dirty="0" smtClean="0">
              <a:solidFill>
                <a:schemeClr val="bg1"/>
              </a:solidFill>
            </a:rPr>
            <a:t>#1 </a:t>
          </a:r>
        </a:p>
        <a:p>
          <a:r>
            <a:rPr lang="en-US" sz="1400" b="1" dirty="0" smtClean="0">
              <a:solidFill>
                <a:schemeClr val="bg1"/>
              </a:solidFill>
            </a:rPr>
            <a:t>Physiology:</a:t>
          </a:r>
        </a:p>
        <a:p>
          <a:r>
            <a:rPr lang="en-US" sz="1400" b="1" dirty="0" smtClean="0">
              <a:solidFill>
                <a:schemeClr val="bg1"/>
              </a:solidFill>
            </a:rPr>
            <a:t>Body &amp; Brain</a:t>
          </a:r>
          <a:endParaRPr lang="en-US" sz="1400" b="1" dirty="0">
            <a:solidFill>
              <a:schemeClr val="bg1"/>
            </a:solidFill>
          </a:endParaRPr>
        </a:p>
      </dgm:t>
    </dgm:pt>
    <dgm:pt modelId="{68EC6772-87D6-44A1-B1E5-E99ABCC2401A}" type="parTrans" cxnId="{07559D96-B72D-46A8-80A2-71092F40E321}">
      <dgm:prSet/>
      <dgm:spPr/>
      <dgm:t>
        <a:bodyPr/>
        <a:lstStyle/>
        <a:p>
          <a:endParaRPr lang="en-US"/>
        </a:p>
      </dgm:t>
    </dgm:pt>
    <dgm:pt modelId="{60822EB1-3CE0-4466-B38F-3F107C529562}" type="sibTrans" cxnId="{07559D96-B72D-46A8-80A2-71092F40E321}">
      <dgm:prSet/>
      <dgm:spPr/>
      <dgm:t>
        <a:bodyPr/>
        <a:lstStyle/>
        <a:p>
          <a:endParaRPr lang="en-US"/>
        </a:p>
      </dgm:t>
    </dgm:pt>
    <dgm:pt modelId="{2AA28AC3-5E92-4881-8237-539D6F914495}">
      <dgm:prSet phldrT="[Text]" custT="1"/>
      <dgm:spPr/>
      <dgm:t>
        <a:bodyPr/>
        <a:lstStyle/>
        <a:p>
          <a:r>
            <a:rPr lang="en-US" sz="1400" b="1" dirty="0" smtClean="0"/>
            <a:t>#2</a:t>
          </a:r>
        </a:p>
        <a:p>
          <a:r>
            <a:rPr lang="en-US" sz="1400" b="1" dirty="0" smtClean="0"/>
            <a:t>Attachment &amp; Relationships </a:t>
          </a:r>
          <a:endParaRPr lang="en-US" sz="1400" b="1" dirty="0"/>
        </a:p>
      </dgm:t>
    </dgm:pt>
    <dgm:pt modelId="{7B3BC41E-714F-440A-8ED2-980B4B3E559A}" type="parTrans" cxnId="{14EE1743-C25B-4B65-A120-8D193184555E}">
      <dgm:prSet/>
      <dgm:spPr/>
      <dgm:t>
        <a:bodyPr/>
        <a:lstStyle/>
        <a:p>
          <a:endParaRPr lang="en-US"/>
        </a:p>
      </dgm:t>
    </dgm:pt>
    <dgm:pt modelId="{B37D6928-1DAE-49E4-9BDE-AE7DF8FB0B8A}" type="sibTrans" cxnId="{14EE1743-C25B-4B65-A120-8D193184555E}">
      <dgm:prSet/>
      <dgm:spPr/>
      <dgm:t>
        <a:bodyPr/>
        <a:lstStyle/>
        <a:p>
          <a:endParaRPr lang="en-US"/>
        </a:p>
      </dgm:t>
    </dgm:pt>
    <dgm:pt modelId="{B3CE7437-4B10-4B16-8B86-61A4D02F7DE9}">
      <dgm:prSet phldrT="[Text]"/>
      <dgm:spPr/>
      <dgm:t>
        <a:bodyPr/>
        <a:lstStyle/>
        <a:p>
          <a:r>
            <a:rPr lang="en-US" dirty="0" smtClean="0">
              <a:solidFill>
                <a:schemeClr val="tx1"/>
              </a:solidFill>
            </a:rPr>
            <a:t>#3</a:t>
          </a:r>
        </a:p>
        <a:p>
          <a:r>
            <a:rPr lang="en-US" dirty="0" smtClean="0">
              <a:solidFill>
                <a:schemeClr val="tx1"/>
              </a:solidFill>
            </a:rPr>
            <a:t>Emotion Regulation </a:t>
          </a:r>
        </a:p>
        <a:p>
          <a:endParaRPr lang="en-US" dirty="0"/>
        </a:p>
      </dgm:t>
    </dgm:pt>
    <dgm:pt modelId="{1090D06D-C183-4D58-B7B4-F7FAD435E249}" type="parTrans" cxnId="{2DE5DB45-17D5-47DD-A92E-1DB0F5EAE3E1}">
      <dgm:prSet/>
      <dgm:spPr/>
      <dgm:t>
        <a:bodyPr/>
        <a:lstStyle/>
        <a:p>
          <a:endParaRPr lang="en-US"/>
        </a:p>
      </dgm:t>
    </dgm:pt>
    <dgm:pt modelId="{6971E5DB-7ACB-45F0-A525-8700EEB44B01}" type="sibTrans" cxnId="{2DE5DB45-17D5-47DD-A92E-1DB0F5EAE3E1}">
      <dgm:prSet/>
      <dgm:spPr/>
      <dgm:t>
        <a:bodyPr/>
        <a:lstStyle/>
        <a:p>
          <a:endParaRPr lang="en-US"/>
        </a:p>
      </dgm:t>
    </dgm:pt>
    <dgm:pt modelId="{9C2B0218-74DE-4D71-A98D-FBB94B74DC93}">
      <dgm:prSet/>
      <dgm:spPr/>
      <dgm:t>
        <a:bodyPr/>
        <a:lstStyle/>
        <a:p>
          <a:r>
            <a:rPr lang="en-US" dirty="0" smtClean="0">
              <a:solidFill>
                <a:schemeClr val="tx1"/>
              </a:solidFill>
            </a:rPr>
            <a:t>#4</a:t>
          </a:r>
        </a:p>
        <a:p>
          <a:r>
            <a:rPr lang="en-US" dirty="0" smtClean="0">
              <a:solidFill>
                <a:schemeClr val="tx1"/>
              </a:solidFill>
            </a:rPr>
            <a:t>Cognition &amp; Learning</a:t>
          </a:r>
        </a:p>
        <a:p>
          <a:endParaRPr lang="en-US" dirty="0"/>
        </a:p>
      </dgm:t>
    </dgm:pt>
    <dgm:pt modelId="{7D0DAAFE-2B72-43A1-9D69-DAAC28F5837F}" type="parTrans" cxnId="{59C20A6B-431D-409C-9353-A5A4ADE90473}">
      <dgm:prSet/>
      <dgm:spPr/>
      <dgm:t>
        <a:bodyPr/>
        <a:lstStyle/>
        <a:p>
          <a:endParaRPr lang="en-US"/>
        </a:p>
      </dgm:t>
    </dgm:pt>
    <dgm:pt modelId="{D9F4DA6F-3659-48AF-A995-3CE22C09FBE0}" type="sibTrans" cxnId="{59C20A6B-431D-409C-9353-A5A4ADE90473}">
      <dgm:prSet/>
      <dgm:spPr/>
      <dgm:t>
        <a:bodyPr/>
        <a:lstStyle/>
        <a:p>
          <a:endParaRPr lang="en-US"/>
        </a:p>
      </dgm:t>
    </dgm:pt>
    <dgm:pt modelId="{8B52CB9D-A69F-4CE1-B5B6-92F4432A6287}">
      <dgm:prSet/>
      <dgm:spPr/>
      <dgm:t>
        <a:bodyPr/>
        <a:lstStyle/>
        <a:p>
          <a:r>
            <a:rPr lang="en-US" dirty="0" smtClean="0">
              <a:solidFill>
                <a:schemeClr val="tx1"/>
              </a:solidFill>
            </a:rPr>
            <a:t>#5</a:t>
          </a:r>
        </a:p>
        <a:p>
          <a:r>
            <a:rPr lang="en-US" dirty="0" smtClean="0">
              <a:solidFill>
                <a:schemeClr val="tx1"/>
              </a:solidFill>
            </a:rPr>
            <a:t>Behavioral Control</a:t>
          </a:r>
        </a:p>
        <a:p>
          <a:endParaRPr lang="en-US" dirty="0"/>
        </a:p>
      </dgm:t>
    </dgm:pt>
    <dgm:pt modelId="{36FE8FE0-D161-459F-8537-834A1BB888F6}" type="parTrans" cxnId="{9ECD8ECA-5298-454F-8C2D-F4D61A6B6BB7}">
      <dgm:prSet/>
      <dgm:spPr/>
      <dgm:t>
        <a:bodyPr/>
        <a:lstStyle/>
        <a:p>
          <a:endParaRPr lang="en-US"/>
        </a:p>
      </dgm:t>
    </dgm:pt>
    <dgm:pt modelId="{877075CA-A26F-498A-A8D1-473C926CF4D8}" type="sibTrans" cxnId="{9ECD8ECA-5298-454F-8C2D-F4D61A6B6BB7}">
      <dgm:prSet/>
      <dgm:spPr/>
      <dgm:t>
        <a:bodyPr/>
        <a:lstStyle/>
        <a:p>
          <a:endParaRPr lang="en-US"/>
        </a:p>
      </dgm:t>
    </dgm:pt>
    <dgm:pt modelId="{52E0474C-7312-491D-9675-E75D500C3BDB}">
      <dgm:prSet/>
      <dgm:spPr/>
      <dgm:t>
        <a:bodyPr/>
        <a:lstStyle/>
        <a:p>
          <a:endParaRPr lang="en-US" dirty="0" smtClean="0"/>
        </a:p>
        <a:p>
          <a:r>
            <a:rPr lang="en-US" dirty="0" smtClean="0">
              <a:solidFill>
                <a:schemeClr val="tx1"/>
              </a:solidFill>
            </a:rPr>
            <a:t>#6</a:t>
          </a:r>
        </a:p>
        <a:p>
          <a:r>
            <a:rPr lang="en-US" dirty="0" smtClean="0">
              <a:solidFill>
                <a:schemeClr val="tx1"/>
              </a:solidFill>
            </a:rPr>
            <a:t>Dissociation</a:t>
          </a:r>
        </a:p>
        <a:p>
          <a:endParaRPr lang="en-US" dirty="0" smtClean="0">
            <a:solidFill>
              <a:schemeClr val="tx1"/>
            </a:solidFill>
          </a:endParaRPr>
        </a:p>
        <a:p>
          <a:endParaRPr lang="en-US" dirty="0"/>
        </a:p>
      </dgm:t>
    </dgm:pt>
    <dgm:pt modelId="{5F913635-34C7-44D7-89CD-01ABE319D65C}" type="parTrans" cxnId="{F69A822A-32B1-4BE0-B551-7C8E72FDB316}">
      <dgm:prSet/>
      <dgm:spPr/>
      <dgm:t>
        <a:bodyPr/>
        <a:lstStyle/>
        <a:p>
          <a:endParaRPr lang="en-US"/>
        </a:p>
      </dgm:t>
    </dgm:pt>
    <dgm:pt modelId="{1FB43423-4B7A-42DA-982D-46F479B41B23}" type="sibTrans" cxnId="{F69A822A-32B1-4BE0-B551-7C8E72FDB316}">
      <dgm:prSet/>
      <dgm:spPr/>
      <dgm:t>
        <a:bodyPr/>
        <a:lstStyle/>
        <a:p>
          <a:endParaRPr lang="en-US"/>
        </a:p>
      </dgm:t>
    </dgm:pt>
    <dgm:pt modelId="{8E213983-0F98-4D53-AB4B-40E1072B7B0F}">
      <dgm:prSet/>
      <dgm:spPr/>
      <dgm:t>
        <a:bodyPr/>
        <a:lstStyle/>
        <a:p>
          <a:r>
            <a:rPr lang="en-US" dirty="0" smtClean="0"/>
            <a:t>#7</a:t>
          </a:r>
        </a:p>
        <a:p>
          <a:r>
            <a:rPr lang="en-US" dirty="0" smtClean="0"/>
            <a:t>Self-esteem &amp; Future Orientation </a:t>
          </a:r>
          <a:endParaRPr lang="en-US" dirty="0"/>
        </a:p>
      </dgm:t>
    </dgm:pt>
    <dgm:pt modelId="{A00F0FBD-D36A-43CB-BF40-4E9869313432}" type="parTrans" cxnId="{43899F10-0F42-41E6-AFC2-1D8341A9E797}">
      <dgm:prSet/>
      <dgm:spPr/>
      <dgm:t>
        <a:bodyPr/>
        <a:lstStyle/>
        <a:p>
          <a:endParaRPr lang="en-US"/>
        </a:p>
      </dgm:t>
    </dgm:pt>
    <dgm:pt modelId="{44B595B7-3506-47F3-B2C0-B7A00A404633}" type="sibTrans" cxnId="{43899F10-0F42-41E6-AFC2-1D8341A9E797}">
      <dgm:prSet/>
      <dgm:spPr/>
      <dgm:t>
        <a:bodyPr/>
        <a:lstStyle/>
        <a:p>
          <a:endParaRPr lang="en-US"/>
        </a:p>
      </dgm:t>
    </dgm:pt>
    <dgm:pt modelId="{BD64596F-22DF-49E3-8B66-D3195C146391}" type="pres">
      <dgm:prSet presAssocID="{C371BABA-705B-4E5A-BB9F-4B2CBC00EA98}" presName="Name0" presStyleCnt="0">
        <dgm:presLayoutVars>
          <dgm:dir/>
          <dgm:resizeHandles val="exact"/>
        </dgm:presLayoutVars>
      </dgm:prSet>
      <dgm:spPr/>
    </dgm:pt>
    <dgm:pt modelId="{B6CFD0F4-6A9F-452C-8BA2-632EA9F52580}" type="pres">
      <dgm:prSet presAssocID="{C371BABA-705B-4E5A-BB9F-4B2CBC00EA98}" presName="fgShape" presStyleLbl="fgShp" presStyleIdx="0" presStyleCnt="1" custFlipVert="1" custFlipHor="0" custScaleX="593" custScaleY="18182" custLinFactNeighborY="48485"/>
      <dgm:spPr/>
    </dgm:pt>
    <dgm:pt modelId="{88C96786-12D1-4F74-B051-A097C9C78223}" type="pres">
      <dgm:prSet presAssocID="{C371BABA-705B-4E5A-BB9F-4B2CBC00EA98}" presName="linComp" presStyleCnt="0"/>
      <dgm:spPr/>
    </dgm:pt>
    <dgm:pt modelId="{C54FA7B7-0892-4285-89AE-45D451F8A69A}" type="pres">
      <dgm:prSet presAssocID="{9455357F-4BAA-40A9-8151-897208725DF4}" presName="compNode" presStyleCnt="0"/>
      <dgm:spPr/>
    </dgm:pt>
    <dgm:pt modelId="{CC4C8B6E-8715-4CD2-8E50-4EF8B5CAAA2C}" type="pres">
      <dgm:prSet presAssocID="{9455357F-4BAA-40A9-8151-897208725DF4}" presName="bkgdShape" presStyleLbl="node1" presStyleIdx="0" presStyleCnt="7"/>
      <dgm:spPr/>
      <dgm:t>
        <a:bodyPr/>
        <a:lstStyle/>
        <a:p>
          <a:endParaRPr lang="en-US"/>
        </a:p>
      </dgm:t>
    </dgm:pt>
    <dgm:pt modelId="{AEDF8720-4690-46C0-A8A9-A13DAD0B230E}" type="pres">
      <dgm:prSet presAssocID="{9455357F-4BAA-40A9-8151-897208725DF4}" presName="nodeTx" presStyleLbl="node1" presStyleIdx="0" presStyleCnt="7">
        <dgm:presLayoutVars>
          <dgm:bulletEnabled val="1"/>
        </dgm:presLayoutVars>
      </dgm:prSet>
      <dgm:spPr/>
      <dgm:t>
        <a:bodyPr/>
        <a:lstStyle/>
        <a:p>
          <a:endParaRPr lang="en-US"/>
        </a:p>
      </dgm:t>
    </dgm:pt>
    <dgm:pt modelId="{799A9F7A-8271-4E1E-BF0A-093ED6222E6A}" type="pres">
      <dgm:prSet presAssocID="{9455357F-4BAA-40A9-8151-897208725DF4}" presName="invisiNode" presStyleLbl="node1" presStyleIdx="0" presStyleCnt="7"/>
      <dgm:spPr/>
    </dgm:pt>
    <dgm:pt modelId="{B8F04951-6DEC-4AB6-961D-607E56A85520}" type="pres">
      <dgm:prSet presAssocID="{9455357F-4BAA-40A9-8151-897208725DF4}" presName="imagNode"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780DC465-2E13-48D4-BE09-A81897B38F04}" type="pres">
      <dgm:prSet presAssocID="{60822EB1-3CE0-4466-B38F-3F107C529562}" presName="sibTrans" presStyleLbl="sibTrans2D1" presStyleIdx="0" presStyleCnt="0"/>
      <dgm:spPr/>
      <dgm:t>
        <a:bodyPr/>
        <a:lstStyle/>
        <a:p>
          <a:endParaRPr lang="en-US"/>
        </a:p>
      </dgm:t>
    </dgm:pt>
    <dgm:pt modelId="{3AF168FB-4D6C-440E-A9FE-1D80F6BECFCE}" type="pres">
      <dgm:prSet presAssocID="{2AA28AC3-5E92-4881-8237-539D6F914495}" presName="compNode" presStyleCnt="0"/>
      <dgm:spPr/>
    </dgm:pt>
    <dgm:pt modelId="{91CB74ED-191D-4EDE-BD98-454F7916CE44}" type="pres">
      <dgm:prSet presAssocID="{2AA28AC3-5E92-4881-8237-539D6F914495}" presName="bkgdShape" presStyleLbl="node1" presStyleIdx="1" presStyleCnt="7"/>
      <dgm:spPr/>
      <dgm:t>
        <a:bodyPr/>
        <a:lstStyle/>
        <a:p>
          <a:endParaRPr lang="en-US"/>
        </a:p>
      </dgm:t>
    </dgm:pt>
    <dgm:pt modelId="{C829DDD6-4233-4F77-9EFE-3B28D467DC82}" type="pres">
      <dgm:prSet presAssocID="{2AA28AC3-5E92-4881-8237-539D6F914495}" presName="nodeTx" presStyleLbl="node1" presStyleIdx="1" presStyleCnt="7">
        <dgm:presLayoutVars>
          <dgm:bulletEnabled val="1"/>
        </dgm:presLayoutVars>
      </dgm:prSet>
      <dgm:spPr/>
      <dgm:t>
        <a:bodyPr/>
        <a:lstStyle/>
        <a:p>
          <a:endParaRPr lang="en-US"/>
        </a:p>
      </dgm:t>
    </dgm:pt>
    <dgm:pt modelId="{462F49FE-CC24-4DAA-8B99-6F7A3A0FF3BF}" type="pres">
      <dgm:prSet presAssocID="{2AA28AC3-5E92-4881-8237-539D6F914495}" presName="invisiNode" presStyleLbl="node1" presStyleIdx="1" presStyleCnt="7"/>
      <dgm:spPr/>
    </dgm:pt>
    <dgm:pt modelId="{F5852AFF-75A2-44FE-ABB2-2AB2CBB8C8C8}" type="pres">
      <dgm:prSet presAssocID="{2AA28AC3-5E92-4881-8237-539D6F914495}" presName="imagNode" presStyleLbl="fgImgPlace1" presStyleIdx="1" presStyleCnt="7"/>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6DE84DC5-513D-46D2-9AEA-978F9E83C68B}" type="pres">
      <dgm:prSet presAssocID="{B37D6928-1DAE-49E4-9BDE-AE7DF8FB0B8A}" presName="sibTrans" presStyleLbl="sibTrans2D1" presStyleIdx="0" presStyleCnt="0"/>
      <dgm:spPr/>
      <dgm:t>
        <a:bodyPr/>
        <a:lstStyle/>
        <a:p>
          <a:endParaRPr lang="en-US"/>
        </a:p>
      </dgm:t>
    </dgm:pt>
    <dgm:pt modelId="{07ACE92B-587C-405E-9041-FFA6547D176B}" type="pres">
      <dgm:prSet presAssocID="{B3CE7437-4B10-4B16-8B86-61A4D02F7DE9}" presName="compNode" presStyleCnt="0"/>
      <dgm:spPr/>
    </dgm:pt>
    <dgm:pt modelId="{69DD0A30-E144-4349-9C9B-74F4E46654F9}" type="pres">
      <dgm:prSet presAssocID="{B3CE7437-4B10-4B16-8B86-61A4D02F7DE9}" presName="bkgdShape" presStyleLbl="node1" presStyleIdx="2" presStyleCnt="7" custLinFactNeighborY="-527"/>
      <dgm:spPr/>
      <dgm:t>
        <a:bodyPr/>
        <a:lstStyle/>
        <a:p>
          <a:endParaRPr lang="en-US"/>
        </a:p>
      </dgm:t>
    </dgm:pt>
    <dgm:pt modelId="{B1CE91E8-DD95-460E-A874-A9C4865B5B26}" type="pres">
      <dgm:prSet presAssocID="{B3CE7437-4B10-4B16-8B86-61A4D02F7DE9}" presName="nodeTx" presStyleLbl="node1" presStyleIdx="2" presStyleCnt="7">
        <dgm:presLayoutVars>
          <dgm:bulletEnabled val="1"/>
        </dgm:presLayoutVars>
      </dgm:prSet>
      <dgm:spPr/>
      <dgm:t>
        <a:bodyPr/>
        <a:lstStyle/>
        <a:p>
          <a:endParaRPr lang="en-US"/>
        </a:p>
      </dgm:t>
    </dgm:pt>
    <dgm:pt modelId="{99A3D0D2-2534-4229-97C8-3FE8EA199535}" type="pres">
      <dgm:prSet presAssocID="{B3CE7437-4B10-4B16-8B86-61A4D02F7DE9}" presName="invisiNode" presStyleLbl="node1" presStyleIdx="2" presStyleCnt="7"/>
      <dgm:spPr/>
    </dgm:pt>
    <dgm:pt modelId="{C76DE257-584E-42AD-B0E3-0C6FD1348D86}" type="pres">
      <dgm:prSet presAssocID="{B3CE7437-4B10-4B16-8B86-61A4D02F7DE9}" presName="imagNode" presStyleLbl="fgImgPlace1" presStyleIdx="2" presStyleCnt="7"/>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4A88A584-3373-44C6-B499-3CBDD12ED33B}" type="pres">
      <dgm:prSet presAssocID="{6971E5DB-7ACB-45F0-A525-8700EEB44B01}" presName="sibTrans" presStyleLbl="sibTrans2D1" presStyleIdx="0" presStyleCnt="0"/>
      <dgm:spPr/>
      <dgm:t>
        <a:bodyPr/>
        <a:lstStyle/>
        <a:p>
          <a:endParaRPr lang="en-US"/>
        </a:p>
      </dgm:t>
    </dgm:pt>
    <dgm:pt modelId="{E12503B1-5271-417B-BABC-1683DD8E00AF}" type="pres">
      <dgm:prSet presAssocID="{9C2B0218-74DE-4D71-A98D-FBB94B74DC93}" presName="compNode" presStyleCnt="0"/>
      <dgm:spPr/>
    </dgm:pt>
    <dgm:pt modelId="{963810D7-6057-472D-892E-5F9DC3E00DB5}" type="pres">
      <dgm:prSet presAssocID="{9C2B0218-74DE-4D71-A98D-FBB94B74DC93}" presName="bkgdShape" presStyleLbl="node1" presStyleIdx="3" presStyleCnt="7" custAng="0" custLinFactNeighborY="-225"/>
      <dgm:spPr/>
      <dgm:t>
        <a:bodyPr/>
        <a:lstStyle/>
        <a:p>
          <a:endParaRPr lang="en-US"/>
        </a:p>
      </dgm:t>
    </dgm:pt>
    <dgm:pt modelId="{8FBC8EBF-9D24-4E2E-83A4-2977D4836E0B}" type="pres">
      <dgm:prSet presAssocID="{9C2B0218-74DE-4D71-A98D-FBB94B74DC93}" presName="nodeTx" presStyleLbl="node1" presStyleIdx="3" presStyleCnt="7">
        <dgm:presLayoutVars>
          <dgm:bulletEnabled val="1"/>
        </dgm:presLayoutVars>
      </dgm:prSet>
      <dgm:spPr/>
      <dgm:t>
        <a:bodyPr/>
        <a:lstStyle/>
        <a:p>
          <a:endParaRPr lang="en-US"/>
        </a:p>
      </dgm:t>
    </dgm:pt>
    <dgm:pt modelId="{0CAE9CA3-4E3F-4811-B3BA-7AFFB54E2E7B}" type="pres">
      <dgm:prSet presAssocID="{9C2B0218-74DE-4D71-A98D-FBB94B74DC93}" presName="invisiNode" presStyleLbl="node1" presStyleIdx="3" presStyleCnt="7"/>
      <dgm:spPr/>
    </dgm:pt>
    <dgm:pt modelId="{3227D62E-1DFB-4B62-8A0C-A826574924ED}" type="pres">
      <dgm:prSet presAssocID="{9C2B0218-74DE-4D71-A98D-FBB94B74DC93}" presName="imagNode" presStyleLbl="fgImgPlace1" presStyleIdx="3" presStyleCnt="7"/>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34846053-A38C-45F1-9571-E1175FFAE6FB}" type="pres">
      <dgm:prSet presAssocID="{D9F4DA6F-3659-48AF-A995-3CE22C09FBE0}" presName="sibTrans" presStyleLbl="sibTrans2D1" presStyleIdx="0" presStyleCnt="0"/>
      <dgm:spPr/>
      <dgm:t>
        <a:bodyPr/>
        <a:lstStyle/>
        <a:p>
          <a:endParaRPr lang="en-US"/>
        </a:p>
      </dgm:t>
    </dgm:pt>
    <dgm:pt modelId="{7898E2EE-9C0A-4014-92C4-25DB2C57A550}" type="pres">
      <dgm:prSet presAssocID="{8B52CB9D-A69F-4CE1-B5B6-92F4432A6287}" presName="compNode" presStyleCnt="0"/>
      <dgm:spPr/>
    </dgm:pt>
    <dgm:pt modelId="{752CC0AA-12E3-4515-B945-F645C823B55D}" type="pres">
      <dgm:prSet presAssocID="{8B52CB9D-A69F-4CE1-B5B6-92F4432A6287}" presName="bkgdShape" presStyleLbl="node1" presStyleIdx="4" presStyleCnt="7"/>
      <dgm:spPr/>
      <dgm:t>
        <a:bodyPr/>
        <a:lstStyle/>
        <a:p>
          <a:endParaRPr lang="en-US"/>
        </a:p>
      </dgm:t>
    </dgm:pt>
    <dgm:pt modelId="{0966A758-9655-4A17-9F1A-A36B5DDA4270}" type="pres">
      <dgm:prSet presAssocID="{8B52CB9D-A69F-4CE1-B5B6-92F4432A6287}" presName="nodeTx" presStyleLbl="node1" presStyleIdx="4" presStyleCnt="7">
        <dgm:presLayoutVars>
          <dgm:bulletEnabled val="1"/>
        </dgm:presLayoutVars>
      </dgm:prSet>
      <dgm:spPr/>
      <dgm:t>
        <a:bodyPr/>
        <a:lstStyle/>
        <a:p>
          <a:endParaRPr lang="en-US"/>
        </a:p>
      </dgm:t>
    </dgm:pt>
    <dgm:pt modelId="{01F02796-B185-4486-935B-660F9287D517}" type="pres">
      <dgm:prSet presAssocID="{8B52CB9D-A69F-4CE1-B5B6-92F4432A6287}" presName="invisiNode" presStyleLbl="node1" presStyleIdx="4" presStyleCnt="7"/>
      <dgm:spPr/>
    </dgm:pt>
    <dgm:pt modelId="{A7E6A0CD-6557-464D-AA89-B11766482961}" type="pres">
      <dgm:prSet presAssocID="{8B52CB9D-A69F-4CE1-B5B6-92F4432A6287}" presName="imagNode" presStyleLbl="fgImgPlace1" presStyleIdx="4" presStyleCnt="7"/>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A79F5896-6A40-428E-ADB1-2FE480579419}" type="pres">
      <dgm:prSet presAssocID="{877075CA-A26F-498A-A8D1-473C926CF4D8}" presName="sibTrans" presStyleLbl="sibTrans2D1" presStyleIdx="0" presStyleCnt="0"/>
      <dgm:spPr/>
      <dgm:t>
        <a:bodyPr/>
        <a:lstStyle/>
        <a:p>
          <a:endParaRPr lang="en-US"/>
        </a:p>
      </dgm:t>
    </dgm:pt>
    <dgm:pt modelId="{C9821FA5-9478-44C3-B666-32CEAA26445C}" type="pres">
      <dgm:prSet presAssocID="{52E0474C-7312-491D-9675-E75D500C3BDB}" presName="compNode" presStyleCnt="0"/>
      <dgm:spPr/>
    </dgm:pt>
    <dgm:pt modelId="{468AE2A8-D62C-4D7A-AF53-9BE2D0F316FF}" type="pres">
      <dgm:prSet presAssocID="{52E0474C-7312-491D-9675-E75D500C3BDB}" presName="bkgdShape" presStyleLbl="node1" presStyleIdx="5" presStyleCnt="7"/>
      <dgm:spPr/>
      <dgm:t>
        <a:bodyPr/>
        <a:lstStyle/>
        <a:p>
          <a:endParaRPr lang="en-US"/>
        </a:p>
      </dgm:t>
    </dgm:pt>
    <dgm:pt modelId="{36F74207-0206-4043-8563-C864AB5B3DF4}" type="pres">
      <dgm:prSet presAssocID="{52E0474C-7312-491D-9675-E75D500C3BDB}" presName="nodeTx" presStyleLbl="node1" presStyleIdx="5" presStyleCnt="7">
        <dgm:presLayoutVars>
          <dgm:bulletEnabled val="1"/>
        </dgm:presLayoutVars>
      </dgm:prSet>
      <dgm:spPr/>
      <dgm:t>
        <a:bodyPr/>
        <a:lstStyle/>
        <a:p>
          <a:endParaRPr lang="en-US"/>
        </a:p>
      </dgm:t>
    </dgm:pt>
    <dgm:pt modelId="{BA32C573-4044-4789-B363-76A86A740CC7}" type="pres">
      <dgm:prSet presAssocID="{52E0474C-7312-491D-9675-E75D500C3BDB}" presName="invisiNode" presStyleLbl="node1" presStyleIdx="5" presStyleCnt="7"/>
      <dgm:spPr/>
    </dgm:pt>
    <dgm:pt modelId="{23ACBCD6-E0AB-4481-BDCD-6A69E449ED7C}" type="pres">
      <dgm:prSet presAssocID="{52E0474C-7312-491D-9675-E75D500C3BDB}" presName="imagNode" presStyleLbl="fgImgPlace1" presStyleIdx="5" presStyleCnt="7"/>
      <dgm:spPr>
        <a:blipFill rotWithShape="1">
          <a:blip xmlns:r="http://schemas.openxmlformats.org/officeDocument/2006/relationships" r:embed="rId6"/>
          <a:stretch>
            <a:fillRect/>
          </a:stretch>
        </a:blipFill>
      </dgm:spPr>
    </dgm:pt>
    <dgm:pt modelId="{06756CF2-47CC-492F-891F-437CDE1E7F5B}" type="pres">
      <dgm:prSet presAssocID="{1FB43423-4B7A-42DA-982D-46F479B41B23}" presName="sibTrans" presStyleLbl="sibTrans2D1" presStyleIdx="0" presStyleCnt="0"/>
      <dgm:spPr/>
      <dgm:t>
        <a:bodyPr/>
        <a:lstStyle/>
        <a:p>
          <a:endParaRPr lang="en-US"/>
        </a:p>
      </dgm:t>
    </dgm:pt>
    <dgm:pt modelId="{969463B4-0511-4079-841E-D5BBC7BB76B9}" type="pres">
      <dgm:prSet presAssocID="{8E213983-0F98-4D53-AB4B-40E1072B7B0F}" presName="compNode" presStyleCnt="0"/>
      <dgm:spPr/>
    </dgm:pt>
    <dgm:pt modelId="{5E9FD75B-1509-49DB-A8CA-530767E55EDD}" type="pres">
      <dgm:prSet presAssocID="{8E213983-0F98-4D53-AB4B-40E1072B7B0F}" presName="bkgdShape" presStyleLbl="node1" presStyleIdx="6" presStyleCnt="7"/>
      <dgm:spPr/>
      <dgm:t>
        <a:bodyPr/>
        <a:lstStyle/>
        <a:p>
          <a:endParaRPr lang="en-US"/>
        </a:p>
      </dgm:t>
    </dgm:pt>
    <dgm:pt modelId="{B40BFDE4-A28B-4444-BAF0-EEB0C7D26B7A}" type="pres">
      <dgm:prSet presAssocID="{8E213983-0F98-4D53-AB4B-40E1072B7B0F}" presName="nodeTx" presStyleLbl="node1" presStyleIdx="6" presStyleCnt="7">
        <dgm:presLayoutVars>
          <dgm:bulletEnabled val="1"/>
        </dgm:presLayoutVars>
      </dgm:prSet>
      <dgm:spPr/>
      <dgm:t>
        <a:bodyPr/>
        <a:lstStyle/>
        <a:p>
          <a:endParaRPr lang="en-US"/>
        </a:p>
      </dgm:t>
    </dgm:pt>
    <dgm:pt modelId="{9E7AFA6C-C757-4D2E-88AA-CAF239CD2534}" type="pres">
      <dgm:prSet presAssocID="{8E213983-0F98-4D53-AB4B-40E1072B7B0F}" presName="invisiNode" presStyleLbl="node1" presStyleIdx="6" presStyleCnt="7"/>
      <dgm:spPr/>
    </dgm:pt>
    <dgm:pt modelId="{58E044FB-C4EC-4243-8CB4-D1AE67E736FD}" type="pres">
      <dgm:prSet presAssocID="{8E213983-0F98-4D53-AB4B-40E1072B7B0F}" presName="imagNode" presStyleLbl="fgImgPlace1" presStyleIdx="6" presStyleCnt="7"/>
      <dgm:spPr>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pt>
  </dgm:ptLst>
  <dgm:cxnLst>
    <dgm:cxn modelId="{35F0235F-008F-404B-9DC7-0605AD2D7923}" type="presOf" srcId="{52E0474C-7312-491D-9675-E75D500C3BDB}" destId="{468AE2A8-D62C-4D7A-AF53-9BE2D0F316FF}" srcOrd="0" destOrd="0" presId="urn:microsoft.com/office/officeart/2005/8/layout/hList7"/>
    <dgm:cxn modelId="{A65EEE4E-32FE-4CFD-92E9-53A8D200DD21}" type="presOf" srcId="{6971E5DB-7ACB-45F0-A525-8700EEB44B01}" destId="{4A88A584-3373-44C6-B499-3CBDD12ED33B}" srcOrd="0" destOrd="0" presId="urn:microsoft.com/office/officeart/2005/8/layout/hList7"/>
    <dgm:cxn modelId="{5663E7D1-AF49-4C13-8385-945263D918D9}" type="presOf" srcId="{8E213983-0F98-4D53-AB4B-40E1072B7B0F}" destId="{5E9FD75B-1509-49DB-A8CA-530767E55EDD}" srcOrd="0" destOrd="0" presId="urn:microsoft.com/office/officeart/2005/8/layout/hList7"/>
    <dgm:cxn modelId="{08164EAA-AA43-445D-A382-27DBBC5793BB}" type="presOf" srcId="{8B52CB9D-A69F-4CE1-B5B6-92F4432A6287}" destId="{0966A758-9655-4A17-9F1A-A36B5DDA4270}" srcOrd="1" destOrd="0" presId="urn:microsoft.com/office/officeart/2005/8/layout/hList7"/>
    <dgm:cxn modelId="{07559D96-B72D-46A8-80A2-71092F40E321}" srcId="{C371BABA-705B-4E5A-BB9F-4B2CBC00EA98}" destId="{9455357F-4BAA-40A9-8151-897208725DF4}" srcOrd="0" destOrd="0" parTransId="{68EC6772-87D6-44A1-B1E5-E99ABCC2401A}" sibTransId="{60822EB1-3CE0-4466-B38F-3F107C529562}"/>
    <dgm:cxn modelId="{9ECD8ECA-5298-454F-8C2D-F4D61A6B6BB7}" srcId="{C371BABA-705B-4E5A-BB9F-4B2CBC00EA98}" destId="{8B52CB9D-A69F-4CE1-B5B6-92F4432A6287}" srcOrd="4" destOrd="0" parTransId="{36FE8FE0-D161-459F-8537-834A1BB888F6}" sibTransId="{877075CA-A26F-498A-A8D1-473C926CF4D8}"/>
    <dgm:cxn modelId="{B7E1F81E-01BD-48B5-B1CA-74DA6C0715D9}" type="presOf" srcId="{B37D6928-1DAE-49E4-9BDE-AE7DF8FB0B8A}" destId="{6DE84DC5-513D-46D2-9AEA-978F9E83C68B}" srcOrd="0" destOrd="0" presId="urn:microsoft.com/office/officeart/2005/8/layout/hList7"/>
    <dgm:cxn modelId="{2C19988F-A955-4208-91F7-785AD856F75C}" type="presOf" srcId="{B3CE7437-4B10-4B16-8B86-61A4D02F7DE9}" destId="{B1CE91E8-DD95-460E-A874-A9C4865B5B26}" srcOrd="1" destOrd="0" presId="urn:microsoft.com/office/officeart/2005/8/layout/hList7"/>
    <dgm:cxn modelId="{03A6BF27-2E07-4A29-9636-39B6C7F03FC4}" type="presOf" srcId="{C371BABA-705B-4E5A-BB9F-4B2CBC00EA98}" destId="{BD64596F-22DF-49E3-8B66-D3195C146391}" srcOrd="0" destOrd="0" presId="urn:microsoft.com/office/officeart/2005/8/layout/hList7"/>
    <dgm:cxn modelId="{E7A97804-B550-4539-BE1F-D85690FDE9DD}" type="presOf" srcId="{1FB43423-4B7A-42DA-982D-46F479B41B23}" destId="{06756CF2-47CC-492F-891F-437CDE1E7F5B}" srcOrd="0" destOrd="0" presId="urn:microsoft.com/office/officeart/2005/8/layout/hList7"/>
    <dgm:cxn modelId="{643FD854-7968-4456-B321-AE46872492CB}" type="presOf" srcId="{52E0474C-7312-491D-9675-E75D500C3BDB}" destId="{36F74207-0206-4043-8563-C864AB5B3DF4}" srcOrd="1" destOrd="0" presId="urn:microsoft.com/office/officeart/2005/8/layout/hList7"/>
    <dgm:cxn modelId="{3E0EEFED-B494-42AE-B444-FBBB6A1F5C9A}" type="presOf" srcId="{2AA28AC3-5E92-4881-8237-539D6F914495}" destId="{91CB74ED-191D-4EDE-BD98-454F7916CE44}" srcOrd="0" destOrd="0" presId="urn:microsoft.com/office/officeart/2005/8/layout/hList7"/>
    <dgm:cxn modelId="{64EC1A26-6406-4EE2-AFA0-77B6618F2DE8}" type="presOf" srcId="{877075CA-A26F-498A-A8D1-473C926CF4D8}" destId="{A79F5896-6A40-428E-ADB1-2FE480579419}" srcOrd="0" destOrd="0" presId="urn:microsoft.com/office/officeart/2005/8/layout/hList7"/>
    <dgm:cxn modelId="{2DE5DB45-17D5-47DD-A92E-1DB0F5EAE3E1}" srcId="{C371BABA-705B-4E5A-BB9F-4B2CBC00EA98}" destId="{B3CE7437-4B10-4B16-8B86-61A4D02F7DE9}" srcOrd="2" destOrd="0" parTransId="{1090D06D-C183-4D58-B7B4-F7FAD435E249}" sibTransId="{6971E5DB-7ACB-45F0-A525-8700EEB44B01}"/>
    <dgm:cxn modelId="{F69A822A-32B1-4BE0-B551-7C8E72FDB316}" srcId="{C371BABA-705B-4E5A-BB9F-4B2CBC00EA98}" destId="{52E0474C-7312-491D-9675-E75D500C3BDB}" srcOrd="5" destOrd="0" parTransId="{5F913635-34C7-44D7-89CD-01ABE319D65C}" sibTransId="{1FB43423-4B7A-42DA-982D-46F479B41B23}"/>
    <dgm:cxn modelId="{3BBADD0B-4176-4D12-9B78-E2104661E91A}" type="presOf" srcId="{B3CE7437-4B10-4B16-8B86-61A4D02F7DE9}" destId="{69DD0A30-E144-4349-9C9B-74F4E46654F9}" srcOrd="0" destOrd="0" presId="urn:microsoft.com/office/officeart/2005/8/layout/hList7"/>
    <dgm:cxn modelId="{14EE1743-C25B-4B65-A120-8D193184555E}" srcId="{C371BABA-705B-4E5A-BB9F-4B2CBC00EA98}" destId="{2AA28AC3-5E92-4881-8237-539D6F914495}" srcOrd="1" destOrd="0" parTransId="{7B3BC41E-714F-440A-8ED2-980B4B3E559A}" sibTransId="{B37D6928-1DAE-49E4-9BDE-AE7DF8FB0B8A}"/>
    <dgm:cxn modelId="{AF1784B6-C1CD-4668-8A51-63F455BC89FD}" type="presOf" srcId="{9C2B0218-74DE-4D71-A98D-FBB94B74DC93}" destId="{963810D7-6057-472D-892E-5F9DC3E00DB5}" srcOrd="0" destOrd="0" presId="urn:microsoft.com/office/officeart/2005/8/layout/hList7"/>
    <dgm:cxn modelId="{43899F10-0F42-41E6-AFC2-1D8341A9E797}" srcId="{C371BABA-705B-4E5A-BB9F-4B2CBC00EA98}" destId="{8E213983-0F98-4D53-AB4B-40E1072B7B0F}" srcOrd="6" destOrd="0" parTransId="{A00F0FBD-D36A-43CB-BF40-4E9869313432}" sibTransId="{44B595B7-3506-47F3-B2C0-B7A00A404633}"/>
    <dgm:cxn modelId="{7C5C5B8A-306F-4510-961C-179FAF49D6C2}" type="presOf" srcId="{9C2B0218-74DE-4D71-A98D-FBB94B74DC93}" destId="{8FBC8EBF-9D24-4E2E-83A4-2977D4836E0B}" srcOrd="1" destOrd="0" presId="urn:microsoft.com/office/officeart/2005/8/layout/hList7"/>
    <dgm:cxn modelId="{F05D9D15-D1D6-4A6A-B368-57DAAE74B674}" type="presOf" srcId="{8B52CB9D-A69F-4CE1-B5B6-92F4432A6287}" destId="{752CC0AA-12E3-4515-B945-F645C823B55D}" srcOrd="0" destOrd="0" presId="urn:microsoft.com/office/officeart/2005/8/layout/hList7"/>
    <dgm:cxn modelId="{9CD54A72-D219-4EFF-A84F-A9B249D98430}" type="presOf" srcId="{2AA28AC3-5E92-4881-8237-539D6F914495}" destId="{C829DDD6-4233-4F77-9EFE-3B28D467DC82}" srcOrd="1" destOrd="0" presId="urn:microsoft.com/office/officeart/2005/8/layout/hList7"/>
    <dgm:cxn modelId="{8B501D93-E89D-46CD-B95B-B749DB2111ED}" type="presOf" srcId="{9455357F-4BAA-40A9-8151-897208725DF4}" destId="{CC4C8B6E-8715-4CD2-8E50-4EF8B5CAAA2C}" srcOrd="0" destOrd="0" presId="urn:microsoft.com/office/officeart/2005/8/layout/hList7"/>
    <dgm:cxn modelId="{59C20A6B-431D-409C-9353-A5A4ADE90473}" srcId="{C371BABA-705B-4E5A-BB9F-4B2CBC00EA98}" destId="{9C2B0218-74DE-4D71-A98D-FBB94B74DC93}" srcOrd="3" destOrd="0" parTransId="{7D0DAAFE-2B72-43A1-9D69-DAAC28F5837F}" sibTransId="{D9F4DA6F-3659-48AF-A995-3CE22C09FBE0}"/>
    <dgm:cxn modelId="{A4227C7E-B8A5-4478-8E8E-F8D33AD35F0B}" type="presOf" srcId="{9455357F-4BAA-40A9-8151-897208725DF4}" destId="{AEDF8720-4690-46C0-A8A9-A13DAD0B230E}" srcOrd="1" destOrd="0" presId="urn:microsoft.com/office/officeart/2005/8/layout/hList7"/>
    <dgm:cxn modelId="{B9CA6A67-5A11-446D-8D43-43FC93939DC9}" type="presOf" srcId="{8E213983-0F98-4D53-AB4B-40E1072B7B0F}" destId="{B40BFDE4-A28B-4444-BAF0-EEB0C7D26B7A}" srcOrd="1" destOrd="0" presId="urn:microsoft.com/office/officeart/2005/8/layout/hList7"/>
    <dgm:cxn modelId="{45C92A26-98D3-445F-B117-F970A4C83FDF}" type="presOf" srcId="{D9F4DA6F-3659-48AF-A995-3CE22C09FBE0}" destId="{34846053-A38C-45F1-9571-E1175FFAE6FB}" srcOrd="0" destOrd="0" presId="urn:microsoft.com/office/officeart/2005/8/layout/hList7"/>
    <dgm:cxn modelId="{671C0E9A-E3A0-4732-B745-C1BB00602653}" type="presOf" srcId="{60822EB1-3CE0-4466-B38F-3F107C529562}" destId="{780DC465-2E13-48D4-BE09-A81897B38F04}" srcOrd="0" destOrd="0" presId="urn:microsoft.com/office/officeart/2005/8/layout/hList7"/>
    <dgm:cxn modelId="{25B6AE33-F927-4F3F-98E5-945343C99B24}" type="presParOf" srcId="{BD64596F-22DF-49E3-8B66-D3195C146391}" destId="{B6CFD0F4-6A9F-452C-8BA2-632EA9F52580}" srcOrd="0" destOrd="0" presId="urn:microsoft.com/office/officeart/2005/8/layout/hList7"/>
    <dgm:cxn modelId="{0E907295-E038-4BE2-9A61-88A84E77D09E}" type="presParOf" srcId="{BD64596F-22DF-49E3-8B66-D3195C146391}" destId="{88C96786-12D1-4F74-B051-A097C9C78223}" srcOrd="1" destOrd="0" presId="urn:microsoft.com/office/officeart/2005/8/layout/hList7"/>
    <dgm:cxn modelId="{97480361-AB69-4B0B-A0C5-D77079EA87B4}" type="presParOf" srcId="{88C96786-12D1-4F74-B051-A097C9C78223}" destId="{C54FA7B7-0892-4285-89AE-45D451F8A69A}" srcOrd="0" destOrd="0" presId="urn:microsoft.com/office/officeart/2005/8/layout/hList7"/>
    <dgm:cxn modelId="{6C717154-D68D-4B66-9DDE-A5131A675594}" type="presParOf" srcId="{C54FA7B7-0892-4285-89AE-45D451F8A69A}" destId="{CC4C8B6E-8715-4CD2-8E50-4EF8B5CAAA2C}" srcOrd="0" destOrd="0" presId="urn:microsoft.com/office/officeart/2005/8/layout/hList7"/>
    <dgm:cxn modelId="{76C14053-937F-4A95-AB1C-B10C411B2175}" type="presParOf" srcId="{C54FA7B7-0892-4285-89AE-45D451F8A69A}" destId="{AEDF8720-4690-46C0-A8A9-A13DAD0B230E}" srcOrd="1" destOrd="0" presId="urn:microsoft.com/office/officeart/2005/8/layout/hList7"/>
    <dgm:cxn modelId="{DC60095D-45C8-4A24-809E-932933908CD2}" type="presParOf" srcId="{C54FA7B7-0892-4285-89AE-45D451F8A69A}" destId="{799A9F7A-8271-4E1E-BF0A-093ED6222E6A}" srcOrd="2" destOrd="0" presId="urn:microsoft.com/office/officeart/2005/8/layout/hList7"/>
    <dgm:cxn modelId="{71B189C5-6F13-44DF-ADD9-5BCEC1862A57}" type="presParOf" srcId="{C54FA7B7-0892-4285-89AE-45D451F8A69A}" destId="{B8F04951-6DEC-4AB6-961D-607E56A85520}" srcOrd="3" destOrd="0" presId="urn:microsoft.com/office/officeart/2005/8/layout/hList7"/>
    <dgm:cxn modelId="{C433D41D-4A85-4440-A94F-CB29C371FA12}" type="presParOf" srcId="{88C96786-12D1-4F74-B051-A097C9C78223}" destId="{780DC465-2E13-48D4-BE09-A81897B38F04}" srcOrd="1" destOrd="0" presId="urn:microsoft.com/office/officeart/2005/8/layout/hList7"/>
    <dgm:cxn modelId="{67445BE2-BF8A-4D88-8923-C34BA01E98ED}" type="presParOf" srcId="{88C96786-12D1-4F74-B051-A097C9C78223}" destId="{3AF168FB-4D6C-440E-A9FE-1D80F6BECFCE}" srcOrd="2" destOrd="0" presId="urn:microsoft.com/office/officeart/2005/8/layout/hList7"/>
    <dgm:cxn modelId="{EF4C1479-BEA6-4C16-B0D6-23B40D48BA12}" type="presParOf" srcId="{3AF168FB-4D6C-440E-A9FE-1D80F6BECFCE}" destId="{91CB74ED-191D-4EDE-BD98-454F7916CE44}" srcOrd="0" destOrd="0" presId="urn:microsoft.com/office/officeart/2005/8/layout/hList7"/>
    <dgm:cxn modelId="{A8563DB2-724F-4067-8551-F43ED533656D}" type="presParOf" srcId="{3AF168FB-4D6C-440E-A9FE-1D80F6BECFCE}" destId="{C829DDD6-4233-4F77-9EFE-3B28D467DC82}" srcOrd="1" destOrd="0" presId="urn:microsoft.com/office/officeart/2005/8/layout/hList7"/>
    <dgm:cxn modelId="{7F48D888-9D2C-47A4-AD26-1ECB4DFDDB33}" type="presParOf" srcId="{3AF168FB-4D6C-440E-A9FE-1D80F6BECFCE}" destId="{462F49FE-CC24-4DAA-8B99-6F7A3A0FF3BF}" srcOrd="2" destOrd="0" presId="urn:microsoft.com/office/officeart/2005/8/layout/hList7"/>
    <dgm:cxn modelId="{DE13E8DD-4A8B-4C9B-A73A-E4ECE9EF859F}" type="presParOf" srcId="{3AF168FB-4D6C-440E-A9FE-1D80F6BECFCE}" destId="{F5852AFF-75A2-44FE-ABB2-2AB2CBB8C8C8}" srcOrd="3" destOrd="0" presId="urn:microsoft.com/office/officeart/2005/8/layout/hList7"/>
    <dgm:cxn modelId="{7E8D851B-3AB9-4EF3-A030-592A2879CC39}" type="presParOf" srcId="{88C96786-12D1-4F74-B051-A097C9C78223}" destId="{6DE84DC5-513D-46D2-9AEA-978F9E83C68B}" srcOrd="3" destOrd="0" presId="urn:microsoft.com/office/officeart/2005/8/layout/hList7"/>
    <dgm:cxn modelId="{4F56167B-E4BC-4E62-83E9-5F67883FE614}" type="presParOf" srcId="{88C96786-12D1-4F74-B051-A097C9C78223}" destId="{07ACE92B-587C-405E-9041-FFA6547D176B}" srcOrd="4" destOrd="0" presId="urn:microsoft.com/office/officeart/2005/8/layout/hList7"/>
    <dgm:cxn modelId="{4125A4C1-7DCC-43AC-AC16-D0C6C818B59A}" type="presParOf" srcId="{07ACE92B-587C-405E-9041-FFA6547D176B}" destId="{69DD0A30-E144-4349-9C9B-74F4E46654F9}" srcOrd="0" destOrd="0" presId="urn:microsoft.com/office/officeart/2005/8/layout/hList7"/>
    <dgm:cxn modelId="{7A7AC544-A7B8-4EB8-9A73-FAA7E4B6901F}" type="presParOf" srcId="{07ACE92B-587C-405E-9041-FFA6547D176B}" destId="{B1CE91E8-DD95-460E-A874-A9C4865B5B26}" srcOrd="1" destOrd="0" presId="urn:microsoft.com/office/officeart/2005/8/layout/hList7"/>
    <dgm:cxn modelId="{B043D2D3-4ECD-494E-8763-549F4AB8BA1B}" type="presParOf" srcId="{07ACE92B-587C-405E-9041-FFA6547D176B}" destId="{99A3D0D2-2534-4229-97C8-3FE8EA199535}" srcOrd="2" destOrd="0" presId="urn:microsoft.com/office/officeart/2005/8/layout/hList7"/>
    <dgm:cxn modelId="{CD09044D-728C-4D7E-A535-0E0752A87558}" type="presParOf" srcId="{07ACE92B-587C-405E-9041-FFA6547D176B}" destId="{C76DE257-584E-42AD-B0E3-0C6FD1348D86}" srcOrd="3" destOrd="0" presId="urn:microsoft.com/office/officeart/2005/8/layout/hList7"/>
    <dgm:cxn modelId="{CAB337F6-4CE8-4492-8C06-CC7453918BA2}" type="presParOf" srcId="{88C96786-12D1-4F74-B051-A097C9C78223}" destId="{4A88A584-3373-44C6-B499-3CBDD12ED33B}" srcOrd="5" destOrd="0" presId="urn:microsoft.com/office/officeart/2005/8/layout/hList7"/>
    <dgm:cxn modelId="{CA5733E3-6B0E-4139-A33C-7571B5872388}" type="presParOf" srcId="{88C96786-12D1-4F74-B051-A097C9C78223}" destId="{E12503B1-5271-417B-BABC-1683DD8E00AF}" srcOrd="6" destOrd="0" presId="urn:microsoft.com/office/officeart/2005/8/layout/hList7"/>
    <dgm:cxn modelId="{E593AAB9-634C-4969-A9E5-EC067AF41748}" type="presParOf" srcId="{E12503B1-5271-417B-BABC-1683DD8E00AF}" destId="{963810D7-6057-472D-892E-5F9DC3E00DB5}" srcOrd="0" destOrd="0" presId="urn:microsoft.com/office/officeart/2005/8/layout/hList7"/>
    <dgm:cxn modelId="{A5BEE8EF-6D64-4110-A53C-A3B64DCAD466}" type="presParOf" srcId="{E12503B1-5271-417B-BABC-1683DD8E00AF}" destId="{8FBC8EBF-9D24-4E2E-83A4-2977D4836E0B}" srcOrd="1" destOrd="0" presId="urn:microsoft.com/office/officeart/2005/8/layout/hList7"/>
    <dgm:cxn modelId="{F630EA9F-83DD-41DF-AC28-E8CF35A38D7F}" type="presParOf" srcId="{E12503B1-5271-417B-BABC-1683DD8E00AF}" destId="{0CAE9CA3-4E3F-4811-B3BA-7AFFB54E2E7B}" srcOrd="2" destOrd="0" presId="urn:microsoft.com/office/officeart/2005/8/layout/hList7"/>
    <dgm:cxn modelId="{520BA428-7FF8-48D4-8098-7F485B247A76}" type="presParOf" srcId="{E12503B1-5271-417B-BABC-1683DD8E00AF}" destId="{3227D62E-1DFB-4B62-8A0C-A826574924ED}" srcOrd="3" destOrd="0" presId="urn:microsoft.com/office/officeart/2005/8/layout/hList7"/>
    <dgm:cxn modelId="{6E885AB2-5271-4264-9E22-2A42777520D3}" type="presParOf" srcId="{88C96786-12D1-4F74-B051-A097C9C78223}" destId="{34846053-A38C-45F1-9571-E1175FFAE6FB}" srcOrd="7" destOrd="0" presId="urn:microsoft.com/office/officeart/2005/8/layout/hList7"/>
    <dgm:cxn modelId="{8F6BC3A4-ACF1-4B59-A470-0C5C58D63D2B}" type="presParOf" srcId="{88C96786-12D1-4F74-B051-A097C9C78223}" destId="{7898E2EE-9C0A-4014-92C4-25DB2C57A550}" srcOrd="8" destOrd="0" presId="urn:microsoft.com/office/officeart/2005/8/layout/hList7"/>
    <dgm:cxn modelId="{AAEA7E87-A692-477C-8E19-80E22C120907}" type="presParOf" srcId="{7898E2EE-9C0A-4014-92C4-25DB2C57A550}" destId="{752CC0AA-12E3-4515-B945-F645C823B55D}" srcOrd="0" destOrd="0" presId="urn:microsoft.com/office/officeart/2005/8/layout/hList7"/>
    <dgm:cxn modelId="{695B8F50-FA2C-4AF2-A5D0-9AD989B9B2FE}" type="presParOf" srcId="{7898E2EE-9C0A-4014-92C4-25DB2C57A550}" destId="{0966A758-9655-4A17-9F1A-A36B5DDA4270}" srcOrd="1" destOrd="0" presId="urn:microsoft.com/office/officeart/2005/8/layout/hList7"/>
    <dgm:cxn modelId="{E7D29D09-89F5-4FDD-B1B0-CC7B3E0D1A97}" type="presParOf" srcId="{7898E2EE-9C0A-4014-92C4-25DB2C57A550}" destId="{01F02796-B185-4486-935B-660F9287D517}" srcOrd="2" destOrd="0" presId="urn:microsoft.com/office/officeart/2005/8/layout/hList7"/>
    <dgm:cxn modelId="{EDA3CD81-393C-4FDD-840D-F2DFEA8960E8}" type="presParOf" srcId="{7898E2EE-9C0A-4014-92C4-25DB2C57A550}" destId="{A7E6A0CD-6557-464D-AA89-B11766482961}" srcOrd="3" destOrd="0" presId="urn:microsoft.com/office/officeart/2005/8/layout/hList7"/>
    <dgm:cxn modelId="{B744DEFA-FA9E-45B0-97BF-4C2949E3CFD4}" type="presParOf" srcId="{88C96786-12D1-4F74-B051-A097C9C78223}" destId="{A79F5896-6A40-428E-ADB1-2FE480579419}" srcOrd="9" destOrd="0" presId="urn:microsoft.com/office/officeart/2005/8/layout/hList7"/>
    <dgm:cxn modelId="{F897665C-4327-4584-BA8C-4EF536F67553}" type="presParOf" srcId="{88C96786-12D1-4F74-B051-A097C9C78223}" destId="{C9821FA5-9478-44C3-B666-32CEAA26445C}" srcOrd="10" destOrd="0" presId="urn:microsoft.com/office/officeart/2005/8/layout/hList7"/>
    <dgm:cxn modelId="{C24C18B0-B4E5-4EAB-AF77-982354B70285}" type="presParOf" srcId="{C9821FA5-9478-44C3-B666-32CEAA26445C}" destId="{468AE2A8-D62C-4D7A-AF53-9BE2D0F316FF}" srcOrd="0" destOrd="0" presId="urn:microsoft.com/office/officeart/2005/8/layout/hList7"/>
    <dgm:cxn modelId="{934A9516-EA94-4017-83C3-51648FE57030}" type="presParOf" srcId="{C9821FA5-9478-44C3-B666-32CEAA26445C}" destId="{36F74207-0206-4043-8563-C864AB5B3DF4}" srcOrd="1" destOrd="0" presId="urn:microsoft.com/office/officeart/2005/8/layout/hList7"/>
    <dgm:cxn modelId="{4AB9AE36-0F29-4DDF-BC1C-C21FC26F7F6F}" type="presParOf" srcId="{C9821FA5-9478-44C3-B666-32CEAA26445C}" destId="{BA32C573-4044-4789-B363-76A86A740CC7}" srcOrd="2" destOrd="0" presId="urn:microsoft.com/office/officeart/2005/8/layout/hList7"/>
    <dgm:cxn modelId="{0C48CCFF-E226-46F2-873C-89E71E33F3F2}" type="presParOf" srcId="{C9821FA5-9478-44C3-B666-32CEAA26445C}" destId="{23ACBCD6-E0AB-4481-BDCD-6A69E449ED7C}" srcOrd="3" destOrd="0" presId="urn:microsoft.com/office/officeart/2005/8/layout/hList7"/>
    <dgm:cxn modelId="{76C9A244-2080-4E8D-8BE7-E28D39230855}" type="presParOf" srcId="{88C96786-12D1-4F74-B051-A097C9C78223}" destId="{06756CF2-47CC-492F-891F-437CDE1E7F5B}" srcOrd="11" destOrd="0" presId="urn:microsoft.com/office/officeart/2005/8/layout/hList7"/>
    <dgm:cxn modelId="{A61FA0FD-D9CB-46F2-9B32-B4363CAE1163}" type="presParOf" srcId="{88C96786-12D1-4F74-B051-A097C9C78223}" destId="{969463B4-0511-4079-841E-D5BBC7BB76B9}" srcOrd="12" destOrd="0" presId="urn:microsoft.com/office/officeart/2005/8/layout/hList7"/>
    <dgm:cxn modelId="{999086CA-9519-468D-9602-DA5C62B1E7C1}" type="presParOf" srcId="{969463B4-0511-4079-841E-D5BBC7BB76B9}" destId="{5E9FD75B-1509-49DB-A8CA-530767E55EDD}" srcOrd="0" destOrd="0" presId="urn:microsoft.com/office/officeart/2005/8/layout/hList7"/>
    <dgm:cxn modelId="{FE14189A-078D-4A03-B12E-76403B9A39E3}" type="presParOf" srcId="{969463B4-0511-4079-841E-D5BBC7BB76B9}" destId="{B40BFDE4-A28B-4444-BAF0-EEB0C7D26B7A}" srcOrd="1" destOrd="0" presId="urn:microsoft.com/office/officeart/2005/8/layout/hList7"/>
    <dgm:cxn modelId="{DB6A483E-B18B-4C79-AFD8-C96F570E9ADA}" type="presParOf" srcId="{969463B4-0511-4079-841E-D5BBC7BB76B9}" destId="{9E7AFA6C-C757-4D2E-88AA-CAF239CD2534}" srcOrd="2" destOrd="0" presId="urn:microsoft.com/office/officeart/2005/8/layout/hList7"/>
    <dgm:cxn modelId="{3E32DFF7-A017-40E9-BA60-173827C1ADAE}" type="presParOf" srcId="{969463B4-0511-4079-841E-D5BBC7BB76B9}" destId="{58E044FB-C4EC-4243-8CB4-D1AE67E736F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C8B6E-8715-4CD2-8E50-4EF8B5CAAA2C}">
      <dsp:nvSpPr>
        <dsp:cNvPr id="0" name=""/>
        <dsp:cNvSpPr/>
      </dsp:nvSpPr>
      <dsp:spPr>
        <a:xfrm>
          <a:off x="3316" y="0"/>
          <a:ext cx="1112037" cy="4410100"/>
        </a:xfrm>
        <a:prstGeom prst="roundRect">
          <a:avLst>
            <a:gd name="adj" fmla="val 10000"/>
          </a:avLst>
        </a:prstGeom>
        <a:solidFill>
          <a:schemeClr val="accent6">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#1 </a:t>
          </a:r>
        </a:p>
        <a:p>
          <a:pPr lvl="0" algn="ctr" defTabSz="622300">
            <a:lnSpc>
              <a:spcPct val="90000"/>
            </a:lnSpc>
            <a:spcBef>
              <a:spcPct val="0"/>
            </a:spcBef>
            <a:spcAft>
              <a:spcPct val="35000"/>
            </a:spcAft>
          </a:pPr>
          <a:r>
            <a:rPr lang="en-US" sz="1400" b="1" kern="1200" dirty="0" smtClean="0">
              <a:solidFill>
                <a:schemeClr val="bg1"/>
              </a:solidFill>
            </a:rPr>
            <a:t>Physiology:</a:t>
          </a:r>
        </a:p>
        <a:p>
          <a:pPr lvl="0" algn="ctr" defTabSz="622300">
            <a:lnSpc>
              <a:spcPct val="90000"/>
            </a:lnSpc>
            <a:spcBef>
              <a:spcPct val="0"/>
            </a:spcBef>
            <a:spcAft>
              <a:spcPct val="35000"/>
            </a:spcAft>
          </a:pPr>
          <a:r>
            <a:rPr lang="en-US" sz="1400" b="1" kern="1200" dirty="0" smtClean="0">
              <a:solidFill>
                <a:schemeClr val="bg1"/>
              </a:solidFill>
            </a:rPr>
            <a:t>Body &amp; Brain</a:t>
          </a:r>
          <a:endParaRPr lang="en-US" sz="1400" b="1" kern="1200" dirty="0">
            <a:solidFill>
              <a:schemeClr val="bg1"/>
            </a:solidFill>
          </a:endParaRPr>
        </a:p>
      </dsp:txBody>
      <dsp:txXfrm>
        <a:off x="3316" y="1764040"/>
        <a:ext cx="1112037" cy="1764040"/>
      </dsp:txXfrm>
    </dsp:sp>
    <dsp:sp modelId="{B8F04951-6DEC-4AB6-961D-607E56A85520}">
      <dsp:nvSpPr>
        <dsp:cNvPr id="0" name=""/>
        <dsp:cNvSpPr/>
      </dsp:nvSpPr>
      <dsp:spPr>
        <a:xfrm>
          <a:off x="36677" y="264606"/>
          <a:ext cx="1045314" cy="146856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CB74ED-191D-4EDE-BD98-454F7916CE44}">
      <dsp:nvSpPr>
        <dsp:cNvPr id="0" name=""/>
        <dsp:cNvSpPr/>
      </dsp:nvSpPr>
      <dsp:spPr>
        <a:xfrm>
          <a:off x="1148714" y="0"/>
          <a:ext cx="1112037" cy="4410100"/>
        </a:xfrm>
        <a:prstGeom prst="roundRect">
          <a:avLst>
            <a:gd name="adj" fmla="val 10000"/>
          </a:avLst>
        </a:prstGeom>
        <a:solidFill>
          <a:schemeClr val="accent6">
            <a:shade val="50000"/>
            <a:hueOff val="-131913"/>
            <a:satOff val="8794"/>
            <a:lumOff val="114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t>#2</a:t>
          </a:r>
        </a:p>
        <a:p>
          <a:pPr lvl="0" algn="ctr" defTabSz="622300">
            <a:lnSpc>
              <a:spcPct val="90000"/>
            </a:lnSpc>
            <a:spcBef>
              <a:spcPct val="0"/>
            </a:spcBef>
            <a:spcAft>
              <a:spcPct val="35000"/>
            </a:spcAft>
          </a:pPr>
          <a:r>
            <a:rPr lang="en-US" sz="1400" b="1" kern="1200" dirty="0" smtClean="0"/>
            <a:t>Attachment &amp; Relationships </a:t>
          </a:r>
          <a:endParaRPr lang="en-US" sz="1400" b="1" kern="1200" dirty="0"/>
        </a:p>
      </dsp:txBody>
      <dsp:txXfrm>
        <a:off x="1148714" y="1764040"/>
        <a:ext cx="1112037" cy="1764040"/>
      </dsp:txXfrm>
    </dsp:sp>
    <dsp:sp modelId="{F5852AFF-75A2-44FE-ABB2-2AB2CBB8C8C8}">
      <dsp:nvSpPr>
        <dsp:cNvPr id="0" name=""/>
        <dsp:cNvSpPr/>
      </dsp:nvSpPr>
      <dsp:spPr>
        <a:xfrm>
          <a:off x="1182075" y="264606"/>
          <a:ext cx="1045314" cy="146856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DD0A30-E144-4349-9C9B-74F4E46654F9}">
      <dsp:nvSpPr>
        <dsp:cNvPr id="0" name=""/>
        <dsp:cNvSpPr/>
      </dsp:nvSpPr>
      <dsp:spPr>
        <a:xfrm>
          <a:off x="2294113" y="0"/>
          <a:ext cx="1112037" cy="4410100"/>
        </a:xfrm>
        <a:prstGeom prst="roundRect">
          <a:avLst>
            <a:gd name="adj" fmla="val 10000"/>
          </a:avLst>
        </a:prstGeom>
        <a:solidFill>
          <a:schemeClr val="accent6">
            <a:shade val="50000"/>
            <a:hueOff val="-263825"/>
            <a:satOff val="17589"/>
            <a:lumOff val="229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#3</a:t>
          </a:r>
        </a:p>
        <a:p>
          <a:pPr lvl="0" algn="ctr" defTabSz="622300">
            <a:lnSpc>
              <a:spcPct val="90000"/>
            </a:lnSpc>
            <a:spcBef>
              <a:spcPct val="0"/>
            </a:spcBef>
            <a:spcAft>
              <a:spcPct val="35000"/>
            </a:spcAft>
          </a:pPr>
          <a:r>
            <a:rPr lang="en-US" sz="1400" kern="1200" dirty="0" smtClean="0">
              <a:solidFill>
                <a:schemeClr val="tx1"/>
              </a:solidFill>
            </a:rPr>
            <a:t>Emotion Regulation </a:t>
          </a:r>
        </a:p>
        <a:p>
          <a:pPr lvl="0" algn="ctr" defTabSz="622300">
            <a:lnSpc>
              <a:spcPct val="90000"/>
            </a:lnSpc>
            <a:spcBef>
              <a:spcPct val="0"/>
            </a:spcBef>
            <a:spcAft>
              <a:spcPct val="35000"/>
            </a:spcAft>
          </a:pPr>
          <a:endParaRPr lang="en-US" sz="1400" kern="1200" dirty="0"/>
        </a:p>
      </dsp:txBody>
      <dsp:txXfrm>
        <a:off x="2294113" y="1764040"/>
        <a:ext cx="1112037" cy="1764040"/>
      </dsp:txXfrm>
    </dsp:sp>
    <dsp:sp modelId="{C76DE257-584E-42AD-B0E3-0C6FD1348D86}">
      <dsp:nvSpPr>
        <dsp:cNvPr id="0" name=""/>
        <dsp:cNvSpPr/>
      </dsp:nvSpPr>
      <dsp:spPr>
        <a:xfrm>
          <a:off x="2327474" y="264606"/>
          <a:ext cx="1045314" cy="146856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3810D7-6057-472D-892E-5F9DC3E00DB5}">
      <dsp:nvSpPr>
        <dsp:cNvPr id="0" name=""/>
        <dsp:cNvSpPr/>
      </dsp:nvSpPr>
      <dsp:spPr>
        <a:xfrm>
          <a:off x="3439511" y="0"/>
          <a:ext cx="1112037" cy="4410100"/>
        </a:xfrm>
        <a:prstGeom prst="roundRect">
          <a:avLst>
            <a:gd name="adj" fmla="val 10000"/>
          </a:avLst>
        </a:prstGeom>
        <a:solidFill>
          <a:schemeClr val="accent6">
            <a:shade val="50000"/>
            <a:hueOff val="-395738"/>
            <a:satOff val="26383"/>
            <a:lumOff val="344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#4</a:t>
          </a:r>
        </a:p>
        <a:p>
          <a:pPr lvl="0" algn="ctr" defTabSz="622300">
            <a:lnSpc>
              <a:spcPct val="90000"/>
            </a:lnSpc>
            <a:spcBef>
              <a:spcPct val="0"/>
            </a:spcBef>
            <a:spcAft>
              <a:spcPct val="35000"/>
            </a:spcAft>
          </a:pPr>
          <a:r>
            <a:rPr lang="en-US" sz="1400" kern="1200" dirty="0" smtClean="0">
              <a:solidFill>
                <a:schemeClr val="tx1"/>
              </a:solidFill>
            </a:rPr>
            <a:t>Cognition &amp; Learning</a:t>
          </a:r>
        </a:p>
        <a:p>
          <a:pPr lvl="0" algn="ctr" defTabSz="622300">
            <a:lnSpc>
              <a:spcPct val="90000"/>
            </a:lnSpc>
            <a:spcBef>
              <a:spcPct val="0"/>
            </a:spcBef>
            <a:spcAft>
              <a:spcPct val="35000"/>
            </a:spcAft>
          </a:pPr>
          <a:endParaRPr lang="en-US" sz="1400" kern="1200" dirty="0"/>
        </a:p>
      </dsp:txBody>
      <dsp:txXfrm>
        <a:off x="3439511" y="1764040"/>
        <a:ext cx="1112037" cy="1764040"/>
      </dsp:txXfrm>
    </dsp:sp>
    <dsp:sp modelId="{3227D62E-1DFB-4B62-8A0C-A826574924ED}">
      <dsp:nvSpPr>
        <dsp:cNvPr id="0" name=""/>
        <dsp:cNvSpPr/>
      </dsp:nvSpPr>
      <dsp:spPr>
        <a:xfrm>
          <a:off x="3472872" y="264606"/>
          <a:ext cx="1045314" cy="1468563"/>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2CC0AA-12E3-4515-B945-F645C823B55D}">
      <dsp:nvSpPr>
        <dsp:cNvPr id="0" name=""/>
        <dsp:cNvSpPr/>
      </dsp:nvSpPr>
      <dsp:spPr>
        <a:xfrm>
          <a:off x="4584909" y="0"/>
          <a:ext cx="1112037" cy="4410100"/>
        </a:xfrm>
        <a:prstGeom prst="roundRect">
          <a:avLst>
            <a:gd name="adj" fmla="val 10000"/>
          </a:avLst>
        </a:prstGeom>
        <a:solidFill>
          <a:schemeClr val="accent6">
            <a:shade val="50000"/>
            <a:hueOff val="-395738"/>
            <a:satOff val="26383"/>
            <a:lumOff val="344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#5</a:t>
          </a:r>
        </a:p>
        <a:p>
          <a:pPr lvl="0" algn="ctr" defTabSz="622300">
            <a:lnSpc>
              <a:spcPct val="90000"/>
            </a:lnSpc>
            <a:spcBef>
              <a:spcPct val="0"/>
            </a:spcBef>
            <a:spcAft>
              <a:spcPct val="35000"/>
            </a:spcAft>
          </a:pPr>
          <a:r>
            <a:rPr lang="en-US" sz="1400" kern="1200" dirty="0" smtClean="0">
              <a:solidFill>
                <a:schemeClr val="tx1"/>
              </a:solidFill>
            </a:rPr>
            <a:t>Behavioral Control</a:t>
          </a:r>
        </a:p>
        <a:p>
          <a:pPr lvl="0" algn="ctr" defTabSz="622300">
            <a:lnSpc>
              <a:spcPct val="90000"/>
            </a:lnSpc>
            <a:spcBef>
              <a:spcPct val="0"/>
            </a:spcBef>
            <a:spcAft>
              <a:spcPct val="35000"/>
            </a:spcAft>
          </a:pPr>
          <a:endParaRPr lang="en-US" sz="1400" kern="1200" dirty="0"/>
        </a:p>
      </dsp:txBody>
      <dsp:txXfrm>
        <a:off x="4584909" y="1764040"/>
        <a:ext cx="1112037" cy="1764040"/>
      </dsp:txXfrm>
    </dsp:sp>
    <dsp:sp modelId="{A7E6A0CD-6557-464D-AA89-B11766482961}">
      <dsp:nvSpPr>
        <dsp:cNvPr id="0" name=""/>
        <dsp:cNvSpPr/>
      </dsp:nvSpPr>
      <dsp:spPr>
        <a:xfrm>
          <a:off x="4618270" y="264606"/>
          <a:ext cx="1045314" cy="1468563"/>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8AE2A8-D62C-4D7A-AF53-9BE2D0F316FF}">
      <dsp:nvSpPr>
        <dsp:cNvPr id="0" name=""/>
        <dsp:cNvSpPr/>
      </dsp:nvSpPr>
      <dsp:spPr>
        <a:xfrm>
          <a:off x="5730307" y="0"/>
          <a:ext cx="1112037" cy="4410100"/>
        </a:xfrm>
        <a:prstGeom prst="roundRect">
          <a:avLst>
            <a:gd name="adj" fmla="val 10000"/>
          </a:avLst>
        </a:prstGeom>
        <a:solidFill>
          <a:schemeClr val="accent6">
            <a:shade val="50000"/>
            <a:hueOff val="-263825"/>
            <a:satOff val="17589"/>
            <a:lumOff val="229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r>
            <a:rPr lang="en-US" sz="1400" kern="1200" dirty="0" smtClean="0">
              <a:solidFill>
                <a:schemeClr val="tx1"/>
              </a:solidFill>
            </a:rPr>
            <a:t>#6</a:t>
          </a:r>
        </a:p>
        <a:p>
          <a:pPr lvl="0" algn="ctr" defTabSz="622300">
            <a:lnSpc>
              <a:spcPct val="90000"/>
            </a:lnSpc>
            <a:spcBef>
              <a:spcPct val="0"/>
            </a:spcBef>
            <a:spcAft>
              <a:spcPct val="35000"/>
            </a:spcAft>
          </a:pPr>
          <a:r>
            <a:rPr lang="en-US" sz="1400" kern="1200" dirty="0" smtClean="0">
              <a:solidFill>
                <a:schemeClr val="tx1"/>
              </a:solidFill>
            </a:rPr>
            <a:t>Dissociation</a:t>
          </a:r>
        </a:p>
        <a:p>
          <a:pPr lvl="0" algn="ctr" defTabSz="622300">
            <a:lnSpc>
              <a:spcPct val="90000"/>
            </a:lnSpc>
            <a:spcBef>
              <a:spcPct val="0"/>
            </a:spcBef>
            <a:spcAft>
              <a:spcPct val="35000"/>
            </a:spcAft>
          </a:pPr>
          <a:endParaRPr lang="en-US" sz="1400" kern="1200" dirty="0" smtClean="0">
            <a:solidFill>
              <a:schemeClr val="tx1"/>
            </a:solidFill>
          </a:endParaRPr>
        </a:p>
        <a:p>
          <a:pPr lvl="0" algn="ctr" defTabSz="622300">
            <a:lnSpc>
              <a:spcPct val="90000"/>
            </a:lnSpc>
            <a:spcBef>
              <a:spcPct val="0"/>
            </a:spcBef>
            <a:spcAft>
              <a:spcPct val="35000"/>
            </a:spcAft>
          </a:pPr>
          <a:endParaRPr lang="en-US" sz="1400" kern="1200" dirty="0"/>
        </a:p>
      </dsp:txBody>
      <dsp:txXfrm>
        <a:off x="5730307" y="1764040"/>
        <a:ext cx="1112037" cy="1764040"/>
      </dsp:txXfrm>
    </dsp:sp>
    <dsp:sp modelId="{23ACBCD6-E0AB-4481-BDCD-6A69E449ED7C}">
      <dsp:nvSpPr>
        <dsp:cNvPr id="0" name=""/>
        <dsp:cNvSpPr/>
      </dsp:nvSpPr>
      <dsp:spPr>
        <a:xfrm>
          <a:off x="5763669" y="264606"/>
          <a:ext cx="1045314" cy="1468563"/>
        </a:xfrm>
        <a:prstGeom prst="ellipse">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9FD75B-1509-49DB-A8CA-530767E55EDD}">
      <dsp:nvSpPr>
        <dsp:cNvPr id="0" name=""/>
        <dsp:cNvSpPr/>
      </dsp:nvSpPr>
      <dsp:spPr>
        <a:xfrm>
          <a:off x="6875706" y="0"/>
          <a:ext cx="1112037" cy="4410100"/>
        </a:xfrm>
        <a:prstGeom prst="roundRect">
          <a:avLst>
            <a:gd name="adj" fmla="val 10000"/>
          </a:avLst>
        </a:prstGeom>
        <a:solidFill>
          <a:schemeClr val="accent6">
            <a:shade val="50000"/>
            <a:hueOff val="-131913"/>
            <a:satOff val="8794"/>
            <a:lumOff val="114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#7</a:t>
          </a:r>
        </a:p>
        <a:p>
          <a:pPr lvl="0" algn="ctr" defTabSz="622300">
            <a:lnSpc>
              <a:spcPct val="90000"/>
            </a:lnSpc>
            <a:spcBef>
              <a:spcPct val="0"/>
            </a:spcBef>
            <a:spcAft>
              <a:spcPct val="35000"/>
            </a:spcAft>
          </a:pPr>
          <a:r>
            <a:rPr lang="en-US" sz="1400" kern="1200" dirty="0" smtClean="0"/>
            <a:t>Self-esteem &amp; Future Orientation </a:t>
          </a:r>
          <a:endParaRPr lang="en-US" sz="1400" kern="1200" dirty="0"/>
        </a:p>
      </dsp:txBody>
      <dsp:txXfrm>
        <a:off x="6875706" y="1764040"/>
        <a:ext cx="1112037" cy="1764040"/>
      </dsp:txXfrm>
    </dsp:sp>
    <dsp:sp modelId="{58E044FB-C4EC-4243-8CB4-D1AE67E736FD}">
      <dsp:nvSpPr>
        <dsp:cNvPr id="0" name=""/>
        <dsp:cNvSpPr/>
      </dsp:nvSpPr>
      <dsp:spPr>
        <a:xfrm>
          <a:off x="6909067" y="264606"/>
          <a:ext cx="1045314" cy="1468563"/>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CFD0F4-6A9F-452C-8BA2-632EA9F52580}">
      <dsp:nvSpPr>
        <dsp:cNvPr id="0" name=""/>
        <dsp:cNvSpPr/>
      </dsp:nvSpPr>
      <dsp:spPr>
        <a:xfrm flipV="1">
          <a:off x="3973731" y="4119434"/>
          <a:ext cx="43596" cy="120276"/>
        </a:xfrm>
        <a:prstGeom prst="leftRightArrow">
          <a:avLst/>
        </a:prstGeom>
        <a:solidFill>
          <a:schemeClr val="accent6">
            <a:tint val="55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4B2A912-DE07-4DAC-8890-F23F681FAEAC}" type="datetimeFigureOut">
              <a:rPr lang="en-US" smtClean="0"/>
              <a:t>6/16/2019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BA94E53-5006-4A93-A67A-8347325EB2D9}" type="slidenum">
              <a:rPr lang="en-US" smtClean="0"/>
              <a:t>‹#›</a:t>
            </a:fld>
            <a:endParaRPr lang="en-US"/>
          </a:p>
        </p:txBody>
      </p:sp>
    </p:spTree>
    <p:extLst>
      <p:ext uri="{BB962C8B-B14F-4D97-AF65-F5344CB8AC3E}">
        <p14:creationId xmlns:p14="http://schemas.microsoft.com/office/powerpoint/2010/main" val="2435453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Grounding activity</a:t>
            </a:r>
          </a:p>
          <a:p>
            <a:r>
              <a:rPr lang="en-US" dirty="0" smtClean="0"/>
              <a:t>Nadine</a:t>
            </a:r>
            <a:r>
              <a:rPr lang="en-US" baseline="0" dirty="0" smtClean="0"/>
              <a:t> Burke-Harris – the deepest well, developmental trauma is a public health crisis</a:t>
            </a:r>
          </a:p>
          <a:p>
            <a:r>
              <a:rPr lang="en-US" baseline="0" dirty="0" smtClean="0"/>
              <a:t>Schools are poised and charged with providing healing opportunities.</a:t>
            </a:r>
            <a:endParaRPr lang="en-US" dirty="0"/>
          </a:p>
        </p:txBody>
      </p:sp>
      <p:sp>
        <p:nvSpPr>
          <p:cNvPr id="4" name="Slide Number Placeholder 3"/>
          <p:cNvSpPr>
            <a:spLocks noGrp="1"/>
          </p:cNvSpPr>
          <p:nvPr>
            <p:ph type="sldNum" sz="quarter" idx="10"/>
          </p:nvPr>
        </p:nvSpPr>
        <p:spPr/>
        <p:txBody>
          <a:bodyPr/>
          <a:lstStyle/>
          <a:p>
            <a:fld id="{0BA94E53-5006-4A93-A67A-8347325EB2D9}" type="slidenum">
              <a:rPr lang="en-US" smtClean="0"/>
              <a:t>1</a:t>
            </a:fld>
            <a:endParaRPr lang="en-US"/>
          </a:p>
        </p:txBody>
      </p:sp>
    </p:spTree>
    <p:extLst>
      <p:ext uri="{BB962C8B-B14F-4D97-AF65-F5344CB8AC3E}">
        <p14:creationId xmlns:p14="http://schemas.microsoft.com/office/powerpoint/2010/main" val="3761498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baseline="0" dirty="0" smtClean="0"/>
              <a:t>Form an executive team.</a:t>
            </a:r>
          </a:p>
          <a:p>
            <a:r>
              <a:rPr lang="en-US" dirty="0">
                <a:solidFill>
                  <a:schemeClr val="tx2">
                    <a:lumMod val="50000"/>
                  </a:schemeClr>
                </a:solidFill>
              </a:rPr>
              <a:t>Authority</a:t>
            </a:r>
          </a:p>
          <a:p>
            <a:r>
              <a:rPr lang="en-US" dirty="0">
                <a:solidFill>
                  <a:schemeClr val="tx2">
                    <a:lumMod val="50000"/>
                  </a:schemeClr>
                </a:solidFill>
              </a:rPr>
              <a:t>Knowledge</a:t>
            </a:r>
          </a:p>
          <a:p>
            <a:r>
              <a:rPr lang="en-US" dirty="0">
                <a:solidFill>
                  <a:schemeClr val="tx2">
                    <a:lumMod val="50000"/>
                  </a:schemeClr>
                </a:solidFill>
              </a:rPr>
              <a:t>Communication/feedback loops</a:t>
            </a:r>
          </a:p>
          <a:p>
            <a:r>
              <a:rPr lang="en-US" dirty="0">
                <a:solidFill>
                  <a:schemeClr val="tx2">
                    <a:lumMod val="50000"/>
                  </a:schemeClr>
                </a:solidFill>
              </a:rPr>
              <a:t>Regularly scheduled meetings</a:t>
            </a:r>
            <a:br>
              <a:rPr lang="en-US" dirty="0">
                <a:solidFill>
                  <a:schemeClr val="tx2">
                    <a:lumMod val="50000"/>
                  </a:schemeClr>
                </a:solidFill>
              </a:rPr>
            </a:br>
            <a:endParaRPr lang="en-US" sz="800" dirty="0"/>
          </a:p>
          <a:p>
            <a:r>
              <a:rPr lang="en-US" sz="800" dirty="0"/>
              <a:t>2. Define valued outcomes</a:t>
            </a:r>
          </a:p>
          <a:p>
            <a:r>
              <a:rPr lang="en-US" sz="800" dirty="0"/>
              <a:t>Define overarching outcomes</a:t>
            </a:r>
          </a:p>
          <a:p>
            <a:r>
              <a:rPr lang="en-US" sz="800" dirty="0"/>
              <a:t>Identify priority concerns</a:t>
            </a:r>
          </a:p>
          <a:p>
            <a:r>
              <a:rPr lang="en-US" sz="800" dirty="0"/>
              <a:t>Form consensus around data points</a:t>
            </a:r>
          </a:p>
          <a:p>
            <a:endParaRPr lang="en-US" sz="800" dirty="0"/>
          </a:p>
          <a:p>
            <a:r>
              <a:rPr lang="en-US" sz="800" dirty="0"/>
              <a:t>Develop inventory – handout and activity</a:t>
            </a:r>
          </a:p>
          <a:p>
            <a:endParaRPr lang="en-US" sz="800" dirty="0"/>
          </a:p>
          <a:p>
            <a:pPr marL="232943" indent="-232943">
              <a:buAutoNum type="arabicPeriod" startAt="4"/>
            </a:pPr>
            <a:r>
              <a:rPr lang="en-US" sz="800" dirty="0"/>
              <a:t>Identify core features for </a:t>
            </a:r>
            <a:r>
              <a:rPr lang="en-US" sz="800" dirty="0" err="1"/>
              <a:t>initiativie</a:t>
            </a:r>
            <a:endParaRPr lang="en-US" sz="800" dirty="0"/>
          </a:p>
          <a:p>
            <a:r>
              <a:rPr lang="en-US" sz="800" dirty="0"/>
              <a:t>Coordination</a:t>
            </a:r>
          </a:p>
          <a:p>
            <a:r>
              <a:rPr lang="en-US" sz="800" dirty="0"/>
              <a:t>Fidelity measures</a:t>
            </a:r>
          </a:p>
          <a:p>
            <a:r>
              <a:rPr lang="en-US" sz="800" dirty="0" err="1"/>
              <a:t>Specifid</a:t>
            </a:r>
            <a:r>
              <a:rPr lang="en-US" sz="800" dirty="0"/>
              <a:t> core practices across tiers</a:t>
            </a:r>
          </a:p>
          <a:p>
            <a:r>
              <a:rPr lang="en-US" sz="800" dirty="0"/>
              <a:t>Outcome measures</a:t>
            </a:r>
          </a:p>
          <a:p>
            <a:r>
              <a:rPr lang="en-US" sz="800" dirty="0"/>
              <a:t>Screening measure</a:t>
            </a:r>
          </a:p>
          <a:p>
            <a:r>
              <a:rPr lang="en-US" sz="800" dirty="0"/>
              <a:t>PD plan</a:t>
            </a:r>
          </a:p>
          <a:p>
            <a:endParaRPr lang="en-US" sz="800" dirty="0"/>
          </a:p>
          <a:p>
            <a:pPr marL="232943" indent="-232943">
              <a:buAutoNum type="arabicPeriod" startAt="5"/>
            </a:pPr>
            <a:r>
              <a:rPr lang="en-US" sz="800" dirty="0"/>
              <a:t>Analyze and make decisions for alignment of initiatives</a:t>
            </a:r>
          </a:p>
          <a:p>
            <a:r>
              <a:rPr lang="en-US" sz="800" dirty="0"/>
              <a:t>Determine areas of commonality</a:t>
            </a:r>
          </a:p>
          <a:p>
            <a:r>
              <a:rPr lang="en-US" sz="800" dirty="0"/>
              <a:t>Review items that are left blank</a:t>
            </a:r>
          </a:p>
          <a:p>
            <a:r>
              <a:rPr lang="en-US" sz="800" dirty="0"/>
              <a:t>Determine initiatives that could be eliminated.</a:t>
            </a:r>
          </a:p>
          <a:p>
            <a:endParaRPr lang="en-US" sz="800" dirty="0"/>
          </a:p>
          <a:p>
            <a:pPr marL="232943" indent="-232943">
              <a:buAutoNum type="arabicPeriod" startAt="6"/>
            </a:pPr>
            <a:r>
              <a:rPr lang="en-US" sz="800" dirty="0"/>
              <a:t>Design plan for effective alignment</a:t>
            </a:r>
          </a:p>
          <a:p>
            <a:r>
              <a:rPr lang="en-US" sz="800" dirty="0"/>
              <a:t>Systems</a:t>
            </a:r>
          </a:p>
          <a:p>
            <a:r>
              <a:rPr lang="en-US" sz="800" dirty="0"/>
              <a:t>Data</a:t>
            </a:r>
          </a:p>
          <a:p>
            <a:r>
              <a:rPr lang="en-US" sz="800" dirty="0"/>
              <a:t>Practices</a:t>
            </a:r>
          </a:p>
          <a:p>
            <a:r>
              <a:rPr lang="en-US" sz="800" dirty="0"/>
              <a:t>PD plan</a:t>
            </a:r>
          </a:p>
          <a:p>
            <a:pPr marL="232943" indent="-232943">
              <a:buAutoNum type="arabicPeriod" startAt="4"/>
            </a:pPr>
            <a:endParaRPr lang="en-US" dirty="0">
              <a:solidFill>
                <a:schemeClr val="tx2">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0BA94E53-5006-4A93-A67A-8347325EB2D9}" type="slidenum">
              <a:rPr lang="en-US" smtClean="0"/>
              <a:t>10</a:t>
            </a:fld>
            <a:endParaRPr lang="en-US"/>
          </a:p>
        </p:txBody>
      </p:sp>
    </p:spTree>
    <p:extLst>
      <p:ext uri="{BB962C8B-B14F-4D97-AF65-F5344CB8AC3E}">
        <p14:creationId xmlns:p14="http://schemas.microsoft.com/office/powerpoint/2010/main" val="3456468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SEL programs are apt to be unsuccessful if the proper dosing and practice is not permitted.</a:t>
            </a:r>
          </a:p>
          <a:p>
            <a:pPr defTabSz="931774">
              <a:defRPr/>
            </a:pPr>
            <a:endParaRPr lang="en-US" dirty="0"/>
          </a:p>
          <a:p>
            <a:pPr defTabSz="931774">
              <a:defRPr/>
            </a:pPr>
            <a:r>
              <a:rPr lang="en-US" dirty="0" smtClean="0"/>
              <a:t>Program designs with greatest impact meet the standards embodied in the acronym SAFE: Sequenced step-by-step skills development, using Active forms of learning, with a Focus on sufficient time for skill development, and having Explicit learning goals for new social emotional behaviors.</a:t>
            </a:r>
          </a:p>
          <a:p>
            <a:pPr defTabSz="931774">
              <a:defRPr/>
            </a:pPr>
            <a:endParaRPr lang="en-US" dirty="0"/>
          </a:p>
          <a:p>
            <a:pPr defTabSz="931774">
              <a:defRPr/>
            </a:pPr>
            <a:r>
              <a:rPr lang="en-US" dirty="0" smtClean="0"/>
              <a:t>Research exploring school efforts to implement academic, behavioral and health supports for students has consistently show that discrete programs designed to address specific student needs must be supported by universal, schoolwide shifts in culture and practice</a:t>
            </a:r>
          </a:p>
          <a:p>
            <a:pPr defTabSz="931774">
              <a:defRPr/>
            </a:pPr>
            <a:endParaRPr lang="en-US" dirty="0"/>
          </a:p>
          <a:p>
            <a:pPr defTabSz="931774">
              <a:defRPr/>
            </a:pPr>
            <a:r>
              <a:rPr lang="en-US" dirty="0" smtClean="0"/>
              <a:t>The next few slides are to emphasize the commonalities between trauma-informed practice and SEL practices.</a:t>
            </a:r>
          </a:p>
          <a:p>
            <a:endParaRPr lang="en-US" dirty="0"/>
          </a:p>
        </p:txBody>
      </p:sp>
      <p:sp>
        <p:nvSpPr>
          <p:cNvPr id="4" name="Slide Number Placeholder 3"/>
          <p:cNvSpPr>
            <a:spLocks noGrp="1"/>
          </p:cNvSpPr>
          <p:nvPr>
            <p:ph type="sldNum" sz="quarter" idx="10"/>
          </p:nvPr>
        </p:nvSpPr>
        <p:spPr/>
        <p:txBody>
          <a:bodyPr/>
          <a:lstStyle/>
          <a:p>
            <a:fld id="{0BA94E53-5006-4A93-A67A-8347325EB2D9}" type="slidenum">
              <a:rPr lang="en-US" smtClean="0"/>
              <a:t>11</a:t>
            </a:fld>
            <a:endParaRPr lang="en-US"/>
          </a:p>
        </p:txBody>
      </p:sp>
    </p:spTree>
    <p:extLst>
      <p:ext uri="{BB962C8B-B14F-4D97-AF65-F5344CB8AC3E}">
        <p14:creationId xmlns:p14="http://schemas.microsoft.com/office/powerpoint/2010/main" val="1866434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A94E53-5006-4A93-A67A-8347325EB2D9}" type="slidenum">
              <a:rPr lang="en-US" smtClean="0"/>
              <a:t>12</a:t>
            </a:fld>
            <a:endParaRPr lang="en-US"/>
          </a:p>
        </p:txBody>
      </p:sp>
    </p:spTree>
    <p:extLst>
      <p:ext uri="{BB962C8B-B14F-4D97-AF65-F5344CB8AC3E}">
        <p14:creationId xmlns:p14="http://schemas.microsoft.com/office/powerpoint/2010/main" val="1882303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(PBIS)… supports more contextual strategies (clear rules and consistency in rewarding rule adherence) to improve overall climate and provide clear rules and self-management skills to </a:t>
            </a:r>
            <a:r>
              <a:rPr lang="en-US" dirty="0"/>
              <a:t>support </a:t>
            </a:r>
            <a:r>
              <a:rPr lang="en-US" dirty="0" smtClean="0"/>
              <a:t>resilience</a:t>
            </a:r>
          </a:p>
          <a:p>
            <a:r>
              <a:rPr lang="en-US" dirty="0" err="1" smtClean="0"/>
              <a:t>Predictabilty</a:t>
            </a:r>
            <a:r>
              <a:rPr lang="en-US" dirty="0" smtClean="0"/>
              <a:t> and consistency</a:t>
            </a:r>
          </a:p>
          <a:p>
            <a:pPr marL="174708" indent="-174708">
              <a:buFont typeface="Arial" panose="020B0604020202020204" pitchFamily="34" charset="0"/>
              <a:buChar char="•"/>
            </a:pPr>
            <a:r>
              <a:rPr lang="en-US" dirty="0" smtClean="0"/>
              <a:t>80</a:t>
            </a:r>
            <a:r>
              <a:rPr lang="en-US" dirty="0"/>
              <a:t>% buy in</a:t>
            </a:r>
          </a:p>
          <a:p>
            <a:pPr marL="174708" indent="-174708">
              <a:buFont typeface="Arial" panose="020B0604020202020204" pitchFamily="34" charset="0"/>
              <a:buChar char="•"/>
            </a:pPr>
            <a:r>
              <a:rPr lang="en-US" dirty="0"/>
              <a:t>Implementation with fidelity</a:t>
            </a:r>
          </a:p>
          <a:p>
            <a:pPr marL="174708" indent="-174708">
              <a:buFont typeface="Arial" panose="020B0604020202020204" pitchFamily="34" charset="0"/>
              <a:buChar char="•"/>
            </a:pPr>
            <a:r>
              <a:rPr lang="en-US" dirty="0"/>
              <a:t>Common </a:t>
            </a:r>
            <a:r>
              <a:rPr lang="en-US" dirty="0" smtClean="0"/>
              <a:t>language</a:t>
            </a:r>
          </a:p>
          <a:p>
            <a:pPr marL="174708" indent="-174708">
              <a:buFont typeface="Arial" panose="020B0604020202020204" pitchFamily="34" charset="0"/>
              <a:buChar char="•"/>
            </a:pPr>
            <a:endParaRPr lang="en-US" dirty="0"/>
          </a:p>
          <a:p>
            <a:r>
              <a:rPr lang="en-US" dirty="0" smtClean="0"/>
              <a:t>Repetition</a:t>
            </a:r>
          </a:p>
          <a:p>
            <a:pPr marL="174708" indent="-174708">
              <a:buFont typeface="Arial" panose="020B0604020202020204" pitchFamily="34" charset="0"/>
              <a:buChar char="•"/>
            </a:pPr>
            <a:r>
              <a:rPr lang="en-US" dirty="0"/>
              <a:t>Practice in all settings</a:t>
            </a:r>
          </a:p>
          <a:p>
            <a:pPr marL="174708" indent="-174708">
              <a:buFont typeface="Arial" panose="020B0604020202020204" pitchFamily="34" charset="0"/>
              <a:buChar char="•"/>
            </a:pPr>
            <a:r>
              <a:rPr lang="en-US" dirty="0"/>
              <a:t>Repetitive and patterned</a:t>
            </a:r>
          </a:p>
          <a:p>
            <a:pPr marL="174708" indent="-174708">
              <a:buFont typeface="Arial" panose="020B0604020202020204" pitchFamily="34" charset="0"/>
              <a:buChar char="•"/>
            </a:pPr>
            <a:r>
              <a:rPr lang="en-US" dirty="0"/>
              <a:t>Teaching </a:t>
            </a:r>
            <a:r>
              <a:rPr lang="en-US" dirty="0" smtClean="0"/>
              <a:t>matrices</a:t>
            </a:r>
          </a:p>
          <a:p>
            <a:endParaRPr lang="en-US" dirty="0"/>
          </a:p>
          <a:p>
            <a:r>
              <a:rPr lang="en-US" dirty="0" smtClean="0"/>
              <a:t>Regulate to Educate</a:t>
            </a:r>
          </a:p>
          <a:p>
            <a:pPr marL="174708" indent="-174708">
              <a:buFont typeface="Arial" panose="020B0604020202020204" pitchFamily="34" charset="0"/>
              <a:buChar char="•"/>
            </a:pPr>
            <a:r>
              <a:rPr lang="en-US" dirty="0"/>
              <a:t>Predictability allows for </a:t>
            </a:r>
            <a:r>
              <a:rPr lang="en-US" dirty="0" smtClean="0"/>
              <a:t>flexibility</a:t>
            </a:r>
          </a:p>
          <a:p>
            <a:pPr marL="174708" indent="-174708">
              <a:buFont typeface="Arial" panose="020B0604020202020204" pitchFamily="34" charset="0"/>
              <a:buChar char="•"/>
            </a:pPr>
            <a:r>
              <a:rPr lang="en-US" dirty="0" smtClean="0"/>
              <a:t>Staff and students know what to expect</a:t>
            </a:r>
            <a:endParaRPr lang="en-US" dirty="0"/>
          </a:p>
          <a:p>
            <a:pPr marL="174708" indent="-174708">
              <a:buFont typeface="Arial" panose="020B0604020202020204" pitchFamily="34" charset="0"/>
              <a:buChar char="•"/>
            </a:pPr>
            <a:r>
              <a:rPr lang="en-US" dirty="0"/>
              <a:t>Students and staff need to be regulated</a:t>
            </a:r>
          </a:p>
          <a:p>
            <a:pPr marL="174708" indent="-174708">
              <a:buFont typeface="Arial" panose="020B0604020202020204" pitchFamily="34" charset="0"/>
              <a:buChar char="•"/>
            </a:pPr>
            <a:r>
              <a:rPr lang="en-US" dirty="0"/>
              <a:t>Non-verbal </a:t>
            </a:r>
            <a:r>
              <a:rPr lang="en-US" dirty="0" smtClean="0"/>
              <a:t>communication</a:t>
            </a:r>
          </a:p>
          <a:p>
            <a:pPr marL="174708" indent="-174708">
              <a:buFont typeface="Arial" panose="020B0604020202020204" pitchFamily="34" charset="0"/>
              <a:buChar char="•"/>
            </a:pPr>
            <a:r>
              <a:rPr lang="en-US" dirty="0" smtClean="0"/>
              <a:t>Changing adult behavior to change student behavior</a:t>
            </a:r>
          </a:p>
          <a:p>
            <a:pPr marL="174708" indent="-174708">
              <a:buFont typeface="Arial" panose="020B0604020202020204" pitchFamily="34" charset="0"/>
              <a:buChar char="•"/>
            </a:pPr>
            <a:endParaRPr lang="en-US" dirty="0"/>
          </a:p>
          <a:p>
            <a:r>
              <a:rPr lang="en-US" dirty="0" err="1" smtClean="0"/>
              <a:t>Attuenment</a:t>
            </a:r>
            <a:r>
              <a:rPr lang="en-US" dirty="0"/>
              <a:t> </a:t>
            </a:r>
            <a:endParaRPr lang="en-US" dirty="0" smtClean="0"/>
          </a:p>
          <a:p>
            <a:pPr marL="174708" indent="-174708">
              <a:buFont typeface="Arial" panose="020B0604020202020204" pitchFamily="34" charset="0"/>
              <a:buChar char="•"/>
            </a:pPr>
            <a:r>
              <a:rPr lang="en-US" dirty="0" smtClean="0"/>
              <a:t>cannot notice the positives unless you are not attuned</a:t>
            </a:r>
          </a:p>
          <a:p>
            <a:pPr marL="174708" indent="-174708">
              <a:buFont typeface="Arial" panose="020B0604020202020204" pitchFamily="34" charset="0"/>
              <a:buChar char="•"/>
            </a:pPr>
            <a:r>
              <a:rPr lang="en-US" dirty="0" smtClean="0"/>
              <a:t>TCCE, CICO</a:t>
            </a:r>
          </a:p>
          <a:p>
            <a:endParaRPr lang="en-US" dirty="0" smtClean="0"/>
          </a:p>
          <a:p>
            <a:r>
              <a:rPr lang="en-US" dirty="0" smtClean="0"/>
              <a:t>Affect Management</a:t>
            </a:r>
          </a:p>
          <a:p>
            <a:pPr marL="174708" indent="-174708">
              <a:buFont typeface="Arial" panose="020B0604020202020204" pitchFamily="34" charset="0"/>
              <a:buChar char="•"/>
            </a:pPr>
            <a:r>
              <a:rPr lang="en-US" dirty="0" smtClean="0"/>
              <a:t>Good classroom management skills support management of affect</a:t>
            </a:r>
          </a:p>
          <a:p>
            <a:endParaRPr lang="en-US" dirty="0"/>
          </a:p>
          <a:p>
            <a:r>
              <a:rPr lang="en-US" dirty="0" smtClean="0"/>
              <a:t>Stage vs. age – all students are taught expectations</a:t>
            </a:r>
          </a:p>
          <a:p>
            <a:endParaRPr lang="en-US" dirty="0"/>
          </a:p>
          <a:p>
            <a:r>
              <a:rPr lang="en-US" dirty="0" smtClean="0"/>
              <a:t>Neurological respectful</a:t>
            </a:r>
          </a:p>
          <a:p>
            <a:pPr marL="174708" indent="-174708">
              <a:buFont typeface="Arial" panose="020B0604020202020204" pitchFamily="34" charset="0"/>
              <a:buChar char="•"/>
            </a:pPr>
            <a:r>
              <a:rPr lang="en-US" dirty="0" smtClean="0"/>
              <a:t>tiers of support</a:t>
            </a:r>
          </a:p>
          <a:p>
            <a:pPr marL="174708" indent="-174708">
              <a:buFont typeface="Arial" panose="020B0604020202020204" pitchFamily="34" charset="0"/>
              <a:buChar char="•"/>
            </a:pPr>
            <a:r>
              <a:rPr lang="en-US" dirty="0" smtClean="0"/>
              <a:t>prompting and </a:t>
            </a:r>
            <a:r>
              <a:rPr lang="en-US" dirty="0" err="1" smtClean="0"/>
              <a:t>precorrecting</a:t>
            </a:r>
            <a:endParaRPr lang="en-US" dirty="0"/>
          </a:p>
          <a:p>
            <a:pPr marL="174708" indent="-174708">
              <a:buFont typeface="Arial" panose="020B0604020202020204" pitchFamily="34" charset="0"/>
              <a:buChar char="•"/>
            </a:pPr>
            <a:r>
              <a:rPr lang="en-US" dirty="0" smtClean="0"/>
              <a:t>Multimodal learning and teaching</a:t>
            </a:r>
          </a:p>
          <a:p>
            <a:pPr marL="174708" indent="-174708">
              <a:buFont typeface="Arial" panose="020B0604020202020204" pitchFamily="34" charset="0"/>
              <a:buChar char="•"/>
            </a:pPr>
            <a:endParaRPr lang="en-US" dirty="0"/>
          </a:p>
          <a:p>
            <a:r>
              <a:rPr lang="en-US" dirty="0" smtClean="0"/>
              <a:t>Routines and Rhythms</a:t>
            </a:r>
          </a:p>
          <a:p>
            <a:pPr marL="174708" indent="-174708">
              <a:buFont typeface="Arial" panose="020B0604020202020204" pitchFamily="34" charset="0"/>
              <a:buChar char="•"/>
            </a:pPr>
            <a:r>
              <a:rPr lang="en-US" dirty="0" err="1" smtClean="0"/>
              <a:t>Suporting</a:t>
            </a:r>
            <a:r>
              <a:rPr lang="en-US" dirty="0" smtClean="0"/>
              <a:t> transitions</a:t>
            </a:r>
          </a:p>
          <a:p>
            <a:pPr marL="174708" indent="-174708">
              <a:buFont typeface="Arial" panose="020B0604020202020204" pitchFamily="34" charset="0"/>
              <a:buChar char="•"/>
            </a:pPr>
            <a:r>
              <a:rPr lang="en-US" dirty="0" smtClean="0"/>
              <a:t>Celebrations</a:t>
            </a:r>
          </a:p>
          <a:p>
            <a:pPr marL="174708" indent="-174708">
              <a:buFont typeface="Arial" panose="020B0604020202020204" pitchFamily="34" charset="0"/>
              <a:buChar char="•"/>
            </a:pPr>
            <a:r>
              <a:rPr lang="en-US" dirty="0" smtClean="0"/>
              <a:t>Schools have predictable rhythms</a:t>
            </a:r>
          </a:p>
          <a:p>
            <a:pPr lvl="1"/>
            <a:endParaRPr lang="en-US" dirty="0"/>
          </a:p>
          <a:p>
            <a:endParaRPr lang="en-US" dirty="0"/>
          </a:p>
          <a:p>
            <a:endParaRPr lang="en-US" dirty="0"/>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F000EE9-FD20-4E4A-9098-E0C0D8317556}" type="slidenum">
              <a:rPr lang="en-US" smtClean="0"/>
              <a:t>13</a:t>
            </a:fld>
            <a:endParaRPr lang="en-US" dirty="0"/>
          </a:p>
        </p:txBody>
      </p:sp>
    </p:spTree>
    <p:extLst>
      <p:ext uri="{BB962C8B-B14F-4D97-AF65-F5344CB8AC3E}">
        <p14:creationId xmlns:p14="http://schemas.microsoft.com/office/powerpoint/2010/main" val="2783369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for students and adults</a:t>
            </a:r>
          </a:p>
          <a:p>
            <a:r>
              <a:rPr lang="en-US" dirty="0" smtClean="0"/>
              <a:t>Promotes inclusion</a:t>
            </a:r>
            <a:endParaRPr lang="en-US" dirty="0"/>
          </a:p>
        </p:txBody>
      </p:sp>
      <p:sp>
        <p:nvSpPr>
          <p:cNvPr id="4" name="Slide Number Placeholder 3"/>
          <p:cNvSpPr>
            <a:spLocks noGrp="1"/>
          </p:cNvSpPr>
          <p:nvPr>
            <p:ph type="sldNum" sz="quarter" idx="10"/>
          </p:nvPr>
        </p:nvSpPr>
        <p:spPr/>
        <p:txBody>
          <a:bodyPr/>
          <a:lstStyle/>
          <a:p>
            <a:fld id="{07CFA84C-F97D-4501-B118-234E7EB060EF}" type="slidenum">
              <a:rPr lang="en-US" smtClean="0"/>
              <a:t>14</a:t>
            </a:fld>
            <a:endParaRPr lang="en-US"/>
          </a:p>
        </p:txBody>
      </p:sp>
    </p:spTree>
    <p:extLst>
      <p:ext uri="{BB962C8B-B14F-4D97-AF65-F5344CB8AC3E}">
        <p14:creationId xmlns:p14="http://schemas.microsoft.com/office/powerpoint/2010/main" val="2552237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Systems approach is critical</a:t>
            </a:r>
          </a:p>
          <a:p>
            <a:r>
              <a:rPr lang="en-US" sz="2000" dirty="0"/>
              <a:t>Framework, not formula – can tailor it to individual school culture</a:t>
            </a:r>
          </a:p>
          <a:p>
            <a:r>
              <a:rPr lang="en-US" sz="2000" dirty="0"/>
              <a:t>Working smarter not harder – not another initiative</a:t>
            </a:r>
          </a:p>
          <a:p>
            <a:r>
              <a:rPr lang="en-US" sz="2000" dirty="0"/>
              <a:t>Improved behavior = improved academics</a:t>
            </a:r>
          </a:p>
          <a:p>
            <a:r>
              <a:rPr lang="en-US" sz="2000" dirty="0"/>
              <a:t>Adults need to change their behavior</a:t>
            </a:r>
          </a:p>
          <a:p>
            <a:r>
              <a:rPr lang="en-US" sz="2000" dirty="0"/>
              <a:t>Data is critical to evaluate what is and is not working</a:t>
            </a:r>
          </a:p>
          <a:p>
            <a:r>
              <a:rPr lang="en-US" sz="2000" dirty="0"/>
              <a:t>Universal, targeted and </a:t>
            </a:r>
            <a:r>
              <a:rPr lang="en-US" sz="2000" dirty="0" smtClean="0"/>
              <a:t>intensive</a:t>
            </a:r>
          </a:p>
          <a:p>
            <a:endParaRPr lang="en-US" sz="2000" dirty="0" smtClean="0"/>
          </a:p>
          <a:p>
            <a:r>
              <a:rPr lang="en-US" sz="2000" dirty="0" smtClean="0"/>
              <a:t>Importance of contextual</a:t>
            </a:r>
            <a:r>
              <a:rPr lang="en-US" sz="2000" baseline="0" dirty="0" smtClean="0"/>
              <a:t> teaching – dipping toes into distress.</a:t>
            </a:r>
            <a:endParaRPr lang="en-US" sz="2000" dirty="0"/>
          </a:p>
          <a:p>
            <a:endParaRPr lang="en-US" dirty="0"/>
          </a:p>
        </p:txBody>
      </p:sp>
      <p:sp>
        <p:nvSpPr>
          <p:cNvPr id="4" name="Slide Number Placeholder 3"/>
          <p:cNvSpPr>
            <a:spLocks noGrp="1"/>
          </p:cNvSpPr>
          <p:nvPr>
            <p:ph type="sldNum" sz="quarter" idx="10"/>
          </p:nvPr>
        </p:nvSpPr>
        <p:spPr/>
        <p:txBody>
          <a:bodyPr/>
          <a:lstStyle/>
          <a:p>
            <a:fld id="{7F000EE9-FD20-4E4A-9098-E0C0D8317556}" type="slidenum">
              <a:rPr lang="en-US" smtClean="0"/>
              <a:t>15</a:t>
            </a:fld>
            <a:endParaRPr lang="en-US" dirty="0"/>
          </a:p>
        </p:txBody>
      </p:sp>
    </p:spTree>
    <p:extLst>
      <p:ext uri="{BB962C8B-B14F-4D97-AF65-F5344CB8AC3E}">
        <p14:creationId xmlns:p14="http://schemas.microsoft.com/office/powerpoint/2010/main" val="273456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Components of MTSS cuts across Data, Systems and </a:t>
            </a:r>
            <a:r>
              <a:rPr lang="en-US" altLang="en-US" dirty="0" err="1" smtClean="0"/>
              <a:t>Practices</a:t>
            </a:r>
            <a:r>
              <a:rPr lang="en-US" dirty="0" err="1" smtClean="0"/>
              <a:t>PBIS</a:t>
            </a:r>
            <a:r>
              <a:rPr lang="en-US" dirty="0" smtClean="0"/>
              <a:t> use rule violations and particularly discipline referrals as key indicators for children needing greater support.</a:t>
            </a:r>
          </a:p>
          <a:p>
            <a:endParaRPr lang="en-US" altLang="en-US" dirty="0"/>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57066" indent="-291179">
              <a:spcBef>
                <a:spcPct val="30000"/>
              </a:spcBef>
              <a:defRPr sz="1200">
                <a:solidFill>
                  <a:schemeClr val="tx1"/>
                </a:solidFill>
                <a:latin typeface="Calibri" charset="0"/>
                <a:ea typeface="ＭＳ Ｐゴシック" charset="-128"/>
              </a:defRPr>
            </a:lvl2pPr>
            <a:lvl3pPr marL="1164717" indent="-232943">
              <a:spcBef>
                <a:spcPct val="30000"/>
              </a:spcBef>
              <a:defRPr sz="1200">
                <a:solidFill>
                  <a:schemeClr val="tx1"/>
                </a:solidFill>
                <a:latin typeface="Calibri" charset="0"/>
                <a:ea typeface="ＭＳ Ｐゴシック" charset="-128"/>
              </a:defRPr>
            </a:lvl3pPr>
            <a:lvl4pPr marL="1630604" indent="-232943">
              <a:spcBef>
                <a:spcPct val="30000"/>
              </a:spcBef>
              <a:defRPr sz="1200">
                <a:solidFill>
                  <a:schemeClr val="tx1"/>
                </a:solidFill>
                <a:latin typeface="Calibri" charset="0"/>
                <a:ea typeface="ＭＳ Ｐゴシック" charset="-128"/>
              </a:defRPr>
            </a:lvl4pPr>
            <a:lvl5pPr marL="2096491" indent="-232943">
              <a:spcBef>
                <a:spcPct val="30000"/>
              </a:spcBef>
              <a:defRPr sz="1200">
                <a:solidFill>
                  <a:schemeClr val="tx1"/>
                </a:solidFill>
                <a:latin typeface="Calibri" charset="0"/>
                <a:ea typeface="ＭＳ Ｐゴシック" charset="-128"/>
              </a:defRPr>
            </a:lvl5pPr>
            <a:lvl6pPr marL="2562377" indent="-232943" defTabSz="465887" eaLnBrk="0" fontAlgn="base" hangingPunct="0">
              <a:spcBef>
                <a:spcPct val="30000"/>
              </a:spcBef>
              <a:spcAft>
                <a:spcPct val="0"/>
              </a:spcAft>
              <a:defRPr sz="1200">
                <a:solidFill>
                  <a:schemeClr val="tx1"/>
                </a:solidFill>
                <a:latin typeface="Calibri" charset="0"/>
                <a:ea typeface="ＭＳ Ｐゴシック" charset="-128"/>
              </a:defRPr>
            </a:lvl6pPr>
            <a:lvl7pPr marL="3028264" indent="-232943" defTabSz="465887" eaLnBrk="0" fontAlgn="base" hangingPunct="0">
              <a:spcBef>
                <a:spcPct val="30000"/>
              </a:spcBef>
              <a:spcAft>
                <a:spcPct val="0"/>
              </a:spcAft>
              <a:defRPr sz="1200">
                <a:solidFill>
                  <a:schemeClr val="tx1"/>
                </a:solidFill>
                <a:latin typeface="Calibri" charset="0"/>
                <a:ea typeface="ＭＳ Ｐゴシック" charset="-128"/>
              </a:defRPr>
            </a:lvl7pPr>
            <a:lvl8pPr marL="3494151" indent="-232943" defTabSz="465887" eaLnBrk="0" fontAlgn="base" hangingPunct="0">
              <a:spcBef>
                <a:spcPct val="30000"/>
              </a:spcBef>
              <a:spcAft>
                <a:spcPct val="0"/>
              </a:spcAft>
              <a:defRPr sz="1200">
                <a:solidFill>
                  <a:schemeClr val="tx1"/>
                </a:solidFill>
                <a:latin typeface="Calibri" charset="0"/>
                <a:ea typeface="ＭＳ Ｐゴシック" charset="-128"/>
              </a:defRPr>
            </a:lvl8pPr>
            <a:lvl9pPr marL="3960038" indent="-232943" defTabSz="465887"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3E278B3D-2D37-3240-9F52-6408CC785D9D}" type="slidenum">
              <a:rPr lang="en-US" altLang="en-US"/>
              <a:pPr>
                <a:spcBef>
                  <a:spcPct val="0"/>
                </a:spcBef>
              </a:pPr>
              <a:t>16</a:t>
            </a:fld>
            <a:endParaRPr lang="en-US" altLang="en-US" dirty="0"/>
          </a:p>
        </p:txBody>
      </p:sp>
    </p:spTree>
    <p:extLst>
      <p:ext uri="{BB962C8B-B14F-4D97-AF65-F5344CB8AC3E}">
        <p14:creationId xmlns:p14="http://schemas.microsoft.com/office/powerpoint/2010/main" val="593209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above list of the conditions for effective SEL practice encompasses the elements of </a:t>
            </a:r>
            <a:r>
              <a:rPr lang="en-US" sz="1200" b="0" i="0" u="none" strike="noStrike" kern="1200" baseline="0" dirty="0" err="1" smtClean="0">
                <a:solidFill>
                  <a:schemeClr val="tx1"/>
                </a:solidFill>
                <a:latin typeface="+mn-lt"/>
                <a:ea typeface="+mn-ea"/>
                <a:cs typeface="+mn-cs"/>
              </a:rPr>
              <a:t>selfmanagement</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and interpersonal relationships that are most likely to be disrupted by trauma</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Hand –out trauma-informed classroom management practices.</a:t>
            </a:r>
            <a:endParaRPr lang="en-US" dirty="0"/>
          </a:p>
        </p:txBody>
      </p:sp>
      <p:sp>
        <p:nvSpPr>
          <p:cNvPr id="4" name="Slide Number Placeholder 3"/>
          <p:cNvSpPr>
            <a:spLocks noGrp="1"/>
          </p:cNvSpPr>
          <p:nvPr>
            <p:ph type="sldNum" sz="quarter" idx="10"/>
          </p:nvPr>
        </p:nvSpPr>
        <p:spPr/>
        <p:txBody>
          <a:bodyPr/>
          <a:lstStyle/>
          <a:p>
            <a:fld id="{0BA94E53-5006-4A93-A67A-8347325EB2D9}" type="slidenum">
              <a:rPr lang="en-US" smtClean="0"/>
              <a:t>17</a:t>
            </a:fld>
            <a:endParaRPr lang="en-US"/>
          </a:p>
        </p:txBody>
      </p:sp>
    </p:spTree>
    <p:extLst>
      <p:ext uri="{BB962C8B-B14F-4D97-AF65-F5344CB8AC3E}">
        <p14:creationId xmlns:p14="http://schemas.microsoft.com/office/powerpoint/2010/main" val="2820595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 ability to accurately recognize one’s emotions and thoughts and their influence on behavior</a:t>
            </a:r>
          </a:p>
          <a:p>
            <a:pPr defTabSz="931774">
              <a:defRPr/>
            </a:pPr>
            <a:r>
              <a:rPr lang="en-US" dirty="0" smtClean="0"/>
              <a:t>The ability to regulate one’s emotions, thoughts, and behaviors effectively in different situations. This includes managing stress, controlling impulses, motivating oneself, and setting and working toward achieving personal and academic goals.</a:t>
            </a:r>
          </a:p>
          <a:p>
            <a:pPr defTabSz="931774">
              <a:defRPr/>
            </a:pPr>
            <a:r>
              <a:rPr lang="en-US" dirty="0" smtClean="0"/>
              <a:t>The ability to take the perspective of and empathize with others.</a:t>
            </a:r>
          </a:p>
          <a:p>
            <a:pPr defTabSz="931774">
              <a:defRPr/>
            </a:pPr>
            <a:r>
              <a:rPr lang="en-US" dirty="0" smtClean="0"/>
              <a:t>The ability to establish and maintain healthy and rewarding relationships with diverse individuals and groups.</a:t>
            </a:r>
          </a:p>
          <a:p>
            <a:pPr defTabSz="931774">
              <a:defRPr/>
            </a:pPr>
            <a:r>
              <a:rPr lang="en-US" dirty="0" smtClean="0"/>
              <a:t>The ability to make constructive and respectful choices about personal behavior and social interactions based on consideration of ethical standards, safety concerns, social norms, the realistic evaluation of consequences of various actions, and the well-being of self and others</a:t>
            </a:r>
          </a:p>
          <a:p>
            <a:pPr defTabSz="931774">
              <a:defRPr/>
            </a:pPr>
            <a:endParaRPr lang="en-US" dirty="0" smtClean="0"/>
          </a:p>
          <a:p>
            <a:pPr defTabSz="931774">
              <a:defRPr/>
            </a:pPr>
            <a:endParaRPr lang="en-US" dirty="0" smtClean="0"/>
          </a:p>
          <a:p>
            <a:pPr defTabSz="931774">
              <a:defRPr/>
            </a:pPr>
            <a:endParaRPr lang="en-US" dirty="0" smtClean="0"/>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BA94E53-5006-4A93-A67A-8347325EB2D9}" type="slidenum">
              <a:rPr lang="en-US" smtClean="0"/>
              <a:t>18</a:t>
            </a:fld>
            <a:endParaRPr lang="en-US"/>
          </a:p>
        </p:txBody>
      </p:sp>
    </p:spTree>
    <p:extLst>
      <p:ext uri="{BB962C8B-B14F-4D97-AF65-F5344CB8AC3E}">
        <p14:creationId xmlns:p14="http://schemas.microsoft.com/office/powerpoint/2010/main" val="2352362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Policies should help schools create supportive </a:t>
            </a:r>
            <a:r>
              <a:rPr lang="en-US" dirty="0" err="1" smtClean="0"/>
              <a:t>elarning</a:t>
            </a:r>
            <a:r>
              <a:rPr lang="en-US" dirty="0" smtClean="0"/>
              <a:t> environments, and not simply identify and treat students.</a:t>
            </a:r>
          </a:p>
          <a:p>
            <a:endParaRPr lang="en-US" dirty="0"/>
          </a:p>
          <a:p>
            <a:r>
              <a:rPr lang="en-US" dirty="0" smtClean="0"/>
              <a:t>You need to activate the neural network for change (must play the piano</a:t>
            </a:r>
            <a:r>
              <a:rPr lang="en-US" baseline="0" dirty="0" smtClean="0"/>
              <a:t> to learn it</a:t>
            </a:r>
          </a:p>
          <a:p>
            <a:endParaRPr lang="en-US" baseline="0" dirty="0" smtClean="0"/>
          </a:p>
          <a:p>
            <a:r>
              <a:rPr lang="en-US" baseline="0" dirty="0" smtClean="0"/>
              <a:t>Active working memory is filled after 15 seconds – then we dissociate – the brain trickles into short term memory and they we put it somewhere (dissociate)then you come back on line.  We retain </a:t>
            </a:r>
            <a:r>
              <a:rPr lang="en-US" baseline="0" dirty="0" err="1" smtClean="0"/>
              <a:t>abou</a:t>
            </a:r>
            <a:r>
              <a:rPr lang="en-US" baseline="0" dirty="0" smtClean="0"/>
              <a:t> 10% of what we hear.  Movement and learning.  </a:t>
            </a:r>
          </a:p>
          <a:p>
            <a:endParaRPr lang="en-US" baseline="0" dirty="0" smtClean="0"/>
          </a:p>
          <a:p>
            <a:r>
              <a:rPr lang="en-US" baseline="0" dirty="0" smtClean="0"/>
              <a:t>Have to experience stress in order to heal and build resilience – this is dosing.</a:t>
            </a:r>
          </a:p>
          <a:p>
            <a:endParaRPr lang="en-US" dirty="0"/>
          </a:p>
        </p:txBody>
      </p:sp>
      <p:sp>
        <p:nvSpPr>
          <p:cNvPr id="4" name="Slide Number Placeholder 3"/>
          <p:cNvSpPr>
            <a:spLocks noGrp="1"/>
          </p:cNvSpPr>
          <p:nvPr>
            <p:ph type="sldNum" sz="quarter" idx="10"/>
          </p:nvPr>
        </p:nvSpPr>
        <p:spPr/>
        <p:txBody>
          <a:bodyPr/>
          <a:lstStyle/>
          <a:p>
            <a:fld id="{0BA94E53-5006-4A93-A67A-8347325EB2D9}" type="slidenum">
              <a:rPr lang="en-US" smtClean="0"/>
              <a:t>19</a:t>
            </a:fld>
            <a:endParaRPr lang="en-US"/>
          </a:p>
        </p:txBody>
      </p:sp>
    </p:spTree>
    <p:extLst>
      <p:ext uri="{BB962C8B-B14F-4D97-AF65-F5344CB8AC3E}">
        <p14:creationId xmlns:p14="http://schemas.microsoft.com/office/powerpoint/2010/main" val="3802224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A94E53-5006-4A93-A67A-8347325EB2D9}" type="slidenum">
              <a:rPr lang="en-US" smtClean="0"/>
              <a:t>2</a:t>
            </a:fld>
            <a:endParaRPr lang="en-US"/>
          </a:p>
        </p:txBody>
      </p:sp>
    </p:spTree>
    <p:extLst>
      <p:ext uri="{BB962C8B-B14F-4D97-AF65-F5344CB8AC3E}">
        <p14:creationId xmlns:p14="http://schemas.microsoft.com/office/powerpoint/2010/main" val="1778024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pPr defTabSz="911175"/>
            <a:endParaRPr lang="en-US" altLang="en-US" smtClean="0">
              <a:latin typeface="Arial" pitchFamily="34" charset="0"/>
            </a:endParaRPr>
          </a:p>
        </p:txBody>
      </p:sp>
      <p:sp>
        <p:nvSpPr>
          <p:cNvPr id="8806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909" indent="-285734" eaLnBrk="0" hangingPunct="0">
              <a:spcBef>
                <a:spcPct val="30000"/>
              </a:spcBef>
              <a:defRPr sz="1200">
                <a:solidFill>
                  <a:schemeClr val="tx1"/>
                </a:solidFill>
                <a:latin typeface="Arial" pitchFamily="34" charset="0"/>
              </a:defRPr>
            </a:lvl2pPr>
            <a:lvl3pPr marL="1142937" indent="-228587" eaLnBrk="0" hangingPunct="0">
              <a:spcBef>
                <a:spcPct val="30000"/>
              </a:spcBef>
              <a:defRPr sz="1200">
                <a:solidFill>
                  <a:schemeClr val="tx1"/>
                </a:solidFill>
                <a:latin typeface="Arial" pitchFamily="34" charset="0"/>
              </a:defRPr>
            </a:lvl3pPr>
            <a:lvl4pPr marL="1600111" indent="-228587" eaLnBrk="0" hangingPunct="0">
              <a:spcBef>
                <a:spcPct val="30000"/>
              </a:spcBef>
              <a:defRPr sz="1200">
                <a:solidFill>
                  <a:schemeClr val="tx1"/>
                </a:solidFill>
                <a:latin typeface="Arial" pitchFamily="34" charset="0"/>
              </a:defRPr>
            </a:lvl4pPr>
            <a:lvl5pPr marL="2057287" indent="-228587" eaLnBrk="0" hangingPunct="0">
              <a:spcBef>
                <a:spcPct val="30000"/>
              </a:spcBef>
              <a:defRPr sz="1200">
                <a:solidFill>
                  <a:schemeClr val="tx1"/>
                </a:solidFill>
                <a:latin typeface="Arial" pitchFamily="34" charset="0"/>
              </a:defRPr>
            </a:lvl5pPr>
            <a:lvl6pPr marL="2514461" indent="-228587" eaLnBrk="0" fontAlgn="base" hangingPunct="0">
              <a:spcBef>
                <a:spcPct val="30000"/>
              </a:spcBef>
              <a:spcAft>
                <a:spcPct val="0"/>
              </a:spcAft>
              <a:defRPr sz="1200">
                <a:solidFill>
                  <a:schemeClr val="tx1"/>
                </a:solidFill>
                <a:latin typeface="Arial" pitchFamily="34" charset="0"/>
              </a:defRPr>
            </a:lvl6pPr>
            <a:lvl7pPr marL="2971635" indent="-228587" eaLnBrk="0" fontAlgn="base" hangingPunct="0">
              <a:spcBef>
                <a:spcPct val="30000"/>
              </a:spcBef>
              <a:spcAft>
                <a:spcPct val="0"/>
              </a:spcAft>
              <a:defRPr sz="1200">
                <a:solidFill>
                  <a:schemeClr val="tx1"/>
                </a:solidFill>
                <a:latin typeface="Arial" pitchFamily="34" charset="0"/>
              </a:defRPr>
            </a:lvl7pPr>
            <a:lvl8pPr marL="3428811" indent="-228587" eaLnBrk="0" fontAlgn="base" hangingPunct="0">
              <a:spcBef>
                <a:spcPct val="30000"/>
              </a:spcBef>
              <a:spcAft>
                <a:spcPct val="0"/>
              </a:spcAft>
              <a:defRPr sz="1200">
                <a:solidFill>
                  <a:schemeClr val="tx1"/>
                </a:solidFill>
                <a:latin typeface="Arial" pitchFamily="34" charset="0"/>
              </a:defRPr>
            </a:lvl8pPr>
            <a:lvl9pPr marL="3885985" indent="-228587"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830797F-7E7F-46AF-92C7-DCCA85272243}" type="slidenum">
              <a:rPr lang="en-US" altLang="en-US" smtClean="0"/>
              <a:pPr eaLnBrk="1" hangingPunct="1">
                <a:spcBef>
                  <a:spcPct val="0"/>
                </a:spcBef>
              </a:pPr>
              <a:t>20</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xfrm>
            <a:off x="701040" y="4415790"/>
            <a:ext cx="5608320" cy="4183380"/>
          </a:xfrm>
          <a:noFill/>
        </p:spPr>
        <p:txBody>
          <a:bodyPr/>
          <a:lstStyle/>
          <a:p>
            <a:r>
              <a:rPr lang="en-US" altLang="en-US" sz="2000" dirty="0"/>
              <a:t>Universal – kids can cortically modulate</a:t>
            </a:r>
          </a:p>
          <a:p>
            <a:r>
              <a:rPr lang="en-US" altLang="en-US" sz="2000" dirty="0"/>
              <a:t>Targeted – kids need co-regulatory support</a:t>
            </a:r>
          </a:p>
          <a:p>
            <a:r>
              <a:rPr lang="en-US" altLang="en-US" sz="2000" dirty="0"/>
              <a:t>Intensive – lower brain regions</a:t>
            </a:r>
          </a:p>
        </p:txBody>
      </p:sp>
      <p:sp>
        <p:nvSpPr>
          <p:cNvPr id="9626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7360" indent="-286327" eaLnBrk="0" hangingPunct="0">
              <a:spcBef>
                <a:spcPct val="30000"/>
              </a:spcBef>
              <a:defRPr sz="1200">
                <a:solidFill>
                  <a:schemeClr val="tx1"/>
                </a:solidFill>
                <a:latin typeface="Arial" charset="0"/>
              </a:defRPr>
            </a:lvl2pPr>
            <a:lvl3pPr marL="1150159" indent="-229708" eaLnBrk="0" hangingPunct="0">
              <a:spcBef>
                <a:spcPct val="30000"/>
              </a:spcBef>
              <a:defRPr sz="1200">
                <a:solidFill>
                  <a:schemeClr val="tx1"/>
                </a:solidFill>
                <a:latin typeface="Arial" charset="0"/>
              </a:defRPr>
            </a:lvl3pPr>
            <a:lvl4pPr marL="1611192" indent="-229708" eaLnBrk="0" hangingPunct="0">
              <a:spcBef>
                <a:spcPct val="30000"/>
              </a:spcBef>
              <a:defRPr sz="1200">
                <a:solidFill>
                  <a:schemeClr val="tx1"/>
                </a:solidFill>
                <a:latin typeface="Arial" charset="0"/>
              </a:defRPr>
            </a:lvl4pPr>
            <a:lvl5pPr marL="2072226" indent="-229708" eaLnBrk="0" hangingPunct="0">
              <a:spcBef>
                <a:spcPct val="30000"/>
              </a:spcBef>
              <a:defRPr sz="1200">
                <a:solidFill>
                  <a:schemeClr val="tx1"/>
                </a:solidFill>
                <a:latin typeface="Arial" charset="0"/>
              </a:defRPr>
            </a:lvl5pPr>
            <a:lvl6pPr marL="2538113" indent="-229708" eaLnBrk="0" fontAlgn="base" hangingPunct="0">
              <a:spcBef>
                <a:spcPct val="30000"/>
              </a:spcBef>
              <a:spcAft>
                <a:spcPct val="0"/>
              </a:spcAft>
              <a:defRPr sz="1200">
                <a:solidFill>
                  <a:schemeClr val="tx1"/>
                </a:solidFill>
                <a:latin typeface="Arial" charset="0"/>
              </a:defRPr>
            </a:lvl6pPr>
            <a:lvl7pPr marL="3004000" indent="-229708" eaLnBrk="0" fontAlgn="base" hangingPunct="0">
              <a:spcBef>
                <a:spcPct val="30000"/>
              </a:spcBef>
              <a:spcAft>
                <a:spcPct val="0"/>
              </a:spcAft>
              <a:defRPr sz="1200">
                <a:solidFill>
                  <a:schemeClr val="tx1"/>
                </a:solidFill>
                <a:latin typeface="Arial" charset="0"/>
              </a:defRPr>
            </a:lvl7pPr>
            <a:lvl8pPr marL="3469887" indent="-229708" eaLnBrk="0" fontAlgn="base" hangingPunct="0">
              <a:spcBef>
                <a:spcPct val="30000"/>
              </a:spcBef>
              <a:spcAft>
                <a:spcPct val="0"/>
              </a:spcAft>
              <a:defRPr sz="1200">
                <a:solidFill>
                  <a:schemeClr val="tx1"/>
                </a:solidFill>
                <a:latin typeface="Arial" charset="0"/>
              </a:defRPr>
            </a:lvl8pPr>
            <a:lvl9pPr marL="3935773" indent="-22970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72D0BF5-1626-41F4-8B03-D3D0D96C6766}" type="slidenum">
              <a:rPr lang="en-US" altLang="en-US" smtClean="0"/>
              <a:pPr eaLnBrk="1" hangingPunct="1">
                <a:spcBef>
                  <a:spcPct val="0"/>
                </a:spcBef>
              </a:pPr>
              <a:t>21</a:t>
            </a:fld>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how marginalizing</a:t>
            </a:r>
            <a:r>
              <a:rPr lang="en-US" baseline="0" dirty="0" smtClean="0"/>
              <a:t> it can be to think in terms of kids needing </a:t>
            </a:r>
            <a:r>
              <a:rPr lang="en-US" baseline="0" dirty="0" err="1" smtClean="0"/>
              <a:t>intenwive</a:t>
            </a:r>
            <a:r>
              <a:rPr lang="en-US" baseline="0" dirty="0" smtClean="0"/>
              <a:t> supports and how then this becomes someone else’s problem.  Universal interventions are equally important.</a:t>
            </a:r>
            <a:endParaRPr lang="en-US" dirty="0"/>
          </a:p>
        </p:txBody>
      </p:sp>
      <p:sp>
        <p:nvSpPr>
          <p:cNvPr id="4" name="Slide Number Placeholder 3"/>
          <p:cNvSpPr>
            <a:spLocks noGrp="1"/>
          </p:cNvSpPr>
          <p:nvPr>
            <p:ph type="sldNum" sz="quarter" idx="10"/>
          </p:nvPr>
        </p:nvSpPr>
        <p:spPr/>
        <p:txBody>
          <a:bodyPr/>
          <a:lstStyle/>
          <a:p>
            <a:fld id="{0BA94E53-5006-4A93-A67A-8347325EB2D9}" type="slidenum">
              <a:rPr lang="en-US" smtClean="0"/>
              <a:t>22</a:t>
            </a:fld>
            <a:endParaRPr lang="en-US"/>
          </a:p>
        </p:txBody>
      </p:sp>
    </p:spTree>
    <p:extLst>
      <p:ext uri="{BB962C8B-B14F-4D97-AF65-F5344CB8AC3E}">
        <p14:creationId xmlns:p14="http://schemas.microsoft.com/office/powerpoint/2010/main" val="966120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CFA84C-F97D-4501-B118-234E7EB060EF}" type="slidenum">
              <a:rPr lang="en-US" smtClean="0"/>
              <a:t>23</a:t>
            </a:fld>
            <a:endParaRPr lang="en-US"/>
          </a:p>
        </p:txBody>
      </p:sp>
    </p:spTree>
    <p:extLst>
      <p:ext uri="{BB962C8B-B14F-4D97-AF65-F5344CB8AC3E}">
        <p14:creationId xmlns:p14="http://schemas.microsoft.com/office/powerpoint/2010/main" val="16056108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Resilience builds positive mental health</a:t>
            </a:r>
          </a:p>
          <a:p>
            <a:r>
              <a:rPr lang="en-US" dirty="0" smtClean="0"/>
              <a:t>PBIS and SEL together promote resilience</a:t>
            </a:r>
          </a:p>
          <a:p>
            <a:endParaRPr lang="en-US" dirty="0"/>
          </a:p>
          <a:p>
            <a:endParaRPr lang="en-US" dirty="0" smtClean="0"/>
          </a:p>
          <a:p>
            <a:r>
              <a:rPr lang="en-US" dirty="0"/>
              <a:t>Personal, familial, community and cultural assets</a:t>
            </a:r>
          </a:p>
          <a:p>
            <a:r>
              <a:rPr lang="en-US" dirty="0"/>
              <a:t>Punitive actions by schools can be considered part of the cumulative risk model</a:t>
            </a:r>
          </a:p>
          <a:p>
            <a:endParaRPr lang="en-US" dirty="0"/>
          </a:p>
        </p:txBody>
      </p:sp>
      <p:sp>
        <p:nvSpPr>
          <p:cNvPr id="4" name="Slide Number Placeholder 3"/>
          <p:cNvSpPr>
            <a:spLocks noGrp="1"/>
          </p:cNvSpPr>
          <p:nvPr>
            <p:ph type="sldNum" sz="quarter" idx="10"/>
          </p:nvPr>
        </p:nvSpPr>
        <p:spPr/>
        <p:txBody>
          <a:bodyPr/>
          <a:lstStyle/>
          <a:p>
            <a:fld id="{07CFA84C-F97D-4501-B118-234E7EB060EF}" type="slidenum">
              <a:rPr lang="en-US" smtClean="0"/>
              <a:t>25</a:t>
            </a:fld>
            <a:endParaRPr lang="en-US"/>
          </a:p>
        </p:txBody>
      </p:sp>
    </p:spTree>
    <p:extLst>
      <p:ext uri="{BB962C8B-B14F-4D97-AF65-F5344CB8AC3E}">
        <p14:creationId xmlns:p14="http://schemas.microsoft.com/office/powerpoint/2010/main" val="6266984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Generosity is modeled and practiced,, helping kids notice</a:t>
            </a:r>
          </a:p>
          <a:p>
            <a:r>
              <a:rPr lang="en-US" dirty="0" smtClean="0"/>
              <a:t>Belonging</a:t>
            </a:r>
            <a:r>
              <a:rPr lang="en-US" baseline="0" dirty="0" smtClean="0"/>
              <a:t> through celebrations</a:t>
            </a:r>
          </a:p>
          <a:p>
            <a:r>
              <a:rPr lang="en-US" baseline="0" dirty="0" smtClean="0"/>
              <a:t>Mastery through repeated practice and teaching – explicitly acknowledged when using system</a:t>
            </a:r>
          </a:p>
          <a:p>
            <a:r>
              <a:rPr lang="en-US" baseline="0" dirty="0" smtClean="0"/>
              <a:t>Power – making positive choices, constructive forms of personal empowerment</a:t>
            </a:r>
            <a:endParaRPr lang="en-US" dirty="0"/>
          </a:p>
        </p:txBody>
      </p:sp>
      <p:sp>
        <p:nvSpPr>
          <p:cNvPr id="4" name="Slide Number Placeholder 3"/>
          <p:cNvSpPr>
            <a:spLocks noGrp="1"/>
          </p:cNvSpPr>
          <p:nvPr>
            <p:ph type="sldNum" sz="quarter" idx="10"/>
          </p:nvPr>
        </p:nvSpPr>
        <p:spPr/>
        <p:txBody>
          <a:bodyPr/>
          <a:lstStyle/>
          <a:p>
            <a:fld id="{07CFA84C-F97D-4501-B118-234E7EB060EF}" type="slidenum">
              <a:rPr lang="en-US" smtClean="0"/>
              <a:t>27</a:t>
            </a:fld>
            <a:endParaRPr lang="en-US"/>
          </a:p>
        </p:txBody>
      </p:sp>
    </p:spTree>
    <p:extLst>
      <p:ext uri="{BB962C8B-B14F-4D97-AF65-F5344CB8AC3E}">
        <p14:creationId xmlns:p14="http://schemas.microsoft.com/office/powerpoint/2010/main" val="3759183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7</a:t>
            </a:r>
            <a:r>
              <a:rPr lang="en-US" baseline="0" dirty="0" smtClean="0"/>
              <a:t> c’s</a:t>
            </a:r>
            <a:endParaRPr lang="en-US" dirty="0"/>
          </a:p>
        </p:txBody>
      </p:sp>
      <p:sp>
        <p:nvSpPr>
          <p:cNvPr id="4" name="Slide Number Placeholder 3"/>
          <p:cNvSpPr>
            <a:spLocks noGrp="1"/>
          </p:cNvSpPr>
          <p:nvPr>
            <p:ph type="sldNum" sz="quarter" idx="10"/>
          </p:nvPr>
        </p:nvSpPr>
        <p:spPr/>
        <p:txBody>
          <a:bodyPr/>
          <a:lstStyle/>
          <a:p>
            <a:fld id="{0BA94E53-5006-4A93-A67A-8347325EB2D9}" type="slidenum">
              <a:rPr lang="en-US" smtClean="0"/>
              <a:t>28</a:t>
            </a:fld>
            <a:endParaRPr lang="en-US"/>
          </a:p>
        </p:txBody>
      </p:sp>
    </p:spTree>
    <p:extLst>
      <p:ext uri="{BB962C8B-B14F-4D97-AF65-F5344CB8AC3E}">
        <p14:creationId xmlns:p14="http://schemas.microsoft.com/office/powerpoint/2010/main" val="3269115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2000" dirty="0"/>
              <a:t>In order for children to feel safe, adults need to feel safe.  </a:t>
            </a:r>
          </a:p>
          <a:p>
            <a:endParaRPr lang="en-US" sz="2000" dirty="0"/>
          </a:p>
          <a:p>
            <a:r>
              <a:rPr lang="en-US" sz="2000" dirty="0"/>
              <a:t>Notice the differences between the three descriptions.  </a:t>
            </a:r>
          </a:p>
          <a:p>
            <a:endParaRPr lang="en-US" sz="2000" dirty="0"/>
          </a:p>
          <a:p>
            <a:r>
              <a:rPr lang="en-US" sz="2000" dirty="0"/>
              <a:t>Trauma informed vs trauma sensitive</a:t>
            </a:r>
          </a:p>
          <a:p>
            <a:endParaRPr lang="en-US" sz="2000" dirty="0"/>
          </a:p>
          <a:p>
            <a:r>
              <a:rPr lang="en-US" sz="2000" dirty="0"/>
              <a:t>Trauma informed or responsive responds by fully integrating knowledge about trauma into policies, procedures and practices</a:t>
            </a:r>
          </a:p>
          <a:p>
            <a:endParaRPr lang="en-US" sz="2000" dirty="0"/>
          </a:p>
          <a:p>
            <a:r>
              <a:rPr lang="en-US" sz="2000" dirty="0"/>
              <a:t>Sandra bloom – creating sanctuary in schools</a:t>
            </a:r>
          </a:p>
          <a:p>
            <a:endParaRPr lang="en-US" sz="2000" dirty="0"/>
          </a:p>
          <a:p>
            <a:r>
              <a:rPr lang="en-US" sz="2000" dirty="0"/>
              <a:t>Turn and talk – where are you in this continuum</a:t>
            </a:r>
          </a:p>
          <a:p>
            <a:r>
              <a:rPr lang="en-US" sz="2000" dirty="0"/>
              <a:t>Let’s talk about how we stay safe in the work</a:t>
            </a:r>
          </a:p>
          <a:p>
            <a:endParaRPr lang="en-US" sz="2000" dirty="0"/>
          </a:p>
          <a:p>
            <a:r>
              <a:rPr lang="en-US" sz="2000" dirty="0"/>
              <a:t>A </a:t>
            </a:r>
            <a:r>
              <a:rPr lang="en-US" sz="2000" dirty="0" err="1"/>
              <a:t>disregulated</a:t>
            </a:r>
            <a:r>
              <a:rPr lang="en-US" sz="2000" dirty="0"/>
              <a:t> adult cannot regulate a </a:t>
            </a:r>
            <a:r>
              <a:rPr lang="en-US" sz="2000" dirty="0" err="1"/>
              <a:t>disregulated</a:t>
            </a:r>
            <a:r>
              <a:rPr lang="en-US" sz="2000" dirty="0"/>
              <a:t> kid.  Must feel safe to be regulated.  We have to take care of educators!</a:t>
            </a:r>
          </a:p>
        </p:txBody>
      </p:sp>
      <p:sp>
        <p:nvSpPr>
          <p:cNvPr id="4" name="Slide Number Placeholder 3"/>
          <p:cNvSpPr>
            <a:spLocks noGrp="1"/>
          </p:cNvSpPr>
          <p:nvPr>
            <p:ph type="sldNum" sz="quarter" idx="10"/>
          </p:nvPr>
        </p:nvSpPr>
        <p:spPr/>
        <p:txBody>
          <a:bodyPr/>
          <a:lstStyle/>
          <a:p>
            <a:fld id="{8C3B4BD1-B102-422A-8162-B1EAE22A91CD}" type="slidenum">
              <a:rPr lang="en-US" smtClean="0"/>
              <a:t>3</a:t>
            </a:fld>
            <a:endParaRPr lang="en-US"/>
          </a:p>
        </p:txBody>
      </p:sp>
    </p:spTree>
    <p:extLst>
      <p:ext uri="{BB962C8B-B14F-4D97-AF65-F5344CB8AC3E}">
        <p14:creationId xmlns:p14="http://schemas.microsoft.com/office/powerpoint/2010/main" val="1511000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relational milieu is more important</a:t>
            </a:r>
            <a:r>
              <a:rPr lang="en-US" baseline="0" dirty="0" smtClean="0"/>
              <a:t> then mental health services.  Again, relational wealth mitigates the impact of adverse experiences.</a:t>
            </a:r>
          </a:p>
          <a:p>
            <a:endParaRPr lang="en-US" dirty="0"/>
          </a:p>
          <a:p>
            <a:r>
              <a:rPr lang="en-US" dirty="0" smtClean="0"/>
              <a:t>Treating a kid in a vacuum or out of context where stress occurs is not sufficient.  This in conjunction with a healthy, relationally rich environment is what is going to effectuate change.</a:t>
            </a:r>
            <a:endParaRPr lang="en-US" dirty="0"/>
          </a:p>
        </p:txBody>
      </p:sp>
      <p:sp>
        <p:nvSpPr>
          <p:cNvPr id="4" name="Slide Number Placeholder 3"/>
          <p:cNvSpPr>
            <a:spLocks noGrp="1"/>
          </p:cNvSpPr>
          <p:nvPr>
            <p:ph type="sldNum" sz="quarter" idx="10"/>
          </p:nvPr>
        </p:nvSpPr>
        <p:spPr/>
        <p:txBody>
          <a:bodyPr/>
          <a:lstStyle/>
          <a:p>
            <a:fld id="{0BA94E53-5006-4A93-A67A-8347325EB2D9}" type="slidenum">
              <a:rPr lang="en-US" smtClean="0"/>
              <a:t>4</a:t>
            </a:fld>
            <a:endParaRPr lang="en-US"/>
          </a:p>
        </p:txBody>
      </p:sp>
    </p:spTree>
    <p:extLst>
      <p:ext uri="{BB962C8B-B14F-4D97-AF65-F5344CB8AC3E}">
        <p14:creationId xmlns:p14="http://schemas.microsoft.com/office/powerpoint/2010/main" val="553142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Number 2</a:t>
            </a:r>
            <a:r>
              <a:rPr lang="en-US" baseline="0" dirty="0" smtClean="0"/>
              <a:t> – think about the physical environment, visual noise, structure of classrooms, </a:t>
            </a:r>
            <a:endParaRPr lang="en-US" dirty="0"/>
          </a:p>
        </p:txBody>
      </p:sp>
      <p:sp>
        <p:nvSpPr>
          <p:cNvPr id="4" name="Slide Number Placeholder 3"/>
          <p:cNvSpPr>
            <a:spLocks noGrp="1"/>
          </p:cNvSpPr>
          <p:nvPr>
            <p:ph type="sldNum" sz="quarter" idx="10"/>
          </p:nvPr>
        </p:nvSpPr>
        <p:spPr/>
        <p:txBody>
          <a:bodyPr/>
          <a:lstStyle/>
          <a:p>
            <a:fld id="{0BA94E53-5006-4A93-A67A-8347325EB2D9}" type="slidenum">
              <a:rPr lang="en-US" smtClean="0"/>
              <a:t>5</a:t>
            </a:fld>
            <a:endParaRPr lang="en-US"/>
          </a:p>
        </p:txBody>
      </p:sp>
    </p:spTree>
    <p:extLst>
      <p:ext uri="{BB962C8B-B14F-4D97-AF65-F5344CB8AC3E}">
        <p14:creationId xmlns:p14="http://schemas.microsoft.com/office/powerpoint/2010/main" val="1678450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Educators are creative and ingenious at thinking about different ways for kids to get the best quality education.  PBL, PBGR, habits of mind, etc.</a:t>
            </a:r>
          </a:p>
          <a:p>
            <a:pPr defTabSz="931774">
              <a:defRPr/>
            </a:pPr>
            <a:endParaRPr lang="en-US" dirty="0"/>
          </a:p>
          <a:p>
            <a:pPr defTabSz="931774">
              <a:defRPr/>
            </a:pPr>
            <a:r>
              <a:rPr lang="en-US" dirty="0"/>
              <a:t>Consilience = agreement between the approaches to a topic of different academic subjects, especially science and the humanities</a:t>
            </a:r>
          </a:p>
          <a:p>
            <a:pPr defTabSz="931774">
              <a:defRPr/>
            </a:pPr>
            <a:endParaRPr lang="en-US" dirty="0"/>
          </a:p>
          <a:p>
            <a:pPr defTabSz="931774">
              <a:defRPr/>
            </a:pPr>
            <a:r>
              <a:rPr lang="en-US" dirty="0"/>
              <a:t>Technical guide for alignment of initiative, programs and practices in school </a:t>
            </a:r>
            <a:r>
              <a:rPr lang="en-US" dirty="0" smtClean="0"/>
              <a:t>districts</a:t>
            </a:r>
          </a:p>
          <a:p>
            <a:pPr defTabSz="931774">
              <a:defRPr/>
            </a:pPr>
            <a:endParaRPr lang="en-US" dirty="0" smtClean="0"/>
          </a:p>
          <a:p>
            <a:pPr defTabSz="931774">
              <a:defRPr/>
            </a:pPr>
            <a:r>
              <a:rPr lang="en-US" dirty="0" smtClean="0"/>
              <a:t>However, not </a:t>
            </a:r>
            <a:r>
              <a:rPr lang="en-US" dirty="0" err="1" smtClean="0"/>
              <a:t>implementign</a:t>
            </a:r>
            <a:r>
              <a:rPr lang="en-US" dirty="0" smtClean="0"/>
              <a:t> what</a:t>
            </a:r>
            <a:r>
              <a:rPr lang="en-US" baseline="0" dirty="0" smtClean="0"/>
              <a:t> is taught and with fidelity erodes efficacy, confidence and hope.</a:t>
            </a:r>
            <a:endParaRPr lang="en-US" dirty="0"/>
          </a:p>
          <a:p>
            <a:endParaRPr lang="en-US" dirty="0"/>
          </a:p>
        </p:txBody>
      </p:sp>
      <p:sp>
        <p:nvSpPr>
          <p:cNvPr id="4" name="Slide Number Placeholder 3"/>
          <p:cNvSpPr>
            <a:spLocks noGrp="1"/>
          </p:cNvSpPr>
          <p:nvPr>
            <p:ph type="sldNum" sz="quarter" idx="10"/>
          </p:nvPr>
        </p:nvSpPr>
        <p:spPr/>
        <p:txBody>
          <a:bodyPr/>
          <a:lstStyle/>
          <a:p>
            <a:fld id="{07CFA84C-F97D-4501-B118-234E7EB060EF}" type="slidenum">
              <a:rPr lang="en-US" smtClean="0"/>
              <a:t>6</a:t>
            </a:fld>
            <a:endParaRPr lang="en-US"/>
          </a:p>
        </p:txBody>
      </p:sp>
    </p:spTree>
    <p:extLst>
      <p:ext uri="{BB962C8B-B14F-4D97-AF65-F5344CB8AC3E}">
        <p14:creationId xmlns:p14="http://schemas.microsoft.com/office/powerpoint/2010/main" val="2206829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169" y="4343919"/>
            <a:ext cx="5608320" cy="4183380"/>
          </a:xfrm>
        </p:spPr>
        <p:txBody>
          <a:bodyPr/>
          <a:lstStyle/>
          <a:p>
            <a:r>
              <a:rPr lang="en-US" sz="1800" dirty="0"/>
              <a:t>Day in the </a:t>
            </a:r>
            <a:r>
              <a:rPr lang="en-US" sz="1800" dirty="0"/>
              <a:t>life </a:t>
            </a:r>
            <a:r>
              <a:rPr lang="en-US" sz="1800" dirty="0"/>
              <a:t>activity</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D94C90A-5E61-4EEA-BD45-F54350DBBBD0}" type="slidenum">
              <a:rPr lang="en-US" smtClean="0"/>
              <a:t>7</a:t>
            </a:fld>
            <a:endParaRPr lang="en-US" dirty="0"/>
          </a:p>
        </p:txBody>
      </p:sp>
    </p:spTree>
    <p:extLst>
      <p:ext uri="{BB962C8B-B14F-4D97-AF65-F5344CB8AC3E}">
        <p14:creationId xmlns:p14="http://schemas.microsoft.com/office/powerpoint/2010/main" val="642213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p:spPr>
        <p:txBody>
          <a:bodyPr/>
          <a:lstStyle/>
          <a:p>
            <a:r>
              <a:rPr lang="en-US" altLang="en-US" sz="1800" dirty="0"/>
              <a:t>MTSS and/or PBiS is an organized system of interventions for both academic and social/emotional/behavioral needs.</a:t>
            </a:r>
          </a:p>
          <a:p>
            <a:endParaRPr lang="en-US" altLang="en-US" sz="1800" dirty="0"/>
          </a:p>
          <a:p>
            <a:r>
              <a:rPr lang="en-US" altLang="en-US" sz="1800" dirty="0"/>
              <a:t>Currently, 123 schools in Vermont are using the PBiS model.</a:t>
            </a:r>
          </a:p>
        </p:txBody>
      </p:sp>
      <p:sp>
        <p:nvSpPr>
          <p:cNvPr id="8704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1447" indent="-285172" eaLnBrk="0" hangingPunct="0">
              <a:spcBef>
                <a:spcPct val="30000"/>
              </a:spcBef>
              <a:defRPr sz="1200">
                <a:solidFill>
                  <a:schemeClr val="tx1"/>
                </a:solidFill>
                <a:latin typeface="Arial" charset="0"/>
              </a:defRPr>
            </a:lvl2pPr>
            <a:lvl3pPr marL="1140687" indent="-228138" eaLnBrk="0" hangingPunct="0">
              <a:spcBef>
                <a:spcPct val="30000"/>
              </a:spcBef>
              <a:defRPr sz="1200">
                <a:solidFill>
                  <a:schemeClr val="tx1"/>
                </a:solidFill>
                <a:latin typeface="Arial" charset="0"/>
              </a:defRPr>
            </a:lvl3pPr>
            <a:lvl4pPr marL="1596962" indent="-228138" eaLnBrk="0" hangingPunct="0">
              <a:spcBef>
                <a:spcPct val="30000"/>
              </a:spcBef>
              <a:defRPr sz="1200">
                <a:solidFill>
                  <a:schemeClr val="tx1"/>
                </a:solidFill>
                <a:latin typeface="Arial" charset="0"/>
              </a:defRPr>
            </a:lvl4pPr>
            <a:lvl5pPr marL="2053236" indent="-228138" eaLnBrk="0" hangingPunct="0">
              <a:spcBef>
                <a:spcPct val="30000"/>
              </a:spcBef>
              <a:defRPr sz="1200">
                <a:solidFill>
                  <a:schemeClr val="tx1"/>
                </a:solidFill>
                <a:latin typeface="Arial" charset="0"/>
              </a:defRPr>
            </a:lvl5pPr>
            <a:lvl6pPr marL="2509511" indent="-228138" eaLnBrk="0" fontAlgn="base" hangingPunct="0">
              <a:spcBef>
                <a:spcPct val="30000"/>
              </a:spcBef>
              <a:spcAft>
                <a:spcPct val="0"/>
              </a:spcAft>
              <a:defRPr sz="1200">
                <a:solidFill>
                  <a:schemeClr val="tx1"/>
                </a:solidFill>
                <a:latin typeface="Arial" charset="0"/>
              </a:defRPr>
            </a:lvl6pPr>
            <a:lvl7pPr marL="2965785" indent="-228138" eaLnBrk="0" fontAlgn="base" hangingPunct="0">
              <a:spcBef>
                <a:spcPct val="30000"/>
              </a:spcBef>
              <a:spcAft>
                <a:spcPct val="0"/>
              </a:spcAft>
              <a:defRPr sz="1200">
                <a:solidFill>
                  <a:schemeClr val="tx1"/>
                </a:solidFill>
                <a:latin typeface="Arial" charset="0"/>
              </a:defRPr>
            </a:lvl7pPr>
            <a:lvl8pPr marL="3422061" indent="-228138" eaLnBrk="0" fontAlgn="base" hangingPunct="0">
              <a:spcBef>
                <a:spcPct val="30000"/>
              </a:spcBef>
              <a:spcAft>
                <a:spcPct val="0"/>
              </a:spcAft>
              <a:defRPr sz="1200">
                <a:solidFill>
                  <a:schemeClr val="tx1"/>
                </a:solidFill>
                <a:latin typeface="Arial" charset="0"/>
              </a:defRPr>
            </a:lvl8pPr>
            <a:lvl9pPr marL="3878334" indent="-2281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3ED51C4-4BB7-4DC8-8A88-48669D723FF9}" type="slidenum">
              <a:rPr lang="en-US" altLang="en-US" smtClean="0"/>
              <a:pPr eaLnBrk="1" hangingPunct="1">
                <a:spcBef>
                  <a:spcPct val="0"/>
                </a:spcBef>
              </a:pPr>
              <a:t>8</a:t>
            </a:fld>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recognizing that approaches often borrow from each other, trauma responses in schools can be grouped in three clusters implying shared values and theories of change.</a:t>
            </a:r>
          </a:p>
          <a:p>
            <a:endParaRPr lang="en-US" dirty="0"/>
          </a:p>
          <a:p>
            <a:r>
              <a:rPr lang="en-US" dirty="0"/>
              <a:t> Structured, mental health focused, student centered, and trauma-specific. </a:t>
            </a:r>
            <a:r>
              <a:rPr lang="en-US" dirty="0" err="1"/>
              <a:t>Schoolbased</a:t>
            </a:r>
            <a:r>
              <a:rPr lang="en-US" dirty="0"/>
              <a:t> mental health services using evidence-based trauma treatments comprise this group. </a:t>
            </a:r>
          </a:p>
          <a:p>
            <a:endParaRPr lang="en-US" dirty="0"/>
          </a:p>
          <a:p>
            <a:r>
              <a:rPr lang="en-US" dirty="0"/>
              <a:t> Locally initiated, trauma-informed, population focused, and system centered.</a:t>
            </a:r>
          </a:p>
          <a:p>
            <a:r>
              <a:rPr lang="en-US" dirty="0"/>
              <a:t>Trauma sensitive schools (Massachusetts Advocates for Children), compassionate</a:t>
            </a:r>
          </a:p>
          <a:p>
            <a:r>
              <a:rPr lang="en-US" dirty="0"/>
              <a:t>schools (e.g., Washington State Office of the Superintendent of Public Instruction,</a:t>
            </a:r>
          </a:p>
          <a:p>
            <a:r>
              <a:rPr lang="en-US" dirty="0"/>
              <a:t>Wisconsin Department of Education), and exemplary case examples such as Cherokee</a:t>
            </a:r>
          </a:p>
          <a:p>
            <a:r>
              <a:rPr lang="en-US" dirty="0"/>
              <a:t>Point Elementary and Lincoln High School are examples of this cluster of approaches.</a:t>
            </a:r>
          </a:p>
          <a:p>
            <a:endParaRPr lang="en-US" dirty="0"/>
          </a:p>
          <a:p>
            <a:r>
              <a:rPr lang="en-US" dirty="0"/>
              <a:t> Structured, population focused, trauma-informed, and system centered. CLEAR and</a:t>
            </a:r>
          </a:p>
          <a:p>
            <a:r>
              <a:rPr lang="en-US" dirty="0"/>
              <a:t>HEARTS are examples of this cluster but the Sanctuary Model, the Neurosequential</a:t>
            </a:r>
          </a:p>
          <a:p>
            <a:r>
              <a:rPr lang="en-US" dirty="0"/>
              <a:t>Model in Education, and are other established approaches in this cluster of school</a:t>
            </a:r>
          </a:p>
          <a:p>
            <a:r>
              <a:rPr lang="en-US" dirty="0"/>
              <a:t>interventions.</a:t>
            </a:r>
          </a:p>
          <a:p>
            <a:endParaRPr lang="en-US" dirty="0"/>
          </a:p>
          <a:p>
            <a:r>
              <a:rPr lang="en-US" dirty="0"/>
              <a:t>While focusing on the individual is important, it removes the child from the context in which the struggle occurs. In order to learn how to play the piano, you have to play the piano.</a:t>
            </a:r>
          </a:p>
          <a:p>
            <a:r>
              <a:rPr lang="en-US" dirty="0"/>
              <a:t>Trauma informed practices share core objectives that are wholly allied with SEL models.  Safety, relationship, </a:t>
            </a:r>
            <a:r>
              <a:rPr lang="en-US" dirty="0" err="1"/>
              <a:t>reslieince</a:t>
            </a:r>
            <a:r>
              <a:rPr lang="en-US" dirty="0"/>
              <a:t> building and minimization of triggers</a:t>
            </a:r>
          </a:p>
          <a:p>
            <a:r>
              <a:rPr lang="en-US" dirty="0"/>
              <a:t>Three tiers of support while never eliminating universal opportunities for learning.</a:t>
            </a:r>
          </a:p>
          <a:p>
            <a:endParaRPr lang="en-US" dirty="0"/>
          </a:p>
          <a:p>
            <a:endParaRPr lang="en-US" dirty="0"/>
          </a:p>
        </p:txBody>
      </p:sp>
      <p:sp>
        <p:nvSpPr>
          <p:cNvPr id="4" name="Slide Number Placeholder 3"/>
          <p:cNvSpPr>
            <a:spLocks noGrp="1"/>
          </p:cNvSpPr>
          <p:nvPr>
            <p:ph type="sldNum" sz="quarter" idx="10"/>
          </p:nvPr>
        </p:nvSpPr>
        <p:spPr/>
        <p:txBody>
          <a:bodyPr/>
          <a:lstStyle/>
          <a:p>
            <a:fld id="{0BA94E53-5006-4A93-A67A-8347325EB2D9}" type="slidenum">
              <a:rPr lang="en-US" smtClean="0"/>
              <a:t>9</a:t>
            </a:fld>
            <a:endParaRPr lang="en-US"/>
          </a:p>
        </p:txBody>
      </p:sp>
    </p:spTree>
    <p:extLst>
      <p:ext uri="{BB962C8B-B14F-4D97-AF65-F5344CB8AC3E}">
        <p14:creationId xmlns:p14="http://schemas.microsoft.com/office/powerpoint/2010/main" val="1382912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BB545B-D58A-4648-AF3F-17F8CCE82C67}" type="datetimeFigureOut">
              <a:rPr lang="en-US" smtClean="0"/>
              <a:t>6/16/2019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5D48EF-F5EE-4947-A7C4-D435535E6CF1}" type="slidenum">
              <a:rPr lang="en-US" smtClean="0"/>
              <a:t>‹#›</a:t>
            </a:fld>
            <a:endParaRPr lang="en-US"/>
          </a:p>
        </p:txBody>
      </p:sp>
    </p:spTree>
    <p:extLst>
      <p:ext uri="{BB962C8B-B14F-4D97-AF65-F5344CB8AC3E}">
        <p14:creationId xmlns:p14="http://schemas.microsoft.com/office/powerpoint/2010/main" val="2331549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BB545B-D58A-4648-AF3F-17F8CCE82C67}" type="datetimeFigureOut">
              <a:rPr lang="en-US" smtClean="0"/>
              <a:t>6/16/2019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5D48EF-F5EE-4947-A7C4-D435535E6CF1}" type="slidenum">
              <a:rPr lang="en-US" smtClean="0"/>
              <a:t>‹#›</a:t>
            </a:fld>
            <a:endParaRPr lang="en-US"/>
          </a:p>
        </p:txBody>
      </p:sp>
    </p:spTree>
    <p:extLst>
      <p:ext uri="{BB962C8B-B14F-4D97-AF65-F5344CB8AC3E}">
        <p14:creationId xmlns:p14="http://schemas.microsoft.com/office/powerpoint/2010/main" val="3243736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BB545B-D58A-4648-AF3F-17F8CCE82C67}" type="datetimeFigureOut">
              <a:rPr lang="en-US" smtClean="0"/>
              <a:t>6/16/2019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5D48EF-F5EE-4947-A7C4-D435535E6CF1}" type="slidenum">
              <a:rPr lang="en-US" smtClean="0"/>
              <a:t>‹#›</a:t>
            </a:fld>
            <a:endParaRPr lang="en-US"/>
          </a:p>
        </p:txBody>
      </p:sp>
    </p:spTree>
    <p:extLst>
      <p:ext uri="{BB962C8B-B14F-4D97-AF65-F5344CB8AC3E}">
        <p14:creationId xmlns:p14="http://schemas.microsoft.com/office/powerpoint/2010/main" val="4258103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0"/>
        <p:cNvGrpSpPr/>
        <p:nvPr/>
      </p:nvGrpSpPr>
      <p:grpSpPr>
        <a:xfrm>
          <a:off x="0" y="0"/>
          <a:ext cx="0" cy="0"/>
          <a:chOff x="0" y="0"/>
          <a:chExt cx="0" cy="0"/>
        </a:xfrm>
      </p:grpSpPr>
      <p:sp>
        <p:nvSpPr>
          <p:cNvPr id="72" name="Shape 72"/>
          <p:cNvSpPr txBox="1">
            <a:spLocks noGrp="1"/>
          </p:cNvSpPr>
          <p:nvPr>
            <p:ph type="title"/>
          </p:nvPr>
        </p:nvSpPr>
        <p:spPr>
          <a:xfrm>
            <a:off x="311700" y="593367"/>
            <a:ext cx="8520600" cy="943200"/>
          </a:xfrm>
          <a:prstGeom prst="rect">
            <a:avLst/>
          </a:prstGeom>
        </p:spPr>
        <p:txBody>
          <a:bodyPr spcFirstLastPara="1" wrap="square" lIns="91425" tIns="91425" rIns="91425" bIns="91425" anchor="t"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3" name="Shape 73"/>
          <p:cNvSpPr txBox="1">
            <a:spLocks noGrp="1"/>
          </p:cNvSpPr>
          <p:nvPr>
            <p:ph type="body" idx="1"/>
          </p:nvPr>
        </p:nvSpPr>
        <p:spPr>
          <a:xfrm>
            <a:off x="311700" y="1688433"/>
            <a:ext cx="8520600" cy="4403600"/>
          </a:xfrm>
          <a:prstGeom prst="rect">
            <a:avLst/>
          </a:prstGeom>
        </p:spPr>
        <p:txBody>
          <a:bodyPr spcFirstLastPara="1" wrap="square" lIns="91425" tIns="91425" rIns="91425" bIns="91425" anchor="t" anchorCtr="0"/>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74" name="Shape 7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1020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BB545B-D58A-4648-AF3F-17F8CCE82C67}" type="datetimeFigureOut">
              <a:rPr lang="en-US" smtClean="0"/>
              <a:t>6/16/2019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5D48EF-F5EE-4947-A7C4-D435535E6CF1}" type="slidenum">
              <a:rPr lang="en-US" smtClean="0"/>
              <a:t>‹#›</a:t>
            </a:fld>
            <a:endParaRPr lang="en-US"/>
          </a:p>
        </p:txBody>
      </p:sp>
    </p:spTree>
    <p:extLst>
      <p:ext uri="{BB962C8B-B14F-4D97-AF65-F5344CB8AC3E}">
        <p14:creationId xmlns:p14="http://schemas.microsoft.com/office/powerpoint/2010/main" val="982521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BB545B-D58A-4648-AF3F-17F8CCE82C67}" type="datetimeFigureOut">
              <a:rPr lang="en-US" smtClean="0"/>
              <a:t>6/16/2019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5D48EF-F5EE-4947-A7C4-D435535E6CF1}" type="slidenum">
              <a:rPr lang="en-US" smtClean="0"/>
              <a:t>‹#›</a:t>
            </a:fld>
            <a:endParaRPr lang="en-US"/>
          </a:p>
        </p:txBody>
      </p:sp>
    </p:spTree>
    <p:extLst>
      <p:ext uri="{BB962C8B-B14F-4D97-AF65-F5344CB8AC3E}">
        <p14:creationId xmlns:p14="http://schemas.microsoft.com/office/powerpoint/2010/main" val="2939098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BB545B-D58A-4648-AF3F-17F8CCE82C67}" type="datetimeFigureOut">
              <a:rPr lang="en-US" smtClean="0"/>
              <a:t>6/16/2019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5D48EF-F5EE-4947-A7C4-D435535E6CF1}" type="slidenum">
              <a:rPr lang="en-US" smtClean="0"/>
              <a:t>‹#›</a:t>
            </a:fld>
            <a:endParaRPr lang="en-US"/>
          </a:p>
        </p:txBody>
      </p:sp>
    </p:spTree>
    <p:extLst>
      <p:ext uri="{BB962C8B-B14F-4D97-AF65-F5344CB8AC3E}">
        <p14:creationId xmlns:p14="http://schemas.microsoft.com/office/powerpoint/2010/main" val="1163319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BB545B-D58A-4648-AF3F-17F8CCE82C67}" type="datetimeFigureOut">
              <a:rPr lang="en-US" smtClean="0"/>
              <a:t>6/16/2019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5D48EF-F5EE-4947-A7C4-D435535E6CF1}" type="slidenum">
              <a:rPr lang="en-US" smtClean="0"/>
              <a:t>‹#›</a:t>
            </a:fld>
            <a:endParaRPr lang="en-US"/>
          </a:p>
        </p:txBody>
      </p:sp>
    </p:spTree>
    <p:extLst>
      <p:ext uri="{BB962C8B-B14F-4D97-AF65-F5344CB8AC3E}">
        <p14:creationId xmlns:p14="http://schemas.microsoft.com/office/powerpoint/2010/main" val="2549060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BB545B-D58A-4648-AF3F-17F8CCE82C67}" type="datetimeFigureOut">
              <a:rPr lang="en-US" smtClean="0"/>
              <a:t>6/16/2019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5D48EF-F5EE-4947-A7C4-D435535E6CF1}" type="slidenum">
              <a:rPr lang="en-US" smtClean="0"/>
              <a:t>‹#›</a:t>
            </a:fld>
            <a:endParaRPr lang="en-US"/>
          </a:p>
        </p:txBody>
      </p:sp>
    </p:spTree>
    <p:extLst>
      <p:ext uri="{BB962C8B-B14F-4D97-AF65-F5344CB8AC3E}">
        <p14:creationId xmlns:p14="http://schemas.microsoft.com/office/powerpoint/2010/main" val="3915634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BB545B-D58A-4648-AF3F-17F8CCE82C67}" type="datetimeFigureOut">
              <a:rPr lang="en-US" smtClean="0"/>
              <a:t>6/16/2019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5D48EF-F5EE-4947-A7C4-D435535E6CF1}" type="slidenum">
              <a:rPr lang="en-US" smtClean="0"/>
              <a:t>‹#›</a:t>
            </a:fld>
            <a:endParaRPr lang="en-US"/>
          </a:p>
        </p:txBody>
      </p:sp>
    </p:spTree>
    <p:extLst>
      <p:ext uri="{BB962C8B-B14F-4D97-AF65-F5344CB8AC3E}">
        <p14:creationId xmlns:p14="http://schemas.microsoft.com/office/powerpoint/2010/main" val="1817125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BB545B-D58A-4648-AF3F-17F8CCE82C67}" type="datetimeFigureOut">
              <a:rPr lang="en-US" smtClean="0"/>
              <a:t>6/16/2019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5D48EF-F5EE-4947-A7C4-D435535E6CF1}" type="slidenum">
              <a:rPr lang="en-US" smtClean="0"/>
              <a:t>‹#›</a:t>
            </a:fld>
            <a:endParaRPr lang="en-US"/>
          </a:p>
        </p:txBody>
      </p:sp>
    </p:spTree>
    <p:extLst>
      <p:ext uri="{BB962C8B-B14F-4D97-AF65-F5344CB8AC3E}">
        <p14:creationId xmlns:p14="http://schemas.microsoft.com/office/powerpoint/2010/main" val="978831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BB545B-D58A-4648-AF3F-17F8CCE82C67}" type="datetimeFigureOut">
              <a:rPr lang="en-US" smtClean="0"/>
              <a:t>6/16/2019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5D48EF-F5EE-4947-A7C4-D435535E6CF1}" type="slidenum">
              <a:rPr lang="en-US" smtClean="0"/>
              <a:t>‹#›</a:t>
            </a:fld>
            <a:endParaRPr lang="en-US"/>
          </a:p>
        </p:txBody>
      </p:sp>
    </p:spTree>
    <p:extLst>
      <p:ext uri="{BB962C8B-B14F-4D97-AF65-F5344CB8AC3E}">
        <p14:creationId xmlns:p14="http://schemas.microsoft.com/office/powerpoint/2010/main" val="2893796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BB545B-D58A-4648-AF3F-17F8CCE82C67}" type="datetimeFigureOut">
              <a:rPr lang="en-US" smtClean="0"/>
              <a:t>6/16/2019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D48EF-F5EE-4947-A7C4-D435535E6CF1}" type="slidenum">
              <a:rPr lang="en-US" smtClean="0"/>
              <a:t>‹#›</a:t>
            </a:fld>
            <a:endParaRPr lang="en-US"/>
          </a:p>
        </p:txBody>
      </p:sp>
    </p:spTree>
    <p:extLst>
      <p:ext uri="{BB962C8B-B14F-4D97-AF65-F5344CB8AC3E}">
        <p14:creationId xmlns:p14="http://schemas.microsoft.com/office/powerpoint/2010/main" val="69855794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Schools as Healing Communities:</a:t>
            </a:r>
            <a:br>
              <a:rPr lang="en-US" dirty="0" smtClean="0"/>
            </a:br>
            <a:r>
              <a:rPr lang="en-US" dirty="0" smtClean="0"/>
              <a:t>Alignment of PBIS and Trauma-Informed/Responsive </a:t>
            </a:r>
            <a:r>
              <a:rPr lang="en-US" dirty="0" err="1" smtClean="0"/>
              <a:t>ractices</a:t>
            </a:r>
            <a:endParaRPr lang="en-US" dirty="0"/>
          </a:p>
        </p:txBody>
      </p:sp>
      <p:sp>
        <p:nvSpPr>
          <p:cNvPr id="3" name="Subtitle 2"/>
          <p:cNvSpPr>
            <a:spLocks noGrp="1"/>
          </p:cNvSpPr>
          <p:nvPr>
            <p:ph type="subTitle" idx="1"/>
          </p:nvPr>
        </p:nvSpPr>
        <p:spPr/>
        <p:txBody>
          <a:bodyPr>
            <a:normAutofit/>
          </a:bodyPr>
          <a:lstStyle/>
          <a:p>
            <a:r>
              <a:rPr lang="en-US" dirty="0" smtClean="0"/>
              <a:t>Kym Asam, LICSW</a:t>
            </a:r>
          </a:p>
          <a:p>
            <a:r>
              <a:rPr lang="en-US" dirty="0" smtClean="0"/>
              <a:t>NFI Vermont</a:t>
            </a:r>
          </a:p>
          <a:p>
            <a:r>
              <a:rPr lang="en-US" dirty="0" smtClean="0"/>
              <a:t>UVM BEST</a:t>
            </a:r>
            <a:endParaRPr lang="en-US" dirty="0"/>
          </a:p>
        </p:txBody>
      </p:sp>
    </p:spTree>
    <p:extLst>
      <p:ext uri="{BB962C8B-B14F-4D97-AF65-F5344CB8AC3E}">
        <p14:creationId xmlns:p14="http://schemas.microsoft.com/office/powerpoint/2010/main" val="47303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520600" cy="943200"/>
          </a:xfrm>
        </p:spPr>
        <p:txBody>
          <a:bodyPr>
            <a:normAutofit/>
          </a:bodyPr>
          <a:lstStyle/>
          <a:p>
            <a:r>
              <a:rPr lang="en-US" dirty="0" smtClean="0"/>
              <a:t>Technical Guide for Alignment</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Assessment of current initiative</a:t>
            </a:r>
          </a:p>
          <a:p>
            <a:r>
              <a:rPr lang="en-US" dirty="0" smtClean="0"/>
              <a:t>Define valued outcome(s) to be achieved</a:t>
            </a:r>
          </a:p>
          <a:p>
            <a:r>
              <a:rPr lang="en-US" dirty="0" smtClean="0"/>
              <a:t>Develop an inventory of the related initiatives</a:t>
            </a:r>
          </a:p>
          <a:p>
            <a:r>
              <a:rPr lang="en-US" dirty="0" smtClean="0"/>
              <a:t>Identify core system features for initiative targeted for alignment</a:t>
            </a:r>
          </a:p>
          <a:p>
            <a:r>
              <a:rPr lang="en-US" dirty="0" smtClean="0"/>
              <a:t>Analyze and make decision for alignment of initiatives</a:t>
            </a:r>
          </a:p>
          <a:p>
            <a:r>
              <a:rPr lang="en-US" dirty="0" smtClean="0"/>
              <a:t>Design the plan for effective alignment including implementation, evaluation and professional development</a:t>
            </a:r>
          </a:p>
        </p:txBody>
      </p:sp>
    </p:spTree>
    <p:extLst>
      <p:ext uri="{BB962C8B-B14F-4D97-AF65-F5344CB8AC3E}">
        <p14:creationId xmlns:p14="http://schemas.microsoft.com/office/powerpoint/2010/main" val="2256798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SAFE:  Quality of Program Implementation</a:t>
            </a:r>
            <a:endParaRPr lang="en-US" dirty="0"/>
          </a:p>
        </p:txBody>
      </p:sp>
      <p:sp>
        <p:nvSpPr>
          <p:cNvPr id="3" name="Content Placeholder 2"/>
          <p:cNvSpPr>
            <a:spLocks noGrp="1"/>
          </p:cNvSpPr>
          <p:nvPr>
            <p:ph idx="1"/>
          </p:nvPr>
        </p:nvSpPr>
        <p:spPr/>
        <p:txBody>
          <a:bodyPr>
            <a:normAutofit/>
          </a:bodyPr>
          <a:lstStyle/>
          <a:p>
            <a:r>
              <a:rPr lang="en-US" sz="4400" b="1" dirty="0" smtClean="0"/>
              <a:t>S</a:t>
            </a:r>
            <a:r>
              <a:rPr lang="en-US" dirty="0" smtClean="0"/>
              <a:t>equenced Step by Step skills development</a:t>
            </a:r>
          </a:p>
          <a:p>
            <a:r>
              <a:rPr lang="en-US" sz="4800" b="1" dirty="0" smtClean="0"/>
              <a:t>A</a:t>
            </a:r>
            <a:r>
              <a:rPr lang="en-US" dirty="0" smtClean="0"/>
              <a:t>ctive Forms of Learning</a:t>
            </a:r>
          </a:p>
          <a:p>
            <a:r>
              <a:rPr lang="en-US" sz="4800" b="1" dirty="0" smtClean="0"/>
              <a:t>F</a:t>
            </a:r>
            <a:r>
              <a:rPr lang="en-US" dirty="0" smtClean="0"/>
              <a:t>ocus on Sufficient Time</a:t>
            </a:r>
          </a:p>
          <a:p>
            <a:r>
              <a:rPr lang="en-US" sz="4800" b="1" dirty="0" smtClean="0"/>
              <a:t>E</a:t>
            </a:r>
            <a:r>
              <a:rPr lang="en-US" dirty="0" smtClean="0"/>
              <a:t>xplicit Learning Goals</a:t>
            </a:r>
            <a:endParaRPr lang="en-US" dirty="0"/>
          </a:p>
        </p:txBody>
      </p:sp>
      <p:sp>
        <p:nvSpPr>
          <p:cNvPr id="4" name="Footer Placeholder 3"/>
          <p:cNvSpPr>
            <a:spLocks noGrp="1"/>
          </p:cNvSpPr>
          <p:nvPr>
            <p:ph type="ftr" sz="quarter" idx="11"/>
          </p:nvPr>
        </p:nvSpPr>
        <p:spPr/>
        <p:txBody>
          <a:bodyPr/>
          <a:lstStyle/>
          <a:p>
            <a:r>
              <a:rPr lang="en-US" smtClean="0"/>
              <a:t>CLEAR</a:t>
            </a:r>
            <a:endParaRPr lang="en-US"/>
          </a:p>
        </p:txBody>
      </p:sp>
    </p:spTree>
    <p:extLst>
      <p:ext uri="{BB962C8B-B14F-4D97-AF65-F5344CB8AC3E}">
        <p14:creationId xmlns:p14="http://schemas.microsoft.com/office/powerpoint/2010/main" val="7322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lh6.googleusercontent.com/dsuDgqh-6OLifQ0qKCboXAWAK6uwCLMTQQ7HQujfNUVSjyRVtrj5NxdDk3ANoBdRwGtn8SXCTbtd8HObkKn7QlBp65tJXE1_aBD7LTVKP0KLBN4uzeGi1e0epPlc4yH_4S39d8lHB8o">
            <a:extLst>
              <a:ext uri="{FF2B5EF4-FFF2-40B4-BE49-F238E27FC236}">
                <a16:creationId xmlns="" xmlns:a16="http://schemas.microsoft.com/office/drawing/2014/main" id="{3F5CEBA2-20A2-6049-A58F-967B44EA81C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21605" y="163285"/>
            <a:ext cx="7256981" cy="6398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524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Core Elements of Trauma Informed Practices</a:t>
            </a:r>
            <a:endParaRPr lang="en-US" dirty="0"/>
          </a:p>
        </p:txBody>
      </p:sp>
      <p:sp>
        <p:nvSpPr>
          <p:cNvPr id="2" name="Content Placeholder 1"/>
          <p:cNvSpPr>
            <a:spLocks noGrp="1"/>
          </p:cNvSpPr>
          <p:nvPr>
            <p:ph sz="half" idx="1"/>
          </p:nvPr>
        </p:nvSpPr>
        <p:spPr/>
        <p:txBody>
          <a:bodyPr>
            <a:normAutofit lnSpcReduction="10000"/>
          </a:bodyPr>
          <a:lstStyle/>
          <a:p>
            <a:r>
              <a:rPr lang="en-US" sz="3600" dirty="0" smtClean="0"/>
              <a:t>Consistency and Predictability</a:t>
            </a:r>
          </a:p>
          <a:p>
            <a:r>
              <a:rPr lang="en-US" sz="3600" dirty="0" smtClean="0"/>
              <a:t>Repetition</a:t>
            </a:r>
          </a:p>
          <a:p>
            <a:r>
              <a:rPr lang="en-US" sz="3600" dirty="0" smtClean="0"/>
              <a:t>Regulate to Educate</a:t>
            </a:r>
          </a:p>
          <a:p>
            <a:r>
              <a:rPr lang="en-US" sz="3600" dirty="0" smtClean="0"/>
              <a:t>Attunement</a:t>
            </a:r>
          </a:p>
          <a:p>
            <a:r>
              <a:rPr lang="en-US" sz="3600" dirty="0"/>
              <a:t>Affect </a:t>
            </a:r>
            <a:r>
              <a:rPr lang="en-US" sz="3600" dirty="0" smtClean="0"/>
              <a:t>Management</a:t>
            </a:r>
            <a:endParaRPr lang="en-US" sz="3600" dirty="0" smtClean="0"/>
          </a:p>
        </p:txBody>
      </p:sp>
      <p:sp>
        <p:nvSpPr>
          <p:cNvPr id="4" name="Content Placeholder 3"/>
          <p:cNvSpPr>
            <a:spLocks noGrp="1"/>
          </p:cNvSpPr>
          <p:nvPr>
            <p:ph sz="half" idx="2"/>
          </p:nvPr>
        </p:nvSpPr>
        <p:spPr/>
        <p:txBody>
          <a:bodyPr>
            <a:normAutofit lnSpcReduction="10000"/>
          </a:bodyPr>
          <a:lstStyle/>
          <a:p>
            <a:r>
              <a:rPr lang="en-US" sz="3600" dirty="0" smtClean="0"/>
              <a:t>Routines </a:t>
            </a:r>
            <a:r>
              <a:rPr lang="en-US" sz="3600" dirty="0"/>
              <a:t>and Rhythms</a:t>
            </a:r>
          </a:p>
          <a:p>
            <a:r>
              <a:rPr lang="en-US" sz="3600" dirty="0"/>
              <a:t>Stage vs. Age</a:t>
            </a:r>
          </a:p>
          <a:p>
            <a:r>
              <a:rPr lang="en-US" sz="3600" dirty="0"/>
              <a:t>Neurologically Respectful</a:t>
            </a:r>
          </a:p>
          <a:p>
            <a:r>
              <a:rPr lang="en-US" sz="3600" dirty="0"/>
              <a:t>Connect before you Correct</a:t>
            </a:r>
          </a:p>
          <a:p>
            <a:endParaRPr lang="en-US" dirty="0"/>
          </a:p>
        </p:txBody>
      </p:sp>
    </p:spTree>
    <p:extLst>
      <p:ext uri="{BB962C8B-B14F-4D97-AF65-F5344CB8AC3E}">
        <p14:creationId xmlns:p14="http://schemas.microsoft.com/office/powerpoint/2010/main" val="348876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p:cTn id="25"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p:cTn id="31"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2">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p:cTn id="3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4">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txEl>
                                              <p:pRg st="1" end="1"/>
                                            </p:txEl>
                                          </p:spTgt>
                                        </p:tgtEl>
                                        <p:attrNameLst>
                                          <p:attrName>style.visibility</p:attrName>
                                        </p:attrNameLst>
                                      </p:cBhvr>
                                      <p:to>
                                        <p:strVal val="visible"/>
                                      </p:to>
                                    </p:set>
                                    <p:anim calcmode="lin" valueType="num">
                                      <p:cBhvr>
                                        <p:cTn id="4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4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46" dur="500"/>
                                        <p:tgtEl>
                                          <p:spTgt spid="4">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anim calcmode="lin" valueType="num">
                                      <p:cBhvr>
                                        <p:cTn id="5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5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53" dur="500"/>
                                        <p:tgtEl>
                                          <p:spTgt spid="4">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4">
                                            <p:txEl>
                                              <p:pRg st="3" end="3"/>
                                            </p:txEl>
                                          </p:spTgt>
                                        </p:tgtEl>
                                        <p:attrNameLst>
                                          <p:attrName>style.visibility</p:attrName>
                                        </p:attrNameLst>
                                      </p:cBhvr>
                                      <p:to>
                                        <p:strVal val="visible"/>
                                      </p:to>
                                    </p:set>
                                    <p:anim calcmode="lin" valueType="num">
                                      <p:cBhvr>
                                        <p:cTn id="5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5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6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PBIS -- review</a:t>
            </a:r>
            <a:endParaRPr lang="en-US" dirty="0"/>
          </a:p>
        </p:txBody>
      </p:sp>
      <p:sp>
        <p:nvSpPr>
          <p:cNvPr id="3" name="Content Placeholder 2"/>
          <p:cNvSpPr>
            <a:spLocks noGrp="1"/>
          </p:cNvSpPr>
          <p:nvPr>
            <p:ph idx="1"/>
          </p:nvPr>
        </p:nvSpPr>
        <p:spPr/>
        <p:txBody>
          <a:bodyPr/>
          <a:lstStyle/>
          <a:p>
            <a:pPr marL="114300" indent="0" algn="ctr">
              <a:buNone/>
            </a:pPr>
            <a:r>
              <a:rPr lang="en-US" dirty="0" smtClean="0"/>
              <a:t>“PBIS </a:t>
            </a:r>
            <a:r>
              <a:rPr lang="en-US" dirty="0"/>
              <a:t>is a framework </a:t>
            </a:r>
            <a:r>
              <a:rPr lang="en-US" dirty="0" smtClean="0"/>
              <a:t>… </a:t>
            </a:r>
            <a:r>
              <a:rPr lang="en-US" dirty="0"/>
              <a:t>for assisting school personnel in adopting and organizing evidence-based </a:t>
            </a:r>
            <a:r>
              <a:rPr lang="en-US" dirty="0" smtClean="0"/>
              <a:t>behavioral interventions </a:t>
            </a:r>
            <a:r>
              <a:rPr lang="en-US" dirty="0"/>
              <a:t>into an integrated continuum that enhances academic and social behavior outcomes for all students</a:t>
            </a:r>
            <a:r>
              <a:rPr lang="en-US" dirty="0" smtClean="0"/>
              <a:t>.”</a:t>
            </a:r>
            <a:endParaRPr lang="en-US" dirty="0"/>
          </a:p>
        </p:txBody>
      </p:sp>
      <p:sp>
        <p:nvSpPr>
          <p:cNvPr id="4" name="Rectangle 3"/>
          <p:cNvSpPr/>
          <p:nvPr/>
        </p:nvSpPr>
        <p:spPr>
          <a:xfrm>
            <a:off x="685800" y="5334000"/>
            <a:ext cx="2438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OSEP technical assistance center</a:t>
            </a:r>
            <a:endParaRPr lang="en-US" sz="1200" dirty="0">
              <a:solidFill>
                <a:schemeClr val="tx1"/>
              </a:solidFill>
            </a:endParaRPr>
          </a:p>
        </p:txBody>
      </p:sp>
    </p:spTree>
    <p:extLst>
      <p:ext uri="{BB962C8B-B14F-4D97-AF65-F5344CB8AC3E}">
        <p14:creationId xmlns:p14="http://schemas.microsoft.com/office/powerpoint/2010/main" val="1753958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elements of PBIS</a:t>
            </a:r>
            <a:endParaRPr lang="en-US" dirty="0"/>
          </a:p>
        </p:txBody>
      </p:sp>
      <p:sp>
        <p:nvSpPr>
          <p:cNvPr id="5" name="Content Placeholder 4"/>
          <p:cNvSpPr>
            <a:spLocks noGrp="1"/>
          </p:cNvSpPr>
          <p:nvPr>
            <p:ph sz="half" idx="1"/>
          </p:nvPr>
        </p:nvSpPr>
        <p:spPr/>
        <p:txBody>
          <a:bodyPr>
            <a:normAutofit/>
          </a:bodyPr>
          <a:lstStyle/>
          <a:p>
            <a:r>
              <a:rPr lang="en-US" dirty="0" smtClean="0"/>
              <a:t>Proactive </a:t>
            </a:r>
            <a:r>
              <a:rPr lang="en-US" dirty="0" smtClean="0"/>
              <a:t>school-wide systems approach</a:t>
            </a:r>
          </a:p>
          <a:p>
            <a:r>
              <a:rPr lang="en-US" dirty="0" smtClean="0"/>
              <a:t>Framework = flexibility</a:t>
            </a:r>
          </a:p>
          <a:p>
            <a:r>
              <a:rPr lang="en-US" dirty="0" smtClean="0"/>
              <a:t>Efficiency</a:t>
            </a:r>
          </a:p>
          <a:p>
            <a:r>
              <a:rPr lang="en-US" dirty="0" smtClean="0"/>
              <a:t>Positive social emotional behavior outcomes</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endParaRPr lang="en-US" dirty="0" smtClean="0"/>
          </a:p>
          <a:p>
            <a:pPr marL="0" indent="0">
              <a:buNone/>
            </a:pPr>
            <a:endParaRPr lang="en-US" dirty="0"/>
          </a:p>
        </p:txBody>
      </p:sp>
      <p:sp>
        <p:nvSpPr>
          <p:cNvPr id="2" name="Content Placeholder 1"/>
          <p:cNvSpPr>
            <a:spLocks noGrp="1"/>
          </p:cNvSpPr>
          <p:nvPr>
            <p:ph sz="half" idx="2"/>
          </p:nvPr>
        </p:nvSpPr>
        <p:spPr/>
        <p:txBody>
          <a:bodyPr>
            <a:normAutofit/>
          </a:bodyPr>
          <a:lstStyle/>
          <a:p>
            <a:r>
              <a:rPr lang="en-US" dirty="0"/>
              <a:t>Active supervision</a:t>
            </a:r>
          </a:p>
          <a:p>
            <a:r>
              <a:rPr lang="en-US" dirty="0"/>
              <a:t>Data</a:t>
            </a:r>
          </a:p>
          <a:p>
            <a:r>
              <a:rPr lang="en-US" dirty="0"/>
              <a:t>Three </a:t>
            </a:r>
            <a:r>
              <a:rPr lang="en-US" dirty="0" smtClean="0"/>
              <a:t>tiers</a:t>
            </a:r>
          </a:p>
          <a:p>
            <a:r>
              <a:rPr lang="en-US" dirty="0" smtClean="0"/>
              <a:t>Contextual Teaching</a:t>
            </a:r>
            <a:endParaRPr lang="en-US" dirty="0"/>
          </a:p>
          <a:p>
            <a:r>
              <a:rPr lang="en-US" dirty="0"/>
              <a:t>Family Engagement</a:t>
            </a:r>
          </a:p>
          <a:p>
            <a:endParaRPr lang="en-US" dirty="0"/>
          </a:p>
          <a:p>
            <a:endParaRPr lang="en-US" dirty="0"/>
          </a:p>
        </p:txBody>
      </p:sp>
    </p:spTree>
    <p:extLst>
      <p:ext uri="{BB962C8B-B14F-4D97-AF65-F5344CB8AC3E}">
        <p14:creationId xmlns:p14="http://schemas.microsoft.com/office/powerpoint/2010/main" val="1838679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0" y="-20638"/>
            <a:ext cx="9144000" cy="885826"/>
          </a:xfrm>
        </p:spPr>
        <p:txBody>
          <a:bodyPr/>
          <a:lstStyle/>
          <a:p>
            <a:r>
              <a:rPr lang="en-US" altLang="en-US" sz="4200" dirty="0" smtClean="0"/>
              <a:t>Sustaining </a:t>
            </a:r>
            <a:r>
              <a:rPr lang="en-US" altLang="en-US" sz="4200" dirty="0"/>
              <a:t>PBIS</a:t>
            </a:r>
          </a:p>
        </p:txBody>
      </p:sp>
      <p:sp>
        <p:nvSpPr>
          <p:cNvPr id="51202" name="Oval 2"/>
          <p:cNvSpPr>
            <a:spLocks noChangeArrowheads="1"/>
          </p:cNvSpPr>
          <p:nvPr/>
        </p:nvSpPr>
        <p:spPr bwMode="auto">
          <a:xfrm>
            <a:off x="1603375" y="1133484"/>
            <a:ext cx="3224213" cy="3175000"/>
          </a:xfrm>
          <a:prstGeom prst="ellipse">
            <a:avLst/>
          </a:prstGeom>
          <a:solidFill>
            <a:schemeClr val="accent1">
              <a:alpha val="50195"/>
            </a:schemeClr>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en-US" altLang="en-US" sz="1800" dirty="0"/>
          </a:p>
        </p:txBody>
      </p:sp>
      <p:sp>
        <p:nvSpPr>
          <p:cNvPr id="51203" name="Oval 3"/>
          <p:cNvSpPr>
            <a:spLocks noChangeArrowheads="1"/>
          </p:cNvSpPr>
          <p:nvPr/>
        </p:nvSpPr>
        <p:spPr bwMode="auto">
          <a:xfrm>
            <a:off x="4462463" y="1082684"/>
            <a:ext cx="3224212" cy="3175000"/>
          </a:xfrm>
          <a:prstGeom prst="ellipse">
            <a:avLst/>
          </a:prstGeom>
          <a:solidFill>
            <a:srgbClr val="FF33CC">
              <a:alpha val="50195"/>
            </a:srgbClr>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en-US" altLang="en-US" sz="1800" dirty="0"/>
          </a:p>
        </p:txBody>
      </p:sp>
      <p:sp>
        <p:nvSpPr>
          <p:cNvPr id="51204" name="Oval 4"/>
          <p:cNvSpPr>
            <a:spLocks noChangeArrowheads="1"/>
          </p:cNvSpPr>
          <p:nvPr/>
        </p:nvSpPr>
        <p:spPr bwMode="auto">
          <a:xfrm>
            <a:off x="3040063" y="2833688"/>
            <a:ext cx="3224212" cy="3178175"/>
          </a:xfrm>
          <a:prstGeom prst="ellipse">
            <a:avLst/>
          </a:prstGeom>
          <a:solidFill>
            <a:srgbClr val="FFFF00">
              <a:alpha val="50195"/>
            </a:srgbClr>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en-US" altLang="en-US" sz="2400" dirty="0"/>
          </a:p>
        </p:txBody>
      </p:sp>
      <p:sp>
        <p:nvSpPr>
          <p:cNvPr id="51205" name="Text Box 5"/>
          <p:cNvSpPr txBox="1">
            <a:spLocks noChangeArrowheads="1"/>
          </p:cNvSpPr>
          <p:nvPr/>
        </p:nvSpPr>
        <p:spPr bwMode="auto">
          <a:xfrm>
            <a:off x="2423463" y="2372233"/>
            <a:ext cx="163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400" b="1" dirty="0"/>
              <a:t>SYSTEMS</a:t>
            </a:r>
          </a:p>
        </p:txBody>
      </p:sp>
      <p:sp>
        <p:nvSpPr>
          <p:cNvPr id="51206" name="Text Box 6"/>
          <p:cNvSpPr txBox="1">
            <a:spLocks noChangeArrowheads="1"/>
          </p:cNvSpPr>
          <p:nvPr/>
        </p:nvSpPr>
        <p:spPr bwMode="auto">
          <a:xfrm>
            <a:off x="3840224" y="4201941"/>
            <a:ext cx="2174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400" b="1" dirty="0"/>
              <a:t>PRACTICES</a:t>
            </a:r>
          </a:p>
        </p:txBody>
      </p:sp>
      <p:sp>
        <p:nvSpPr>
          <p:cNvPr id="51207" name="Text Box 7"/>
          <p:cNvSpPr txBox="1">
            <a:spLocks noChangeArrowheads="1"/>
          </p:cNvSpPr>
          <p:nvPr/>
        </p:nvSpPr>
        <p:spPr bwMode="auto">
          <a:xfrm>
            <a:off x="5718499" y="2363512"/>
            <a:ext cx="8802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400" b="1" dirty="0"/>
              <a:t>DATA</a:t>
            </a:r>
          </a:p>
        </p:txBody>
      </p:sp>
      <p:grpSp>
        <p:nvGrpSpPr>
          <p:cNvPr id="51209" name="Group 18"/>
          <p:cNvGrpSpPr>
            <a:grpSpLocks/>
          </p:cNvGrpSpPr>
          <p:nvPr/>
        </p:nvGrpSpPr>
        <p:grpSpPr bwMode="auto">
          <a:xfrm>
            <a:off x="-7938" y="1131897"/>
            <a:ext cx="2251076" cy="1776412"/>
            <a:chOff x="454025" y="1452563"/>
            <a:chExt cx="2251075" cy="1776412"/>
          </a:xfrm>
        </p:grpSpPr>
        <p:sp>
          <p:nvSpPr>
            <p:cNvPr id="51217" name="Text Box 8"/>
            <p:cNvSpPr txBox="1">
              <a:spLocks noChangeArrowheads="1"/>
            </p:cNvSpPr>
            <p:nvPr/>
          </p:nvSpPr>
          <p:spPr bwMode="auto">
            <a:xfrm>
              <a:off x="454025" y="1452563"/>
              <a:ext cx="2251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400" b="1" dirty="0"/>
                <a:t>Supporting</a:t>
              </a:r>
            </a:p>
            <a:p>
              <a:pPr eaLnBrk="1" hangingPunct="1">
                <a:spcBef>
                  <a:spcPct val="0"/>
                </a:spcBef>
                <a:buFontTx/>
                <a:buNone/>
              </a:pPr>
              <a:r>
                <a:rPr lang="en-US" altLang="en-US" sz="2400" b="1" dirty="0"/>
                <a:t>Staff Behavior</a:t>
              </a:r>
            </a:p>
          </p:txBody>
        </p:sp>
        <p:sp>
          <p:nvSpPr>
            <p:cNvPr id="51218" name="AutoShape 13"/>
            <p:cNvSpPr>
              <a:spLocks noChangeArrowheads="1"/>
            </p:cNvSpPr>
            <p:nvPr/>
          </p:nvSpPr>
          <p:spPr bwMode="auto">
            <a:xfrm flipV="1">
              <a:off x="1143000" y="2360613"/>
              <a:ext cx="814388" cy="868362"/>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grpSp>
        <p:nvGrpSpPr>
          <p:cNvPr id="51210" name="Group 21"/>
          <p:cNvGrpSpPr>
            <a:grpSpLocks/>
          </p:cNvGrpSpPr>
          <p:nvPr/>
        </p:nvGrpSpPr>
        <p:grpSpPr bwMode="auto">
          <a:xfrm>
            <a:off x="7581990" y="1082684"/>
            <a:ext cx="2078038" cy="2187575"/>
            <a:chOff x="6977623" y="1417955"/>
            <a:chExt cx="2078038" cy="2187998"/>
          </a:xfrm>
        </p:grpSpPr>
        <p:sp>
          <p:nvSpPr>
            <p:cNvPr id="51215" name="Text Box 9"/>
            <p:cNvSpPr txBox="1">
              <a:spLocks noChangeArrowheads="1"/>
            </p:cNvSpPr>
            <p:nvPr/>
          </p:nvSpPr>
          <p:spPr bwMode="auto">
            <a:xfrm>
              <a:off x="6977623" y="1417955"/>
              <a:ext cx="20780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400" b="1" dirty="0"/>
                <a:t>Supporting</a:t>
              </a:r>
            </a:p>
            <a:p>
              <a:pPr eaLnBrk="1" hangingPunct="1">
                <a:spcBef>
                  <a:spcPct val="0"/>
                </a:spcBef>
                <a:buFontTx/>
                <a:buNone/>
              </a:pPr>
              <a:r>
                <a:rPr lang="en-US" altLang="en-US" sz="2400" b="1" dirty="0"/>
                <a:t>Decision</a:t>
              </a:r>
            </a:p>
            <a:p>
              <a:pPr eaLnBrk="1" hangingPunct="1">
                <a:spcBef>
                  <a:spcPct val="0"/>
                </a:spcBef>
                <a:buFontTx/>
                <a:buNone/>
              </a:pPr>
              <a:r>
                <a:rPr lang="en-US" altLang="en-US" sz="2400" b="1" dirty="0"/>
                <a:t>Making</a:t>
              </a:r>
            </a:p>
          </p:txBody>
        </p:sp>
        <p:sp>
          <p:nvSpPr>
            <p:cNvPr id="51216" name="AutoShape 11"/>
            <p:cNvSpPr>
              <a:spLocks noChangeArrowheads="1"/>
            </p:cNvSpPr>
            <p:nvPr/>
          </p:nvSpPr>
          <p:spPr bwMode="auto">
            <a:xfrm rot="-10590488">
              <a:off x="7227508" y="2691553"/>
              <a:ext cx="762000" cy="9144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12427 w 21600"/>
                <a:gd name="T13" fmla="*/ 3046 h 21600"/>
                <a:gd name="T14" fmla="*/ 17023 w 21600"/>
                <a:gd name="T15" fmla="*/ 9112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3046"/>
                  </a:lnTo>
                  <a:cubicBezTo>
                    <a:pt x="5564" y="3046"/>
                    <a:pt x="0" y="7126"/>
                    <a:pt x="0" y="12158"/>
                  </a:cubicBezTo>
                  <a:lnTo>
                    <a:pt x="0" y="21600"/>
                  </a:lnTo>
                  <a:lnTo>
                    <a:pt x="6200" y="21600"/>
                  </a:lnTo>
                  <a:lnTo>
                    <a:pt x="6200" y="12158"/>
                  </a:lnTo>
                  <a:cubicBezTo>
                    <a:pt x="6200" y="10476"/>
                    <a:pt x="8988" y="9112"/>
                    <a:pt x="12427" y="9112"/>
                  </a:cubicBezTo>
                  <a:lnTo>
                    <a:pt x="12427" y="12158"/>
                  </a:lnTo>
                  <a:lnTo>
                    <a:pt x="21600" y="6079"/>
                  </a:lnTo>
                  <a:close/>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grpSp>
        <p:nvGrpSpPr>
          <p:cNvPr id="51211" name="Group 25"/>
          <p:cNvGrpSpPr>
            <a:grpSpLocks/>
          </p:cNvGrpSpPr>
          <p:nvPr/>
        </p:nvGrpSpPr>
        <p:grpSpPr bwMode="auto">
          <a:xfrm>
            <a:off x="1457325" y="4557722"/>
            <a:ext cx="2706688" cy="1760537"/>
            <a:chOff x="1456633" y="4301032"/>
            <a:chExt cx="2706687" cy="1760732"/>
          </a:xfrm>
        </p:grpSpPr>
        <p:sp>
          <p:nvSpPr>
            <p:cNvPr id="51213" name="Text Box 10"/>
            <p:cNvSpPr txBox="1">
              <a:spLocks noChangeArrowheads="1"/>
            </p:cNvSpPr>
            <p:nvPr/>
          </p:nvSpPr>
          <p:spPr bwMode="auto">
            <a:xfrm>
              <a:off x="1456633" y="5239439"/>
              <a:ext cx="27066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400" b="1" dirty="0"/>
                <a:t>Supporting</a:t>
              </a:r>
            </a:p>
            <a:p>
              <a:pPr eaLnBrk="1" hangingPunct="1">
                <a:spcBef>
                  <a:spcPct val="0"/>
                </a:spcBef>
                <a:buFontTx/>
                <a:buNone/>
              </a:pPr>
              <a:r>
                <a:rPr lang="en-US" altLang="en-US" sz="2400" b="1" dirty="0"/>
                <a:t>Student Behavior</a:t>
              </a:r>
            </a:p>
          </p:txBody>
        </p:sp>
        <p:sp>
          <p:nvSpPr>
            <p:cNvPr id="51214" name="AutoShape 12"/>
            <p:cNvSpPr>
              <a:spLocks noChangeArrowheads="1"/>
            </p:cNvSpPr>
            <p:nvPr/>
          </p:nvSpPr>
          <p:spPr bwMode="auto">
            <a:xfrm rot="-56667">
              <a:off x="2169800" y="4301032"/>
              <a:ext cx="762000" cy="915988"/>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12427 w 21600"/>
                <a:gd name="T13" fmla="*/ 3046 h 21600"/>
                <a:gd name="T14" fmla="*/ 17023 w 21600"/>
                <a:gd name="T15" fmla="*/ 9112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3046"/>
                  </a:lnTo>
                  <a:cubicBezTo>
                    <a:pt x="5564" y="3046"/>
                    <a:pt x="0" y="7126"/>
                    <a:pt x="0" y="12158"/>
                  </a:cubicBezTo>
                  <a:lnTo>
                    <a:pt x="0" y="21600"/>
                  </a:lnTo>
                  <a:lnTo>
                    <a:pt x="6200" y="21600"/>
                  </a:lnTo>
                  <a:lnTo>
                    <a:pt x="6200" y="12158"/>
                  </a:lnTo>
                  <a:cubicBezTo>
                    <a:pt x="6200" y="10476"/>
                    <a:pt x="8988" y="9112"/>
                    <a:pt x="12427" y="9112"/>
                  </a:cubicBezTo>
                  <a:lnTo>
                    <a:pt x="12427" y="12158"/>
                  </a:lnTo>
                  <a:lnTo>
                    <a:pt x="21600" y="6079"/>
                  </a:lnTo>
                  <a:close/>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sp>
        <p:nvSpPr>
          <p:cNvPr id="24" name="Cloud Callout 23"/>
          <p:cNvSpPr/>
          <p:nvPr/>
        </p:nvSpPr>
        <p:spPr>
          <a:xfrm>
            <a:off x="5272088" y="4757747"/>
            <a:ext cx="3806825" cy="1406525"/>
          </a:xfrm>
          <a:prstGeom prst="cloudCallout">
            <a:avLst>
              <a:gd name="adj1" fmla="val -65213"/>
              <a:gd name="adj2" fmla="val -32793"/>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Font typeface="Arial" charset="0"/>
              <a:buChar char="•"/>
              <a:defRPr/>
            </a:pPr>
            <a:r>
              <a:rPr lang="en-US" dirty="0">
                <a:solidFill>
                  <a:srgbClr val="0000FF"/>
                </a:solidFill>
                <a:ea typeface="ＭＳ Ｐゴシック" charset="-128"/>
                <a:cs typeface="ＭＳ Ｐゴシック" charset="-128"/>
              </a:rPr>
              <a:t>  Smallest effort</a:t>
            </a:r>
          </a:p>
          <a:p>
            <a:pPr eaLnBrk="1" hangingPunct="1">
              <a:buFont typeface="Arial" charset="0"/>
              <a:buChar char="•"/>
              <a:defRPr/>
            </a:pPr>
            <a:r>
              <a:rPr lang="en-US" dirty="0">
                <a:solidFill>
                  <a:srgbClr val="0000FF"/>
                </a:solidFill>
                <a:ea typeface="ＭＳ Ｐゴシック" charset="-128"/>
                <a:cs typeface="ＭＳ Ｐゴシック" charset="-128"/>
              </a:rPr>
              <a:t>  Evidence-based</a:t>
            </a:r>
          </a:p>
          <a:p>
            <a:pPr eaLnBrk="1" hangingPunct="1">
              <a:buFont typeface="Arial" charset="0"/>
              <a:buChar char="•"/>
              <a:defRPr/>
            </a:pPr>
            <a:r>
              <a:rPr lang="en-US" dirty="0">
                <a:solidFill>
                  <a:srgbClr val="0000FF"/>
                </a:solidFill>
                <a:ea typeface="ＭＳ Ｐゴシック" charset="-128"/>
                <a:cs typeface="ＭＳ Ｐゴシック" charset="-128"/>
              </a:rPr>
              <a:t>  Biggest, durable effect</a:t>
            </a:r>
          </a:p>
        </p:txBody>
      </p:sp>
    </p:spTree>
    <p:extLst>
      <p:ext uri="{BB962C8B-B14F-4D97-AF65-F5344CB8AC3E}">
        <p14:creationId xmlns:p14="http://schemas.microsoft.com/office/powerpoint/2010/main" val="4123999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6" presetClass="emph" presetSubtype="0" fill="hold" grpId="1" nodeType="withEffect">
                                  <p:stCondLst>
                                    <p:cond delay="0"/>
                                  </p:stCondLst>
                                  <p:childTnLst>
                                    <p:animScale>
                                      <p:cBhvr>
                                        <p:cTn id="10" dur="2000" fill="hold"/>
                                        <p:tgtEl>
                                          <p:spTgt spid="2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Core Management Practices</a:t>
            </a:r>
            <a:endParaRPr lang="en-US" dirty="0"/>
          </a:p>
        </p:txBody>
      </p:sp>
      <p:sp>
        <p:nvSpPr>
          <p:cNvPr id="3" name="Content Placeholder 2"/>
          <p:cNvSpPr>
            <a:spLocks noGrp="1"/>
          </p:cNvSpPr>
          <p:nvPr>
            <p:ph idx="1"/>
          </p:nvPr>
        </p:nvSpPr>
        <p:spPr/>
        <p:txBody>
          <a:bodyPr>
            <a:normAutofit/>
          </a:bodyPr>
          <a:lstStyle/>
          <a:p>
            <a:r>
              <a:rPr lang="en-US" dirty="0" smtClean="0"/>
              <a:t>maximize structure</a:t>
            </a:r>
          </a:p>
          <a:p>
            <a:r>
              <a:rPr lang="en-US" dirty="0" smtClean="0"/>
              <a:t>post</a:t>
            </a:r>
            <a:r>
              <a:rPr lang="en-US" dirty="0"/>
              <a:t>, teach, review, monitor, and reinforce </a:t>
            </a:r>
            <a:r>
              <a:rPr lang="en-US" dirty="0" smtClean="0"/>
              <a:t>expectations</a:t>
            </a:r>
          </a:p>
          <a:p>
            <a:r>
              <a:rPr lang="en-US" dirty="0" smtClean="0"/>
              <a:t>actively engage students </a:t>
            </a:r>
            <a:r>
              <a:rPr lang="en-US" dirty="0"/>
              <a:t>in observable </a:t>
            </a:r>
            <a:r>
              <a:rPr lang="en-US" dirty="0" smtClean="0"/>
              <a:t>ways</a:t>
            </a:r>
            <a:endParaRPr lang="en-US" dirty="0"/>
          </a:p>
          <a:p>
            <a:r>
              <a:rPr lang="en-US" dirty="0" smtClean="0"/>
              <a:t>use </a:t>
            </a:r>
            <a:r>
              <a:rPr lang="en-US" dirty="0"/>
              <a:t>a continuum of strategies for responding to </a:t>
            </a:r>
            <a:r>
              <a:rPr lang="en-US" dirty="0" smtClean="0"/>
              <a:t>appropriate behaviors</a:t>
            </a:r>
          </a:p>
          <a:p>
            <a:r>
              <a:rPr lang="en-US" dirty="0" smtClean="0"/>
              <a:t>use </a:t>
            </a:r>
            <a:r>
              <a:rPr lang="en-US" dirty="0"/>
              <a:t>a continuum of strategies to respond to </a:t>
            </a:r>
            <a:r>
              <a:rPr lang="en-US" dirty="0" smtClean="0"/>
              <a:t>challenging </a:t>
            </a:r>
            <a:r>
              <a:rPr lang="en-US" dirty="0"/>
              <a:t>behaviors.</a:t>
            </a:r>
            <a:endParaRPr lang="en-US" dirty="0"/>
          </a:p>
        </p:txBody>
      </p:sp>
      <p:sp>
        <p:nvSpPr>
          <p:cNvPr id="4" name="Footer Placeholder 3"/>
          <p:cNvSpPr>
            <a:spLocks noGrp="1"/>
          </p:cNvSpPr>
          <p:nvPr>
            <p:ph type="ftr" sz="quarter" idx="11"/>
          </p:nvPr>
        </p:nvSpPr>
        <p:spPr/>
        <p:txBody>
          <a:bodyPr/>
          <a:lstStyle/>
          <a:p>
            <a:r>
              <a:rPr lang="en-US" smtClean="0"/>
              <a:t>Simonsen, et al (2008)</a:t>
            </a:r>
            <a:endParaRPr lang="en-US"/>
          </a:p>
        </p:txBody>
      </p:sp>
    </p:spTree>
    <p:extLst>
      <p:ext uri="{BB962C8B-B14F-4D97-AF65-F5344CB8AC3E}">
        <p14:creationId xmlns:p14="http://schemas.microsoft.com/office/powerpoint/2010/main" val="1375864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the Commonalities</a:t>
            </a:r>
            <a:endParaRPr lang="en-US" dirty="0"/>
          </a:p>
        </p:txBody>
      </p:sp>
      <p:sp>
        <p:nvSpPr>
          <p:cNvPr id="4" name="Text Placeholder 3"/>
          <p:cNvSpPr>
            <a:spLocks noGrp="1"/>
          </p:cNvSpPr>
          <p:nvPr>
            <p:ph type="body" idx="1"/>
          </p:nvPr>
        </p:nvSpPr>
        <p:spPr/>
        <p:txBody>
          <a:bodyPr/>
          <a:lstStyle/>
          <a:p>
            <a:r>
              <a:rPr lang="en-US" dirty="0" smtClean="0"/>
              <a:t>PBIS/SEL</a:t>
            </a:r>
            <a:r>
              <a:rPr lang="en-US" dirty="0" smtClean="0"/>
              <a:t>	</a:t>
            </a:r>
            <a:endParaRPr lang="en-US" dirty="0"/>
          </a:p>
        </p:txBody>
      </p:sp>
      <p:sp>
        <p:nvSpPr>
          <p:cNvPr id="3" name="Content Placeholder 2"/>
          <p:cNvSpPr>
            <a:spLocks noGrp="1"/>
          </p:cNvSpPr>
          <p:nvPr>
            <p:ph sz="half" idx="2"/>
          </p:nvPr>
        </p:nvSpPr>
        <p:spPr/>
        <p:txBody>
          <a:bodyPr>
            <a:normAutofit/>
          </a:bodyPr>
          <a:lstStyle/>
          <a:p>
            <a:r>
              <a:rPr lang="en-US" dirty="0" smtClean="0"/>
              <a:t>Self-awareness</a:t>
            </a:r>
          </a:p>
          <a:p>
            <a:r>
              <a:rPr lang="en-US" dirty="0" smtClean="0"/>
              <a:t>Self-management</a:t>
            </a:r>
          </a:p>
          <a:p>
            <a:r>
              <a:rPr lang="en-US" dirty="0" smtClean="0"/>
              <a:t>Social awareness</a:t>
            </a:r>
          </a:p>
          <a:p>
            <a:r>
              <a:rPr lang="en-US" dirty="0" smtClean="0"/>
              <a:t>Relationship skills</a:t>
            </a:r>
          </a:p>
          <a:p>
            <a:r>
              <a:rPr lang="en-US" dirty="0" smtClean="0"/>
              <a:t>Responsible </a:t>
            </a:r>
            <a:r>
              <a:rPr lang="en-US" dirty="0"/>
              <a:t>decision </a:t>
            </a:r>
            <a:r>
              <a:rPr lang="en-US" dirty="0" smtClean="0"/>
              <a:t>making</a:t>
            </a:r>
            <a:endParaRPr lang="en-US" dirty="0"/>
          </a:p>
        </p:txBody>
      </p:sp>
      <p:sp>
        <p:nvSpPr>
          <p:cNvPr id="5" name="Text Placeholder 4"/>
          <p:cNvSpPr>
            <a:spLocks noGrp="1"/>
          </p:cNvSpPr>
          <p:nvPr>
            <p:ph type="body" sz="quarter" idx="3"/>
          </p:nvPr>
        </p:nvSpPr>
        <p:spPr/>
        <p:txBody>
          <a:bodyPr/>
          <a:lstStyle/>
          <a:p>
            <a:r>
              <a:rPr lang="en-US" dirty="0" smtClean="0"/>
              <a:t>Trauma concepts</a:t>
            </a:r>
            <a:endParaRPr lang="en-US" dirty="0"/>
          </a:p>
        </p:txBody>
      </p:sp>
      <p:sp>
        <p:nvSpPr>
          <p:cNvPr id="6" name="Content Placeholder 5"/>
          <p:cNvSpPr>
            <a:spLocks noGrp="1"/>
          </p:cNvSpPr>
          <p:nvPr>
            <p:ph sz="quarter" idx="4"/>
          </p:nvPr>
        </p:nvSpPr>
        <p:spPr/>
        <p:txBody>
          <a:bodyPr/>
          <a:lstStyle/>
          <a:p>
            <a:r>
              <a:rPr lang="en-US" dirty="0" smtClean="0"/>
              <a:t>Self- concept</a:t>
            </a:r>
          </a:p>
          <a:p>
            <a:r>
              <a:rPr lang="en-US" dirty="0" smtClean="0"/>
              <a:t>Affect Management/Co-Regulation</a:t>
            </a:r>
          </a:p>
          <a:p>
            <a:r>
              <a:rPr lang="en-US" dirty="0" smtClean="0"/>
              <a:t>Attunement</a:t>
            </a:r>
          </a:p>
          <a:p>
            <a:r>
              <a:rPr lang="en-US" dirty="0" smtClean="0"/>
              <a:t>Arousal level</a:t>
            </a:r>
          </a:p>
          <a:p>
            <a:r>
              <a:rPr lang="en-US" dirty="0" smtClean="0"/>
              <a:t>Executive Functioning</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800600"/>
            <a:ext cx="57150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6569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but essential</a:t>
            </a:r>
            <a:endParaRPr lang="en-US" dirty="0"/>
          </a:p>
        </p:txBody>
      </p:sp>
      <p:sp>
        <p:nvSpPr>
          <p:cNvPr id="3" name="Content Placeholder 2"/>
          <p:cNvSpPr>
            <a:spLocks noGrp="1"/>
          </p:cNvSpPr>
          <p:nvPr>
            <p:ph idx="1"/>
          </p:nvPr>
        </p:nvSpPr>
        <p:spPr/>
        <p:txBody>
          <a:bodyPr/>
          <a:lstStyle/>
          <a:p>
            <a:r>
              <a:rPr lang="en-US" dirty="0" smtClean="0"/>
              <a:t>Neural Networks</a:t>
            </a:r>
          </a:p>
          <a:p>
            <a:r>
              <a:rPr lang="en-US" dirty="0" smtClean="0"/>
              <a:t>Slow it Down</a:t>
            </a:r>
          </a:p>
          <a:p>
            <a:r>
              <a:rPr lang="en-US" dirty="0" smtClean="0"/>
              <a:t>Repetition</a:t>
            </a:r>
          </a:p>
          <a:p>
            <a:r>
              <a:rPr lang="en-US" dirty="0" smtClean="0"/>
              <a:t>Dosing</a:t>
            </a:r>
          </a:p>
          <a:p>
            <a:r>
              <a:rPr lang="en-US" dirty="0" smtClean="0"/>
              <a:t>Contextual teaching and learning</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21204"/>
            <a:ext cx="83820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rot="21138092">
            <a:off x="1990579" y="2371392"/>
            <a:ext cx="2464559" cy="772880"/>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Neural  networks</a:t>
            </a:r>
            <a:endParaRPr lang="en-US" sz="2400" b="1" dirty="0"/>
          </a:p>
        </p:txBody>
      </p:sp>
      <p:sp>
        <p:nvSpPr>
          <p:cNvPr id="5" name="Oval 4"/>
          <p:cNvSpPr/>
          <p:nvPr/>
        </p:nvSpPr>
        <p:spPr>
          <a:xfrm rot="21106000">
            <a:off x="1838242" y="3108045"/>
            <a:ext cx="3026732" cy="829720"/>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Slow it down</a:t>
            </a:r>
            <a:endParaRPr lang="en-US" b="1" dirty="0"/>
          </a:p>
        </p:txBody>
      </p:sp>
      <p:sp>
        <p:nvSpPr>
          <p:cNvPr id="6" name="Oval 5"/>
          <p:cNvSpPr/>
          <p:nvPr/>
        </p:nvSpPr>
        <p:spPr>
          <a:xfrm rot="21028055">
            <a:off x="3048000" y="3931448"/>
            <a:ext cx="2819399" cy="1097751"/>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Repetition</a:t>
            </a:r>
            <a:endParaRPr lang="en-US" b="1" dirty="0"/>
          </a:p>
        </p:txBody>
      </p:sp>
      <p:sp>
        <p:nvSpPr>
          <p:cNvPr id="7" name="Oval 6"/>
          <p:cNvSpPr/>
          <p:nvPr/>
        </p:nvSpPr>
        <p:spPr>
          <a:xfrm rot="21115770">
            <a:off x="6172200" y="4480322"/>
            <a:ext cx="2514600" cy="1387077"/>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Dosing</a:t>
            </a:r>
            <a:endParaRPr lang="en-US" b="1" dirty="0"/>
          </a:p>
        </p:txBody>
      </p:sp>
      <p:sp>
        <p:nvSpPr>
          <p:cNvPr id="8" name="TextBox 7"/>
          <p:cNvSpPr txBox="1"/>
          <p:nvPr/>
        </p:nvSpPr>
        <p:spPr>
          <a:xfrm>
            <a:off x="609600" y="5241220"/>
            <a:ext cx="2613258" cy="1077218"/>
          </a:xfrm>
          <a:prstGeom prst="rect">
            <a:avLst/>
          </a:prstGeom>
          <a:noFill/>
        </p:spPr>
        <p:txBody>
          <a:bodyPr wrap="square" rtlCol="0">
            <a:spAutoFit/>
          </a:bodyPr>
          <a:lstStyle/>
          <a:p>
            <a:pPr algn="ctr"/>
            <a:r>
              <a:rPr lang="en-US" sz="3200" dirty="0" smtClean="0"/>
              <a:t>Contextual Teaching</a:t>
            </a:r>
            <a:endParaRPr lang="en-US" sz="3200" dirty="0"/>
          </a:p>
        </p:txBody>
      </p:sp>
    </p:spTree>
    <p:extLst>
      <p:ext uri="{BB962C8B-B14F-4D97-AF65-F5344CB8AC3E}">
        <p14:creationId xmlns:p14="http://schemas.microsoft.com/office/powerpoint/2010/main" val="136852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927828605"/>
              </p:ext>
            </p:extLst>
          </p:nvPr>
        </p:nvGraphicFramePr>
        <p:xfrm>
          <a:off x="536713" y="1570386"/>
          <a:ext cx="7991060" cy="4410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eft-Right Arrow 4"/>
          <p:cNvSpPr/>
          <p:nvPr/>
        </p:nvSpPr>
        <p:spPr>
          <a:xfrm>
            <a:off x="983975" y="5083710"/>
            <a:ext cx="6904571" cy="685800"/>
          </a:xfrm>
          <a:prstGeom prst="leftRightArrow">
            <a:avLst/>
          </a:prstGeom>
          <a:solidFill>
            <a:schemeClr val="tx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b="1" dirty="0">
                <a:solidFill>
                  <a:srgbClr val="FF0000"/>
                </a:solidFill>
                <a:effectLst>
                  <a:outerShdw blurRad="38100" dist="38100" dir="2700000" algn="tl">
                    <a:srgbClr val="000000">
                      <a:alpha val="43137"/>
                    </a:srgbClr>
                  </a:outerShdw>
                </a:effectLst>
                <a:latin typeface="Century Gothic" panose="020B0502020202020204"/>
              </a:rPr>
              <a:t>UN-REGULATED STRESS</a:t>
            </a:r>
          </a:p>
        </p:txBody>
      </p:sp>
      <p:sp>
        <p:nvSpPr>
          <p:cNvPr id="6" name="Title 1"/>
          <p:cNvSpPr txBox="1">
            <a:spLocks/>
          </p:cNvSpPr>
          <p:nvPr/>
        </p:nvSpPr>
        <p:spPr>
          <a:xfrm>
            <a:off x="1543050" y="636104"/>
            <a:ext cx="5823992" cy="703755"/>
          </a:xfrm>
          <a:prstGeom prst="rect">
            <a:avLst/>
          </a:prstGeom>
          <a:effectLst>
            <a:outerShdw blurRad="25400" dir="17880000">
              <a:srgbClr val="000000">
                <a:alpha val="46000"/>
              </a:srgbClr>
            </a:outerShdw>
          </a:effectLst>
        </p:spPr>
        <p:txBody>
          <a:bodyPr vert="horz" lIns="68580" tIns="34290" rIns="68580" bIns="34290" rtlCol="0" anchor="b">
            <a:no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50000"/>
              </a:lnSpc>
            </a:pPr>
            <a:endParaRPr lang="en-US" sz="2400" i="1" dirty="0" smtClean="0">
              <a:solidFill>
                <a:schemeClr val="accent2"/>
              </a:solidFill>
              <a:latin typeface="+mn-lt"/>
              <a:cs typeface="Times New Roman" panose="02020603050405020304" pitchFamily="18" charset="0"/>
            </a:endParaRPr>
          </a:p>
          <a:p>
            <a:pPr>
              <a:lnSpc>
                <a:spcPct val="150000"/>
              </a:lnSpc>
            </a:pPr>
            <a:r>
              <a:rPr lang="en-US" sz="2400" i="1" dirty="0" smtClean="0">
                <a:solidFill>
                  <a:schemeClr val="accent2"/>
                </a:solidFill>
                <a:latin typeface="+mn-lt"/>
                <a:cs typeface="Times New Roman" panose="02020603050405020304" pitchFamily="18" charset="0"/>
              </a:rPr>
              <a:t>T</a:t>
            </a:r>
          </a:p>
          <a:p>
            <a:pPr>
              <a:lnSpc>
                <a:spcPct val="150000"/>
              </a:lnSpc>
            </a:pPr>
            <a:endParaRPr lang="en-US" sz="2400" i="1" dirty="0">
              <a:solidFill>
                <a:schemeClr val="accent2"/>
              </a:solidFill>
              <a:latin typeface="+mn-lt"/>
              <a:cs typeface="Times New Roman" panose="02020603050405020304" pitchFamily="18" charset="0"/>
            </a:endParaRPr>
          </a:p>
          <a:p>
            <a:pPr>
              <a:lnSpc>
                <a:spcPct val="150000"/>
              </a:lnSpc>
            </a:pPr>
            <a:endParaRPr lang="en-US" sz="2400" i="1" dirty="0" smtClean="0">
              <a:solidFill>
                <a:schemeClr val="accent2"/>
              </a:solidFill>
              <a:latin typeface="+mn-lt"/>
              <a:cs typeface="Times New Roman" panose="02020603050405020304" pitchFamily="18" charset="0"/>
            </a:endParaRPr>
          </a:p>
          <a:p>
            <a:r>
              <a:rPr lang="en-US" sz="2800" b="1" i="1" dirty="0" smtClean="0">
                <a:solidFill>
                  <a:schemeClr val="tx1"/>
                </a:solidFill>
                <a:latin typeface="+mn-lt"/>
                <a:cs typeface="Times New Roman" panose="02020603050405020304" pitchFamily="18" charset="0"/>
              </a:rPr>
              <a:t>Trauma </a:t>
            </a:r>
            <a:r>
              <a:rPr lang="en-US" sz="2800" b="1" i="1" dirty="0">
                <a:solidFill>
                  <a:schemeClr val="tx1"/>
                </a:solidFill>
                <a:latin typeface="+mn-lt"/>
                <a:cs typeface="Times New Roman" panose="02020603050405020304" pitchFamily="18" charset="0"/>
              </a:rPr>
              <a:t>is a sudden, unpredictable, physiological experience that overwhelms a person’s ability to cope.</a:t>
            </a:r>
            <a:endParaRPr lang="en-US" sz="2800" b="1" dirty="0">
              <a:solidFill>
                <a:schemeClr val="tx1"/>
              </a:solidFill>
              <a:latin typeface="+mn-lt"/>
              <a:cs typeface="Times New Roman" panose="02020603050405020304" pitchFamily="18" charset="0"/>
            </a:endParaRPr>
          </a:p>
        </p:txBody>
      </p:sp>
      <p:sp>
        <p:nvSpPr>
          <p:cNvPr id="7" name="Left-Right Arrow 6"/>
          <p:cNvSpPr/>
          <p:nvPr/>
        </p:nvSpPr>
        <p:spPr>
          <a:xfrm>
            <a:off x="976520" y="5058764"/>
            <a:ext cx="6911456" cy="685800"/>
          </a:xfrm>
          <a:prstGeom prst="leftRightArrow">
            <a:avLst/>
          </a:prstGeom>
          <a:solidFill>
            <a:schemeClr val="tx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b="1" dirty="0" smtClean="0">
                <a:solidFill>
                  <a:srgbClr val="FF0000"/>
                </a:solidFill>
                <a:effectLst>
                  <a:outerShdw blurRad="38100" dist="38100" dir="2700000" algn="tl">
                    <a:srgbClr val="000000">
                      <a:alpha val="43137"/>
                    </a:srgbClr>
                  </a:outerShdw>
                </a:effectLst>
                <a:latin typeface="Century Gothic" panose="020B0502020202020204"/>
              </a:rPr>
              <a:t>Domains of Impact/Developmental Injuries </a:t>
            </a:r>
            <a:endParaRPr lang="en-US" b="1" dirty="0">
              <a:solidFill>
                <a:srgbClr val="FF0000"/>
              </a:solidFill>
              <a:effectLst>
                <a:outerShdw blurRad="38100" dist="38100" dir="2700000" algn="tl">
                  <a:srgbClr val="000000">
                    <a:alpha val="43137"/>
                  </a:srgbClr>
                </a:outerShdw>
              </a:effectLst>
              <a:latin typeface="Century Gothic" panose="020B0502020202020204"/>
            </a:endParaRPr>
          </a:p>
        </p:txBody>
      </p:sp>
      <p:sp>
        <p:nvSpPr>
          <p:cNvPr id="8" name="Rectangle 7"/>
          <p:cNvSpPr/>
          <p:nvPr/>
        </p:nvSpPr>
        <p:spPr>
          <a:xfrm>
            <a:off x="0" y="6367046"/>
            <a:ext cx="9144000" cy="49095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84804" y="6333773"/>
            <a:ext cx="371476" cy="496031"/>
            <a:chOff x="152400" y="6205955"/>
            <a:chExt cx="495301" cy="496031"/>
          </a:xfrm>
        </p:grpSpPr>
        <p:pic>
          <p:nvPicPr>
            <p:cNvPr id="10" name="Picture 2" descr="35[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6205955"/>
              <a:ext cx="495300" cy="496031"/>
            </a:xfrm>
            <a:prstGeom prst="ellipse">
              <a:avLst/>
            </a:prstGeom>
            <a:noFill/>
            <a:ln w="9525" algn="in">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1" name="Oval 10"/>
            <p:cNvSpPr/>
            <p:nvPr/>
          </p:nvSpPr>
          <p:spPr>
            <a:xfrm>
              <a:off x="152401" y="6205955"/>
              <a:ext cx="495300" cy="496031"/>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428625" y="6430546"/>
            <a:ext cx="1771650" cy="584775"/>
          </a:xfrm>
          <a:prstGeom prst="rect">
            <a:avLst/>
          </a:prstGeom>
          <a:noFill/>
        </p:spPr>
        <p:txBody>
          <a:bodyPr wrap="square" rtlCol="0">
            <a:spAutoFit/>
          </a:bodyPr>
          <a:lstStyle/>
          <a:p>
            <a:r>
              <a:rPr lang="en-US" sz="1600" dirty="0" smtClean="0">
                <a:solidFill>
                  <a:schemeClr val="tx2"/>
                </a:solidFill>
                <a:latin typeface="+mj-lt"/>
              </a:rPr>
              <a:t>© NFI Vermont 2018</a:t>
            </a:r>
            <a:endParaRPr lang="en-US" sz="1600" dirty="0">
              <a:solidFill>
                <a:schemeClr val="tx2"/>
              </a:solidFill>
              <a:latin typeface="+mj-lt"/>
            </a:endParaRPr>
          </a:p>
        </p:txBody>
      </p:sp>
      <p:sp>
        <p:nvSpPr>
          <p:cNvPr id="3" name="Rectangle 2"/>
          <p:cNvSpPr/>
          <p:nvPr/>
        </p:nvSpPr>
        <p:spPr>
          <a:xfrm>
            <a:off x="533400" y="0"/>
            <a:ext cx="78486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Developmental trauma</a:t>
            </a:r>
          </a:p>
          <a:p>
            <a:pPr algn="ctr"/>
            <a:r>
              <a:rPr lang="en-US" sz="2800" dirty="0" smtClean="0">
                <a:solidFill>
                  <a:schemeClr val="tx1"/>
                </a:solidFill>
              </a:rPr>
              <a:t>Protracted developmental injury</a:t>
            </a:r>
          </a:p>
          <a:p>
            <a:pPr algn="ctr"/>
            <a:r>
              <a:rPr lang="en-US" sz="2800" dirty="0" smtClean="0">
                <a:solidFill>
                  <a:schemeClr val="tx1"/>
                </a:solidFill>
              </a:rPr>
              <a:t>Window of development</a:t>
            </a:r>
          </a:p>
          <a:p>
            <a:pPr algn="ctr"/>
            <a:r>
              <a:rPr lang="en-US" sz="2800" dirty="0" smtClean="0">
                <a:solidFill>
                  <a:schemeClr val="tx1"/>
                </a:solidFill>
              </a:rPr>
              <a:t>Caregiving environment</a:t>
            </a:r>
            <a:endParaRPr lang="en-US" sz="2800" dirty="0">
              <a:solidFill>
                <a:schemeClr val="tx1"/>
              </a:solidFill>
            </a:endParaRPr>
          </a:p>
        </p:txBody>
      </p:sp>
    </p:spTree>
    <p:extLst>
      <p:ext uri="{BB962C8B-B14F-4D97-AF65-F5344CB8AC3E}">
        <p14:creationId xmlns:p14="http://schemas.microsoft.com/office/powerpoint/2010/main" val="275492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2713" y="630238"/>
            <a:ext cx="6781800" cy="1198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smtClean="0"/>
              <a:t>Alignment of PBIS with Trauma Informed/Responsive Practices</a:t>
            </a:r>
            <a:endParaRPr lang="en-US" sz="4000" dirty="0"/>
          </a:p>
        </p:txBody>
      </p:sp>
      <p:sp>
        <p:nvSpPr>
          <p:cNvPr id="3" name="Rounded Rectangle 2"/>
          <p:cNvSpPr/>
          <p:nvPr/>
        </p:nvSpPr>
        <p:spPr>
          <a:xfrm>
            <a:off x="304800" y="2438400"/>
            <a:ext cx="209550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Biology and the brain</a:t>
            </a:r>
          </a:p>
        </p:txBody>
      </p:sp>
      <p:sp>
        <p:nvSpPr>
          <p:cNvPr id="4" name="Rounded Rectangle 3"/>
          <p:cNvSpPr/>
          <p:nvPr/>
        </p:nvSpPr>
        <p:spPr>
          <a:xfrm>
            <a:off x="2667000" y="2438400"/>
            <a:ext cx="190500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Attachment and relationship</a:t>
            </a:r>
          </a:p>
        </p:txBody>
      </p:sp>
      <p:sp>
        <p:nvSpPr>
          <p:cNvPr id="5" name="Rounded Rectangle 4"/>
          <p:cNvSpPr/>
          <p:nvPr/>
        </p:nvSpPr>
        <p:spPr>
          <a:xfrm>
            <a:off x="4800600" y="2438400"/>
            <a:ext cx="1828800" cy="1904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Emotional Regulation</a:t>
            </a:r>
          </a:p>
        </p:txBody>
      </p:sp>
      <p:sp>
        <p:nvSpPr>
          <p:cNvPr id="6" name="Rounded Rectangle 5"/>
          <p:cNvSpPr/>
          <p:nvPr/>
        </p:nvSpPr>
        <p:spPr>
          <a:xfrm>
            <a:off x="6858000" y="2438401"/>
            <a:ext cx="1752600" cy="18287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Cognition and Learning</a:t>
            </a:r>
          </a:p>
        </p:txBody>
      </p:sp>
      <p:sp>
        <p:nvSpPr>
          <p:cNvPr id="7" name="Rounded Rectangle 6"/>
          <p:cNvSpPr/>
          <p:nvPr/>
        </p:nvSpPr>
        <p:spPr>
          <a:xfrm>
            <a:off x="1219200" y="4572000"/>
            <a:ext cx="2057400"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behavior</a:t>
            </a:r>
          </a:p>
        </p:txBody>
      </p:sp>
      <p:sp>
        <p:nvSpPr>
          <p:cNvPr id="8" name="Rounded Rectangle 7"/>
          <p:cNvSpPr/>
          <p:nvPr/>
        </p:nvSpPr>
        <p:spPr>
          <a:xfrm>
            <a:off x="3505200" y="4572000"/>
            <a:ext cx="1905000"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dissociatio</a:t>
            </a:r>
            <a:r>
              <a:rPr lang="en-US" dirty="0"/>
              <a:t>n</a:t>
            </a:r>
          </a:p>
        </p:txBody>
      </p:sp>
      <p:sp>
        <p:nvSpPr>
          <p:cNvPr id="9" name="Rounded Rectangle 8"/>
          <p:cNvSpPr/>
          <p:nvPr/>
        </p:nvSpPr>
        <p:spPr>
          <a:xfrm>
            <a:off x="5643563" y="4572000"/>
            <a:ext cx="1752600"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Self-concept</a:t>
            </a:r>
          </a:p>
        </p:txBody>
      </p:sp>
      <p:sp>
        <p:nvSpPr>
          <p:cNvPr id="10" name="Footer Placeholder 9"/>
          <p:cNvSpPr>
            <a:spLocks noGrp="1"/>
          </p:cNvSpPr>
          <p:nvPr>
            <p:ph type="ftr" sz="quarter" idx="11"/>
          </p:nvPr>
        </p:nvSpPr>
        <p:spPr/>
        <p:txBody>
          <a:bodyPr/>
          <a:lstStyle/>
          <a:p>
            <a:r>
              <a:rPr lang="en-US" smtClean="0"/>
              <a:t>NFI Vermont.  All rights reserved c 2017</a:t>
            </a:r>
            <a:endParaRPr lang="en-US"/>
          </a:p>
        </p:txBody>
      </p:sp>
      <p:sp>
        <p:nvSpPr>
          <p:cNvPr id="11" name="Rectangle 10"/>
          <p:cNvSpPr/>
          <p:nvPr/>
        </p:nvSpPr>
        <p:spPr>
          <a:xfrm>
            <a:off x="304800" y="2590800"/>
            <a:ext cx="2095500" cy="15240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Practice </a:t>
            </a:r>
            <a:r>
              <a:rPr lang="en-US" sz="2400" smtClean="0">
                <a:solidFill>
                  <a:schemeClr val="tx1"/>
                </a:solidFill>
              </a:rPr>
              <a:t>and routine = </a:t>
            </a:r>
            <a:r>
              <a:rPr lang="en-US" sz="2400" dirty="0" smtClean="0">
                <a:solidFill>
                  <a:schemeClr val="tx1"/>
                </a:solidFill>
              </a:rPr>
              <a:t>self-regulation</a:t>
            </a:r>
            <a:endParaRPr lang="en-US" sz="2400" dirty="0">
              <a:solidFill>
                <a:schemeClr val="tx1"/>
              </a:solidFill>
            </a:endParaRPr>
          </a:p>
        </p:txBody>
      </p:sp>
      <p:sp>
        <p:nvSpPr>
          <p:cNvPr id="12" name="Rectangle 11"/>
          <p:cNvSpPr/>
          <p:nvPr/>
        </p:nvSpPr>
        <p:spPr>
          <a:xfrm>
            <a:off x="2667000" y="2590800"/>
            <a:ext cx="1866900" cy="15240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Attunement and affect management</a:t>
            </a:r>
            <a:endParaRPr lang="en-US" sz="2000" dirty="0">
              <a:solidFill>
                <a:schemeClr val="tx1"/>
              </a:solidFill>
            </a:endParaRPr>
          </a:p>
        </p:txBody>
      </p:sp>
      <p:sp>
        <p:nvSpPr>
          <p:cNvPr id="13" name="Rectangle 12"/>
          <p:cNvSpPr/>
          <p:nvPr/>
        </p:nvSpPr>
        <p:spPr>
          <a:xfrm>
            <a:off x="4800600" y="2590800"/>
            <a:ext cx="1828800" cy="15240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Relationships and consistency</a:t>
            </a:r>
            <a:endParaRPr lang="en-US" sz="2000" dirty="0">
              <a:solidFill>
                <a:schemeClr val="tx1"/>
              </a:solidFill>
            </a:endParaRPr>
          </a:p>
        </p:txBody>
      </p:sp>
      <p:sp>
        <p:nvSpPr>
          <p:cNvPr id="14" name="Rectangle 13"/>
          <p:cNvSpPr/>
          <p:nvPr/>
        </p:nvSpPr>
        <p:spPr>
          <a:xfrm>
            <a:off x="6858000" y="2590800"/>
            <a:ext cx="1752600" cy="15240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Predictability = accessing cortex</a:t>
            </a:r>
            <a:endParaRPr lang="en-US" sz="2000" dirty="0">
              <a:solidFill>
                <a:schemeClr val="tx1"/>
              </a:solidFill>
            </a:endParaRPr>
          </a:p>
        </p:txBody>
      </p:sp>
      <p:sp>
        <p:nvSpPr>
          <p:cNvPr id="15" name="Rectangle 14"/>
          <p:cNvSpPr/>
          <p:nvPr/>
        </p:nvSpPr>
        <p:spPr>
          <a:xfrm>
            <a:off x="1219200" y="4765964"/>
            <a:ext cx="1981200" cy="127461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Consistency = flexibility</a:t>
            </a:r>
            <a:endParaRPr lang="en-US" sz="2400" dirty="0">
              <a:solidFill>
                <a:schemeClr val="tx1"/>
              </a:solidFill>
            </a:endParaRPr>
          </a:p>
        </p:txBody>
      </p:sp>
      <p:sp>
        <p:nvSpPr>
          <p:cNvPr id="16" name="Rectangle 15"/>
          <p:cNvSpPr/>
          <p:nvPr/>
        </p:nvSpPr>
        <p:spPr>
          <a:xfrm>
            <a:off x="3600450" y="4765964"/>
            <a:ext cx="1809750" cy="1253836"/>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Self-regulation = optimal arousal</a:t>
            </a:r>
            <a:endParaRPr lang="en-US" sz="2000" dirty="0">
              <a:solidFill>
                <a:schemeClr val="tx1"/>
              </a:solidFill>
            </a:endParaRPr>
          </a:p>
        </p:txBody>
      </p:sp>
      <p:sp>
        <p:nvSpPr>
          <p:cNvPr id="17" name="Rectangle 16"/>
          <p:cNvSpPr/>
          <p:nvPr/>
        </p:nvSpPr>
        <p:spPr>
          <a:xfrm>
            <a:off x="5714999" y="4765964"/>
            <a:ext cx="1681163" cy="1253836"/>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5 :1 ratio</a:t>
            </a:r>
            <a:endParaRPr lang="en-US" sz="2800" dirty="0">
              <a:solidFill>
                <a:schemeClr val="tx1"/>
              </a:solidFill>
            </a:endParaRPr>
          </a:p>
        </p:txBody>
      </p:sp>
    </p:spTree>
    <p:extLst>
      <p:ext uri="{BB962C8B-B14F-4D97-AF65-F5344CB8AC3E}">
        <p14:creationId xmlns:p14="http://schemas.microsoft.com/office/powerpoint/2010/main" val="86105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Targeting the Tiers, PBiS approaches</a:t>
            </a:r>
            <a:endParaRPr lang="en-US" dirty="0"/>
          </a:p>
        </p:txBody>
      </p:sp>
      <p:pic>
        <p:nvPicPr>
          <p:cNvPr id="33795" name="Picture 2" descr="Triangl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981200"/>
            <a:ext cx="4114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26"/>
          <p:cNvSpPr txBox="1">
            <a:spLocks noChangeArrowheads="1"/>
          </p:cNvSpPr>
          <p:nvPr/>
        </p:nvSpPr>
        <p:spPr bwMode="auto">
          <a:xfrm>
            <a:off x="609600" y="2971800"/>
            <a:ext cx="1479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1800" b="1" dirty="0">
                <a:solidFill>
                  <a:srgbClr val="FF0000"/>
                </a:solidFill>
                <a:latin typeface="Arial" charset="0"/>
              </a:rPr>
              <a:t>Intensive</a:t>
            </a:r>
          </a:p>
        </p:txBody>
      </p:sp>
      <p:sp>
        <p:nvSpPr>
          <p:cNvPr id="5" name="TextBox 30"/>
          <p:cNvSpPr txBox="1">
            <a:spLocks noChangeArrowheads="1"/>
          </p:cNvSpPr>
          <p:nvPr/>
        </p:nvSpPr>
        <p:spPr bwMode="auto">
          <a:xfrm>
            <a:off x="490538" y="4070350"/>
            <a:ext cx="1404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1800" b="1" dirty="0">
                <a:solidFill>
                  <a:srgbClr val="FFFF00"/>
                </a:solidFill>
                <a:latin typeface="Arial" charset="0"/>
              </a:rPr>
              <a:t>targeted</a:t>
            </a:r>
          </a:p>
        </p:txBody>
      </p:sp>
      <p:sp>
        <p:nvSpPr>
          <p:cNvPr id="6" name="TextBox 39"/>
          <p:cNvSpPr txBox="1">
            <a:spLocks noChangeArrowheads="1"/>
          </p:cNvSpPr>
          <p:nvPr/>
        </p:nvSpPr>
        <p:spPr bwMode="auto">
          <a:xfrm>
            <a:off x="490538" y="5348288"/>
            <a:ext cx="1404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1800" b="1" dirty="0">
                <a:solidFill>
                  <a:srgbClr val="008000"/>
                </a:solidFill>
                <a:latin typeface="Arial" charset="0"/>
              </a:rPr>
              <a:t>universal</a:t>
            </a:r>
          </a:p>
        </p:txBody>
      </p:sp>
      <p:sp>
        <p:nvSpPr>
          <p:cNvPr id="7" name="TextBox 5"/>
          <p:cNvSpPr txBox="1">
            <a:spLocks noChangeArrowheads="1"/>
          </p:cNvSpPr>
          <p:nvPr/>
        </p:nvSpPr>
        <p:spPr bwMode="auto">
          <a:xfrm>
            <a:off x="6934200" y="2757488"/>
            <a:ext cx="2209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1600" b="1" dirty="0">
                <a:solidFill>
                  <a:srgbClr val="FF0000"/>
                </a:solidFill>
                <a:latin typeface="Arial" charset="0"/>
              </a:rPr>
              <a:t>Brain stem/diencephalon</a:t>
            </a:r>
          </a:p>
        </p:txBody>
      </p:sp>
      <p:sp>
        <p:nvSpPr>
          <p:cNvPr id="8" name="TextBox 17"/>
          <p:cNvSpPr txBox="1">
            <a:spLocks noChangeArrowheads="1"/>
          </p:cNvSpPr>
          <p:nvPr/>
        </p:nvSpPr>
        <p:spPr bwMode="auto">
          <a:xfrm>
            <a:off x="7124700" y="3884613"/>
            <a:ext cx="18288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1800" b="1" dirty="0">
                <a:solidFill>
                  <a:srgbClr val="FFFF00"/>
                </a:solidFill>
                <a:latin typeface="Arial" charset="0"/>
              </a:rPr>
              <a:t>limbic</a:t>
            </a:r>
          </a:p>
        </p:txBody>
      </p:sp>
      <p:sp>
        <p:nvSpPr>
          <p:cNvPr id="9" name="TextBox 20"/>
          <p:cNvSpPr txBox="1">
            <a:spLocks noChangeArrowheads="1"/>
          </p:cNvSpPr>
          <p:nvPr/>
        </p:nvSpPr>
        <p:spPr bwMode="auto">
          <a:xfrm>
            <a:off x="7162800" y="54102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1800" b="1" dirty="0">
                <a:solidFill>
                  <a:srgbClr val="008000"/>
                </a:solidFill>
                <a:latin typeface="Arial" charset="0"/>
              </a:rPr>
              <a:t>cortex</a:t>
            </a:r>
          </a:p>
        </p:txBody>
      </p:sp>
      <p:cxnSp>
        <p:nvCxnSpPr>
          <p:cNvPr id="10" name="Straight Arrow Connector 9"/>
          <p:cNvCxnSpPr/>
          <p:nvPr/>
        </p:nvCxnSpPr>
        <p:spPr>
          <a:xfrm>
            <a:off x="2098675" y="3157538"/>
            <a:ext cx="103505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a:off x="1895475" y="4256088"/>
            <a:ext cx="103505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a:off x="1855788" y="5538788"/>
            <a:ext cx="103505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flipH="1" flipV="1">
            <a:off x="5562600" y="3097213"/>
            <a:ext cx="1219200" cy="1587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flipH="1" flipV="1">
            <a:off x="5181600" y="4068763"/>
            <a:ext cx="1524000" cy="1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5" name="Straight Arrow Connector 24"/>
          <p:cNvCxnSpPr/>
          <p:nvPr/>
        </p:nvCxnSpPr>
        <p:spPr>
          <a:xfrm flipH="1" flipV="1">
            <a:off x="5791200" y="5595938"/>
            <a:ext cx="1066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85674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importance of a Strong Foundation</a:t>
            </a:r>
            <a:endParaRPr lang="en-US" dirty="0"/>
          </a:p>
        </p:txBody>
      </p:sp>
      <p:sp>
        <p:nvSpPr>
          <p:cNvPr id="3" name="Content Placeholder 2"/>
          <p:cNvSpPr>
            <a:spLocks noGrp="1"/>
          </p:cNvSpPr>
          <p:nvPr>
            <p:ph idx="1"/>
          </p:nvPr>
        </p:nvSpPr>
        <p:spPr/>
        <p:txBody>
          <a:bodyPr/>
          <a:lstStyle/>
          <a:p>
            <a:pPr marL="0" indent="0" algn="ctr">
              <a:buNone/>
            </a:pPr>
            <a:r>
              <a:rPr lang="en-US" dirty="0" smtClean="0"/>
              <a:t>“When well-executed…(PBIS)/SEL practices </a:t>
            </a:r>
            <a:r>
              <a:rPr lang="en-US" dirty="0"/>
              <a:t>provides the foundation for effective response to trauma. </a:t>
            </a:r>
            <a:r>
              <a:rPr lang="en-US" dirty="0" smtClean="0"/>
              <a:t>The strategies </a:t>
            </a:r>
            <a:r>
              <a:rPr lang="en-US" dirty="0"/>
              <a:t>help all children’s development but for traumatized children provide the </a:t>
            </a:r>
            <a:r>
              <a:rPr lang="en-US" dirty="0" smtClean="0"/>
              <a:t>critical universal </a:t>
            </a:r>
            <a:r>
              <a:rPr lang="en-US" dirty="0"/>
              <a:t>practices to help vulnerable children have consistent and supportive environments</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CLEAR</a:t>
            </a:r>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00200"/>
            <a:ext cx="8458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234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1"/>
                                        </p:tgtEl>
                                      </p:cBhvr>
                                    </p:animEffect>
                                    <p:set>
                                      <p:cBhvr>
                                        <p:cTn id="7" dur="1" fill="hold">
                                          <p:stCondLst>
                                            <p:cond delay="499"/>
                                          </p:stCondLst>
                                        </p:cTn>
                                        <p:tgtEl>
                                          <p:spTgt spid="20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Targeted and Intensive</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smtClean="0"/>
              <a:t>(PBIS)… establishes </a:t>
            </a:r>
            <a:r>
              <a:rPr lang="en-US" dirty="0"/>
              <a:t>the </a:t>
            </a:r>
            <a:r>
              <a:rPr lang="en-US" u="sng" dirty="0"/>
              <a:t>baseline</a:t>
            </a:r>
            <a:r>
              <a:rPr lang="en-US" dirty="0"/>
              <a:t> conditions for positive school </a:t>
            </a:r>
            <a:r>
              <a:rPr lang="en-US" dirty="0" smtClean="0"/>
              <a:t>climate and </a:t>
            </a:r>
            <a:r>
              <a:rPr lang="en-US" dirty="0"/>
              <a:t>student growth while </a:t>
            </a:r>
            <a:r>
              <a:rPr lang="en-US" dirty="0" smtClean="0"/>
              <a:t>trauma-(responsive) practices </a:t>
            </a:r>
            <a:r>
              <a:rPr lang="en-US" u="sng" dirty="0"/>
              <a:t>extend</a:t>
            </a:r>
            <a:r>
              <a:rPr lang="en-US" dirty="0"/>
              <a:t> </a:t>
            </a:r>
            <a:r>
              <a:rPr lang="en-US" dirty="0" smtClean="0"/>
              <a:t>PBIS practices </a:t>
            </a:r>
            <a:r>
              <a:rPr lang="en-US" dirty="0"/>
              <a:t>by addressing not </a:t>
            </a:r>
            <a:r>
              <a:rPr lang="en-US" dirty="0" smtClean="0"/>
              <a:t>only how </a:t>
            </a:r>
            <a:r>
              <a:rPr lang="en-US" dirty="0"/>
              <a:t>to help students who are overwhelmed by their personal histories but equally critically </a:t>
            </a:r>
            <a:r>
              <a:rPr lang="en-US" dirty="0" smtClean="0"/>
              <a:t>how to </a:t>
            </a:r>
            <a:r>
              <a:rPr lang="en-US" dirty="0"/>
              <a:t>scaffold new learning for </a:t>
            </a:r>
            <a:r>
              <a:rPr lang="en-US" dirty="0" smtClean="0"/>
              <a:t>(distressed) students </a:t>
            </a:r>
            <a:r>
              <a:rPr lang="en-US" dirty="0"/>
              <a:t>so they can succeed under the more </a:t>
            </a:r>
            <a:r>
              <a:rPr lang="en-US" dirty="0" smtClean="0"/>
              <a:t>normative expectations </a:t>
            </a:r>
            <a:r>
              <a:rPr lang="en-US" dirty="0"/>
              <a:t>supported by </a:t>
            </a:r>
            <a:r>
              <a:rPr lang="en-US" dirty="0" smtClean="0"/>
              <a:t>(PBIS)…</a:t>
            </a:r>
            <a:endParaRPr lang="en-US" dirty="0"/>
          </a:p>
        </p:txBody>
      </p:sp>
      <p:sp>
        <p:nvSpPr>
          <p:cNvPr id="4" name="TextBox 3"/>
          <p:cNvSpPr txBox="1"/>
          <p:nvPr/>
        </p:nvSpPr>
        <p:spPr>
          <a:xfrm>
            <a:off x="533400" y="6172200"/>
            <a:ext cx="7924800" cy="646331"/>
          </a:xfrm>
          <a:prstGeom prst="rect">
            <a:avLst/>
          </a:prstGeom>
          <a:noFill/>
        </p:spPr>
        <p:txBody>
          <a:bodyPr wrap="square" rtlCol="0">
            <a:spAutoFit/>
          </a:bodyPr>
          <a:lstStyle/>
          <a:p>
            <a:pPr algn="ctr"/>
            <a:r>
              <a:rPr lang="en-US" dirty="0"/>
              <a:t>A Selected Review of Trauma-Informed </a:t>
            </a:r>
            <a:r>
              <a:rPr lang="en-US" dirty="0" smtClean="0"/>
              <a:t>School Practice </a:t>
            </a:r>
            <a:r>
              <a:rPr lang="en-US" dirty="0"/>
              <a:t>and Alignment with Educational Practice</a:t>
            </a:r>
          </a:p>
        </p:txBody>
      </p:sp>
    </p:spTree>
    <p:extLst>
      <p:ext uri="{BB962C8B-B14F-4D97-AF65-F5344CB8AC3E}">
        <p14:creationId xmlns:p14="http://schemas.microsoft.com/office/powerpoint/2010/main" val="775592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Effectiveness of MTSS integration of SEL Practices</a:t>
            </a:r>
            <a:endParaRPr lang="en-US" dirty="0"/>
          </a:p>
        </p:txBody>
      </p:sp>
      <p:sp>
        <p:nvSpPr>
          <p:cNvPr id="3" name="Content Placeholder 2"/>
          <p:cNvSpPr>
            <a:spLocks noGrp="1"/>
          </p:cNvSpPr>
          <p:nvPr>
            <p:ph idx="1"/>
          </p:nvPr>
        </p:nvSpPr>
        <p:spPr/>
        <p:txBody>
          <a:bodyPr>
            <a:normAutofit/>
          </a:bodyPr>
          <a:lstStyle/>
          <a:p>
            <a:r>
              <a:rPr lang="en-US" dirty="0" smtClean="0"/>
              <a:t>address safety need</a:t>
            </a:r>
          </a:p>
          <a:p>
            <a:r>
              <a:rPr lang="en-US" dirty="0" smtClean="0"/>
              <a:t>relationship needs</a:t>
            </a:r>
          </a:p>
          <a:p>
            <a:r>
              <a:rPr lang="en-US" dirty="0" smtClean="0"/>
              <a:t>resilience-building strategies</a:t>
            </a:r>
          </a:p>
          <a:p>
            <a:r>
              <a:rPr lang="en-US" dirty="0" smtClean="0"/>
              <a:t>minimization </a:t>
            </a:r>
            <a:r>
              <a:rPr lang="en-US" dirty="0"/>
              <a:t>of new </a:t>
            </a:r>
            <a:r>
              <a:rPr lang="en-US" dirty="0" smtClean="0"/>
              <a:t>triggering events </a:t>
            </a:r>
            <a:r>
              <a:rPr lang="en-US" dirty="0"/>
              <a:t>and </a:t>
            </a:r>
            <a:r>
              <a:rPr lang="en-US" dirty="0" smtClean="0"/>
              <a:t>new</a:t>
            </a:r>
            <a:endParaRPr lang="en-US" dirty="0"/>
          </a:p>
        </p:txBody>
      </p:sp>
      <p:sp>
        <p:nvSpPr>
          <p:cNvPr id="4" name="Rectangle 3"/>
          <p:cNvSpPr/>
          <p:nvPr/>
        </p:nvSpPr>
        <p:spPr>
          <a:xfrm>
            <a:off x="228600" y="1600200"/>
            <a:ext cx="8763000" cy="449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“Social </a:t>
            </a:r>
            <a:r>
              <a:rPr lang="en-US" sz="3600" dirty="0">
                <a:solidFill>
                  <a:schemeClr val="tx1"/>
                </a:solidFill>
              </a:rPr>
              <a:t>emotional competence involves the quality of regulation of emotional arousal (including our reactivity and the intensity of perceived events) and the development of effective regulatory/coping </a:t>
            </a:r>
            <a:r>
              <a:rPr lang="en-US" sz="3600" dirty="0" smtClean="0">
                <a:solidFill>
                  <a:schemeClr val="tx1"/>
                </a:solidFill>
              </a:rPr>
              <a:t>skills.”</a:t>
            </a:r>
          </a:p>
          <a:p>
            <a:pPr algn="ctr"/>
            <a:endParaRPr lang="en-US" sz="3600" dirty="0">
              <a:solidFill>
                <a:schemeClr val="tx1"/>
              </a:solidFill>
            </a:endParaRPr>
          </a:p>
          <a:p>
            <a:pPr algn="r"/>
            <a:r>
              <a:rPr lang="en-US" sz="1100" dirty="0" smtClean="0">
                <a:solidFill>
                  <a:schemeClr val="tx1"/>
                </a:solidFill>
              </a:rPr>
              <a:t>Eisenberg </a:t>
            </a:r>
            <a:r>
              <a:rPr lang="en-US" sz="1100" dirty="0">
                <a:solidFill>
                  <a:schemeClr val="tx1"/>
                </a:solidFill>
              </a:rPr>
              <a:t>&amp; </a:t>
            </a:r>
            <a:r>
              <a:rPr lang="en-US" sz="1100" dirty="0" err="1">
                <a:solidFill>
                  <a:schemeClr val="tx1"/>
                </a:solidFill>
              </a:rPr>
              <a:t>Fabes</a:t>
            </a:r>
            <a:r>
              <a:rPr lang="en-US" sz="1100" dirty="0">
                <a:solidFill>
                  <a:schemeClr val="tx1"/>
                </a:solidFill>
              </a:rPr>
              <a:t>, </a:t>
            </a:r>
            <a:r>
              <a:rPr lang="en-US" sz="1100" dirty="0" smtClean="0">
                <a:solidFill>
                  <a:schemeClr val="tx1"/>
                </a:solidFill>
              </a:rPr>
              <a:t>1992</a:t>
            </a:r>
            <a:endParaRPr lang="en-US" sz="3600" dirty="0">
              <a:solidFill>
                <a:schemeClr val="tx1"/>
              </a:solidFill>
            </a:endParaRPr>
          </a:p>
        </p:txBody>
      </p:sp>
    </p:spTree>
    <p:extLst>
      <p:ext uri="{BB962C8B-B14F-4D97-AF65-F5344CB8AC3E}">
        <p14:creationId xmlns:p14="http://schemas.microsoft.com/office/powerpoint/2010/main" val="159270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PBIS and Resilience</a:t>
            </a:r>
            <a:endParaRPr lang="en-US" dirty="0"/>
          </a:p>
        </p:txBody>
      </p:sp>
      <p:sp>
        <p:nvSpPr>
          <p:cNvPr id="3" name="Content Placeholder 2"/>
          <p:cNvSpPr>
            <a:spLocks noGrp="1"/>
          </p:cNvSpPr>
          <p:nvPr>
            <p:ph idx="1"/>
          </p:nvPr>
        </p:nvSpPr>
        <p:spPr/>
        <p:txBody>
          <a:bodyPr/>
          <a:lstStyle/>
          <a:p>
            <a:pPr marL="114300" indent="0">
              <a:buNone/>
            </a:pPr>
            <a:r>
              <a:rPr lang="en-US" dirty="0" smtClean="0"/>
              <a:t>PBIS foster resilience through its “aim to change school climate through the promotion of positive change in behaviors of students and staff.”</a:t>
            </a:r>
          </a:p>
          <a:p>
            <a:pPr marL="114300" indent="0">
              <a:buNone/>
            </a:pPr>
            <a:endParaRPr lang="en-US" dirty="0"/>
          </a:p>
          <a:p>
            <a:pPr marL="114300" indent="0">
              <a:buNone/>
            </a:pPr>
            <a:r>
              <a:rPr lang="en-US" dirty="0" smtClean="0"/>
              <a:t>Resilience can be promoted at all tiers.</a:t>
            </a:r>
            <a:endParaRPr lang="en-US" dirty="0"/>
          </a:p>
        </p:txBody>
      </p:sp>
      <p:sp>
        <p:nvSpPr>
          <p:cNvPr id="4" name="Rectangle 3"/>
          <p:cNvSpPr/>
          <p:nvPr/>
        </p:nvSpPr>
        <p:spPr>
          <a:xfrm>
            <a:off x="381000" y="5334000"/>
            <a:ext cx="1828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Bradshaw, et al., 2008</a:t>
            </a:r>
            <a:endParaRPr lang="en-US" sz="1200" dirty="0">
              <a:solidFill>
                <a:schemeClr val="tx1"/>
              </a:solidFill>
            </a:endParaRPr>
          </a:p>
        </p:txBody>
      </p:sp>
    </p:spTree>
    <p:extLst>
      <p:ext uri="{BB962C8B-B14F-4D97-AF65-F5344CB8AC3E}">
        <p14:creationId xmlns:p14="http://schemas.microsoft.com/office/powerpoint/2010/main" val="34457569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Resilience</a:t>
            </a:r>
            <a:endParaRPr lang="en-US" dirty="0"/>
          </a:p>
        </p:txBody>
      </p:sp>
      <p:sp>
        <p:nvSpPr>
          <p:cNvPr id="3" name="Content Placeholder 2"/>
          <p:cNvSpPr>
            <a:spLocks noGrp="1"/>
          </p:cNvSpPr>
          <p:nvPr>
            <p:ph idx="1"/>
          </p:nvPr>
        </p:nvSpPr>
        <p:spPr/>
        <p:txBody>
          <a:bodyPr/>
          <a:lstStyle/>
          <a:p>
            <a:pPr marL="0" indent="0">
              <a:buNone/>
            </a:pPr>
            <a:r>
              <a:rPr lang="en-US" dirty="0" smtClean="0"/>
              <a:t>SEL </a:t>
            </a:r>
            <a:r>
              <a:rPr lang="en-US" dirty="0"/>
              <a:t>practices </a:t>
            </a:r>
            <a:endParaRPr lang="en-US" dirty="0" smtClean="0"/>
          </a:p>
          <a:p>
            <a:r>
              <a:rPr lang="en-US" dirty="0" smtClean="0"/>
              <a:t>support </a:t>
            </a:r>
            <a:r>
              <a:rPr lang="en-US" dirty="0"/>
              <a:t>more contextual strategies (clear rules </a:t>
            </a:r>
            <a:r>
              <a:rPr lang="en-US" dirty="0" smtClean="0"/>
              <a:t>and consistency </a:t>
            </a:r>
            <a:r>
              <a:rPr lang="en-US" dirty="0"/>
              <a:t>in rewarding rule adherence</a:t>
            </a:r>
            <a:r>
              <a:rPr lang="en-US" dirty="0" smtClean="0"/>
              <a:t>)</a:t>
            </a:r>
          </a:p>
          <a:p>
            <a:r>
              <a:rPr lang="en-US" dirty="0" smtClean="0"/>
              <a:t>improve </a:t>
            </a:r>
            <a:r>
              <a:rPr lang="en-US" dirty="0"/>
              <a:t>overall climate and provide clear rules </a:t>
            </a:r>
            <a:r>
              <a:rPr lang="en-US" dirty="0" smtClean="0"/>
              <a:t>and self-management </a:t>
            </a:r>
            <a:r>
              <a:rPr lang="en-US" dirty="0"/>
              <a:t>skills to support </a:t>
            </a:r>
            <a:r>
              <a:rPr lang="en-US" dirty="0" smtClean="0"/>
              <a:t>resilience.  </a:t>
            </a:r>
            <a:endParaRPr lang="en-US" dirty="0"/>
          </a:p>
        </p:txBody>
      </p:sp>
      <p:sp>
        <p:nvSpPr>
          <p:cNvPr id="4" name="Footer Placeholder 3"/>
          <p:cNvSpPr>
            <a:spLocks noGrp="1"/>
          </p:cNvSpPr>
          <p:nvPr>
            <p:ph type="ftr" sz="quarter" idx="11"/>
          </p:nvPr>
        </p:nvSpPr>
        <p:spPr/>
        <p:txBody>
          <a:bodyPr/>
          <a:lstStyle/>
          <a:p>
            <a:r>
              <a:rPr lang="en-US" smtClean="0"/>
              <a:t>CLEAR</a:t>
            </a:r>
            <a:endParaRPr lang="en-US"/>
          </a:p>
        </p:txBody>
      </p:sp>
    </p:spTree>
    <p:extLst>
      <p:ext uri="{BB962C8B-B14F-4D97-AF65-F5344CB8AC3E}">
        <p14:creationId xmlns:p14="http://schemas.microsoft.com/office/powerpoint/2010/main" val="6687436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PBIS promotes this…</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310856" y="1600200"/>
            <a:ext cx="652228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800" y="6324600"/>
            <a:ext cx="1981200" cy="430887"/>
          </a:xfrm>
          <a:prstGeom prst="rect">
            <a:avLst/>
          </a:prstGeom>
          <a:noFill/>
        </p:spPr>
        <p:txBody>
          <a:bodyPr wrap="square" rtlCol="0">
            <a:spAutoFit/>
          </a:bodyPr>
          <a:lstStyle/>
          <a:p>
            <a:r>
              <a:rPr lang="en-US" sz="1050" dirty="0" smtClean="0">
                <a:solidFill>
                  <a:schemeClr val="bg1"/>
                </a:solidFill>
              </a:rPr>
              <a:t>The resilience academy, Larry </a:t>
            </a:r>
            <a:r>
              <a:rPr lang="en-US" sz="1050" dirty="0" err="1" smtClean="0">
                <a:solidFill>
                  <a:schemeClr val="bg1"/>
                </a:solidFill>
              </a:rPr>
              <a:t>Brendtro</a:t>
            </a:r>
            <a:endParaRPr lang="en-US" sz="1050" dirty="0">
              <a:solidFill>
                <a:schemeClr val="bg1"/>
              </a:solidFill>
            </a:endParaRPr>
          </a:p>
        </p:txBody>
      </p:sp>
    </p:spTree>
    <p:extLst>
      <p:ext uri="{BB962C8B-B14F-4D97-AF65-F5344CB8AC3E}">
        <p14:creationId xmlns:p14="http://schemas.microsoft.com/office/powerpoint/2010/main" val="2572335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dirty="0" smtClean="0"/>
              <a:t>Making the Connection – You tell me…</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sz="3600" dirty="0" smtClean="0"/>
              <a:t>The 7 C’s of Resilience</a:t>
            </a:r>
          </a:p>
          <a:p>
            <a:r>
              <a:rPr lang="en-US" dirty="0" smtClean="0"/>
              <a:t>Competence</a:t>
            </a:r>
          </a:p>
          <a:p>
            <a:r>
              <a:rPr lang="en-US" dirty="0" smtClean="0"/>
              <a:t>Confidence</a:t>
            </a:r>
          </a:p>
          <a:p>
            <a:r>
              <a:rPr lang="en-US" dirty="0" smtClean="0"/>
              <a:t>Connection</a:t>
            </a:r>
          </a:p>
          <a:p>
            <a:r>
              <a:rPr lang="en-US" dirty="0" smtClean="0"/>
              <a:t>Character</a:t>
            </a:r>
          </a:p>
          <a:p>
            <a:r>
              <a:rPr lang="en-US" dirty="0" smtClean="0"/>
              <a:t>Contribution</a:t>
            </a:r>
          </a:p>
          <a:p>
            <a:r>
              <a:rPr lang="en-US" dirty="0" smtClean="0"/>
              <a:t>Coping</a:t>
            </a:r>
          </a:p>
          <a:p>
            <a:r>
              <a:rPr lang="en-US" dirty="0" smtClean="0"/>
              <a:t>Control</a:t>
            </a:r>
          </a:p>
        </p:txBody>
      </p:sp>
      <p:sp>
        <p:nvSpPr>
          <p:cNvPr id="4" name="TextBox 3"/>
          <p:cNvSpPr txBox="1"/>
          <p:nvPr/>
        </p:nvSpPr>
        <p:spPr>
          <a:xfrm>
            <a:off x="381000" y="5867400"/>
            <a:ext cx="2362200" cy="461665"/>
          </a:xfrm>
          <a:prstGeom prst="rect">
            <a:avLst/>
          </a:prstGeom>
          <a:noFill/>
        </p:spPr>
        <p:txBody>
          <a:bodyPr wrap="square" rtlCol="0">
            <a:spAutoFit/>
          </a:bodyPr>
          <a:lstStyle/>
          <a:p>
            <a:r>
              <a:rPr lang="en-US" sz="1200" dirty="0" smtClean="0"/>
              <a:t>The Resilience Research Center, Michael Unger, PhD</a:t>
            </a:r>
            <a:endParaRPr lang="en-US" sz="1200" dirty="0"/>
          </a:p>
        </p:txBody>
      </p:sp>
    </p:spTree>
    <p:extLst>
      <p:ext uri="{BB962C8B-B14F-4D97-AF65-F5344CB8AC3E}">
        <p14:creationId xmlns:p14="http://schemas.microsoft.com/office/powerpoint/2010/main" val="73582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733675" y="2124869"/>
            <a:ext cx="3676650"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1136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smtClean="0"/>
              <a:t>Overarching Principle and Progression</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990725" y="1762919"/>
            <a:ext cx="5162550" cy="42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057400" y="2743202"/>
            <a:ext cx="4724400" cy="646331"/>
          </a:xfrm>
          <a:prstGeom prst="rect">
            <a:avLst/>
          </a:prstGeom>
          <a:noFill/>
        </p:spPr>
        <p:txBody>
          <a:bodyPr wrap="square" rtlCol="0">
            <a:spAutoFit/>
          </a:bodyPr>
          <a:lstStyle/>
          <a:p>
            <a:r>
              <a:rPr lang="en-US" sz="3600" dirty="0" smtClean="0">
                <a:solidFill>
                  <a:schemeClr val="bg1"/>
                </a:solidFill>
              </a:rPr>
              <a:t>SAFETY AND SECURITY</a:t>
            </a:r>
            <a:endParaRPr lang="en-US" sz="3600" dirty="0">
              <a:solidFill>
                <a:schemeClr val="bg1"/>
              </a:solidFill>
            </a:endParaRPr>
          </a:p>
        </p:txBody>
      </p:sp>
      <p:pic>
        <p:nvPicPr>
          <p:cNvPr id="6" name="Picture 5"/>
          <p:cNvPicPr>
            <a:picLocks noChangeAspect="1"/>
          </p:cNvPicPr>
          <p:nvPr/>
        </p:nvPicPr>
        <p:blipFill>
          <a:blip r:embed="rId4"/>
          <a:stretch>
            <a:fillRect/>
          </a:stretch>
        </p:blipFill>
        <p:spPr>
          <a:xfrm>
            <a:off x="6927" y="376438"/>
            <a:ext cx="9144000" cy="6467707"/>
          </a:xfrm>
          <a:prstGeom prst="rect">
            <a:avLst/>
          </a:prstGeom>
          <a:solidFill>
            <a:schemeClr val="tx1">
              <a:lumMod val="75000"/>
            </a:schemeClr>
          </a:solidFill>
        </p:spPr>
      </p:pic>
      <p:sp>
        <p:nvSpPr>
          <p:cNvPr id="7" name="Rectangle 6"/>
          <p:cNvSpPr/>
          <p:nvPr/>
        </p:nvSpPr>
        <p:spPr>
          <a:xfrm>
            <a:off x="533401" y="1"/>
            <a:ext cx="7876310" cy="551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Times New Roman" panose="02020603050405020304" pitchFamily="18" charset="0"/>
                <a:cs typeface="Times New Roman" panose="02020603050405020304" pitchFamily="18" charset="0"/>
              </a:rPr>
              <a:t>Trauma informed care is “universal precaution” to stop the spread of trauma and toxic stress (Sandra Bloom)</a:t>
            </a:r>
          </a:p>
        </p:txBody>
      </p:sp>
    </p:spTree>
    <p:extLst>
      <p:ext uri="{BB962C8B-B14F-4D97-AF65-F5344CB8AC3E}">
        <p14:creationId xmlns:p14="http://schemas.microsoft.com/office/powerpoint/2010/main" val="3421955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Schools as Healing Organizations</a:t>
            </a:r>
            <a:endParaRPr lang="en-US" dirty="0"/>
          </a:p>
        </p:txBody>
      </p:sp>
      <p:sp>
        <p:nvSpPr>
          <p:cNvPr id="3" name="Content Placeholder 2"/>
          <p:cNvSpPr>
            <a:spLocks noGrp="1"/>
          </p:cNvSpPr>
          <p:nvPr>
            <p:ph idx="1"/>
          </p:nvPr>
        </p:nvSpPr>
        <p:spPr/>
        <p:txBody>
          <a:bodyPr/>
          <a:lstStyle/>
          <a:p>
            <a:pPr marL="0" indent="0" algn="ctr">
              <a:buNone/>
            </a:pPr>
            <a:r>
              <a:rPr lang="en-US" dirty="0"/>
              <a:t>The capacity </a:t>
            </a:r>
            <a:r>
              <a:rPr lang="en-US" dirty="0" smtClean="0"/>
              <a:t>of natural </a:t>
            </a:r>
            <a:r>
              <a:rPr lang="en-US" dirty="0"/>
              <a:t>systems like schools to meet student needs becomes the </a:t>
            </a:r>
            <a:r>
              <a:rPr lang="en-US" dirty="0" smtClean="0"/>
              <a:t>principle </a:t>
            </a:r>
            <a:r>
              <a:rPr lang="en-US" dirty="0"/>
              <a:t>intervention for </a:t>
            </a:r>
            <a:r>
              <a:rPr lang="en-US" dirty="0" smtClean="0"/>
              <a:t>many at-risk </a:t>
            </a:r>
            <a:r>
              <a:rPr lang="en-US" dirty="0"/>
              <a:t>children.</a:t>
            </a:r>
          </a:p>
        </p:txBody>
      </p:sp>
      <p:sp>
        <p:nvSpPr>
          <p:cNvPr id="4" name="Footer Placeholder 3"/>
          <p:cNvSpPr>
            <a:spLocks noGrp="1"/>
          </p:cNvSpPr>
          <p:nvPr>
            <p:ph type="ftr" sz="quarter" idx="11"/>
          </p:nvPr>
        </p:nvSpPr>
        <p:spPr/>
        <p:txBody>
          <a:bodyPr/>
          <a:lstStyle/>
          <a:p>
            <a:r>
              <a:rPr lang="en-US" dirty="0" smtClean="0"/>
              <a:t>Collaborative Learning for Educational Achievement and Resilience, CLEAR</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76962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565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nodeType="clickEffect">
                                  <p:stCondLst>
                                    <p:cond delay="0"/>
                                  </p:stCondLst>
                                  <p:childTnLst>
                                    <p:anim calcmode="lin" valueType="num">
                                      <p:cBhvr>
                                        <p:cTn id="6" dur="1000"/>
                                        <p:tgtEl>
                                          <p:spTgt spid="4098"/>
                                        </p:tgtEl>
                                        <p:attrNameLst>
                                          <p:attrName>ppt_w</p:attrName>
                                        </p:attrNameLst>
                                      </p:cBhvr>
                                      <p:tavLst>
                                        <p:tav tm="0">
                                          <p:val>
                                            <p:strVal val="ppt_w"/>
                                          </p:val>
                                        </p:tav>
                                        <p:tav tm="100000">
                                          <p:val>
                                            <p:strVal val="ppt_w*0.70"/>
                                          </p:val>
                                        </p:tav>
                                      </p:tavLst>
                                    </p:anim>
                                    <p:anim calcmode="lin" valueType="num">
                                      <p:cBhvr>
                                        <p:cTn id="7" dur="1000"/>
                                        <p:tgtEl>
                                          <p:spTgt spid="4098"/>
                                        </p:tgtEl>
                                        <p:attrNameLst>
                                          <p:attrName>ppt_h</p:attrName>
                                        </p:attrNameLst>
                                      </p:cBhvr>
                                      <p:tavLst>
                                        <p:tav tm="0">
                                          <p:val>
                                            <p:strVal val="ppt_h"/>
                                          </p:val>
                                        </p:tav>
                                        <p:tav tm="100000">
                                          <p:val>
                                            <p:strVal val="ppt_h"/>
                                          </p:val>
                                        </p:tav>
                                      </p:tavLst>
                                    </p:anim>
                                    <p:animEffect transition="out" filter="fade">
                                      <p:cBhvr>
                                        <p:cTn id="8" dur="1000"/>
                                        <p:tgtEl>
                                          <p:spTgt spid="4098"/>
                                        </p:tgtEl>
                                      </p:cBhvr>
                                    </p:animEffect>
                                    <p:set>
                                      <p:cBhvr>
                                        <p:cTn id="9" dur="1" fill="hold">
                                          <p:stCondLst>
                                            <p:cond delay="99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Elements of Healing Organizations</a:t>
            </a:r>
            <a:endParaRPr lang="en-US" dirty="0"/>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en-US" dirty="0" smtClean="0"/>
              <a:t>Understand </a:t>
            </a:r>
            <a:r>
              <a:rPr lang="en-US" dirty="0"/>
              <a:t>trauma and stress</a:t>
            </a:r>
          </a:p>
          <a:p>
            <a:pPr marL="514350" indent="-514350">
              <a:buFont typeface="+mj-lt"/>
              <a:buAutoNum type="arabicPeriod"/>
            </a:pPr>
            <a:r>
              <a:rPr lang="en-US" dirty="0" smtClean="0"/>
              <a:t>Establish </a:t>
            </a:r>
            <a:r>
              <a:rPr lang="en-US" dirty="0"/>
              <a:t>safety and predictability</a:t>
            </a:r>
          </a:p>
          <a:p>
            <a:pPr marL="514350" indent="-514350">
              <a:buFont typeface="+mj-lt"/>
              <a:buAutoNum type="arabicPeriod"/>
            </a:pPr>
            <a:r>
              <a:rPr lang="en-US" dirty="0" smtClean="0"/>
              <a:t>Foster </a:t>
            </a:r>
            <a:r>
              <a:rPr lang="en-US" dirty="0"/>
              <a:t>compassionate, dependable </a:t>
            </a:r>
            <a:r>
              <a:rPr lang="en-US" dirty="0" smtClean="0"/>
              <a:t>relationships with children, families and colleagues</a:t>
            </a:r>
            <a:endParaRPr lang="en-US" dirty="0"/>
          </a:p>
          <a:p>
            <a:pPr marL="514350" indent="-514350">
              <a:buFont typeface="+mj-lt"/>
              <a:buAutoNum type="arabicPeriod"/>
            </a:pPr>
            <a:r>
              <a:rPr lang="en-US" dirty="0" smtClean="0"/>
              <a:t>Promote </a:t>
            </a:r>
            <a:r>
              <a:rPr lang="en-US" dirty="0"/>
              <a:t>resilience and social emotional </a:t>
            </a:r>
            <a:r>
              <a:rPr lang="en-US" dirty="0" smtClean="0"/>
              <a:t>learning </a:t>
            </a:r>
          </a:p>
          <a:p>
            <a:pPr marL="514350" indent="-514350">
              <a:buFont typeface="+mj-lt"/>
              <a:buAutoNum type="arabicPeriod"/>
            </a:pPr>
            <a:r>
              <a:rPr lang="en-US" dirty="0" smtClean="0"/>
              <a:t>Practice </a:t>
            </a:r>
            <a:r>
              <a:rPr lang="en-US" dirty="0"/>
              <a:t>cultural humility and responsiveness</a:t>
            </a:r>
          </a:p>
          <a:p>
            <a:pPr marL="514350" indent="-514350">
              <a:buFont typeface="+mj-lt"/>
              <a:buAutoNum type="arabicPeriod"/>
            </a:pPr>
            <a:r>
              <a:rPr lang="en-US" dirty="0" smtClean="0"/>
              <a:t>Facilitate </a:t>
            </a:r>
            <a:r>
              <a:rPr lang="en-US" dirty="0"/>
              <a:t>empowerment and collaboration</a:t>
            </a:r>
          </a:p>
        </p:txBody>
      </p:sp>
      <p:sp>
        <p:nvSpPr>
          <p:cNvPr id="4" name="Footer Placeholder 3"/>
          <p:cNvSpPr>
            <a:spLocks noGrp="1"/>
          </p:cNvSpPr>
          <p:nvPr>
            <p:ph type="ftr" sz="quarter" idx="11"/>
          </p:nvPr>
        </p:nvSpPr>
        <p:spPr/>
        <p:txBody>
          <a:bodyPr/>
          <a:lstStyle/>
          <a:p>
            <a:r>
              <a:rPr lang="en-US" smtClean="0"/>
              <a:t>San Francisco Dept of Public Health Trauma Informed Schools</a:t>
            </a:r>
            <a:endParaRPr lang="en-US"/>
          </a:p>
        </p:txBody>
      </p:sp>
    </p:spTree>
    <p:extLst>
      <p:ext uri="{BB962C8B-B14F-4D97-AF65-F5344CB8AC3E}">
        <p14:creationId xmlns:p14="http://schemas.microsoft.com/office/powerpoint/2010/main" val="397781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Initiative Weary?</a:t>
            </a:r>
            <a:endParaRPr lang="en-US"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066800" y="1447800"/>
            <a:ext cx="7467600" cy="3829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1524000" y="3733800"/>
            <a:ext cx="1295400" cy="16002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429000" y="3747655"/>
            <a:ext cx="952500" cy="186343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200" y="5277259"/>
            <a:ext cx="2306782" cy="1323439"/>
          </a:xfrm>
          <a:prstGeom prst="rect">
            <a:avLst/>
          </a:prstGeom>
          <a:solidFill>
            <a:schemeClr val="accent3"/>
          </a:solidFill>
        </p:spPr>
        <p:txBody>
          <a:bodyPr wrap="square" rtlCol="0">
            <a:spAutoFit/>
          </a:bodyPr>
          <a:lstStyle/>
          <a:p>
            <a:pPr algn="ctr"/>
            <a:r>
              <a:rPr lang="en-US" sz="2000" dirty="0" smtClean="0"/>
              <a:t>Strengthening Resilience through Trauma-responsive practices</a:t>
            </a:r>
            <a:endParaRPr lang="en-US" sz="2000" dirty="0"/>
          </a:p>
        </p:txBody>
      </p:sp>
      <p:sp>
        <p:nvSpPr>
          <p:cNvPr id="15" name="TextBox 14"/>
          <p:cNvSpPr txBox="1"/>
          <p:nvPr/>
        </p:nvSpPr>
        <p:spPr>
          <a:xfrm>
            <a:off x="2438400" y="5514246"/>
            <a:ext cx="2133600" cy="707886"/>
          </a:xfrm>
          <a:prstGeom prst="rect">
            <a:avLst/>
          </a:prstGeom>
          <a:solidFill>
            <a:schemeClr val="accent3"/>
          </a:solidFill>
        </p:spPr>
        <p:txBody>
          <a:bodyPr wrap="square" rtlCol="0">
            <a:spAutoFit/>
          </a:bodyPr>
          <a:lstStyle/>
          <a:p>
            <a:pPr algn="ctr"/>
            <a:r>
              <a:rPr lang="en-US" sz="2000" dirty="0" smtClean="0"/>
              <a:t>Social Emotional </a:t>
            </a:r>
            <a:r>
              <a:rPr lang="en-US" sz="2000" dirty="0" smtClean="0"/>
              <a:t>Learning/PBIS </a:t>
            </a:r>
            <a:endParaRPr lang="en-US" sz="2000" dirty="0"/>
          </a:p>
        </p:txBody>
      </p:sp>
      <p:cxnSp>
        <p:nvCxnSpPr>
          <p:cNvPr id="16" name="Straight Arrow Connector 15"/>
          <p:cNvCxnSpPr/>
          <p:nvPr/>
        </p:nvCxnSpPr>
        <p:spPr>
          <a:xfrm>
            <a:off x="5721927" y="3678519"/>
            <a:ext cx="876300" cy="186343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638800" y="5620324"/>
            <a:ext cx="1345622" cy="707886"/>
          </a:xfrm>
          <a:prstGeom prst="rect">
            <a:avLst/>
          </a:prstGeom>
          <a:solidFill>
            <a:schemeClr val="accent3"/>
          </a:solidFill>
        </p:spPr>
        <p:txBody>
          <a:bodyPr wrap="square" rtlCol="0">
            <a:spAutoFit/>
          </a:bodyPr>
          <a:lstStyle/>
          <a:p>
            <a:pPr algn="ctr"/>
            <a:r>
              <a:rPr lang="en-US" sz="2000" dirty="0" smtClean="0"/>
              <a:t>Restorative Practices</a:t>
            </a:r>
            <a:endParaRPr lang="en-US" sz="2000" dirty="0"/>
          </a:p>
        </p:txBody>
      </p:sp>
      <p:cxnSp>
        <p:nvCxnSpPr>
          <p:cNvPr id="19" name="Straight Arrow Connector 18"/>
          <p:cNvCxnSpPr/>
          <p:nvPr/>
        </p:nvCxnSpPr>
        <p:spPr>
          <a:xfrm>
            <a:off x="7315200" y="3678519"/>
            <a:ext cx="890156" cy="193487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315201" y="5585035"/>
            <a:ext cx="1814944" cy="400110"/>
          </a:xfrm>
          <a:prstGeom prst="rect">
            <a:avLst/>
          </a:prstGeom>
          <a:solidFill>
            <a:schemeClr val="accent3"/>
          </a:solidFill>
        </p:spPr>
        <p:txBody>
          <a:bodyPr wrap="square" rtlCol="0">
            <a:spAutoFit/>
          </a:bodyPr>
          <a:lstStyle/>
          <a:p>
            <a:pPr algn="ctr"/>
            <a:r>
              <a:rPr lang="en-US" sz="2000" dirty="0" smtClean="0"/>
              <a:t>School Climate </a:t>
            </a:r>
            <a:endParaRPr lang="en-US" sz="2000" dirty="0"/>
          </a:p>
        </p:txBody>
      </p:sp>
      <p:pic>
        <p:nvPicPr>
          <p:cNvPr id="1028" name="Picture 4" descr="Image result for drawn images of a bra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5409" y="3278654"/>
            <a:ext cx="1143000" cy="27346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19400" y="2286000"/>
            <a:ext cx="4165022" cy="800219"/>
          </a:xfrm>
          <a:prstGeom prst="rect">
            <a:avLst/>
          </a:prstGeom>
          <a:solidFill>
            <a:schemeClr val="bg2">
              <a:lumMod val="75000"/>
            </a:schemeClr>
          </a:solidFill>
        </p:spPr>
        <p:txBody>
          <a:bodyPr wrap="square" rtlCol="0">
            <a:spAutoFit/>
          </a:bodyPr>
          <a:lstStyle/>
          <a:p>
            <a:endParaRPr lang="en-US" dirty="0" smtClean="0"/>
          </a:p>
          <a:p>
            <a:pPr algn="ctr"/>
            <a:r>
              <a:rPr lang="en-US" sz="2800" dirty="0" smtClean="0"/>
              <a:t>System-Wide Framework</a:t>
            </a:r>
            <a:endParaRPr lang="en-US" sz="2800" dirty="0"/>
          </a:p>
        </p:txBody>
      </p:sp>
    </p:spTree>
    <p:extLst>
      <p:ext uri="{BB962C8B-B14F-4D97-AF65-F5344CB8AC3E}">
        <p14:creationId xmlns:p14="http://schemas.microsoft.com/office/powerpoint/2010/main" val="424429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How Do we turn this…</a:t>
            </a:r>
            <a:endParaRPr lang="en-US" dirty="0"/>
          </a:p>
        </p:txBody>
      </p:sp>
      <p:pic>
        <p:nvPicPr>
          <p:cNvPr id="4" name="Content Placeholder 3"/>
          <p:cNvPicPr>
            <a:picLocks noGrp="1"/>
          </p:cNvPicPr>
          <p:nvPr>
            <p:ph idx="1"/>
          </p:nvPr>
        </p:nvPicPr>
        <p:blipFill>
          <a:blip r:embed="rId3"/>
          <a:stretch>
            <a:fillRect/>
          </a:stretch>
        </p:blipFill>
        <p:spPr>
          <a:xfrm>
            <a:off x="2239557" y="1600200"/>
            <a:ext cx="4664885" cy="4525963"/>
          </a:xfrm>
          <a:prstGeom prst="rect">
            <a:avLst/>
          </a:prstGeom>
        </p:spPr>
      </p:pic>
    </p:spTree>
    <p:extLst>
      <p:ext uri="{BB962C8B-B14F-4D97-AF65-F5344CB8AC3E}">
        <p14:creationId xmlns:p14="http://schemas.microsoft.com/office/powerpoint/2010/main" val="2588324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…into this?</a:t>
            </a:r>
            <a:endParaRPr lang="en-US" dirty="0"/>
          </a:p>
        </p:txBody>
      </p:sp>
      <p:pic>
        <p:nvPicPr>
          <p:cNvPr id="29699" name="Picture 2" descr="Triangl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447800"/>
            <a:ext cx="411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28600" y="5257800"/>
            <a:ext cx="2057400" cy="584775"/>
          </a:xfrm>
          <a:prstGeom prst="rect">
            <a:avLst/>
          </a:prstGeom>
          <a:noFill/>
        </p:spPr>
        <p:txBody>
          <a:bodyPr wrap="square" rtlCol="0">
            <a:spAutoFit/>
          </a:bodyPr>
          <a:lstStyle/>
          <a:p>
            <a:r>
              <a:rPr lang="en-US" sz="1600" dirty="0" smtClean="0"/>
              <a:t>Classroom/school wide instruction</a:t>
            </a:r>
            <a:endParaRPr lang="en-US" sz="1600" dirty="0"/>
          </a:p>
        </p:txBody>
      </p:sp>
      <p:sp>
        <p:nvSpPr>
          <p:cNvPr id="12" name="TextBox 11"/>
          <p:cNvSpPr txBox="1"/>
          <p:nvPr/>
        </p:nvSpPr>
        <p:spPr>
          <a:xfrm>
            <a:off x="6934200" y="5273889"/>
            <a:ext cx="1905000" cy="584775"/>
          </a:xfrm>
          <a:prstGeom prst="rect">
            <a:avLst/>
          </a:prstGeom>
          <a:noFill/>
        </p:spPr>
        <p:txBody>
          <a:bodyPr wrap="square" rtlCol="0">
            <a:spAutoFit/>
          </a:bodyPr>
          <a:lstStyle/>
          <a:p>
            <a:r>
              <a:rPr lang="en-US" sz="1600" dirty="0" smtClean="0"/>
              <a:t>Universal regulating interventions</a:t>
            </a:r>
            <a:endParaRPr lang="en-US" sz="1600" dirty="0"/>
          </a:p>
        </p:txBody>
      </p:sp>
      <p:cxnSp>
        <p:nvCxnSpPr>
          <p:cNvPr id="17" name="Straight Arrow Connector 16"/>
          <p:cNvCxnSpPr/>
          <p:nvPr/>
        </p:nvCxnSpPr>
        <p:spPr>
          <a:xfrm flipV="1">
            <a:off x="2286000" y="5257801"/>
            <a:ext cx="1066800" cy="4616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5486400" y="5257801"/>
            <a:ext cx="1295400" cy="29238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04800" y="3581400"/>
            <a:ext cx="1828800" cy="584775"/>
          </a:xfrm>
          <a:prstGeom prst="rect">
            <a:avLst/>
          </a:prstGeom>
          <a:noFill/>
        </p:spPr>
        <p:txBody>
          <a:bodyPr wrap="square" rtlCol="0">
            <a:spAutoFit/>
          </a:bodyPr>
          <a:lstStyle/>
          <a:p>
            <a:r>
              <a:rPr lang="en-US" sz="1600" dirty="0" smtClean="0"/>
              <a:t>Targeted academic instruction</a:t>
            </a:r>
            <a:endParaRPr lang="en-US" sz="1600" dirty="0"/>
          </a:p>
        </p:txBody>
      </p:sp>
      <p:sp>
        <p:nvSpPr>
          <p:cNvPr id="23" name="TextBox 22"/>
          <p:cNvSpPr txBox="1"/>
          <p:nvPr/>
        </p:nvSpPr>
        <p:spPr>
          <a:xfrm>
            <a:off x="6858000" y="3657600"/>
            <a:ext cx="2057400" cy="1077218"/>
          </a:xfrm>
          <a:prstGeom prst="rect">
            <a:avLst/>
          </a:prstGeom>
          <a:noFill/>
        </p:spPr>
        <p:txBody>
          <a:bodyPr wrap="square" rtlCol="0">
            <a:spAutoFit/>
          </a:bodyPr>
          <a:lstStyle/>
          <a:p>
            <a:r>
              <a:rPr lang="en-US" sz="1600" dirty="0" smtClean="0"/>
              <a:t>Targeted social skill and emotional regulation  instruction</a:t>
            </a:r>
            <a:endParaRPr lang="en-US" sz="1600" dirty="0"/>
          </a:p>
        </p:txBody>
      </p:sp>
      <p:cxnSp>
        <p:nvCxnSpPr>
          <p:cNvPr id="26" name="Straight Arrow Connector 25"/>
          <p:cNvCxnSpPr>
            <a:stCxn id="21" idx="3"/>
          </p:cNvCxnSpPr>
          <p:nvPr/>
        </p:nvCxnSpPr>
        <p:spPr>
          <a:xfrm flipV="1">
            <a:off x="2133600" y="3873787"/>
            <a:ext cx="533400"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5334000" y="3886200"/>
            <a:ext cx="1447800" cy="18689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33400" y="2133600"/>
            <a:ext cx="1447800" cy="830997"/>
          </a:xfrm>
          <a:prstGeom prst="rect">
            <a:avLst/>
          </a:prstGeom>
          <a:noFill/>
        </p:spPr>
        <p:txBody>
          <a:bodyPr wrap="square" rtlCol="0">
            <a:spAutoFit/>
          </a:bodyPr>
          <a:lstStyle/>
          <a:p>
            <a:r>
              <a:rPr lang="en-US" sz="1600" dirty="0" smtClean="0"/>
              <a:t>Intensive academic intervention</a:t>
            </a:r>
            <a:endParaRPr lang="en-US" sz="1600" dirty="0"/>
          </a:p>
        </p:txBody>
      </p:sp>
      <p:sp>
        <p:nvSpPr>
          <p:cNvPr id="30" name="TextBox 29"/>
          <p:cNvSpPr txBox="1"/>
          <p:nvPr/>
        </p:nvSpPr>
        <p:spPr>
          <a:xfrm>
            <a:off x="7010400" y="2362200"/>
            <a:ext cx="1600200" cy="830997"/>
          </a:xfrm>
          <a:prstGeom prst="rect">
            <a:avLst/>
          </a:prstGeom>
          <a:noFill/>
        </p:spPr>
        <p:txBody>
          <a:bodyPr wrap="square" rtlCol="0">
            <a:spAutoFit/>
          </a:bodyPr>
          <a:lstStyle/>
          <a:p>
            <a:r>
              <a:rPr lang="en-US" sz="1600" dirty="0" smtClean="0"/>
              <a:t>Intensive mental health intervention</a:t>
            </a:r>
            <a:endParaRPr lang="en-US" sz="1600" dirty="0"/>
          </a:p>
        </p:txBody>
      </p:sp>
      <p:cxnSp>
        <p:nvCxnSpPr>
          <p:cNvPr id="29696" name="Straight Arrow Connector 29695"/>
          <p:cNvCxnSpPr/>
          <p:nvPr/>
        </p:nvCxnSpPr>
        <p:spPr>
          <a:xfrm flipV="1">
            <a:off x="2133600" y="2438400"/>
            <a:ext cx="1447800" cy="11069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698" name="Straight Arrow Connector 29697"/>
          <p:cNvCxnSpPr/>
          <p:nvPr/>
        </p:nvCxnSpPr>
        <p:spPr>
          <a:xfrm flipH="1" flipV="1">
            <a:off x="5334000" y="2493749"/>
            <a:ext cx="1524000" cy="28394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9843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Braiding and Aligning</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smtClean="0"/>
              <a:t>“…(when) </a:t>
            </a:r>
            <a:r>
              <a:rPr lang="en-US" dirty="0"/>
              <a:t>examining </a:t>
            </a:r>
            <a:r>
              <a:rPr lang="en-US" dirty="0" smtClean="0"/>
              <a:t>trauma response </a:t>
            </a:r>
            <a:r>
              <a:rPr lang="en-US" dirty="0"/>
              <a:t>proposals in </a:t>
            </a:r>
            <a:r>
              <a:rPr lang="en-US" dirty="0" smtClean="0"/>
              <a:t>education(,) the </a:t>
            </a:r>
            <a:r>
              <a:rPr lang="en-US" dirty="0"/>
              <a:t>degree to which programs explicitly are aligned with </a:t>
            </a:r>
            <a:r>
              <a:rPr lang="en-US" dirty="0" smtClean="0"/>
              <a:t>other key </a:t>
            </a:r>
            <a:r>
              <a:rPr lang="en-US" dirty="0"/>
              <a:t>school improvement </a:t>
            </a:r>
            <a:r>
              <a:rPr lang="en-US" dirty="0" smtClean="0"/>
              <a:t>practices (such as) social </a:t>
            </a:r>
            <a:r>
              <a:rPr lang="en-US" dirty="0"/>
              <a:t>emotional learning, </a:t>
            </a:r>
            <a:r>
              <a:rPr lang="en-US" dirty="0" smtClean="0"/>
              <a:t>multicultural education</a:t>
            </a:r>
            <a:r>
              <a:rPr lang="en-US" dirty="0"/>
              <a:t>, restorative </a:t>
            </a:r>
            <a:r>
              <a:rPr lang="en-US" dirty="0" smtClean="0"/>
              <a:t>practice, </a:t>
            </a:r>
            <a:r>
              <a:rPr lang="en-US" dirty="0"/>
              <a:t>and school climate improvement </a:t>
            </a:r>
            <a:r>
              <a:rPr lang="en-US" dirty="0" smtClean="0"/>
              <a:t>efforts (is key).”</a:t>
            </a:r>
            <a:endParaRPr lang="en-US" dirty="0"/>
          </a:p>
        </p:txBody>
      </p:sp>
      <p:sp>
        <p:nvSpPr>
          <p:cNvPr id="4" name="Footer Placeholder 3"/>
          <p:cNvSpPr>
            <a:spLocks noGrp="1"/>
          </p:cNvSpPr>
          <p:nvPr>
            <p:ph type="ftr" sz="quarter" idx="11"/>
          </p:nvPr>
        </p:nvSpPr>
        <p:spPr/>
        <p:txBody>
          <a:bodyPr/>
          <a:lstStyle/>
          <a:p>
            <a:r>
              <a:rPr lang="en-US" dirty="0" smtClean="0"/>
              <a:t>CLEAR</a:t>
            </a:r>
            <a:endParaRPr lang="en-US" dirty="0"/>
          </a:p>
        </p:txBody>
      </p:sp>
      <p:sp>
        <p:nvSpPr>
          <p:cNvPr id="5" name="Rectangle 4"/>
          <p:cNvSpPr/>
          <p:nvPr/>
        </p:nvSpPr>
        <p:spPr>
          <a:xfrm>
            <a:off x="457200" y="1295400"/>
            <a:ext cx="8229600" cy="472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Trauma informed practice is about:</a:t>
            </a:r>
          </a:p>
          <a:p>
            <a:pPr marL="914400" lvl="1" indent="-457200">
              <a:buFont typeface="Arial" panose="020B0604020202020204" pitchFamily="34" charset="0"/>
              <a:buChar char="•"/>
            </a:pPr>
            <a:r>
              <a:rPr lang="en-US" sz="2800" dirty="0"/>
              <a:t>Individual, classroom and building shifts that enhance SEL practice</a:t>
            </a:r>
          </a:p>
          <a:p>
            <a:pPr marL="914400" lvl="1" indent="-457200">
              <a:buFont typeface="Arial" panose="020B0604020202020204" pitchFamily="34" charset="0"/>
              <a:buChar char="•"/>
            </a:pPr>
            <a:r>
              <a:rPr lang="en-US" sz="2800" dirty="0"/>
              <a:t>Help to integrate SEL principles in an MTSS framework</a:t>
            </a:r>
          </a:p>
          <a:p>
            <a:pPr marL="914400" lvl="1" indent="-457200">
              <a:buFont typeface="Arial" panose="020B0604020202020204" pitchFamily="34" charset="0"/>
              <a:buChar char="•"/>
            </a:pPr>
            <a:r>
              <a:rPr lang="en-US" sz="2800" dirty="0"/>
              <a:t>Provide specific interventions for the most vulnerable students that reinforce SEL principles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88329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1096</TotalTime>
  <Words>2293</Words>
  <Application>Microsoft Office PowerPoint</Application>
  <PresentationFormat>On-screen Show (4:3)</PresentationFormat>
  <Paragraphs>411</Paragraphs>
  <Slides>29</Slides>
  <Notes>26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Schools as Healing Communities: Alignment of PBIS and Trauma-Informed/Responsive ractices</vt:lpstr>
      <vt:lpstr>PowerPoint Presentation</vt:lpstr>
      <vt:lpstr>Overarching Principle and Progression</vt:lpstr>
      <vt:lpstr>Schools as Healing Organizations</vt:lpstr>
      <vt:lpstr>Key Elements of Healing Organizations</vt:lpstr>
      <vt:lpstr>Initiative Weary?</vt:lpstr>
      <vt:lpstr>How Do we turn this…</vt:lpstr>
      <vt:lpstr>…into this?</vt:lpstr>
      <vt:lpstr>Braiding and Aligning</vt:lpstr>
      <vt:lpstr>Technical Guide for Alignment</vt:lpstr>
      <vt:lpstr>SAFE:  Quality of Program Implementation</vt:lpstr>
      <vt:lpstr>PowerPoint Presentation</vt:lpstr>
      <vt:lpstr>Core Elements of Trauma Informed Practices</vt:lpstr>
      <vt:lpstr>PBIS -- review</vt:lpstr>
      <vt:lpstr>Key elements of PBIS</vt:lpstr>
      <vt:lpstr>Sustaining PBIS</vt:lpstr>
      <vt:lpstr>Core Management Practices</vt:lpstr>
      <vt:lpstr>Focus on the Commonalities</vt:lpstr>
      <vt:lpstr>Simple but essential</vt:lpstr>
      <vt:lpstr>PowerPoint Presentation</vt:lpstr>
      <vt:lpstr>Targeting the Tiers, PBiS approaches</vt:lpstr>
      <vt:lpstr>The importance of a Strong Foundation</vt:lpstr>
      <vt:lpstr>Targeted and Intensive</vt:lpstr>
      <vt:lpstr>Effectiveness of MTSS integration of SEL Practices</vt:lpstr>
      <vt:lpstr>PBIS and Resilience</vt:lpstr>
      <vt:lpstr>Resilience</vt:lpstr>
      <vt:lpstr>How PBIS promotes this…</vt:lpstr>
      <vt:lpstr>Making the Connection – You tell me…</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Schools as Healing Communities: Compassion, Resilience and Practices</dc:title>
  <dc:creator>Kym Asam</dc:creator>
  <cp:lastModifiedBy>Kym Asam</cp:lastModifiedBy>
  <cp:revision>67</cp:revision>
  <cp:lastPrinted>2019-05-19T15:47:15Z</cp:lastPrinted>
  <dcterms:created xsi:type="dcterms:W3CDTF">2019-05-15T15:39:32Z</dcterms:created>
  <dcterms:modified xsi:type="dcterms:W3CDTF">2019-06-16T19:04:10Z</dcterms:modified>
</cp:coreProperties>
</file>