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2.xml" ContentType="application/vnd.openxmlformats-officedocument.drawingml.chart+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4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6.xml" ContentType="application/vnd.openxmlformats-officedocument.presentationml.tags+xml"/>
  <Override PartName="/ppt/notesSlides/notesSlide4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5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67" r:id="rId1"/>
  </p:sldMasterIdLst>
  <p:notesMasterIdLst>
    <p:notesMasterId r:id="rId73"/>
  </p:notesMasterIdLst>
  <p:handoutMasterIdLst>
    <p:handoutMasterId r:id="rId74"/>
  </p:handoutMasterIdLst>
  <p:sldIdLst>
    <p:sldId id="474" r:id="rId2"/>
    <p:sldId id="256" r:id="rId3"/>
    <p:sldId id="638" r:id="rId4"/>
    <p:sldId id="644" r:id="rId5"/>
    <p:sldId id="629" r:id="rId6"/>
    <p:sldId id="1594" r:id="rId7"/>
    <p:sldId id="1203" r:id="rId8"/>
    <p:sldId id="1202" r:id="rId9"/>
    <p:sldId id="612" r:id="rId10"/>
    <p:sldId id="483" r:id="rId11"/>
    <p:sldId id="484" r:id="rId12"/>
    <p:sldId id="402" r:id="rId13"/>
    <p:sldId id="578" r:id="rId14"/>
    <p:sldId id="411" r:id="rId15"/>
    <p:sldId id="413" r:id="rId16"/>
    <p:sldId id="412" r:id="rId17"/>
    <p:sldId id="1585" r:id="rId18"/>
    <p:sldId id="362" r:id="rId19"/>
    <p:sldId id="262" r:id="rId20"/>
    <p:sldId id="380" r:id="rId21"/>
    <p:sldId id="1586" r:id="rId22"/>
    <p:sldId id="1587" r:id="rId23"/>
    <p:sldId id="447" r:id="rId24"/>
    <p:sldId id="385" r:id="rId25"/>
    <p:sldId id="386" r:id="rId26"/>
    <p:sldId id="511" r:id="rId27"/>
    <p:sldId id="601" r:id="rId28"/>
    <p:sldId id="600" r:id="rId29"/>
    <p:sldId id="602" r:id="rId30"/>
    <p:sldId id="603" r:id="rId31"/>
    <p:sldId id="622" r:id="rId32"/>
    <p:sldId id="639" r:id="rId33"/>
    <p:sldId id="580" r:id="rId34"/>
    <p:sldId id="604" r:id="rId35"/>
    <p:sldId id="1589" r:id="rId36"/>
    <p:sldId id="609" r:id="rId37"/>
    <p:sldId id="630" r:id="rId38"/>
    <p:sldId id="304" r:id="rId39"/>
    <p:sldId id="640" r:id="rId40"/>
    <p:sldId id="1593" r:id="rId41"/>
    <p:sldId id="645" r:id="rId42"/>
    <p:sldId id="623" r:id="rId43"/>
    <p:sldId id="632" r:id="rId44"/>
    <p:sldId id="1590" r:id="rId45"/>
    <p:sldId id="625" r:id="rId46"/>
    <p:sldId id="633" r:id="rId47"/>
    <p:sldId id="608" r:id="rId48"/>
    <p:sldId id="512" r:id="rId49"/>
    <p:sldId id="506" r:id="rId50"/>
    <p:sldId id="617" r:id="rId51"/>
    <p:sldId id="643" r:id="rId52"/>
    <p:sldId id="513" r:id="rId53"/>
    <p:sldId id="620" r:id="rId54"/>
    <p:sldId id="516" r:id="rId55"/>
    <p:sldId id="519" r:id="rId56"/>
    <p:sldId id="517" r:id="rId57"/>
    <p:sldId id="636" r:id="rId58"/>
    <p:sldId id="540" r:id="rId59"/>
    <p:sldId id="544" r:id="rId60"/>
    <p:sldId id="634" r:id="rId61"/>
    <p:sldId id="546" r:id="rId62"/>
    <p:sldId id="1541" r:id="rId63"/>
    <p:sldId id="285" r:id="rId64"/>
    <p:sldId id="1591" r:id="rId65"/>
    <p:sldId id="1592" r:id="rId66"/>
    <p:sldId id="551" r:id="rId67"/>
    <p:sldId id="584" r:id="rId68"/>
    <p:sldId id="277" r:id="rId69"/>
    <p:sldId id="1595" r:id="rId70"/>
    <p:sldId id="594" r:id="rId71"/>
    <p:sldId id="588" r:id="rId72"/>
  </p:sldIdLst>
  <p:sldSz cx="9144000" cy="6858000" type="screen4x3"/>
  <p:notesSz cx="6858000" cy="9296400"/>
  <p:custDataLst>
    <p:tags r:id="rId75"/>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5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m Asam" initials="KA" lastIdx="31" clrIdx="0">
    <p:extLst>
      <p:ext uri="{19B8F6BF-5375-455C-9EA6-DF929625EA0E}">
        <p15:presenceInfo xmlns:p15="http://schemas.microsoft.com/office/powerpoint/2012/main" userId="S-1-5-21-3051653715-1862364139-1610000301-1744" providerId="AD"/>
      </p:ext>
    </p:extLst>
  </p:cmAuthor>
  <p:cmAuthor id="2" name=" " initials="" lastIdx="11" clrIdx="1">
    <p:extLst>
      <p:ext uri="{19B8F6BF-5375-455C-9EA6-DF929625EA0E}">
        <p15:presenceInfo xmlns:p15="http://schemas.microsoft.com/office/powerpoint/2012/main" userId="S::sherry.schoenberg@UVM.edu::f6171bcc-0a7a-44c5-bc1c-6ff67a25c3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74"/>
    <p:restoredTop sz="89252" autoAdjust="0"/>
  </p:normalViewPr>
  <p:slideViewPr>
    <p:cSldViewPr>
      <p:cViewPr varScale="1">
        <p:scale>
          <a:sx n="114" d="100"/>
          <a:sy n="114" d="100"/>
        </p:scale>
        <p:origin x="1328" y="168"/>
      </p:cViewPr>
      <p:guideLst/>
    </p:cSldViewPr>
  </p:slideViewPr>
  <p:notesTextViewPr>
    <p:cViewPr>
      <p:scale>
        <a:sx n="100" d="100"/>
        <a:sy n="100" d="100"/>
      </p:scale>
      <p:origin x="0" y="0"/>
    </p:cViewPr>
  </p:notesTextViewPr>
  <p:sorterViewPr>
    <p:cViewPr>
      <p:scale>
        <a:sx n="100" d="100"/>
        <a:sy n="100" d="100"/>
      </p:scale>
      <p:origin x="0" y="-17802"/>
    </p:cViewPr>
  </p:sorterViewPr>
  <p:notesViewPr>
    <p:cSldViewPr>
      <p:cViewPr>
        <p:scale>
          <a:sx n="100" d="100"/>
          <a:sy n="100" d="100"/>
        </p:scale>
        <p:origin x="1890" y="-252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conley1\Documents\SWIS%20Suite\SWIS\SWIS%20Cert%20Slides%20201718\October%20Catch%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conley1\Documents\SWIS%20Suite\SWIS\SWIS%20Cert%20Slides%20201718\October%20Catch%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[October Catch data.xlsx]Trajectory Graph!PivotTable3</c:name>
    <c:fmtId val="-1"/>
  </c:pivotSource>
  <c:chart>
    <c:title>
      <c:tx>
        <c:rich>
          <a:bodyPr/>
          <a:lstStyle/>
          <a:p>
            <a:pPr>
              <a:defRPr/>
            </a:pPr>
            <a:endParaRPr lang="en-US"/>
          </a:p>
        </c:rich>
      </c:tx>
      <c:overlay val="0"/>
    </c:title>
    <c:autoTitleDeleted val="0"/>
    <c:pivotFmts>
      <c:pivotFmt>
        <c:idx val="0"/>
        <c:spPr>
          <a:ln>
            <a:solidFill>
              <a:srgbClr val="00B050"/>
            </a:solidFill>
          </a:ln>
        </c:spPr>
        <c:marker>
          <c:spPr>
            <a:solidFill>
              <a:srgbClr val="00B050"/>
            </a:solidFill>
          </c:spPr>
        </c:marker>
      </c:pivotFmt>
      <c:pivotFmt>
        <c:idx val="1"/>
        <c:spPr>
          <a:ln>
            <a:solidFill>
              <a:srgbClr val="00B050"/>
            </a:solidFill>
          </a:ln>
        </c:spPr>
        <c:marker>
          <c:symbol val="square"/>
          <c:size val="7"/>
          <c:spPr>
            <a:solidFill>
              <a:srgbClr val="00B050"/>
            </a:solidFill>
          </c:spPr>
        </c:marker>
      </c:pivotFmt>
      <c:pivotFmt>
        <c:idx val="2"/>
        <c:spPr>
          <a:ln>
            <a:solidFill>
              <a:srgbClr val="FFC000"/>
            </a:solidFill>
          </a:ln>
        </c:spPr>
        <c:marker>
          <c:symbol val="triangle"/>
          <c:size val="7"/>
          <c:spPr>
            <a:solidFill>
              <a:srgbClr val="FFC000"/>
            </a:solidFill>
          </c:spPr>
        </c:marker>
      </c:pivotFmt>
      <c:pivotFmt>
        <c:idx val="3"/>
        <c:spPr>
          <a:ln>
            <a:solidFill>
              <a:srgbClr val="FF0000"/>
            </a:solidFill>
          </a:ln>
        </c:spPr>
        <c:marker>
          <c:symbol val="circle"/>
          <c:size val="7"/>
          <c:spPr>
            <a:solidFill>
              <a:srgbClr val="FF0000"/>
            </a:solidFill>
          </c:spPr>
        </c:marker>
      </c:pivotFmt>
      <c:pivotFmt>
        <c:idx val="4"/>
        <c:spPr>
          <a:ln>
            <a:solidFill>
              <a:srgbClr val="00B050"/>
            </a:solidFill>
          </a:ln>
        </c:spPr>
        <c:marker>
          <c:symbol val="square"/>
          <c:size val="7"/>
          <c:spPr>
            <a:solidFill>
              <a:srgbClr val="00B050"/>
            </a:solidFill>
          </c:spPr>
        </c:marker>
      </c:pivotFmt>
      <c:pivotFmt>
        <c:idx val="5"/>
        <c:spPr>
          <a:ln>
            <a:solidFill>
              <a:srgbClr val="FFC000"/>
            </a:solidFill>
          </a:ln>
        </c:spPr>
        <c:marker>
          <c:symbol val="triangle"/>
          <c:size val="7"/>
          <c:spPr>
            <a:solidFill>
              <a:srgbClr val="FFC000"/>
            </a:solidFill>
          </c:spPr>
        </c:marker>
      </c:pivotFmt>
      <c:pivotFmt>
        <c:idx val="6"/>
        <c:spPr>
          <a:ln>
            <a:solidFill>
              <a:srgbClr val="FF0000"/>
            </a:solidFill>
          </a:ln>
        </c:spPr>
        <c:marker>
          <c:symbol val="circle"/>
          <c:size val="7"/>
          <c:spPr>
            <a:solidFill>
              <a:srgbClr val="FF0000"/>
            </a:solidFill>
          </c:spPr>
        </c:marker>
      </c:pivotFmt>
      <c:pivotFmt>
        <c:idx val="7"/>
        <c:spPr>
          <a:ln>
            <a:solidFill>
              <a:srgbClr val="00B050"/>
            </a:solidFill>
          </a:ln>
        </c:spPr>
        <c:marker>
          <c:symbol val="square"/>
          <c:size val="7"/>
          <c:spPr>
            <a:solidFill>
              <a:srgbClr val="00B050"/>
            </a:solidFill>
          </c:spPr>
        </c:marker>
      </c:pivotFmt>
      <c:pivotFmt>
        <c:idx val="8"/>
        <c:spPr>
          <a:ln>
            <a:solidFill>
              <a:srgbClr val="FFC000"/>
            </a:solidFill>
          </a:ln>
        </c:spPr>
        <c:marker>
          <c:symbol val="triangle"/>
          <c:size val="7"/>
          <c:spPr>
            <a:solidFill>
              <a:srgbClr val="FFC000"/>
            </a:solidFill>
          </c:spPr>
        </c:marker>
      </c:pivotFmt>
      <c:pivotFmt>
        <c:idx val="9"/>
        <c:spPr>
          <a:ln>
            <a:solidFill>
              <a:srgbClr val="FF0000"/>
            </a:solidFill>
          </a:ln>
        </c:spPr>
        <c:marker>
          <c:symbol val="circle"/>
          <c:size val="7"/>
          <c:spPr>
            <a:solidFill>
              <a:srgbClr val="FF0000"/>
            </a:solidFill>
          </c:spPr>
        </c:marker>
      </c:pivotFmt>
    </c:pivotFmts>
    <c:plotArea>
      <c:layout>
        <c:manualLayout>
          <c:layoutTarget val="inner"/>
          <c:xMode val="edge"/>
          <c:yMode val="edge"/>
          <c:x val="8.6063132474535634E-2"/>
          <c:y val="0.10126424764116149"/>
          <c:w val="0.89384609809070092"/>
          <c:h val="0.72785000930065491"/>
        </c:manualLayout>
      </c:layout>
      <c:lineChart>
        <c:grouping val="standard"/>
        <c:varyColors val="0"/>
        <c:ser>
          <c:idx val="0"/>
          <c:order val="0"/>
          <c:tx>
            <c:strRef>
              <c:f>'Trajectory Graph'!$B$3</c:f>
              <c:strCache>
                <c:ptCount val="1"/>
                <c:pt idx="0">
                  <c:v>Sum of 0-1</c:v>
                </c:pt>
              </c:strCache>
            </c:strRef>
          </c:tx>
          <c:spPr>
            <a:ln>
              <a:solidFill>
                <a:srgbClr val="00B050"/>
              </a:solidFill>
            </a:ln>
          </c:spPr>
          <c:marker>
            <c:symbol val="square"/>
            <c:size val="7"/>
            <c:spPr>
              <a:solidFill>
                <a:srgbClr val="00B05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Graph'!$B$4:$B$15</c:f>
              <c:numCache>
                <c:formatCode>General</c:formatCode>
                <c:ptCount val="11"/>
                <c:pt idx="0">
                  <c:v>0</c:v>
                </c:pt>
                <c:pt idx="1">
                  <c:v>0.01</c:v>
                </c:pt>
                <c:pt idx="2">
                  <c:v>0.02</c:v>
                </c:pt>
                <c:pt idx="3">
                  <c:v>0.01</c:v>
                </c:pt>
                <c:pt idx="4">
                  <c:v>0.01</c:v>
                </c:pt>
                <c:pt idx="5">
                  <c:v>0.01</c:v>
                </c:pt>
                <c:pt idx="6">
                  <c:v>0.02</c:v>
                </c:pt>
                <c:pt idx="7">
                  <c:v>0.02</c:v>
                </c:pt>
                <c:pt idx="8">
                  <c:v>0.02</c:v>
                </c:pt>
                <c:pt idx="9">
                  <c:v>0.02</c:v>
                </c:pt>
                <c:pt idx="10">
                  <c:v>0</c:v>
                </c:pt>
              </c:numCache>
            </c:numRef>
          </c:val>
          <c:smooth val="0"/>
          <c:extLst>
            <c:ext xmlns:c16="http://schemas.microsoft.com/office/drawing/2014/chart" uri="{C3380CC4-5D6E-409C-BE32-E72D297353CC}">
              <c16:uniqueId val="{00000000-DE10-9841-B564-1267C1D7FC3F}"/>
            </c:ext>
          </c:extLst>
        </c:ser>
        <c:ser>
          <c:idx val="1"/>
          <c:order val="1"/>
          <c:tx>
            <c:strRef>
              <c:f>'Trajectory Graph'!$C$3</c:f>
              <c:strCache>
                <c:ptCount val="1"/>
                <c:pt idx="0">
                  <c:v>Sum of 2-5</c:v>
                </c:pt>
              </c:strCache>
            </c:strRef>
          </c:tx>
          <c:spPr>
            <a:ln>
              <a:solidFill>
                <a:srgbClr val="FFC000"/>
              </a:solidFill>
            </a:ln>
          </c:spPr>
          <c:marker>
            <c:symbol val="triangle"/>
            <c:size val="7"/>
            <c:spPr>
              <a:solidFill>
                <a:srgbClr val="FFC00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Graph'!$C$4:$C$15</c:f>
              <c:numCache>
                <c:formatCode>General</c:formatCode>
                <c:ptCount val="11"/>
                <c:pt idx="0">
                  <c:v>0</c:v>
                </c:pt>
                <c:pt idx="1">
                  <c:v>0.22</c:v>
                </c:pt>
                <c:pt idx="2">
                  <c:v>0.52</c:v>
                </c:pt>
                <c:pt idx="3">
                  <c:v>0.81</c:v>
                </c:pt>
                <c:pt idx="4">
                  <c:v>1.06</c:v>
                </c:pt>
                <c:pt idx="5">
                  <c:v>1.33</c:v>
                </c:pt>
                <c:pt idx="6">
                  <c:v>1.6600000000000001</c:v>
                </c:pt>
                <c:pt idx="7">
                  <c:v>2.0900000000000003</c:v>
                </c:pt>
                <c:pt idx="8">
                  <c:v>2.4500000000000002</c:v>
                </c:pt>
                <c:pt idx="9">
                  <c:v>2.83</c:v>
                </c:pt>
                <c:pt idx="10">
                  <c:v>2.9</c:v>
                </c:pt>
              </c:numCache>
            </c:numRef>
          </c:val>
          <c:smooth val="0"/>
          <c:extLst>
            <c:ext xmlns:c16="http://schemas.microsoft.com/office/drawing/2014/chart" uri="{C3380CC4-5D6E-409C-BE32-E72D297353CC}">
              <c16:uniqueId val="{00000001-DE10-9841-B564-1267C1D7FC3F}"/>
            </c:ext>
          </c:extLst>
        </c:ser>
        <c:ser>
          <c:idx val="2"/>
          <c:order val="2"/>
          <c:tx>
            <c:strRef>
              <c:f>'Trajectory Graph'!$D$3</c:f>
              <c:strCache>
                <c:ptCount val="1"/>
                <c:pt idx="0">
                  <c:v>Sum of ≥6</c:v>
                </c:pt>
              </c:strCache>
            </c:strRef>
          </c:tx>
          <c:spPr>
            <a:ln>
              <a:solidFill>
                <a:srgbClr val="FF0000"/>
              </a:solidFill>
            </a:ln>
          </c:spPr>
          <c:marker>
            <c:symbol val="circle"/>
            <c:size val="7"/>
            <c:spPr>
              <a:solidFill>
                <a:srgbClr val="FF000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Graph'!$D$4:$D$15</c:f>
              <c:numCache>
                <c:formatCode>General</c:formatCode>
                <c:ptCount val="11"/>
                <c:pt idx="0">
                  <c:v>0</c:v>
                </c:pt>
                <c:pt idx="1">
                  <c:v>0.8</c:v>
                </c:pt>
                <c:pt idx="2">
                  <c:v>1.99</c:v>
                </c:pt>
                <c:pt idx="3">
                  <c:v>3.1399999999999997</c:v>
                </c:pt>
                <c:pt idx="4">
                  <c:v>4.0999999999999996</c:v>
                </c:pt>
                <c:pt idx="5">
                  <c:v>5.21</c:v>
                </c:pt>
                <c:pt idx="6">
                  <c:v>6.43</c:v>
                </c:pt>
                <c:pt idx="7">
                  <c:v>7.96</c:v>
                </c:pt>
                <c:pt idx="8">
                  <c:v>9.24</c:v>
                </c:pt>
                <c:pt idx="9">
                  <c:v>10.46</c:v>
                </c:pt>
                <c:pt idx="10">
                  <c:v>10.680000000000001</c:v>
                </c:pt>
              </c:numCache>
            </c:numRef>
          </c:val>
          <c:smooth val="0"/>
          <c:extLst>
            <c:ext xmlns:c16="http://schemas.microsoft.com/office/drawing/2014/chart" uri="{C3380CC4-5D6E-409C-BE32-E72D297353CC}">
              <c16:uniqueId val="{00000002-DE10-9841-B564-1267C1D7FC3F}"/>
            </c:ext>
          </c:extLst>
        </c:ser>
        <c:dLbls>
          <c:showLegendKey val="0"/>
          <c:showVal val="0"/>
          <c:showCatName val="0"/>
          <c:showSerName val="0"/>
          <c:showPercent val="0"/>
          <c:showBubbleSize val="0"/>
        </c:dLbls>
        <c:marker val="1"/>
        <c:smooth val="0"/>
        <c:axId val="155587504"/>
        <c:axId val="155588064"/>
      </c:lineChart>
      <c:catAx>
        <c:axId val="155587504"/>
        <c:scaling>
          <c:orientation val="minMax"/>
        </c:scaling>
        <c:delete val="0"/>
        <c:axPos val="b"/>
        <c:numFmt formatCode="General" sourceLinked="1"/>
        <c:majorTickMark val="none"/>
        <c:minorTickMark val="none"/>
        <c:tickLblPos val="nextTo"/>
        <c:txPr>
          <a:bodyPr rot="-1800000" vert="horz"/>
          <a:lstStyle/>
          <a:p>
            <a:pPr>
              <a:defRPr/>
            </a:pPr>
            <a:endParaRPr lang="en-US"/>
          </a:p>
        </c:txPr>
        <c:crossAx val="155588064"/>
        <c:crosses val="autoZero"/>
        <c:auto val="1"/>
        <c:lblAlgn val="ctr"/>
        <c:lblOffset val="100"/>
        <c:noMultiLvlLbl val="0"/>
      </c:catAx>
      <c:valAx>
        <c:axId val="155588064"/>
        <c:scaling>
          <c:orientation val="minMax"/>
        </c:scaling>
        <c:delete val="0"/>
        <c:axPos val="l"/>
        <c:majorGridlines/>
        <c:title>
          <c:tx>
            <c:rich>
              <a:bodyPr/>
              <a:lstStyle/>
              <a:p>
                <a:pPr>
                  <a:defRPr/>
                </a:pPr>
                <a:r>
                  <a:rPr lang="en-US"/>
                  <a:t>Cumulative Mean ODRs</a:t>
                </a:r>
              </a:p>
            </c:rich>
          </c:tx>
          <c:overlay val="0"/>
        </c:title>
        <c:numFmt formatCode="General" sourceLinked="1"/>
        <c:majorTickMark val="none"/>
        <c:minorTickMark val="none"/>
        <c:tickLblPos val="nextTo"/>
        <c:crossAx val="155587504"/>
        <c:crosses val="autoZero"/>
        <c:crossBetween val="between"/>
      </c:valAx>
    </c:plotArea>
    <c:plotVisOnly val="1"/>
    <c:dispBlanksAs val="gap"/>
    <c:showDLblsOverMax val="0"/>
  </c:chart>
  <c:txPr>
    <a:bodyPr/>
    <a:lstStyle/>
    <a:p>
      <a:pPr>
        <a:defRPr sz="1400"/>
      </a:pPr>
      <a:endParaRPr lang="en-US"/>
    </a:p>
  </c:txPr>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Hypothesized Impact of October Catch</a:t>
            </a:r>
          </a:p>
        </c:rich>
      </c:tx>
      <c:overlay val="0"/>
    </c:title>
    <c:autoTitleDeleted val="0"/>
    <c:plotArea>
      <c:layout>
        <c:manualLayout>
          <c:layoutTarget val="inner"/>
          <c:xMode val="edge"/>
          <c:yMode val="edge"/>
          <c:x val="8.1807059273840771E-2"/>
          <c:y val="0.1175679213610453"/>
          <c:w val="0.74671171171171169"/>
          <c:h val="0.77360565679499615"/>
        </c:manualLayout>
      </c:layout>
      <c:lineChart>
        <c:grouping val="standard"/>
        <c:varyColors val="0"/>
        <c:ser>
          <c:idx val="0"/>
          <c:order val="0"/>
          <c:tx>
            <c:strRef>
              <c:f>ODRs!$C$1</c:f>
              <c:strCache>
                <c:ptCount val="1"/>
                <c:pt idx="0">
                  <c:v>0-1 ODR</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ODRs!$C$2:$C$12</c:f>
            </c:numRef>
          </c:val>
          <c:smooth val="0"/>
          <c:extLst>
            <c:ext xmlns:c16="http://schemas.microsoft.com/office/drawing/2014/chart" uri="{C3380CC4-5D6E-409C-BE32-E72D297353CC}">
              <c16:uniqueId val="{00000000-54F5-A64A-83F6-A297E47476F5}"/>
            </c:ext>
          </c:extLst>
        </c:ser>
        <c:ser>
          <c:idx val="1"/>
          <c:order val="1"/>
          <c:tx>
            <c:strRef>
              <c:f>ODRs!$D$1</c:f>
              <c:strCache>
                <c:ptCount val="1"/>
                <c:pt idx="0">
                  <c:v>2-5 ODRs</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ODRs!$D$2:$D$12</c:f>
            </c:numRef>
          </c:val>
          <c:smooth val="0"/>
          <c:extLst>
            <c:ext xmlns:c16="http://schemas.microsoft.com/office/drawing/2014/chart" uri="{C3380CC4-5D6E-409C-BE32-E72D297353CC}">
              <c16:uniqueId val="{00000001-54F5-A64A-83F6-A297E47476F5}"/>
            </c:ext>
          </c:extLst>
        </c:ser>
        <c:ser>
          <c:idx val="2"/>
          <c:order val="2"/>
          <c:tx>
            <c:strRef>
              <c:f>ODRs!$E$1</c:f>
              <c:strCache>
                <c:ptCount val="1"/>
                <c:pt idx="0">
                  <c:v>6 or more ODRs</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ODRs!$E$2:$E$12</c:f>
            </c:numRef>
          </c:val>
          <c:smooth val="0"/>
          <c:extLst>
            <c:ext xmlns:c16="http://schemas.microsoft.com/office/drawing/2014/chart" uri="{C3380CC4-5D6E-409C-BE32-E72D297353CC}">
              <c16:uniqueId val="{00000002-54F5-A64A-83F6-A297E47476F5}"/>
            </c:ext>
          </c:extLst>
        </c:ser>
        <c:ser>
          <c:idx val="3"/>
          <c:order val="3"/>
          <c:tx>
            <c:strRef>
              <c:f>ODRs!$F$1</c:f>
              <c:strCache>
                <c:ptCount val="1"/>
                <c:pt idx="0">
                  <c:v>0-1</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ODRs!$F$2:$F$12</c:f>
            </c:numRef>
          </c:val>
          <c:smooth val="0"/>
          <c:extLst>
            <c:ext xmlns:c16="http://schemas.microsoft.com/office/drawing/2014/chart" uri="{C3380CC4-5D6E-409C-BE32-E72D297353CC}">
              <c16:uniqueId val="{00000003-54F5-A64A-83F6-A297E47476F5}"/>
            </c:ext>
          </c:extLst>
        </c:ser>
        <c:ser>
          <c:idx val="4"/>
          <c:order val="4"/>
          <c:tx>
            <c:strRef>
              <c:f>ODRs!$G$1</c:f>
              <c:strCache>
                <c:ptCount val="1"/>
                <c:pt idx="0">
                  <c:v>2-5</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ODRs!$G$2:$G$12</c:f>
            </c:numRef>
          </c:val>
          <c:smooth val="0"/>
          <c:extLst>
            <c:ext xmlns:c16="http://schemas.microsoft.com/office/drawing/2014/chart" uri="{C3380CC4-5D6E-409C-BE32-E72D297353CC}">
              <c16:uniqueId val="{00000004-54F5-A64A-83F6-A297E47476F5}"/>
            </c:ext>
          </c:extLst>
        </c:ser>
        <c:ser>
          <c:idx val="5"/>
          <c:order val="5"/>
          <c:tx>
            <c:strRef>
              <c:f>ODRs!$H$1</c:f>
              <c:strCache>
                <c:ptCount val="1"/>
                <c:pt idx="0">
                  <c:v>≥6</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ODRs!$H$2:$H$12</c:f>
            </c:numRef>
          </c:val>
          <c:smooth val="0"/>
          <c:extLst>
            <c:ext xmlns:c16="http://schemas.microsoft.com/office/drawing/2014/chart" uri="{C3380CC4-5D6E-409C-BE32-E72D297353CC}">
              <c16:uniqueId val="{00000005-54F5-A64A-83F6-A297E47476F5}"/>
            </c:ext>
          </c:extLst>
        </c:ser>
        <c:ser>
          <c:idx val="6"/>
          <c:order val="6"/>
          <c:tx>
            <c:strRef>
              <c:f>ODRs!$I$1</c:f>
              <c:strCache>
                <c:ptCount val="1"/>
                <c:pt idx="0">
                  <c:v>No Impact (0-1)</c:v>
                </c:pt>
              </c:strCache>
            </c:strRef>
          </c:tx>
          <c:spPr>
            <a:ln>
              <a:solidFill>
                <a:srgbClr val="00B050"/>
              </a:solidFill>
            </a:ln>
          </c:spPr>
          <c:marker>
            <c:symbol val="square"/>
            <c:size val="7"/>
            <c:spPr>
              <a:solidFill>
                <a:srgbClr val="00B05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ODRs!$I$2:$I$12</c:f>
              <c:numCache>
                <c:formatCode>General</c:formatCode>
                <c:ptCount val="11"/>
                <c:pt idx="0">
                  <c:v>0</c:v>
                </c:pt>
                <c:pt idx="1">
                  <c:v>0.01</c:v>
                </c:pt>
                <c:pt idx="2">
                  <c:v>0.01</c:v>
                </c:pt>
                <c:pt idx="3">
                  <c:v>0.01</c:v>
                </c:pt>
                <c:pt idx="4">
                  <c:v>0.01</c:v>
                </c:pt>
                <c:pt idx="5">
                  <c:v>0.01</c:v>
                </c:pt>
                <c:pt idx="6">
                  <c:v>0.01</c:v>
                </c:pt>
                <c:pt idx="7">
                  <c:v>0.01</c:v>
                </c:pt>
                <c:pt idx="8">
                  <c:v>0.02</c:v>
                </c:pt>
                <c:pt idx="9">
                  <c:v>0.01</c:v>
                </c:pt>
                <c:pt idx="10">
                  <c:v>0</c:v>
                </c:pt>
              </c:numCache>
            </c:numRef>
          </c:val>
          <c:smooth val="0"/>
          <c:extLst>
            <c:ext xmlns:c16="http://schemas.microsoft.com/office/drawing/2014/chart" uri="{C3380CC4-5D6E-409C-BE32-E72D297353CC}">
              <c16:uniqueId val="{00000006-54F5-A64A-83F6-A297E47476F5}"/>
            </c:ext>
          </c:extLst>
        </c:ser>
        <c:ser>
          <c:idx val="7"/>
          <c:order val="7"/>
          <c:tx>
            <c:strRef>
              <c:f>ODRs!$J$1</c:f>
              <c:strCache>
                <c:ptCount val="1"/>
                <c:pt idx="0">
                  <c:v>Hypothesized 20% Decrease (2-5)</c:v>
                </c:pt>
              </c:strCache>
            </c:strRef>
          </c:tx>
          <c:spPr>
            <a:ln>
              <a:solidFill>
                <a:srgbClr val="FFC000"/>
              </a:solidFill>
            </a:ln>
          </c:spPr>
          <c:marker>
            <c:symbol val="triangle"/>
            <c:size val="7"/>
            <c:spPr>
              <a:solidFill>
                <a:srgbClr val="FFC00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ODRs!$J$2:$J$12</c:f>
              <c:numCache>
                <c:formatCode>General</c:formatCode>
                <c:ptCount val="11"/>
                <c:pt idx="0">
                  <c:v>0</c:v>
                </c:pt>
                <c:pt idx="1">
                  <c:v>0.21</c:v>
                </c:pt>
                <c:pt idx="2">
                  <c:v>0.54</c:v>
                </c:pt>
                <c:pt idx="3">
                  <c:v>0.66400000000000015</c:v>
                </c:pt>
                <c:pt idx="4">
                  <c:v>0.85600000000000009</c:v>
                </c:pt>
                <c:pt idx="5">
                  <c:v>1.0720000000000001</c:v>
                </c:pt>
                <c:pt idx="6">
                  <c:v>1.3520000000000001</c:v>
                </c:pt>
                <c:pt idx="7">
                  <c:v>1.6079999999999999</c:v>
                </c:pt>
                <c:pt idx="8">
                  <c:v>1.92</c:v>
                </c:pt>
                <c:pt idx="9">
                  <c:v>2.2239999999999998</c:v>
                </c:pt>
                <c:pt idx="10">
                  <c:v>2.2719999999999998</c:v>
                </c:pt>
              </c:numCache>
            </c:numRef>
          </c:val>
          <c:smooth val="0"/>
          <c:extLst>
            <c:ext xmlns:c16="http://schemas.microsoft.com/office/drawing/2014/chart" uri="{C3380CC4-5D6E-409C-BE32-E72D297353CC}">
              <c16:uniqueId val="{00000007-54F5-A64A-83F6-A297E47476F5}"/>
            </c:ext>
          </c:extLst>
        </c:ser>
        <c:ser>
          <c:idx val="8"/>
          <c:order val="8"/>
          <c:tx>
            <c:strRef>
              <c:f>ODRs!$K$1</c:f>
              <c:strCache>
                <c:ptCount val="1"/>
                <c:pt idx="0">
                  <c:v>Hypothesized 30% Decrease (≥6)</c:v>
                </c:pt>
              </c:strCache>
            </c:strRef>
          </c:tx>
          <c:spPr>
            <a:ln>
              <a:solidFill>
                <a:srgbClr val="FF0000"/>
              </a:solidFill>
            </a:ln>
          </c:spPr>
          <c:marker>
            <c:symbol val="circle"/>
            <c:size val="7"/>
            <c:spPr>
              <a:solidFill>
                <a:srgbClr val="FF000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ODRs!$K$2:$K$12</c:f>
              <c:numCache>
                <c:formatCode>General</c:formatCode>
                <c:ptCount val="11"/>
                <c:pt idx="0">
                  <c:v>0</c:v>
                </c:pt>
                <c:pt idx="1">
                  <c:v>0.87</c:v>
                </c:pt>
                <c:pt idx="2">
                  <c:v>2.2200000000000002</c:v>
                </c:pt>
                <c:pt idx="3">
                  <c:v>2.4009999999999998</c:v>
                </c:pt>
                <c:pt idx="4">
                  <c:v>3.0659999999999998</c:v>
                </c:pt>
                <c:pt idx="5">
                  <c:v>3.8919999999999995</c:v>
                </c:pt>
                <c:pt idx="6">
                  <c:v>4.794999999999999</c:v>
                </c:pt>
                <c:pt idx="7">
                  <c:v>5.6419999999999986</c:v>
                </c:pt>
                <c:pt idx="8">
                  <c:v>6.6149999999999993</c:v>
                </c:pt>
                <c:pt idx="9">
                  <c:v>7.4899999999999993</c:v>
                </c:pt>
                <c:pt idx="10">
                  <c:v>7.6229999999999984</c:v>
                </c:pt>
              </c:numCache>
            </c:numRef>
          </c:val>
          <c:smooth val="0"/>
          <c:extLst>
            <c:ext xmlns:c16="http://schemas.microsoft.com/office/drawing/2014/chart" uri="{C3380CC4-5D6E-409C-BE32-E72D297353CC}">
              <c16:uniqueId val="{00000008-54F5-A64A-83F6-A297E47476F5}"/>
            </c:ext>
          </c:extLst>
        </c:ser>
        <c:dLbls>
          <c:showLegendKey val="0"/>
          <c:showVal val="0"/>
          <c:showCatName val="0"/>
          <c:showSerName val="0"/>
          <c:showPercent val="0"/>
          <c:showBubbleSize val="0"/>
        </c:dLbls>
        <c:marker val="1"/>
        <c:smooth val="0"/>
        <c:axId val="156794176"/>
        <c:axId val="156794736"/>
      </c:lineChart>
      <c:dateAx>
        <c:axId val="156794176"/>
        <c:scaling>
          <c:orientation val="minMax"/>
        </c:scaling>
        <c:delete val="0"/>
        <c:axPos val="b"/>
        <c:numFmt formatCode="[$-409]mmm\-yy;@" sourceLinked="0"/>
        <c:majorTickMark val="none"/>
        <c:minorTickMark val="none"/>
        <c:tickLblPos val="nextTo"/>
        <c:txPr>
          <a:bodyPr rot="-1800000"/>
          <a:lstStyle/>
          <a:p>
            <a:pPr>
              <a:defRPr/>
            </a:pPr>
            <a:endParaRPr lang="en-US"/>
          </a:p>
        </c:txPr>
        <c:crossAx val="156794736"/>
        <c:crosses val="autoZero"/>
        <c:auto val="1"/>
        <c:lblOffset val="100"/>
        <c:baseTimeUnit val="months"/>
      </c:dateAx>
      <c:valAx>
        <c:axId val="156794736"/>
        <c:scaling>
          <c:orientation val="minMax"/>
          <c:max val="12"/>
        </c:scaling>
        <c:delete val="0"/>
        <c:axPos val="l"/>
        <c:majorGridlines/>
        <c:title>
          <c:tx>
            <c:rich>
              <a:bodyPr/>
              <a:lstStyle/>
              <a:p>
                <a:pPr>
                  <a:defRPr/>
                </a:pPr>
                <a:r>
                  <a:rPr lang="en-US"/>
                  <a:t>Hypothetical Cumulative Mean ODRs</a:t>
                </a:r>
              </a:p>
            </c:rich>
          </c:tx>
          <c:overlay val="0"/>
        </c:title>
        <c:numFmt formatCode="General" sourceLinked="1"/>
        <c:majorTickMark val="none"/>
        <c:minorTickMark val="none"/>
        <c:tickLblPos val="nextTo"/>
        <c:crossAx val="156794176"/>
        <c:crosses val="autoZero"/>
        <c:crossBetween val="between"/>
      </c:valAx>
    </c:plotArea>
    <c:legend>
      <c:legendPos val="r"/>
      <c:layout>
        <c:manualLayout>
          <c:xMode val="edge"/>
          <c:yMode val="edge"/>
          <c:x val="0.82831820008985368"/>
          <c:y val="0.11900699912510936"/>
          <c:w val="0.17168179991014637"/>
          <c:h val="0.31377952755905514"/>
        </c:manualLayout>
      </c:layout>
      <c:overlay val="0"/>
    </c:legend>
    <c:plotVisOnly val="1"/>
    <c:dispBlanksAs val="gap"/>
    <c:showDLblsOverMax val="0"/>
  </c:chart>
  <c:txPr>
    <a:bodyPr/>
    <a:lstStyle/>
    <a:p>
      <a:pPr>
        <a:defRPr sz="14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B85FC-1682-434C-B5D0-A92D09AD92C3}" type="doc">
      <dgm:prSet loTypeId="urn:microsoft.com/office/officeart/2005/8/layout/default#1" loCatId="list" qsTypeId="urn:microsoft.com/office/officeart/2005/8/quickstyle/simple4" qsCatId="simple" csTypeId="urn:microsoft.com/office/officeart/2005/8/colors/accent2_2" csCatId="accent2" phldr="1"/>
      <dgm:spPr/>
      <dgm:t>
        <a:bodyPr/>
        <a:lstStyle/>
        <a:p>
          <a:endParaRPr lang="en-US"/>
        </a:p>
      </dgm:t>
    </dgm:pt>
    <dgm:pt modelId="{9F818C0F-923B-0B44-B80C-33A84CAAD55F}" type="parTrans" cxnId="{FA5044DF-AA3A-4EC7-BCA1-EC608E86AF17}">
      <dgm:prSet/>
      <dgm:spPr/>
      <dgm:t>
        <a:bodyPr/>
        <a:lstStyle/>
        <a:p>
          <a:endParaRPr lang="en-US"/>
        </a:p>
      </dgm:t>
    </dgm:pt>
    <dgm:pt modelId="{71ADB79E-7545-9C48-B698-A5484A3EFC79}">
      <dgm:prSet custT="1"/>
      <dgm:spPr>
        <a:solidFill>
          <a:srgbClr val="FFC000">
            <a:alpha val="40000"/>
          </a:srgbClr>
        </a:solidFill>
      </dgm:spPr>
      <dgm:t>
        <a:bodyPr/>
        <a:lstStyle/>
        <a:p>
          <a:pPr rtl="0"/>
          <a:r>
            <a:rPr lang="en-US" sz="2000">
              <a:solidFill>
                <a:schemeClr val="tx1"/>
              </a:solidFill>
            </a:rPr>
            <a:t>Poor grades </a:t>
          </a:r>
        </a:p>
      </dgm:t>
    </dgm:pt>
    <dgm:pt modelId="{84F9D224-D025-4D44-927C-21002557145B}" type="sibTrans" cxnId="{FA5044DF-AA3A-4EC7-BCA1-EC608E86AF17}">
      <dgm:prSet/>
      <dgm:spPr/>
      <dgm:t>
        <a:bodyPr/>
        <a:lstStyle/>
        <a:p>
          <a:endParaRPr lang="en-US"/>
        </a:p>
      </dgm:t>
    </dgm:pt>
    <dgm:pt modelId="{631E614C-F4C2-8E44-88DD-887A9ECCEDCA}" type="parTrans" cxnId="{6AA29656-F344-41A3-A9FF-EE4FF27AA50E}">
      <dgm:prSet/>
      <dgm:spPr/>
      <dgm:t>
        <a:bodyPr/>
        <a:lstStyle/>
        <a:p>
          <a:endParaRPr lang="en-US"/>
        </a:p>
      </dgm:t>
    </dgm:pt>
    <dgm:pt modelId="{691177B5-3997-3A4B-A9C8-6F0E45AB8974}">
      <dgm:prSet custT="1"/>
      <dgm:spPr>
        <a:solidFill>
          <a:srgbClr val="FFC000">
            <a:alpha val="40000"/>
          </a:srgbClr>
        </a:solidFill>
      </dgm:spPr>
      <dgm:t>
        <a:bodyPr/>
        <a:lstStyle/>
        <a:p>
          <a:pPr rtl="0"/>
          <a:r>
            <a:rPr lang="en-US" sz="2000">
              <a:solidFill>
                <a:schemeClr val="tx1"/>
              </a:solidFill>
            </a:rPr>
            <a:t>Impaired personal relationships </a:t>
          </a:r>
        </a:p>
      </dgm:t>
    </dgm:pt>
    <dgm:pt modelId="{F34371BC-C5C2-FD43-B55D-92C3245F36C6}" type="sibTrans" cxnId="{6AA29656-F344-41A3-A9FF-EE4FF27AA50E}">
      <dgm:prSet/>
      <dgm:spPr/>
      <dgm:t>
        <a:bodyPr/>
        <a:lstStyle/>
        <a:p>
          <a:endParaRPr lang="en-US"/>
        </a:p>
      </dgm:t>
    </dgm:pt>
    <dgm:pt modelId="{339AD407-9C97-B341-8011-FC3248231AED}" type="parTrans" cxnId="{FB956BFE-E5F0-4284-A50B-AD4E8F5F9EF7}">
      <dgm:prSet/>
      <dgm:spPr/>
      <dgm:t>
        <a:bodyPr/>
        <a:lstStyle/>
        <a:p>
          <a:endParaRPr lang="en-US"/>
        </a:p>
      </dgm:t>
    </dgm:pt>
    <dgm:pt modelId="{434ACAE2-C919-174F-A0B6-F0AD707741B7}">
      <dgm:prSet custT="1"/>
      <dgm:spPr>
        <a:solidFill>
          <a:srgbClr val="FFC000">
            <a:alpha val="40000"/>
          </a:srgbClr>
        </a:solidFill>
      </dgm:spPr>
      <dgm:t>
        <a:bodyPr/>
        <a:lstStyle/>
        <a:p>
          <a:pPr rtl="0"/>
          <a:r>
            <a:rPr lang="en-US" sz="2000">
              <a:solidFill>
                <a:schemeClr val="tx1"/>
              </a:solidFill>
            </a:rPr>
            <a:t>High school dropout </a:t>
          </a:r>
        </a:p>
      </dgm:t>
    </dgm:pt>
    <dgm:pt modelId="{EA7351AF-2EB6-3943-B686-FEFDEA31A532}" type="sibTrans" cxnId="{FB956BFE-E5F0-4284-A50B-AD4E8F5F9EF7}">
      <dgm:prSet/>
      <dgm:spPr/>
      <dgm:t>
        <a:bodyPr/>
        <a:lstStyle/>
        <a:p>
          <a:endParaRPr lang="en-US"/>
        </a:p>
      </dgm:t>
    </dgm:pt>
    <dgm:pt modelId="{AD597F37-A4A3-8B42-9767-5FD989FEC845}" type="parTrans" cxnId="{C8E8DB92-6719-4B00-A47A-4DE5CA987120}">
      <dgm:prSet/>
      <dgm:spPr/>
      <dgm:t>
        <a:bodyPr/>
        <a:lstStyle/>
        <a:p>
          <a:endParaRPr lang="en-US"/>
        </a:p>
      </dgm:t>
    </dgm:pt>
    <dgm:pt modelId="{6C3B3F83-7506-4B40-AE41-E4608A93CCA3}">
      <dgm:prSet custT="1"/>
      <dgm:spPr>
        <a:solidFill>
          <a:srgbClr val="FFC000">
            <a:alpha val="40000"/>
          </a:srgbClr>
        </a:solidFill>
      </dgm:spPr>
      <dgm:t>
        <a:bodyPr/>
        <a:lstStyle/>
        <a:p>
          <a:pPr rtl="0"/>
          <a:r>
            <a:rPr lang="en-US" sz="2000">
              <a:solidFill>
                <a:schemeClr val="tx1"/>
              </a:solidFill>
            </a:rPr>
            <a:t>Unemployment</a:t>
          </a:r>
        </a:p>
      </dgm:t>
    </dgm:pt>
    <dgm:pt modelId="{D57CAD01-1468-1145-B248-31ED3E2FA381}" type="sibTrans" cxnId="{C8E8DB92-6719-4B00-A47A-4DE5CA987120}">
      <dgm:prSet/>
      <dgm:spPr/>
      <dgm:t>
        <a:bodyPr/>
        <a:lstStyle/>
        <a:p>
          <a:endParaRPr lang="en-US"/>
        </a:p>
      </dgm:t>
    </dgm:pt>
    <dgm:pt modelId="{AA7744DA-5E5B-294F-8B07-C24BC6AB768E}" type="parTrans" cxnId="{17461F5F-E7B3-44E4-B65E-6F181B1B35E2}">
      <dgm:prSet/>
      <dgm:spPr/>
      <dgm:t>
        <a:bodyPr/>
        <a:lstStyle/>
        <a:p>
          <a:endParaRPr lang="en-US"/>
        </a:p>
      </dgm:t>
    </dgm:pt>
    <dgm:pt modelId="{737E96D3-6464-3A49-B0B5-B56845D1587D}">
      <dgm:prSet custT="1"/>
      <dgm:spPr>
        <a:solidFill>
          <a:srgbClr val="FFC000">
            <a:alpha val="40000"/>
          </a:srgbClr>
        </a:solidFill>
      </dgm:spPr>
      <dgm:t>
        <a:bodyPr/>
        <a:lstStyle/>
        <a:p>
          <a:pPr rtl="0"/>
          <a:r>
            <a:rPr lang="en-US" sz="2000">
              <a:solidFill>
                <a:schemeClr val="tx1"/>
              </a:solidFill>
            </a:rPr>
            <a:t>Incarceration </a:t>
          </a:r>
        </a:p>
      </dgm:t>
    </dgm:pt>
    <dgm:pt modelId="{45B1E46F-6DC7-8C4C-A944-6F8A59B6E7B3}" type="sibTrans" cxnId="{17461F5F-E7B3-44E4-B65E-6F181B1B35E2}">
      <dgm:prSet/>
      <dgm:spPr/>
      <dgm:t>
        <a:bodyPr/>
        <a:lstStyle/>
        <a:p>
          <a:endParaRPr lang="en-US"/>
        </a:p>
      </dgm:t>
    </dgm:pt>
    <dgm:pt modelId="{A415492F-FB37-8648-852F-F21B20B29A60}" type="parTrans" cxnId="{AE375C59-6AE8-4241-BFCF-AB11472C8173}">
      <dgm:prSet/>
      <dgm:spPr/>
      <dgm:t>
        <a:bodyPr/>
        <a:lstStyle/>
        <a:p>
          <a:endParaRPr lang="en-US"/>
        </a:p>
      </dgm:t>
    </dgm:pt>
    <dgm:pt modelId="{29744D64-F258-7843-83CA-0F293E505AF4}">
      <dgm:prSet custT="1"/>
      <dgm:spPr>
        <a:solidFill>
          <a:srgbClr val="FFC000">
            <a:alpha val="40000"/>
          </a:srgbClr>
        </a:solidFill>
      </dgm:spPr>
      <dgm:t>
        <a:bodyPr/>
        <a:lstStyle/>
        <a:p>
          <a:pPr rtl="0"/>
          <a:r>
            <a:rPr lang="en-US" sz="2000">
              <a:solidFill>
                <a:schemeClr val="tx1"/>
              </a:solidFill>
            </a:rPr>
            <a:t>Substance abuse </a:t>
          </a:r>
        </a:p>
      </dgm:t>
    </dgm:pt>
    <dgm:pt modelId="{DFBACB8B-C859-8641-99CF-00D714895DBB}" type="sibTrans" cxnId="{AE375C59-6AE8-4241-BFCF-AB11472C8173}">
      <dgm:prSet/>
      <dgm:spPr/>
      <dgm:t>
        <a:bodyPr/>
        <a:lstStyle/>
        <a:p>
          <a:endParaRPr lang="en-US"/>
        </a:p>
      </dgm:t>
    </dgm:pt>
    <dgm:pt modelId="{8E11D94B-9DF7-444F-9EC1-58E36386950C}" type="parTrans" cxnId="{9E4F8946-6527-49CB-8DF5-31AEA7932EB1}">
      <dgm:prSet/>
      <dgm:spPr/>
      <dgm:t>
        <a:bodyPr/>
        <a:lstStyle/>
        <a:p>
          <a:endParaRPr lang="en-US"/>
        </a:p>
      </dgm:t>
    </dgm:pt>
    <dgm:pt modelId="{9A4A536E-B653-144A-A23F-7E7CC61854E1}">
      <dgm:prSet custT="1"/>
      <dgm:spPr>
        <a:solidFill>
          <a:srgbClr val="FFC000">
            <a:alpha val="40000"/>
          </a:srgbClr>
        </a:solidFill>
      </dgm:spPr>
      <dgm:t>
        <a:bodyPr/>
        <a:lstStyle/>
        <a:p>
          <a:pPr rtl="0"/>
          <a:r>
            <a:rPr lang="en-US" sz="2000">
              <a:solidFill>
                <a:schemeClr val="tx1"/>
              </a:solidFill>
            </a:rPr>
            <a:t>Suicide</a:t>
          </a:r>
        </a:p>
      </dgm:t>
    </dgm:pt>
    <dgm:pt modelId="{D268458B-8370-D246-9F5B-64BDC15F110A}" type="sibTrans" cxnId="{9E4F8946-6527-49CB-8DF5-31AEA7932EB1}">
      <dgm:prSet/>
      <dgm:spPr/>
      <dgm:t>
        <a:bodyPr/>
        <a:lstStyle/>
        <a:p>
          <a:endParaRPr lang="en-US"/>
        </a:p>
      </dgm:t>
    </dgm:pt>
    <dgm:pt modelId="{05143A6D-3634-A942-842E-C383D40EE760}" type="pres">
      <dgm:prSet presAssocID="{684B85FC-1682-434C-B5D0-A92D09AD92C3}" presName="diagram" presStyleCnt="0">
        <dgm:presLayoutVars>
          <dgm:dir/>
          <dgm:resizeHandles val="exact"/>
        </dgm:presLayoutVars>
      </dgm:prSet>
      <dgm:spPr/>
    </dgm:pt>
    <dgm:pt modelId="{F9348454-0B78-9443-ACF0-6BB68EFFCB95}" type="pres">
      <dgm:prSet presAssocID="{71ADB79E-7545-9C48-B698-A5484A3EFC79}" presName="node" presStyleLbl="node1" presStyleIdx="0" presStyleCnt="7">
        <dgm:presLayoutVars>
          <dgm:bulletEnabled val="1"/>
        </dgm:presLayoutVars>
      </dgm:prSet>
      <dgm:spPr/>
    </dgm:pt>
    <dgm:pt modelId="{90D00F73-13AD-2E42-8139-0BF2971FE1F7}" type="pres">
      <dgm:prSet presAssocID="{84F9D224-D025-4D44-927C-21002557145B}" presName="sibTrans" presStyleCnt="0"/>
      <dgm:spPr/>
    </dgm:pt>
    <dgm:pt modelId="{89A2C70F-2DD5-7E4D-A290-67693AA2B600}" type="pres">
      <dgm:prSet presAssocID="{691177B5-3997-3A4B-A9C8-6F0E45AB8974}" presName="node" presStyleLbl="node1" presStyleIdx="1" presStyleCnt="7">
        <dgm:presLayoutVars>
          <dgm:bulletEnabled val="1"/>
        </dgm:presLayoutVars>
      </dgm:prSet>
      <dgm:spPr/>
    </dgm:pt>
    <dgm:pt modelId="{4CCF68BB-F844-1445-B2B2-A24B780F08C9}" type="pres">
      <dgm:prSet presAssocID="{F34371BC-C5C2-FD43-B55D-92C3245F36C6}" presName="sibTrans" presStyleCnt="0"/>
      <dgm:spPr/>
    </dgm:pt>
    <dgm:pt modelId="{9C40AE89-96F1-2A45-91C2-AEB742371423}" type="pres">
      <dgm:prSet presAssocID="{434ACAE2-C919-174F-A0B6-F0AD707741B7}" presName="node" presStyleLbl="node1" presStyleIdx="2" presStyleCnt="7">
        <dgm:presLayoutVars>
          <dgm:bulletEnabled val="1"/>
        </dgm:presLayoutVars>
      </dgm:prSet>
      <dgm:spPr/>
    </dgm:pt>
    <dgm:pt modelId="{2D1CA0FD-0D99-7F4D-90C7-2A07108EFC5A}" type="pres">
      <dgm:prSet presAssocID="{EA7351AF-2EB6-3943-B686-FEFDEA31A532}" presName="sibTrans" presStyleCnt="0"/>
      <dgm:spPr/>
    </dgm:pt>
    <dgm:pt modelId="{1DFFBA6D-A405-794C-B6F7-010ABA56483A}" type="pres">
      <dgm:prSet presAssocID="{6C3B3F83-7506-4B40-AE41-E4608A93CCA3}" presName="node" presStyleLbl="node1" presStyleIdx="3" presStyleCnt="7" custScaleX="91948">
        <dgm:presLayoutVars>
          <dgm:bulletEnabled val="1"/>
        </dgm:presLayoutVars>
      </dgm:prSet>
      <dgm:spPr/>
    </dgm:pt>
    <dgm:pt modelId="{0D997559-A577-3C4A-8D71-1EBCF9852A5A}" type="pres">
      <dgm:prSet presAssocID="{D57CAD01-1468-1145-B248-31ED3E2FA381}" presName="sibTrans" presStyleCnt="0"/>
      <dgm:spPr/>
    </dgm:pt>
    <dgm:pt modelId="{91D72EDC-C473-0242-ABF4-4B0FD57A2742}" type="pres">
      <dgm:prSet presAssocID="{737E96D3-6464-3A49-B0B5-B56845D1587D}" presName="node" presStyleLbl="node1" presStyleIdx="4" presStyleCnt="7">
        <dgm:presLayoutVars>
          <dgm:bulletEnabled val="1"/>
        </dgm:presLayoutVars>
      </dgm:prSet>
      <dgm:spPr/>
    </dgm:pt>
    <dgm:pt modelId="{C2250575-48CB-7A4A-9295-79182CBCE1AB}" type="pres">
      <dgm:prSet presAssocID="{45B1E46F-6DC7-8C4C-A944-6F8A59B6E7B3}" presName="sibTrans" presStyleCnt="0"/>
      <dgm:spPr/>
    </dgm:pt>
    <dgm:pt modelId="{DEE7AEED-7397-5D4E-8A99-A7FD3D56D5A3}" type="pres">
      <dgm:prSet presAssocID="{29744D64-F258-7843-83CA-0F293E505AF4}" presName="node" presStyleLbl="node1" presStyleIdx="5" presStyleCnt="7">
        <dgm:presLayoutVars>
          <dgm:bulletEnabled val="1"/>
        </dgm:presLayoutVars>
      </dgm:prSet>
      <dgm:spPr/>
    </dgm:pt>
    <dgm:pt modelId="{D92CA4FE-586F-F74E-8524-BF3078DBB421}" type="pres">
      <dgm:prSet presAssocID="{DFBACB8B-C859-8641-99CF-00D714895DBB}" presName="sibTrans" presStyleCnt="0"/>
      <dgm:spPr/>
    </dgm:pt>
    <dgm:pt modelId="{D5ADED6D-49EB-AF4B-A211-3E8931BA0C25}" type="pres">
      <dgm:prSet presAssocID="{9A4A536E-B653-144A-A23F-7E7CC61854E1}" presName="node" presStyleLbl="node1" presStyleIdx="6" presStyleCnt="7">
        <dgm:presLayoutVars>
          <dgm:bulletEnabled val="1"/>
        </dgm:presLayoutVars>
      </dgm:prSet>
      <dgm:spPr/>
    </dgm:pt>
  </dgm:ptLst>
  <dgm:cxnLst>
    <dgm:cxn modelId="{B9552D30-2EFD-48A6-AB48-A75A5C8D3A96}" type="presOf" srcId="{737E96D3-6464-3A49-B0B5-B56845D1587D}" destId="{91D72EDC-C473-0242-ABF4-4B0FD57A2742}" srcOrd="0" destOrd="0" presId="urn:microsoft.com/office/officeart/2005/8/layout/default#1"/>
    <dgm:cxn modelId="{9E4F8946-6527-49CB-8DF5-31AEA7932EB1}" srcId="{684B85FC-1682-434C-B5D0-A92D09AD92C3}" destId="{9A4A536E-B653-144A-A23F-7E7CC61854E1}" srcOrd="6" destOrd="0" parTransId="{8E11D94B-9DF7-444F-9EC1-58E36386950C}" sibTransId="{D268458B-8370-D246-9F5B-64BDC15F110A}"/>
    <dgm:cxn modelId="{AD76E54D-18DB-4EC5-A470-6D8CF895D1C7}" type="presOf" srcId="{29744D64-F258-7843-83CA-0F293E505AF4}" destId="{DEE7AEED-7397-5D4E-8A99-A7FD3D56D5A3}" srcOrd="0" destOrd="0" presId="urn:microsoft.com/office/officeart/2005/8/layout/default#1"/>
    <dgm:cxn modelId="{04B3F954-22AC-41B6-8E43-2D03C1E3487C}" type="presOf" srcId="{9A4A536E-B653-144A-A23F-7E7CC61854E1}" destId="{D5ADED6D-49EB-AF4B-A211-3E8931BA0C25}" srcOrd="0" destOrd="0" presId="urn:microsoft.com/office/officeart/2005/8/layout/default#1"/>
    <dgm:cxn modelId="{6AA29656-F344-41A3-A9FF-EE4FF27AA50E}" srcId="{684B85FC-1682-434C-B5D0-A92D09AD92C3}" destId="{691177B5-3997-3A4B-A9C8-6F0E45AB8974}" srcOrd="1" destOrd="0" parTransId="{631E614C-F4C2-8E44-88DD-887A9ECCEDCA}" sibTransId="{F34371BC-C5C2-FD43-B55D-92C3245F36C6}"/>
    <dgm:cxn modelId="{AE375C59-6AE8-4241-BFCF-AB11472C8173}" srcId="{684B85FC-1682-434C-B5D0-A92D09AD92C3}" destId="{29744D64-F258-7843-83CA-0F293E505AF4}" srcOrd="5" destOrd="0" parTransId="{A415492F-FB37-8648-852F-F21B20B29A60}" sibTransId="{DFBACB8B-C859-8641-99CF-00D714895DBB}"/>
    <dgm:cxn modelId="{17461F5F-E7B3-44E4-B65E-6F181B1B35E2}" srcId="{684B85FC-1682-434C-B5D0-A92D09AD92C3}" destId="{737E96D3-6464-3A49-B0B5-B56845D1587D}" srcOrd="4" destOrd="0" parTransId="{AA7744DA-5E5B-294F-8B07-C24BC6AB768E}" sibTransId="{45B1E46F-6DC7-8C4C-A944-6F8A59B6E7B3}"/>
    <dgm:cxn modelId="{0EED8861-A5D0-49DF-B120-ED862974B3D4}" type="presOf" srcId="{434ACAE2-C919-174F-A0B6-F0AD707741B7}" destId="{9C40AE89-96F1-2A45-91C2-AEB742371423}" srcOrd="0" destOrd="0" presId="urn:microsoft.com/office/officeart/2005/8/layout/default#1"/>
    <dgm:cxn modelId="{4CC2CB89-3FD9-412F-A1CE-F662F71EB7AE}" type="presOf" srcId="{6C3B3F83-7506-4B40-AE41-E4608A93CCA3}" destId="{1DFFBA6D-A405-794C-B6F7-010ABA56483A}" srcOrd="0" destOrd="0" presId="urn:microsoft.com/office/officeart/2005/8/layout/default#1"/>
    <dgm:cxn modelId="{B7CFAE8B-0E1E-4B56-878E-9042B4DDB139}" type="presOf" srcId="{71ADB79E-7545-9C48-B698-A5484A3EFC79}" destId="{F9348454-0B78-9443-ACF0-6BB68EFFCB95}" srcOrd="0" destOrd="0" presId="urn:microsoft.com/office/officeart/2005/8/layout/default#1"/>
    <dgm:cxn modelId="{C8E8DB92-6719-4B00-A47A-4DE5CA987120}" srcId="{684B85FC-1682-434C-B5D0-A92D09AD92C3}" destId="{6C3B3F83-7506-4B40-AE41-E4608A93CCA3}" srcOrd="3" destOrd="0" parTransId="{AD597F37-A4A3-8B42-9767-5FD989FEC845}" sibTransId="{D57CAD01-1468-1145-B248-31ED3E2FA381}"/>
    <dgm:cxn modelId="{25F145DA-CC86-4B9C-B4D1-4AF929C00E84}" type="presOf" srcId="{691177B5-3997-3A4B-A9C8-6F0E45AB8974}" destId="{89A2C70F-2DD5-7E4D-A290-67693AA2B600}" srcOrd="0" destOrd="0" presId="urn:microsoft.com/office/officeart/2005/8/layout/default#1"/>
    <dgm:cxn modelId="{A1865CDC-5517-4518-90D7-8A411425FABA}" type="presOf" srcId="{684B85FC-1682-434C-B5D0-A92D09AD92C3}" destId="{05143A6D-3634-A942-842E-C383D40EE760}" srcOrd="0" destOrd="0" presId="urn:microsoft.com/office/officeart/2005/8/layout/default#1"/>
    <dgm:cxn modelId="{FA5044DF-AA3A-4EC7-BCA1-EC608E86AF17}" srcId="{684B85FC-1682-434C-B5D0-A92D09AD92C3}" destId="{71ADB79E-7545-9C48-B698-A5484A3EFC79}" srcOrd="0" destOrd="0" parTransId="{9F818C0F-923B-0B44-B80C-33A84CAAD55F}" sibTransId="{84F9D224-D025-4D44-927C-21002557145B}"/>
    <dgm:cxn modelId="{FB956BFE-E5F0-4284-A50B-AD4E8F5F9EF7}" srcId="{684B85FC-1682-434C-B5D0-A92D09AD92C3}" destId="{434ACAE2-C919-174F-A0B6-F0AD707741B7}" srcOrd="2" destOrd="0" parTransId="{339AD407-9C97-B341-8011-FC3248231AED}" sibTransId="{EA7351AF-2EB6-3943-B686-FEFDEA31A532}"/>
    <dgm:cxn modelId="{B162BFA7-2A3C-4DFB-B3B8-4C40A7524380}" type="presParOf" srcId="{05143A6D-3634-A942-842E-C383D40EE760}" destId="{F9348454-0B78-9443-ACF0-6BB68EFFCB95}" srcOrd="0" destOrd="0" presId="urn:microsoft.com/office/officeart/2005/8/layout/default#1"/>
    <dgm:cxn modelId="{4734BDF8-F378-4DBB-B55F-6C3B6825344F}" type="presParOf" srcId="{05143A6D-3634-A942-842E-C383D40EE760}" destId="{90D00F73-13AD-2E42-8139-0BF2971FE1F7}" srcOrd="1" destOrd="0" presId="urn:microsoft.com/office/officeart/2005/8/layout/default#1"/>
    <dgm:cxn modelId="{E375A578-0739-4A45-A486-95405B9625E5}" type="presParOf" srcId="{05143A6D-3634-A942-842E-C383D40EE760}" destId="{89A2C70F-2DD5-7E4D-A290-67693AA2B600}" srcOrd="2" destOrd="0" presId="urn:microsoft.com/office/officeart/2005/8/layout/default#1"/>
    <dgm:cxn modelId="{5840BAC2-6222-4A57-BAB7-39F0EA0B19A0}" type="presParOf" srcId="{05143A6D-3634-A942-842E-C383D40EE760}" destId="{4CCF68BB-F844-1445-B2B2-A24B780F08C9}" srcOrd="3" destOrd="0" presId="urn:microsoft.com/office/officeart/2005/8/layout/default#1"/>
    <dgm:cxn modelId="{FBFBF571-09C3-4545-9CA1-2AF09917CFD5}" type="presParOf" srcId="{05143A6D-3634-A942-842E-C383D40EE760}" destId="{9C40AE89-96F1-2A45-91C2-AEB742371423}" srcOrd="4" destOrd="0" presId="urn:microsoft.com/office/officeart/2005/8/layout/default#1"/>
    <dgm:cxn modelId="{BC178934-AD59-40D3-A79A-DB1D8594E1AA}" type="presParOf" srcId="{05143A6D-3634-A942-842E-C383D40EE760}" destId="{2D1CA0FD-0D99-7F4D-90C7-2A07108EFC5A}" srcOrd="5" destOrd="0" presId="urn:microsoft.com/office/officeart/2005/8/layout/default#1"/>
    <dgm:cxn modelId="{81D4469C-1DC1-4326-8F44-E5092AC9B756}" type="presParOf" srcId="{05143A6D-3634-A942-842E-C383D40EE760}" destId="{1DFFBA6D-A405-794C-B6F7-010ABA56483A}" srcOrd="6" destOrd="0" presId="urn:microsoft.com/office/officeart/2005/8/layout/default#1"/>
    <dgm:cxn modelId="{236DF900-B9BE-4CB5-B745-89F60762A102}" type="presParOf" srcId="{05143A6D-3634-A942-842E-C383D40EE760}" destId="{0D997559-A577-3C4A-8D71-1EBCF9852A5A}" srcOrd="7" destOrd="0" presId="urn:microsoft.com/office/officeart/2005/8/layout/default#1"/>
    <dgm:cxn modelId="{DCAC4B4A-FC13-464A-924C-2BEBB48C0D2E}" type="presParOf" srcId="{05143A6D-3634-A942-842E-C383D40EE760}" destId="{91D72EDC-C473-0242-ABF4-4B0FD57A2742}" srcOrd="8" destOrd="0" presId="urn:microsoft.com/office/officeart/2005/8/layout/default#1"/>
    <dgm:cxn modelId="{6FFD870E-012D-402C-96D9-5D5CC5CDE710}" type="presParOf" srcId="{05143A6D-3634-A942-842E-C383D40EE760}" destId="{C2250575-48CB-7A4A-9295-79182CBCE1AB}" srcOrd="9" destOrd="0" presId="urn:microsoft.com/office/officeart/2005/8/layout/default#1"/>
    <dgm:cxn modelId="{EFD98F65-6BF6-43AD-9BA0-858D14E9F539}" type="presParOf" srcId="{05143A6D-3634-A942-842E-C383D40EE760}" destId="{DEE7AEED-7397-5D4E-8A99-A7FD3D56D5A3}" srcOrd="10" destOrd="0" presId="urn:microsoft.com/office/officeart/2005/8/layout/default#1"/>
    <dgm:cxn modelId="{04473671-45F0-4F8A-A297-7807275802DC}" type="presParOf" srcId="{05143A6D-3634-A942-842E-C383D40EE760}" destId="{D92CA4FE-586F-F74E-8524-BF3078DBB421}" srcOrd="11" destOrd="0" presId="urn:microsoft.com/office/officeart/2005/8/layout/default#1"/>
    <dgm:cxn modelId="{96C851E4-8AF3-4A04-9785-9BFCE8114EA2}" type="presParOf" srcId="{05143A6D-3634-A942-842E-C383D40EE760}" destId="{D5ADED6D-49EB-AF4B-A211-3E8931BA0C25}" srcOrd="12" destOrd="0" presId="urn:microsoft.com/office/officeart/2005/8/layout/default#1"/>
  </dgm:cxnLst>
  <dgm:bg/>
  <dgm:whole/>
  <dgm:extLst>
    <a:ext uri="http://schemas.microsoft.com/office/drawing/2008/diagram">
      <dsp:dataModelExt xmlns:dsp="http://schemas.microsoft.com/office/drawing/2008/diagram" relId="rId11"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2D6D04-4103-5E41-994F-662AC10B835B}" type="doc">
      <dgm:prSet loTypeId="urn:microsoft.com/office/officeart/2009/3/layout/PlusandMinus" loCatId="" qsTypeId="urn:microsoft.com/office/officeart/2005/8/quickstyle/simple4" qsCatId="simple" csTypeId="urn:microsoft.com/office/officeart/2005/8/colors/accent1_2" csCatId="accent1"/>
      <dgm:spPr/>
      <dgm:t>
        <a:bodyPr/>
        <a:lstStyle/>
        <a:p>
          <a:endParaRPr lang="en-US"/>
        </a:p>
      </dgm:t>
    </dgm:pt>
    <dgm:pt modelId="{BFD61074-42D2-DC49-9A10-14D8F546B25A}" type="parTrans" cxnId="{293F936C-AE37-4CE6-AE4F-8984BC5F716C}">
      <dgm:prSet/>
      <dgm:spPr/>
      <dgm:t>
        <a:bodyPr/>
        <a:lstStyle/>
        <a:p>
          <a:endParaRPr lang="en-US"/>
        </a:p>
      </dgm:t>
    </dgm:pt>
    <dgm:pt modelId="{463EFA04-8986-904F-8CFA-7A98506C6A92}">
      <dgm:prSet/>
      <dgm:spPr/>
      <dgm:t>
        <a:bodyPr/>
        <a:lstStyle/>
        <a:p>
          <a:pPr algn="ctr" rtl="0"/>
          <a:r>
            <a:rPr lang="en-US" i="1"/>
            <a:t>Students with externalizing problems?</a:t>
          </a:r>
        </a:p>
      </dgm:t>
    </dgm:pt>
    <dgm:pt modelId="{97C9569D-378E-B141-BFB9-7106953AC2CB}" type="sibTrans" cxnId="{293F936C-AE37-4CE6-AE4F-8984BC5F716C}">
      <dgm:prSet/>
      <dgm:spPr/>
      <dgm:t>
        <a:bodyPr/>
        <a:lstStyle/>
        <a:p>
          <a:endParaRPr lang="en-US"/>
        </a:p>
      </dgm:t>
    </dgm:pt>
    <dgm:pt modelId="{698A995B-4AAC-1346-8049-E90A6A138BC1}" type="parTrans" cxnId="{F7184A60-2A0E-4389-A5D7-B295DC80A67A}">
      <dgm:prSet/>
      <dgm:spPr/>
      <dgm:t>
        <a:bodyPr/>
        <a:lstStyle/>
        <a:p>
          <a:endParaRPr lang="en-US"/>
        </a:p>
      </dgm:t>
    </dgm:pt>
    <dgm:pt modelId="{89580DE2-DD53-D048-993C-51444ADD94F1}">
      <dgm:prSet/>
      <dgm:spPr/>
      <dgm:t>
        <a:bodyPr/>
        <a:lstStyle/>
        <a:p>
          <a:pPr algn="ctr" rtl="0"/>
          <a:r>
            <a:rPr lang="en-US" i="1"/>
            <a:t>Students with internalizing problems?</a:t>
          </a:r>
        </a:p>
      </dgm:t>
    </dgm:pt>
    <dgm:pt modelId="{CFACD95B-EA5E-AE49-B286-12DC26F88C66}" type="sibTrans" cxnId="{F7184A60-2A0E-4389-A5D7-B295DC80A67A}">
      <dgm:prSet/>
      <dgm:spPr/>
      <dgm:t>
        <a:bodyPr/>
        <a:lstStyle/>
        <a:p>
          <a:endParaRPr lang="en-US"/>
        </a:p>
      </dgm:t>
    </dgm:pt>
    <dgm:pt modelId="{AFE94976-055F-224C-A9DB-5BDF24B65B1B}" type="pres">
      <dgm:prSet presAssocID="{222D6D04-4103-5E41-994F-662AC10B835B}" presName="Name0" presStyleCnt="0">
        <dgm:presLayoutVars>
          <dgm:chMax val="2"/>
          <dgm:chPref val="2"/>
          <dgm:dir/>
          <dgm:animOne/>
          <dgm:resizeHandles val="exact"/>
        </dgm:presLayoutVars>
      </dgm:prSet>
      <dgm:spPr/>
    </dgm:pt>
    <dgm:pt modelId="{478123C1-62EA-5B46-AD36-695076903377}" type="pres">
      <dgm:prSet presAssocID="{222D6D04-4103-5E41-994F-662AC10B835B}" presName="Background" presStyleLbl="bgImgPlace1" presStyleIdx="0" presStyleCnt="1"/>
      <dgm:spPr/>
    </dgm:pt>
    <dgm:pt modelId="{8CBC3834-B7C7-3149-AC0F-390B8EA3C3C3}" type="pres">
      <dgm:prSet presAssocID="{222D6D04-4103-5E41-994F-662AC10B835B}" presName="ParentText1" presStyleLbl="revTx" presStyleIdx="0" presStyleCnt="2">
        <dgm:presLayoutVars>
          <dgm:chMax val="0"/>
          <dgm:chPref val="0"/>
          <dgm:bulletEnabled val="1"/>
        </dgm:presLayoutVars>
      </dgm:prSet>
      <dgm:spPr/>
    </dgm:pt>
    <dgm:pt modelId="{F516A352-3AFA-D34B-AF0B-40194A9EA239}" type="pres">
      <dgm:prSet presAssocID="{222D6D04-4103-5E41-994F-662AC10B835B}" presName="ParentText2" presStyleLbl="revTx" presStyleIdx="1" presStyleCnt="2">
        <dgm:presLayoutVars>
          <dgm:chMax val="0"/>
          <dgm:chPref val="0"/>
          <dgm:bulletEnabled val="1"/>
        </dgm:presLayoutVars>
      </dgm:prSet>
      <dgm:spPr/>
    </dgm:pt>
    <dgm:pt modelId="{1D5E70E5-3B4B-DA49-8306-22C299126561}" type="pres">
      <dgm:prSet presAssocID="{222D6D04-4103-5E41-994F-662AC10B835B}" presName="Plus" presStyleLbl="alignNode1" presStyleIdx="0" presStyleCnt="2"/>
      <dgm:spPr/>
    </dgm:pt>
    <dgm:pt modelId="{1B8DE7F3-05B3-3B42-B421-35DC473B01C2}" type="pres">
      <dgm:prSet presAssocID="{222D6D04-4103-5E41-994F-662AC10B835B}" presName="Minus" presStyleLbl="alignNode1" presStyleIdx="1" presStyleCnt="2"/>
      <dgm:spPr>
        <a:solidFill>
          <a:srgbClr val="FF0000"/>
        </a:solidFill>
      </dgm:spPr>
    </dgm:pt>
    <dgm:pt modelId="{CABA5A01-B0B9-584E-A39F-D88AC1873165}" type="pres">
      <dgm:prSet presAssocID="{222D6D04-4103-5E41-994F-662AC10B835B}" presName="Divider" presStyleLbl="parChTrans1D1" presStyleIdx="0" presStyleCnt="1"/>
      <dgm:spPr/>
    </dgm:pt>
  </dgm:ptLst>
  <dgm:cxnLst>
    <dgm:cxn modelId="{8EBB6E5D-BFB0-4E6F-B780-62A047431013}" type="presOf" srcId="{222D6D04-4103-5E41-994F-662AC10B835B}" destId="{AFE94976-055F-224C-A9DB-5BDF24B65B1B}" srcOrd="0" destOrd="0" presId="urn:microsoft.com/office/officeart/2009/3/layout/PlusandMinus"/>
    <dgm:cxn modelId="{F7184A60-2A0E-4389-A5D7-B295DC80A67A}" srcId="{222D6D04-4103-5E41-994F-662AC10B835B}" destId="{89580DE2-DD53-D048-993C-51444ADD94F1}" srcOrd="1" destOrd="0" parTransId="{698A995B-4AAC-1346-8049-E90A6A138BC1}" sibTransId="{CFACD95B-EA5E-AE49-B286-12DC26F88C66}"/>
    <dgm:cxn modelId="{293F936C-AE37-4CE6-AE4F-8984BC5F716C}" srcId="{222D6D04-4103-5E41-994F-662AC10B835B}" destId="{463EFA04-8986-904F-8CFA-7A98506C6A92}" srcOrd="0" destOrd="0" parTransId="{BFD61074-42D2-DC49-9A10-14D8F546B25A}" sibTransId="{97C9569D-378E-B141-BFB9-7106953AC2CB}"/>
    <dgm:cxn modelId="{37F5E0A2-6D41-41A3-8732-1504C7BE3B75}" type="presOf" srcId="{89580DE2-DD53-D048-993C-51444ADD94F1}" destId="{F516A352-3AFA-D34B-AF0B-40194A9EA239}" srcOrd="0" destOrd="0" presId="urn:microsoft.com/office/officeart/2009/3/layout/PlusandMinus"/>
    <dgm:cxn modelId="{6BD1D7CF-5E18-46C5-9C9C-40BABEC3DEF1}" type="presOf" srcId="{463EFA04-8986-904F-8CFA-7A98506C6A92}" destId="{8CBC3834-B7C7-3149-AC0F-390B8EA3C3C3}" srcOrd="0" destOrd="0" presId="urn:microsoft.com/office/officeart/2009/3/layout/PlusandMinus"/>
    <dgm:cxn modelId="{14582084-44B0-48A2-86EF-4179157755C6}" type="presParOf" srcId="{AFE94976-055F-224C-A9DB-5BDF24B65B1B}" destId="{478123C1-62EA-5B46-AD36-695076903377}" srcOrd="0" destOrd="0" presId="urn:microsoft.com/office/officeart/2009/3/layout/PlusandMinus"/>
    <dgm:cxn modelId="{259DCC3E-4396-413C-83EB-9548C30B78A5}" type="presParOf" srcId="{AFE94976-055F-224C-A9DB-5BDF24B65B1B}" destId="{8CBC3834-B7C7-3149-AC0F-390B8EA3C3C3}" srcOrd="1" destOrd="0" presId="urn:microsoft.com/office/officeart/2009/3/layout/PlusandMinus"/>
    <dgm:cxn modelId="{94E2E1E7-693A-49FB-B954-951B4403DF2B}" type="presParOf" srcId="{AFE94976-055F-224C-A9DB-5BDF24B65B1B}" destId="{F516A352-3AFA-D34B-AF0B-40194A9EA239}" srcOrd="2" destOrd="0" presId="urn:microsoft.com/office/officeart/2009/3/layout/PlusandMinus"/>
    <dgm:cxn modelId="{4B66281E-13E9-4356-84A9-D7D5677E7887}" type="presParOf" srcId="{AFE94976-055F-224C-A9DB-5BDF24B65B1B}" destId="{1D5E70E5-3B4B-DA49-8306-22C299126561}" srcOrd="3" destOrd="0" presId="urn:microsoft.com/office/officeart/2009/3/layout/PlusandMinus"/>
    <dgm:cxn modelId="{5567417E-ED3A-48F0-AE04-4FB85782AF1B}" type="presParOf" srcId="{AFE94976-055F-224C-A9DB-5BDF24B65B1B}" destId="{1B8DE7F3-05B3-3B42-B421-35DC473B01C2}" srcOrd="4" destOrd="0" presId="urn:microsoft.com/office/officeart/2009/3/layout/PlusandMinus"/>
    <dgm:cxn modelId="{652B8166-999B-4106-A0A8-9FB6BCC6B42D}" type="presParOf" srcId="{AFE94976-055F-224C-A9DB-5BDF24B65B1B}" destId="{CABA5A01-B0B9-584E-A39F-D88AC1873165}" srcOrd="5" destOrd="0" presId="urn:microsoft.com/office/officeart/2009/3/layout/PlusandMinus"/>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9E40BAB6-085A-064C-99EF-FD813D57D537}" type="doc">
      <dgm:prSet loTypeId="urn:microsoft.com/office/officeart/2005/8/layout/hierarchy6" loCatId="" qsTypeId="urn:microsoft.com/office/officeart/2005/8/quickstyle/simple4" qsCatId="simple" csTypeId="urn:microsoft.com/office/officeart/2005/8/colors/accent1_2" csCatId="accent1" phldr="1"/>
      <dgm:spPr/>
      <dgm:t>
        <a:bodyPr/>
        <a:lstStyle/>
        <a:p>
          <a:endParaRPr lang="en-US"/>
        </a:p>
      </dgm:t>
    </dgm:pt>
    <dgm:pt modelId="{2D96B0E2-FF4C-A547-9956-0833F6582C5C}" type="parTrans" cxnId="{0E66B894-2AF2-4645-868C-F258EAA4D119}">
      <dgm:prSet/>
      <dgm:spPr/>
      <dgm:t>
        <a:bodyPr/>
        <a:lstStyle/>
        <a:p>
          <a:endParaRPr lang="en-US"/>
        </a:p>
      </dgm:t>
    </dgm:pt>
    <dgm:pt modelId="{A019169F-1EFB-EF47-8A85-50C5E9DAE4FE}">
      <dgm:prSet phldrT="[Text]"/>
      <dgm:spPr/>
      <dgm:t>
        <a:bodyPr/>
        <a:lstStyle/>
        <a:p>
          <a:r>
            <a:rPr lang="en-US"/>
            <a:t>Universal Screen</a:t>
          </a:r>
        </a:p>
      </dgm:t>
    </dgm:pt>
    <dgm:pt modelId="{9BF96775-1F5A-DB42-91CE-2D537B14F74C}" type="parTrans" cxnId="{8E06083C-F2D4-4923-A07C-10736F445FC8}">
      <dgm:prSet/>
      <dgm:spPr/>
      <dgm:t>
        <a:bodyPr/>
        <a:lstStyle/>
        <a:p>
          <a:endParaRPr lang="en-US"/>
        </a:p>
      </dgm:t>
    </dgm:pt>
    <dgm:pt modelId="{794EC229-DA41-FE42-8919-39F183AA29CB}">
      <dgm:prSet phldrT="[Text]"/>
      <dgm:spPr/>
      <dgm:t>
        <a:bodyPr/>
        <a:lstStyle/>
        <a:p>
          <a:r>
            <a:rPr lang="en-US" i="1"/>
            <a:t>Elevated? </a:t>
          </a:r>
          <a:r>
            <a:rPr lang="en-US"/>
            <a:t>Screen #2</a:t>
          </a:r>
        </a:p>
      </dgm:t>
    </dgm:pt>
    <dgm:pt modelId="{0C41F78C-2EDD-8A4C-AD5E-29CFC76F05EB}" type="parTrans" cxnId="{D0922C0F-8B6C-4505-A326-06BB137EC547}">
      <dgm:prSet/>
      <dgm:spPr/>
      <dgm:t>
        <a:bodyPr/>
        <a:lstStyle/>
        <a:p>
          <a:endParaRPr lang="en-US"/>
        </a:p>
      </dgm:t>
    </dgm:pt>
    <dgm:pt modelId="{F5B595CA-BCBA-4B4B-A548-8565AAD0E867}">
      <dgm:prSet phldrT="[Text]"/>
      <dgm:spPr/>
      <dgm:t>
        <a:bodyPr/>
        <a:lstStyle/>
        <a:p>
          <a:r>
            <a:rPr lang="en-US" i="1" dirty="0"/>
            <a:t>Elevated? </a:t>
          </a:r>
          <a:r>
            <a:rPr lang="en-US" dirty="0"/>
            <a:t>Request for assistance</a:t>
          </a:r>
        </a:p>
      </dgm:t>
    </dgm:pt>
    <dgm:pt modelId="{5393EB4B-21CC-0049-8340-2FECA7FCBC91}" type="sibTrans" cxnId="{D0922C0F-8B6C-4505-A326-06BB137EC547}">
      <dgm:prSet/>
      <dgm:spPr/>
      <dgm:t>
        <a:bodyPr/>
        <a:lstStyle/>
        <a:p>
          <a:endParaRPr lang="en-US"/>
        </a:p>
      </dgm:t>
    </dgm:pt>
    <dgm:pt modelId="{B59B0577-9162-C140-A983-41F51E2885D2}" type="parTrans" cxnId="{32A8D1BD-6B09-4269-BF84-4745B183F7E3}">
      <dgm:prSet/>
      <dgm:spPr/>
      <dgm:t>
        <a:bodyPr/>
        <a:lstStyle/>
        <a:p>
          <a:endParaRPr lang="en-US"/>
        </a:p>
      </dgm:t>
    </dgm:pt>
    <dgm:pt modelId="{4D58EAB1-5472-6945-B90C-13892A5C8CAD}">
      <dgm:prSet phldrT="[Text]"/>
      <dgm:spPr/>
      <dgm:t>
        <a:bodyPr/>
        <a:lstStyle/>
        <a:p>
          <a:r>
            <a:rPr lang="en-US" i="1"/>
            <a:t>Not elevated? </a:t>
          </a:r>
          <a:r>
            <a:rPr lang="en-US"/>
            <a:t>Done.</a:t>
          </a:r>
        </a:p>
      </dgm:t>
    </dgm:pt>
    <dgm:pt modelId="{DCDBB0C9-CD63-6445-ACB1-862844976116}" type="sibTrans" cxnId="{32A8D1BD-6B09-4269-BF84-4745B183F7E3}">
      <dgm:prSet/>
      <dgm:spPr/>
      <dgm:t>
        <a:bodyPr/>
        <a:lstStyle/>
        <a:p>
          <a:endParaRPr lang="en-US"/>
        </a:p>
      </dgm:t>
    </dgm:pt>
    <dgm:pt modelId="{D1FDBD54-BBF2-2948-A70C-C06E4EBF0E23}" type="sibTrans" cxnId="{8E06083C-F2D4-4923-A07C-10736F445FC8}">
      <dgm:prSet/>
      <dgm:spPr/>
      <dgm:t>
        <a:bodyPr/>
        <a:lstStyle/>
        <a:p>
          <a:endParaRPr lang="en-US"/>
        </a:p>
      </dgm:t>
    </dgm:pt>
    <dgm:pt modelId="{3291A838-27FD-DE4F-B956-B97FD7B624CB}" type="parTrans" cxnId="{C8C2BFE5-3491-4731-8A27-D96E88A1A5CF}">
      <dgm:prSet/>
      <dgm:spPr/>
      <dgm:t>
        <a:bodyPr/>
        <a:lstStyle/>
        <a:p>
          <a:endParaRPr lang="en-US"/>
        </a:p>
      </dgm:t>
    </dgm:pt>
    <dgm:pt modelId="{E039DBC0-9B07-014A-888E-644CAB5AB70F}">
      <dgm:prSet phldrT="[Text]"/>
      <dgm:spPr/>
      <dgm:t>
        <a:bodyPr/>
        <a:lstStyle/>
        <a:p>
          <a:r>
            <a:rPr lang="en-US" i="1"/>
            <a:t>Not elevated?</a:t>
          </a:r>
          <a:r>
            <a:rPr lang="en-US"/>
            <a:t> Done.</a:t>
          </a:r>
        </a:p>
      </dgm:t>
    </dgm:pt>
    <dgm:pt modelId="{BEC96215-5A00-BD43-A700-DE4AE3FE142E}" type="sibTrans" cxnId="{C8C2BFE5-3491-4731-8A27-D96E88A1A5CF}">
      <dgm:prSet/>
      <dgm:spPr/>
      <dgm:t>
        <a:bodyPr/>
        <a:lstStyle/>
        <a:p>
          <a:endParaRPr lang="en-US"/>
        </a:p>
      </dgm:t>
    </dgm:pt>
    <dgm:pt modelId="{F5BD4DF5-0C23-B24C-9F57-48DFE05D65DE}" type="sibTrans" cxnId="{0E66B894-2AF2-4645-868C-F258EAA4D119}">
      <dgm:prSet/>
      <dgm:spPr/>
      <dgm:t>
        <a:bodyPr/>
        <a:lstStyle/>
        <a:p>
          <a:endParaRPr lang="en-US"/>
        </a:p>
      </dgm:t>
    </dgm:pt>
    <dgm:pt modelId="{36289A75-1F88-3648-A0E6-BCDE69543618}" type="parTrans" cxnId="{B74693C9-3E28-43C7-8C43-EA416DEFDA96}">
      <dgm:prSet/>
      <dgm:spPr/>
      <dgm:t>
        <a:bodyPr/>
        <a:lstStyle/>
        <a:p>
          <a:endParaRPr lang="en-US"/>
        </a:p>
      </dgm:t>
    </dgm:pt>
    <dgm:pt modelId="{FB1BD2D0-AE7D-C649-98D9-4E7C27DFF3D0}">
      <dgm:prSet phldrT="[Text]"/>
      <dgm:spPr/>
      <dgm:t>
        <a:bodyPr/>
        <a:lstStyle/>
        <a:p>
          <a:r>
            <a:rPr lang="en-US"/>
            <a:t>Stage 1</a:t>
          </a:r>
        </a:p>
      </dgm:t>
    </dgm:pt>
    <dgm:pt modelId="{5B6E3104-B515-6840-8508-8932FA48D6A2}" type="sibTrans" cxnId="{B74693C9-3E28-43C7-8C43-EA416DEFDA96}">
      <dgm:prSet/>
      <dgm:spPr/>
      <dgm:t>
        <a:bodyPr/>
        <a:lstStyle/>
        <a:p>
          <a:endParaRPr lang="en-US"/>
        </a:p>
      </dgm:t>
    </dgm:pt>
    <dgm:pt modelId="{B077924B-ACCB-6443-83C2-8FCC160D6B45}" type="parTrans" cxnId="{F703541A-68D9-4642-BD5A-D2FE38159D3B}">
      <dgm:prSet/>
      <dgm:spPr/>
      <dgm:t>
        <a:bodyPr/>
        <a:lstStyle/>
        <a:p>
          <a:endParaRPr lang="en-US"/>
        </a:p>
      </dgm:t>
    </dgm:pt>
    <dgm:pt modelId="{93688AB7-383B-3E46-8D78-F00BC07033AC}">
      <dgm:prSet phldrT="[Text]"/>
      <dgm:spPr/>
      <dgm:t>
        <a:bodyPr/>
        <a:lstStyle/>
        <a:p>
          <a:r>
            <a:rPr lang="en-US"/>
            <a:t>Stage 2</a:t>
          </a:r>
        </a:p>
      </dgm:t>
    </dgm:pt>
    <dgm:pt modelId="{44179037-47F4-8A4F-AA0E-D3D7DBBFBFA2}" type="sibTrans" cxnId="{F703541A-68D9-4642-BD5A-D2FE38159D3B}">
      <dgm:prSet/>
      <dgm:spPr/>
      <dgm:t>
        <a:bodyPr/>
        <a:lstStyle/>
        <a:p>
          <a:endParaRPr lang="en-US"/>
        </a:p>
      </dgm:t>
    </dgm:pt>
    <dgm:pt modelId="{A9364C52-B212-8E4A-B4C1-12D117605D04}" type="parTrans" cxnId="{A2AD7513-17E9-4C7C-A477-9D3B29DB2878}">
      <dgm:prSet/>
      <dgm:spPr/>
      <dgm:t>
        <a:bodyPr/>
        <a:lstStyle/>
        <a:p>
          <a:endParaRPr lang="en-US"/>
        </a:p>
      </dgm:t>
    </dgm:pt>
    <dgm:pt modelId="{1D52F6FD-B950-E344-B300-F7B5B660768A}">
      <dgm:prSet phldrT="[Text]"/>
      <dgm:spPr/>
      <dgm:t>
        <a:bodyPr/>
        <a:lstStyle/>
        <a:p>
          <a:r>
            <a:rPr lang="en-US"/>
            <a:t>Stage 3</a:t>
          </a:r>
        </a:p>
      </dgm:t>
    </dgm:pt>
    <dgm:pt modelId="{C2470234-D2BC-C549-9F84-7E3E8158924F}" type="sibTrans" cxnId="{A2AD7513-17E9-4C7C-A477-9D3B29DB2878}">
      <dgm:prSet/>
      <dgm:spPr/>
      <dgm:t>
        <a:bodyPr/>
        <a:lstStyle/>
        <a:p>
          <a:endParaRPr lang="en-US"/>
        </a:p>
      </dgm:t>
    </dgm:pt>
    <dgm:pt modelId="{E39C8F07-69D8-7C41-8B67-14DAA57F486A}" type="pres">
      <dgm:prSet presAssocID="{9E40BAB6-085A-064C-99EF-FD813D57D537}" presName="mainComposite" presStyleCnt="0">
        <dgm:presLayoutVars>
          <dgm:chPref val="1"/>
          <dgm:dir/>
          <dgm:animOne val="branch"/>
          <dgm:animLvl val="lvl"/>
          <dgm:resizeHandles val="exact"/>
        </dgm:presLayoutVars>
      </dgm:prSet>
      <dgm:spPr/>
    </dgm:pt>
    <dgm:pt modelId="{F3DE8F90-3FB7-F049-BEC7-51B8BBE48F23}" type="pres">
      <dgm:prSet presAssocID="{9E40BAB6-085A-064C-99EF-FD813D57D537}" presName="hierFlow" presStyleCnt="0"/>
      <dgm:spPr/>
    </dgm:pt>
    <dgm:pt modelId="{4A63183F-0D50-644D-A54C-8531255C54C2}" type="pres">
      <dgm:prSet presAssocID="{9E40BAB6-085A-064C-99EF-FD813D57D537}" presName="firstBuf" presStyleCnt="0"/>
      <dgm:spPr/>
    </dgm:pt>
    <dgm:pt modelId="{F725BB61-ADB0-1344-849F-A82CAEF5A93A}" type="pres">
      <dgm:prSet presAssocID="{9E40BAB6-085A-064C-99EF-FD813D57D537}" presName="hierChild1" presStyleCnt="0">
        <dgm:presLayoutVars>
          <dgm:chPref val="1"/>
          <dgm:animOne val="branch"/>
          <dgm:animLvl val="lvl"/>
        </dgm:presLayoutVars>
      </dgm:prSet>
      <dgm:spPr/>
    </dgm:pt>
    <dgm:pt modelId="{645262A1-1494-F241-9597-A4EAD8A8CEA4}" type="pres">
      <dgm:prSet presAssocID="{A019169F-1EFB-EF47-8A85-50C5E9DAE4FE}" presName="Name14" presStyleCnt="0"/>
      <dgm:spPr/>
    </dgm:pt>
    <dgm:pt modelId="{2FD0922C-7143-5444-810E-8DF2E747262F}" type="pres">
      <dgm:prSet presAssocID="{A019169F-1EFB-EF47-8A85-50C5E9DAE4FE}" presName="level1Shape" presStyleLbl="node0" presStyleIdx="0" presStyleCnt="1">
        <dgm:presLayoutVars>
          <dgm:chPref val="3"/>
        </dgm:presLayoutVars>
      </dgm:prSet>
      <dgm:spPr/>
    </dgm:pt>
    <dgm:pt modelId="{F428145E-4D61-A84A-AF60-07663D200369}" type="pres">
      <dgm:prSet presAssocID="{A019169F-1EFB-EF47-8A85-50C5E9DAE4FE}" presName="hierChild2" presStyleCnt="0"/>
      <dgm:spPr/>
    </dgm:pt>
    <dgm:pt modelId="{5FC23FC6-A1C3-2048-91D5-EA0174C9C070}" type="pres">
      <dgm:prSet presAssocID="{9BF96775-1F5A-DB42-91CE-2D537B14F74C}" presName="Name19" presStyleLbl="parChTrans1D2" presStyleIdx="0" presStyleCnt="2"/>
      <dgm:spPr/>
    </dgm:pt>
    <dgm:pt modelId="{C33B1A19-14A7-E941-94AA-ED7B040E57C5}" type="pres">
      <dgm:prSet presAssocID="{794EC229-DA41-FE42-8919-39F183AA29CB}" presName="Name21" presStyleCnt="0"/>
      <dgm:spPr/>
    </dgm:pt>
    <dgm:pt modelId="{EF05B41D-5093-814E-97CA-1EAB359D9EFA}" type="pres">
      <dgm:prSet presAssocID="{794EC229-DA41-FE42-8919-39F183AA29CB}" presName="level2Shape" presStyleLbl="node2" presStyleIdx="0" presStyleCnt="2"/>
      <dgm:spPr/>
    </dgm:pt>
    <dgm:pt modelId="{BAD7DF23-8C24-824F-A25F-565A6656ED5D}" type="pres">
      <dgm:prSet presAssocID="{794EC229-DA41-FE42-8919-39F183AA29CB}" presName="hierChild3" presStyleCnt="0"/>
      <dgm:spPr/>
    </dgm:pt>
    <dgm:pt modelId="{8233689C-E927-DD49-B950-1D994C90FD97}" type="pres">
      <dgm:prSet presAssocID="{0C41F78C-2EDD-8A4C-AD5E-29CFC76F05EB}" presName="Name19" presStyleLbl="parChTrans1D3" presStyleIdx="0" presStyleCnt="2"/>
      <dgm:spPr/>
    </dgm:pt>
    <dgm:pt modelId="{C59EAA69-629A-2942-BF80-5FF5170C99B3}" type="pres">
      <dgm:prSet presAssocID="{F5B595CA-BCBA-4B4B-A548-8565AAD0E867}" presName="Name21" presStyleCnt="0"/>
      <dgm:spPr/>
    </dgm:pt>
    <dgm:pt modelId="{A3CD14FD-DA56-354A-913E-C349BFAB2B93}" type="pres">
      <dgm:prSet presAssocID="{F5B595CA-BCBA-4B4B-A548-8565AAD0E867}" presName="level2Shape" presStyleLbl="node3" presStyleIdx="0" presStyleCnt="2"/>
      <dgm:spPr/>
    </dgm:pt>
    <dgm:pt modelId="{F1B55B0F-88D7-2F41-A92B-F6AD5F70E18C}" type="pres">
      <dgm:prSet presAssocID="{F5B595CA-BCBA-4B4B-A548-8565AAD0E867}" presName="hierChild3" presStyleCnt="0"/>
      <dgm:spPr/>
    </dgm:pt>
    <dgm:pt modelId="{6C3D6387-59EB-284B-B920-3069A3AD69A7}" type="pres">
      <dgm:prSet presAssocID="{B59B0577-9162-C140-A983-41F51E2885D2}" presName="Name19" presStyleLbl="parChTrans1D3" presStyleIdx="1" presStyleCnt="2"/>
      <dgm:spPr/>
    </dgm:pt>
    <dgm:pt modelId="{2B708FA9-3460-344A-BF04-051B623D6C41}" type="pres">
      <dgm:prSet presAssocID="{4D58EAB1-5472-6945-B90C-13892A5C8CAD}" presName="Name21" presStyleCnt="0"/>
      <dgm:spPr/>
    </dgm:pt>
    <dgm:pt modelId="{B02EB177-E4D2-0B42-B7BF-3C563F41743E}" type="pres">
      <dgm:prSet presAssocID="{4D58EAB1-5472-6945-B90C-13892A5C8CAD}" presName="level2Shape" presStyleLbl="node3" presStyleIdx="1" presStyleCnt="2"/>
      <dgm:spPr/>
    </dgm:pt>
    <dgm:pt modelId="{77930C33-9511-E54A-ACEC-C93598E0C39B}" type="pres">
      <dgm:prSet presAssocID="{4D58EAB1-5472-6945-B90C-13892A5C8CAD}" presName="hierChild3" presStyleCnt="0"/>
      <dgm:spPr/>
    </dgm:pt>
    <dgm:pt modelId="{60FE70C4-D016-BC4E-ACE7-FFA8222AFF28}" type="pres">
      <dgm:prSet presAssocID="{3291A838-27FD-DE4F-B956-B97FD7B624CB}" presName="Name19" presStyleLbl="parChTrans1D2" presStyleIdx="1" presStyleCnt="2"/>
      <dgm:spPr/>
    </dgm:pt>
    <dgm:pt modelId="{D292AC62-2AC0-7A4C-B0F6-DDB6910A3B8A}" type="pres">
      <dgm:prSet presAssocID="{E039DBC0-9B07-014A-888E-644CAB5AB70F}" presName="Name21" presStyleCnt="0"/>
      <dgm:spPr/>
    </dgm:pt>
    <dgm:pt modelId="{61BE8D1D-3DBD-E442-A587-BE221E4F7F0F}" type="pres">
      <dgm:prSet presAssocID="{E039DBC0-9B07-014A-888E-644CAB5AB70F}" presName="level2Shape" presStyleLbl="node2" presStyleIdx="1" presStyleCnt="2"/>
      <dgm:spPr/>
    </dgm:pt>
    <dgm:pt modelId="{D990EE0C-CD9C-F241-8368-EE1834DFE485}" type="pres">
      <dgm:prSet presAssocID="{E039DBC0-9B07-014A-888E-644CAB5AB70F}" presName="hierChild3" presStyleCnt="0"/>
      <dgm:spPr/>
    </dgm:pt>
    <dgm:pt modelId="{D1BFFCB0-8751-E747-88DE-6ACAD67EC19A}" type="pres">
      <dgm:prSet presAssocID="{9E40BAB6-085A-064C-99EF-FD813D57D537}" presName="bgShapesFlow" presStyleCnt="0"/>
      <dgm:spPr/>
    </dgm:pt>
    <dgm:pt modelId="{1F91AB01-96CD-3E4D-AAD4-957C1ED0835D}" type="pres">
      <dgm:prSet presAssocID="{FB1BD2D0-AE7D-C649-98D9-4E7C27DFF3D0}" presName="rectComp" presStyleCnt="0"/>
      <dgm:spPr/>
    </dgm:pt>
    <dgm:pt modelId="{DD4BEC00-4670-4143-A6D0-8177C0755AD7}" type="pres">
      <dgm:prSet presAssocID="{FB1BD2D0-AE7D-C649-98D9-4E7C27DFF3D0}" presName="bgRect" presStyleLbl="bgShp" presStyleIdx="0" presStyleCnt="3"/>
      <dgm:spPr/>
    </dgm:pt>
    <dgm:pt modelId="{4E286146-0DC5-D24A-ACC7-12648A035C3E}" type="pres">
      <dgm:prSet presAssocID="{FB1BD2D0-AE7D-C649-98D9-4E7C27DFF3D0}" presName="bgRectTx" presStyleLbl="bgShp" presStyleIdx="0" presStyleCnt="3">
        <dgm:presLayoutVars>
          <dgm:bulletEnabled val="1"/>
        </dgm:presLayoutVars>
      </dgm:prSet>
      <dgm:spPr/>
    </dgm:pt>
    <dgm:pt modelId="{D69ED8E0-5151-4A43-848C-FF62C43E573F}" type="pres">
      <dgm:prSet presAssocID="{FB1BD2D0-AE7D-C649-98D9-4E7C27DFF3D0}" presName="spComp" presStyleCnt="0"/>
      <dgm:spPr/>
    </dgm:pt>
    <dgm:pt modelId="{F387831E-BC7F-2140-9019-35FA26E27EC9}" type="pres">
      <dgm:prSet presAssocID="{FB1BD2D0-AE7D-C649-98D9-4E7C27DFF3D0}" presName="vSp" presStyleCnt="0"/>
      <dgm:spPr/>
    </dgm:pt>
    <dgm:pt modelId="{EDC594E1-F36E-4F45-A01D-79062634E386}" type="pres">
      <dgm:prSet presAssocID="{93688AB7-383B-3E46-8D78-F00BC07033AC}" presName="rectComp" presStyleCnt="0"/>
      <dgm:spPr/>
    </dgm:pt>
    <dgm:pt modelId="{4C25DD6C-6258-5245-9112-7E9940018FD6}" type="pres">
      <dgm:prSet presAssocID="{93688AB7-383B-3E46-8D78-F00BC07033AC}" presName="bgRect" presStyleLbl="bgShp" presStyleIdx="1" presStyleCnt="3"/>
      <dgm:spPr/>
    </dgm:pt>
    <dgm:pt modelId="{9F09E227-FC95-2F4B-9480-0D18F06AF1B9}" type="pres">
      <dgm:prSet presAssocID="{93688AB7-383B-3E46-8D78-F00BC07033AC}" presName="bgRectTx" presStyleLbl="bgShp" presStyleIdx="1" presStyleCnt="3">
        <dgm:presLayoutVars>
          <dgm:bulletEnabled val="1"/>
        </dgm:presLayoutVars>
      </dgm:prSet>
      <dgm:spPr/>
    </dgm:pt>
    <dgm:pt modelId="{AA5E31F9-C10E-3142-AD9F-AA98A0F37A42}" type="pres">
      <dgm:prSet presAssocID="{93688AB7-383B-3E46-8D78-F00BC07033AC}" presName="spComp" presStyleCnt="0"/>
      <dgm:spPr/>
    </dgm:pt>
    <dgm:pt modelId="{240B02D3-7D92-F044-B84B-4FCF7282BA19}" type="pres">
      <dgm:prSet presAssocID="{93688AB7-383B-3E46-8D78-F00BC07033AC}" presName="vSp" presStyleCnt="0"/>
      <dgm:spPr/>
    </dgm:pt>
    <dgm:pt modelId="{0F04AE5E-9689-4F44-935A-F33CFADEF731}" type="pres">
      <dgm:prSet presAssocID="{1D52F6FD-B950-E344-B300-F7B5B660768A}" presName="rectComp" presStyleCnt="0"/>
      <dgm:spPr/>
    </dgm:pt>
    <dgm:pt modelId="{C165098E-8C13-3D4D-A564-2C0CA14DBBEB}" type="pres">
      <dgm:prSet presAssocID="{1D52F6FD-B950-E344-B300-F7B5B660768A}" presName="bgRect" presStyleLbl="bgShp" presStyleIdx="2" presStyleCnt="3"/>
      <dgm:spPr/>
    </dgm:pt>
    <dgm:pt modelId="{46DBF91F-C3BF-3C45-8299-92D1C8996636}" type="pres">
      <dgm:prSet presAssocID="{1D52F6FD-B950-E344-B300-F7B5B660768A}" presName="bgRectTx" presStyleLbl="bgShp" presStyleIdx="2" presStyleCnt="3">
        <dgm:presLayoutVars>
          <dgm:bulletEnabled val="1"/>
        </dgm:presLayoutVars>
      </dgm:prSet>
      <dgm:spPr/>
    </dgm:pt>
  </dgm:ptLst>
  <dgm:cxnLst>
    <dgm:cxn modelId="{D0922C0F-8B6C-4505-A326-06BB137EC547}" srcId="{794EC229-DA41-FE42-8919-39F183AA29CB}" destId="{F5B595CA-BCBA-4B4B-A548-8565AAD0E867}" srcOrd="0" destOrd="0" parTransId="{0C41F78C-2EDD-8A4C-AD5E-29CFC76F05EB}" sibTransId="{5393EB4B-21CC-0049-8340-2FECA7FCBC91}"/>
    <dgm:cxn modelId="{A2AD7513-17E9-4C7C-A477-9D3B29DB2878}" srcId="{9E40BAB6-085A-064C-99EF-FD813D57D537}" destId="{1D52F6FD-B950-E344-B300-F7B5B660768A}" srcOrd="3" destOrd="0" parTransId="{A9364C52-B212-8E4A-B4C1-12D117605D04}" sibTransId="{C2470234-D2BC-C549-9F84-7E3E8158924F}"/>
    <dgm:cxn modelId="{1EF90718-7717-4A08-9DA5-418C20ADE7BD}" type="presOf" srcId="{1D52F6FD-B950-E344-B300-F7B5B660768A}" destId="{46DBF91F-C3BF-3C45-8299-92D1C8996636}" srcOrd="1" destOrd="0" presId="urn:microsoft.com/office/officeart/2005/8/layout/hierarchy6"/>
    <dgm:cxn modelId="{F703541A-68D9-4642-BD5A-D2FE38159D3B}" srcId="{9E40BAB6-085A-064C-99EF-FD813D57D537}" destId="{93688AB7-383B-3E46-8D78-F00BC07033AC}" srcOrd="2" destOrd="0" parTransId="{B077924B-ACCB-6443-83C2-8FCC160D6B45}" sibTransId="{44179037-47F4-8A4F-AA0E-D3D7DBBFBFA2}"/>
    <dgm:cxn modelId="{4762B01B-80B2-424B-B4D7-AE42CEA3805D}" type="presOf" srcId="{F5B595CA-BCBA-4B4B-A548-8565AAD0E867}" destId="{A3CD14FD-DA56-354A-913E-C349BFAB2B93}" srcOrd="0" destOrd="0" presId="urn:microsoft.com/office/officeart/2005/8/layout/hierarchy6"/>
    <dgm:cxn modelId="{4AB6CC33-8D10-40B0-8724-F89D8FB20DBC}" type="presOf" srcId="{FB1BD2D0-AE7D-C649-98D9-4E7C27DFF3D0}" destId="{DD4BEC00-4670-4143-A6D0-8177C0755AD7}" srcOrd="0" destOrd="0" presId="urn:microsoft.com/office/officeart/2005/8/layout/hierarchy6"/>
    <dgm:cxn modelId="{8E06083C-F2D4-4923-A07C-10736F445FC8}" srcId="{A019169F-1EFB-EF47-8A85-50C5E9DAE4FE}" destId="{794EC229-DA41-FE42-8919-39F183AA29CB}" srcOrd="0" destOrd="0" parTransId="{9BF96775-1F5A-DB42-91CE-2D537B14F74C}" sibTransId="{D1FDBD54-BBF2-2948-A70C-C06E4EBF0E23}"/>
    <dgm:cxn modelId="{BABFD554-A41C-4DC7-8CEA-7B6D10BCEF5C}" type="presOf" srcId="{93688AB7-383B-3E46-8D78-F00BC07033AC}" destId="{9F09E227-FC95-2F4B-9480-0D18F06AF1B9}" srcOrd="1" destOrd="0" presId="urn:microsoft.com/office/officeart/2005/8/layout/hierarchy6"/>
    <dgm:cxn modelId="{E2C27358-88AF-4DE1-B152-AA0B1E9CF754}" type="presOf" srcId="{FB1BD2D0-AE7D-C649-98D9-4E7C27DFF3D0}" destId="{4E286146-0DC5-D24A-ACC7-12648A035C3E}" srcOrd="1" destOrd="0" presId="urn:microsoft.com/office/officeart/2005/8/layout/hierarchy6"/>
    <dgm:cxn modelId="{ED405E6A-29F0-45D2-84CD-D36C2C4A9DCF}" type="presOf" srcId="{3291A838-27FD-DE4F-B956-B97FD7B624CB}" destId="{60FE70C4-D016-BC4E-ACE7-FFA8222AFF28}" srcOrd="0" destOrd="0" presId="urn:microsoft.com/office/officeart/2005/8/layout/hierarchy6"/>
    <dgm:cxn modelId="{0E66B894-2AF2-4645-868C-F258EAA4D119}" srcId="{9E40BAB6-085A-064C-99EF-FD813D57D537}" destId="{A019169F-1EFB-EF47-8A85-50C5E9DAE4FE}" srcOrd="0" destOrd="0" parTransId="{2D96B0E2-FF4C-A547-9956-0833F6582C5C}" sibTransId="{F5BD4DF5-0C23-B24C-9F57-48DFE05D65DE}"/>
    <dgm:cxn modelId="{604CF396-AD53-4686-9C87-E80557D57E30}" type="presOf" srcId="{9E40BAB6-085A-064C-99EF-FD813D57D537}" destId="{E39C8F07-69D8-7C41-8B67-14DAA57F486A}" srcOrd="0" destOrd="0" presId="urn:microsoft.com/office/officeart/2005/8/layout/hierarchy6"/>
    <dgm:cxn modelId="{907C8A98-5E18-4A97-94DA-CDCB2D8E867A}" type="presOf" srcId="{A019169F-1EFB-EF47-8A85-50C5E9DAE4FE}" destId="{2FD0922C-7143-5444-810E-8DF2E747262F}" srcOrd="0" destOrd="0" presId="urn:microsoft.com/office/officeart/2005/8/layout/hierarchy6"/>
    <dgm:cxn modelId="{6234F59A-5F9D-4B8E-8A6F-14BD8473E8E3}" type="presOf" srcId="{9BF96775-1F5A-DB42-91CE-2D537B14F74C}" destId="{5FC23FC6-A1C3-2048-91D5-EA0174C9C070}" srcOrd="0" destOrd="0" presId="urn:microsoft.com/office/officeart/2005/8/layout/hierarchy6"/>
    <dgm:cxn modelId="{D1D94EB2-A676-409C-BF8A-9E7E2BD21474}" type="presOf" srcId="{0C41F78C-2EDD-8A4C-AD5E-29CFC76F05EB}" destId="{8233689C-E927-DD49-B950-1D994C90FD97}" srcOrd="0" destOrd="0" presId="urn:microsoft.com/office/officeart/2005/8/layout/hierarchy6"/>
    <dgm:cxn modelId="{4F3C2EBD-C2A4-489F-81FD-C50A81955279}" type="presOf" srcId="{B59B0577-9162-C140-A983-41F51E2885D2}" destId="{6C3D6387-59EB-284B-B920-3069A3AD69A7}" srcOrd="0" destOrd="0" presId="urn:microsoft.com/office/officeart/2005/8/layout/hierarchy6"/>
    <dgm:cxn modelId="{32A8D1BD-6B09-4269-BF84-4745B183F7E3}" srcId="{794EC229-DA41-FE42-8919-39F183AA29CB}" destId="{4D58EAB1-5472-6945-B90C-13892A5C8CAD}" srcOrd="1" destOrd="0" parTransId="{B59B0577-9162-C140-A983-41F51E2885D2}" sibTransId="{DCDBB0C9-CD63-6445-ACB1-862844976116}"/>
    <dgm:cxn modelId="{F084EBC4-C73E-4100-AC22-BC7F410757D4}" type="presOf" srcId="{794EC229-DA41-FE42-8919-39F183AA29CB}" destId="{EF05B41D-5093-814E-97CA-1EAB359D9EFA}" srcOrd="0" destOrd="0" presId="urn:microsoft.com/office/officeart/2005/8/layout/hierarchy6"/>
    <dgm:cxn modelId="{B74693C9-3E28-43C7-8C43-EA416DEFDA96}" srcId="{9E40BAB6-085A-064C-99EF-FD813D57D537}" destId="{FB1BD2D0-AE7D-C649-98D9-4E7C27DFF3D0}" srcOrd="1" destOrd="0" parTransId="{36289A75-1F88-3648-A0E6-BCDE69543618}" sibTransId="{5B6E3104-B515-6840-8508-8932FA48D6A2}"/>
    <dgm:cxn modelId="{967D65E2-6D04-4D8D-8581-60631087B791}" type="presOf" srcId="{93688AB7-383B-3E46-8D78-F00BC07033AC}" destId="{4C25DD6C-6258-5245-9112-7E9940018FD6}" srcOrd="0" destOrd="0" presId="urn:microsoft.com/office/officeart/2005/8/layout/hierarchy6"/>
    <dgm:cxn modelId="{C8C2BFE5-3491-4731-8A27-D96E88A1A5CF}" srcId="{A019169F-1EFB-EF47-8A85-50C5E9DAE4FE}" destId="{E039DBC0-9B07-014A-888E-644CAB5AB70F}" srcOrd="1" destOrd="0" parTransId="{3291A838-27FD-DE4F-B956-B97FD7B624CB}" sibTransId="{BEC96215-5A00-BD43-A700-DE4AE3FE142E}"/>
    <dgm:cxn modelId="{2C5730EC-932D-48F9-BCD9-9185FB828B85}" type="presOf" srcId="{4D58EAB1-5472-6945-B90C-13892A5C8CAD}" destId="{B02EB177-E4D2-0B42-B7BF-3C563F41743E}" srcOrd="0" destOrd="0" presId="urn:microsoft.com/office/officeart/2005/8/layout/hierarchy6"/>
    <dgm:cxn modelId="{A9B505F1-6CCE-4C51-97E5-B55C81BC77E3}" type="presOf" srcId="{1D52F6FD-B950-E344-B300-F7B5B660768A}" destId="{C165098E-8C13-3D4D-A564-2C0CA14DBBEB}" srcOrd="0" destOrd="0" presId="urn:microsoft.com/office/officeart/2005/8/layout/hierarchy6"/>
    <dgm:cxn modelId="{744CEFF4-6939-4C26-915E-8A5858E02DED}" type="presOf" srcId="{E039DBC0-9B07-014A-888E-644CAB5AB70F}" destId="{61BE8D1D-3DBD-E442-A587-BE221E4F7F0F}" srcOrd="0" destOrd="0" presId="urn:microsoft.com/office/officeart/2005/8/layout/hierarchy6"/>
    <dgm:cxn modelId="{B984F7D6-1ED9-49AC-BCB0-9740152EDDA6}" type="presParOf" srcId="{E39C8F07-69D8-7C41-8B67-14DAA57F486A}" destId="{F3DE8F90-3FB7-F049-BEC7-51B8BBE48F23}" srcOrd="0" destOrd="0" presId="urn:microsoft.com/office/officeart/2005/8/layout/hierarchy6"/>
    <dgm:cxn modelId="{C7FC09D2-DE7A-4674-B75A-B5F36B5D7842}" type="presParOf" srcId="{F3DE8F90-3FB7-F049-BEC7-51B8BBE48F23}" destId="{4A63183F-0D50-644D-A54C-8531255C54C2}" srcOrd="0" destOrd="0" presId="urn:microsoft.com/office/officeart/2005/8/layout/hierarchy6"/>
    <dgm:cxn modelId="{32B470C2-6365-482F-85C3-47D986CF7322}" type="presParOf" srcId="{F3DE8F90-3FB7-F049-BEC7-51B8BBE48F23}" destId="{F725BB61-ADB0-1344-849F-A82CAEF5A93A}" srcOrd="1" destOrd="0" presId="urn:microsoft.com/office/officeart/2005/8/layout/hierarchy6"/>
    <dgm:cxn modelId="{4B26BA1B-9FD6-42BB-9527-0AA46156A749}" type="presParOf" srcId="{F725BB61-ADB0-1344-849F-A82CAEF5A93A}" destId="{645262A1-1494-F241-9597-A4EAD8A8CEA4}" srcOrd="0" destOrd="0" presId="urn:microsoft.com/office/officeart/2005/8/layout/hierarchy6"/>
    <dgm:cxn modelId="{FE881033-4DD3-426C-AC8E-2948F56252FB}" type="presParOf" srcId="{645262A1-1494-F241-9597-A4EAD8A8CEA4}" destId="{2FD0922C-7143-5444-810E-8DF2E747262F}" srcOrd="0" destOrd="0" presId="urn:microsoft.com/office/officeart/2005/8/layout/hierarchy6"/>
    <dgm:cxn modelId="{81458A36-3603-40FD-9150-F076DAD0964F}" type="presParOf" srcId="{645262A1-1494-F241-9597-A4EAD8A8CEA4}" destId="{F428145E-4D61-A84A-AF60-07663D200369}" srcOrd="1" destOrd="0" presId="urn:microsoft.com/office/officeart/2005/8/layout/hierarchy6"/>
    <dgm:cxn modelId="{048B3657-9BE1-4559-BB64-6C611A6C888A}" type="presParOf" srcId="{F428145E-4D61-A84A-AF60-07663D200369}" destId="{5FC23FC6-A1C3-2048-91D5-EA0174C9C070}" srcOrd="0" destOrd="0" presId="urn:microsoft.com/office/officeart/2005/8/layout/hierarchy6"/>
    <dgm:cxn modelId="{0329A4BA-A8E7-4B44-BA0A-A3E5C5F0152A}" type="presParOf" srcId="{F428145E-4D61-A84A-AF60-07663D200369}" destId="{C33B1A19-14A7-E941-94AA-ED7B040E57C5}" srcOrd="1" destOrd="0" presId="urn:microsoft.com/office/officeart/2005/8/layout/hierarchy6"/>
    <dgm:cxn modelId="{F5125F14-C448-4333-86AD-DA7B1B919611}" type="presParOf" srcId="{C33B1A19-14A7-E941-94AA-ED7B040E57C5}" destId="{EF05B41D-5093-814E-97CA-1EAB359D9EFA}" srcOrd="0" destOrd="0" presId="urn:microsoft.com/office/officeart/2005/8/layout/hierarchy6"/>
    <dgm:cxn modelId="{BE192DF5-A0A3-42E1-ABE6-8AA28B04811F}" type="presParOf" srcId="{C33B1A19-14A7-E941-94AA-ED7B040E57C5}" destId="{BAD7DF23-8C24-824F-A25F-565A6656ED5D}" srcOrd="1" destOrd="0" presId="urn:microsoft.com/office/officeart/2005/8/layout/hierarchy6"/>
    <dgm:cxn modelId="{D1F54BD4-9FFB-4462-AF06-F0D28015DC00}" type="presParOf" srcId="{BAD7DF23-8C24-824F-A25F-565A6656ED5D}" destId="{8233689C-E927-DD49-B950-1D994C90FD97}" srcOrd="0" destOrd="0" presId="urn:microsoft.com/office/officeart/2005/8/layout/hierarchy6"/>
    <dgm:cxn modelId="{78C681EA-B850-4BC3-A5C1-48551B58CE02}" type="presParOf" srcId="{BAD7DF23-8C24-824F-A25F-565A6656ED5D}" destId="{C59EAA69-629A-2942-BF80-5FF5170C99B3}" srcOrd="1" destOrd="0" presId="urn:microsoft.com/office/officeart/2005/8/layout/hierarchy6"/>
    <dgm:cxn modelId="{D3686921-A0FD-4148-A9D9-6221CB53CBEE}" type="presParOf" srcId="{C59EAA69-629A-2942-BF80-5FF5170C99B3}" destId="{A3CD14FD-DA56-354A-913E-C349BFAB2B93}" srcOrd="0" destOrd="0" presId="urn:microsoft.com/office/officeart/2005/8/layout/hierarchy6"/>
    <dgm:cxn modelId="{FB8EE22B-5C01-4B33-A49E-CAB412E3ED92}" type="presParOf" srcId="{C59EAA69-629A-2942-BF80-5FF5170C99B3}" destId="{F1B55B0F-88D7-2F41-A92B-F6AD5F70E18C}" srcOrd="1" destOrd="0" presId="urn:microsoft.com/office/officeart/2005/8/layout/hierarchy6"/>
    <dgm:cxn modelId="{DD7647A6-5F0E-41A0-AD87-B1CB9BE4A9A8}" type="presParOf" srcId="{BAD7DF23-8C24-824F-A25F-565A6656ED5D}" destId="{6C3D6387-59EB-284B-B920-3069A3AD69A7}" srcOrd="2" destOrd="0" presId="urn:microsoft.com/office/officeart/2005/8/layout/hierarchy6"/>
    <dgm:cxn modelId="{2BBA0725-4140-43A4-9599-9A7991954E8C}" type="presParOf" srcId="{BAD7DF23-8C24-824F-A25F-565A6656ED5D}" destId="{2B708FA9-3460-344A-BF04-051B623D6C41}" srcOrd="3" destOrd="0" presId="urn:microsoft.com/office/officeart/2005/8/layout/hierarchy6"/>
    <dgm:cxn modelId="{0EA62861-7640-44D6-871B-DC0EBAA793AA}" type="presParOf" srcId="{2B708FA9-3460-344A-BF04-051B623D6C41}" destId="{B02EB177-E4D2-0B42-B7BF-3C563F41743E}" srcOrd="0" destOrd="0" presId="urn:microsoft.com/office/officeart/2005/8/layout/hierarchy6"/>
    <dgm:cxn modelId="{701D3418-B6FF-438C-9BD1-AD80B0A09D77}" type="presParOf" srcId="{2B708FA9-3460-344A-BF04-051B623D6C41}" destId="{77930C33-9511-E54A-ACEC-C93598E0C39B}" srcOrd="1" destOrd="0" presId="urn:microsoft.com/office/officeart/2005/8/layout/hierarchy6"/>
    <dgm:cxn modelId="{A37BC933-29C8-4F98-8765-FB6A5605BB09}" type="presParOf" srcId="{F428145E-4D61-A84A-AF60-07663D200369}" destId="{60FE70C4-D016-BC4E-ACE7-FFA8222AFF28}" srcOrd="2" destOrd="0" presId="urn:microsoft.com/office/officeart/2005/8/layout/hierarchy6"/>
    <dgm:cxn modelId="{C0B81FCD-69A2-47B6-9019-2419AEADDDBC}" type="presParOf" srcId="{F428145E-4D61-A84A-AF60-07663D200369}" destId="{D292AC62-2AC0-7A4C-B0F6-DDB6910A3B8A}" srcOrd="3" destOrd="0" presId="urn:microsoft.com/office/officeart/2005/8/layout/hierarchy6"/>
    <dgm:cxn modelId="{6D0B3B01-46A2-44D2-8DB5-B4A1B295F89F}" type="presParOf" srcId="{D292AC62-2AC0-7A4C-B0F6-DDB6910A3B8A}" destId="{61BE8D1D-3DBD-E442-A587-BE221E4F7F0F}" srcOrd="0" destOrd="0" presId="urn:microsoft.com/office/officeart/2005/8/layout/hierarchy6"/>
    <dgm:cxn modelId="{C451F6CD-39BD-4BE4-A1AB-31BBF95B9E26}" type="presParOf" srcId="{D292AC62-2AC0-7A4C-B0F6-DDB6910A3B8A}" destId="{D990EE0C-CD9C-F241-8368-EE1834DFE485}" srcOrd="1" destOrd="0" presId="urn:microsoft.com/office/officeart/2005/8/layout/hierarchy6"/>
    <dgm:cxn modelId="{F06DA2D6-ED3E-4628-BB84-5DA3B047D4E1}" type="presParOf" srcId="{E39C8F07-69D8-7C41-8B67-14DAA57F486A}" destId="{D1BFFCB0-8751-E747-88DE-6ACAD67EC19A}" srcOrd="1" destOrd="0" presId="urn:microsoft.com/office/officeart/2005/8/layout/hierarchy6"/>
    <dgm:cxn modelId="{7D8C120E-1F27-491C-ABA9-605673E1B4FB}" type="presParOf" srcId="{D1BFFCB0-8751-E747-88DE-6ACAD67EC19A}" destId="{1F91AB01-96CD-3E4D-AAD4-957C1ED0835D}" srcOrd="0" destOrd="0" presId="urn:microsoft.com/office/officeart/2005/8/layout/hierarchy6"/>
    <dgm:cxn modelId="{C7DA8C25-13A3-4AC4-8C99-4B37DA9BE6AE}" type="presParOf" srcId="{1F91AB01-96CD-3E4D-AAD4-957C1ED0835D}" destId="{DD4BEC00-4670-4143-A6D0-8177C0755AD7}" srcOrd="0" destOrd="0" presId="urn:microsoft.com/office/officeart/2005/8/layout/hierarchy6"/>
    <dgm:cxn modelId="{884CC75E-8205-43E1-9060-B8E4A76B71F1}" type="presParOf" srcId="{1F91AB01-96CD-3E4D-AAD4-957C1ED0835D}" destId="{4E286146-0DC5-D24A-ACC7-12648A035C3E}" srcOrd="1" destOrd="0" presId="urn:microsoft.com/office/officeart/2005/8/layout/hierarchy6"/>
    <dgm:cxn modelId="{C3B19AB0-CF78-480A-8C78-A99A8AA4008B}" type="presParOf" srcId="{D1BFFCB0-8751-E747-88DE-6ACAD67EC19A}" destId="{D69ED8E0-5151-4A43-848C-FF62C43E573F}" srcOrd="1" destOrd="0" presId="urn:microsoft.com/office/officeart/2005/8/layout/hierarchy6"/>
    <dgm:cxn modelId="{DF7F0500-369F-4BF1-8631-0D321EA90300}" type="presParOf" srcId="{D69ED8E0-5151-4A43-848C-FF62C43E573F}" destId="{F387831E-BC7F-2140-9019-35FA26E27EC9}" srcOrd="0" destOrd="0" presId="urn:microsoft.com/office/officeart/2005/8/layout/hierarchy6"/>
    <dgm:cxn modelId="{B5FA494D-DA9F-4836-B2E3-F9287265ECF4}" type="presParOf" srcId="{D1BFFCB0-8751-E747-88DE-6ACAD67EC19A}" destId="{EDC594E1-F36E-4F45-A01D-79062634E386}" srcOrd="2" destOrd="0" presId="urn:microsoft.com/office/officeart/2005/8/layout/hierarchy6"/>
    <dgm:cxn modelId="{4E921FC3-43DE-4FFB-B439-59EDB7C269F9}" type="presParOf" srcId="{EDC594E1-F36E-4F45-A01D-79062634E386}" destId="{4C25DD6C-6258-5245-9112-7E9940018FD6}" srcOrd="0" destOrd="0" presId="urn:microsoft.com/office/officeart/2005/8/layout/hierarchy6"/>
    <dgm:cxn modelId="{785BE861-5A9B-4F14-BD1D-A215838BECCC}" type="presParOf" srcId="{EDC594E1-F36E-4F45-A01D-79062634E386}" destId="{9F09E227-FC95-2F4B-9480-0D18F06AF1B9}" srcOrd="1" destOrd="0" presId="urn:microsoft.com/office/officeart/2005/8/layout/hierarchy6"/>
    <dgm:cxn modelId="{98F224FE-E7D3-42F3-9095-CA46A182878F}" type="presParOf" srcId="{D1BFFCB0-8751-E747-88DE-6ACAD67EC19A}" destId="{AA5E31F9-C10E-3142-AD9F-AA98A0F37A42}" srcOrd="3" destOrd="0" presId="urn:microsoft.com/office/officeart/2005/8/layout/hierarchy6"/>
    <dgm:cxn modelId="{B2289395-873F-4356-AD26-310C5BCA4F35}" type="presParOf" srcId="{AA5E31F9-C10E-3142-AD9F-AA98A0F37A42}" destId="{240B02D3-7D92-F044-B84B-4FCF7282BA19}" srcOrd="0" destOrd="0" presId="urn:microsoft.com/office/officeart/2005/8/layout/hierarchy6"/>
    <dgm:cxn modelId="{06A0DD69-F8C1-41E3-A295-4B48BAD4CFC0}" type="presParOf" srcId="{D1BFFCB0-8751-E747-88DE-6ACAD67EC19A}" destId="{0F04AE5E-9689-4F44-935A-F33CFADEF731}" srcOrd="4" destOrd="0" presId="urn:microsoft.com/office/officeart/2005/8/layout/hierarchy6"/>
    <dgm:cxn modelId="{07897DCC-83FF-455F-99E9-A6B52D842A77}" type="presParOf" srcId="{0F04AE5E-9689-4F44-935A-F33CFADEF731}" destId="{C165098E-8C13-3D4D-A564-2C0CA14DBBEB}" srcOrd="0" destOrd="0" presId="urn:microsoft.com/office/officeart/2005/8/layout/hierarchy6"/>
    <dgm:cxn modelId="{282E765B-4378-4028-ACB1-EE234959C5A1}" type="presParOf" srcId="{0F04AE5E-9689-4F44-935A-F33CFADEF731}" destId="{46DBF91F-C3BF-3C45-8299-92D1C8996636}"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1648F2BB-3835-9F4D-BFBE-1FE11FD1ADA4}" type="doc">
      <dgm:prSet loTypeId="urn:microsoft.com/office/officeart/2005/8/layout/hList7#1" loCatId="" qsTypeId="urn:microsoft.com/office/officeart/2005/8/quickstyle/simple4" qsCatId="simple" csTypeId="urn:microsoft.com/office/officeart/2005/8/colors/colorful1#4" csCatId="colorful" phldr="1"/>
      <dgm:spPr/>
      <dgm:t>
        <a:bodyPr/>
        <a:lstStyle/>
        <a:p>
          <a:endParaRPr lang="en-US"/>
        </a:p>
      </dgm:t>
    </dgm:pt>
    <dgm:pt modelId="{3DFD98ED-533D-204F-898C-5418A18B81E3}" type="parTrans" cxnId="{693F40AE-B305-438C-9BAA-968F6114752E}">
      <dgm:prSet/>
      <dgm:spPr/>
      <dgm:t>
        <a:bodyPr/>
        <a:lstStyle/>
        <a:p>
          <a:endParaRPr lang="en-US"/>
        </a:p>
      </dgm:t>
    </dgm:pt>
    <dgm:pt modelId="{329F5C7F-AB48-0643-96CA-B4B633B5611C}">
      <dgm:prSet/>
      <dgm:spPr/>
      <dgm:t>
        <a:bodyPr/>
        <a:lstStyle/>
        <a:p>
          <a:pPr rtl="0"/>
          <a:r>
            <a:rPr lang="en-US"/>
            <a:t>Accurate</a:t>
          </a:r>
        </a:p>
      </dgm:t>
    </dgm:pt>
    <dgm:pt modelId="{5CB9ADBA-C1C8-EB47-98E8-A4661215DCE4}" type="sibTrans" cxnId="{693F40AE-B305-438C-9BAA-968F6114752E}">
      <dgm:prSet/>
      <dgm:spPr/>
      <dgm:t>
        <a:bodyPr/>
        <a:lstStyle/>
        <a:p>
          <a:endParaRPr lang="en-US"/>
        </a:p>
      </dgm:t>
    </dgm:pt>
    <dgm:pt modelId="{9A31E715-6130-4B42-BAD5-F7827462D37B}" type="parTrans" cxnId="{56B97CA1-5793-4E51-8DF2-1D6BCE8AF407}">
      <dgm:prSet/>
      <dgm:spPr/>
      <dgm:t>
        <a:bodyPr/>
        <a:lstStyle/>
        <a:p>
          <a:endParaRPr lang="en-US"/>
        </a:p>
      </dgm:t>
    </dgm:pt>
    <dgm:pt modelId="{09FE66D2-DFFD-FD4F-89DE-7DD3FE616973}">
      <dgm:prSet/>
      <dgm:spPr/>
      <dgm:t>
        <a:bodyPr/>
        <a:lstStyle/>
        <a:p>
          <a:pPr rtl="0"/>
          <a:r>
            <a:rPr lang="en-US"/>
            <a:t>Cost efficient</a:t>
          </a:r>
        </a:p>
      </dgm:t>
    </dgm:pt>
    <dgm:pt modelId="{08647AFF-A9BB-7149-B390-9C865FA76EEB}" type="sibTrans" cxnId="{56B97CA1-5793-4E51-8DF2-1D6BCE8AF407}">
      <dgm:prSet/>
      <dgm:spPr/>
      <dgm:t>
        <a:bodyPr/>
        <a:lstStyle/>
        <a:p>
          <a:endParaRPr lang="en-US"/>
        </a:p>
      </dgm:t>
    </dgm:pt>
    <dgm:pt modelId="{29B2C411-955F-674A-BA65-E78D87C5A5DC}" type="parTrans" cxnId="{6DB3D93F-9BC9-4A09-8AB5-2EBEFDC37BCB}">
      <dgm:prSet/>
      <dgm:spPr/>
      <dgm:t>
        <a:bodyPr/>
        <a:lstStyle/>
        <a:p>
          <a:endParaRPr lang="en-US"/>
        </a:p>
      </dgm:t>
    </dgm:pt>
    <dgm:pt modelId="{013F27D4-9EC8-7346-8C4A-D5405592AEAE}">
      <dgm:prSet/>
      <dgm:spPr/>
      <dgm:t>
        <a:bodyPr/>
        <a:lstStyle/>
        <a:p>
          <a:pPr rtl="0"/>
          <a:r>
            <a:rPr lang="en-US"/>
            <a:t>Acceptable</a:t>
          </a:r>
        </a:p>
      </dgm:t>
    </dgm:pt>
    <dgm:pt modelId="{73BFA396-24F3-2046-973D-61E640DB882E}" type="sibTrans" cxnId="{6DB3D93F-9BC9-4A09-8AB5-2EBEFDC37BCB}">
      <dgm:prSet/>
      <dgm:spPr/>
      <dgm:t>
        <a:bodyPr/>
        <a:lstStyle/>
        <a:p>
          <a:endParaRPr lang="en-US"/>
        </a:p>
      </dgm:t>
    </dgm:pt>
    <dgm:pt modelId="{1DBE5BFB-EF16-5A41-95CB-15945AA2CD37}" type="parTrans" cxnId="{21627382-DE0F-4BAD-A695-3CB2FAB78F9E}">
      <dgm:prSet/>
      <dgm:spPr/>
      <dgm:t>
        <a:bodyPr/>
        <a:lstStyle/>
        <a:p>
          <a:endParaRPr lang="en-US"/>
        </a:p>
      </dgm:t>
    </dgm:pt>
    <dgm:pt modelId="{C7200D7E-7FCF-DE4F-BF4E-200EE6B4CB22}">
      <dgm:prSet/>
      <dgm:spPr/>
      <dgm:t>
        <a:bodyPr/>
        <a:lstStyle/>
        <a:p>
          <a:pPr rtl="0"/>
          <a:r>
            <a:rPr lang="en-US"/>
            <a:t>Useful</a:t>
          </a:r>
        </a:p>
      </dgm:t>
    </dgm:pt>
    <dgm:pt modelId="{D3A988CE-FEF1-DE46-8547-4E1E7742998F}" type="sibTrans" cxnId="{21627382-DE0F-4BAD-A695-3CB2FAB78F9E}">
      <dgm:prSet/>
      <dgm:spPr/>
      <dgm:t>
        <a:bodyPr/>
        <a:lstStyle/>
        <a:p>
          <a:endParaRPr lang="en-US"/>
        </a:p>
      </dgm:t>
    </dgm:pt>
    <dgm:pt modelId="{AF6ADBDD-D42D-A444-8F28-46EDA1914695}" type="pres">
      <dgm:prSet presAssocID="{1648F2BB-3835-9F4D-BFBE-1FE11FD1ADA4}" presName="Name0" presStyleCnt="0">
        <dgm:presLayoutVars>
          <dgm:dir/>
          <dgm:resizeHandles val="exact"/>
        </dgm:presLayoutVars>
      </dgm:prSet>
      <dgm:spPr/>
    </dgm:pt>
    <dgm:pt modelId="{09617F09-F6CB-BB43-8B15-4FB1D42D60CD}" type="pres">
      <dgm:prSet presAssocID="{1648F2BB-3835-9F4D-BFBE-1FE11FD1ADA4}" presName="fgShape" presStyleLbl="fgShp" presStyleIdx="0" presStyleCnt="1"/>
      <dgm:spPr/>
    </dgm:pt>
    <dgm:pt modelId="{51924753-E878-9943-B6E5-35605E43A1E9}" type="pres">
      <dgm:prSet presAssocID="{1648F2BB-3835-9F4D-BFBE-1FE11FD1ADA4}" presName="linComp" presStyleCnt="0"/>
      <dgm:spPr/>
    </dgm:pt>
    <dgm:pt modelId="{9BDC7DE0-1E0E-D74E-8EBE-890D5CC08195}" type="pres">
      <dgm:prSet presAssocID="{329F5C7F-AB48-0643-96CA-B4B633B5611C}" presName="compNode" presStyleCnt="0"/>
      <dgm:spPr/>
    </dgm:pt>
    <dgm:pt modelId="{BFB0E203-59F9-6C4B-B087-D65C7A75B635}" type="pres">
      <dgm:prSet presAssocID="{329F5C7F-AB48-0643-96CA-B4B633B5611C}" presName="bkgdShape" presStyleLbl="node1" presStyleIdx="0" presStyleCnt="4"/>
      <dgm:spPr/>
    </dgm:pt>
    <dgm:pt modelId="{27A79070-7748-4A42-9800-6A32A477B993}" type="pres">
      <dgm:prSet presAssocID="{329F5C7F-AB48-0643-96CA-B4B633B5611C}" presName="nodeTx" presStyleLbl="node1" presStyleIdx="0" presStyleCnt="4">
        <dgm:presLayoutVars>
          <dgm:bulletEnabled val="1"/>
        </dgm:presLayoutVars>
      </dgm:prSet>
      <dgm:spPr/>
    </dgm:pt>
    <dgm:pt modelId="{B9C409CC-7063-A042-AB23-444E5C5A99FF}" type="pres">
      <dgm:prSet presAssocID="{329F5C7F-AB48-0643-96CA-B4B633B5611C}" presName="invisiNode" presStyleLbl="node1" presStyleIdx="0" presStyleCnt="4"/>
      <dgm:spPr/>
    </dgm:pt>
    <dgm:pt modelId="{CF54C854-F579-9A4F-85E6-6DD2AE5AEF85}" type="pres">
      <dgm:prSet presAssocID="{329F5C7F-AB48-0643-96CA-B4B633B5611C}" presName="imagNode" presStyleLbl="fgImgPlace1" presStyleIdx="0" presStyleCnt="4"/>
      <dgm:spPr>
        <a:blipFill>
          <a:blip xmlns:r="http://schemas.openxmlformats.org/officeDocument/2006/relationships" r:embed="rId1"/>
          <a:stretch>
            <a:fillRect l="-5000" r="-5000"/>
          </a:stretch>
        </a:blipFill>
      </dgm:spPr>
    </dgm:pt>
    <dgm:pt modelId="{553B2B19-4F97-8944-A90E-B326AB46F3D4}" type="pres">
      <dgm:prSet presAssocID="{5CB9ADBA-C1C8-EB47-98E8-A4661215DCE4}" presName="sibTrans" presStyleLbl="sibTrans2D1" presStyleIdx="0" presStyleCnt="0"/>
      <dgm:spPr/>
    </dgm:pt>
    <dgm:pt modelId="{04263D44-A6F9-684A-A1CA-E5A010B36AEE}" type="pres">
      <dgm:prSet presAssocID="{09FE66D2-DFFD-FD4F-89DE-7DD3FE616973}" presName="compNode" presStyleCnt="0"/>
      <dgm:spPr/>
    </dgm:pt>
    <dgm:pt modelId="{91CD4D33-FAB2-0044-B45D-A80C90A0AFF4}" type="pres">
      <dgm:prSet presAssocID="{09FE66D2-DFFD-FD4F-89DE-7DD3FE616973}" presName="bkgdShape" presStyleLbl="node1" presStyleIdx="1" presStyleCnt="4"/>
      <dgm:spPr/>
    </dgm:pt>
    <dgm:pt modelId="{A2951425-2607-804D-9652-F630B4B27FDF}" type="pres">
      <dgm:prSet presAssocID="{09FE66D2-DFFD-FD4F-89DE-7DD3FE616973}" presName="nodeTx" presStyleLbl="node1" presStyleIdx="1" presStyleCnt="4">
        <dgm:presLayoutVars>
          <dgm:bulletEnabled val="1"/>
        </dgm:presLayoutVars>
      </dgm:prSet>
      <dgm:spPr/>
    </dgm:pt>
    <dgm:pt modelId="{27AF8995-06D8-6649-889D-6C8CB170899D}" type="pres">
      <dgm:prSet presAssocID="{09FE66D2-DFFD-FD4F-89DE-7DD3FE616973}" presName="invisiNode" presStyleLbl="node1" presStyleIdx="1" presStyleCnt="4"/>
      <dgm:spPr/>
    </dgm:pt>
    <dgm:pt modelId="{509216F4-6640-5C45-B17D-DCF17B1D75FF}" type="pres">
      <dgm:prSet presAssocID="{09FE66D2-DFFD-FD4F-89DE-7DD3FE616973}" presName="imagNode" presStyleLbl="fgImgPlace1" presStyleIdx="1" presStyleCnt="4"/>
      <dgm:spPr>
        <a:blipFill>
          <a:blip xmlns:r="http://schemas.openxmlformats.org/officeDocument/2006/relationships" r:embed="rId2"/>
          <a:stretch>
            <a:fillRect t="-17000" b="-17000"/>
          </a:stretch>
        </a:blipFill>
      </dgm:spPr>
    </dgm:pt>
    <dgm:pt modelId="{671DFFD0-6B1C-A843-A181-333B29AA92DD}" type="pres">
      <dgm:prSet presAssocID="{08647AFF-A9BB-7149-B390-9C865FA76EEB}" presName="sibTrans" presStyleLbl="sibTrans2D1" presStyleIdx="0" presStyleCnt="0"/>
      <dgm:spPr/>
    </dgm:pt>
    <dgm:pt modelId="{EF03D71C-9DCB-3641-9BA1-911716CB062E}" type="pres">
      <dgm:prSet presAssocID="{013F27D4-9EC8-7346-8C4A-D5405592AEAE}" presName="compNode" presStyleCnt="0"/>
      <dgm:spPr/>
    </dgm:pt>
    <dgm:pt modelId="{16F2B11D-AF5F-2340-8AA9-EFA03520645C}" type="pres">
      <dgm:prSet presAssocID="{013F27D4-9EC8-7346-8C4A-D5405592AEAE}" presName="bkgdShape" presStyleLbl="node1" presStyleIdx="2" presStyleCnt="4"/>
      <dgm:spPr/>
    </dgm:pt>
    <dgm:pt modelId="{83EC4A90-02A7-7E4C-A6AE-F61E44E0F46F}" type="pres">
      <dgm:prSet presAssocID="{013F27D4-9EC8-7346-8C4A-D5405592AEAE}" presName="nodeTx" presStyleLbl="node1" presStyleIdx="2" presStyleCnt="4">
        <dgm:presLayoutVars>
          <dgm:bulletEnabled val="1"/>
        </dgm:presLayoutVars>
      </dgm:prSet>
      <dgm:spPr/>
    </dgm:pt>
    <dgm:pt modelId="{506463BD-2E66-7847-8799-98C11A52DEBD}" type="pres">
      <dgm:prSet presAssocID="{013F27D4-9EC8-7346-8C4A-D5405592AEAE}" presName="invisiNode" presStyleLbl="node1" presStyleIdx="2" presStyleCnt="4"/>
      <dgm:spPr/>
    </dgm:pt>
    <dgm:pt modelId="{2B2449CB-9300-B046-9C3F-29EEA33DE4B3}" type="pres">
      <dgm:prSet presAssocID="{013F27D4-9EC8-7346-8C4A-D5405592AEAE}" presName="imagNode" presStyleLbl="fgImgPlace1" presStyleIdx="2" presStyleCnt="4"/>
      <dgm:spPr>
        <a:blipFill>
          <a:blip xmlns:r="http://schemas.openxmlformats.org/officeDocument/2006/relationships" r:embed="rId3"/>
          <a:stretch>
            <a:fillRect t="-4000" b="-4000"/>
          </a:stretch>
        </a:blipFill>
      </dgm:spPr>
    </dgm:pt>
    <dgm:pt modelId="{DF07EBEA-7CB8-E741-89CF-BAE3711A9E74}" type="pres">
      <dgm:prSet presAssocID="{73BFA396-24F3-2046-973D-61E640DB882E}" presName="sibTrans" presStyleLbl="sibTrans2D1" presStyleIdx="0" presStyleCnt="0"/>
      <dgm:spPr/>
    </dgm:pt>
    <dgm:pt modelId="{0EF57963-C4D3-204E-9B2D-2AE6B01E0C88}" type="pres">
      <dgm:prSet presAssocID="{C7200D7E-7FCF-DE4F-BF4E-200EE6B4CB22}" presName="compNode" presStyleCnt="0"/>
      <dgm:spPr/>
    </dgm:pt>
    <dgm:pt modelId="{23C345F8-F8B4-C74E-A26A-A91ADB87A9B7}" type="pres">
      <dgm:prSet presAssocID="{C7200D7E-7FCF-DE4F-BF4E-200EE6B4CB22}" presName="bkgdShape" presStyleLbl="node1" presStyleIdx="3" presStyleCnt="4"/>
      <dgm:spPr/>
    </dgm:pt>
    <dgm:pt modelId="{6EAC5E04-F8F6-F244-8FD6-E899EE268BE5}" type="pres">
      <dgm:prSet presAssocID="{C7200D7E-7FCF-DE4F-BF4E-200EE6B4CB22}" presName="nodeTx" presStyleLbl="node1" presStyleIdx="3" presStyleCnt="4">
        <dgm:presLayoutVars>
          <dgm:bulletEnabled val="1"/>
        </dgm:presLayoutVars>
      </dgm:prSet>
      <dgm:spPr/>
    </dgm:pt>
    <dgm:pt modelId="{4B739626-737C-FB40-B0A0-8C11F0D4A627}" type="pres">
      <dgm:prSet presAssocID="{C7200D7E-7FCF-DE4F-BF4E-200EE6B4CB22}" presName="invisiNode" presStyleLbl="node1" presStyleIdx="3" presStyleCnt="4"/>
      <dgm:spPr/>
    </dgm:pt>
    <dgm:pt modelId="{C9AB79DB-9AB7-1744-AF14-950BA5F83A8E}" type="pres">
      <dgm:prSet presAssocID="{C7200D7E-7FCF-DE4F-BF4E-200EE6B4CB22}" presName="imagNode" presStyleLbl="fgImgPlace1" presStyleIdx="3" presStyleCnt="4"/>
      <dgm:spPr>
        <a:blipFill>
          <a:blip xmlns:r="http://schemas.openxmlformats.org/officeDocument/2006/relationships" r:embed="rId4"/>
          <a:stretch>
            <a:fillRect l="-24000" r="-24000"/>
          </a:stretch>
        </a:blipFill>
      </dgm:spPr>
    </dgm:pt>
  </dgm:ptLst>
  <dgm:cxnLst>
    <dgm:cxn modelId="{80F3DA16-8DE4-4BCA-B528-FAD75AFD3914}" type="presOf" srcId="{329F5C7F-AB48-0643-96CA-B4B633B5611C}" destId="{27A79070-7748-4A42-9800-6A32A477B993}" srcOrd="1" destOrd="0" presId="urn:microsoft.com/office/officeart/2005/8/layout/hList7#1"/>
    <dgm:cxn modelId="{9D1D022D-DCA0-4F09-B4FE-A213F5A3D6EB}" type="presOf" srcId="{C7200D7E-7FCF-DE4F-BF4E-200EE6B4CB22}" destId="{6EAC5E04-F8F6-F244-8FD6-E899EE268BE5}" srcOrd="1" destOrd="0" presId="urn:microsoft.com/office/officeart/2005/8/layout/hList7#1"/>
    <dgm:cxn modelId="{26C6F536-C4DA-4F2B-9C4F-222D3491C78C}" type="presOf" srcId="{73BFA396-24F3-2046-973D-61E640DB882E}" destId="{DF07EBEA-7CB8-E741-89CF-BAE3711A9E74}" srcOrd="0" destOrd="0" presId="urn:microsoft.com/office/officeart/2005/8/layout/hList7#1"/>
    <dgm:cxn modelId="{1D971438-42E2-4CE6-9EC4-9FF223F8324B}" type="presOf" srcId="{08647AFF-A9BB-7149-B390-9C865FA76EEB}" destId="{671DFFD0-6B1C-A843-A181-333B29AA92DD}" srcOrd="0" destOrd="0" presId="urn:microsoft.com/office/officeart/2005/8/layout/hList7#1"/>
    <dgm:cxn modelId="{6DB3D93F-9BC9-4A09-8AB5-2EBEFDC37BCB}" srcId="{1648F2BB-3835-9F4D-BFBE-1FE11FD1ADA4}" destId="{013F27D4-9EC8-7346-8C4A-D5405592AEAE}" srcOrd="2" destOrd="0" parTransId="{29B2C411-955F-674A-BA65-E78D87C5A5DC}" sibTransId="{73BFA396-24F3-2046-973D-61E640DB882E}"/>
    <dgm:cxn modelId="{6B91FA73-EAFC-454D-B425-23F1B1FA0030}" type="presOf" srcId="{013F27D4-9EC8-7346-8C4A-D5405592AEAE}" destId="{16F2B11D-AF5F-2340-8AA9-EFA03520645C}" srcOrd="0" destOrd="0" presId="urn:microsoft.com/office/officeart/2005/8/layout/hList7#1"/>
    <dgm:cxn modelId="{21627382-DE0F-4BAD-A695-3CB2FAB78F9E}" srcId="{1648F2BB-3835-9F4D-BFBE-1FE11FD1ADA4}" destId="{C7200D7E-7FCF-DE4F-BF4E-200EE6B4CB22}" srcOrd="3" destOrd="0" parTransId="{1DBE5BFB-EF16-5A41-95CB-15945AA2CD37}" sibTransId="{D3A988CE-FEF1-DE46-8547-4E1E7742998F}"/>
    <dgm:cxn modelId="{315B6089-98C2-4B73-B0BF-3AC28DF134A8}" type="presOf" srcId="{013F27D4-9EC8-7346-8C4A-D5405592AEAE}" destId="{83EC4A90-02A7-7E4C-A6AE-F61E44E0F46F}" srcOrd="1" destOrd="0" presId="urn:microsoft.com/office/officeart/2005/8/layout/hList7#1"/>
    <dgm:cxn modelId="{2E012597-43F0-4647-97F6-83F80FCB7DA4}" type="presOf" srcId="{09FE66D2-DFFD-FD4F-89DE-7DD3FE616973}" destId="{A2951425-2607-804D-9652-F630B4B27FDF}" srcOrd="1" destOrd="0" presId="urn:microsoft.com/office/officeart/2005/8/layout/hList7#1"/>
    <dgm:cxn modelId="{2BC7FAA0-313D-480B-B905-9CE24CA51F91}" type="presOf" srcId="{1648F2BB-3835-9F4D-BFBE-1FE11FD1ADA4}" destId="{AF6ADBDD-D42D-A444-8F28-46EDA1914695}" srcOrd="0" destOrd="0" presId="urn:microsoft.com/office/officeart/2005/8/layout/hList7#1"/>
    <dgm:cxn modelId="{56B97CA1-5793-4E51-8DF2-1D6BCE8AF407}" srcId="{1648F2BB-3835-9F4D-BFBE-1FE11FD1ADA4}" destId="{09FE66D2-DFFD-FD4F-89DE-7DD3FE616973}" srcOrd="1" destOrd="0" parTransId="{9A31E715-6130-4B42-BAD5-F7827462D37B}" sibTransId="{08647AFF-A9BB-7149-B390-9C865FA76EEB}"/>
    <dgm:cxn modelId="{5B9955A8-7DE9-4D03-A272-500EC049435F}" type="presOf" srcId="{329F5C7F-AB48-0643-96CA-B4B633B5611C}" destId="{BFB0E203-59F9-6C4B-B087-D65C7A75B635}" srcOrd="0" destOrd="0" presId="urn:microsoft.com/office/officeart/2005/8/layout/hList7#1"/>
    <dgm:cxn modelId="{693F40AE-B305-438C-9BAA-968F6114752E}" srcId="{1648F2BB-3835-9F4D-BFBE-1FE11FD1ADA4}" destId="{329F5C7F-AB48-0643-96CA-B4B633B5611C}" srcOrd="0" destOrd="0" parTransId="{3DFD98ED-533D-204F-898C-5418A18B81E3}" sibTransId="{5CB9ADBA-C1C8-EB47-98E8-A4661215DCE4}"/>
    <dgm:cxn modelId="{3E857EC1-9258-4AFE-8972-57759A711170}" type="presOf" srcId="{C7200D7E-7FCF-DE4F-BF4E-200EE6B4CB22}" destId="{23C345F8-F8B4-C74E-A26A-A91ADB87A9B7}" srcOrd="0" destOrd="0" presId="urn:microsoft.com/office/officeart/2005/8/layout/hList7#1"/>
    <dgm:cxn modelId="{15AE77E4-8074-470A-88CA-705775D4DA4B}" type="presOf" srcId="{09FE66D2-DFFD-FD4F-89DE-7DD3FE616973}" destId="{91CD4D33-FAB2-0044-B45D-A80C90A0AFF4}" srcOrd="0" destOrd="0" presId="urn:microsoft.com/office/officeart/2005/8/layout/hList7#1"/>
    <dgm:cxn modelId="{5248AEE7-DE17-401B-9270-21C582876794}" type="presOf" srcId="{5CB9ADBA-C1C8-EB47-98E8-A4661215DCE4}" destId="{553B2B19-4F97-8944-A90E-B326AB46F3D4}" srcOrd="0" destOrd="0" presId="urn:microsoft.com/office/officeart/2005/8/layout/hList7#1"/>
    <dgm:cxn modelId="{755C2ADC-1D2E-4B69-86A7-FBC66C8F6079}" type="presParOf" srcId="{AF6ADBDD-D42D-A444-8F28-46EDA1914695}" destId="{09617F09-F6CB-BB43-8B15-4FB1D42D60CD}" srcOrd="0" destOrd="0" presId="urn:microsoft.com/office/officeart/2005/8/layout/hList7#1"/>
    <dgm:cxn modelId="{D100FC87-9106-4FF3-991F-BC8919501346}" type="presParOf" srcId="{AF6ADBDD-D42D-A444-8F28-46EDA1914695}" destId="{51924753-E878-9943-B6E5-35605E43A1E9}" srcOrd="1" destOrd="0" presId="urn:microsoft.com/office/officeart/2005/8/layout/hList7#1"/>
    <dgm:cxn modelId="{A2E3ED61-C8E8-488D-8343-9F4DB8DBD5B1}" type="presParOf" srcId="{51924753-E878-9943-B6E5-35605E43A1E9}" destId="{9BDC7DE0-1E0E-D74E-8EBE-890D5CC08195}" srcOrd="0" destOrd="0" presId="urn:microsoft.com/office/officeart/2005/8/layout/hList7#1"/>
    <dgm:cxn modelId="{0940D360-1866-48DD-96EE-1B0BFA8289B9}" type="presParOf" srcId="{9BDC7DE0-1E0E-D74E-8EBE-890D5CC08195}" destId="{BFB0E203-59F9-6C4B-B087-D65C7A75B635}" srcOrd="0" destOrd="0" presId="urn:microsoft.com/office/officeart/2005/8/layout/hList7#1"/>
    <dgm:cxn modelId="{334B29AA-6847-42DF-AA0D-C8FA2660ECFF}" type="presParOf" srcId="{9BDC7DE0-1E0E-D74E-8EBE-890D5CC08195}" destId="{27A79070-7748-4A42-9800-6A32A477B993}" srcOrd="1" destOrd="0" presId="urn:microsoft.com/office/officeart/2005/8/layout/hList7#1"/>
    <dgm:cxn modelId="{B8BFF06E-A3A8-4D92-BA10-04E3914D3CEF}" type="presParOf" srcId="{9BDC7DE0-1E0E-D74E-8EBE-890D5CC08195}" destId="{B9C409CC-7063-A042-AB23-444E5C5A99FF}" srcOrd="2" destOrd="0" presId="urn:microsoft.com/office/officeart/2005/8/layout/hList7#1"/>
    <dgm:cxn modelId="{4D28859C-8524-4191-AC6D-4EE49FE39AB1}" type="presParOf" srcId="{9BDC7DE0-1E0E-D74E-8EBE-890D5CC08195}" destId="{CF54C854-F579-9A4F-85E6-6DD2AE5AEF85}" srcOrd="3" destOrd="0" presId="urn:microsoft.com/office/officeart/2005/8/layout/hList7#1"/>
    <dgm:cxn modelId="{C345923D-1466-42D5-8BC3-8F50989F0FAD}" type="presParOf" srcId="{51924753-E878-9943-B6E5-35605E43A1E9}" destId="{553B2B19-4F97-8944-A90E-B326AB46F3D4}" srcOrd="1" destOrd="0" presId="urn:microsoft.com/office/officeart/2005/8/layout/hList7#1"/>
    <dgm:cxn modelId="{63FF85FD-DC30-4330-AF66-F1D7B9FF9CC5}" type="presParOf" srcId="{51924753-E878-9943-B6E5-35605E43A1E9}" destId="{04263D44-A6F9-684A-A1CA-E5A010B36AEE}" srcOrd="2" destOrd="0" presId="urn:microsoft.com/office/officeart/2005/8/layout/hList7#1"/>
    <dgm:cxn modelId="{D7FF85D7-4507-4FB1-91DF-C17C303436EC}" type="presParOf" srcId="{04263D44-A6F9-684A-A1CA-E5A010B36AEE}" destId="{91CD4D33-FAB2-0044-B45D-A80C90A0AFF4}" srcOrd="0" destOrd="0" presId="urn:microsoft.com/office/officeart/2005/8/layout/hList7#1"/>
    <dgm:cxn modelId="{0F070766-6175-45F2-8077-32A71FC72887}" type="presParOf" srcId="{04263D44-A6F9-684A-A1CA-E5A010B36AEE}" destId="{A2951425-2607-804D-9652-F630B4B27FDF}" srcOrd="1" destOrd="0" presId="urn:microsoft.com/office/officeart/2005/8/layout/hList7#1"/>
    <dgm:cxn modelId="{170D66C6-1124-453B-8973-453B9F722E5E}" type="presParOf" srcId="{04263D44-A6F9-684A-A1CA-E5A010B36AEE}" destId="{27AF8995-06D8-6649-889D-6C8CB170899D}" srcOrd="2" destOrd="0" presId="urn:microsoft.com/office/officeart/2005/8/layout/hList7#1"/>
    <dgm:cxn modelId="{8CBC0E7E-7182-4FE9-8EEB-B8A727AB47C6}" type="presParOf" srcId="{04263D44-A6F9-684A-A1CA-E5A010B36AEE}" destId="{509216F4-6640-5C45-B17D-DCF17B1D75FF}" srcOrd="3" destOrd="0" presId="urn:microsoft.com/office/officeart/2005/8/layout/hList7#1"/>
    <dgm:cxn modelId="{336158A4-DADF-437F-9088-6082AD0F9087}" type="presParOf" srcId="{51924753-E878-9943-B6E5-35605E43A1E9}" destId="{671DFFD0-6B1C-A843-A181-333B29AA92DD}" srcOrd="3" destOrd="0" presId="urn:microsoft.com/office/officeart/2005/8/layout/hList7#1"/>
    <dgm:cxn modelId="{56EDCDD5-C699-4547-9005-B31D93BFD567}" type="presParOf" srcId="{51924753-E878-9943-B6E5-35605E43A1E9}" destId="{EF03D71C-9DCB-3641-9BA1-911716CB062E}" srcOrd="4" destOrd="0" presId="urn:microsoft.com/office/officeart/2005/8/layout/hList7#1"/>
    <dgm:cxn modelId="{CCF6B9F9-2D5C-499E-8115-859EC7914E3F}" type="presParOf" srcId="{EF03D71C-9DCB-3641-9BA1-911716CB062E}" destId="{16F2B11D-AF5F-2340-8AA9-EFA03520645C}" srcOrd="0" destOrd="0" presId="urn:microsoft.com/office/officeart/2005/8/layout/hList7#1"/>
    <dgm:cxn modelId="{EB5DF222-3051-4135-ADE0-EE5CB940628E}" type="presParOf" srcId="{EF03D71C-9DCB-3641-9BA1-911716CB062E}" destId="{83EC4A90-02A7-7E4C-A6AE-F61E44E0F46F}" srcOrd="1" destOrd="0" presId="urn:microsoft.com/office/officeart/2005/8/layout/hList7#1"/>
    <dgm:cxn modelId="{53BEA27B-23B2-4B10-844C-E728EAAD684D}" type="presParOf" srcId="{EF03D71C-9DCB-3641-9BA1-911716CB062E}" destId="{506463BD-2E66-7847-8799-98C11A52DEBD}" srcOrd="2" destOrd="0" presId="urn:microsoft.com/office/officeart/2005/8/layout/hList7#1"/>
    <dgm:cxn modelId="{D840D0F1-7F16-4B98-A8E1-EED11DA53AD4}" type="presParOf" srcId="{EF03D71C-9DCB-3641-9BA1-911716CB062E}" destId="{2B2449CB-9300-B046-9C3F-29EEA33DE4B3}" srcOrd="3" destOrd="0" presId="urn:microsoft.com/office/officeart/2005/8/layout/hList7#1"/>
    <dgm:cxn modelId="{E004373F-A7B6-41C4-8D2D-2816016B3EAF}" type="presParOf" srcId="{51924753-E878-9943-B6E5-35605E43A1E9}" destId="{DF07EBEA-7CB8-E741-89CF-BAE3711A9E74}" srcOrd="5" destOrd="0" presId="urn:microsoft.com/office/officeart/2005/8/layout/hList7#1"/>
    <dgm:cxn modelId="{A6C71DEE-6B15-4BAC-8BEB-6703916ACA1B}" type="presParOf" srcId="{51924753-E878-9943-B6E5-35605E43A1E9}" destId="{0EF57963-C4D3-204E-9B2D-2AE6B01E0C88}" srcOrd="6" destOrd="0" presId="urn:microsoft.com/office/officeart/2005/8/layout/hList7#1"/>
    <dgm:cxn modelId="{E8D616EF-BF30-4682-B9C8-7DFF48431981}" type="presParOf" srcId="{0EF57963-C4D3-204E-9B2D-2AE6B01E0C88}" destId="{23C345F8-F8B4-C74E-A26A-A91ADB87A9B7}" srcOrd="0" destOrd="0" presId="urn:microsoft.com/office/officeart/2005/8/layout/hList7#1"/>
    <dgm:cxn modelId="{5B9B89ED-0384-4D40-B1DE-559D590C9B4C}" type="presParOf" srcId="{0EF57963-C4D3-204E-9B2D-2AE6B01E0C88}" destId="{6EAC5E04-F8F6-F244-8FD6-E899EE268BE5}" srcOrd="1" destOrd="0" presId="urn:microsoft.com/office/officeart/2005/8/layout/hList7#1"/>
    <dgm:cxn modelId="{7BB7FA8B-A353-4194-8559-023E4986A468}" type="presParOf" srcId="{0EF57963-C4D3-204E-9B2D-2AE6B01E0C88}" destId="{4B739626-737C-FB40-B0A0-8C11F0D4A627}" srcOrd="2" destOrd="0" presId="urn:microsoft.com/office/officeart/2005/8/layout/hList7#1"/>
    <dgm:cxn modelId="{6AFCB6E3-9C70-41ED-BBC3-FE650B6F296C}" type="presParOf" srcId="{0EF57963-C4D3-204E-9B2D-2AE6B01E0C88}" destId="{C9AB79DB-9AB7-1744-AF14-950BA5F83A8E}" srcOrd="3" destOrd="0" presId="urn:microsoft.com/office/officeart/2005/8/layout/hList7#1"/>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74242727-1472-5549-8023-2EAD6086D8B4}" type="doc">
      <dgm:prSet loTypeId="urn:microsoft.com/office/officeart/2005/8/layout/bProcess4" loCatId="" qsTypeId="urn:microsoft.com/office/officeart/2005/8/quickstyle/simple4" qsCatId="simple" csTypeId="urn:microsoft.com/office/officeart/2005/8/colors/accent1_2" csCatId="accent1" phldr="1"/>
      <dgm:spPr/>
      <dgm:t>
        <a:bodyPr/>
        <a:lstStyle/>
        <a:p>
          <a:endParaRPr lang="en-US"/>
        </a:p>
      </dgm:t>
    </dgm:pt>
    <dgm:pt modelId="{338C5A7D-1556-8C42-8A5D-327DB88D8864}" type="parTrans" cxnId="{71DC6571-917B-4EEE-8F47-43360B4E2494}">
      <dgm:prSet/>
      <dgm:spPr/>
      <dgm:t>
        <a:bodyPr/>
        <a:lstStyle/>
        <a:p>
          <a:endParaRPr lang="en-US"/>
        </a:p>
      </dgm:t>
    </dgm:pt>
    <dgm:pt modelId="{3E8B132F-7BF3-A448-A976-0DD91E33D33B}">
      <dgm:prSet phldrT="[Text]"/>
      <dgm:spPr/>
      <dgm:t>
        <a:bodyPr/>
        <a:lstStyle/>
        <a:p>
          <a:r>
            <a:rPr lang="en-US" dirty="0"/>
            <a:t>Identified as priority</a:t>
          </a:r>
        </a:p>
      </dgm:t>
    </dgm:pt>
    <dgm:pt modelId="{88A4F8EC-EBF4-1C48-8D32-7572DEFCAD53}" type="sibTrans" cxnId="{71DC6571-917B-4EEE-8F47-43360B4E2494}">
      <dgm:prSet/>
      <dgm:spPr/>
      <dgm:t>
        <a:bodyPr/>
        <a:lstStyle/>
        <a:p>
          <a:endParaRPr lang="en-US"/>
        </a:p>
      </dgm:t>
    </dgm:pt>
    <dgm:pt modelId="{72E77B81-827C-9843-8E7C-C2FE0BCF17FA}" type="parTrans" cxnId="{9DFFDF5D-3889-4EF8-819E-D1EEEFB906BB}">
      <dgm:prSet/>
      <dgm:spPr/>
      <dgm:t>
        <a:bodyPr/>
        <a:lstStyle/>
        <a:p>
          <a:endParaRPr lang="en-US"/>
        </a:p>
      </dgm:t>
    </dgm:pt>
    <dgm:pt modelId="{C6067434-83DD-F94C-AC73-434E6D1F4180}">
      <dgm:prSet phldrT="[Text]"/>
      <dgm:spPr/>
      <dgm:t>
        <a:bodyPr/>
        <a:lstStyle/>
        <a:p>
          <a:r>
            <a:rPr lang="en-US" dirty="0"/>
            <a:t>Resources secured</a:t>
          </a:r>
        </a:p>
      </dgm:t>
    </dgm:pt>
    <dgm:pt modelId="{4730554C-8F07-014A-A878-F1FE4D6BE1C8}" type="sibTrans" cxnId="{9DFFDF5D-3889-4EF8-819E-D1EEEFB906BB}">
      <dgm:prSet/>
      <dgm:spPr/>
      <dgm:t>
        <a:bodyPr/>
        <a:lstStyle/>
        <a:p>
          <a:endParaRPr lang="en-US"/>
        </a:p>
      </dgm:t>
    </dgm:pt>
    <dgm:pt modelId="{4D3843BA-43D1-7E4F-8E9D-1A30E0C54E89}" type="parTrans" cxnId="{4A479CAB-E506-4FCF-8AE9-C593690274B7}">
      <dgm:prSet/>
      <dgm:spPr/>
      <dgm:t>
        <a:bodyPr/>
        <a:lstStyle/>
        <a:p>
          <a:endParaRPr lang="en-US"/>
        </a:p>
      </dgm:t>
    </dgm:pt>
    <dgm:pt modelId="{341C6E2B-A1C0-3949-9804-4D14DF91EE90}">
      <dgm:prSet phldrT="[Text]"/>
      <dgm:spPr/>
      <dgm:t>
        <a:bodyPr/>
        <a:lstStyle/>
        <a:p>
          <a:r>
            <a:rPr lang="en-US" dirty="0"/>
            <a:t>Team in place</a:t>
          </a:r>
        </a:p>
      </dgm:t>
    </dgm:pt>
    <dgm:pt modelId="{C7FA756F-8973-124C-BC8F-6CD6785FB48B}" type="sibTrans" cxnId="{4A479CAB-E506-4FCF-8AE9-C593690274B7}">
      <dgm:prSet/>
      <dgm:spPr/>
      <dgm:t>
        <a:bodyPr/>
        <a:lstStyle/>
        <a:p>
          <a:endParaRPr lang="en-US"/>
        </a:p>
      </dgm:t>
    </dgm:pt>
    <dgm:pt modelId="{29BBFCA7-D278-D242-A205-C632BD46BB92}" type="parTrans" cxnId="{AF0A52F6-9F9B-4D39-92F1-2B6FB357C755}">
      <dgm:prSet/>
      <dgm:spPr/>
      <dgm:t>
        <a:bodyPr/>
        <a:lstStyle/>
        <a:p>
          <a:endParaRPr lang="en-US"/>
        </a:p>
      </dgm:t>
    </dgm:pt>
    <dgm:pt modelId="{9D71C0ED-3B8D-214D-8753-210746BFFD3A}">
      <dgm:prSet phldrT="[Text]"/>
      <dgm:spPr/>
      <dgm:t>
        <a:bodyPr/>
        <a:lstStyle/>
        <a:p>
          <a:r>
            <a:rPr lang="en-US" dirty="0"/>
            <a:t>SEB curriculum in place</a:t>
          </a:r>
        </a:p>
      </dgm:t>
    </dgm:pt>
    <dgm:pt modelId="{3BD42239-6C69-4241-89B3-F80B0FE80E24}" type="sibTrans" cxnId="{AF0A52F6-9F9B-4D39-92F1-2B6FB357C755}">
      <dgm:prSet/>
      <dgm:spPr/>
      <dgm:t>
        <a:bodyPr/>
        <a:lstStyle/>
        <a:p>
          <a:endParaRPr lang="en-US"/>
        </a:p>
      </dgm:t>
    </dgm:pt>
    <dgm:pt modelId="{8D4231BA-038E-6448-9820-CDE67F32466B}" type="parTrans" cxnId="{AA78E69D-2417-4345-B666-7334CE335BCD}">
      <dgm:prSet/>
      <dgm:spPr/>
      <dgm:t>
        <a:bodyPr/>
        <a:lstStyle/>
        <a:p>
          <a:endParaRPr lang="en-US"/>
        </a:p>
      </dgm:t>
    </dgm:pt>
    <dgm:pt modelId="{B5F0AB21-7FA0-B44A-BC13-27C77A637BE9}">
      <dgm:prSet phldrT="[Text]"/>
      <dgm:spPr/>
      <dgm:t>
        <a:bodyPr/>
        <a:lstStyle/>
        <a:p>
          <a:r>
            <a:rPr lang="en-US" dirty="0"/>
            <a:t>Families informed</a:t>
          </a:r>
        </a:p>
      </dgm:t>
    </dgm:pt>
    <dgm:pt modelId="{962983D3-BDC9-1049-B47B-6FBEC52ED814}" type="sibTrans" cxnId="{AA78E69D-2417-4345-B666-7334CE335BCD}">
      <dgm:prSet/>
      <dgm:spPr/>
      <dgm:t>
        <a:bodyPr/>
        <a:lstStyle/>
        <a:p>
          <a:endParaRPr lang="en-US"/>
        </a:p>
      </dgm:t>
    </dgm:pt>
    <dgm:pt modelId="{E538D6A8-80E9-AD42-B526-C1AEB5BE81B8}" type="parTrans" cxnId="{434A2182-9005-405F-A238-91DF31419B7A}">
      <dgm:prSet/>
      <dgm:spPr/>
      <dgm:t>
        <a:bodyPr/>
        <a:lstStyle/>
        <a:p>
          <a:endParaRPr lang="en-US"/>
        </a:p>
      </dgm:t>
    </dgm:pt>
    <dgm:pt modelId="{1455BEF1-D3EA-AE40-9E22-960E32D35CEF}">
      <dgm:prSet phldrT="[Text]"/>
      <dgm:spPr/>
      <dgm:t>
        <a:bodyPr/>
        <a:lstStyle/>
        <a:p>
          <a:r>
            <a:rPr lang="en-US" dirty="0"/>
            <a:t>Ethical/legal – </a:t>
          </a:r>
        </a:p>
        <a:p>
          <a:r>
            <a:rPr lang="en-US" dirty="0"/>
            <a:t>Policies/procedures</a:t>
          </a:r>
        </a:p>
      </dgm:t>
    </dgm:pt>
    <dgm:pt modelId="{3427C616-6DFB-244F-808E-A0F7E7AE5F48}" type="sibTrans" cxnId="{434A2182-9005-405F-A238-91DF31419B7A}">
      <dgm:prSet/>
      <dgm:spPr/>
      <dgm:t>
        <a:bodyPr/>
        <a:lstStyle/>
        <a:p>
          <a:endParaRPr lang="en-US"/>
        </a:p>
      </dgm:t>
    </dgm:pt>
    <dgm:pt modelId="{165554F8-D057-5841-ADA5-3A11B4C9165A}" type="parTrans" cxnId="{FA22EA58-D652-43D1-BA87-8E6EA6471B7C}">
      <dgm:prSet/>
      <dgm:spPr/>
      <dgm:t>
        <a:bodyPr/>
        <a:lstStyle/>
        <a:p>
          <a:endParaRPr lang="en-US"/>
        </a:p>
      </dgm:t>
    </dgm:pt>
    <dgm:pt modelId="{AAD4702F-F480-E34A-9F56-6D3B099632A5}">
      <dgm:prSet phldrT="[Text]"/>
      <dgm:spPr/>
      <dgm:t>
        <a:bodyPr/>
        <a:lstStyle/>
        <a:p>
          <a:r>
            <a:rPr lang="en-US" dirty="0"/>
            <a:t>Process for selecting screener</a:t>
          </a:r>
        </a:p>
      </dgm:t>
    </dgm:pt>
    <dgm:pt modelId="{88196408-81C2-E241-9D9B-89ECA7E83E76}" type="sibTrans" cxnId="{FA22EA58-D652-43D1-BA87-8E6EA6471B7C}">
      <dgm:prSet/>
      <dgm:spPr/>
      <dgm:t>
        <a:bodyPr/>
        <a:lstStyle/>
        <a:p>
          <a:endParaRPr lang="en-US"/>
        </a:p>
      </dgm:t>
    </dgm:pt>
    <dgm:pt modelId="{0FFB1A76-44DC-1746-923D-B891B222DA77}" type="parTrans" cxnId="{1AB93F81-E5FB-4041-8326-F1DA96D952DF}">
      <dgm:prSet/>
      <dgm:spPr/>
      <dgm:t>
        <a:bodyPr/>
        <a:lstStyle/>
        <a:p>
          <a:endParaRPr lang="en-US"/>
        </a:p>
      </dgm:t>
    </dgm:pt>
    <dgm:pt modelId="{7F77B15D-0129-D945-A07B-6160F385E115}">
      <dgm:prSet phldrT="[Text]"/>
      <dgm:spPr/>
      <dgm:t>
        <a:bodyPr/>
        <a:lstStyle/>
        <a:p>
          <a:r>
            <a:rPr lang="en-US" dirty="0"/>
            <a:t>Tier 1 interventions with fidelity</a:t>
          </a:r>
        </a:p>
      </dgm:t>
    </dgm:pt>
    <dgm:pt modelId="{F197E544-A429-0A4D-98B4-9E2DBE0E785C}" type="sibTrans" cxnId="{1AB93F81-E5FB-4041-8326-F1DA96D952DF}">
      <dgm:prSet/>
      <dgm:spPr/>
      <dgm:t>
        <a:bodyPr/>
        <a:lstStyle/>
        <a:p>
          <a:endParaRPr lang="en-US"/>
        </a:p>
      </dgm:t>
    </dgm:pt>
    <dgm:pt modelId="{6459D529-7FEE-924C-8008-00151C7686F6}" type="parTrans" cxnId="{5E633C06-5FCA-401B-AFA0-556DA358E402}">
      <dgm:prSet/>
      <dgm:spPr/>
      <dgm:t>
        <a:bodyPr/>
        <a:lstStyle/>
        <a:p>
          <a:endParaRPr lang="en-US"/>
        </a:p>
      </dgm:t>
    </dgm:pt>
    <dgm:pt modelId="{AF91000B-BB1E-5B42-ACF0-FE46C9D31501}">
      <dgm:prSet phldrT="[Text]"/>
      <dgm:spPr/>
      <dgm:t>
        <a:bodyPr/>
        <a:lstStyle/>
        <a:p>
          <a:r>
            <a:rPr lang="en-US" dirty="0"/>
            <a:t>EST ready to act on data</a:t>
          </a:r>
        </a:p>
      </dgm:t>
    </dgm:pt>
    <dgm:pt modelId="{92EE0438-7B5E-D14F-B3B8-6A4F1FD2356B}" type="sibTrans" cxnId="{5E633C06-5FCA-401B-AFA0-556DA358E402}">
      <dgm:prSet/>
      <dgm:spPr/>
      <dgm:t>
        <a:bodyPr/>
        <a:lstStyle/>
        <a:p>
          <a:endParaRPr lang="en-US"/>
        </a:p>
      </dgm:t>
    </dgm:pt>
    <dgm:pt modelId="{8078C685-8DB1-C148-9DC4-25F17B8650B8}" type="parTrans" cxnId="{6F4DEDE7-713E-4DA5-9F8B-A7523E774535}">
      <dgm:prSet/>
      <dgm:spPr/>
      <dgm:t>
        <a:bodyPr/>
        <a:lstStyle/>
        <a:p>
          <a:endParaRPr lang="en-US"/>
        </a:p>
      </dgm:t>
    </dgm:pt>
    <dgm:pt modelId="{556407B6-1490-134F-B69F-824E16DEF25A}">
      <dgm:prSet phldrT="[Text]"/>
      <dgm:spPr/>
      <dgm:t>
        <a:bodyPr/>
        <a:lstStyle/>
        <a:p>
          <a:r>
            <a:rPr lang="en-US" dirty="0"/>
            <a:t>Interventions</a:t>
          </a:r>
          <a:r>
            <a:rPr lang="en-US" baseline="0" dirty="0"/>
            <a:t> implemented</a:t>
          </a:r>
          <a:endParaRPr lang="en-US" dirty="0"/>
        </a:p>
      </dgm:t>
    </dgm:pt>
    <dgm:pt modelId="{1CD45836-3625-6C42-8088-4B2BDD1A1A1B}" type="sibTrans" cxnId="{6F4DEDE7-713E-4DA5-9F8B-A7523E774535}">
      <dgm:prSet/>
      <dgm:spPr/>
      <dgm:t>
        <a:bodyPr/>
        <a:lstStyle/>
        <a:p>
          <a:endParaRPr lang="en-US"/>
        </a:p>
      </dgm:t>
    </dgm:pt>
    <dgm:pt modelId="{CAE894C0-2992-B445-B41F-2F18D796B2D5}" type="parTrans" cxnId="{86234044-9787-4517-9BAD-D506C7694955}">
      <dgm:prSet/>
      <dgm:spPr/>
      <dgm:t>
        <a:bodyPr/>
        <a:lstStyle/>
        <a:p>
          <a:endParaRPr lang="en-US"/>
        </a:p>
      </dgm:t>
    </dgm:pt>
    <dgm:pt modelId="{022306F7-864F-454B-9DF6-6B5F5B5ABBB4}">
      <dgm:prSet phldrT="[Text]"/>
      <dgm:spPr/>
      <dgm:t>
        <a:bodyPr/>
        <a:lstStyle/>
        <a:p>
          <a:r>
            <a:rPr lang="en-US" dirty="0"/>
            <a:t>Roll-out</a:t>
          </a:r>
        </a:p>
      </dgm:t>
    </dgm:pt>
    <dgm:pt modelId="{677202CF-33F8-4949-BF5D-16D7741B24F3}" type="sibTrans" cxnId="{86234044-9787-4517-9BAD-D506C7694955}">
      <dgm:prSet/>
      <dgm:spPr/>
      <dgm:t>
        <a:bodyPr/>
        <a:lstStyle/>
        <a:p>
          <a:endParaRPr lang="en-US"/>
        </a:p>
      </dgm:t>
    </dgm:pt>
    <dgm:pt modelId="{F2477588-AFAF-984E-B3D6-BFAE81C72059}" type="parTrans" cxnId="{5C9F6969-0C38-4757-BE14-401AFA421C56}">
      <dgm:prSet/>
      <dgm:spPr/>
      <dgm:t>
        <a:bodyPr/>
        <a:lstStyle/>
        <a:p>
          <a:endParaRPr lang="en-US"/>
        </a:p>
      </dgm:t>
    </dgm:pt>
    <dgm:pt modelId="{9BB5AB80-DB25-9C4B-8E10-6482C493364D}">
      <dgm:prSet phldrT="[Text]"/>
      <dgm:spPr/>
      <dgm:t>
        <a:bodyPr/>
        <a:lstStyle/>
        <a:p>
          <a:r>
            <a:rPr lang="en-US" dirty="0"/>
            <a:t>Commitment to continued inquiry</a:t>
          </a:r>
        </a:p>
      </dgm:t>
    </dgm:pt>
    <dgm:pt modelId="{05EB3DEF-BF53-3C4A-B29B-29C345C7BB7E}" type="sibTrans" cxnId="{5C9F6969-0C38-4757-BE14-401AFA421C56}">
      <dgm:prSet/>
      <dgm:spPr/>
      <dgm:t>
        <a:bodyPr/>
        <a:lstStyle/>
        <a:p>
          <a:endParaRPr lang="en-US"/>
        </a:p>
      </dgm:t>
    </dgm:pt>
    <dgm:pt modelId="{0020CF9F-0FB4-9241-8CB1-F72D1EEBA5EC}" type="pres">
      <dgm:prSet presAssocID="{74242727-1472-5549-8023-2EAD6086D8B4}" presName="Name0" presStyleCnt="0">
        <dgm:presLayoutVars>
          <dgm:dir/>
          <dgm:resizeHandles/>
        </dgm:presLayoutVars>
      </dgm:prSet>
      <dgm:spPr/>
    </dgm:pt>
    <dgm:pt modelId="{89B11455-3DD1-914F-B116-7E077CC325AD}" type="pres">
      <dgm:prSet presAssocID="{3E8B132F-7BF3-A448-A976-0DD91E33D33B}" presName="compNode" presStyleCnt="0"/>
      <dgm:spPr/>
    </dgm:pt>
    <dgm:pt modelId="{F41590D6-1692-104C-B6DE-EB35287D849E}" type="pres">
      <dgm:prSet presAssocID="{3E8B132F-7BF3-A448-A976-0DD91E33D33B}" presName="dummyConnPt" presStyleCnt="0"/>
      <dgm:spPr/>
    </dgm:pt>
    <dgm:pt modelId="{D9EED998-6002-0941-966A-BFEBEE13F83D}" type="pres">
      <dgm:prSet presAssocID="{3E8B132F-7BF3-A448-A976-0DD91E33D33B}" presName="node" presStyleLbl="node1" presStyleIdx="0" presStyleCnt="12">
        <dgm:presLayoutVars>
          <dgm:bulletEnabled val="1"/>
        </dgm:presLayoutVars>
      </dgm:prSet>
      <dgm:spPr/>
    </dgm:pt>
    <dgm:pt modelId="{C7F62FB2-4EFA-234A-BA7C-86DF2F3C2033}" type="pres">
      <dgm:prSet presAssocID="{88A4F8EC-EBF4-1C48-8D32-7572DEFCAD53}" presName="sibTrans" presStyleLbl="bgSibTrans2D1" presStyleIdx="0" presStyleCnt="11"/>
      <dgm:spPr/>
    </dgm:pt>
    <dgm:pt modelId="{D9F6488C-F064-5343-8F77-EECAA4953F44}" type="pres">
      <dgm:prSet presAssocID="{C6067434-83DD-F94C-AC73-434E6D1F4180}" presName="compNode" presStyleCnt="0"/>
      <dgm:spPr/>
    </dgm:pt>
    <dgm:pt modelId="{5993E029-4652-904C-8A43-F65968C268F8}" type="pres">
      <dgm:prSet presAssocID="{C6067434-83DD-F94C-AC73-434E6D1F4180}" presName="dummyConnPt" presStyleCnt="0"/>
      <dgm:spPr/>
    </dgm:pt>
    <dgm:pt modelId="{95A2D8CA-DA30-4F42-BB9A-D48345D70A01}" type="pres">
      <dgm:prSet presAssocID="{C6067434-83DD-F94C-AC73-434E6D1F4180}" presName="node" presStyleLbl="node1" presStyleIdx="1" presStyleCnt="12">
        <dgm:presLayoutVars>
          <dgm:bulletEnabled val="1"/>
        </dgm:presLayoutVars>
      </dgm:prSet>
      <dgm:spPr/>
    </dgm:pt>
    <dgm:pt modelId="{4599EF80-54DB-D842-937C-E0D0FB6F4CD1}" type="pres">
      <dgm:prSet presAssocID="{4730554C-8F07-014A-A878-F1FE4D6BE1C8}" presName="sibTrans" presStyleLbl="bgSibTrans2D1" presStyleIdx="1" presStyleCnt="11"/>
      <dgm:spPr/>
    </dgm:pt>
    <dgm:pt modelId="{9C5C90B5-CA07-414E-8CDA-87A635A76A7A}" type="pres">
      <dgm:prSet presAssocID="{341C6E2B-A1C0-3949-9804-4D14DF91EE90}" presName="compNode" presStyleCnt="0"/>
      <dgm:spPr/>
    </dgm:pt>
    <dgm:pt modelId="{4EC209AC-DB9F-5241-9BCB-CE1E88C94F79}" type="pres">
      <dgm:prSet presAssocID="{341C6E2B-A1C0-3949-9804-4D14DF91EE90}" presName="dummyConnPt" presStyleCnt="0"/>
      <dgm:spPr/>
    </dgm:pt>
    <dgm:pt modelId="{32536A5F-3C25-A34D-9DE4-D17ACD031BED}" type="pres">
      <dgm:prSet presAssocID="{341C6E2B-A1C0-3949-9804-4D14DF91EE90}" presName="node" presStyleLbl="node1" presStyleIdx="2" presStyleCnt="12">
        <dgm:presLayoutVars>
          <dgm:bulletEnabled val="1"/>
        </dgm:presLayoutVars>
      </dgm:prSet>
      <dgm:spPr/>
    </dgm:pt>
    <dgm:pt modelId="{7EBE8E21-5E7C-7448-A948-25BCC09E9A73}" type="pres">
      <dgm:prSet presAssocID="{C7FA756F-8973-124C-BC8F-6CD6785FB48B}" presName="sibTrans" presStyleLbl="bgSibTrans2D1" presStyleIdx="2" presStyleCnt="11"/>
      <dgm:spPr/>
    </dgm:pt>
    <dgm:pt modelId="{CCD1290C-D8AF-B049-82D6-D30AC2EB2F86}" type="pres">
      <dgm:prSet presAssocID="{9D71C0ED-3B8D-214D-8753-210746BFFD3A}" presName="compNode" presStyleCnt="0"/>
      <dgm:spPr/>
    </dgm:pt>
    <dgm:pt modelId="{56FF7D8C-72DE-3D46-B23B-EAE2B3364C91}" type="pres">
      <dgm:prSet presAssocID="{9D71C0ED-3B8D-214D-8753-210746BFFD3A}" presName="dummyConnPt" presStyleCnt="0"/>
      <dgm:spPr/>
    </dgm:pt>
    <dgm:pt modelId="{8454E156-2A65-1E4F-91C9-FFCD8FF85043}" type="pres">
      <dgm:prSet presAssocID="{9D71C0ED-3B8D-214D-8753-210746BFFD3A}" presName="node" presStyleLbl="node1" presStyleIdx="3" presStyleCnt="12">
        <dgm:presLayoutVars>
          <dgm:bulletEnabled val="1"/>
        </dgm:presLayoutVars>
      </dgm:prSet>
      <dgm:spPr/>
    </dgm:pt>
    <dgm:pt modelId="{4F7FB994-6612-144F-BF5F-862F380FBABB}" type="pres">
      <dgm:prSet presAssocID="{3BD42239-6C69-4241-89B3-F80B0FE80E24}" presName="sibTrans" presStyleLbl="bgSibTrans2D1" presStyleIdx="3" presStyleCnt="11"/>
      <dgm:spPr/>
    </dgm:pt>
    <dgm:pt modelId="{BBA44C78-8763-9D4D-B094-A131C21CBA56}" type="pres">
      <dgm:prSet presAssocID="{B5F0AB21-7FA0-B44A-BC13-27C77A637BE9}" presName="compNode" presStyleCnt="0"/>
      <dgm:spPr/>
    </dgm:pt>
    <dgm:pt modelId="{AA5886F7-37FC-1E4C-BFC7-36DA1AB870CE}" type="pres">
      <dgm:prSet presAssocID="{B5F0AB21-7FA0-B44A-BC13-27C77A637BE9}" presName="dummyConnPt" presStyleCnt="0"/>
      <dgm:spPr/>
    </dgm:pt>
    <dgm:pt modelId="{8CB2AD5A-B892-7743-9E48-9EB92C882311}" type="pres">
      <dgm:prSet presAssocID="{B5F0AB21-7FA0-B44A-BC13-27C77A637BE9}" presName="node" presStyleLbl="node1" presStyleIdx="4" presStyleCnt="12">
        <dgm:presLayoutVars>
          <dgm:bulletEnabled val="1"/>
        </dgm:presLayoutVars>
      </dgm:prSet>
      <dgm:spPr/>
    </dgm:pt>
    <dgm:pt modelId="{DD85E760-CE77-3145-B8C1-7CBDA2218326}" type="pres">
      <dgm:prSet presAssocID="{962983D3-BDC9-1049-B47B-6FBEC52ED814}" presName="sibTrans" presStyleLbl="bgSibTrans2D1" presStyleIdx="4" presStyleCnt="11"/>
      <dgm:spPr/>
    </dgm:pt>
    <dgm:pt modelId="{6772B2AF-6A72-D443-97CF-B471E9FC531C}" type="pres">
      <dgm:prSet presAssocID="{1455BEF1-D3EA-AE40-9E22-960E32D35CEF}" presName="compNode" presStyleCnt="0"/>
      <dgm:spPr/>
    </dgm:pt>
    <dgm:pt modelId="{6328BAC2-F6B6-1C4B-BB2E-4D4299CD8F99}" type="pres">
      <dgm:prSet presAssocID="{1455BEF1-D3EA-AE40-9E22-960E32D35CEF}" presName="dummyConnPt" presStyleCnt="0"/>
      <dgm:spPr/>
    </dgm:pt>
    <dgm:pt modelId="{36CCB9BD-B081-3A43-A91F-463DD305E6B4}" type="pres">
      <dgm:prSet presAssocID="{1455BEF1-D3EA-AE40-9E22-960E32D35CEF}" presName="node" presStyleLbl="node1" presStyleIdx="5" presStyleCnt="12">
        <dgm:presLayoutVars>
          <dgm:bulletEnabled val="1"/>
        </dgm:presLayoutVars>
      </dgm:prSet>
      <dgm:spPr/>
    </dgm:pt>
    <dgm:pt modelId="{EF4578B1-5C8B-024F-A49F-FE19BC78E7B2}" type="pres">
      <dgm:prSet presAssocID="{3427C616-6DFB-244F-808E-A0F7E7AE5F48}" presName="sibTrans" presStyleLbl="bgSibTrans2D1" presStyleIdx="5" presStyleCnt="11"/>
      <dgm:spPr/>
    </dgm:pt>
    <dgm:pt modelId="{30DAF27F-773E-3A4E-AA02-707E4C0CE13F}" type="pres">
      <dgm:prSet presAssocID="{AAD4702F-F480-E34A-9F56-6D3B099632A5}" presName="compNode" presStyleCnt="0"/>
      <dgm:spPr/>
    </dgm:pt>
    <dgm:pt modelId="{075F4EB8-4562-9A4A-B722-A2778E2E0400}" type="pres">
      <dgm:prSet presAssocID="{AAD4702F-F480-E34A-9F56-6D3B099632A5}" presName="dummyConnPt" presStyleCnt="0"/>
      <dgm:spPr/>
    </dgm:pt>
    <dgm:pt modelId="{8483D06D-B5F9-F240-8854-BD3CCAC6C5CE}" type="pres">
      <dgm:prSet presAssocID="{AAD4702F-F480-E34A-9F56-6D3B099632A5}" presName="node" presStyleLbl="node1" presStyleIdx="6" presStyleCnt="12">
        <dgm:presLayoutVars>
          <dgm:bulletEnabled val="1"/>
        </dgm:presLayoutVars>
      </dgm:prSet>
      <dgm:spPr/>
    </dgm:pt>
    <dgm:pt modelId="{9356F21C-8B5A-3746-BAED-54DA2C0B1FBE}" type="pres">
      <dgm:prSet presAssocID="{88196408-81C2-E241-9D9B-89ECA7E83E76}" presName="sibTrans" presStyleLbl="bgSibTrans2D1" presStyleIdx="6" presStyleCnt="11"/>
      <dgm:spPr/>
    </dgm:pt>
    <dgm:pt modelId="{7979D347-8A9A-5445-AF8F-B599E2D9DFDF}" type="pres">
      <dgm:prSet presAssocID="{7F77B15D-0129-D945-A07B-6160F385E115}" presName="compNode" presStyleCnt="0"/>
      <dgm:spPr/>
    </dgm:pt>
    <dgm:pt modelId="{83AE5585-379D-EE4A-A395-E69EEBD16AFC}" type="pres">
      <dgm:prSet presAssocID="{7F77B15D-0129-D945-A07B-6160F385E115}" presName="dummyConnPt" presStyleCnt="0"/>
      <dgm:spPr/>
    </dgm:pt>
    <dgm:pt modelId="{C99162C7-113B-8E4B-9F2C-B657D2CBCA76}" type="pres">
      <dgm:prSet presAssocID="{7F77B15D-0129-D945-A07B-6160F385E115}" presName="node" presStyleLbl="node1" presStyleIdx="7" presStyleCnt="12">
        <dgm:presLayoutVars>
          <dgm:bulletEnabled val="1"/>
        </dgm:presLayoutVars>
      </dgm:prSet>
      <dgm:spPr/>
    </dgm:pt>
    <dgm:pt modelId="{CABE6FFD-F2E5-914A-92DF-5394F1BF7197}" type="pres">
      <dgm:prSet presAssocID="{F197E544-A429-0A4D-98B4-9E2DBE0E785C}" presName="sibTrans" presStyleLbl="bgSibTrans2D1" presStyleIdx="7" presStyleCnt="11"/>
      <dgm:spPr/>
    </dgm:pt>
    <dgm:pt modelId="{A4F79F89-6A33-9042-8CF9-31F1578BD17F}" type="pres">
      <dgm:prSet presAssocID="{AF91000B-BB1E-5B42-ACF0-FE46C9D31501}" presName="compNode" presStyleCnt="0"/>
      <dgm:spPr/>
    </dgm:pt>
    <dgm:pt modelId="{3B4FDCC7-A16A-444A-9703-86729857B975}" type="pres">
      <dgm:prSet presAssocID="{AF91000B-BB1E-5B42-ACF0-FE46C9D31501}" presName="dummyConnPt" presStyleCnt="0"/>
      <dgm:spPr/>
    </dgm:pt>
    <dgm:pt modelId="{D919FB60-2EF2-6C4E-A060-6B758D95B9A7}" type="pres">
      <dgm:prSet presAssocID="{AF91000B-BB1E-5B42-ACF0-FE46C9D31501}" presName="node" presStyleLbl="node1" presStyleIdx="8" presStyleCnt="12">
        <dgm:presLayoutVars>
          <dgm:bulletEnabled val="1"/>
        </dgm:presLayoutVars>
      </dgm:prSet>
      <dgm:spPr/>
    </dgm:pt>
    <dgm:pt modelId="{0B56E043-8C48-1A4F-9FD6-F00473972CA3}" type="pres">
      <dgm:prSet presAssocID="{92EE0438-7B5E-D14F-B3B8-6A4F1FD2356B}" presName="sibTrans" presStyleLbl="bgSibTrans2D1" presStyleIdx="8" presStyleCnt="11"/>
      <dgm:spPr/>
    </dgm:pt>
    <dgm:pt modelId="{A70AF5BF-C6AE-8E47-B7ED-EEE3243FF782}" type="pres">
      <dgm:prSet presAssocID="{556407B6-1490-134F-B69F-824E16DEF25A}" presName="compNode" presStyleCnt="0"/>
      <dgm:spPr/>
    </dgm:pt>
    <dgm:pt modelId="{D166572E-2106-C44B-AF2E-2577AF84ED89}" type="pres">
      <dgm:prSet presAssocID="{556407B6-1490-134F-B69F-824E16DEF25A}" presName="dummyConnPt" presStyleCnt="0"/>
      <dgm:spPr/>
    </dgm:pt>
    <dgm:pt modelId="{6F487FCB-084F-8447-AFCD-F572EA572CF0}" type="pres">
      <dgm:prSet presAssocID="{556407B6-1490-134F-B69F-824E16DEF25A}" presName="node" presStyleLbl="node1" presStyleIdx="9" presStyleCnt="12">
        <dgm:presLayoutVars>
          <dgm:bulletEnabled val="1"/>
        </dgm:presLayoutVars>
      </dgm:prSet>
      <dgm:spPr/>
    </dgm:pt>
    <dgm:pt modelId="{945623C9-36D1-264E-9F6F-009C70EB6188}" type="pres">
      <dgm:prSet presAssocID="{1CD45836-3625-6C42-8088-4B2BDD1A1A1B}" presName="sibTrans" presStyleLbl="bgSibTrans2D1" presStyleIdx="9" presStyleCnt="11"/>
      <dgm:spPr/>
    </dgm:pt>
    <dgm:pt modelId="{2401BA5C-279C-F44F-BE8C-8D7289905D23}" type="pres">
      <dgm:prSet presAssocID="{022306F7-864F-454B-9DF6-6B5F5B5ABBB4}" presName="compNode" presStyleCnt="0"/>
      <dgm:spPr/>
    </dgm:pt>
    <dgm:pt modelId="{E672B761-F601-7749-94BD-E3055155C459}" type="pres">
      <dgm:prSet presAssocID="{022306F7-864F-454B-9DF6-6B5F5B5ABBB4}" presName="dummyConnPt" presStyleCnt="0"/>
      <dgm:spPr/>
    </dgm:pt>
    <dgm:pt modelId="{80715228-5F30-BD41-BCF1-1FC31613F772}" type="pres">
      <dgm:prSet presAssocID="{022306F7-864F-454B-9DF6-6B5F5B5ABBB4}" presName="node" presStyleLbl="node1" presStyleIdx="10" presStyleCnt="12">
        <dgm:presLayoutVars>
          <dgm:bulletEnabled val="1"/>
        </dgm:presLayoutVars>
      </dgm:prSet>
      <dgm:spPr/>
    </dgm:pt>
    <dgm:pt modelId="{F85F7C6C-7DFA-8543-9DD3-202CC708E52F}" type="pres">
      <dgm:prSet presAssocID="{677202CF-33F8-4949-BF5D-16D7741B24F3}" presName="sibTrans" presStyleLbl="bgSibTrans2D1" presStyleIdx="10" presStyleCnt="11"/>
      <dgm:spPr/>
    </dgm:pt>
    <dgm:pt modelId="{7A5226DE-879A-B44C-8378-D59E0C5319BD}" type="pres">
      <dgm:prSet presAssocID="{9BB5AB80-DB25-9C4B-8E10-6482C493364D}" presName="compNode" presStyleCnt="0"/>
      <dgm:spPr/>
    </dgm:pt>
    <dgm:pt modelId="{513CD8DE-6BAB-1F4F-994B-E3E70D1EA7C6}" type="pres">
      <dgm:prSet presAssocID="{9BB5AB80-DB25-9C4B-8E10-6482C493364D}" presName="dummyConnPt" presStyleCnt="0"/>
      <dgm:spPr/>
    </dgm:pt>
    <dgm:pt modelId="{50C887CD-56AB-0241-A90C-68E742D247E6}" type="pres">
      <dgm:prSet presAssocID="{9BB5AB80-DB25-9C4B-8E10-6482C493364D}" presName="node" presStyleLbl="node1" presStyleIdx="11" presStyleCnt="12">
        <dgm:presLayoutVars>
          <dgm:bulletEnabled val="1"/>
        </dgm:presLayoutVars>
      </dgm:prSet>
      <dgm:spPr/>
    </dgm:pt>
  </dgm:ptLst>
  <dgm:cxnLst>
    <dgm:cxn modelId="{5E633C06-5FCA-401B-AFA0-556DA358E402}" srcId="{74242727-1472-5549-8023-2EAD6086D8B4}" destId="{AF91000B-BB1E-5B42-ACF0-FE46C9D31501}" srcOrd="8" destOrd="0" parTransId="{6459D529-7FEE-924C-8008-00151C7686F6}" sibTransId="{92EE0438-7B5E-D14F-B3B8-6A4F1FD2356B}"/>
    <dgm:cxn modelId="{738DDD17-D3FA-4D7A-B1C3-601DBC0481EE}" type="presOf" srcId="{88A4F8EC-EBF4-1C48-8D32-7572DEFCAD53}" destId="{C7F62FB2-4EFA-234A-BA7C-86DF2F3C2033}" srcOrd="0" destOrd="0" presId="urn:microsoft.com/office/officeart/2005/8/layout/bProcess4"/>
    <dgm:cxn modelId="{E4A0E917-24B5-468A-98D1-51AA02744D6A}" type="presOf" srcId="{AAD4702F-F480-E34A-9F56-6D3B099632A5}" destId="{8483D06D-B5F9-F240-8854-BD3CCAC6C5CE}" srcOrd="0" destOrd="0" presId="urn:microsoft.com/office/officeart/2005/8/layout/bProcess4"/>
    <dgm:cxn modelId="{9B250E1A-1FB5-4A2C-B211-4AF9576C9ECC}" type="presOf" srcId="{AF91000B-BB1E-5B42-ACF0-FE46C9D31501}" destId="{D919FB60-2EF2-6C4E-A060-6B758D95B9A7}" srcOrd="0" destOrd="0" presId="urn:microsoft.com/office/officeart/2005/8/layout/bProcess4"/>
    <dgm:cxn modelId="{B9A4D52E-0B8E-4B38-AC38-4C93C4BB75B6}" type="presOf" srcId="{88196408-81C2-E241-9D9B-89ECA7E83E76}" destId="{9356F21C-8B5A-3746-BAED-54DA2C0B1FBE}" srcOrd="0" destOrd="0" presId="urn:microsoft.com/office/officeart/2005/8/layout/bProcess4"/>
    <dgm:cxn modelId="{DB7DEC39-5048-4809-BF4E-A3A7E5C27045}" type="presOf" srcId="{F197E544-A429-0A4D-98B4-9E2DBE0E785C}" destId="{CABE6FFD-F2E5-914A-92DF-5394F1BF7197}" srcOrd="0" destOrd="0" presId="urn:microsoft.com/office/officeart/2005/8/layout/bProcess4"/>
    <dgm:cxn modelId="{D2A4DD3D-CDF4-438A-BD82-58B089B666E3}" type="presOf" srcId="{7F77B15D-0129-D945-A07B-6160F385E115}" destId="{C99162C7-113B-8E4B-9F2C-B657D2CBCA76}" srcOrd="0" destOrd="0" presId="urn:microsoft.com/office/officeart/2005/8/layout/bProcess4"/>
    <dgm:cxn modelId="{E8576C3E-D922-481E-BF8D-64F7D4FDD985}" type="presOf" srcId="{3E8B132F-7BF3-A448-A976-0DD91E33D33B}" destId="{D9EED998-6002-0941-966A-BFEBEE13F83D}" srcOrd="0" destOrd="0" presId="urn:microsoft.com/office/officeart/2005/8/layout/bProcess4"/>
    <dgm:cxn modelId="{89B9B641-BDAF-416D-9193-DE59FE6BD3E5}" type="presOf" srcId="{3427C616-6DFB-244F-808E-A0F7E7AE5F48}" destId="{EF4578B1-5C8B-024F-A49F-FE19BC78E7B2}" srcOrd="0" destOrd="0" presId="urn:microsoft.com/office/officeart/2005/8/layout/bProcess4"/>
    <dgm:cxn modelId="{86234044-9787-4517-9BAD-D506C7694955}" srcId="{74242727-1472-5549-8023-2EAD6086D8B4}" destId="{022306F7-864F-454B-9DF6-6B5F5B5ABBB4}" srcOrd="10" destOrd="0" parTransId="{CAE894C0-2992-B445-B41F-2F18D796B2D5}" sibTransId="{677202CF-33F8-4949-BF5D-16D7741B24F3}"/>
    <dgm:cxn modelId="{CE5EE64A-3772-4443-8E03-2F4F27CEF0D2}" type="presOf" srcId="{C7FA756F-8973-124C-BC8F-6CD6785FB48B}" destId="{7EBE8E21-5E7C-7448-A948-25BCC09E9A73}" srcOrd="0" destOrd="0" presId="urn:microsoft.com/office/officeart/2005/8/layout/bProcess4"/>
    <dgm:cxn modelId="{00F04D58-80BF-4CD9-9762-F0069C97C217}" type="presOf" srcId="{962983D3-BDC9-1049-B47B-6FBEC52ED814}" destId="{DD85E760-CE77-3145-B8C1-7CBDA2218326}" srcOrd="0" destOrd="0" presId="urn:microsoft.com/office/officeart/2005/8/layout/bProcess4"/>
    <dgm:cxn modelId="{FA22EA58-D652-43D1-BA87-8E6EA6471B7C}" srcId="{74242727-1472-5549-8023-2EAD6086D8B4}" destId="{AAD4702F-F480-E34A-9F56-6D3B099632A5}" srcOrd="6" destOrd="0" parTransId="{165554F8-D057-5841-ADA5-3A11B4C9165A}" sibTransId="{88196408-81C2-E241-9D9B-89ECA7E83E76}"/>
    <dgm:cxn modelId="{9DFFDF5D-3889-4EF8-819E-D1EEEFB906BB}" srcId="{74242727-1472-5549-8023-2EAD6086D8B4}" destId="{C6067434-83DD-F94C-AC73-434E6D1F4180}" srcOrd="1" destOrd="0" parTransId="{72E77B81-827C-9843-8E7C-C2FE0BCF17FA}" sibTransId="{4730554C-8F07-014A-A878-F1FE4D6BE1C8}"/>
    <dgm:cxn modelId="{5C9F6969-0C38-4757-BE14-401AFA421C56}" srcId="{74242727-1472-5549-8023-2EAD6086D8B4}" destId="{9BB5AB80-DB25-9C4B-8E10-6482C493364D}" srcOrd="11" destOrd="0" parTransId="{F2477588-AFAF-984E-B3D6-BFAE81C72059}" sibTransId="{05EB3DEF-BF53-3C4A-B29B-29C345C7BB7E}"/>
    <dgm:cxn modelId="{849B4371-2171-469A-A9AD-3B48ACE31D5A}" type="presOf" srcId="{4730554C-8F07-014A-A878-F1FE4D6BE1C8}" destId="{4599EF80-54DB-D842-937C-E0D0FB6F4CD1}" srcOrd="0" destOrd="0" presId="urn:microsoft.com/office/officeart/2005/8/layout/bProcess4"/>
    <dgm:cxn modelId="{71DC6571-917B-4EEE-8F47-43360B4E2494}" srcId="{74242727-1472-5549-8023-2EAD6086D8B4}" destId="{3E8B132F-7BF3-A448-A976-0DD91E33D33B}" srcOrd="0" destOrd="0" parTransId="{338C5A7D-1556-8C42-8A5D-327DB88D8864}" sibTransId="{88A4F8EC-EBF4-1C48-8D32-7572DEFCAD53}"/>
    <dgm:cxn modelId="{B655FA76-672A-436A-8D8C-7977A61E9CA4}" type="presOf" srcId="{556407B6-1490-134F-B69F-824E16DEF25A}" destId="{6F487FCB-084F-8447-AFCD-F572EA572CF0}" srcOrd="0" destOrd="0" presId="urn:microsoft.com/office/officeart/2005/8/layout/bProcess4"/>
    <dgm:cxn modelId="{1AB93F81-E5FB-4041-8326-F1DA96D952DF}" srcId="{74242727-1472-5549-8023-2EAD6086D8B4}" destId="{7F77B15D-0129-D945-A07B-6160F385E115}" srcOrd="7" destOrd="0" parTransId="{0FFB1A76-44DC-1746-923D-B891B222DA77}" sibTransId="{F197E544-A429-0A4D-98B4-9E2DBE0E785C}"/>
    <dgm:cxn modelId="{434A2182-9005-405F-A238-91DF31419B7A}" srcId="{74242727-1472-5549-8023-2EAD6086D8B4}" destId="{1455BEF1-D3EA-AE40-9E22-960E32D35CEF}" srcOrd="5" destOrd="0" parTransId="{E538D6A8-80E9-AD42-B526-C1AEB5BE81B8}" sibTransId="{3427C616-6DFB-244F-808E-A0F7E7AE5F48}"/>
    <dgm:cxn modelId="{8C610383-8C49-49AB-BBE6-C05A762C848A}" type="presOf" srcId="{B5F0AB21-7FA0-B44A-BC13-27C77A637BE9}" destId="{8CB2AD5A-B892-7743-9E48-9EB92C882311}" srcOrd="0" destOrd="0" presId="urn:microsoft.com/office/officeart/2005/8/layout/bProcess4"/>
    <dgm:cxn modelId="{42D5788A-C904-4744-9097-58349FA63A36}" type="presOf" srcId="{677202CF-33F8-4949-BF5D-16D7741B24F3}" destId="{F85F7C6C-7DFA-8543-9DD3-202CC708E52F}" srcOrd="0" destOrd="0" presId="urn:microsoft.com/office/officeart/2005/8/layout/bProcess4"/>
    <dgm:cxn modelId="{9741CC92-9EB4-45F3-99AE-042B5069B12A}" type="presOf" srcId="{3BD42239-6C69-4241-89B3-F80B0FE80E24}" destId="{4F7FB994-6612-144F-BF5F-862F380FBABB}" srcOrd="0" destOrd="0" presId="urn:microsoft.com/office/officeart/2005/8/layout/bProcess4"/>
    <dgm:cxn modelId="{03F3AE94-CCD5-45F5-BC55-E14D09116205}" type="presOf" srcId="{C6067434-83DD-F94C-AC73-434E6D1F4180}" destId="{95A2D8CA-DA30-4F42-BB9A-D48345D70A01}" srcOrd="0" destOrd="0" presId="urn:microsoft.com/office/officeart/2005/8/layout/bProcess4"/>
    <dgm:cxn modelId="{AA78E69D-2417-4345-B666-7334CE335BCD}" srcId="{74242727-1472-5549-8023-2EAD6086D8B4}" destId="{B5F0AB21-7FA0-B44A-BC13-27C77A637BE9}" srcOrd="4" destOrd="0" parTransId="{8D4231BA-038E-6448-9820-CDE67F32466B}" sibTransId="{962983D3-BDC9-1049-B47B-6FBEC52ED814}"/>
    <dgm:cxn modelId="{CA519F9E-3E61-440E-996A-680EAD9BD472}" type="presOf" srcId="{1CD45836-3625-6C42-8088-4B2BDD1A1A1B}" destId="{945623C9-36D1-264E-9F6F-009C70EB6188}" srcOrd="0" destOrd="0" presId="urn:microsoft.com/office/officeart/2005/8/layout/bProcess4"/>
    <dgm:cxn modelId="{229759A1-F840-48A2-B416-2CCAE0E22326}" type="presOf" srcId="{74242727-1472-5549-8023-2EAD6086D8B4}" destId="{0020CF9F-0FB4-9241-8CB1-F72D1EEBA5EC}" srcOrd="0" destOrd="0" presId="urn:microsoft.com/office/officeart/2005/8/layout/bProcess4"/>
    <dgm:cxn modelId="{4A479CAB-E506-4FCF-8AE9-C593690274B7}" srcId="{74242727-1472-5549-8023-2EAD6086D8B4}" destId="{341C6E2B-A1C0-3949-9804-4D14DF91EE90}" srcOrd="2" destOrd="0" parTransId="{4D3843BA-43D1-7E4F-8E9D-1A30E0C54E89}" sibTransId="{C7FA756F-8973-124C-BC8F-6CD6785FB48B}"/>
    <dgm:cxn modelId="{D35C62BA-5979-4398-8B74-FEC5D947D735}" type="presOf" srcId="{9D71C0ED-3B8D-214D-8753-210746BFFD3A}" destId="{8454E156-2A65-1E4F-91C9-FFCD8FF85043}" srcOrd="0" destOrd="0" presId="urn:microsoft.com/office/officeart/2005/8/layout/bProcess4"/>
    <dgm:cxn modelId="{FC229BBA-ED29-42EC-ACEF-D2C42774EDBD}" type="presOf" srcId="{022306F7-864F-454B-9DF6-6B5F5B5ABBB4}" destId="{80715228-5F30-BD41-BCF1-1FC31613F772}" srcOrd="0" destOrd="0" presId="urn:microsoft.com/office/officeart/2005/8/layout/bProcess4"/>
    <dgm:cxn modelId="{4B42B0BC-7F67-45F8-8704-4AAD0D9F9628}" type="presOf" srcId="{1455BEF1-D3EA-AE40-9E22-960E32D35CEF}" destId="{36CCB9BD-B081-3A43-A91F-463DD305E6B4}" srcOrd="0" destOrd="0" presId="urn:microsoft.com/office/officeart/2005/8/layout/bProcess4"/>
    <dgm:cxn modelId="{791B2CDB-362B-463F-A3F3-79C3DCB47FA2}" type="presOf" srcId="{9BB5AB80-DB25-9C4B-8E10-6482C493364D}" destId="{50C887CD-56AB-0241-A90C-68E742D247E6}" srcOrd="0" destOrd="0" presId="urn:microsoft.com/office/officeart/2005/8/layout/bProcess4"/>
    <dgm:cxn modelId="{E8381CDD-677C-46D4-AE4B-C533BED14D01}" type="presOf" srcId="{92EE0438-7B5E-D14F-B3B8-6A4F1FD2356B}" destId="{0B56E043-8C48-1A4F-9FD6-F00473972CA3}" srcOrd="0" destOrd="0" presId="urn:microsoft.com/office/officeart/2005/8/layout/bProcess4"/>
    <dgm:cxn modelId="{6F4DEDE7-713E-4DA5-9F8B-A7523E774535}" srcId="{74242727-1472-5549-8023-2EAD6086D8B4}" destId="{556407B6-1490-134F-B69F-824E16DEF25A}" srcOrd="9" destOrd="0" parTransId="{8078C685-8DB1-C148-9DC4-25F17B8650B8}" sibTransId="{1CD45836-3625-6C42-8088-4B2BDD1A1A1B}"/>
    <dgm:cxn modelId="{AF0A52F6-9F9B-4D39-92F1-2B6FB357C755}" srcId="{74242727-1472-5549-8023-2EAD6086D8B4}" destId="{9D71C0ED-3B8D-214D-8753-210746BFFD3A}" srcOrd="3" destOrd="0" parTransId="{29BBFCA7-D278-D242-A205-C632BD46BB92}" sibTransId="{3BD42239-6C69-4241-89B3-F80B0FE80E24}"/>
    <dgm:cxn modelId="{AF72FCFD-7291-49C4-8B43-8CC1A87B8EEC}" type="presOf" srcId="{341C6E2B-A1C0-3949-9804-4D14DF91EE90}" destId="{32536A5F-3C25-A34D-9DE4-D17ACD031BED}" srcOrd="0" destOrd="0" presId="urn:microsoft.com/office/officeart/2005/8/layout/bProcess4"/>
    <dgm:cxn modelId="{A78DB53F-B968-483B-AB2F-CD354AE03119}" type="presParOf" srcId="{0020CF9F-0FB4-9241-8CB1-F72D1EEBA5EC}" destId="{89B11455-3DD1-914F-B116-7E077CC325AD}" srcOrd="0" destOrd="0" presId="urn:microsoft.com/office/officeart/2005/8/layout/bProcess4"/>
    <dgm:cxn modelId="{2FD0F4EB-EF0D-41C1-843A-0C59BEDC3621}" type="presParOf" srcId="{89B11455-3DD1-914F-B116-7E077CC325AD}" destId="{F41590D6-1692-104C-B6DE-EB35287D849E}" srcOrd="0" destOrd="0" presId="urn:microsoft.com/office/officeart/2005/8/layout/bProcess4"/>
    <dgm:cxn modelId="{42546C85-3393-417D-A958-E0E7EC84ADD0}" type="presParOf" srcId="{89B11455-3DD1-914F-B116-7E077CC325AD}" destId="{D9EED998-6002-0941-966A-BFEBEE13F83D}" srcOrd="1" destOrd="0" presId="urn:microsoft.com/office/officeart/2005/8/layout/bProcess4"/>
    <dgm:cxn modelId="{046F2F67-A4BB-485F-9AF2-F148831F435C}" type="presParOf" srcId="{0020CF9F-0FB4-9241-8CB1-F72D1EEBA5EC}" destId="{C7F62FB2-4EFA-234A-BA7C-86DF2F3C2033}" srcOrd="1" destOrd="0" presId="urn:microsoft.com/office/officeart/2005/8/layout/bProcess4"/>
    <dgm:cxn modelId="{AAAE98AB-556A-41A1-BBD2-870D93056226}" type="presParOf" srcId="{0020CF9F-0FB4-9241-8CB1-F72D1EEBA5EC}" destId="{D9F6488C-F064-5343-8F77-EECAA4953F44}" srcOrd="2" destOrd="0" presId="urn:microsoft.com/office/officeart/2005/8/layout/bProcess4"/>
    <dgm:cxn modelId="{AA01A88A-643F-458B-BE79-D57FE3103FD5}" type="presParOf" srcId="{D9F6488C-F064-5343-8F77-EECAA4953F44}" destId="{5993E029-4652-904C-8A43-F65968C268F8}" srcOrd="0" destOrd="0" presId="urn:microsoft.com/office/officeart/2005/8/layout/bProcess4"/>
    <dgm:cxn modelId="{6AC515B2-FD32-47C8-A490-8AC029B57BD7}" type="presParOf" srcId="{D9F6488C-F064-5343-8F77-EECAA4953F44}" destId="{95A2D8CA-DA30-4F42-BB9A-D48345D70A01}" srcOrd="1" destOrd="0" presId="urn:microsoft.com/office/officeart/2005/8/layout/bProcess4"/>
    <dgm:cxn modelId="{F17B3603-A53D-4C41-BF78-CFC6FEEC8A61}" type="presParOf" srcId="{0020CF9F-0FB4-9241-8CB1-F72D1EEBA5EC}" destId="{4599EF80-54DB-D842-937C-E0D0FB6F4CD1}" srcOrd="3" destOrd="0" presId="urn:microsoft.com/office/officeart/2005/8/layout/bProcess4"/>
    <dgm:cxn modelId="{20160451-4565-4F30-93F7-BD891524BC4B}" type="presParOf" srcId="{0020CF9F-0FB4-9241-8CB1-F72D1EEBA5EC}" destId="{9C5C90B5-CA07-414E-8CDA-87A635A76A7A}" srcOrd="4" destOrd="0" presId="urn:microsoft.com/office/officeart/2005/8/layout/bProcess4"/>
    <dgm:cxn modelId="{0A6A4AA2-3CAB-455F-A151-9172B042D77F}" type="presParOf" srcId="{9C5C90B5-CA07-414E-8CDA-87A635A76A7A}" destId="{4EC209AC-DB9F-5241-9BCB-CE1E88C94F79}" srcOrd="0" destOrd="0" presId="urn:microsoft.com/office/officeart/2005/8/layout/bProcess4"/>
    <dgm:cxn modelId="{EAE21279-BED7-4146-B86B-7B916D9A596D}" type="presParOf" srcId="{9C5C90B5-CA07-414E-8CDA-87A635A76A7A}" destId="{32536A5F-3C25-A34D-9DE4-D17ACD031BED}" srcOrd="1" destOrd="0" presId="urn:microsoft.com/office/officeart/2005/8/layout/bProcess4"/>
    <dgm:cxn modelId="{8C8FF8C4-B0FE-44DD-A3D0-BBBB6E19F765}" type="presParOf" srcId="{0020CF9F-0FB4-9241-8CB1-F72D1EEBA5EC}" destId="{7EBE8E21-5E7C-7448-A948-25BCC09E9A73}" srcOrd="5" destOrd="0" presId="urn:microsoft.com/office/officeart/2005/8/layout/bProcess4"/>
    <dgm:cxn modelId="{F49EC378-400B-4C51-BA38-758F50351712}" type="presParOf" srcId="{0020CF9F-0FB4-9241-8CB1-F72D1EEBA5EC}" destId="{CCD1290C-D8AF-B049-82D6-D30AC2EB2F86}" srcOrd="6" destOrd="0" presId="urn:microsoft.com/office/officeart/2005/8/layout/bProcess4"/>
    <dgm:cxn modelId="{CBD9DB1D-A676-4CF1-9E62-A1E0687BA175}" type="presParOf" srcId="{CCD1290C-D8AF-B049-82D6-D30AC2EB2F86}" destId="{56FF7D8C-72DE-3D46-B23B-EAE2B3364C91}" srcOrd="0" destOrd="0" presId="urn:microsoft.com/office/officeart/2005/8/layout/bProcess4"/>
    <dgm:cxn modelId="{B4BD6115-6A3F-42B7-BBE6-99351E6F72C5}" type="presParOf" srcId="{CCD1290C-D8AF-B049-82D6-D30AC2EB2F86}" destId="{8454E156-2A65-1E4F-91C9-FFCD8FF85043}" srcOrd="1" destOrd="0" presId="urn:microsoft.com/office/officeart/2005/8/layout/bProcess4"/>
    <dgm:cxn modelId="{CAA53A06-A5C8-45C3-90AD-E4F1AB35C335}" type="presParOf" srcId="{0020CF9F-0FB4-9241-8CB1-F72D1EEBA5EC}" destId="{4F7FB994-6612-144F-BF5F-862F380FBABB}" srcOrd="7" destOrd="0" presId="urn:microsoft.com/office/officeart/2005/8/layout/bProcess4"/>
    <dgm:cxn modelId="{9FEEBF54-6ADC-4D9B-A347-38081693FA63}" type="presParOf" srcId="{0020CF9F-0FB4-9241-8CB1-F72D1EEBA5EC}" destId="{BBA44C78-8763-9D4D-B094-A131C21CBA56}" srcOrd="8" destOrd="0" presId="urn:microsoft.com/office/officeart/2005/8/layout/bProcess4"/>
    <dgm:cxn modelId="{F74DE9E6-F766-4C3B-BA81-E5254CAAD1C4}" type="presParOf" srcId="{BBA44C78-8763-9D4D-B094-A131C21CBA56}" destId="{AA5886F7-37FC-1E4C-BFC7-36DA1AB870CE}" srcOrd="0" destOrd="0" presId="urn:microsoft.com/office/officeart/2005/8/layout/bProcess4"/>
    <dgm:cxn modelId="{200BF509-4D0A-4C04-9B7D-932ECEF7D03C}" type="presParOf" srcId="{BBA44C78-8763-9D4D-B094-A131C21CBA56}" destId="{8CB2AD5A-B892-7743-9E48-9EB92C882311}" srcOrd="1" destOrd="0" presId="urn:microsoft.com/office/officeart/2005/8/layout/bProcess4"/>
    <dgm:cxn modelId="{1D5ECFA6-1BFE-4992-B1D3-BB20C9C66BA2}" type="presParOf" srcId="{0020CF9F-0FB4-9241-8CB1-F72D1EEBA5EC}" destId="{DD85E760-CE77-3145-B8C1-7CBDA2218326}" srcOrd="9" destOrd="0" presId="urn:microsoft.com/office/officeart/2005/8/layout/bProcess4"/>
    <dgm:cxn modelId="{F88D6755-CC88-49F1-82B2-900907855DE8}" type="presParOf" srcId="{0020CF9F-0FB4-9241-8CB1-F72D1EEBA5EC}" destId="{6772B2AF-6A72-D443-97CF-B471E9FC531C}" srcOrd="10" destOrd="0" presId="urn:microsoft.com/office/officeart/2005/8/layout/bProcess4"/>
    <dgm:cxn modelId="{CDC155EC-E2AD-41C6-8B6F-70C9A8F6356E}" type="presParOf" srcId="{6772B2AF-6A72-D443-97CF-B471E9FC531C}" destId="{6328BAC2-F6B6-1C4B-BB2E-4D4299CD8F99}" srcOrd="0" destOrd="0" presId="urn:microsoft.com/office/officeart/2005/8/layout/bProcess4"/>
    <dgm:cxn modelId="{23C83DE8-41EC-408D-991E-F7EA11E08860}" type="presParOf" srcId="{6772B2AF-6A72-D443-97CF-B471E9FC531C}" destId="{36CCB9BD-B081-3A43-A91F-463DD305E6B4}" srcOrd="1" destOrd="0" presId="urn:microsoft.com/office/officeart/2005/8/layout/bProcess4"/>
    <dgm:cxn modelId="{839398BB-9B65-49F0-9D1A-5ACBEBD5ADFC}" type="presParOf" srcId="{0020CF9F-0FB4-9241-8CB1-F72D1EEBA5EC}" destId="{EF4578B1-5C8B-024F-A49F-FE19BC78E7B2}" srcOrd="11" destOrd="0" presId="urn:microsoft.com/office/officeart/2005/8/layout/bProcess4"/>
    <dgm:cxn modelId="{C4B69CD6-9EA5-48D1-A861-BD086A084D97}" type="presParOf" srcId="{0020CF9F-0FB4-9241-8CB1-F72D1EEBA5EC}" destId="{30DAF27F-773E-3A4E-AA02-707E4C0CE13F}" srcOrd="12" destOrd="0" presId="urn:microsoft.com/office/officeart/2005/8/layout/bProcess4"/>
    <dgm:cxn modelId="{F815EAF5-EA85-4724-A39C-5184D4492D70}" type="presParOf" srcId="{30DAF27F-773E-3A4E-AA02-707E4C0CE13F}" destId="{075F4EB8-4562-9A4A-B722-A2778E2E0400}" srcOrd="0" destOrd="0" presId="urn:microsoft.com/office/officeart/2005/8/layout/bProcess4"/>
    <dgm:cxn modelId="{102EBF0C-0D28-43FA-BE2A-8C23FF98E05B}" type="presParOf" srcId="{30DAF27F-773E-3A4E-AA02-707E4C0CE13F}" destId="{8483D06D-B5F9-F240-8854-BD3CCAC6C5CE}" srcOrd="1" destOrd="0" presId="urn:microsoft.com/office/officeart/2005/8/layout/bProcess4"/>
    <dgm:cxn modelId="{05AC6231-6B48-4B8A-8447-548017F590FC}" type="presParOf" srcId="{0020CF9F-0FB4-9241-8CB1-F72D1EEBA5EC}" destId="{9356F21C-8B5A-3746-BAED-54DA2C0B1FBE}" srcOrd="13" destOrd="0" presId="urn:microsoft.com/office/officeart/2005/8/layout/bProcess4"/>
    <dgm:cxn modelId="{3BF41FBF-1FB3-4022-AEF6-4EF43BDFBDEB}" type="presParOf" srcId="{0020CF9F-0FB4-9241-8CB1-F72D1EEBA5EC}" destId="{7979D347-8A9A-5445-AF8F-B599E2D9DFDF}" srcOrd="14" destOrd="0" presId="urn:microsoft.com/office/officeart/2005/8/layout/bProcess4"/>
    <dgm:cxn modelId="{32E3D883-AA96-4AFE-9A3C-49824F1CCC9E}" type="presParOf" srcId="{7979D347-8A9A-5445-AF8F-B599E2D9DFDF}" destId="{83AE5585-379D-EE4A-A395-E69EEBD16AFC}" srcOrd="0" destOrd="0" presId="urn:microsoft.com/office/officeart/2005/8/layout/bProcess4"/>
    <dgm:cxn modelId="{9E91EC19-31A0-48A8-812D-E2163267B5C8}" type="presParOf" srcId="{7979D347-8A9A-5445-AF8F-B599E2D9DFDF}" destId="{C99162C7-113B-8E4B-9F2C-B657D2CBCA76}" srcOrd="1" destOrd="0" presId="urn:microsoft.com/office/officeart/2005/8/layout/bProcess4"/>
    <dgm:cxn modelId="{24ED0398-9369-4A64-9A5D-F0A54851606A}" type="presParOf" srcId="{0020CF9F-0FB4-9241-8CB1-F72D1EEBA5EC}" destId="{CABE6FFD-F2E5-914A-92DF-5394F1BF7197}" srcOrd="15" destOrd="0" presId="urn:microsoft.com/office/officeart/2005/8/layout/bProcess4"/>
    <dgm:cxn modelId="{AFB3E5A1-955D-42C5-B10C-33346C6AB5CE}" type="presParOf" srcId="{0020CF9F-0FB4-9241-8CB1-F72D1EEBA5EC}" destId="{A4F79F89-6A33-9042-8CF9-31F1578BD17F}" srcOrd="16" destOrd="0" presId="urn:microsoft.com/office/officeart/2005/8/layout/bProcess4"/>
    <dgm:cxn modelId="{74440037-CCE2-48FB-8C74-53CC59F86BC8}" type="presParOf" srcId="{A4F79F89-6A33-9042-8CF9-31F1578BD17F}" destId="{3B4FDCC7-A16A-444A-9703-86729857B975}" srcOrd="0" destOrd="0" presId="urn:microsoft.com/office/officeart/2005/8/layout/bProcess4"/>
    <dgm:cxn modelId="{8F675E83-7AAF-4789-A4DB-E593AA8EFF07}" type="presParOf" srcId="{A4F79F89-6A33-9042-8CF9-31F1578BD17F}" destId="{D919FB60-2EF2-6C4E-A060-6B758D95B9A7}" srcOrd="1" destOrd="0" presId="urn:microsoft.com/office/officeart/2005/8/layout/bProcess4"/>
    <dgm:cxn modelId="{ABEC125E-B8CC-42AB-9ACB-D73B3B2DF569}" type="presParOf" srcId="{0020CF9F-0FB4-9241-8CB1-F72D1EEBA5EC}" destId="{0B56E043-8C48-1A4F-9FD6-F00473972CA3}" srcOrd="17" destOrd="0" presId="urn:microsoft.com/office/officeart/2005/8/layout/bProcess4"/>
    <dgm:cxn modelId="{4EFD9974-27C6-4E31-AE75-4003F91BF12E}" type="presParOf" srcId="{0020CF9F-0FB4-9241-8CB1-F72D1EEBA5EC}" destId="{A70AF5BF-C6AE-8E47-B7ED-EEE3243FF782}" srcOrd="18" destOrd="0" presId="urn:microsoft.com/office/officeart/2005/8/layout/bProcess4"/>
    <dgm:cxn modelId="{B04C3E77-626C-4DD8-8A75-3AA99E27C6AF}" type="presParOf" srcId="{A70AF5BF-C6AE-8E47-B7ED-EEE3243FF782}" destId="{D166572E-2106-C44B-AF2E-2577AF84ED89}" srcOrd="0" destOrd="0" presId="urn:microsoft.com/office/officeart/2005/8/layout/bProcess4"/>
    <dgm:cxn modelId="{52260B75-0BF2-4792-BD24-75837B2F2B1D}" type="presParOf" srcId="{A70AF5BF-C6AE-8E47-B7ED-EEE3243FF782}" destId="{6F487FCB-084F-8447-AFCD-F572EA572CF0}" srcOrd="1" destOrd="0" presId="urn:microsoft.com/office/officeart/2005/8/layout/bProcess4"/>
    <dgm:cxn modelId="{864B1576-9DBA-402B-BA71-ABCB01A8A8B8}" type="presParOf" srcId="{0020CF9F-0FB4-9241-8CB1-F72D1EEBA5EC}" destId="{945623C9-36D1-264E-9F6F-009C70EB6188}" srcOrd="19" destOrd="0" presId="urn:microsoft.com/office/officeart/2005/8/layout/bProcess4"/>
    <dgm:cxn modelId="{02B22022-666B-4B0B-A186-832C5219177B}" type="presParOf" srcId="{0020CF9F-0FB4-9241-8CB1-F72D1EEBA5EC}" destId="{2401BA5C-279C-F44F-BE8C-8D7289905D23}" srcOrd="20" destOrd="0" presId="urn:microsoft.com/office/officeart/2005/8/layout/bProcess4"/>
    <dgm:cxn modelId="{384E331F-8EAA-480B-97F6-A47FF96A635D}" type="presParOf" srcId="{2401BA5C-279C-F44F-BE8C-8D7289905D23}" destId="{E672B761-F601-7749-94BD-E3055155C459}" srcOrd="0" destOrd="0" presId="urn:microsoft.com/office/officeart/2005/8/layout/bProcess4"/>
    <dgm:cxn modelId="{B939FC1E-EE14-4B8B-8A0F-1CE208D94C3A}" type="presParOf" srcId="{2401BA5C-279C-F44F-BE8C-8D7289905D23}" destId="{80715228-5F30-BD41-BCF1-1FC31613F772}" srcOrd="1" destOrd="0" presId="urn:microsoft.com/office/officeart/2005/8/layout/bProcess4"/>
    <dgm:cxn modelId="{6C0DD100-AC79-4917-A34D-1B20342EA354}" type="presParOf" srcId="{0020CF9F-0FB4-9241-8CB1-F72D1EEBA5EC}" destId="{F85F7C6C-7DFA-8543-9DD3-202CC708E52F}" srcOrd="21" destOrd="0" presId="urn:microsoft.com/office/officeart/2005/8/layout/bProcess4"/>
    <dgm:cxn modelId="{986CDCA5-AC63-4B16-A0C5-79B51CA18E2E}" type="presParOf" srcId="{0020CF9F-0FB4-9241-8CB1-F72D1EEBA5EC}" destId="{7A5226DE-879A-B44C-8378-D59E0C5319BD}" srcOrd="22" destOrd="0" presId="urn:microsoft.com/office/officeart/2005/8/layout/bProcess4"/>
    <dgm:cxn modelId="{632710FE-CA72-429A-88E6-CF475B7B3055}" type="presParOf" srcId="{7A5226DE-879A-B44C-8378-D59E0C5319BD}" destId="{513CD8DE-6BAB-1F4F-994B-E3E70D1EA7C6}" srcOrd="0" destOrd="0" presId="urn:microsoft.com/office/officeart/2005/8/layout/bProcess4"/>
    <dgm:cxn modelId="{F1ECBBA7-28DD-4DA7-8DD7-C5A178378181}" type="presParOf" srcId="{7A5226DE-879A-B44C-8378-D59E0C5319BD}" destId="{50C887CD-56AB-0241-A90C-68E742D247E6}" srcOrd="1" destOrd="0" presId="urn:microsoft.com/office/officeart/2005/8/layout/bProcess4"/>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50997" y="322477"/>
          <a:ext cx="1159966" cy="1159966"/>
        </a:xfrm>
        <a:prstGeom prst="ellipse">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752364" y="711376"/>
          <a:ext cx="386655" cy="386655"/>
        </a:xfrm>
        <a:prstGeom prst="ellipse">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484353" y="28242"/>
          <a:ext cx="1227957" cy="313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484353" y="28242"/>
        <a:ext cx="1227957" cy="313838"/>
      </dsp:txXfrm>
    </dsp:sp>
    <dsp:sp modelId="{F85020AF-8515-406B-B6E1-03CC05B4F8F1}">
      <dsp:nvSpPr>
        <dsp:cNvPr id="0" name=""/>
        <dsp:cNvSpPr/>
      </dsp:nvSpPr>
      <dsp:spPr>
        <a:xfrm>
          <a:off x="1441173" y="261193"/>
          <a:ext cx="144995" cy="0"/>
        </a:xfrm>
        <a:prstGeom prst="line">
          <a:avLst/>
        </a:prstGeom>
        <a:solidFill>
          <a:schemeClr val="accent1">
            <a:hueOff val="0"/>
            <a:satOff val="0"/>
            <a:lumOff val="0"/>
            <a:alphaOff val="0"/>
          </a:schemeClr>
        </a:solidFill>
        <a:ln w="38100" cap="flat" cmpd="sng" algn="ctr">
          <a:solidFill>
            <a:scrgbClr r="0" g="0" b="0"/>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850264" y="336156"/>
          <a:ext cx="681401" cy="503722"/>
        </a:xfrm>
        <a:prstGeom prst="line">
          <a:avLst/>
        </a:prstGeom>
        <a:solidFill>
          <a:schemeClr val="accent1">
            <a:hueOff val="0"/>
            <a:satOff val="0"/>
            <a:lumOff val="0"/>
            <a:alphaOff val="0"/>
          </a:schemeClr>
        </a:solidFill>
        <a:ln w="38100" cap="flat" cmpd="sng" algn="ctr">
          <a:solidFill>
            <a:scrgbClr r="0" g="0" b="0"/>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87735" y="381906"/>
          <a:ext cx="1422739" cy="48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1587735" y="381906"/>
        <a:ext cx="1422739" cy="483319"/>
      </dsp:txXfrm>
    </dsp:sp>
    <dsp:sp modelId="{1E4DC311-4D49-4A44-8224-A248A07C0CCA}">
      <dsp:nvSpPr>
        <dsp:cNvPr id="0" name=""/>
        <dsp:cNvSpPr/>
      </dsp:nvSpPr>
      <dsp:spPr>
        <a:xfrm>
          <a:off x="1545445" y="682608"/>
          <a:ext cx="144995" cy="0"/>
        </a:xfrm>
        <a:prstGeom prst="line">
          <a:avLst/>
        </a:prstGeom>
        <a:solidFill>
          <a:schemeClr val="accent1">
            <a:hueOff val="0"/>
            <a:satOff val="0"/>
            <a:lumOff val="0"/>
            <a:alphaOff val="0"/>
          </a:schemeClr>
        </a:solidFill>
        <a:ln w="38100" cap="flat" cmpd="sng" algn="ctr">
          <a:solidFill>
            <a:scrgbClr r="0" g="0" b="0"/>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115639" y="761737"/>
          <a:ext cx="507756" cy="350889"/>
        </a:xfrm>
        <a:prstGeom prst="line">
          <a:avLst/>
        </a:prstGeom>
        <a:solidFill>
          <a:schemeClr val="accent1">
            <a:hueOff val="0"/>
            <a:satOff val="0"/>
            <a:lumOff val="0"/>
            <a:alphaOff val="0"/>
          </a:schemeClr>
        </a:solidFill>
        <a:ln w="38100" cap="flat" cmpd="sng" algn="ctr">
          <a:solidFill>
            <a:scrgbClr r="0" g="0" b="0"/>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8454-0B78-9443-ACF0-6BB68EFFCB95}">
      <dsp:nvSpPr>
        <dsp:cNvPr id="0" name=""/>
        <dsp:cNvSpPr/>
      </dsp:nvSpPr>
      <dsp:spPr>
        <a:xfrm>
          <a:off x="3465" y="615992"/>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Poor grades </a:t>
          </a:r>
        </a:p>
      </dsp:txBody>
      <dsp:txXfrm>
        <a:off x="3465" y="615992"/>
        <a:ext cx="2165449" cy="1299269"/>
      </dsp:txXfrm>
    </dsp:sp>
    <dsp:sp modelId="{89A2C70F-2DD5-7E4D-A290-67693AA2B600}">
      <dsp:nvSpPr>
        <dsp:cNvPr id="0" name=""/>
        <dsp:cNvSpPr/>
      </dsp:nvSpPr>
      <dsp:spPr>
        <a:xfrm>
          <a:off x="2385459" y="615992"/>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Impaired personal relationships </a:t>
          </a:r>
        </a:p>
      </dsp:txBody>
      <dsp:txXfrm>
        <a:off x="2385459" y="615992"/>
        <a:ext cx="2165449" cy="1299269"/>
      </dsp:txXfrm>
    </dsp:sp>
    <dsp:sp modelId="{9C40AE89-96F1-2A45-91C2-AEB742371423}">
      <dsp:nvSpPr>
        <dsp:cNvPr id="0" name=""/>
        <dsp:cNvSpPr/>
      </dsp:nvSpPr>
      <dsp:spPr>
        <a:xfrm>
          <a:off x="4767453" y="615992"/>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High school dropout </a:t>
          </a:r>
        </a:p>
      </dsp:txBody>
      <dsp:txXfrm>
        <a:off x="4767453" y="615992"/>
        <a:ext cx="2165449" cy="1299269"/>
      </dsp:txXfrm>
    </dsp:sp>
    <dsp:sp modelId="{1DFFBA6D-A405-794C-B6F7-010ABA56483A}">
      <dsp:nvSpPr>
        <dsp:cNvPr id="0" name=""/>
        <dsp:cNvSpPr/>
      </dsp:nvSpPr>
      <dsp:spPr>
        <a:xfrm>
          <a:off x="7149447" y="615992"/>
          <a:ext cx="1991087"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Unemployment</a:t>
          </a:r>
        </a:p>
      </dsp:txBody>
      <dsp:txXfrm>
        <a:off x="7149447" y="615992"/>
        <a:ext cx="1991087" cy="1299269"/>
      </dsp:txXfrm>
    </dsp:sp>
    <dsp:sp modelId="{91D72EDC-C473-0242-ABF4-4B0FD57A2742}">
      <dsp:nvSpPr>
        <dsp:cNvPr id="0" name=""/>
        <dsp:cNvSpPr/>
      </dsp:nvSpPr>
      <dsp:spPr>
        <a:xfrm>
          <a:off x="1107281" y="2131806"/>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Incarceration </a:t>
          </a:r>
        </a:p>
      </dsp:txBody>
      <dsp:txXfrm>
        <a:off x="1107281" y="2131806"/>
        <a:ext cx="2165449" cy="1299269"/>
      </dsp:txXfrm>
    </dsp:sp>
    <dsp:sp modelId="{DEE7AEED-7397-5D4E-8A99-A7FD3D56D5A3}">
      <dsp:nvSpPr>
        <dsp:cNvPr id="0" name=""/>
        <dsp:cNvSpPr/>
      </dsp:nvSpPr>
      <dsp:spPr>
        <a:xfrm>
          <a:off x="3489275" y="2131806"/>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Substance abuse </a:t>
          </a:r>
        </a:p>
      </dsp:txBody>
      <dsp:txXfrm>
        <a:off x="3489275" y="2131806"/>
        <a:ext cx="2165449" cy="1299269"/>
      </dsp:txXfrm>
    </dsp:sp>
    <dsp:sp modelId="{D5ADED6D-49EB-AF4B-A211-3E8931BA0C25}">
      <dsp:nvSpPr>
        <dsp:cNvPr id="0" name=""/>
        <dsp:cNvSpPr/>
      </dsp:nvSpPr>
      <dsp:spPr>
        <a:xfrm>
          <a:off x="5871269" y="2131806"/>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Suicide</a:t>
          </a:r>
        </a:p>
      </dsp:txBody>
      <dsp:txXfrm>
        <a:off x="5871269" y="2131806"/>
        <a:ext cx="2165449" cy="1299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123C1-62EA-5B46-AD36-695076903377}">
      <dsp:nvSpPr>
        <dsp:cNvPr id="0" name=""/>
        <dsp:cNvSpPr/>
      </dsp:nvSpPr>
      <dsp:spPr>
        <a:xfrm>
          <a:off x="740663" y="958579"/>
          <a:ext cx="7159752" cy="3700116"/>
        </a:xfrm>
        <a:prstGeom prst="rect">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CBC3834-B7C7-3149-AC0F-390B8EA3C3C3}">
      <dsp:nvSpPr>
        <dsp:cNvPr id="0" name=""/>
        <dsp:cNvSpPr/>
      </dsp:nvSpPr>
      <dsp:spPr>
        <a:xfrm>
          <a:off x="954633" y="1391312"/>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35" tIns="89535" rIns="89535" bIns="89535" numCol="1" spcCol="1270" anchor="t" anchorCtr="0">
          <a:noAutofit/>
        </a:bodyPr>
        <a:lstStyle/>
        <a:p>
          <a:pPr marL="0" lvl="0" indent="0" algn="ctr" defTabSz="2089150" rtl="0">
            <a:lnSpc>
              <a:spcPct val="90000"/>
            </a:lnSpc>
            <a:spcBef>
              <a:spcPct val="0"/>
            </a:spcBef>
            <a:spcAft>
              <a:spcPct val="35000"/>
            </a:spcAft>
            <a:buNone/>
          </a:pPr>
          <a:r>
            <a:rPr lang="en-US" sz="4700" i="1" kern="1200"/>
            <a:t>Students with externalizing problems?</a:t>
          </a:r>
        </a:p>
      </dsp:txBody>
      <dsp:txXfrm>
        <a:off x="954633" y="1391312"/>
        <a:ext cx="3324758" cy="3165404"/>
      </dsp:txXfrm>
    </dsp:sp>
    <dsp:sp modelId="{F516A352-3AFA-D34B-AF0B-40194A9EA239}">
      <dsp:nvSpPr>
        <dsp:cNvPr id="0" name=""/>
        <dsp:cNvSpPr/>
      </dsp:nvSpPr>
      <dsp:spPr>
        <a:xfrm>
          <a:off x="4353458" y="1391312"/>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35" tIns="89535" rIns="89535" bIns="89535" numCol="1" spcCol="1270" anchor="t" anchorCtr="0">
          <a:noAutofit/>
        </a:bodyPr>
        <a:lstStyle/>
        <a:p>
          <a:pPr marL="0" lvl="0" indent="0" algn="ctr" defTabSz="2089150" rtl="0">
            <a:lnSpc>
              <a:spcPct val="90000"/>
            </a:lnSpc>
            <a:spcBef>
              <a:spcPct val="0"/>
            </a:spcBef>
            <a:spcAft>
              <a:spcPct val="35000"/>
            </a:spcAft>
            <a:buNone/>
          </a:pPr>
          <a:r>
            <a:rPr lang="en-US" sz="4700" i="1" kern="1200"/>
            <a:t>Students with internalizing problems?</a:t>
          </a:r>
        </a:p>
      </dsp:txBody>
      <dsp:txXfrm>
        <a:off x="4353458" y="1391312"/>
        <a:ext cx="3324758" cy="3165404"/>
      </dsp:txXfrm>
    </dsp:sp>
    <dsp:sp modelId="{1D5E70E5-3B4B-DA49-8306-22C299126561}">
      <dsp:nvSpPr>
        <dsp:cNvPr id="0" name=""/>
        <dsp:cNvSpPr/>
      </dsp:nvSpPr>
      <dsp:spPr>
        <a:xfrm>
          <a:off x="0" y="218104"/>
          <a:ext cx="1399032" cy="1399032"/>
        </a:xfrm>
        <a:prstGeom prst="plus">
          <a:avLst>
            <a:gd name="adj" fmla="val 328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B8DE7F3-05B3-3B42-B421-35DC473B01C2}">
      <dsp:nvSpPr>
        <dsp:cNvPr id="0" name=""/>
        <dsp:cNvSpPr/>
      </dsp:nvSpPr>
      <dsp:spPr>
        <a:xfrm>
          <a:off x="6912864" y="721230"/>
          <a:ext cx="1316736" cy="451233"/>
        </a:xfrm>
        <a:prstGeom prst="rect">
          <a:avLst/>
        </a:prstGeom>
        <a:solidFill>
          <a:srgbClr val="FF0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ABA5A01-B0B9-584E-A39F-D88AC1873165}">
      <dsp:nvSpPr>
        <dsp:cNvPr id="0" name=""/>
        <dsp:cNvSpPr/>
      </dsp:nvSpPr>
      <dsp:spPr>
        <a:xfrm>
          <a:off x="4320539" y="1398080"/>
          <a:ext cx="822" cy="302326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5098E-8C13-3D4D-A564-2C0CA14DBBEB}">
      <dsp:nvSpPr>
        <dsp:cNvPr id="0" name=""/>
        <dsp:cNvSpPr/>
      </dsp:nvSpPr>
      <dsp:spPr>
        <a:xfrm>
          <a:off x="0" y="3636739"/>
          <a:ext cx="9143999" cy="1557089"/>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n-US" sz="5300" kern="1200"/>
            <a:t>Stage 3</a:t>
          </a:r>
        </a:p>
      </dsp:txBody>
      <dsp:txXfrm>
        <a:off x="0" y="3636739"/>
        <a:ext cx="2743199" cy="1557089"/>
      </dsp:txXfrm>
    </dsp:sp>
    <dsp:sp modelId="{4C25DD6C-6258-5245-9112-7E9940018FD6}">
      <dsp:nvSpPr>
        <dsp:cNvPr id="0" name=""/>
        <dsp:cNvSpPr/>
      </dsp:nvSpPr>
      <dsp:spPr>
        <a:xfrm>
          <a:off x="0" y="1818605"/>
          <a:ext cx="9143999" cy="1557089"/>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n-US" sz="5300" kern="1200"/>
            <a:t>Stage 2</a:t>
          </a:r>
        </a:p>
      </dsp:txBody>
      <dsp:txXfrm>
        <a:off x="0" y="1818605"/>
        <a:ext cx="2743199" cy="1557089"/>
      </dsp:txXfrm>
    </dsp:sp>
    <dsp:sp modelId="{DD4BEC00-4670-4143-A6D0-8177C0755AD7}">
      <dsp:nvSpPr>
        <dsp:cNvPr id="0" name=""/>
        <dsp:cNvSpPr/>
      </dsp:nvSpPr>
      <dsp:spPr>
        <a:xfrm>
          <a:off x="0" y="470"/>
          <a:ext cx="9143999" cy="1557089"/>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n-US" sz="5300" kern="1200"/>
            <a:t>Stage 1</a:t>
          </a:r>
        </a:p>
      </dsp:txBody>
      <dsp:txXfrm>
        <a:off x="0" y="470"/>
        <a:ext cx="2743199" cy="1557089"/>
      </dsp:txXfrm>
    </dsp:sp>
    <dsp:sp modelId="{2FD0922C-7143-5444-810E-8DF2E747262F}">
      <dsp:nvSpPr>
        <dsp:cNvPr id="0" name=""/>
        <dsp:cNvSpPr/>
      </dsp:nvSpPr>
      <dsp:spPr>
        <a:xfrm>
          <a:off x="5509538" y="130993"/>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Universal Screen</a:t>
          </a:r>
        </a:p>
      </dsp:txBody>
      <dsp:txXfrm>
        <a:off x="5547767" y="169222"/>
        <a:ext cx="1881375" cy="1228764"/>
      </dsp:txXfrm>
    </dsp:sp>
    <dsp:sp modelId="{5FC23FC6-A1C3-2048-91D5-EA0174C9C070}">
      <dsp:nvSpPr>
        <dsp:cNvPr id="0" name=""/>
        <dsp:cNvSpPr/>
      </dsp:nvSpPr>
      <dsp:spPr>
        <a:xfrm>
          <a:off x="5215863" y="1436215"/>
          <a:ext cx="1272591" cy="522089"/>
        </a:xfrm>
        <a:custGeom>
          <a:avLst/>
          <a:gdLst/>
          <a:ahLst/>
          <a:cxnLst/>
          <a:rect l="0" t="0" r="0" b="0"/>
          <a:pathLst>
            <a:path>
              <a:moveTo>
                <a:pt x="1272591" y="0"/>
              </a:moveTo>
              <a:lnTo>
                <a:pt x="1272591" y="261044"/>
              </a:lnTo>
              <a:lnTo>
                <a:pt x="0" y="261044"/>
              </a:lnTo>
              <a:lnTo>
                <a:pt x="0" y="5220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05B41D-5093-814E-97CA-1EAB359D9EFA}">
      <dsp:nvSpPr>
        <dsp:cNvPr id="0" name=""/>
        <dsp:cNvSpPr/>
      </dsp:nvSpPr>
      <dsp:spPr>
        <a:xfrm>
          <a:off x="4236946" y="1958304"/>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Elevated? </a:t>
          </a:r>
          <a:r>
            <a:rPr lang="en-US" sz="2400" kern="1200"/>
            <a:t>Screen #2</a:t>
          </a:r>
        </a:p>
      </dsp:txBody>
      <dsp:txXfrm>
        <a:off x="4275175" y="1996533"/>
        <a:ext cx="1881375" cy="1228764"/>
      </dsp:txXfrm>
    </dsp:sp>
    <dsp:sp modelId="{8233689C-E927-DD49-B950-1D994C90FD97}">
      <dsp:nvSpPr>
        <dsp:cNvPr id="0" name=""/>
        <dsp:cNvSpPr/>
      </dsp:nvSpPr>
      <dsp:spPr>
        <a:xfrm>
          <a:off x="3943271" y="3263527"/>
          <a:ext cx="1272591" cy="522089"/>
        </a:xfrm>
        <a:custGeom>
          <a:avLst/>
          <a:gdLst/>
          <a:ahLst/>
          <a:cxnLst/>
          <a:rect l="0" t="0" r="0" b="0"/>
          <a:pathLst>
            <a:path>
              <a:moveTo>
                <a:pt x="1272591" y="0"/>
              </a:moveTo>
              <a:lnTo>
                <a:pt x="1272591" y="261044"/>
              </a:lnTo>
              <a:lnTo>
                <a:pt x="0" y="261044"/>
              </a:lnTo>
              <a:lnTo>
                <a:pt x="0" y="52208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CD14FD-DA56-354A-913E-C349BFAB2B93}">
      <dsp:nvSpPr>
        <dsp:cNvPr id="0" name=""/>
        <dsp:cNvSpPr/>
      </dsp:nvSpPr>
      <dsp:spPr>
        <a:xfrm>
          <a:off x="2964354" y="3785616"/>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dirty="0"/>
            <a:t>Elevated? </a:t>
          </a:r>
          <a:r>
            <a:rPr lang="en-US" sz="2400" kern="1200" dirty="0"/>
            <a:t>Request for assistance</a:t>
          </a:r>
        </a:p>
      </dsp:txBody>
      <dsp:txXfrm>
        <a:off x="3002583" y="3823845"/>
        <a:ext cx="1881375" cy="1228764"/>
      </dsp:txXfrm>
    </dsp:sp>
    <dsp:sp modelId="{6C3D6387-59EB-284B-B920-3069A3AD69A7}">
      <dsp:nvSpPr>
        <dsp:cNvPr id="0" name=""/>
        <dsp:cNvSpPr/>
      </dsp:nvSpPr>
      <dsp:spPr>
        <a:xfrm>
          <a:off x="5215863" y="3263527"/>
          <a:ext cx="1272591" cy="522089"/>
        </a:xfrm>
        <a:custGeom>
          <a:avLst/>
          <a:gdLst/>
          <a:ahLst/>
          <a:cxnLst/>
          <a:rect l="0" t="0" r="0" b="0"/>
          <a:pathLst>
            <a:path>
              <a:moveTo>
                <a:pt x="0" y="0"/>
              </a:moveTo>
              <a:lnTo>
                <a:pt x="0" y="261044"/>
              </a:lnTo>
              <a:lnTo>
                <a:pt x="1272591" y="261044"/>
              </a:lnTo>
              <a:lnTo>
                <a:pt x="1272591" y="52208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2EB177-E4D2-0B42-B7BF-3C563F41743E}">
      <dsp:nvSpPr>
        <dsp:cNvPr id="0" name=""/>
        <dsp:cNvSpPr/>
      </dsp:nvSpPr>
      <dsp:spPr>
        <a:xfrm>
          <a:off x="5509538" y="3785616"/>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Not elevated? </a:t>
          </a:r>
          <a:r>
            <a:rPr lang="en-US" sz="2400" kern="1200"/>
            <a:t>Done.</a:t>
          </a:r>
        </a:p>
      </dsp:txBody>
      <dsp:txXfrm>
        <a:off x="5547767" y="3823845"/>
        <a:ext cx="1881375" cy="1228764"/>
      </dsp:txXfrm>
    </dsp:sp>
    <dsp:sp modelId="{60FE70C4-D016-BC4E-ACE7-FFA8222AFF28}">
      <dsp:nvSpPr>
        <dsp:cNvPr id="0" name=""/>
        <dsp:cNvSpPr/>
      </dsp:nvSpPr>
      <dsp:spPr>
        <a:xfrm>
          <a:off x="6488455" y="1436215"/>
          <a:ext cx="1272591" cy="522089"/>
        </a:xfrm>
        <a:custGeom>
          <a:avLst/>
          <a:gdLst/>
          <a:ahLst/>
          <a:cxnLst/>
          <a:rect l="0" t="0" r="0" b="0"/>
          <a:pathLst>
            <a:path>
              <a:moveTo>
                <a:pt x="0" y="0"/>
              </a:moveTo>
              <a:lnTo>
                <a:pt x="0" y="261044"/>
              </a:lnTo>
              <a:lnTo>
                <a:pt x="1272591" y="261044"/>
              </a:lnTo>
              <a:lnTo>
                <a:pt x="1272591" y="5220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BE8D1D-3DBD-E442-A587-BE221E4F7F0F}">
      <dsp:nvSpPr>
        <dsp:cNvPr id="0" name=""/>
        <dsp:cNvSpPr/>
      </dsp:nvSpPr>
      <dsp:spPr>
        <a:xfrm>
          <a:off x="6782130" y="1958304"/>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Not elevated?</a:t>
          </a:r>
          <a:r>
            <a:rPr lang="en-US" sz="2400" kern="1200"/>
            <a:t> Done.</a:t>
          </a:r>
        </a:p>
      </dsp:txBody>
      <dsp:txXfrm>
        <a:off x="6820359" y="1996533"/>
        <a:ext cx="1881375" cy="1228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E203-59F9-6C4B-B087-D65C7A75B635}">
      <dsp:nvSpPr>
        <dsp:cNvPr id="0" name=""/>
        <dsp:cNvSpPr/>
      </dsp:nvSpPr>
      <dsp:spPr>
        <a:xfrm>
          <a:off x="1918" y="0"/>
          <a:ext cx="2011188" cy="487680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Accurate</a:t>
          </a:r>
        </a:p>
      </dsp:txBody>
      <dsp:txXfrm>
        <a:off x="1918" y="1950720"/>
        <a:ext cx="2011188" cy="1950720"/>
      </dsp:txXfrm>
    </dsp:sp>
    <dsp:sp modelId="{CF54C854-F579-9A4F-85E6-6DD2AE5AEF85}">
      <dsp:nvSpPr>
        <dsp:cNvPr id="0" name=""/>
        <dsp:cNvSpPr/>
      </dsp:nvSpPr>
      <dsp:spPr>
        <a:xfrm>
          <a:off x="195526" y="292608"/>
          <a:ext cx="1623974" cy="1623974"/>
        </a:xfrm>
        <a:prstGeom prst="ellipse">
          <a:avLst/>
        </a:prstGeom>
        <a:blipFill>
          <a:blip xmlns:r="http://schemas.openxmlformats.org/officeDocument/2006/relationships" r:embed="rId1"/>
          <a:stretch>
            <a:fillRect l="-5000" r="-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1CD4D33-FAB2-0044-B45D-A80C90A0AFF4}">
      <dsp:nvSpPr>
        <dsp:cNvPr id="0" name=""/>
        <dsp:cNvSpPr/>
      </dsp:nvSpPr>
      <dsp:spPr>
        <a:xfrm>
          <a:off x="2073443" y="0"/>
          <a:ext cx="2011188" cy="48768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Cost efficient</a:t>
          </a:r>
        </a:p>
      </dsp:txBody>
      <dsp:txXfrm>
        <a:off x="2073443" y="1950720"/>
        <a:ext cx="2011188" cy="1950720"/>
      </dsp:txXfrm>
    </dsp:sp>
    <dsp:sp modelId="{509216F4-6640-5C45-B17D-DCF17B1D75FF}">
      <dsp:nvSpPr>
        <dsp:cNvPr id="0" name=""/>
        <dsp:cNvSpPr/>
      </dsp:nvSpPr>
      <dsp:spPr>
        <a:xfrm>
          <a:off x="2267050" y="292608"/>
          <a:ext cx="1623974" cy="1623974"/>
        </a:xfrm>
        <a:prstGeom prst="ellipse">
          <a:avLst/>
        </a:prstGeom>
        <a:blipFill>
          <a:blip xmlns:r="http://schemas.openxmlformats.org/officeDocument/2006/relationships" r:embed="rId2"/>
          <a:stretch>
            <a:fillRect t="-17000" b="-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6F2B11D-AF5F-2340-8AA9-EFA03520645C}">
      <dsp:nvSpPr>
        <dsp:cNvPr id="0" name=""/>
        <dsp:cNvSpPr/>
      </dsp:nvSpPr>
      <dsp:spPr>
        <a:xfrm>
          <a:off x="4144967" y="0"/>
          <a:ext cx="2011188" cy="4876800"/>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Acceptable</a:t>
          </a:r>
        </a:p>
      </dsp:txBody>
      <dsp:txXfrm>
        <a:off x="4144967" y="1950720"/>
        <a:ext cx="2011188" cy="1950720"/>
      </dsp:txXfrm>
    </dsp:sp>
    <dsp:sp modelId="{2B2449CB-9300-B046-9C3F-29EEA33DE4B3}">
      <dsp:nvSpPr>
        <dsp:cNvPr id="0" name=""/>
        <dsp:cNvSpPr/>
      </dsp:nvSpPr>
      <dsp:spPr>
        <a:xfrm>
          <a:off x="4338575" y="292608"/>
          <a:ext cx="1623974" cy="1623974"/>
        </a:xfrm>
        <a:prstGeom prst="ellipse">
          <a:avLst/>
        </a:prstGeom>
        <a:blipFill>
          <a:blip xmlns:r="http://schemas.openxmlformats.org/officeDocument/2006/relationships" r:embed="rId3"/>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3C345F8-F8B4-C74E-A26A-A91ADB87A9B7}">
      <dsp:nvSpPr>
        <dsp:cNvPr id="0" name=""/>
        <dsp:cNvSpPr/>
      </dsp:nvSpPr>
      <dsp:spPr>
        <a:xfrm>
          <a:off x="6216492" y="0"/>
          <a:ext cx="2011188" cy="4876800"/>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Useful</a:t>
          </a:r>
        </a:p>
      </dsp:txBody>
      <dsp:txXfrm>
        <a:off x="6216492" y="1950720"/>
        <a:ext cx="2011188" cy="1950720"/>
      </dsp:txXfrm>
    </dsp:sp>
    <dsp:sp modelId="{C9AB79DB-9AB7-1744-AF14-950BA5F83A8E}">
      <dsp:nvSpPr>
        <dsp:cNvPr id="0" name=""/>
        <dsp:cNvSpPr/>
      </dsp:nvSpPr>
      <dsp:spPr>
        <a:xfrm>
          <a:off x="6410099" y="292608"/>
          <a:ext cx="1623974" cy="1623974"/>
        </a:xfrm>
        <a:prstGeom prst="ellipse">
          <a:avLst/>
        </a:prstGeom>
        <a:blipFill>
          <a:blip xmlns:r="http://schemas.openxmlformats.org/officeDocument/2006/relationships" r:embed="rId4"/>
          <a:stretch>
            <a:fillRect l="-24000" r="-2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617F09-F6CB-BB43-8B15-4FB1D42D60CD}">
      <dsp:nvSpPr>
        <dsp:cNvPr id="0" name=""/>
        <dsp:cNvSpPr/>
      </dsp:nvSpPr>
      <dsp:spPr>
        <a:xfrm>
          <a:off x="329183" y="3901440"/>
          <a:ext cx="7571232" cy="731520"/>
        </a:xfrm>
        <a:prstGeom prst="leftRightArrow">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62FB2-4EFA-234A-BA7C-86DF2F3C2033}">
      <dsp:nvSpPr>
        <dsp:cNvPr id="0" name=""/>
        <dsp:cNvSpPr/>
      </dsp:nvSpPr>
      <dsp:spPr>
        <a:xfrm rot="5400000">
          <a:off x="694106" y="817818"/>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EED998-6002-0941-966A-BFEBEE13F83D}">
      <dsp:nvSpPr>
        <dsp:cNvPr id="0" name=""/>
        <dsp:cNvSpPr/>
      </dsp:nvSpPr>
      <dsp:spPr>
        <a:xfrm>
          <a:off x="985844" y="1918"/>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Identified as priority</a:t>
          </a:r>
        </a:p>
      </dsp:txBody>
      <dsp:txXfrm>
        <a:off x="1015891" y="31965"/>
        <a:ext cx="1649717" cy="965793"/>
      </dsp:txXfrm>
    </dsp:sp>
    <dsp:sp modelId="{4599EF80-54DB-D842-937C-E0D0FB6F4CD1}">
      <dsp:nvSpPr>
        <dsp:cNvPr id="0" name=""/>
        <dsp:cNvSpPr/>
      </dsp:nvSpPr>
      <dsp:spPr>
        <a:xfrm rot="5400000">
          <a:off x="694106" y="2100177"/>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A2D8CA-DA30-4F42-BB9A-D48345D70A01}">
      <dsp:nvSpPr>
        <dsp:cNvPr id="0" name=""/>
        <dsp:cNvSpPr/>
      </dsp:nvSpPr>
      <dsp:spPr>
        <a:xfrm>
          <a:off x="985844" y="1284276"/>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Resources secured</a:t>
          </a:r>
        </a:p>
      </dsp:txBody>
      <dsp:txXfrm>
        <a:off x="1015891" y="1314323"/>
        <a:ext cx="1649717" cy="965793"/>
      </dsp:txXfrm>
    </dsp:sp>
    <dsp:sp modelId="{7EBE8E21-5E7C-7448-A948-25BCC09E9A73}">
      <dsp:nvSpPr>
        <dsp:cNvPr id="0" name=""/>
        <dsp:cNvSpPr/>
      </dsp:nvSpPr>
      <dsp:spPr>
        <a:xfrm rot="5400000">
          <a:off x="694106" y="3382536"/>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536A5F-3C25-A34D-9DE4-D17ACD031BED}">
      <dsp:nvSpPr>
        <dsp:cNvPr id="0" name=""/>
        <dsp:cNvSpPr/>
      </dsp:nvSpPr>
      <dsp:spPr>
        <a:xfrm>
          <a:off x="985844" y="2566635"/>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Team in place</a:t>
          </a:r>
        </a:p>
      </dsp:txBody>
      <dsp:txXfrm>
        <a:off x="1015891" y="2596682"/>
        <a:ext cx="1649717" cy="965793"/>
      </dsp:txXfrm>
    </dsp:sp>
    <dsp:sp modelId="{4F7FB994-6612-144F-BF5F-862F380FBABB}">
      <dsp:nvSpPr>
        <dsp:cNvPr id="0" name=""/>
        <dsp:cNvSpPr/>
      </dsp:nvSpPr>
      <dsp:spPr>
        <a:xfrm>
          <a:off x="1335286" y="4023715"/>
          <a:ext cx="2266570"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54E156-2A65-1E4F-91C9-FFCD8FF85043}">
      <dsp:nvSpPr>
        <dsp:cNvPr id="0" name=""/>
        <dsp:cNvSpPr/>
      </dsp:nvSpPr>
      <dsp:spPr>
        <a:xfrm>
          <a:off x="985844" y="3848994"/>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SEB curriculum in place</a:t>
          </a:r>
        </a:p>
      </dsp:txBody>
      <dsp:txXfrm>
        <a:off x="1015891" y="3879041"/>
        <a:ext cx="1649717" cy="965793"/>
      </dsp:txXfrm>
    </dsp:sp>
    <dsp:sp modelId="{DD85E760-CE77-3145-B8C1-7CBDA2218326}">
      <dsp:nvSpPr>
        <dsp:cNvPr id="0" name=""/>
        <dsp:cNvSpPr/>
      </dsp:nvSpPr>
      <dsp:spPr>
        <a:xfrm rot="16200000">
          <a:off x="2968156" y="3382536"/>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B2AD5A-B892-7743-9E48-9EB92C882311}">
      <dsp:nvSpPr>
        <dsp:cNvPr id="0" name=""/>
        <dsp:cNvSpPr/>
      </dsp:nvSpPr>
      <dsp:spPr>
        <a:xfrm>
          <a:off x="3259894" y="3848994"/>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Families informed</a:t>
          </a:r>
        </a:p>
      </dsp:txBody>
      <dsp:txXfrm>
        <a:off x="3289941" y="3879041"/>
        <a:ext cx="1649717" cy="965793"/>
      </dsp:txXfrm>
    </dsp:sp>
    <dsp:sp modelId="{EF4578B1-5C8B-024F-A49F-FE19BC78E7B2}">
      <dsp:nvSpPr>
        <dsp:cNvPr id="0" name=""/>
        <dsp:cNvSpPr/>
      </dsp:nvSpPr>
      <dsp:spPr>
        <a:xfrm rot="16200000">
          <a:off x="2968156" y="2100177"/>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CCB9BD-B081-3A43-A91F-463DD305E6B4}">
      <dsp:nvSpPr>
        <dsp:cNvPr id="0" name=""/>
        <dsp:cNvSpPr/>
      </dsp:nvSpPr>
      <dsp:spPr>
        <a:xfrm>
          <a:off x="3259894" y="2566635"/>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Ethical/legal – </a:t>
          </a:r>
        </a:p>
        <a:p>
          <a:pPr marL="0" lvl="0" indent="0" algn="ctr" defTabSz="666750">
            <a:lnSpc>
              <a:spcPct val="90000"/>
            </a:lnSpc>
            <a:spcBef>
              <a:spcPct val="0"/>
            </a:spcBef>
            <a:spcAft>
              <a:spcPct val="35000"/>
            </a:spcAft>
            <a:buNone/>
          </a:pPr>
          <a:r>
            <a:rPr lang="en-US" sz="1500" kern="1200" dirty="0"/>
            <a:t>Policies/procedures</a:t>
          </a:r>
        </a:p>
      </dsp:txBody>
      <dsp:txXfrm>
        <a:off x="3289941" y="2596682"/>
        <a:ext cx="1649717" cy="965793"/>
      </dsp:txXfrm>
    </dsp:sp>
    <dsp:sp modelId="{9356F21C-8B5A-3746-BAED-54DA2C0B1FBE}">
      <dsp:nvSpPr>
        <dsp:cNvPr id="0" name=""/>
        <dsp:cNvSpPr/>
      </dsp:nvSpPr>
      <dsp:spPr>
        <a:xfrm rot="16200000">
          <a:off x="2968156" y="817818"/>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83D06D-B5F9-F240-8854-BD3CCAC6C5CE}">
      <dsp:nvSpPr>
        <dsp:cNvPr id="0" name=""/>
        <dsp:cNvSpPr/>
      </dsp:nvSpPr>
      <dsp:spPr>
        <a:xfrm>
          <a:off x="3259894" y="1284276"/>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Process for selecting screener</a:t>
          </a:r>
        </a:p>
      </dsp:txBody>
      <dsp:txXfrm>
        <a:off x="3289941" y="1314323"/>
        <a:ext cx="1649717" cy="965793"/>
      </dsp:txXfrm>
    </dsp:sp>
    <dsp:sp modelId="{CABE6FFD-F2E5-914A-92DF-5394F1BF7197}">
      <dsp:nvSpPr>
        <dsp:cNvPr id="0" name=""/>
        <dsp:cNvSpPr/>
      </dsp:nvSpPr>
      <dsp:spPr>
        <a:xfrm>
          <a:off x="3609335" y="176638"/>
          <a:ext cx="2266570"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99162C7-113B-8E4B-9F2C-B657D2CBCA76}">
      <dsp:nvSpPr>
        <dsp:cNvPr id="0" name=""/>
        <dsp:cNvSpPr/>
      </dsp:nvSpPr>
      <dsp:spPr>
        <a:xfrm>
          <a:off x="3259894" y="1918"/>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Tier 1 interventions with fidelity</a:t>
          </a:r>
        </a:p>
      </dsp:txBody>
      <dsp:txXfrm>
        <a:off x="3289941" y="31965"/>
        <a:ext cx="1649717" cy="965793"/>
      </dsp:txXfrm>
    </dsp:sp>
    <dsp:sp modelId="{0B56E043-8C48-1A4F-9FD6-F00473972CA3}">
      <dsp:nvSpPr>
        <dsp:cNvPr id="0" name=""/>
        <dsp:cNvSpPr/>
      </dsp:nvSpPr>
      <dsp:spPr>
        <a:xfrm rot="5400000">
          <a:off x="5242206" y="817818"/>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19FB60-2EF2-6C4E-A060-6B758D95B9A7}">
      <dsp:nvSpPr>
        <dsp:cNvPr id="0" name=""/>
        <dsp:cNvSpPr/>
      </dsp:nvSpPr>
      <dsp:spPr>
        <a:xfrm>
          <a:off x="5533943" y="1918"/>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EST ready to act on data</a:t>
          </a:r>
        </a:p>
      </dsp:txBody>
      <dsp:txXfrm>
        <a:off x="5563990" y="31965"/>
        <a:ext cx="1649717" cy="965793"/>
      </dsp:txXfrm>
    </dsp:sp>
    <dsp:sp modelId="{945623C9-36D1-264E-9F6F-009C70EB6188}">
      <dsp:nvSpPr>
        <dsp:cNvPr id="0" name=""/>
        <dsp:cNvSpPr/>
      </dsp:nvSpPr>
      <dsp:spPr>
        <a:xfrm rot="5400000">
          <a:off x="5242206" y="2100177"/>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F487FCB-084F-8447-AFCD-F572EA572CF0}">
      <dsp:nvSpPr>
        <dsp:cNvPr id="0" name=""/>
        <dsp:cNvSpPr/>
      </dsp:nvSpPr>
      <dsp:spPr>
        <a:xfrm>
          <a:off x="5533943" y="1284276"/>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Interventions</a:t>
          </a:r>
          <a:r>
            <a:rPr lang="en-US" sz="1500" kern="1200" baseline="0" dirty="0"/>
            <a:t> implemented</a:t>
          </a:r>
          <a:endParaRPr lang="en-US" sz="1500" kern="1200" dirty="0"/>
        </a:p>
      </dsp:txBody>
      <dsp:txXfrm>
        <a:off x="5563990" y="1314323"/>
        <a:ext cx="1649717" cy="965793"/>
      </dsp:txXfrm>
    </dsp:sp>
    <dsp:sp modelId="{F85F7C6C-7DFA-8543-9DD3-202CC708E52F}">
      <dsp:nvSpPr>
        <dsp:cNvPr id="0" name=""/>
        <dsp:cNvSpPr/>
      </dsp:nvSpPr>
      <dsp:spPr>
        <a:xfrm rot="5400000">
          <a:off x="5242206" y="3382536"/>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715228-5F30-BD41-BCF1-1FC31613F772}">
      <dsp:nvSpPr>
        <dsp:cNvPr id="0" name=""/>
        <dsp:cNvSpPr/>
      </dsp:nvSpPr>
      <dsp:spPr>
        <a:xfrm>
          <a:off x="5533943" y="2566635"/>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Roll-out</a:t>
          </a:r>
        </a:p>
      </dsp:txBody>
      <dsp:txXfrm>
        <a:off x="5563990" y="2596682"/>
        <a:ext cx="1649717" cy="965793"/>
      </dsp:txXfrm>
    </dsp:sp>
    <dsp:sp modelId="{50C887CD-56AB-0241-A90C-68E742D247E6}">
      <dsp:nvSpPr>
        <dsp:cNvPr id="0" name=""/>
        <dsp:cNvSpPr/>
      </dsp:nvSpPr>
      <dsp:spPr>
        <a:xfrm>
          <a:off x="5533943" y="3848994"/>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Commitment to continued inquiry</a:t>
          </a:r>
        </a:p>
      </dsp:txBody>
      <dsp:txXfrm>
        <a:off x="5563990" y="3879041"/>
        <a:ext cx="1649717" cy="965793"/>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0.08411</cdr:x>
      <cdr:y>0.09589</cdr:y>
    </cdr:from>
    <cdr:to>
      <cdr:x>0.66355</cdr:x>
      <cdr:y>0.17808</cdr:y>
    </cdr:to>
    <cdr:sp macro="" textlink="">
      <cdr:nvSpPr>
        <cdr:cNvPr id="2" name="TextBox 1"/>
        <cdr:cNvSpPr txBox="1"/>
      </cdr:nvSpPr>
      <cdr:spPr>
        <a:xfrm xmlns:a="http://schemas.openxmlformats.org/drawingml/2006/main">
          <a:off x="685800" y="533400"/>
          <a:ext cx="47244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b="1" dirty="0">
            <a:solidFill>
              <a:schemeClr val="bg1"/>
            </a:solidFill>
          </a:endParaRPr>
        </a:p>
      </cdr:txBody>
    </cdr:sp>
  </cdr:relSizeAnchor>
  <cdr:relSizeAnchor xmlns:cdr="http://schemas.openxmlformats.org/drawingml/2006/chartDrawing">
    <cdr:from>
      <cdr:x>0.1215</cdr:x>
      <cdr:y>0.06849</cdr:y>
    </cdr:from>
    <cdr:to>
      <cdr:x>0.71028</cdr:x>
      <cdr:y>0.15068</cdr:y>
    </cdr:to>
    <cdr:sp macro="" textlink="">
      <cdr:nvSpPr>
        <cdr:cNvPr id="3" name="TextBox 2"/>
        <cdr:cNvSpPr txBox="1"/>
      </cdr:nvSpPr>
      <cdr:spPr>
        <a:xfrm xmlns:a="http://schemas.openxmlformats.org/drawingml/2006/main">
          <a:off x="990600" y="381000"/>
          <a:ext cx="4800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dirty="0"/>
        </a:p>
      </cdr:txBody>
    </cdr:sp>
  </cdr:relSizeAnchor>
  <cdr:relSizeAnchor xmlns:cdr="http://schemas.openxmlformats.org/drawingml/2006/chartDrawing">
    <cdr:from>
      <cdr:x>0.08411</cdr:x>
      <cdr:y>0.09589</cdr:y>
    </cdr:from>
    <cdr:to>
      <cdr:x>0.90765</cdr:x>
      <cdr:y>0.17808</cdr:y>
    </cdr:to>
    <cdr:sp macro="" textlink="">
      <cdr:nvSpPr>
        <cdr:cNvPr id="4" name="TextBox 1"/>
        <cdr:cNvSpPr txBox="1"/>
      </cdr:nvSpPr>
      <cdr:spPr>
        <a:xfrm xmlns:a="http://schemas.openxmlformats.org/drawingml/2006/main">
          <a:off x="512955" y="456708"/>
          <a:ext cx="5022445" cy="39145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b="1" dirty="0">
            <a:solidFill>
              <a:schemeClr val="bg1"/>
            </a:solidFill>
          </a:endParaRPr>
        </a:p>
      </cdr:txBody>
    </cdr:sp>
  </cdr:relSizeAnchor>
  <cdr:relSizeAnchor xmlns:cdr="http://schemas.openxmlformats.org/drawingml/2006/chartDrawing">
    <cdr:from>
      <cdr:x>0.1215</cdr:x>
      <cdr:y>0.06849</cdr:y>
    </cdr:from>
    <cdr:to>
      <cdr:x>0.71028</cdr:x>
      <cdr:y>0.15068</cdr:y>
    </cdr:to>
    <cdr:sp macro="" textlink="">
      <cdr:nvSpPr>
        <cdr:cNvPr id="5" name="TextBox 2"/>
        <cdr:cNvSpPr txBox="1"/>
      </cdr:nvSpPr>
      <cdr:spPr>
        <a:xfrm xmlns:a="http://schemas.openxmlformats.org/drawingml/2006/main">
          <a:off x="990600" y="381000"/>
          <a:ext cx="4800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2339" name="Rectangle 3"/>
          <p:cNvSpPr>
            <a:spLocks noGrp="1" noChangeArrowheads="1"/>
          </p:cNvSpPr>
          <p:nvPr>
            <p:ph type="dt" sz="quarter" idx="1"/>
          </p:nvPr>
        </p:nvSpPr>
        <p:spPr bwMode="auto">
          <a:xfrm>
            <a:off x="3884613"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algn="r" eaLnBrk="1" hangingPunct="1">
              <a:defRPr sz="1200">
                <a:latin typeface="Arial"/>
                <a:ea typeface="+mn-ea"/>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2340" name="Rectangle 4"/>
          <p:cNvSpPr>
            <a:spLocks noGrp="1" noChangeArrowheads="1"/>
          </p:cNvSpPr>
          <p:nvPr>
            <p:ph type="ftr" sz="quarter" idx="2"/>
          </p:nvPr>
        </p:nvSpPr>
        <p:spPr bwMode="auto">
          <a:xfrm>
            <a:off x="0"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mn-ea"/>
                <a:cs typeface="+mn-cs"/>
              </a:rPr>
              <a:t>Source:  US Department of Health and Human Services, 2013 Child Maltreatment Report</a:t>
            </a:r>
          </a:p>
        </p:txBody>
      </p:sp>
      <p:sp>
        <p:nvSpPr>
          <p:cNvPr id="142341" name="Rectangle 5"/>
          <p:cNvSpPr>
            <a:spLocks noGrp="1" noChangeArrowheads="1"/>
          </p:cNvSpPr>
          <p:nvPr>
            <p:ph type="sldNum" sz="quarter" idx="3"/>
          </p:nvPr>
        </p:nvSpPr>
        <p:spPr bwMode="auto">
          <a:xfrm>
            <a:off x="3884613"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algn="r" eaLnBrk="1" hangingPunct="1">
              <a:defRPr sz="1200">
                <a:latin typeface="Arial"/>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74FB5E8-B888-D64D-BA13-65953738A543}" type="slidenum">
              <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1315" name="Rectangle 3"/>
          <p:cNvSpPr>
            <a:spLocks noGrp="1" noChangeArrowheads="1"/>
          </p:cNvSpPr>
          <p:nvPr>
            <p:ph type="dt" idx="1"/>
          </p:nvPr>
        </p:nvSpPr>
        <p:spPr bwMode="auto">
          <a:xfrm>
            <a:off x="3884613"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algn="r" eaLnBrk="1" hangingPunct="1">
              <a:defRPr sz="1200">
                <a:latin typeface="Arial"/>
                <a:ea typeface="+mn-ea"/>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1316" name="Rectangle 4"/>
          <p:cNvSpPr>
            <a:spLocks noGrp="1" noRot="1" noChangeAspect="1" noTextEdit="1"/>
          </p:cNvSpPr>
          <p:nvPr>
            <p:ph type="sldImg" idx="2"/>
          </p:nvPr>
        </p:nvSpPr>
        <p:spPr>
          <a:xfrm>
            <a:off x="1104900" y="696913"/>
            <a:ext cx="4648200" cy="3486150"/>
          </a:xfrm>
          <a:prstGeom prst="rect">
            <a:avLst/>
          </a:prstGeom>
          <a:noFill/>
          <a:ln>
            <a:solidFill>
              <a:prstClr val="black"/>
            </a:solidFill>
            <a:miter lim="800000"/>
          </a:ln>
        </p:spPr>
      </p:sp>
      <p:sp>
        <p:nvSpPr>
          <p:cNvPr id="141317" name="Rectangle 5"/>
          <p:cNvSpPr>
            <a:spLocks noGrp="1" noChangeArrowheads="1"/>
          </p:cNvSpPr>
          <p:nvPr>
            <p:ph type="body" sz="quarter" idx="3"/>
          </p:nvPr>
        </p:nvSpPr>
        <p:spPr bwMode="auto">
          <a:xfrm>
            <a:off x="685800" y="4416425"/>
            <a:ext cx="5486400" cy="4183063"/>
          </a:xfrm>
          <a:prstGeom prst="rect">
            <a:avLst/>
          </a:prstGeom>
          <a:noFill/>
          <a:ln>
            <a:noFill/>
          </a:ln>
          <a:effectLst/>
        </p:spPr>
        <p:txBody>
          <a:bodyPr vert="horz" wrap="square" lIns="91428" tIns="45715" rIns="91428" bIns="45715"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ＭＳ Ｐゴシック" charset="0"/>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Fifth level</a:t>
            </a:r>
          </a:p>
        </p:txBody>
      </p:sp>
      <p:sp>
        <p:nvSpPr>
          <p:cNvPr id="141318" name="Rectangle 6"/>
          <p:cNvSpPr>
            <a:spLocks noGrp="1" noChangeArrowheads="1"/>
          </p:cNvSpPr>
          <p:nvPr>
            <p:ph type="ftr" sz="quarter" idx="4"/>
          </p:nvPr>
        </p:nvSpPr>
        <p:spPr bwMode="auto">
          <a:xfrm>
            <a:off x="0"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mn-ea"/>
                <a:cs typeface="+mn-cs"/>
              </a:rPr>
              <a:t>Source:  US Department of Health and Human Services, 2013 Child Maltreatment Report</a:t>
            </a:r>
          </a:p>
        </p:txBody>
      </p:sp>
      <p:sp>
        <p:nvSpPr>
          <p:cNvPr id="141319" name="Rectangle 7"/>
          <p:cNvSpPr>
            <a:spLocks noGrp="1" noChangeArrowheads="1"/>
          </p:cNvSpPr>
          <p:nvPr>
            <p:ph type="sldNum" sz="quarter" idx="5"/>
          </p:nvPr>
        </p:nvSpPr>
        <p:spPr bwMode="auto">
          <a:xfrm>
            <a:off x="3884613"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algn="r" eaLnBrk="1" hangingPunct="1">
              <a:defRPr sz="1200">
                <a:latin typeface="Arial"/>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6D0A323B-FE7A-42F0-A232-5827DB6300FA}" type="slidenum">
              <a:rPr lang="en-US" altLang="en-US">
                <a:latin typeface="Times New Roman" charset="0"/>
              </a:rPr>
              <a:t>1</a:t>
            </a:fld>
            <a:endParaRPr lang="en-US" altLang="en-US">
              <a:latin typeface="Times New Roman" charset="0"/>
            </a:endParaRPr>
          </a:p>
        </p:txBody>
      </p:sp>
      <p:sp>
        <p:nvSpPr>
          <p:cNvPr id="144386" name="Rectangle 2"/>
          <p:cNvSpPr>
            <a:spLocks noGrp="1" noRot="1" noChangeAspect="1" noTextEdit="1"/>
          </p:cNvSpPr>
          <p:nvPr>
            <p:ph type="sldImg" idx="2"/>
          </p:nvPr>
        </p:nvSpPr>
        <p:spPr>
          <a:xfrm>
            <a:off x="1122363" y="704850"/>
            <a:ext cx="4632325" cy="3475038"/>
          </a:xfrm>
          <a:prstGeom prst="rect">
            <a:avLst/>
          </a:prstGeom>
          <a:noFill/>
          <a:ln>
            <a:miter lim="800000"/>
          </a:ln>
        </p:spPr>
      </p:sp>
      <p:sp>
        <p:nvSpPr>
          <p:cNvPr id="144387" name="Rectangle 3"/>
          <p:cNvSpPr>
            <a:spLocks noGrp="1"/>
          </p:cNvSpPr>
          <p:nvPr>
            <p:ph type="body" idx="3"/>
          </p:nvPr>
        </p:nvSpPr>
        <p:spPr>
          <a:xfrm>
            <a:off x="915988" y="4421188"/>
            <a:ext cx="5027612" cy="4171950"/>
          </a:xfrm>
          <a:prstGeom prst="rect">
            <a:avLst/>
          </a:prstGeom>
          <a:noFill/>
          <a:ln w="9525">
            <a:noFill/>
            <a:miter lim="800000"/>
          </a:ln>
        </p:spPr>
        <p:txBody>
          <a:bodyPr vert="horz" wrap="square" lIns="100282" tIns="50141" rIns="100282" bIns="50141"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dirty="0">
                <a:latin typeface="Times New Roman" charset="0"/>
              </a:rPr>
              <a:t>Please make sure you have copies of the materials so you and your team can familiarize yourself with them.  We are going to discuss how we can use data to develop and utilize informal and formal screening tools.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974E0D-CD5C-1844-93BB-C0DE990FC8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4C3E21BD-E3F7-364B-B3BE-24F78A6757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Quick response increases belief that the systems work.  When we see school-wide, classroom trends or individual student concern, we want to respond quickly.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To write down, not write up.  Data tells us a need exists and we need to figure out what intervention strategy we are going to use to meet that need.  Universal instruction?  Targeted interventions, etc.</a:t>
            </a:r>
          </a:p>
        </p:txBody>
      </p:sp>
      <p:sp>
        <p:nvSpPr>
          <p:cNvPr id="31747" name="Slide Number Placeholder 3">
            <a:extLst>
              <a:ext uri="{FF2B5EF4-FFF2-40B4-BE49-F238E27FC236}">
                <a16:creationId xmlns:a16="http://schemas.microsoft.com/office/drawing/2014/main" id="{784DFB94-C55A-4243-96FE-5F678B1E62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937C1AB-5F25-C240-A139-72653B0F4F31}"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C7D50C2-D756-6340-B344-27A4F5C889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292DE027-FBDE-3F4A-A788-A87A7BA988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just introduces the idea that you might want to have broad goals based on the data you already have and that you shouldn't start drilling into data without a goal in mind</a:t>
            </a:r>
          </a:p>
        </p:txBody>
      </p:sp>
      <p:sp>
        <p:nvSpPr>
          <p:cNvPr id="33795" name="Slide Number Placeholder 3">
            <a:extLst>
              <a:ext uri="{FF2B5EF4-FFF2-40B4-BE49-F238E27FC236}">
                <a16:creationId xmlns:a16="http://schemas.microsoft.com/office/drawing/2014/main" id="{13DF8185-718D-B74E-86CA-53C63B1DA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69778A02-8492-C54A-BA0E-50304D49726C}"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8B03A35-6CCF-CE4B-9E7E-D3EAC43E3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5C5A70E3-1AEC-9E46-944D-4636F8CE4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effectLst/>
              </a:rPr>
              <a:t>Specific, Measurable, Attainable, Relevant, and Time-Bound</a:t>
            </a:r>
          </a:p>
          <a:p>
            <a:r>
              <a:rPr lang="en-US" altLang="en-US" b="0" i="0" dirty="0">
                <a:effectLst/>
                <a:ea typeface="ＭＳ Ｐゴシック" panose="020B0600070205080204" pitchFamily="34" charset="-128"/>
              </a:rPr>
              <a:t>This just introduces the idea that you might want to have broad goals based on the data you already have and that you shouldn't start drilling into data without a goal in mind</a:t>
            </a:r>
          </a:p>
          <a:p>
            <a:endParaRPr lang="en-US" altLang="en-US" b="0" i="0" dirty="0">
              <a:effectLst/>
              <a:ea typeface="ＭＳ Ｐゴシック" panose="020B0600070205080204" pitchFamily="34" charset="-128"/>
            </a:endParaRPr>
          </a:p>
          <a:p>
            <a:r>
              <a:rPr lang="en-US" altLang="en-US" b="0" i="0" dirty="0">
                <a:effectLst/>
                <a:ea typeface="ＭＳ Ｐゴシック" panose="020B0600070205080204" pitchFamily="34" charset="-128"/>
              </a:rPr>
              <a:t>Create a precise problem statement and precision goal statement</a:t>
            </a:r>
          </a:p>
          <a:p>
            <a:endParaRPr lang="en-US" altLang="en-US" dirty="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08DE437B-9FFE-7043-AC1E-F29FCAA6E0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93DD572-AB72-F245-B949-556DAFC4A3CA}"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E2EE1DD7-43F4-B446-932C-D5C71914B2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DC5DCA55-B9D0-1143-9729-1998858F8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7891" name="Slide Number Placeholder 3">
            <a:extLst>
              <a:ext uri="{FF2B5EF4-FFF2-40B4-BE49-F238E27FC236}">
                <a16:creationId xmlns:a16="http://schemas.microsoft.com/office/drawing/2014/main" id="{79FDA31A-2C7D-B64D-92CD-999E723470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0131339-E283-0240-A359-10694A903FEF}"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6F79EC8A-83E0-2D4E-AA96-0BC1C00519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DF3674FE-93D1-F847-A9B9-81A9D99431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 – the goal summary is to improve the school climate through a student engagement intervention.</a:t>
            </a:r>
          </a:p>
        </p:txBody>
      </p:sp>
      <p:sp>
        <p:nvSpPr>
          <p:cNvPr id="39939" name="Slide Number Placeholder 3">
            <a:extLst>
              <a:ext uri="{FF2B5EF4-FFF2-40B4-BE49-F238E27FC236}">
                <a16:creationId xmlns:a16="http://schemas.microsoft.com/office/drawing/2014/main" id="{D0F25A48-A664-3443-8AA1-9DDDD53BC1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77334DB-D95C-9141-9A0E-F815F44619D1}"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F7E12247-3012-944F-97BA-E44097383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9BE871DA-5007-9043-AB74-51ADE1058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ltLang="en-US" sz="1800" dirty="0"/>
              <a:t>What </a:t>
            </a:r>
            <a:r>
              <a:rPr lang="en-US" altLang="en-US" sz="1800" b="1" dirty="0"/>
              <a:t>data</a:t>
            </a:r>
            <a:r>
              <a:rPr lang="en-US" altLang="en-US" sz="1800" dirty="0"/>
              <a:t> will you use to measure progress on your SMART goals?</a:t>
            </a:r>
          </a:p>
          <a:p>
            <a:pPr algn="l"/>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736D4558-D1FD-064F-85AA-B2B6017535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00D200D-4201-D045-8FF7-BE0300D9BCC4}"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FECFCEA8-833B-CB46-A149-1CECC9C1C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80B4B6B-BE41-3A42-9E34-21E92C1BC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Sherry</a:t>
            </a:r>
          </a:p>
          <a:p>
            <a:pPr eaLnBrk="1" hangingPunct="1"/>
            <a:r>
              <a:rPr lang="en-US" altLang="en-US" dirty="0">
                <a:ea typeface="ＭＳ Ｐゴシック" panose="020B0600070205080204" pitchFamily="34" charset="-128"/>
              </a:rPr>
              <a:t>What else? IEP across the tiers</a:t>
            </a:r>
          </a:p>
          <a:p>
            <a:pPr eaLnBrk="1" hangingPunct="1"/>
            <a:r>
              <a:rPr lang="en-US" altLang="en-US" dirty="0">
                <a:ea typeface="ＭＳ Ｐゴシック" panose="020B0600070205080204" pitchFamily="34" charset="-128"/>
              </a:rPr>
              <a:t>Targeted – SWIS or some other School information System like PowerSchool</a:t>
            </a:r>
          </a:p>
          <a:p>
            <a:pPr eaLnBrk="1" hangingPunct="1"/>
            <a:r>
              <a:rPr lang="en-US" altLang="en-US" dirty="0">
                <a:ea typeface="ＭＳ Ｐゴシック" panose="020B0600070205080204" pitchFamily="34" charset="-128"/>
              </a:rPr>
              <a:t>The more data you have, the more questions you will ask and the better rounded and comprehensive picture you will have.</a:t>
            </a:r>
          </a:p>
        </p:txBody>
      </p:sp>
      <p:sp>
        <p:nvSpPr>
          <p:cNvPr id="46083" name="Slide Number Placeholder 3">
            <a:extLst>
              <a:ext uri="{FF2B5EF4-FFF2-40B4-BE49-F238E27FC236}">
                <a16:creationId xmlns:a16="http://schemas.microsoft.com/office/drawing/2014/main" id="{FD086C67-3DD3-084F-8C08-B910F63D6C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A8755A-74B9-9448-877B-A13EF4642E55}" type="slidenum">
              <a:rPr lang="en-US" altLang="en-US" smtClean="0"/>
              <a:pPr>
                <a:spcBef>
                  <a:spcPct val="0"/>
                </a:spcBef>
              </a:pPr>
              <a:t>18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3A059C83-5890-3B4C-8028-B630FC6AF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A096FF8F-11B3-A542-9000-33ED288CA9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Aft>
                <a:spcPts val="0"/>
              </a:spcAft>
              <a:buFont typeface="Arial"/>
              <a:buChar char="•"/>
              <a:defRPr/>
            </a:pPr>
            <a:r>
              <a:rPr lang="en-US" altLang="en-US" sz="1200" dirty="0"/>
              <a:t>Not sure if these notes are for this slide.</a:t>
            </a:r>
          </a:p>
          <a:p>
            <a:pPr eaLnBrk="1" fontAlgn="auto" hangingPunct="1">
              <a:spcAft>
                <a:spcPts val="0"/>
              </a:spcAft>
              <a:buFont typeface="Arial"/>
              <a:buChar char="•"/>
              <a:defRPr/>
            </a:pPr>
            <a:r>
              <a:rPr lang="en-US" altLang="en-US" sz="1200" dirty="0"/>
              <a:t> Assess current status and fidelity of implementation (school-wide)</a:t>
            </a:r>
          </a:p>
          <a:p>
            <a:pPr eaLnBrk="1" fontAlgn="auto" hangingPunct="1">
              <a:spcAft>
                <a:spcPts val="0"/>
              </a:spcAft>
              <a:buFont typeface="Arial"/>
              <a:buChar char="•"/>
              <a:defRPr/>
            </a:pPr>
            <a:r>
              <a:rPr lang="en-US" altLang="en-US" sz="1200" dirty="0"/>
              <a:t> Assess impact on students</a:t>
            </a:r>
          </a:p>
          <a:p>
            <a:pPr eaLnBrk="1" fontAlgn="auto" hangingPunct="1">
              <a:spcAft>
                <a:spcPts val="0"/>
              </a:spcAft>
              <a:buFont typeface="Arial"/>
              <a:buChar char="•"/>
              <a:defRPr/>
            </a:pPr>
            <a:r>
              <a:rPr lang="en-US" altLang="en-US" sz="1200" dirty="0"/>
              <a:t> Prioritize areas for change</a:t>
            </a:r>
          </a:p>
          <a:p>
            <a:pPr eaLnBrk="1" fontAlgn="auto" hangingPunct="1">
              <a:spcAft>
                <a:spcPts val="0"/>
              </a:spcAft>
              <a:buFont typeface="Arial"/>
              <a:buChar char="•"/>
              <a:defRPr/>
            </a:pPr>
            <a:r>
              <a:rPr lang="en-US" altLang="en-US" sz="1200" dirty="0"/>
              <a:t> Acknowledge incremental success along the way</a:t>
            </a:r>
          </a:p>
          <a:p>
            <a:pPr eaLnBrk="1" fontAlgn="auto" hangingPunct="1">
              <a:spcAft>
                <a:spcPts val="0"/>
              </a:spcAft>
              <a:buFont typeface="Arial"/>
              <a:buChar char="•"/>
              <a:defRPr/>
            </a:pPr>
            <a:r>
              <a:rPr lang="en-US" altLang="en-US" sz="1200" dirty="0"/>
              <a:t> Show staff you value and use their input to make changes (SAS)</a:t>
            </a:r>
          </a:p>
          <a:p>
            <a:pPr eaLnBrk="1" fontAlgn="auto" hangingPunct="1">
              <a:spcAft>
                <a:spcPts val="0"/>
              </a:spcAft>
              <a:buFont typeface="Arial"/>
              <a:buChar char="•"/>
              <a:defRPr/>
            </a:pPr>
            <a:r>
              <a:rPr lang="en-US" altLang="en-US" sz="1200" dirty="0"/>
              <a:t> Reward staff and student performance</a:t>
            </a:r>
          </a:p>
          <a:p>
            <a:pPr eaLnBrk="1" fontAlgn="auto" hangingPunct="1">
              <a:spcAft>
                <a:spcPts val="0"/>
              </a:spcAft>
              <a:buFont typeface="Arial"/>
              <a:buChar char="•"/>
              <a:defRPr/>
            </a:pPr>
            <a:r>
              <a:rPr lang="en-US" altLang="en-US" sz="1200" dirty="0"/>
              <a:t> Determine breaks between </a:t>
            </a:r>
            <a:r>
              <a:rPr lang="ja-JP" altLang="en-US" sz="1200" dirty="0"/>
              <a:t>“</a:t>
            </a:r>
            <a:r>
              <a:rPr lang="en-US" altLang="ja-JP" sz="1200" dirty="0"/>
              <a:t>roll-outs</a:t>
            </a:r>
            <a:r>
              <a:rPr lang="ja-JP" altLang="en-US" sz="1200" dirty="0"/>
              <a:t>”</a:t>
            </a:r>
            <a:endParaRPr lang="en-US" altLang="ja-JP" sz="1200" dirty="0"/>
          </a:p>
          <a:p>
            <a:pPr eaLnBrk="1" fontAlgn="auto" hangingPunct="1">
              <a:spcAft>
                <a:spcPts val="0"/>
              </a:spcAft>
              <a:buFont typeface="Arial"/>
              <a:buChar char="•"/>
              <a:defRPr/>
            </a:pPr>
            <a:r>
              <a:rPr lang="en-US" altLang="ja-JP" sz="1200" dirty="0"/>
              <a:t> Share results with stakeholders</a:t>
            </a:r>
          </a:p>
          <a:p>
            <a:pPr marL="0" indent="0" eaLnBrk="1" fontAlgn="auto" hangingPunct="1">
              <a:spcAft>
                <a:spcPts val="0"/>
              </a:spcAft>
              <a:buFont typeface="Arial"/>
              <a:buChar char="•"/>
              <a:defRPr/>
            </a:pPr>
            <a:endParaRPr lang="en-US" altLang="en-US" sz="1200" dirty="0"/>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FD029022-3E69-5745-ACEB-4F04E3042F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D391D1A-05EE-0248-80CE-A72B4E2B1DAC}"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AF294D3C-6719-4B49-A45F-821D8B2F3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D51F4FBA-0E09-604B-8387-8CE5C017CC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Macro – whole school</a:t>
            </a:r>
          </a:p>
          <a:p>
            <a:r>
              <a:rPr lang="en-US" altLang="en-US" dirty="0">
                <a:ea typeface="ＭＳ Ｐゴシック" panose="020B0600070205080204" pitchFamily="34" charset="-128"/>
              </a:rPr>
              <a:t>Mezzo – certain classrooms or identified groups</a:t>
            </a:r>
          </a:p>
          <a:p>
            <a:r>
              <a:rPr lang="en-US" altLang="en-US" dirty="0">
                <a:ea typeface="ＭＳ Ｐゴシック" panose="020B0600070205080204" pitchFamily="34" charset="-128"/>
              </a:rPr>
              <a:t>Micro – individual student concerns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Start with outcome, create statement with goal summary, gather data, etc.</a:t>
            </a:r>
          </a:p>
        </p:txBody>
      </p:sp>
      <p:sp>
        <p:nvSpPr>
          <p:cNvPr id="104451" name="Slide Number Placeholder 3">
            <a:extLst>
              <a:ext uri="{FF2B5EF4-FFF2-40B4-BE49-F238E27FC236}">
                <a16:creationId xmlns:a16="http://schemas.microsoft.com/office/drawing/2014/main" id="{3C23815D-CD9E-DC48-AC71-1495D55233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2FCA1EA2-0C4D-7648-B31F-043A632345A6}"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9E6D9A3-3C97-4B42-8950-FB4CA0AF82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76B9727A-4C44-BE46-BE0F-76D9EBFE30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ea typeface="ＭＳ Ｐゴシック" panose="020B0600070205080204" pitchFamily="34" charset="-128"/>
              </a:rPr>
              <a:t>Jacob – 12 behaviors that have risen above classroom management</a:t>
            </a:r>
          </a:p>
        </p:txBody>
      </p:sp>
      <p:sp>
        <p:nvSpPr>
          <p:cNvPr id="106499" name="Slide Number Placeholder 3">
            <a:extLst>
              <a:ext uri="{FF2B5EF4-FFF2-40B4-BE49-F238E27FC236}">
                <a16:creationId xmlns:a16="http://schemas.microsoft.com/office/drawing/2014/main" id="{4839150A-2B3E-C945-9EDF-5877ECB97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BAE3D88-1796-A34C-8903-B4C32D619070}"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5CAAC6-9E78-E842-9760-7F77A8ADC35D}" type="slidenum">
              <a:rPr lang="en-US" smtClean="0"/>
              <a:t>2</a:t>
            </a:fld>
            <a:endParaRPr lang="en-US"/>
          </a:p>
        </p:txBody>
      </p:sp>
    </p:spTree>
    <p:extLst>
      <p:ext uri="{BB962C8B-B14F-4D97-AF65-F5344CB8AC3E}">
        <p14:creationId xmlns:p14="http://schemas.microsoft.com/office/powerpoint/2010/main" val="985360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BDE14838-46BE-9F41-8F2F-C6002BA77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F9E845E9-50C5-9845-8CA3-B544C26D6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ea typeface="ＭＳ Ｐゴシック" panose="020B0600070205080204" pitchFamily="34" charset="-128"/>
              </a:rPr>
              <a:t>School created simple 3-point scale for each of the school-wide expectations</a:t>
            </a:r>
          </a:p>
          <a:p>
            <a:r>
              <a:rPr lang="en-US" altLang="en-US" dirty="0">
                <a:latin typeface="Arial" panose="020B0604020202020204" pitchFamily="34" charset="0"/>
                <a:ea typeface="ＭＳ Ｐゴシック" panose="020B0600070205080204" pitchFamily="34" charset="-128"/>
              </a:rPr>
              <a:t>Teachers given instructions for rating students and they provide overall rating to each expectation</a:t>
            </a:r>
          </a:p>
          <a:p>
            <a:r>
              <a:rPr lang="en-US" altLang="en-US" dirty="0">
                <a:latin typeface="Arial" panose="020B0604020202020204" pitchFamily="34" charset="0"/>
                <a:ea typeface="ＭＳ Ｐゴシック" panose="020B0600070205080204" pitchFamily="34" charset="-128"/>
              </a:rPr>
              <a:t>Jacob – more questions about where he is doing well and where he is struggling.</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How would this work in your school?</a:t>
            </a:r>
          </a:p>
        </p:txBody>
      </p:sp>
      <p:sp>
        <p:nvSpPr>
          <p:cNvPr id="108547" name="Slide Number Placeholder 3">
            <a:extLst>
              <a:ext uri="{FF2B5EF4-FFF2-40B4-BE49-F238E27FC236}">
                <a16:creationId xmlns:a16="http://schemas.microsoft.com/office/drawing/2014/main" id="{EFA73DEE-1F8D-444F-995E-3D73A8435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D46A43-0C82-6D49-A532-95DB63C0A793}"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372AE4E1-C13F-404E-97CA-2E60A8A1A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A60E7ECF-67A5-DE47-87E6-714B4B5A8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Student with 2-5 are candidates for more support in behavior, academic, or both areas.</a:t>
            </a:r>
          </a:p>
        </p:txBody>
      </p:sp>
      <p:sp>
        <p:nvSpPr>
          <p:cNvPr id="114691" name="Date Placeholder 3">
            <a:extLst>
              <a:ext uri="{FF2B5EF4-FFF2-40B4-BE49-F238E27FC236}">
                <a16:creationId xmlns:a16="http://schemas.microsoft.com/office/drawing/2014/main" id="{BC66254D-1960-0347-839A-4F646C843D6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44578CB-B005-A24A-9FE8-1CDEA831B227}" type="datetime1">
              <a:rPr lang="en-US" altLang="en-US" smtClean="0"/>
              <a:pPr>
                <a:spcBef>
                  <a:spcPct val="0"/>
                </a:spcBef>
              </a:pPr>
              <a:t>6/21/21</a:t>
            </a:fld>
            <a:endParaRPr lang="en-US" altLang="en-US"/>
          </a:p>
        </p:txBody>
      </p:sp>
      <p:sp>
        <p:nvSpPr>
          <p:cNvPr id="48133" name="Footer Placeholder 4">
            <a:extLst>
              <a:ext uri="{FF2B5EF4-FFF2-40B4-BE49-F238E27FC236}">
                <a16:creationId xmlns:a16="http://schemas.microsoft.com/office/drawing/2014/main" id="{950D9B0D-F1EA-0E41-AD36-C50DFE7BCFF2}"/>
              </a:ext>
            </a:extLst>
          </p:cNvPr>
          <p:cNvSpPr>
            <a:spLocks noGrp="1"/>
          </p:cNvSpPr>
          <p:nvPr>
            <p:ph type="ftr" sz="quarter" idx="4"/>
          </p:nvPr>
        </p:nvSpPr>
        <p:spPr/>
        <p:txBody>
          <a:bodyPr/>
          <a:lstStyle/>
          <a:p>
            <a:pPr>
              <a:defRPr/>
            </a:pPr>
            <a:r>
              <a:rPr lang="en-US">
                <a:ea typeface="ＭＳ Ｐゴシック" charset="-128"/>
                <a:cs typeface="ＭＳ Ｐゴシック" charset="-128"/>
              </a:rPr>
              <a:t>Newton, J. S., Todd, A. W., Algozzine, K., Horner, R. H., &amp; Algozzine, B.  2008</a:t>
            </a:r>
          </a:p>
        </p:txBody>
      </p:sp>
      <p:sp>
        <p:nvSpPr>
          <p:cNvPr id="114693" name="Slide Number Placeholder 5">
            <a:extLst>
              <a:ext uri="{FF2B5EF4-FFF2-40B4-BE49-F238E27FC236}">
                <a16:creationId xmlns:a16="http://schemas.microsoft.com/office/drawing/2014/main" id="{26A53A57-E3B5-7649-889F-711BFCBD48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410FA5-B38E-0149-803B-C88AEACAB128}" type="slidenum">
              <a:rPr lang="en-US" altLang="en-US" smtClean="0"/>
              <a:pPr>
                <a:spcBef>
                  <a:spcPct val="0"/>
                </a:spcBef>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5353BFCA-D7C1-2645-A307-C069428A6AF1}"/>
              </a:ext>
            </a:extLst>
          </p:cNvPr>
          <p:cNvSpPr>
            <a:spLocks noGrp="1" noRot="1" noChangeAspect="1" noChangeArrowheads="1" noTextEdit="1"/>
          </p:cNvSpPr>
          <p:nvPr>
            <p:ph type="sldImg"/>
          </p:nvPr>
        </p:nvSpPr>
        <p:spPr>
          <a:ln/>
        </p:spPr>
      </p:sp>
      <p:sp>
        <p:nvSpPr>
          <p:cNvPr id="206850" name="Notes Placeholder 2">
            <a:extLst>
              <a:ext uri="{FF2B5EF4-FFF2-40B4-BE49-F238E27FC236}">
                <a16:creationId xmlns:a16="http://schemas.microsoft.com/office/drawing/2014/main" id="{9CF9B5E8-6DEE-CC44-AFAF-043030A931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Based on research using SWIS data across hundreds of U.S. schools, we know that screening should start in or around October so that by November we are providing students with the level or tiers of support they need to be successful. </a:t>
            </a:r>
          </a:p>
        </p:txBody>
      </p:sp>
    </p:spTree>
    <p:extLst>
      <p:ext uri="{BB962C8B-B14F-4D97-AF65-F5344CB8AC3E}">
        <p14:creationId xmlns:p14="http://schemas.microsoft.com/office/powerpoint/2010/main" val="2368618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43D29DB2-EC01-9A44-9EF8-0C2EED7F5495}"/>
              </a:ext>
            </a:extLst>
          </p:cNvPr>
          <p:cNvSpPr>
            <a:spLocks noGrp="1" noRot="1" noChangeAspect="1" noChangeArrowheads="1" noTextEdit="1"/>
          </p:cNvSpPr>
          <p:nvPr>
            <p:ph type="sldImg"/>
          </p:nvPr>
        </p:nvSpPr>
        <p:spPr>
          <a:ln/>
        </p:spPr>
      </p:sp>
      <p:sp>
        <p:nvSpPr>
          <p:cNvPr id="208898" name="Notes Placeholder 2">
            <a:extLst>
              <a:ext uri="{FF2B5EF4-FFF2-40B4-BE49-F238E27FC236}">
                <a16:creationId xmlns:a16="http://schemas.microsoft.com/office/drawing/2014/main" id="{40EF12C6-9926-7749-8B32-81735811C3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Projected if we intervene we will have lower projected office disciplinary referrals.  In actively screening we are trying to reduce the number of total referrals, , the number of minutes a student is out of their instructional environment, the number of referrals individual students receive, and staff time spent on addressing problem behavior across the school. </a:t>
            </a:r>
          </a:p>
          <a:p>
            <a:endParaRPr lang="en-US" altLang="en-US" dirty="0">
              <a:latin typeface="Arial" panose="020B0604020202020204" pitchFamily="34" charset="0"/>
              <a:ea typeface="ＭＳ Ｐゴシック" panose="020B0600070205080204" pitchFamily="34" charset="-128"/>
            </a:endParaRPr>
          </a:p>
          <a:p>
            <a:r>
              <a:rPr lang="en-US" altLang="en-US" dirty="0" err="1">
                <a:latin typeface="Arial" panose="020B0604020202020204" pitchFamily="34" charset="0"/>
                <a:ea typeface="ＭＳ Ｐゴシック" panose="020B0600070205080204" pitchFamily="34" charset="-128"/>
              </a:rPr>
              <a:t>PBISApps</a:t>
            </a:r>
            <a:r>
              <a:rPr lang="en-US" altLang="en-US" dirty="0">
                <a:latin typeface="Arial" panose="020B0604020202020204" pitchFamily="34" charset="0"/>
                <a:ea typeface="ＭＳ Ｐゴシック" panose="020B0600070205080204" pitchFamily="34" charset="-128"/>
              </a:rPr>
              <a:t> recommends screening about 6 weeks after each major break.. The October Catch, (click) the February Catch, (click) and the April Catch for example.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we hypothesize a 20% decrease for students who would have ended the year with 2-5 referrals and a 30% decrease for students who were on target to receive 6+ referrals then some simple math tells us that a school with 500 students can reduce overall referrals by 150 and regain approximately 25-75 hours of staff time. </a:t>
            </a:r>
          </a:p>
        </p:txBody>
      </p:sp>
    </p:spTree>
    <p:extLst>
      <p:ext uri="{BB962C8B-B14F-4D97-AF65-F5344CB8AC3E}">
        <p14:creationId xmlns:p14="http://schemas.microsoft.com/office/powerpoint/2010/main" val="1569674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769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dirty="0"/>
              <a:t>SEB screening differs from other assessments of attitudes and feelings such as within school climate surveys in that SEB screening focuses on an individual student’s level of SEB health. </a:t>
            </a:r>
          </a:p>
          <a:p>
            <a:pPr marL="0" lvl="0" indent="0"/>
            <a:endParaRPr lang="en-US" dirty="0"/>
          </a:p>
          <a:p>
            <a:pPr marL="0" lvl="0" indent="0"/>
            <a:r>
              <a:rPr lang="en-US" dirty="0"/>
              <a:t>School climate surveys typically yield data that are aggregated across groups to indicate a given school’s safety and SEB health as perceived by a variety of stakeholders (student, staff, parents) and can provide another source of important data especially in regard to environmental and contextual factors.</a:t>
            </a:r>
          </a:p>
          <a:p>
            <a:pPr marL="0" lvl="0" indent="0"/>
            <a:endParaRPr lang="en-US" dirty="0"/>
          </a:p>
          <a:p>
            <a:pPr marL="0" lvl="0" indent="0"/>
            <a:r>
              <a:rPr dirty="0"/>
              <a:t>“At risk of” is a big category.  We would like to know if there are any warning signs that we can easily address by matching student need with interventions.  </a:t>
            </a:r>
          </a:p>
        </p:txBody>
      </p:sp>
      <p:sp>
        <p:nvSpPr>
          <p:cNvPr id="15769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6815629D-2EF8-4712-94EB-072EA661A189}" type="slidenum">
              <a:rPr lang="en-US" altLang="en-US"/>
              <a:t>26</a:t>
            </a:fld>
            <a:endParaRPr lang="en-US" altLang="en-US"/>
          </a:p>
        </p:txBody>
      </p:sp>
    </p:spTree>
    <p:extLst>
      <p:ext uri="{BB962C8B-B14F-4D97-AF65-F5344CB8AC3E}">
        <p14:creationId xmlns:p14="http://schemas.microsoft.com/office/powerpoint/2010/main" val="35860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Screeners with a little s and screeners with a capital S.  SEBL – Social Emotional Behavior Learning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27</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860077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Can provide valuable data for getting important feedback as well as assessing connections and engagement.   Also increases opportunities for school faculty and staff to be observers of behavior and can move a “hunch” to a data point.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28</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81735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The use of screening data is well established as a valid and reliable method for determining students with elevated levels of risk (</a:t>
            </a:r>
            <a:r>
              <a:rPr lang="en-US" altLang="en-US" dirty="0" err="1"/>
              <a:t>Kamphaus</a:t>
            </a:r>
            <a:r>
              <a:rPr lang="en-US" altLang="en-US" dirty="0"/>
              <a:t> &amp; </a:t>
            </a:r>
            <a:r>
              <a:rPr lang="en-US" altLang="en-US" dirty="0" err="1"/>
              <a:t>Distephano</a:t>
            </a:r>
            <a:r>
              <a:rPr lang="en-US" altLang="en-US" dirty="0"/>
              <a:t>, 2007; Romer &amp; McIntosh, 2005; Elliott &amp; Gresham, 2008).</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effectLst/>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dirty="0">
                <a:effectLst/>
              </a:rPr>
              <a:t>Recognize typical base rates and norm comparison data may be skewed.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29</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77211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Formally or informally screen to efficiently identify students who need more support (related to health, safety, SEB needs, academic concerns).  Lets talk a little bit about the why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30</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816297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those experiencing death or loss of someone close to them; those with significant disruption to lifestyle such as food insecurity, financial insecurity; those with a history of trauma and chronic stress or other pre-existing mental health problems; those with exposure to abuse or neglect;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Using SEBL folks at which level?  Using them at the universal, targeted and intensive level.  Pushing in more to utilize informal screening processes to see the challenges in the context where they exist.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31</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74299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r>
              <a:rPr lang="en-US" dirty="0" err="1"/>
              <a:t>WestEd</a:t>
            </a:r>
            <a:endParaRPr lang="en-US" dirty="0"/>
          </a:p>
          <a:p>
            <a:r>
              <a:rPr lang="en-US" dirty="0"/>
              <a:t>Kym </a:t>
            </a:r>
            <a:r>
              <a:rPr lang="en-US" dirty="0" err="1"/>
              <a:t>Asam</a:t>
            </a:r>
            <a:endParaRPr lang="en-US" dirty="0"/>
          </a:p>
          <a:p>
            <a:r>
              <a:rPr lang="en-US" dirty="0"/>
              <a:t>AIR</a:t>
            </a:r>
          </a:p>
          <a:p>
            <a:r>
              <a:rPr lang="en-US" dirty="0"/>
              <a:t>Harvard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55310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32</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963228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rPr>
              <a:t>asking questions, listening empathically, and reaching out to let others know we care —can make a big difference in the lives of our students. </a:t>
            </a:r>
          </a:p>
          <a:p>
            <a:endParaRPr lang="en-US" b="0" i="0" dirty="0">
              <a:effectLst/>
            </a:endParaRPr>
          </a:p>
          <a:p>
            <a:r>
              <a:rPr lang="en-US" b="0" i="0" dirty="0">
                <a:effectLst/>
              </a:rPr>
              <a:t>Reference list in hand-outs/materials calls social/emotional/behavioral surveys and screeners.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34</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42186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err="1">
                <a:effectLst/>
              </a:rPr>
              <a:t>Closegap</a:t>
            </a:r>
            <a:r>
              <a:rPr lang="en-US" b="0" i="0" u="none" strike="noStrike" dirty="0">
                <a:effectLst/>
              </a:rPr>
              <a:t> was one of the recommendations provided by the AOE in the SEL </a:t>
            </a:r>
            <a:r>
              <a:rPr lang="en-US" b="0" i="0" u="none" strike="noStrike" dirty="0" err="1">
                <a:effectLst/>
              </a:rPr>
              <a:t>Covid</a:t>
            </a:r>
            <a:r>
              <a:rPr lang="en-US" b="0" i="0" u="none" strike="noStrike" dirty="0">
                <a:effectLst/>
              </a:rPr>
              <a:t>-guidance. It was also recommended by VT School Counselor Association and the VT SEL Taskforce. it is free and user friendly.  Can be completed on both remote learning days and in-person days.  You can also create something like this that is physical vs virtual</a:t>
            </a:r>
            <a:endParaRPr lang="en-US" dirty="0"/>
          </a:p>
          <a:p>
            <a:endParaRPr lang="en-US" dirty="0"/>
          </a:p>
          <a:p>
            <a:r>
              <a:rPr lang="en-US" dirty="0"/>
              <a:t>Strengths – easy to implement. No pushback from staff. Younger students like the “select to speak option. Can do pencil and paper version.</a:t>
            </a:r>
          </a:p>
          <a:p>
            <a:r>
              <a:rPr lang="en-US" dirty="0"/>
              <a:t>Barriers – initial concern that middle schoolers wouldn’t like it but they do. </a:t>
            </a:r>
          </a:p>
          <a:p>
            <a:endParaRPr lang="en-US" dirty="0"/>
          </a:p>
          <a:p>
            <a:r>
              <a:rPr lang="en-US" dirty="0"/>
              <a:t>They are doing it twice a week. School counselor has access to all the data. Helps prevent kids from falling through the cracks when they select that they want to speak to someone. </a:t>
            </a:r>
          </a:p>
          <a:p>
            <a:endParaRPr lang="en-US" dirty="0"/>
          </a:p>
          <a:p>
            <a:endParaRPr lang="en-US" dirty="0"/>
          </a:p>
          <a:p>
            <a:endParaRPr lang="en-US" dirty="0"/>
          </a:p>
          <a:p>
            <a:r>
              <a:rPr lang="en-US" dirty="0"/>
              <a:t>How are you feeling? </a:t>
            </a:r>
            <a:r>
              <a:rPr lang="en-US" dirty="0" err="1"/>
              <a:t>Closegap</a:t>
            </a:r>
            <a:r>
              <a:rPr lang="en-US" dirty="0"/>
              <a:t> uses planets to describe our feelings. You may be feeling one way right now, but feelings are temporary— they aren’t who you are and they will pass. You can move from feeling to feeling, from planet to planet, all day long. </a:t>
            </a:r>
          </a:p>
          <a:p>
            <a:endParaRPr lang="en-US" dirty="0"/>
          </a:p>
          <a:p>
            <a:r>
              <a:rPr lang="en-US" dirty="0"/>
              <a:t>How does that feel in your body? From here you check in with your physical feelings, or the sensations happening in your body. These are our moon</a:t>
            </a:r>
          </a:p>
          <a:p>
            <a:endParaRPr lang="en-US" dirty="0"/>
          </a:p>
          <a:p>
            <a:r>
              <a:rPr lang="en-US" dirty="0"/>
              <a:t>What else is going on? Then we ask about your energy levels, and follow up with some additional questions: Did you sleep well last night? Is everything OK at home? Are you hurt or sick? Do you want to talk to someone?</a:t>
            </a:r>
          </a:p>
          <a:p>
            <a:endParaRPr lang="en-US" dirty="0"/>
          </a:p>
          <a:p>
            <a:r>
              <a:rPr lang="en-US" dirty="0"/>
              <a:t>What activity would you like to complete? We then offer a library of activities to choose from, varying from calming to energizing, from discreet to things you can do with others.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35</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906901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box and do it </a:t>
            </a:r>
            <a:r>
              <a:rPr lang="en-US" dirty="0" err="1"/>
              <a:t>anymously</a:t>
            </a:r>
            <a:r>
              <a:rPr lang="en-US" dirty="0"/>
              <a:t> on their desk</a:t>
            </a:r>
          </a:p>
          <a:p>
            <a:r>
              <a:rPr lang="en-US" dirty="0"/>
              <a:t>Emoji in receptacle and get your finger on the pulse of the classroom community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37</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04482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e06a7826c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e06a7826c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Well-being, belonging, ed leadership relationships, efficacy, self-reflection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40</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901128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Earlier we looked at data across the tiers.  This is just a reminder of what to look for with your informal universal screener.</a:t>
            </a:r>
          </a:p>
          <a:p>
            <a:r>
              <a:rPr lang="en-US" sz="1800" dirty="0">
                <a:effectLst/>
              </a:rPr>
              <a:t>PCP’s, crisis visits, hospital diversion, substance abuse, etc.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42</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5212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and inclusion for students.  Do they have someone they can trust that looks like them and understands their culture.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43</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073122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Satisfaction about school culture is another way to informally survey what experiences families, students and staff are having.  You can use that information to design interventions.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44</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066453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937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One of the unintended positive consequences of COVID was that prioritization to SEB well-being for staff and students was named in a way that it has not been before so there is more acceptance about ensuring that occurs and it not as competitive with academics as it used to be.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Understand that utilizing informal and formal screening tools may uncover needs about which you were not aware.  So, be prepared to find tools to address those needs.  Harm can be done if you uncover a need and do not address it.  However, this should not paralyze the process.  Just be ready to mobilize to meet the need.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When students return to school, they need to immediately know what social, emotional, and behavioral resources are available. While staff can encourage students to use those services, staff are still responsible to refer students with clear or suspected needs to the EST/Targeted Team/ even in the absence of a student self-report or self-referral.</a:t>
            </a:r>
            <a:endParaRPr lang="en-US" dirty="0"/>
          </a:p>
          <a:p>
            <a:pPr marL="0" indent="0"/>
            <a:endParaRPr lang="en-US" dirty="0"/>
          </a:p>
          <a:p>
            <a:pPr marL="0" indent="0"/>
            <a:r>
              <a:rPr kumimoji="0" lang="en-US" altLang="en-US" sz="1200" b="0" i="0" u="none" baseline="0" dirty="0">
                <a:solidFill>
                  <a:schemeClr val="tx1"/>
                </a:solidFill>
                <a:effectLst/>
                <a:latin typeface="Arial"/>
                <a:ea typeface="ＭＳ Ｐゴシック" charset="-128"/>
              </a:rPr>
              <a:t>What functions do your interventions address? It may be helpful to connect with local service agencies and community partners to help identify these needs and provide additional support. Build a broad coalition to integrate SEL and academic supports into transition plans, and create and maintain a caring, safe, and supportive environment for all students and adults. </a:t>
            </a:r>
            <a:endParaRPr dirty="0"/>
          </a:p>
        </p:txBody>
      </p:sp>
      <p:sp>
        <p:nvSpPr>
          <p:cNvPr id="22937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7B99D2A1-EA35-47A0-A8E7-AA9E8E944891}" type="slidenum">
              <a:rPr lang="en-US" altLang="en-US"/>
              <a:t>46</a:t>
            </a:fld>
            <a:endParaRPr lang="en-US" altLang="en-US"/>
          </a:p>
        </p:txBody>
      </p:sp>
    </p:spTree>
    <p:extLst>
      <p:ext uri="{BB962C8B-B14F-4D97-AF65-F5344CB8AC3E}">
        <p14:creationId xmlns:p14="http://schemas.microsoft.com/office/powerpoint/2010/main" val="1489960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Recovery plan has indicated universal screener as a method to integrate students back into school.  Social emotional functioning, engagement and academic success.  Universal screeners can help facilitate all of these – also staff wellbeing.  Equity and inclusion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349510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1" hangingPunct="1">
              <a:spcBef>
                <a:spcPct val="0"/>
              </a:spcBef>
            </a:pPr>
            <a:r>
              <a:rPr lang="en-US" altLang="en-US" dirty="0">
                <a:latin typeface="Calibri" charset="0"/>
              </a:rPr>
              <a:t>With the number of behaviors that occur in the classroom on a daily basis, it can sometimes be difficult to formulate an accurate measure of the real challenges and needs if we rely solely on anecdotal, gut reactions. It can also sometimes be a challenge to figure out where to start when there can be so many variations in the types of behaviors.</a:t>
            </a:r>
          </a:p>
          <a:p>
            <a:pPr marL="0" lvl="0" indent="0" eaLnBrk="1" hangingPunct="1">
              <a:spcBef>
                <a:spcPct val="0"/>
              </a:spcBef>
            </a:pPr>
            <a:endParaRPr lang="en-US" altLang="en-US" dirty="0">
              <a:latin typeface="Calibri" charset="0"/>
            </a:endParaRPr>
          </a:p>
          <a:p>
            <a:pPr marL="0" lvl="0" indent="0"/>
            <a:r>
              <a:rPr lang="en-US" altLang="en-US" dirty="0">
                <a:latin typeface="Calibri" charset="0"/>
              </a:rPr>
              <a:t>Role of educator challenging to meet differentiated needs of students.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47</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974518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974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buNone/>
            </a:pPr>
            <a:r>
              <a:rPr lang="en-US" altLang="en-US" dirty="0"/>
              <a:t>Validated instruments that focus on social/emotional/behavioral risks and strengths. </a:t>
            </a:r>
          </a:p>
          <a:p>
            <a:pPr marL="0" indent="0">
              <a:buNone/>
            </a:pPr>
            <a:endParaRPr lang="en-US" dirty="0"/>
          </a:p>
          <a:p>
            <a:pPr marL="0" indent="0">
              <a:buNone/>
            </a:pPr>
            <a:r>
              <a:rPr lang="en-US" altLang="en-US" dirty="0"/>
              <a:t>A reliable method for determining students with elevated levels of risk.</a:t>
            </a:r>
            <a:br>
              <a:rPr lang="en-US" dirty="0"/>
            </a:br>
            <a:endParaRPr lang="en-US" dirty="0"/>
          </a:p>
          <a:p>
            <a:pPr marL="0" lvl="0" indent="0" eaLnBrk="1" hangingPunct="1">
              <a:spcBef>
                <a:spcPct val="0"/>
              </a:spcBef>
            </a:pPr>
            <a:r>
              <a:rPr lang="en-US" altLang="en-US" dirty="0">
                <a:latin typeface="Calibri" charset="0"/>
              </a:rPr>
              <a:t>As we already said, we</a:t>
            </a:r>
            <a:r>
              <a:rPr lang="ja-JP" altLang="en-US" dirty="0">
                <a:latin typeface="Calibri" charset="0"/>
              </a:rPr>
              <a:t>’</a:t>
            </a:r>
            <a:r>
              <a:rPr lang="en-US" altLang="ja-JP" dirty="0">
                <a:latin typeface="Calibri" charset="0"/>
              </a:rPr>
              <a:t>re doing a multitude of screenings in schools anyway. Just like with our other screenings, early identification leads to early intervention. Using formalized screening measures allows schools to select interventions that are based on results of rating scales rather than guesses. </a:t>
            </a:r>
          </a:p>
          <a:p>
            <a:pPr marL="0" lvl="0" indent="0" eaLnBrk="1" hangingPunct="1">
              <a:spcBef>
                <a:spcPct val="0"/>
              </a:spcBef>
            </a:pPr>
            <a:endParaRPr lang="en-US" altLang="en-US" dirty="0">
              <a:latin typeface="Calibri" charset="0"/>
            </a:endParaRPr>
          </a:p>
          <a:p>
            <a:pPr marL="0" lvl="0" indent="0" eaLnBrk="1" hangingPunct="1">
              <a:spcBef>
                <a:spcPct val="0"/>
              </a:spcBef>
            </a:pPr>
            <a:r>
              <a:rPr lang="en-US" altLang="en-US" dirty="0">
                <a:latin typeface="Calibri" charset="0"/>
              </a:rPr>
              <a:t>Screening allows us to be objective.  </a:t>
            </a:r>
          </a:p>
          <a:p>
            <a:pPr marL="0" lvl="0" indent="0" eaLnBrk="1" hangingPunct="1">
              <a:spcBef>
                <a:spcPct val="0"/>
              </a:spcBef>
            </a:pPr>
            <a:endParaRPr lang="en-US" altLang="en-US" dirty="0">
              <a:latin typeface="Calibri" charset="0"/>
            </a:endParaRPr>
          </a:p>
          <a:p>
            <a:pPr marL="0" lvl="0" indent="0" eaLnBrk="1" hangingPunct="1">
              <a:spcBef>
                <a:spcPct val="0"/>
              </a:spcBef>
            </a:pPr>
            <a:r>
              <a:rPr lang="en-US" altLang="en-US" dirty="0">
                <a:latin typeface="Calibri" charset="0"/>
              </a:rPr>
              <a:t>Matching interventions to what is going on with the student.  A simplistic example would be supporting a shy, withdrawn student with a standard CICO intervention</a:t>
            </a:r>
          </a:p>
          <a:p>
            <a:pPr marL="0" lvl="0" indent="0" eaLnBrk="1" hangingPunct="1">
              <a:spcBef>
                <a:spcPct val="0"/>
              </a:spcBef>
            </a:pPr>
            <a:endParaRPr lang="en-US" altLang="en-US" dirty="0">
              <a:latin typeface="Calibri" charset="0"/>
            </a:endParaRPr>
          </a:p>
          <a:p>
            <a:pPr marL="0" lvl="0" indent="0" eaLnBrk="1" hangingPunct="1">
              <a:spcBef>
                <a:spcPct val="0"/>
              </a:spcBef>
            </a:pPr>
            <a:r>
              <a:rPr lang="en-US" altLang="en-US" dirty="0">
                <a:latin typeface="Calibri" charset="0"/>
              </a:rPr>
              <a:t>It is also important to remember that students with internalizing behaviors maybe missed because their behaviors are not obvious.</a:t>
            </a:r>
          </a:p>
        </p:txBody>
      </p:sp>
      <p:sp>
        <p:nvSpPr>
          <p:cNvPr id="15974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EBF7D5EB-DEDA-41D5-9935-BFC03D799811}" type="slidenum">
              <a:rPr lang="en-US" altLang="en-US">
                <a:latin typeface="Calibri" charset="0"/>
              </a:rPr>
              <a:t>48</a:t>
            </a:fld>
            <a:endParaRPr lang="en-US" altLang="en-US">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565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marR="0" lvl="0" indent="0" algn="l" defTabSz="914400" rtl="0" eaLnBrk="0" fontAlgn="base" latinLnBrk="0" hangingPunct="0">
              <a:lnSpc>
                <a:spcPct val="80000"/>
              </a:lnSpc>
              <a:spcBef>
                <a:spcPct val="30000"/>
              </a:spcBef>
              <a:spcAft>
                <a:spcPct val="0"/>
              </a:spcAft>
              <a:buClrTx/>
              <a:buSzTx/>
              <a:buFontTx/>
              <a:buNone/>
              <a:tabLst/>
              <a:defRPr/>
            </a:pPr>
            <a:endParaRPr lang="en-US" altLang="ja-JP" sz="2000" dirty="0"/>
          </a:p>
          <a:p>
            <a:pPr marL="0" lvl="0" indent="0"/>
            <a:r>
              <a:rPr lang="en-US" altLang="en-US" sz="2000" dirty="0"/>
              <a:t>WHAT DO WE KNOW!</a:t>
            </a:r>
          </a:p>
          <a:p>
            <a:pPr marL="0" lvl="0" indent="0"/>
            <a:r>
              <a:rPr lang="en-US" altLang="en-US" sz="2000" dirty="0"/>
              <a:t>Academic Success is linked with social and behavioral skills</a:t>
            </a:r>
          </a:p>
          <a:p>
            <a:pPr marL="0" lvl="0" indent="0"/>
            <a:endParaRPr lang="en-US" altLang="en-US" sz="1000" dirty="0"/>
          </a:p>
          <a:p>
            <a:pPr marL="0" lvl="0" indent="0"/>
            <a:r>
              <a:rPr lang="en-US" altLang="en-US" sz="2000" dirty="0"/>
              <a:t>Early identification with intervention can decrease the likelihood of academic failure</a:t>
            </a:r>
          </a:p>
          <a:p>
            <a:pPr marL="0" lvl="0" indent="0"/>
            <a:endParaRPr lang="en-US" altLang="en-US" sz="1000" dirty="0"/>
          </a:p>
          <a:p>
            <a:pPr marL="0" lvl="0" indent="0"/>
            <a:r>
              <a:rPr lang="en-US" altLang="en-US" sz="2000" dirty="0"/>
              <a:t>Preventive supports reduce the need for more intensive supports later</a:t>
            </a:r>
          </a:p>
          <a:p>
            <a:pPr marL="0" lvl="0" indent="0" eaLnBrk="1" hangingPunct="1">
              <a:lnSpc>
                <a:spcPct val="80000"/>
              </a:lnSpc>
              <a:buFont typeface="Wingdings 2" charset="2"/>
              <a:buChar char=""/>
            </a:pPr>
            <a:endParaRPr lang="en-US" altLang="ja-JP" sz="2000" dirty="0"/>
          </a:p>
          <a:p>
            <a:pPr marL="0" lvl="0" indent="0" eaLnBrk="1" hangingPunct="1">
              <a:lnSpc>
                <a:spcPct val="80000"/>
              </a:lnSpc>
              <a:buFont typeface="Wingdings 2" charset="2"/>
              <a:buChar char=""/>
            </a:pPr>
            <a:endParaRPr lang="en-US" altLang="en-US" sz="300" dirty="0"/>
          </a:p>
          <a:p>
            <a:pPr marL="0" lvl="0" indent="0" eaLnBrk="1" hangingPunct="1">
              <a:lnSpc>
                <a:spcPct val="80000"/>
              </a:lnSpc>
              <a:buFont typeface="Wingdings 2" charset="2"/>
              <a:buChar char=""/>
            </a:pPr>
            <a:endParaRPr lang="en-US" altLang="en-US" sz="300" dirty="0"/>
          </a:p>
          <a:p>
            <a:pPr marL="0" lvl="0" indent="0" eaLnBrk="1" hangingPunct="1">
              <a:lnSpc>
                <a:spcPct val="80000"/>
              </a:lnSpc>
            </a:pPr>
            <a:r>
              <a:rPr lang="en-US" altLang="en-US" sz="300" dirty="0"/>
              <a:t>.</a:t>
            </a:r>
          </a:p>
          <a:p>
            <a:pPr marL="0" lvl="0" indent="0">
              <a:lnSpc>
                <a:spcPct val="80000"/>
              </a:lnSpc>
            </a:pPr>
            <a:endParaRPr lang="en-US" altLang="en-US" sz="300" dirty="0"/>
          </a:p>
        </p:txBody>
      </p:sp>
      <p:sp>
        <p:nvSpPr>
          <p:cNvPr id="15565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E62DF125-B505-48D8-8CCE-DEC5E513116E}" type="slidenum">
              <a:rPr lang="en-US" altLang="en-US">
                <a:latin typeface="Calibri" charset="0"/>
              </a:rPr>
              <a:t>49</a:t>
            </a:fld>
            <a:endParaRPr lang="en-US" altLang="en-US">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Under normal (pre-pandemic) circumstances, a </a:t>
            </a:r>
            <a:r>
              <a:rPr lang="en-US" altLang="en-US" u="sng" dirty="0"/>
              <a:t>psychometrically-sound</a:t>
            </a:r>
            <a:r>
              <a:rPr lang="en-US" altLang="en-US" dirty="0"/>
              <a:t> screening-to-services process requires the use of (a) multiple assessment approaches or tools; (b) completed by multiple raters (including the student him or herself); (c) evaluating student behavior across multiple settings; (d) where the ratings, observations, and data are reliable and the results are valid; and all completed (e) within a multiple-gated process.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50</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097861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6793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a:latin typeface="Calibri" charset="0"/>
              </a:rPr>
              <a:t>How do we know which intervention to use for each child? We need to have a formalized way to determine what type of intervention is most appropriate for each student. Just like in an RTI model where we use Universal academic assessments to identify students at risk and to provide early intervention. We need to do the same behaviorally and ensure that we are being more intentional with our intervention selection. </a:t>
            </a:r>
          </a:p>
        </p:txBody>
      </p:sp>
      <p:sp>
        <p:nvSpPr>
          <p:cNvPr id="167939" name="Footer Placeholder 4"/>
          <p:cNvSpPr>
            <a:spLocks noGrp="1"/>
          </p:cNvSpPr>
          <p:nvPr>
            <p:ph type="ftr"/>
          </p:nvPr>
        </p:nvSpPr>
        <p:spPr>
          <a:xfrm>
            <a:off x="0"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sz="1100">
                <a:solidFill>
                  <a:srgbClr val="000000"/>
                </a:solidFill>
              </a:rPr>
              <a:t>Vannest, K.J. (2009) kvannest@tamu.edu</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Second bullet – relationship mapping.  Think about equity and inclusion, implicit bias, subjective behaviors, etc.  </a:t>
            </a:r>
          </a:p>
          <a:p>
            <a:pPr marL="0" marR="0" lvl="0" indent="0" defTabSz="914400" eaLnBrk="1" fontAlgn="auto" latinLnBrk="0" hangingPunct="1">
              <a:lnSpc>
                <a:spcPct val="100000"/>
              </a:lnSpc>
              <a:spcBef>
                <a:spcPts val="0"/>
              </a:spcBef>
              <a:spcAft>
                <a:spcPts val="0"/>
              </a:spcAft>
              <a:buClrTx/>
              <a:buSzTx/>
              <a:buFontTx/>
              <a:buNone/>
              <a:tabLst/>
              <a:defRPr/>
            </a:pPr>
            <a:endParaRPr lang="en-US" altLang="en-US" dirty="0"/>
          </a:p>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If such “Screening” is done too early and too quickly, the results will largely be invalid, the needed treatment directions will be unclear (or incorrectly focused), the time will be wasted. . . . and worse, some students may be harmed by not getting or getting the wrong therapeutic services.</a:t>
            </a:r>
            <a:endParaRPr lang="en-US" dirty="0"/>
          </a:p>
          <a:p>
            <a:endParaRPr lang="en-US" dirty="0"/>
          </a:p>
          <a:p>
            <a:r>
              <a:rPr lang="en-US" b="0" i="0" dirty="0">
                <a:effectLst/>
              </a:rPr>
              <a:t>When students return to school this Fall, we are fully expecting a social, emotional, and behavioral transition or re-entry process that is somewhat different than “normal.” While we can’t exactly predict how individual students will re-enter (hence the screening process outlined later in this Blog), we do expect different levels of social, emotional, and behavioral variability across students as a “normal” response. . . both to the medical, economic, educational, social, and/or other life condition effects of the pandemic, and to the racial bias and equity events triggered by the murder of George Floyd and others.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53</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834521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8637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dirty="0">
                <a:latin typeface="Calibri" charset="0"/>
              </a:rPr>
              <a:t>Students exhibiting anxiety, depression or other internalizing behaviors are not as easily recognizable. Although ODRs give descriptions of behavior incidents that occurred, they do not assess the motivating factors behind behavior and often times miss the less externalizing student who don</a:t>
            </a:r>
            <a:r>
              <a:rPr lang="ja-JP" altLang="en-US" dirty="0">
                <a:latin typeface="Calibri" charset="0"/>
              </a:rPr>
              <a:t>’</a:t>
            </a:r>
            <a:r>
              <a:rPr lang="en-US" altLang="ja-JP" dirty="0">
                <a:latin typeface="Calibri" charset="0"/>
              </a:rPr>
              <a:t>t typically </a:t>
            </a:r>
            <a:r>
              <a:rPr lang="ja-JP" altLang="en-US" dirty="0">
                <a:latin typeface="Calibri" charset="0"/>
              </a:rPr>
              <a:t>“</a:t>
            </a:r>
            <a:r>
              <a:rPr lang="en-US" altLang="ja-JP" dirty="0">
                <a:latin typeface="Calibri" charset="0"/>
              </a:rPr>
              <a:t>Act Out.</a:t>
            </a:r>
            <a:r>
              <a:rPr lang="ja-JP" altLang="en-US" dirty="0">
                <a:latin typeface="Calibri" charset="0"/>
              </a:rPr>
              <a:t>”</a:t>
            </a:r>
            <a:endParaRPr lang="en-US" altLang="ja-JP" dirty="0">
              <a:latin typeface="Calibri" charset="0"/>
            </a:endParaRPr>
          </a:p>
          <a:p>
            <a:pPr marL="0" lvl="0" indent="0" eaLnBrk="1" hangingPunct="1">
              <a:spcBef>
                <a:spcPct val="0"/>
              </a:spcBef>
            </a:pPr>
            <a:endParaRPr lang="en-US" altLang="en-US" dirty="0">
              <a:latin typeface="Calibri" charset="0"/>
            </a:endParaRPr>
          </a:p>
          <a:p>
            <a:pPr marL="0" lvl="0" indent="0"/>
            <a:r>
              <a:rPr lang="en-US" altLang="en-US" dirty="0">
                <a:latin typeface="Calibri" charset="0"/>
              </a:rPr>
              <a:t>Bristol: someone may rank order high in the screening but may not receive referrals which means you just need to ask more questions. </a:t>
            </a:r>
            <a:br>
              <a:rPr lang="en-US" altLang="en-US" dirty="0">
                <a:latin typeface="Calibri" charset="0"/>
              </a:rPr>
            </a:br>
            <a:endParaRPr lang="en-US" altLang="en-US" dirty="0">
              <a:latin typeface="Calibri" charset="0"/>
            </a:endParaRPr>
          </a:p>
          <a:p>
            <a:pPr marL="0" lvl="0" indent="0"/>
            <a:br>
              <a:rPr lang="en-US" altLang="en-US" dirty="0">
                <a:latin typeface="Calibri" charset="0"/>
              </a:rPr>
            </a:br>
            <a:br>
              <a:rPr lang="en-US" altLang="en-US" dirty="0">
                <a:latin typeface="Calibri" charset="0"/>
              </a:rPr>
            </a:br>
            <a:endParaRPr lang="en-US" altLang="en-US" dirty="0">
              <a:latin typeface="Calibri" charset="0"/>
            </a:endParaRPr>
          </a:p>
          <a:p>
            <a:pPr marL="0" lvl="0" indent="0"/>
            <a:br>
              <a:rPr lang="en-US" altLang="en-US" dirty="0">
                <a:latin typeface="Calibri" charset="0"/>
              </a:rPr>
            </a:br>
            <a:endParaRPr lang="en-US" altLang="en-US" dirty="0">
              <a:latin typeface="Calibri" charset="0"/>
            </a:endParaRPr>
          </a:p>
          <a:p>
            <a:pPr marL="0" lvl="0" indent="0" eaLnBrk="1" hangingPunct="1">
              <a:spcBef>
                <a:spcPct val="0"/>
              </a:spcBef>
            </a:pPr>
            <a:endParaRPr lang="en-US" altLang="en-US" dirty="0">
              <a:latin typeface="Calibri" charset="0"/>
            </a:endParaRPr>
          </a:p>
        </p:txBody>
      </p:sp>
      <p:sp>
        <p:nvSpPr>
          <p:cNvPr id="18637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B42F0574-16C6-4728-A041-6E452F6E2860}" type="slidenum">
              <a:rPr lang="en-US" altLang="en-US">
                <a:latin typeface="Calibri" charset="0"/>
              </a:rPr>
              <a:t>54</a:t>
            </a:fld>
            <a:endParaRPr lang="en-US" altLang="en-US">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9046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r>
              <a:rPr lang="en-US" dirty="0"/>
              <a:t>Stage 1:  screen all kids;  stage 2:  teacher rating.  Higher than average internalizing and externalizing behavior (combined frequency index and critical behavior index (SSBD) – kids that most approximate bx for internalizing or </a:t>
            </a:r>
            <a:r>
              <a:rPr lang="en-US"/>
              <a:t>externalizing behavior,  </a:t>
            </a:r>
            <a:r>
              <a:rPr lang="en-US" dirty="0"/>
              <a:t>Stage 3:  intervention or request for </a:t>
            </a:r>
            <a:r>
              <a:rPr lang="en-US"/>
              <a:t>assistance.  </a:t>
            </a:r>
            <a:r>
              <a:rPr lang="en-US" dirty="0"/>
              <a:t>Rank order students (screening systems) and for those who you rank higher, and some kids you will do a deeper assessment as a result of elevated scores.   Think of hearing screening, if concern, might do a second screen and then maybe get referred to audiologist.  </a:t>
            </a:r>
            <a:endParaRPr dirty="0"/>
          </a:p>
        </p:txBody>
      </p:sp>
      <p:sp>
        <p:nvSpPr>
          <p:cNvPr id="19046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95117175-8468-4289-8DF9-4D7170DB6B0B}" type="slidenum">
              <a:rPr lang="en-US" altLang="en-US"/>
              <a:t>55</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8841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dirty="0">
                <a:latin typeface="Calibri" charset="0"/>
              </a:rPr>
              <a:t>As far as accuracy, whenever using any screening or assessment tool you want to make sure it is normed based on the student population that you work with. So you</a:t>
            </a:r>
            <a:r>
              <a:rPr lang="ja-JP" altLang="en-US" dirty="0">
                <a:latin typeface="Calibri" charset="0"/>
              </a:rPr>
              <a:t>’</a:t>
            </a:r>
            <a:r>
              <a:rPr lang="en-US" altLang="ja-JP" dirty="0" err="1">
                <a:latin typeface="Calibri" charset="0"/>
              </a:rPr>
              <a:t>ll</a:t>
            </a:r>
            <a:r>
              <a:rPr lang="en-US" altLang="ja-JP" dirty="0">
                <a:latin typeface="Calibri" charset="0"/>
              </a:rPr>
              <a:t> want to select an evidence based, norm-referenced screening tool in order to get the most accurate results.   </a:t>
            </a:r>
          </a:p>
          <a:p>
            <a:pPr marL="0" lvl="0" indent="0" eaLnBrk="1" hangingPunct="1">
              <a:spcBef>
                <a:spcPct val="0"/>
              </a:spcBef>
            </a:pPr>
            <a:endParaRPr lang="en-US" altLang="ja-JP" dirty="0">
              <a:latin typeface="Calibri" charset="0"/>
            </a:endParaRPr>
          </a:p>
          <a:p>
            <a:pPr marL="0" lvl="0" indent="0" eaLnBrk="1" hangingPunct="1">
              <a:spcBef>
                <a:spcPct val="0"/>
              </a:spcBef>
            </a:pPr>
            <a:r>
              <a:rPr lang="en-US" altLang="ja-JP" dirty="0">
                <a:latin typeface="Calibri" charset="0"/>
              </a:rPr>
              <a:t>Reference steps to readiness document </a:t>
            </a:r>
          </a:p>
          <a:p>
            <a:pPr marL="0" lvl="0" indent="0" eaLnBrk="1" hangingPunct="1">
              <a:spcBef>
                <a:spcPct val="0"/>
              </a:spcBef>
            </a:pPr>
            <a:r>
              <a:rPr lang="en-US" altLang="en-US" dirty="0">
                <a:latin typeface="Calibri" charset="0"/>
              </a:rPr>
              <a:t>Efficiency, Effectiveness. </a:t>
            </a:r>
          </a:p>
        </p:txBody>
      </p:sp>
      <p:sp>
        <p:nvSpPr>
          <p:cNvPr id="18841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8506BB90-A8DE-446D-BFA3-19A0E0CBE47D}" type="slidenum">
              <a:rPr lang="en-US" altLang="en-US" sz="1100">
                <a:solidFill>
                  <a:srgbClr val="000000"/>
                </a:solidFill>
              </a:rPr>
              <a:t>56</a:t>
            </a:fld>
            <a:endParaRPr lang="en-US" altLang="en-US" sz="11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document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57</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22486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6</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805310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221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altLang="en-US" dirty="0">
                <a:latin typeface="Calibri" charset="0"/>
              </a:rPr>
              <a:t>Systematic Screening Tools:  Universal Behavior Screeners document</a:t>
            </a:r>
          </a:p>
        </p:txBody>
      </p:sp>
      <p:sp>
        <p:nvSpPr>
          <p:cNvPr id="22221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28E30FD6-83E2-4208-B4AF-4A09113A257E}" type="slidenum">
              <a:rPr lang="en-US" altLang="en-US">
                <a:latin typeface="Calibri" charset="0"/>
              </a:rPr>
              <a:t>58</a:t>
            </a:fld>
            <a:endParaRPr lang="en-US" altLang="en-US">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937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dirty="0"/>
          </a:p>
        </p:txBody>
      </p:sp>
      <p:sp>
        <p:nvSpPr>
          <p:cNvPr id="22937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7B99D2A1-EA35-47A0-A8E7-AA9E8E944891}" type="slidenum">
              <a:rPr lang="en-US" altLang="en-US"/>
              <a:t>59</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3347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r>
              <a:rPr lang="en-US" dirty="0"/>
              <a:t>Reference screening systems considerations assessment.</a:t>
            </a:r>
            <a:endParaRPr dirty="0"/>
          </a:p>
        </p:txBody>
      </p:sp>
      <p:sp>
        <p:nvSpPr>
          <p:cNvPr id="23347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27465BE3-ABE8-403B-A675-0FC2C43F8863}" type="slidenum">
              <a:rPr lang="en-US" altLang="en-US"/>
              <a:t>61</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8763900B-4D3E-1640-AF32-F0CD504950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3CABBA6A-00DE-C744-A0E9-7C39363179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Sherry</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Compare that to the old model of identifying a problem and then jumping right to solutions. </a:t>
            </a:r>
          </a:p>
          <a:p>
            <a:pPr eaLnBrk="1" hangingPunct="1"/>
            <a:r>
              <a:rPr lang="en-US" altLang="en-US" dirty="0">
                <a:ea typeface="ＭＳ Ｐゴシック" panose="020B0600070205080204" pitchFamily="34" charset="-128"/>
              </a:rPr>
              <a:t>Instead, we’ll use our decision-making model to more clearly define the context of problems before moving into solution development. </a:t>
            </a:r>
          </a:p>
          <a:p>
            <a:pPr eaLnBrk="1" hangingPunct="1"/>
            <a:r>
              <a:rPr lang="en-US" altLang="en-US" dirty="0">
                <a:ea typeface="ＭＳ Ｐゴシック" panose="020B0600070205080204" pitchFamily="34" charset="-128"/>
              </a:rPr>
              <a:t>Then those solutions are put into an action plan so that our solutions are really implemented with integrity. </a:t>
            </a:r>
          </a:p>
        </p:txBody>
      </p:sp>
      <p:sp>
        <p:nvSpPr>
          <p:cNvPr id="122883" name="Slide Number Placeholder 3">
            <a:extLst>
              <a:ext uri="{FF2B5EF4-FFF2-40B4-BE49-F238E27FC236}">
                <a16:creationId xmlns:a16="http://schemas.microsoft.com/office/drawing/2014/main" id="{68EC90D2-E62C-2D44-92F1-CD16C6790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890BEC3-3FD0-C745-9B8F-50EB0C46B9C1}" type="slidenum">
              <a:rPr lang="en-US" altLang="en-US" smtClean="0">
                <a:latin typeface="Calibri" panose="020F0502020204030204" pitchFamily="34" charset="0"/>
              </a:rPr>
              <a:pPr/>
              <a:t>62</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508BA6A1-B473-734A-AAF2-181BF82095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D83D9250-7326-2D4F-A0AF-2C471FFD8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spcBef>
                <a:spcPct val="0"/>
              </a:spcBef>
            </a:pPr>
            <a:r>
              <a:rPr lang="en-US" altLang="en-US">
                <a:ea typeface="ＭＳ Ｐゴシック" panose="020B0600070205080204" pitchFamily="34" charset="-128"/>
              </a:rPr>
              <a:t>Update</a:t>
            </a:r>
          </a:p>
        </p:txBody>
      </p:sp>
      <p:sp>
        <p:nvSpPr>
          <p:cNvPr id="129027" name="Slide Number Placeholder 3">
            <a:extLst>
              <a:ext uri="{FF2B5EF4-FFF2-40B4-BE49-F238E27FC236}">
                <a16:creationId xmlns:a16="http://schemas.microsoft.com/office/drawing/2014/main" id="{220A9721-EC6A-A84C-966F-E62AE5840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547378A-8D25-8B4C-922B-81D3D2941784}" type="slidenum">
              <a:rPr lang="en-US" altLang="en-US" smtClean="0">
                <a:solidFill>
                  <a:srgbClr val="000000"/>
                </a:solidFill>
                <a:latin typeface="Calibri" panose="020F0502020204030204" pitchFamily="34" charset="0"/>
              </a:rPr>
              <a:pPr/>
              <a:t>63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intervention mapping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65</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65910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4166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4166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86C75D15-D629-4611-936E-2A096E80D775}" type="slidenum">
              <a:rPr lang="en-US" altLang="en-US"/>
              <a:t>66</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idx="2"/>
          </p:nvPr>
        </p:nvSpPr>
        <p:spPr>
          <a:xfrm>
            <a:off x="1371600" y="1143000"/>
            <a:ext cx="4114800" cy="3086100"/>
          </a:xfrm>
          <a:prstGeom prst="rect">
            <a:avLst/>
          </a:prstGeom>
          <a:noFill/>
          <a:ln>
            <a:miter lim="800000"/>
          </a:ln>
        </p:spPr>
      </p:sp>
      <p:sp>
        <p:nvSpPr>
          <p:cNvPr id="14848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altLang="en-US" b="1"/>
              <a:t>Nate (940-945)</a:t>
            </a:r>
            <a:endParaRPr lang="en-US" altLang="en-US"/>
          </a:p>
        </p:txBody>
      </p:sp>
      <p:sp>
        <p:nvSpPr>
          <p:cNvPr id="14848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r" eaLnBrk="1" hangingPunct="1"/>
            <a:fld id="{05202331-53A6-422D-B830-D985D362C21D}" type="slidenum">
              <a:rPr lang="en-US" altLang="en-US" sz="1200"/>
              <a:t>68</a:t>
            </a:fld>
            <a:endParaRPr lang="en-US" altLang="en-US" sz="1200"/>
          </a:p>
        </p:txBody>
      </p:sp>
    </p:spTree>
    <p:extLst>
      <p:ext uri="{BB962C8B-B14F-4D97-AF65-F5344CB8AC3E}">
        <p14:creationId xmlns:p14="http://schemas.microsoft.com/office/powerpoint/2010/main" val="591293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64CA-2BC4-DF47-8912-6DD1E16B1405}" type="slidenum">
              <a:rPr lang="en-US" smtClean="0"/>
              <a:t>69</a:t>
            </a:fld>
            <a:endParaRPr lang="en-US"/>
          </a:p>
        </p:txBody>
      </p:sp>
    </p:spTree>
    <p:extLst>
      <p:ext uri="{BB962C8B-B14F-4D97-AF65-F5344CB8AC3E}">
        <p14:creationId xmlns:p14="http://schemas.microsoft.com/office/powerpoint/2010/main" val="2407288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TIME TO CREATE A NEW NORMAL! Opportunity to examine what’s working in education and what’s not</a:t>
            </a:r>
          </a:p>
          <a:p>
            <a:endParaRPr lang="en-US" sz="1800" dirty="0">
              <a:effectLst/>
            </a:endParaRPr>
          </a:p>
          <a:p>
            <a:r>
              <a:rPr lang="en-US" sz="1800" dirty="0">
                <a:effectLst/>
              </a:rPr>
              <a:t>And with the recent murder of George Floyd and others, the country is finally paying attention to the fact that racism in our society is pervasive and in we need to </a:t>
            </a:r>
            <a:r>
              <a:rPr lang="en-US" sz="1800" dirty="0" err="1">
                <a:effectLst/>
              </a:rPr>
              <a:t>lact</a:t>
            </a:r>
            <a:r>
              <a:rPr lang="en-US" sz="1800" dirty="0">
                <a:effectLst/>
              </a:rPr>
              <a:t> ON that by joining racial justice and education. </a:t>
            </a:r>
          </a:p>
          <a:p>
            <a:endParaRPr lang="en-US" sz="1800" dirty="0">
              <a:effectLst/>
            </a:endParaRPr>
          </a:p>
          <a:p>
            <a:r>
              <a:rPr lang="en-US" sz="1800" dirty="0">
                <a:effectLst/>
              </a:rPr>
              <a:t>This is an opportunity to ensure that there is equity and access for all students - to ensure that everyone gets what they need to thrive socially, emotionally, and intellectually.</a:t>
            </a:r>
          </a:p>
          <a:p>
            <a:r>
              <a:rPr lang="en-US" sz="1800" dirty="0">
                <a:effectLst/>
              </a:rPr>
              <a:t> </a:t>
            </a:r>
          </a:p>
          <a:p>
            <a:r>
              <a:rPr lang="en-US" sz="1800" dirty="0">
                <a:effectLst/>
              </a:rPr>
              <a:t>This is an opportunity to become more intentionally connected to our community partners  </a:t>
            </a:r>
          </a:p>
          <a:p>
            <a:endParaRPr lang="en-US" sz="1800" dirty="0">
              <a:effectLst/>
            </a:endParaRPr>
          </a:p>
          <a:p>
            <a:r>
              <a:rPr lang="en-US" sz="1800" dirty="0">
                <a:effectLst/>
              </a:rPr>
              <a:t>It’s an opportunity to create flexible learning environments that are compassionate. </a:t>
            </a:r>
          </a:p>
          <a:p>
            <a:r>
              <a:rPr lang="en-US" sz="1800" dirty="0">
                <a:effectLst/>
              </a:rPr>
              <a:t> </a:t>
            </a:r>
          </a:p>
          <a:p>
            <a:r>
              <a:rPr lang="en-US" sz="1800" dirty="0">
                <a:effectLst/>
              </a:rPr>
              <a:t>This is our chance to authentically elevate the voices and perspectives of students, families, educators, and other adults to develop responsive transition plans.  </a:t>
            </a:r>
          </a:p>
          <a:p>
            <a:endParaRPr lang="en-US" sz="1800" dirty="0">
              <a:effectLst/>
            </a:endParaRPr>
          </a:p>
          <a:p>
            <a:r>
              <a:rPr lang="en-US" sz="1800" dirty="0">
                <a:effectLst/>
              </a:rPr>
              <a:t>We need to find ways to identify their hopes and concerns about transition while communicating the school’s desire to incorporate their perspectives into decision-making.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70</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75785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of all school age kids have some kind of internalizing issues (shy, withdrawn) or acting out behaviors (aggressions, non-compliance – or both.  White dominant culture – cultural context.</a:t>
            </a:r>
          </a:p>
          <a:p>
            <a:r>
              <a:rPr lang="en-US" dirty="0"/>
              <a:t>20% mild to severe. This is a concern for all educators because less than 1% go on to receive special ed. Commitment to tiered systems so important. </a:t>
            </a:r>
          </a:p>
          <a:p>
            <a:endParaRPr lang="en-US" dirty="0"/>
          </a:p>
          <a:p>
            <a:r>
              <a:rPr lang="en-US" dirty="0"/>
              <a:t>This is everyone’s problems. Won't be addressed by referrals. That's why tiered systems of support are so important.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8</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4246864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4371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4371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AE58344D-1663-46C8-98CF-764A78FC27A3}" type="slidenum">
              <a:rPr lang="en-US" altLang="en-US"/>
              <a:t>71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It is clear that we have the biggest challenges in education right now. Between the predictions about our ability to catch up academically, the loss of many connections over the last year, the tension about racism in education after the murders of George Floyd and others.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 are beyond the normalcy bias which means that we expect things will continue in the future the way they typically occurred in the past – continue to be “normal”). </a:t>
            </a:r>
          </a:p>
          <a:p>
            <a:pPr marL="0" marR="0" lvl="0" indent="0" defTabSz="914400" eaLnBrk="1" fontAlgn="auto" latinLnBrk="0" hangingPunct="1">
              <a:lnSpc>
                <a:spcPct val="100000"/>
              </a:lnSpc>
              <a:spcBef>
                <a:spcPts val="0"/>
              </a:spcBef>
              <a:spcAft>
                <a:spcPts val="0"/>
              </a:spcAft>
              <a:buClrTx/>
              <a:buSzTx/>
              <a:buFontTx/>
              <a:buNone/>
              <a:tabLst/>
              <a:defRPr/>
            </a:pP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9</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4224828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9ECCB59-EF75-5941-B898-5D702D9BE2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1A5E510-E4C4-624C-AAF0-4979957E98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ea typeface="ＭＳ Ｐゴシック" panose="020B0600070205080204" pitchFamily="34" charset="-128"/>
              </a:rPr>
              <a:t>Why – consistent response for students and staff which contributes to equity</a:t>
            </a:r>
          </a:p>
          <a:p>
            <a:endParaRPr lang="en-US" altLang="en-US" sz="1800" dirty="0">
              <a:ea typeface="ＭＳ Ｐゴシック" panose="020B0600070205080204" pitchFamily="34" charset="-128"/>
            </a:endParaRPr>
          </a:p>
          <a:p>
            <a:r>
              <a:rPr lang="en-US" altLang="en-US" sz="1800" dirty="0">
                <a:ea typeface="ＭＳ Ｐゴシック" panose="020B0600070205080204" pitchFamily="34" charset="-128"/>
              </a:rPr>
              <a:t>Clearly articulated plan and framework.  Regardless of the level of intervention that a student needs, they continue to have access to universal supports.  </a:t>
            </a:r>
          </a:p>
          <a:p>
            <a:endParaRPr lang="en-US" altLang="en-US" sz="1800" dirty="0">
              <a:ea typeface="ＭＳ Ｐゴシック" panose="020B0600070205080204" pitchFamily="34" charset="-128"/>
            </a:endParaRPr>
          </a:p>
          <a:p>
            <a:r>
              <a:rPr lang="en-US" altLang="en-US" sz="1800" dirty="0">
                <a:ea typeface="ＭＳ Ｐゴシック" panose="020B0600070205080204" pitchFamily="34" charset="-128"/>
              </a:rPr>
              <a:t>Review of data to demonstrate success and challenges. Looking at data through the lens of equity and inclusion.</a:t>
            </a:r>
          </a:p>
        </p:txBody>
      </p:sp>
      <p:sp>
        <p:nvSpPr>
          <p:cNvPr id="41988" name="Slide Number Placeholder 3">
            <a:extLst>
              <a:ext uri="{FF2B5EF4-FFF2-40B4-BE49-F238E27FC236}">
                <a16:creationId xmlns:a16="http://schemas.microsoft.com/office/drawing/2014/main" id="{EEA95DED-C63A-1E4F-9238-83BFE8FFB2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fld id="{002AC003-B958-CA42-9DB4-9E37CADB80DB}" type="slidenum">
              <a:rPr lang="en-US" altLang="en-US" sz="1200">
                <a:solidFill>
                  <a:srgbClr val="000000"/>
                </a:solidFill>
                <a:latin typeface="Calibri" panose="020F0502020204030204" pitchFamily="34" charset="0"/>
              </a:rPr>
              <a:pPr defTabSz="914400"/>
              <a:t>10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212189E-9725-EF4C-A99B-25459F7781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D3BFBB0D-9D5D-8D48-8030-5709903214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latin typeface="Times New Roman" panose="02020603050405020304" pitchFamily="18" charset="0"/>
                <a:ea typeface="ＭＳ Ｐゴシック" panose="020B0600070205080204" pitchFamily="34" charset="-128"/>
              </a:rPr>
              <a:t>Every student has competencies.  Label behavior not STUDENTS.  Everyone at one point or another needs targeted or intensive supports.  Dylan is doing great in reading but may need more support in Math and with anger management.</a:t>
            </a:r>
          </a:p>
          <a:p>
            <a:endParaRPr lang="en-US" altLang="en-US" sz="1800" dirty="0">
              <a:latin typeface="Times New Roman" panose="02020603050405020304" pitchFamily="18" charset="0"/>
              <a:ea typeface="ＭＳ Ｐゴシック" panose="020B0600070205080204" pitchFamily="34" charset="-128"/>
            </a:endParaRPr>
          </a:p>
          <a:p>
            <a:r>
              <a:rPr lang="en-US" altLang="en-US" sz="1800" dirty="0">
                <a:latin typeface="Times New Roman" panose="02020603050405020304" pitchFamily="18" charset="0"/>
                <a:ea typeface="ＭＳ Ｐゴシック" panose="020B0600070205080204" pitchFamily="34" charset="-128"/>
              </a:rPr>
              <a:t>We never say “those universal kids” so why say “those tier 2” or “tier 3 kids.” don’t lose the child to the diagnosis</a:t>
            </a:r>
          </a:p>
        </p:txBody>
      </p:sp>
      <p:sp>
        <p:nvSpPr>
          <p:cNvPr id="44036" name="Slide Number Placeholder 3">
            <a:extLst>
              <a:ext uri="{FF2B5EF4-FFF2-40B4-BE49-F238E27FC236}">
                <a16:creationId xmlns:a16="http://schemas.microsoft.com/office/drawing/2014/main" id="{6DEFFF93-85CF-954C-AA09-9706A35324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fld id="{D0622DEE-B289-1A4C-91DD-A59B19F5E004}" type="slidenum">
              <a:rPr lang="en-US" altLang="en-US" sz="1200">
                <a:solidFill>
                  <a:srgbClr val="000000"/>
                </a:solidFill>
                <a:latin typeface="Times New Roman" panose="02020603050405020304" pitchFamily="18" charset="0"/>
              </a:rPr>
              <a:pPr defTabSz="914400"/>
              <a:t>11</a:t>
            </a:fld>
            <a:endParaRPr lang="en-US" altLang="en-US" sz="120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custDataLst>
              <p:tags r:id="rId4"/>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custDataLst>
              <p:tags r:id="rId4"/>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dirty="0"/>
          </a:p>
        </p:txBody>
      </p:sp>
      <p:sp>
        <p:nvSpPr>
          <p:cNvPr id="4" name="Date Placeholder 9">
            <a:extLst>
              <a:ext uri="{FF2B5EF4-FFF2-40B4-BE49-F238E27FC236}">
                <a16:creationId xmlns:a16="http://schemas.microsoft.com/office/drawing/2014/main" id="{62730ED0-3C89-4D4B-8B01-01078EE776A7}"/>
              </a:ext>
            </a:extLst>
          </p:cNvPr>
          <p:cNvSpPr>
            <a:spLocks noGrp="1"/>
          </p:cNvSpPr>
          <p:nvPr>
            <p:ph type="dt" sz="half" idx="10"/>
          </p:nvPr>
        </p:nvSpPr>
        <p:spPr/>
        <p:txBody>
          <a:bodyPr/>
          <a:lstStyle>
            <a:lvl1pPr>
              <a:defRPr>
                <a:solidFill>
                  <a:schemeClr val="tx1">
                    <a:tint val="75000"/>
                  </a:schemeClr>
                </a:solidFill>
                <a:latin typeface="Corbel" charset="0"/>
                <a:ea typeface="ＭＳ Ｐゴシック" charset="-128"/>
                <a:cs typeface="ＭＳ Ｐゴシック" charset="-128"/>
              </a:defRPr>
            </a:lvl1pPr>
          </a:lstStyle>
          <a:p>
            <a:pPr>
              <a:defRPr/>
            </a:pPr>
            <a:endParaRPr lang="en-US"/>
          </a:p>
        </p:txBody>
      </p:sp>
      <p:sp>
        <p:nvSpPr>
          <p:cNvPr id="5" name="Footer Placeholder 21">
            <a:extLst>
              <a:ext uri="{FF2B5EF4-FFF2-40B4-BE49-F238E27FC236}">
                <a16:creationId xmlns:a16="http://schemas.microsoft.com/office/drawing/2014/main" id="{AD43C126-3E47-844D-9CCD-A98A5080C1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B64CA6B-FB53-0A40-987F-B596F8422CCA}"/>
              </a:ext>
            </a:extLst>
          </p:cNvPr>
          <p:cNvSpPr>
            <a:spLocks noGrp="1"/>
          </p:cNvSpPr>
          <p:nvPr>
            <p:ph type="sldNum" sz="quarter" idx="12"/>
          </p:nvPr>
        </p:nvSpPr>
        <p:spPr/>
        <p:txBody>
          <a:bodyPr/>
          <a:lstStyle>
            <a:lvl1pPr>
              <a:defRPr/>
            </a:lvl1pPr>
          </a:lstStyle>
          <a:p>
            <a:pPr>
              <a:defRPr/>
            </a:pPr>
            <a:fld id="{C7D10B36-2CA4-D648-94DF-42F4F5182A0C}" type="slidenum">
              <a:rPr lang="en-US" altLang="en-US"/>
              <a:pPr>
                <a:defRPr/>
              </a:pPr>
              <a:t>‹#›</a:t>
            </a:fld>
            <a:endParaRPr lang="en-US" altLang="en-US"/>
          </a:p>
        </p:txBody>
      </p:sp>
    </p:spTree>
    <p:extLst>
      <p:ext uri="{BB962C8B-B14F-4D97-AF65-F5344CB8AC3E}">
        <p14:creationId xmlns:p14="http://schemas.microsoft.com/office/powerpoint/2010/main" val="210994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solidFill>
            <a:srgbClr val="5D81FF"/>
          </a:solidFill>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custDataLst>
              <p:tags r:id="rId4"/>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4"/>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 name="Footer Placeholder 4"/>
          <p:cNvSpPr>
            <a:spLocks noGrp="1"/>
          </p:cNvSpPr>
          <p:nvPr>
            <p:ph type="ftr" sz="quarter" idx="11"/>
            <p:custDataLst>
              <p:tags r:id="rId5"/>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custDataLst>
              <p:tags r:id="rId6"/>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p:cNvSpPr>
            <a:spLocks noGrp="1"/>
          </p:cNvSpPr>
          <p:nvPr>
            <p:ph type="dt" sz="half" idx="10"/>
            <p:custDataLst>
              <p:tags r:id="rId2"/>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4" name="Footer Placeholder 4"/>
          <p:cNvSpPr>
            <a:spLocks noGrp="1"/>
          </p:cNvSpPr>
          <p:nvPr>
            <p:ph type="ftr" sz="quarter" idx="11"/>
            <p:custDataLst>
              <p:tags r:id="rId3"/>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3" name="Footer Placeholder 4"/>
          <p:cNvSpPr>
            <a:spLocks noGrp="1"/>
          </p:cNvSpPr>
          <p:nvPr>
            <p:ph type="ftr" sz="quarter" idx="11"/>
            <p:custDataLst>
              <p:tags r:id="rId2"/>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prstTxWarp prst="textNoShape">
              <a:avLst/>
            </a:prstTxWarp>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ＭＳ Ｐゴシック" pitchFamily="-84" charset="-128"/>
                <a:cs typeface="ＭＳ Ｐゴシック" pitchFamily="-84" charset="-128"/>
              </a:rPr>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custDataLst>
              <p:tags r:id="rId14"/>
            </p:custDataLst>
          </p:nvPr>
        </p:nvSpPr>
        <p:spPr>
          <a:xfrm>
            <a:off x="457200" y="274638"/>
            <a:ext cx="8229600" cy="1143000"/>
          </a:xfrm>
          <a:prstGeom prst="rect">
            <a:avLst/>
          </a:prstGeom>
          <a:noFill/>
          <a:ln>
            <a:noFill/>
            <a:miter lim="800000"/>
          </a:ln>
        </p:spPr>
        <p:txBody>
          <a:bodyPr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t>Click to edit Master title style</a:t>
            </a:r>
          </a:p>
        </p:txBody>
      </p:sp>
      <p:sp>
        <p:nvSpPr>
          <p:cNvPr id="60419" name="Text Placeholder 2"/>
          <p:cNvSpPr>
            <a:spLocks noGrp="1"/>
          </p:cNvSpPr>
          <p:nvPr>
            <p:ph type="body" idx="1"/>
            <p:custDataLst>
              <p:tags r:id="rId15"/>
            </p:custDataLst>
          </p:nvPr>
        </p:nvSpPr>
        <p:spPr>
          <a:xfrm>
            <a:off x="457200" y="1600200"/>
            <a:ext cx="8229600" cy="4525963"/>
          </a:xfrm>
          <a:prstGeom prst="rect">
            <a:avLst/>
          </a:prstGeom>
          <a:noFill/>
          <a:ln>
            <a:noFill/>
            <a:miter lim="800000"/>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60420" name="Date Placeholder 3"/>
          <p:cNvSpPr>
            <a:spLocks noGrp="1"/>
          </p:cNvSpPr>
          <p:nvPr>
            <p:ph type="dt" sz="half" idx="2"/>
            <p:custDataLst>
              <p:tags r:id="rId16"/>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0421" name="Footer Placeholder 4"/>
          <p:cNvSpPr>
            <a:spLocks noGrp="1"/>
          </p:cNvSpPr>
          <p:nvPr>
            <p:ph type="ftr" sz="quarter" idx="3"/>
            <p:custDataLst>
              <p:tags r:id="rId17"/>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0422" name="Slide Number Placeholder 5"/>
          <p:cNvSpPr>
            <a:spLocks noGrp="1"/>
          </p:cNvSpPr>
          <p:nvPr>
            <p:ph type="sldNum" sz="quarter" idx="4"/>
            <p:custDataLst>
              <p:tags r:id="rId18"/>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8624" r:id="rId1"/>
    <p:sldLayoutId id="2147488625" r:id="rId2"/>
    <p:sldLayoutId id="2147488626" r:id="rId3"/>
    <p:sldLayoutId id="2147488627" r:id="rId4"/>
    <p:sldLayoutId id="2147488628" r:id="rId5"/>
    <p:sldLayoutId id="2147488629" r:id="rId6"/>
    <p:sldLayoutId id="2147488630" r:id="rId7"/>
    <p:sldLayoutId id="2147488631" r:id="rId8"/>
    <p:sldLayoutId id="2147488632" r:id="rId9"/>
    <p:sldLayoutId id="2147488633" r:id="rId10"/>
    <p:sldLayoutId id="2147488634" r:id="rId11"/>
    <p:sldLayoutId id="2147488635" r:id="rId12"/>
  </p:sldLayoutIdLst>
  <p:transition/>
  <p:txStyles>
    <p:titleStyle>
      <a:lvl1pPr marL="0" indent="0" algn="ctr" defTabSz="457200" rtl="0" eaLnBrk="0" fontAlgn="base" hangingPunct="0">
        <a:lnSpc>
          <a:spcPct val="100000"/>
        </a:lnSpc>
        <a:spcBef>
          <a:spcPct val="0"/>
        </a:spcBef>
        <a:spcAft>
          <a:spcPct val="0"/>
        </a:spcAft>
        <a:buClrTx/>
        <a:buSzTx/>
        <a:buFontTx/>
        <a:buNone/>
        <a:defRPr kumimoji="0" sz="4400" b="0" i="0" u="none" kern="1200" baseline="0">
          <a:solidFill>
            <a:schemeClr val="tx1"/>
          </a:solidFill>
          <a:effectLst/>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3200" b="0" i="0" u="none" kern="1200" baseline="0">
          <a:solidFill>
            <a:schemeClr val="tx1"/>
          </a:solidFill>
          <a:effectLst/>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800" b="0" i="0" u="none" kern="1200" baseline="0">
          <a:solidFill>
            <a:schemeClr val="tx1"/>
          </a:solidFill>
          <a:effectLst/>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400" b="0" i="0" u="none" kern="1200" baseline="0">
          <a:solidFill>
            <a:schemeClr val="tx1"/>
          </a:solidFill>
          <a:effectLst/>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bit.ly/VTBEST202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tiff"/><Relationship Id="rId12"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hyperlink" Target="https://mcc.gse.harvard.edu/resources-for-educators/covid-check-in-survey"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o.panoramaed.com/hubfs/Panorama-for-Distance-Learning.pdf?hsCtaTracking=9f7e8732-1823-4c4c-bf81-5f382fb2a262%7C35027572-0c86-44af-89a7-285dbafeef03"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o.panoramaed.com/hubfs/Panorama-for-Distance-Learning.pdf?hsCtaTracking=9f7e8732-1823-4c4c-bf81-5f382fb2a262%7C35027572-0c86-44af-89a7-285dbafeef03"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go.panoramaed.com/thanks/question-bank-student-check-ins?submissionGuid=cf5405fd-0c3f-4559-9ccc-4b2feda9612c"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mcc.gse.harvard.edu/resources-for-educators/relationship-mapping-strateg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pbisvermont.org/wp-content/uploads/2017/12/SISS-Family-survey-2016-08-10.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pbisvermont.org/wp-content/uploads/2021/06/SISS-Staff-v0-1-2018-5-16.pdf" TargetMode="External"/><Relationship Id="rId4" Type="http://schemas.openxmlformats.org/officeDocument/2006/relationships/hyperlink" Target="https://www.pbisvermont.org/wp-content/uploads/2021/06/SISS-Student-Surveys-Elementary-and-Middle-High-v0.1-2016-09-27.pdf" TargetMode="External"/></Relationships>
</file>

<file path=ppt/slides/_rels/slide4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hyperlink" Target="https://www.pbisvermont.org/evaluations/social-emotional-behavioral-screening/" TargetMode="External"/><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31.wmf"/><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57.xml"/><Relationship Id="rId7" Type="http://schemas.openxmlformats.org/officeDocument/2006/relationships/diagramData" Target="../diagrams/data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42.xml"/><Relationship Id="rId11" Type="http://schemas.microsoft.com/office/2007/relationships/diagramDrawing" Target="../diagrams/drawing2.xml"/><Relationship Id="rId5" Type="http://schemas.openxmlformats.org/officeDocument/2006/relationships/slideLayout" Target="../slideLayouts/slideLayout2.xml"/><Relationship Id="rId10" Type="http://schemas.openxmlformats.org/officeDocument/2006/relationships/diagramColors" Target="../diagrams/colors2.xml"/><Relationship Id="rId4" Type="http://schemas.openxmlformats.org/officeDocument/2006/relationships/tags" Target="../tags/tag58.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notesSlide" Target="../notesSlides/notesSlide4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4.xml"/><Relationship Id="rId5" Type="http://schemas.openxmlformats.org/officeDocument/2006/relationships/tags" Target="../tags/tag66.xml"/><Relationship Id="rId4" Type="http://schemas.openxmlformats.org/officeDocument/2006/relationships/tags" Target="../tags/tag6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69.xml"/><Relationship Id="rId7" Type="http://schemas.openxmlformats.org/officeDocument/2006/relationships/diagramLayout" Target="../diagrams/layout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diagramData" Target="../diagrams/data3.xml"/><Relationship Id="rId5" Type="http://schemas.openxmlformats.org/officeDocument/2006/relationships/notesSlide" Target="../notesSlides/notesSlide46.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tags" Target="../tags/tag72.xml"/><Relationship Id="rId7" Type="http://schemas.openxmlformats.org/officeDocument/2006/relationships/diagramLayout" Target="../diagrams/layout4.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diagramData" Target="../diagrams/data4.xml"/><Relationship Id="rId5" Type="http://schemas.openxmlformats.org/officeDocument/2006/relationships/notesSlide" Target="../notesSlides/notesSlide47.xml"/><Relationship Id="rId10" Type="http://schemas.microsoft.com/office/2007/relationships/diagramDrawing" Target="../diagrams/drawing4.xml"/><Relationship Id="rId4" Type="http://schemas.openxmlformats.org/officeDocument/2006/relationships/slideLayout" Target="../slideLayouts/slideLayout2.xml"/><Relationship Id="rId9" Type="http://schemas.openxmlformats.org/officeDocument/2006/relationships/diagramColors" Target="../diagrams/colors4.xml"/></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tags" Target="../tags/tag75.xml"/><Relationship Id="rId7" Type="http://schemas.openxmlformats.org/officeDocument/2006/relationships/diagramLayout" Target="../diagrams/layout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diagramData" Target="../diagrams/data5.xml"/><Relationship Id="rId5" Type="http://schemas.openxmlformats.org/officeDocument/2006/relationships/notesSlide" Target="../notesSlides/notesSlide48.xml"/><Relationship Id="rId10" Type="http://schemas.microsoft.com/office/2007/relationships/diagramDrawing" Target="../diagrams/drawing5.xml"/><Relationship Id="rId4" Type="http://schemas.openxmlformats.org/officeDocument/2006/relationships/slideLayout" Target="../slideLayouts/slideLayout2.xml"/><Relationship Id="rId9" Type="http://schemas.openxmlformats.org/officeDocument/2006/relationships/diagramColors" Target="../diagrams/colors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hyperlink" Target="https://www.ci3t.org/screening" TargetMode="Externa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hyperlink" Target="http://www.pearsonclinical.com/education/products/100000322/social-skills-improvement-system-ssis-rating-scales.html" TargetMode="Externa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hyperlink" Target="http://miblsi.cenmi.org/MiBLSiModel/Evaluation/Measures/StudentRiskScreeningScale.aspx" TargetMode="External"/><Relationship Id="rId17" Type="http://schemas.openxmlformats.org/officeDocument/2006/relationships/hyperlink" Target="http://ebi.missouri.edu/?p=1116" TargetMode="External"/><Relationship Id="rId2" Type="http://schemas.openxmlformats.org/officeDocument/2006/relationships/tags" Target="../tags/tag78.xml"/><Relationship Id="rId16" Type="http://schemas.openxmlformats.org/officeDocument/2006/relationships/hyperlink" Target="http://www.pearsonassessments.com" TargetMode="Externa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notesSlide" Target="../notesSlides/notesSlide50.xml"/><Relationship Id="rId5" Type="http://schemas.openxmlformats.org/officeDocument/2006/relationships/tags" Target="../tags/tag81.xml"/><Relationship Id="rId15" Type="http://schemas.openxmlformats.org/officeDocument/2006/relationships/hyperlink" Target="http://store.cambiumlearning.com" TargetMode="External"/><Relationship Id="rId10" Type="http://schemas.openxmlformats.org/officeDocument/2006/relationships/slideLayout" Target="../slideLayouts/slideLayout2.xml"/><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hyperlink" Target="http://www.sdqinfo.org" TargetMode="External"/></Relationships>
</file>

<file path=ppt/slides/_rels/slide59.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www.pbisvermont.org/wp-content/uploads/2017/08/Social-Emotional-Behavioral-FINAL.doc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tags" Target="../tags/tag91.xml"/><Relationship Id="rId7" Type="http://schemas.openxmlformats.org/officeDocument/2006/relationships/diagramLayout" Target="../diagrams/layout6.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diagramData" Target="../diagrams/data6.xml"/><Relationship Id="rId5" Type="http://schemas.openxmlformats.org/officeDocument/2006/relationships/notesSlide" Target="../notesSlides/notesSlide52.xml"/><Relationship Id="rId10" Type="http://schemas.microsoft.com/office/2007/relationships/diagramDrawing" Target="../diagrams/drawing6.xml"/><Relationship Id="rId4" Type="http://schemas.openxmlformats.org/officeDocument/2006/relationships/slideLayout" Target="../slideLayouts/slideLayout2.xml"/><Relationship Id="rId9" Type="http://schemas.openxmlformats.org/officeDocument/2006/relationships/diagramColors" Target="../diagrams/colors6.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docs.google.com/document/d/1IJMrgr_UKqYhmiMm_L9lMgKX1F6gIt8FFYRg0aLQyyg/copy" TargetMode="External"/></Relationships>
</file>

<file path=ppt/slides/_rels/slide66.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notesSlide" Target="../notesSlides/notesSlide56.xml"/><Relationship Id="rId4"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hyperlink" Target="http://www.ci3t.org/screening" TargetMode="Externa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tags" Target="../tags/tag98.xml"/></Relationships>
</file>

<file path=ppt/slides/_rels/slide68.xml.rels><?xml version="1.0" encoding="UTF-8" standalone="yes"?>
<Relationships xmlns="http://schemas.openxmlformats.org/package/2006/relationships"><Relationship Id="rId8" Type="http://schemas.openxmlformats.org/officeDocument/2006/relationships/hyperlink" Target="https://smhcollaborative.org/wp-content/uploads/2019/11/universalscreening.pdf" TargetMode="External"/><Relationship Id="rId3" Type="http://schemas.openxmlformats.org/officeDocument/2006/relationships/tags" Target="../tags/tag101.xml"/><Relationship Id="rId7" Type="http://schemas.openxmlformats.org/officeDocument/2006/relationships/image" Target="../media/image38.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57.xml"/><Relationship Id="rId5" Type="http://schemas.openxmlformats.org/officeDocument/2006/relationships/slideLayout" Target="../slideLayouts/slideLayout7.xml"/><Relationship Id="rId4" Type="http://schemas.openxmlformats.org/officeDocument/2006/relationships/tags" Target="../tags/tag10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hyperlink" Target="http://pbisvermont.org" TargetMode="Externa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hyperlink" Target="http://bit.ly/VTBEST2021" TargetMode="External"/><Relationship Id="rId17" Type="http://schemas.openxmlformats.org/officeDocument/2006/relationships/hyperlink" Target="http://www.swiftschools.org/shelf" TargetMode="External"/><Relationship Id="rId2" Type="http://schemas.openxmlformats.org/officeDocument/2006/relationships/tags" Target="../tags/tag104.xml"/><Relationship Id="rId16" Type="http://schemas.openxmlformats.org/officeDocument/2006/relationships/hyperlink" Target="http://pbis.org" TargetMode="Externa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notesSlide" Target="../notesSlides/notesSlide60.xml"/><Relationship Id="rId5" Type="http://schemas.openxmlformats.org/officeDocument/2006/relationships/tags" Target="../tags/tag107.xml"/><Relationship Id="rId15" Type="http://schemas.openxmlformats.org/officeDocument/2006/relationships/hyperlink" Target="http://www.ci3t.org/screening" TargetMode="External"/><Relationship Id="rId10" Type="http://schemas.openxmlformats.org/officeDocument/2006/relationships/slideLayout" Target="../slideLayouts/slideLayout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hyperlink" Target="https://smhcollaborative.org/wp-content/uploads/2019/11/universalscreening.pdf" TargetMode="Externa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p:cNvSpPr>
          <p:nvPr>
            <p:ph idx="1"/>
            <p:custDataLst>
              <p:tags r:id="rId2"/>
            </p:custDataLst>
          </p:nvPr>
        </p:nvSpPr>
        <p:spPr>
          <a:xfrm>
            <a:off x="266700" y="530225"/>
            <a:ext cx="8610600" cy="5257800"/>
          </a:xfrm>
          <a:prstGeom prst="rect">
            <a:avLst/>
          </a:prstGeom>
          <a:noFill/>
          <a:ln>
            <a:miter lim="800000"/>
          </a:ln>
        </p:spPr>
        <p:txBody>
          <a:bodyPr vert="horz" wrap="square" lIns="92075" tIns="46038" rIns="92075" bIns="46038"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indent="0" algn="ctr">
              <a:buNone/>
            </a:pPr>
            <a:r>
              <a:rPr lang="en-US" sz="4400" b="1" dirty="0">
                <a:solidFill>
                  <a:srgbClr val="006600"/>
                </a:solidFill>
              </a:rPr>
              <a:t>Expanding our Data Systems to Identify Social/Emotional/Behavioral Learning Needs and Strengths of Students</a:t>
            </a:r>
            <a:endParaRPr lang="en-US" sz="4400" dirty="0">
              <a:solidFill>
                <a:srgbClr val="006600"/>
              </a:solidFill>
            </a:endParaRPr>
          </a:p>
          <a:p>
            <a:pPr marL="0" indent="0">
              <a:buNone/>
            </a:pPr>
            <a:br>
              <a:rPr lang="en-US" sz="5400" dirty="0"/>
            </a:br>
            <a:endParaRPr lang="en-US" altLang="en-US" sz="5300" b="1" i="1" dirty="0">
              <a:solidFill>
                <a:srgbClr val="006600"/>
              </a:solidFill>
            </a:endParaRPr>
          </a:p>
        </p:txBody>
      </p:sp>
      <p:sp>
        <p:nvSpPr>
          <p:cNvPr id="143362" name="Rectangle 4"/>
          <p:cNvSpPr/>
          <p:nvPr>
            <p:custDataLst>
              <p:tags r:id="rId3"/>
            </p:custDataLst>
          </p:nvPr>
        </p:nvSpPr>
        <p:spPr>
          <a:xfrm>
            <a:off x="0" y="0"/>
            <a:ext cx="9144000" cy="1143000"/>
          </a:xfrm>
          <a:prstGeom prst="rect">
            <a:avLst/>
          </a:prstGeom>
          <a:noFill/>
          <a:ln>
            <a:noFill/>
            <a:miter lim="800000"/>
          </a:ln>
        </p:spPr>
        <p:txBody>
          <a:bodyPr lIns="92075" tIns="46038" rIns="92075" bIns="46038" anchor="b"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endParaRPr lang="en-US" altLang="en-US" sz="5000">
              <a:latin typeface="Arial"/>
            </a:endParaRPr>
          </a:p>
        </p:txBody>
      </p:sp>
      <p:sp>
        <p:nvSpPr>
          <p:cNvPr id="143364" name="TextBox 1"/>
          <p:cNvSpPr/>
          <p:nvPr>
            <p:custDataLst>
              <p:tags r:id="rId4"/>
            </p:custDataLst>
          </p:nvPr>
        </p:nvSpPr>
        <p:spPr>
          <a:xfrm>
            <a:off x="1082583" y="5788025"/>
            <a:ext cx="7012497" cy="461665"/>
          </a:xfrm>
          <a:prstGeom prst="rect">
            <a:avLst/>
          </a:prstGeom>
          <a:noFill/>
          <a:ln>
            <a:noFill/>
            <a:miter lim="800000"/>
          </a:ln>
        </p:spPr>
        <p:txBody>
          <a:bodyPr wrap="none">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2400" dirty="0">
                <a:latin typeface="Arial"/>
              </a:rPr>
              <a:t>Presented by Kym </a:t>
            </a:r>
            <a:r>
              <a:rPr lang="en-US" altLang="en-US" sz="2400" dirty="0" err="1">
                <a:latin typeface="Arial"/>
              </a:rPr>
              <a:t>Asam</a:t>
            </a:r>
            <a:r>
              <a:rPr lang="en-US" altLang="en-US" sz="2400" dirty="0">
                <a:latin typeface="Arial"/>
              </a:rPr>
              <a:t> with Sherry Schoenberg</a:t>
            </a:r>
          </a:p>
        </p:txBody>
      </p:sp>
      <p:pic>
        <p:nvPicPr>
          <p:cNvPr id="3" name="Picture 2">
            <a:extLst>
              <a:ext uri="{FF2B5EF4-FFF2-40B4-BE49-F238E27FC236}">
                <a16:creationId xmlns:a16="http://schemas.microsoft.com/office/drawing/2014/main" id="{E085F7CB-FD0A-9148-82DA-6984F76A5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0600" y="3962400"/>
            <a:ext cx="2082800" cy="1574800"/>
          </a:xfrm>
          <a:prstGeom prst="rect">
            <a:avLst/>
          </a:prstGeom>
        </p:spPr>
      </p:pic>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6B245D35-AF7D-0D4F-A3F7-6C01666461B1}"/>
              </a:ext>
            </a:extLst>
          </p:cNvPr>
          <p:cNvGrpSpPr>
            <a:grpSpLocks/>
          </p:cNvGrpSpPr>
          <p:nvPr/>
        </p:nvGrpSpPr>
        <p:grpSpPr bwMode="auto">
          <a:xfrm>
            <a:off x="76200" y="1905000"/>
            <a:ext cx="8839200" cy="4648200"/>
            <a:chOff x="-727" y="1056"/>
            <a:chExt cx="5481" cy="3003"/>
          </a:xfrm>
        </p:grpSpPr>
        <p:sp>
          <p:nvSpPr>
            <p:cNvPr id="40975" name="AutoShape 3">
              <a:extLst>
                <a:ext uri="{FF2B5EF4-FFF2-40B4-BE49-F238E27FC236}">
                  <a16:creationId xmlns:a16="http://schemas.microsoft.com/office/drawing/2014/main" id="{1455D585-B70B-2B4F-B270-A36720332199}"/>
                </a:ext>
              </a:extLst>
            </p:cNvPr>
            <p:cNvSpPr>
              <a:spLocks noChangeArrowheads="1"/>
            </p:cNvSpPr>
            <p:nvPr/>
          </p:nvSpPr>
          <p:spPr bwMode="auto">
            <a:xfrm>
              <a:off x="1104" y="1056"/>
              <a:ext cx="3650" cy="300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000000"/>
                </a:solidFill>
                <a:latin typeface="Arial" panose="020B0604020202020204" pitchFamily="34" charset="0"/>
              </a:endParaRPr>
            </a:p>
          </p:txBody>
        </p:sp>
        <p:sp>
          <p:nvSpPr>
            <p:cNvPr id="40976" name="Text Box 4">
              <a:extLst>
                <a:ext uri="{FF2B5EF4-FFF2-40B4-BE49-F238E27FC236}">
                  <a16:creationId xmlns:a16="http://schemas.microsoft.com/office/drawing/2014/main" id="{AF7E5095-B336-CD44-8E83-538534995A5B}"/>
                </a:ext>
              </a:extLst>
            </p:cNvPr>
            <p:cNvSpPr txBox="1">
              <a:spLocks noChangeArrowheads="1"/>
            </p:cNvSpPr>
            <p:nvPr/>
          </p:nvSpPr>
          <p:spPr bwMode="auto">
            <a:xfrm>
              <a:off x="-727" y="2484"/>
              <a:ext cx="2095" cy="1044"/>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a:solidFill>
                    <a:srgbClr val="000000"/>
                  </a:solidFill>
                  <a:latin typeface="Arial" panose="020B0604020202020204" pitchFamily="34" charset="0"/>
                </a:rPr>
                <a:t>Universal Practices in place for 100% of students</a:t>
              </a:r>
            </a:p>
            <a:p>
              <a:pPr algn="ctr" eaLnBrk="1" hangingPunct="1">
                <a:spcBef>
                  <a:spcPct val="50000"/>
                </a:spcBef>
                <a:buFontTx/>
                <a:buNone/>
              </a:pPr>
              <a:r>
                <a:rPr lang="en-US" altLang="en-US" sz="1800" b="1">
                  <a:solidFill>
                    <a:srgbClr val="000000"/>
                  </a:solidFill>
                  <a:latin typeface="Arial" panose="020B0604020202020204" pitchFamily="34" charset="0"/>
                </a:rPr>
                <a:t>80% of Students should be successful when accessing Universal Supports</a:t>
              </a:r>
            </a:p>
          </p:txBody>
        </p:sp>
      </p:grpSp>
      <p:grpSp>
        <p:nvGrpSpPr>
          <p:cNvPr id="40963" name="Group 3">
            <a:extLst>
              <a:ext uri="{FF2B5EF4-FFF2-40B4-BE49-F238E27FC236}">
                <a16:creationId xmlns:a16="http://schemas.microsoft.com/office/drawing/2014/main" id="{F451B840-3576-3443-884A-A3623AB58C4C}"/>
              </a:ext>
            </a:extLst>
          </p:cNvPr>
          <p:cNvGrpSpPr>
            <a:grpSpLocks/>
          </p:cNvGrpSpPr>
          <p:nvPr/>
        </p:nvGrpSpPr>
        <p:grpSpPr bwMode="auto">
          <a:xfrm>
            <a:off x="2057400" y="1905000"/>
            <a:ext cx="5254625" cy="2354263"/>
            <a:chOff x="260" y="480"/>
            <a:chExt cx="4156" cy="1968"/>
          </a:xfrm>
        </p:grpSpPr>
        <p:sp>
          <p:nvSpPr>
            <p:cNvPr id="40973" name="AutoShape 6">
              <a:extLst>
                <a:ext uri="{FF2B5EF4-FFF2-40B4-BE49-F238E27FC236}">
                  <a16:creationId xmlns:a16="http://schemas.microsoft.com/office/drawing/2014/main" id="{76A29C1F-6A87-F74E-B9D3-102D9EB08ACE}"/>
                </a:ext>
              </a:extLst>
            </p:cNvPr>
            <p:cNvSpPr>
              <a:spLocks noChangeArrowheads="1"/>
            </p:cNvSpPr>
            <p:nvPr/>
          </p:nvSpPr>
          <p:spPr bwMode="auto">
            <a:xfrm>
              <a:off x="2160" y="480"/>
              <a:ext cx="2256" cy="1968"/>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000000"/>
                </a:solidFill>
                <a:latin typeface="Arial" panose="020B0604020202020204" pitchFamily="34" charset="0"/>
              </a:endParaRPr>
            </a:p>
          </p:txBody>
        </p:sp>
        <p:sp>
          <p:nvSpPr>
            <p:cNvPr id="40974" name="Text Box 7">
              <a:extLst>
                <a:ext uri="{FF2B5EF4-FFF2-40B4-BE49-F238E27FC236}">
                  <a16:creationId xmlns:a16="http://schemas.microsoft.com/office/drawing/2014/main" id="{F6BAC153-D7A3-6F4D-9D6B-B833486F83D7}"/>
                </a:ext>
              </a:extLst>
            </p:cNvPr>
            <p:cNvSpPr txBox="1">
              <a:spLocks noChangeArrowheads="1"/>
            </p:cNvSpPr>
            <p:nvPr/>
          </p:nvSpPr>
          <p:spPr bwMode="auto">
            <a:xfrm>
              <a:off x="260" y="1245"/>
              <a:ext cx="1988" cy="772"/>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a:solidFill>
                    <a:srgbClr val="000000"/>
                  </a:solidFill>
                  <a:latin typeface="Arial" panose="020B0604020202020204" pitchFamily="34" charset="0"/>
                </a:rPr>
                <a:t>10-15% of Students may need Targeted Supports</a:t>
              </a:r>
            </a:p>
          </p:txBody>
        </p:sp>
      </p:grpSp>
      <p:grpSp>
        <p:nvGrpSpPr>
          <p:cNvPr id="40964" name="Group 4">
            <a:extLst>
              <a:ext uri="{FF2B5EF4-FFF2-40B4-BE49-F238E27FC236}">
                <a16:creationId xmlns:a16="http://schemas.microsoft.com/office/drawing/2014/main" id="{0C870095-B66F-B843-87DE-CE0A5E42D31F}"/>
              </a:ext>
            </a:extLst>
          </p:cNvPr>
          <p:cNvGrpSpPr>
            <a:grpSpLocks/>
          </p:cNvGrpSpPr>
          <p:nvPr/>
        </p:nvGrpSpPr>
        <p:grpSpPr bwMode="auto">
          <a:xfrm>
            <a:off x="2971800" y="1524000"/>
            <a:ext cx="3352800" cy="1104900"/>
            <a:chOff x="-939" y="-50"/>
            <a:chExt cx="4827" cy="1538"/>
          </a:xfrm>
        </p:grpSpPr>
        <p:sp>
          <p:nvSpPr>
            <p:cNvPr id="40971" name="AutoShape 9">
              <a:extLst>
                <a:ext uri="{FF2B5EF4-FFF2-40B4-BE49-F238E27FC236}">
                  <a16:creationId xmlns:a16="http://schemas.microsoft.com/office/drawing/2014/main" id="{09B04E5A-C7E1-CB42-A032-14DE21D1AD9B}"/>
                </a:ext>
              </a:extLst>
            </p:cNvPr>
            <p:cNvSpPr>
              <a:spLocks noChangeArrowheads="1"/>
            </p:cNvSpPr>
            <p:nvPr/>
          </p:nvSpPr>
          <p:spPr bwMode="auto">
            <a:xfrm>
              <a:off x="2688" y="480"/>
              <a:ext cx="1200" cy="1008"/>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000000"/>
                </a:solidFill>
                <a:latin typeface="Arial" panose="020B0604020202020204" pitchFamily="34" charset="0"/>
              </a:endParaRPr>
            </a:p>
          </p:txBody>
        </p:sp>
        <p:sp>
          <p:nvSpPr>
            <p:cNvPr id="40972" name="Text Box 10">
              <a:extLst>
                <a:ext uri="{FF2B5EF4-FFF2-40B4-BE49-F238E27FC236}">
                  <a16:creationId xmlns:a16="http://schemas.microsoft.com/office/drawing/2014/main" id="{FEC1680F-958D-9748-AD3C-A9214113896D}"/>
                </a:ext>
              </a:extLst>
            </p:cNvPr>
            <p:cNvSpPr txBox="1">
              <a:spLocks noChangeArrowheads="1"/>
            </p:cNvSpPr>
            <p:nvPr/>
          </p:nvSpPr>
          <p:spPr bwMode="auto">
            <a:xfrm>
              <a:off x="-939" y="-50"/>
              <a:ext cx="3620" cy="128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a:solidFill>
                    <a:srgbClr val="000000"/>
                  </a:solidFill>
                  <a:latin typeface="Arial" panose="020B0604020202020204" pitchFamily="34" charset="0"/>
                </a:rPr>
                <a:t>1-5% of Students may need Intensive Supports</a:t>
              </a:r>
            </a:p>
          </p:txBody>
        </p:sp>
      </p:grpSp>
      <p:sp>
        <p:nvSpPr>
          <p:cNvPr id="40965" name="Text Box 11">
            <a:extLst>
              <a:ext uri="{FF2B5EF4-FFF2-40B4-BE49-F238E27FC236}">
                <a16:creationId xmlns:a16="http://schemas.microsoft.com/office/drawing/2014/main" id="{78C19DBF-F1D5-8F46-9F8F-F1744C547D4B}"/>
              </a:ext>
            </a:extLst>
          </p:cNvPr>
          <p:cNvSpPr txBox="1">
            <a:spLocks noChangeArrowheads="1"/>
          </p:cNvSpPr>
          <p:nvPr/>
        </p:nvSpPr>
        <p:spPr bwMode="auto">
          <a:xfrm>
            <a:off x="1485900" y="67945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b="1" i="1">
              <a:solidFill>
                <a:srgbClr val="000000"/>
              </a:solidFill>
              <a:latin typeface="Arial" panose="020B0604020202020204" pitchFamily="34" charset="0"/>
            </a:endParaRPr>
          </a:p>
        </p:txBody>
      </p:sp>
      <p:sp>
        <p:nvSpPr>
          <p:cNvPr id="40966" name="TextBox 1">
            <a:extLst>
              <a:ext uri="{FF2B5EF4-FFF2-40B4-BE49-F238E27FC236}">
                <a16:creationId xmlns:a16="http://schemas.microsoft.com/office/drawing/2014/main" id="{1B73C5FB-F6A9-CD4E-919C-96290E0F5F4F}"/>
              </a:ext>
            </a:extLst>
          </p:cNvPr>
          <p:cNvSpPr txBox="1">
            <a:spLocks noChangeArrowheads="1"/>
          </p:cNvSpPr>
          <p:nvPr/>
        </p:nvSpPr>
        <p:spPr bwMode="auto">
          <a:xfrm rot="3510755">
            <a:off x="6656388" y="3536950"/>
            <a:ext cx="271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a:solidFill>
                  <a:schemeClr val="bg1"/>
                </a:solidFill>
                <a:latin typeface="Arial" panose="020B0604020202020204" pitchFamily="34" charset="0"/>
              </a:rPr>
              <a:t>ALL Students!</a:t>
            </a:r>
          </a:p>
        </p:txBody>
      </p:sp>
      <p:sp>
        <p:nvSpPr>
          <p:cNvPr id="40967" name="TextBox 16">
            <a:extLst>
              <a:ext uri="{FF2B5EF4-FFF2-40B4-BE49-F238E27FC236}">
                <a16:creationId xmlns:a16="http://schemas.microsoft.com/office/drawing/2014/main" id="{416230C3-BA80-FB43-B360-B1941A8A3D77}"/>
              </a:ext>
            </a:extLst>
          </p:cNvPr>
          <p:cNvSpPr txBox="1">
            <a:spLocks noChangeArrowheads="1"/>
          </p:cNvSpPr>
          <p:nvPr/>
        </p:nvSpPr>
        <p:spPr bwMode="auto">
          <a:xfrm rot="3510755">
            <a:off x="6315076" y="2997200"/>
            <a:ext cx="1338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a:solidFill>
                  <a:schemeClr val="bg1"/>
                </a:solidFill>
                <a:latin typeface="Arial" panose="020B0604020202020204" pitchFamily="34" charset="0"/>
              </a:rPr>
              <a:t>Some</a:t>
            </a:r>
          </a:p>
        </p:txBody>
      </p:sp>
      <p:sp>
        <p:nvSpPr>
          <p:cNvPr id="40968" name="TextBox 17">
            <a:extLst>
              <a:ext uri="{FF2B5EF4-FFF2-40B4-BE49-F238E27FC236}">
                <a16:creationId xmlns:a16="http://schemas.microsoft.com/office/drawing/2014/main" id="{822A3ACE-1592-E046-9972-0715035C445E}"/>
              </a:ext>
            </a:extLst>
          </p:cNvPr>
          <p:cNvSpPr txBox="1">
            <a:spLocks noChangeArrowheads="1"/>
          </p:cNvSpPr>
          <p:nvPr/>
        </p:nvSpPr>
        <p:spPr bwMode="auto">
          <a:xfrm rot="3510755">
            <a:off x="5813425" y="1990726"/>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a:solidFill>
                  <a:schemeClr val="bg1"/>
                </a:solidFill>
                <a:latin typeface="Arial" panose="020B0604020202020204" pitchFamily="34" charset="0"/>
              </a:rPr>
              <a:t>Few</a:t>
            </a:r>
          </a:p>
        </p:txBody>
      </p:sp>
      <p:sp>
        <p:nvSpPr>
          <p:cNvPr id="3" name="Title 2">
            <a:extLst>
              <a:ext uri="{FF2B5EF4-FFF2-40B4-BE49-F238E27FC236}">
                <a16:creationId xmlns:a16="http://schemas.microsoft.com/office/drawing/2014/main" id="{CDBBE654-F828-5E4C-822A-184465130B78}"/>
              </a:ext>
            </a:extLst>
          </p:cNvPr>
          <p:cNvSpPr>
            <a:spLocks noGrp="1"/>
          </p:cNvSpPr>
          <p:nvPr>
            <p:ph type="title"/>
          </p:nvPr>
        </p:nvSpPr>
        <p:spPr>
          <a:xfrm>
            <a:off x="457200" y="152400"/>
            <a:ext cx="8229600" cy="1265238"/>
          </a:xfrm>
          <a:noFill/>
        </p:spPr>
        <p:txBody>
          <a:bodyPr/>
          <a:lstStyle/>
          <a:p>
            <a:pPr>
              <a:defRPr/>
            </a:pPr>
            <a:br>
              <a:rPr lang="en-US" b="1" dirty="0">
                <a:solidFill>
                  <a:prstClr val="black"/>
                </a:solidFill>
              </a:rPr>
            </a:br>
            <a:r>
              <a:rPr lang="en-US" sz="3800" b="1" dirty="0">
                <a:solidFill>
                  <a:srgbClr val="006600"/>
                </a:solidFill>
              </a:rPr>
              <a:t>Access and Equity for All</a:t>
            </a:r>
            <a:r>
              <a:rPr lang="en-US" sz="3800" b="1" i="1" dirty="0">
                <a:solidFill>
                  <a:srgbClr val="006600"/>
                </a:solidFill>
              </a:rPr>
              <a:t>! </a:t>
            </a:r>
            <a:br>
              <a:rPr lang="en-US" b="1" dirty="0">
                <a:solidFill>
                  <a:srgbClr val="006600"/>
                </a:solidFill>
                <a:effectLst>
                  <a:outerShdw blurRad="38100" dist="38100" dir="2700000" algn="tl">
                    <a:srgbClr val="FFFFFF"/>
                  </a:outerShdw>
                </a:effectLst>
              </a:rPr>
            </a:br>
            <a:endParaRPr lang="en-US" b="1" dirty="0">
              <a:solidFill>
                <a:srgbClr val="0066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Diagram 2">
            <a:extLst>
              <a:ext uri="{FF2B5EF4-FFF2-40B4-BE49-F238E27FC236}">
                <a16:creationId xmlns:a16="http://schemas.microsoft.com/office/drawing/2014/main" id="{5E6DD1CE-105A-C944-A263-1FCAE6C22BD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117600"/>
            <a:ext cx="61341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Diagram 3">
            <a:extLst>
              <a:ext uri="{FF2B5EF4-FFF2-40B4-BE49-F238E27FC236}">
                <a16:creationId xmlns:a16="http://schemas.microsoft.com/office/drawing/2014/main" id="{F11D1E3A-7AF0-FD4F-8050-A42E6004BBC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76300"/>
            <a:ext cx="51816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12" name="Straight Connector 19">
            <a:extLst>
              <a:ext uri="{FF2B5EF4-FFF2-40B4-BE49-F238E27FC236}">
                <a16:creationId xmlns:a16="http://schemas.microsoft.com/office/drawing/2014/main" id="{FE1D89D9-3EFD-AD4C-B562-2E0E068362F2}"/>
              </a:ext>
            </a:extLst>
          </p:cNvPr>
          <p:cNvCxnSpPr>
            <a:cxnSpLocks noChangeShapeType="1"/>
          </p:cNvCxnSpPr>
          <p:nvPr/>
        </p:nvCxnSpPr>
        <p:spPr bwMode="auto">
          <a:xfrm rot="16200000" flipH="1">
            <a:off x="2667000" y="5307013"/>
            <a:ext cx="1371600" cy="304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23">
            <a:extLst>
              <a:ext uri="{FF2B5EF4-FFF2-40B4-BE49-F238E27FC236}">
                <a16:creationId xmlns:a16="http://schemas.microsoft.com/office/drawing/2014/main" id="{A729CB83-7097-C64E-883C-1AF14DDAAF90}"/>
              </a:ext>
            </a:extLst>
          </p:cNvPr>
          <p:cNvCxnSpPr>
            <a:cxnSpLocks noChangeShapeType="1"/>
          </p:cNvCxnSpPr>
          <p:nvPr/>
        </p:nvCxnSpPr>
        <p:spPr bwMode="auto">
          <a:xfrm rot="5400000" flipH="1" flipV="1">
            <a:off x="2400300" y="4583113"/>
            <a:ext cx="26670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25">
            <a:extLst>
              <a:ext uri="{FF2B5EF4-FFF2-40B4-BE49-F238E27FC236}">
                <a16:creationId xmlns:a16="http://schemas.microsoft.com/office/drawing/2014/main" id="{3751BE05-00EF-3C42-B375-340CADE935D4}"/>
              </a:ext>
            </a:extLst>
          </p:cNvPr>
          <p:cNvCxnSpPr>
            <a:cxnSpLocks noChangeShapeType="1"/>
          </p:cNvCxnSpPr>
          <p:nvPr/>
        </p:nvCxnSpPr>
        <p:spPr bwMode="auto">
          <a:xfrm rot="16200000" flipH="1">
            <a:off x="3695700" y="3744913"/>
            <a:ext cx="914400" cy="381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5" name="Straight Connector 27">
            <a:extLst>
              <a:ext uri="{FF2B5EF4-FFF2-40B4-BE49-F238E27FC236}">
                <a16:creationId xmlns:a16="http://schemas.microsoft.com/office/drawing/2014/main" id="{89862BC1-4FF6-DD45-90EB-BEAC678F28EC}"/>
              </a:ext>
            </a:extLst>
          </p:cNvPr>
          <p:cNvCxnSpPr>
            <a:cxnSpLocks noChangeShapeType="1"/>
          </p:cNvCxnSpPr>
          <p:nvPr/>
        </p:nvCxnSpPr>
        <p:spPr bwMode="auto">
          <a:xfrm rot="5400000" flipH="1" flipV="1">
            <a:off x="3238500" y="3135313"/>
            <a:ext cx="23622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6" name="Straight Connector 29">
            <a:extLst>
              <a:ext uri="{FF2B5EF4-FFF2-40B4-BE49-F238E27FC236}">
                <a16:creationId xmlns:a16="http://schemas.microsoft.com/office/drawing/2014/main" id="{CA47BE4A-3DC2-EC41-AE2A-DCB156529D5D}"/>
              </a:ext>
            </a:extLst>
          </p:cNvPr>
          <p:cNvCxnSpPr>
            <a:cxnSpLocks noChangeShapeType="1"/>
          </p:cNvCxnSpPr>
          <p:nvPr/>
        </p:nvCxnSpPr>
        <p:spPr bwMode="auto">
          <a:xfrm rot="5400000" flipH="1" flipV="1">
            <a:off x="4533900" y="1638300"/>
            <a:ext cx="5334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7" name="Straight Connector 31">
            <a:extLst>
              <a:ext uri="{FF2B5EF4-FFF2-40B4-BE49-F238E27FC236}">
                <a16:creationId xmlns:a16="http://schemas.microsoft.com/office/drawing/2014/main" id="{FC1CF47B-9D7E-BC4A-8147-53A6F0ABBAF6}"/>
              </a:ext>
            </a:extLst>
          </p:cNvPr>
          <p:cNvCxnSpPr>
            <a:cxnSpLocks noChangeShapeType="1"/>
          </p:cNvCxnSpPr>
          <p:nvPr/>
        </p:nvCxnSpPr>
        <p:spPr bwMode="auto">
          <a:xfrm rot="5400000">
            <a:off x="4305301" y="4811712"/>
            <a:ext cx="2362200" cy="3175"/>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8" name="Straight Connector 33">
            <a:extLst>
              <a:ext uri="{FF2B5EF4-FFF2-40B4-BE49-F238E27FC236}">
                <a16:creationId xmlns:a16="http://schemas.microsoft.com/office/drawing/2014/main" id="{F14C303D-5F2B-AB48-8FDD-DB787E3858ED}"/>
              </a:ext>
            </a:extLst>
          </p:cNvPr>
          <p:cNvCxnSpPr>
            <a:cxnSpLocks noChangeShapeType="1"/>
          </p:cNvCxnSpPr>
          <p:nvPr/>
        </p:nvCxnSpPr>
        <p:spPr bwMode="auto">
          <a:xfrm rot="5400000" flipH="1" flipV="1">
            <a:off x="4800600" y="4849813"/>
            <a:ext cx="18288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19" name="Straight Connector 35">
            <a:extLst>
              <a:ext uri="{FF2B5EF4-FFF2-40B4-BE49-F238E27FC236}">
                <a16:creationId xmlns:a16="http://schemas.microsoft.com/office/drawing/2014/main" id="{B6EF5A48-D957-F148-8763-49E93272896B}"/>
              </a:ext>
            </a:extLst>
          </p:cNvPr>
          <p:cNvCxnSpPr>
            <a:cxnSpLocks noChangeShapeType="1"/>
          </p:cNvCxnSpPr>
          <p:nvPr/>
        </p:nvCxnSpPr>
        <p:spPr bwMode="auto">
          <a:xfrm rot="16200000" flipH="1">
            <a:off x="4991100" y="5116513"/>
            <a:ext cx="2438400" cy="533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20" name="Straight Connector 39">
            <a:extLst>
              <a:ext uri="{FF2B5EF4-FFF2-40B4-BE49-F238E27FC236}">
                <a16:creationId xmlns:a16="http://schemas.microsoft.com/office/drawing/2014/main" id="{45CF9D00-CB54-4546-8F6A-36D972BAD6DA}"/>
              </a:ext>
            </a:extLst>
          </p:cNvPr>
          <p:cNvCxnSpPr>
            <a:cxnSpLocks noChangeShapeType="1"/>
          </p:cNvCxnSpPr>
          <p:nvPr/>
        </p:nvCxnSpPr>
        <p:spPr bwMode="auto">
          <a:xfrm rot="16200000" flipH="1">
            <a:off x="4076700" y="2830513"/>
            <a:ext cx="22098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21" name="Straight Connector 45">
            <a:extLst>
              <a:ext uri="{FF2B5EF4-FFF2-40B4-BE49-F238E27FC236}">
                <a16:creationId xmlns:a16="http://schemas.microsoft.com/office/drawing/2014/main" id="{2CFCE918-D591-AE44-AAEA-0D63D7847B78}"/>
              </a:ext>
            </a:extLst>
          </p:cNvPr>
          <p:cNvCxnSpPr>
            <a:cxnSpLocks noChangeShapeType="1"/>
          </p:cNvCxnSpPr>
          <p:nvPr/>
        </p:nvCxnSpPr>
        <p:spPr bwMode="auto">
          <a:xfrm flipV="1">
            <a:off x="4495800" y="1981200"/>
            <a:ext cx="228600" cy="76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47">
            <a:extLst>
              <a:ext uri="{FF2B5EF4-FFF2-40B4-BE49-F238E27FC236}">
                <a16:creationId xmlns:a16="http://schemas.microsoft.com/office/drawing/2014/main" id="{7AD6DFB0-7D57-DA4B-B754-E282DF23BC83}"/>
              </a:ext>
            </a:extLst>
          </p:cNvPr>
          <p:cNvCxnSpPr>
            <a:cxnSpLocks noChangeShapeType="1"/>
          </p:cNvCxnSpPr>
          <p:nvPr/>
        </p:nvCxnSpPr>
        <p:spPr bwMode="auto">
          <a:xfrm rot="5400000" flipH="1" flipV="1">
            <a:off x="5181600" y="3706813"/>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43023" name="Straight Connector 49">
            <a:extLst>
              <a:ext uri="{FF2B5EF4-FFF2-40B4-BE49-F238E27FC236}">
                <a16:creationId xmlns:a16="http://schemas.microsoft.com/office/drawing/2014/main" id="{BFE144A5-0EB8-D74D-AA08-66F4C6F4A668}"/>
              </a:ext>
            </a:extLst>
          </p:cNvPr>
          <p:cNvCxnSpPr>
            <a:cxnSpLocks noChangeShapeType="1"/>
          </p:cNvCxnSpPr>
          <p:nvPr/>
        </p:nvCxnSpPr>
        <p:spPr bwMode="auto">
          <a:xfrm rot="16200000" flipV="1">
            <a:off x="4800600" y="1497013"/>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sp>
        <p:nvSpPr>
          <p:cNvPr id="43024" name="TextBox 21">
            <a:extLst>
              <a:ext uri="{FF2B5EF4-FFF2-40B4-BE49-F238E27FC236}">
                <a16:creationId xmlns:a16="http://schemas.microsoft.com/office/drawing/2014/main" id="{D32FB319-DA40-8F47-BE60-5A44CF9900DB}"/>
              </a:ext>
            </a:extLst>
          </p:cNvPr>
          <p:cNvSpPr txBox="1">
            <a:spLocks noChangeArrowheads="1"/>
          </p:cNvSpPr>
          <p:nvPr/>
        </p:nvSpPr>
        <p:spPr bwMode="auto">
          <a:xfrm>
            <a:off x="3949700" y="1954213"/>
            <a:ext cx="858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Math</a:t>
            </a:r>
          </a:p>
        </p:txBody>
      </p:sp>
      <p:sp>
        <p:nvSpPr>
          <p:cNvPr id="43025" name="TextBox 22">
            <a:extLst>
              <a:ext uri="{FF2B5EF4-FFF2-40B4-BE49-F238E27FC236}">
                <a16:creationId xmlns:a16="http://schemas.microsoft.com/office/drawing/2014/main" id="{E5E35A47-382C-8543-9749-42E7CBC55A9D}"/>
              </a:ext>
            </a:extLst>
          </p:cNvPr>
          <p:cNvSpPr txBox="1">
            <a:spLocks noChangeArrowheads="1"/>
          </p:cNvSpPr>
          <p:nvPr/>
        </p:nvSpPr>
        <p:spPr bwMode="auto">
          <a:xfrm>
            <a:off x="3028950" y="5992813"/>
            <a:ext cx="120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Reading</a:t>
            </a:r>
          </a:p>
        </p:txBody>
      </p:sp>
      <p:sp>
        <p:nvSpPr>
          <p:cNvPr id="43026" name="TextBox 24">
            <a:extLst>
              <a:ext uri="{FF2B5EF4-FFF2-40B4-BE49-F238E27FC236}">
                <a16:creationId xmlns:a16="http://schemas.microsoft.com/office/drawing/2014/main" id="{8865A3EB-5B3D-D946-878F-2BCEFDC0481A}"/>
              </a:ext>
            </a:extLst>
          </p:cNvPr>
          <p:cNvSpPr txBox="1">
            <a:spLocks noChangeArrowheads="1"/>
          </p:cNvSpPr>
          <p:nvPr/>
        </p:nvSpPr>
        <p:spPr bwMode="auto">
          <a:xfrm>
            <a:off x="2949575" y="4087813"/>
            <a:ext cx="2625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Adult relationships</a:t>
            </a:r>
          </a:p>
        </p:txBody>
      </p:sp>
      <p:sp>
        <p:nvSpPr>
          <p:cNvPr id="43027" name="TextBox 26">
            <a:extLst>
              <a:ext uri="{FF2B5EF4-FFF2-40B4-BE49-F238E27FC236}">
                <a16:creationId xmlns:a16="http://schemas.microsoft.com/office/drawing/2014/main" id="{972C0C1E-4D4E-C34E-8142-EAF466477C49}"/>
              </a:ext>
            </a:extLst>
          </p:cNvPr>
          <p:cNvSpPr txBox="1">
            <a:spLocks noChangeArrowheads="1"/>
          </p:cNvSpPr>
          <p:nvPr/>
        </p:nvSpPr>
        <p:spPr bwMode="auto">
          <a:xfrm>
            <a:off x="4054475" y="1066800"/>
            <a:ext cx="163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Anger Mgt.</a:t>
            </a:r>
          </a:p>
        </p:txBody>
      </p:sp>
      <p:sp>
        <p:nvSpPr>
          <p:cNvPr id="43028" name="TextBox 28">
            <a:extLst>
              <a:ext uri="{FF2B5EF4-FFF2-40B4-BE49-F238E27FC236}">
                <a16:creationId xmlns:a16="http://schemas.microsoft.com/office/drawing/2014/main" id="{E8CD1F2A-F409-1244-A50F-BCC4C53BC466}"/>
              </a:ext>
            </a:extLst>
          </p:cNvPr>
          <p:cNvSpPr txBox="1">
            <a:spLocks noChangeArrowheads="1"/>
          </p:cNvSpPr>
          <p:nvPr/>
        </p:nvSpPr>
        <p:spPr bwMode="auto">
          <a:xfrm>
            <a:off x="5083175" y="5002213"/>
            <a:ext cx="1722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Attendance</a:t>
            </a:r>
          </a:p>
        </p:txBody>
      </p:sp>
      <p:sp>
        <p:nvSpPr>
          <p:cNvPr id="43029" name="TextBox 30">
            <a:extLst>
              <a:ext uri="{FF2B5EF4-FFF2-40B4-BE49-F238E27FC236}">
                <a16:creationId xmlns:a16="http://schemas.microsoft.com/office/drawing/2014/main" id="{05E84A22-73AD-024E-991D-B6887AFFE92D}"/>
              </a:ext>
            </a:extLst>
          </p:cNvPr>
          <p:cNvSpPr txBox="1">
            <a:spLocks noChangeArrowheads="1"/>
          </p:cNvSpPr>
          <p:nvPr/>
        </p:nvSpPr>
        <p:spPr bwMode="auto">
          <a:xfrm>
            <a:off x="5332413" y="6319838"/>
            <a:ext cx="220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Peer Interaction</a:t>
            </a:r>
          </a:p>
        </p:txBody>
      </p:sp>
      <p:sp>
        <p:nvSpPr>
          <p:cNvPr id="43030" name="TextBox 32">
            <a:extLst>
              <a:ext uri="{FF2B5EF4-FFF2-40B4-BE49-F238E27FC236}">
                <a16:creationId xmlns:a16="http://schemas.microsoft.com/office/drawing/2014/main" id="{F12BA98F-D6AE-D348-81D7-40D5DE568E8B}"/>
              </a:ext>
            </a:extLst>
          </p:cNvPr>
          <p:cNvSpPr txBox="1">
            <a:spLocks noChangeArrowheads="1"/>
          </p:cNvSpPr>
          <p:nvPr/>
        </p:nvSpPr>
        <p:spPr bwMode="auto">
          <a:xfrm>
            <a:off x="4967288" y="3287713"/>
            <a:ext cx="114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Science</a:t>
            </a:r>
          </a:p>
        </p:txBody>
      </p:sp>
      <p:sp>
        <p:nvSpPr>
          <p:cNvPr id="43031" name="Title 1">
            <a:extLst>
              <a:ext uri="{FF2B5EF4-FFF2-40B4-BE49-F238E27FC236}">
                <a16:creationId xmlns:a16="http://schemas.microsoft.com/office/drawing/2014/main" id="{0868FEEB-1A6A-874E-A3D2-B743D006A52D}"/>
              </a:ext>
            </a:extLst>
          </p:cNvPr>
          <p:cNvSpPr>
            <a:spLocks noGrp="1"/>
          </p:cNvSpPr>
          <p:nvPr>
            <p:ph type="title"/>
          </p:nvPr>
        </p:nvSpPr>
        <p:spPr>
          <a:xfrm>
            <a:off x="533400" y="0"/>
            <a:ext cx="8229600" cy="1143000"/>
          </a:xfrm>
          <a:noFill/>
          <a:extLst>
            <a:ext uri="{909E8E84-426E-40DD-AFC4-6F175D3DCCD1}">
              <a14:hiddenFill xmlns:a14="http://schemas.microsoft.com/office/drawing/2010/main">
                <a:solidFill>
                  <a:srgbClr val="FFFF00">
                    <a:alpha val="83136"/>
                  </a:srgbClr>
                </a:solidFill>
              </a14:hiddenFill>
            </a:ext>
          </a:extLst>
        </p:spPr>
        <p:txBody>
          <a:bodyPr/>
          <a:lstStyle/>
          <a:p>
            <a:br>
              <a:rPr lang="en-US" altLang="en-US" sz="3300">
                <a:ea typeface="ＭＳ Ｐゴシック" panose="020B0600070205080204" pitchFamily="34" charset="-128"/>
              </a:rPr>
            </a:br>
            <a:r>
              <a:rPr lang="en-US" altLang="en-US" sz="3300" b="1">
                <a:solidFill>
                  <a:srgbClr val="006600"/>
                </a:solidFill>
                <a:ea typeface="ＭＳ Ｐゴシック" panose="020B0600070205080204" pitchFamily="34" charset="-128"/>
              </a:rPr>
              <a:t>Continuum of Support Within </a:t>
            </a:r>
            <a:br>
              <a:rPr lang="en-US" altLang="en-US" sz="3300" b="1">
                <a:solidFill>
                  <a:srgbClr val="006600"/>
                </a:solidFill>
                <a:ea typeface="ＭＳ Ｐゴシック" panose="020B0600070205080204" pitchFamily="34" charset="-128"/>
              </a:rPr>
            </a:br>
            <a:r>
              <a:rPr lang="en-US" altLang="en-US" sz="3300" b="1">
                <a:solidFill>
                  <a:srgbClr val="006600"/>
                </a:solidFill>
                <a:ea typeface="ＭＳ Ｐゴシック" panose="020B0600070205080204" pitchFamily="34" charset="-128"/>
              </a:rPr>
              <a:t>MTSS for Behavior and MTSS for Academics</a:t>
            </a:r>
            <a:br>
              <a:rPr lang="en-US" altLang="en-US" sz="3300">
                <a:ea typeface="ＭＳ Ｐゴシック" panose="020B0600070205080204" pitchFamily="34" charset="-128"/>
              </a:rPr>
            </a:br>
            <a:endParaRPr lang="en-US" altLang="en-US" sz="3300">
              <a:ea typeface="ＭＳ Ｐゴシック" panose="020B0600070205080204" pitchFamily="34" charset="-128"/>
            </a:endParaRPr>
          </a:p>
        </p:txBody>
      </p:sp>
      <p:sp>
        <p:nvSpPr>
          <p:cNvPr id="35" name="TextBox 34">
            <a:extLst>
              <a:ext uri="{FF2B5EF4-FFF2-40B4-BE49-F238E27FC236}">
                <a16:creationId xmlns:a16="http://schemas.microsoft.com/office/drawing/2014/main" id="{2247169F-160A-5649-8F13-A8964E2797FD}"/>
              </a:ext>
            </a:extLst>
          </p:cNvPr>
          <p:cNvSpPr txBox="1">
            <a:spLocks noChangeArrowheads="1"/>
          </p:cNvSpPr>
          <p:nvPr/>
        </p:nvSpPr>
        <p:spPr bwMode="auto">
          <a:xfrm rot="1727287">
            <a:off x="5119688" y="2673350"/>
            <a:ext cx="438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Arial" panose="020B0604020202020204" pitchFamily="34" charset="0"/>
              </a:rPr>
              <a:t>Label Behavior, Not Students!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a:extLst>
              <a:ext uri="{FF2B5EF4-FFF2-40B4-BE49-F238E27FC236}">
                <a16:creationId xmlns:a16="http://schemas.microsoft.com/office/drawing/2014/main" id="{C8E2E4C9-C434-004A-B51D-47F258D4ED7A}"/>
              </a:ext>
            </a:extLst>
          </p:cNvPr>
          <p:cNvSpPr>
            <a:spLocks noGrp="1"/>
          </p:cNvSpPr>
          <p:nvPr>
            <p:ph type="title"/>
          </p:nvPr>
        </p:nvSpPr>
        <p:spPr>
          <a:noFill/>
        </p:spPr>
        <p:txBody>
          <a:bodyPr/>
          <a:lstStyle/>
          <a:p>
            <a:pPr eaLnBrk="1" hangingPunct="1">
              <a:defRPr/>
            </a:pPr>
            <a:r>
              <a:rPr lang="en-US" altLang="en-US" sz="4000" b="1" dirty="0">
                <a:solidFill>
                  <a:srgbClr val="006600"/>
                </a:solidFill>
                <a:ea typeface="Calibri Light" panose="020F0302020204030204" pitchFamily="34" charset="0"/>
                <a:cs typeface="Calibri Light" panose="020F0302020204030204" pitchFamily="34" charset="0"/>
              </a:rPr>
              <a:t>Big Ideas About Data</a:t>
            </a:r>
          </a:p>
        </p:txBody>
      </p:sp>
      <p:sp>
        <p:nvSpPr>
          <p:cNvPr id="30722" name="Content Placeholder 1">
            <a:extLst>
              <a:ext uri="{FF2B5EF4-FFF2-40B4-BE49-F238E27FC236}">
                <a16:creationId xmlns:a16="http://schemas.microsoft.com/office/drawing/2014/main" id="{DE5402F2-A971-2944-830A-5D311931C9A4}"/>
              </a:ext>
            </a:extLst>
          </p:cNvPr>
          <p:cNvSpPr>
            <a:spLocks noGrp="1"/>
          </p:cNvSpPr>
          <p:nvPr>
            <p:ph idx="1"/>
          </p:nvPr>
        </p:nvSpPr>
        <p:spPr>
          <a:xfrm>
            <a:off x="628650" y="1690688"/>
            <a:ext cx="8364538" cy="3859212"/>
          </a:xfrm>
        </p:spPr>
        <p:txBody>
          <a:bodyPr/>
          <a:lstStyle/>
          <a:p>
            <a:pPr eaLnBrk="1" hangingPunct="1"/>
            <a:r>
              <a:rPr lang="en-US" altLang="en-US" sz="2800" dirty="0">
                <a:ea typeface="ＭＳ Ｐゴシック" panose="020B0600070205080204" pitchFamily="34" charset="-128"/>
              </a:rPr>
              <a:t> All data should serve a purpose </a:t>
            </a:r>
          </a:p>
          <a:p>
            <a:pPr eaLnBrk="1" hangingPunct="1"/>
            <a:r>
              <a:rPr lang="en-US" altLang="en-US" sz="2800" dirty="0">
                <a:ea typeface="ＭＳ Ｐゴシック" panose="020B0600070205080204" pitchFamily="34" charset="-128"/>
              </a:rPr>
              <a:t> Collect data with fidelity </a:t>
            </a:r>
          </a:p>
          <a:p>
            <a:pPr eaLnBrk="1" hangingPunct="1"/>
            <a:r>
              <a:rPr lang="en-US" altLang="en-US" sz="2800" dirty="0">
                <a:ea typeface="ＭＳ Ｐゴシック" panose="020B0600070205080204" pitchFamily="34" charset="-128"/>
              </a:rPr>
              <a:t> Be prompt about looking at data and acting upon it </a:t>
            </a:r>
          </a:p>
          <a:p>
            <a:pPr eaLnBrk="1" hangingPunct="1"/>
            <a:r>
              <a:rPr lang="en-US" altLang="en-US" sz="2800" dirty="0">
                <a:ea typeface="ＭＳ Ｐゴシック" panose="020B0600070205080204" pitchFamily="34" charset="-128"/>
              </a:rPr>
              <a:t> Use multiple sources of data to confirm what you see </a:t>
            </a:r>
          </a:p>
          <a:p>
            <a:pPr eaLnBrk="1" hangingPunct="1"/>
            <a:r>
              <a:rPr lang="en-US" altLang="en-US" sz="2800" dirty="0">
                <a:ea typeface="ＭＳ Ｐゴシック" panose="020B0600070205080204" pitchFamily="34" charset="-128"/>
              </a:rPr>
              <a:t> Use data to support, not punish </a:t>
            </a:r>
          </a:p>
          <a:p>
            <a:pPr eaLnBrk="1" hangingPunct="1"/>
            <a:endParaRPr lang="en-US" altLang="en-US" sz="2800" dirty="0">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907A73B-CE53-6E49-9BA2-E684801B4E79}"/>
              </a:ext>
            </a:extLst>
          </p:cNvPr>
          <p:cNvSpPr>
            <a:spLocks noGrp="1"/>
          </p:cNvSpPr>
          <p:nvPr>
            <p:ph type="title"/>
          </p:nvPr>
        </p:nvSpPr>
        <p:spPr>
          <a:noFill/>
        </p:spPr>
        <p:txBody>
          <a:bodyPr/>
          <a:lstStyle/>
          <a:p>
            <a:pPr>
              <a:defRPr/>
            </a:pPr>
            <a:r>
              <a:rPr lang="en-US" altLang="en-US" sz="4000" b="1" dirty="0">
                <a:solidFill>
                  <a:srgbClr val="006600"/>
                </a:solidFill>
                <a:ea typeface="ＭＳ Ｐゴシック" panose="020B0600070205080204" pitchFamily="34" charset="-128"/>
              </a:rPr>
              <a:t>Start with Outcomes</a:t>
            </a:r>
          </a:p>
        </p:txBody>
      </p:sp>
      <p:sp>
        <p:nvSpPr>
          <p:cNvPr id="32770" name="Content Placeholder 2">
            <a:extLst>
              <a:ext uri="{FF2B5EF4-FFF2-40B4-BE49-F238E27FC236}">
                <a16:creationId xmlns:a16="http://schemas.microsoft.com/office/drawing/2014/main" id="{0DFCB258-8B5E-2D4D-871F-378DA629BB97}"/>
              </a:ext>
            </a:extLst>
          </p:cNvPr>
          <p:cNvSpPr>
            <a:spLocks noGrp="1"/>
          </p:cNvSpPr>
          <p:nvPr>
            <p:ph idx="1"/>
          </p:nvPr>
        </p:nvSpPr>
        <p:spPr/>
        <p:txBody>
          <a:bodyPr/>
          <a:lstStyle/>
          <a:p>
            <a:pPr marL="0" indent="0" algn="ctr">
              <a:buFont typeface="Arial" panose="020B0604020202020204" pitchFamily="34" charset="0"/>
              <a:buNone/>
            </a:pPr>
            <a:r>
              <a:rPr lang="en-US" altLang="en-US" sz="3200" dirty="0">
                <a:ea typeface="ＭＳ Ｐゴシック" panose="020B0600070205080204" pitchFamily="34" charset="-128"/>
              </a:rPr>
              <a:t>How will you know if your efforts are working if you are not sure where it should be taking you?</a:t>
            </a:r>
          </a:p>
        </p:txBody>
      </p:sp>
      <p:pic>
        <p:nvPicPr>
          <p:cNvPr id="32771" name="Picture 1">
            <a:extLst>
              <a:ext uri="{FF2B5EF4-FFF2-40B4-BE49-F238E27FC236}">
                <a16:creationId xmlns:a16="http://schemas.microsoft.com/office/drawing/2014/main" id="{9860C645-F888-4542-B166-D0700A5A3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3109913"/>
            <a:ext cx="41275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B757BF3-C6C0-2F4A-966E-FDAB0ACC3AB7}"/>
              </a:ext>
            </a:extLst>
          </p:cNvPr>
          <p:cNvSpPr>
            <a:spLocks noGrp="1"/>
          </p:cNvSpPr>
          <p:nvPr>
            <p:ph type="title"/>
          </p:nvPr>
        </p:nvSpPr>
        <p:spPr>
          <a:noFill/>
        </p:spPr>
        <p:txBody>
          <a:bodyPr/>
          <a:lstStyle/>
          <a:p>
            <a:pPr>
              <a:defRPr/>
            </a:pPr>
            <a:r>
              <a:rPr lang="en-US" altLang="en-US" sz="4000" b="1" dirty="0">
                <a:solidFill>
                  <a:srgbClr val="006600"/>
                </a:solidFill>
                <a:ea typeface="ＭＳ Ｐゴシック" panose="020B0600070205080204" pitchFamily="34" charset="-128"/>
              </a:rPr>
              <a:t>What Are </a:t>
            </a:r>
            <a:r>
              <a:rPr lang="en-US" altLang="en-US" sz="4000" b="1" i="1" dirty="0">
                <a:solidFill>
                  <a:srgbClr val="006600"/>
                </a:solidFill>
                <a:ea typeface="ＭＳ Ｐゴシック" panose="020B0600070205080204" pitchFamily="34" charset="-128"/>
              </a:rPr>
              <a:t>Your </a:t>
            </a:r>
            <a:r>
              <a:rPr lang="en-US" altLang="en-US" sz="4000" b="1" dirty="0">
                <a:solidFill>
                  <a:srgbClr val="006600"/>
                </a:solidFill>
                <a:ea typeface="ＭＳ Ｐゴシック" panose="020B0600070205080204" pitchFamily="34" charset="-128"/>
              </a:rPr>
              <a:t>Outcomes?</a:t>
            </a:r>
            <a:endParaRPr lang="en-US" altLang="en-US" sz="4000" b="1" i="1" dirty="0">
              <a:solidFill>
                <a:srgbClr val="006600"/>
              </a:solidFill>
              <a:ea typeface="ＭＳ Ｐゴシック" panose="020B0600070205080204" pitchFamily="34" charset="-128"/>
            </a:endParaRPr>
          </a:p>
        </p:txBody>
      </p:sp>
      <p:sp>
        <p:nvSpPr>
          <p:cNvPr id="39938" name="Content Placeholder 2">
            <a:extLst>
              <a:ext uri="{FF2B5EF4-FFF2-40B4-BE49-F238E27FC236}">
                <a16:creationId xmlns:a16="http://schemas.microsoft.com/office/drawing/2014/main" id="{B860F255-EC3D-AD4D-93C0-33CB097FB2F1}"/>
              </a:ext>
            </a:extLst>
          </p:cNvPr>
          <p:cNvSpPr>
            <a:spLocks noGrp="1"/>
          </p:cNvSpPr>
          <p:nvPr>
            <p:ph idx="1"/>
          </p:nvPr>
        </p:nvSpPr>
        <p:spPr/>
        <p:txBody>
          <a:bodyPr/>
          <a:lstStyle/>
          <a:p>
            <a:pPr marL="0" indent="0">
              <a:buFont typeface="Arial" panose="020B0604020202020204" pitchFamily="34" charset="0"/>
              <a:buNone/>
              <a:defRPr/>
            </a:pPr>
            <a:r>
              <a:rPr lang="en-US" altLang="en-US" sz="2400" dirty="0">
                <a:ea typeface="ＭＳ Ｐゴシック" panose="020B0600070205080204" pitchFamily="34" charset="-128"/>
              </a:rPr>
              <a:t>Outcomes should be:</a:t>
            </a:r>
          </a:p>
          <a:p>
            <a:pPr lvl="1">
              <a:defRPr/>
            </a:pPr>
            <a:r>
              <a:rPr lang="en-US" altLang="en-US" sz="2400" dirty="0">
                <a:ea typeface="ＭＳ Ｐゴシック" panose="020B0600070205080204" pitchFamily="34" charset="-128"/>
              </a:rPr>
              <a:t>Locally determined</a:t>
            </a:r>
          </a:p>
          <a:p>
            <a:pPr lvl="1">
              <a:defRPr/>
            </a:pPr>
            <a:r>
              <a:rPr lang="en-US" altLang="en-US" sz="2400" dirty="0">
                <a:ea typeface="ＭＳ Ｐゴシック" panose="020B0600070205080204" pitchFamily="34" charset="-128"/>
              </a:rPr>
              <a:t>Contextually and culturally relevant</a:t>
            </a:r>
          </a:p>
          <a:p>
            <a:pPr lvl="1">
              <a:defRPr/>
            </a:pPr>
            <a:r>
              <a:rPr lang="en-US" altLang="en-US" sz="2400" dirty="0">
                <a:ea typeface="ＭＳ Ｐゴシック" panose="020B0600070205080204" pitchFamily="34" charset="-128"/>
              </a:rPr>
              <a:t>Observable and measurable</a:t>
            </a:r>
          </a:p>
          <a:p>
            <a:pPr lvl="1">
              <a:defRPr/>
            </a:pPr>
            <a:r>
              <a:rPr lang="en-US" altLang="en-US" sz="2400" dirty="0">
                <a:ea typeface="ＭＳ Ｐゴシック" panose="020B0600070205080204" pitchFamily="34" charset="-128"/>
              </a:rPr>
              <a:t>Summarized in goal statements</a:t>
            </a:r>
          </a:p>
          <a:p>
            <a:pPr marL="685800" lvl="2" indent="0">
              <a:buFont typeface="Arial" panose="020B0604020202020204" pitchFamily="34" charset="0"/>
              <a:buNone/>
              <a:defRPr/>
            </a:pPr>
            <a:endParaRPr lang="en-US" altLang="en-US" sz="2400" dirty="0">
              <a:ea typeface="ＭＳ Ｐゴシック" panose="020B0600070205080204" pitchFamily="34" charset="-128"/>
            </a:endParaRPr>
          </a:p>
          <a:p>
            <a:pPr marL="0" indent="0">
              <a:buFont typeface="Arial" panose="020B0604020202020204" pitchFamily="34" charset="0"/>
              <a:buNone/>
              <a:defRPr/>
            </a:pPr>
            <a:r>
              <a:rPr lang="en-US" altLang="en-US" sz="2400" dirty="0">
                <a:ea typeface="ＭＳ Ｐゴシック" panose="020B0600070205080204" pitchFamily="34" charset="-128"/>
              </a:rPr>
              <a:t>Consider using a “SMART Goal Format”</a:t>
            </a:r>
          </a:p>
          <a:p>
            <a:pPr marL="342900" lvl="1" indent="0">
              <a:buFont typeface="Arial" panose="020B0604020202020204" pitchFamily="34" charset="0"/>
              <a:buNone/>
              <a:defRPr/>
            </a:pPr>
            <a:endParaRPr lang="en-US" altLang="en-US" sz="2400" dirty="0">
              <a:ea typeface="ＭＳ Ｐゴシック" panose="020B0600070205080204" pitchFamily="34" charset="-128"/>
            </a:endParaRPr>
          </a:p>
        </p:txBody>
      </p:sp>
      <p:pic>
        <p:nvPicPr>
          <p:cNvPr id="34819" name="Picture 1">
            <a:extLst>
              <a:ext uri="{FF2B5EF4-FFF2-40B4-BE49-F238E27FC236}">
                <a16:creationId xmlns:a16="http://schemas.microsoft.com/office/drawing/2014/main" id="{04802F1B-9257-2643-9FD2-5DE0B9160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2401888"/>
            <a:ext cx="21066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91C7390-A34C-C849-AFFD-95AB7B9849D2}"/>
              </a:ext>
            </a:extLst>
          </p:cNvPr>
          <p:cNvSpPr>
            <a:spLocks noGrp="1"/>
          </p:cNvSpPr>
          <p:nvPr>
            <p:ph type="title"/>
          </p:nvPr>
        </p:nvSpPr>
        <p:spPr>
          <a:noFill/>
        </p:spPr>
        <p:txBody>
          <a:bodyPr/>
          <a:lstStyle/>
          <a:p>
            <a:pPr>
              <a:defRPr/>
            </a:pPr>
            <a:r>
              <a:rPr lang="en-US" altLang="en-US" sz="4000" b="1" dirty="0">
                <a:solidFill>
                  <a:srgbClr val="006600"/>
                </a:solidFill>
                <a:ea typeface="ＭＳ Ｐゴシック" panose="020B0600070205080204" pitchFamily="34" charset="-128"/>
              </a:rPr>
              <a:t>Sample Outcomes</a:t>
            </a:r>
          </a:p>
        </p:txBody>
      </p:sp>
      <p:sp>
        <p:nvSpPr>
          <p:cNvPr id="36866" name="Content Placeholder 2">
            <a:extLst>
              <a:ext uri="{FF2B5EF4-FFF2-40B4-BE49-F238E27FC236}">
                <a16:creationId xmlns:a16="http://schemas.microsoft.com/office/drawing/2014/main" id="{6BD5FD70-1792-AB40-A169-7706D8070D16}"/>
              </a:ext>
            </a:extLst>
          </p:cNvPr>
          <p:cNvSpPr>
            <a:spLocks noGrp="1"/>
          </p:cNvSpPr>
          <p:nvPr>
            <p:ph idx="1"/>
          </p:nvPr>
        </p:nvSpPr>
        <p:spPr/>
        <p:txBody>
          <a:bodyPr/>
          <a:lstStyle/>
          <a:p>
            <a:r>
              <a:rPr lang="en-US" altLang="en-US" sz="2800" dirty="0">
                <a:ea typeface="ＭＳ Ｐゴシック" panose="020B0600070205080204" pitchFamily="34" charset="-128"/>
              </a:rPr>
              <a:t>Reduce problem behaviors</a:t>
            </a:r>
          </a:p>
          <a:p>
            <a:r>
              <a:rPr lang="en-US" altLang="en-US" sz="2800" dirty="0">
                <a:ea typeface="ＭＳ Ｐゴシック" panose="020B0600070205080204" pitchFamily="34" charset="-128"/>
              </a:rPr>
              <a:t>Increase access to Tier 1 interventions for </a:t>
            </a:r>
            <a:r>
              <a:rPr lang="en-US" altLang="en-US" sz="2800" b="1" i="1" dirty="0">
                <a:ea typeface="ＭＳ Ｐゴシック" panose="020B0600070205080204" pitchFamily="34" charset="-128"/>
              </a:rPr>
              <a:t>all </a:t>
            </a:r>
            <a:r>
              <a:rPr lang="en-US" altLang="en-US" sz="2800" dirty="0">
                <a:ea typeface="ＭＳ Ｐゴシック" panose="020B0600070205080204" pitchFamily="34" charset="-128"/>
              </a:rPr>
              <a:t> students</a:t>
            </a:r>
          </a:p>
          <a:p>
            <a:r>
              <a:rPr lang="en-US" altLang="en-US" sz="2800" dirty="0">
                <a:ea typeface="ＭＳ Ｐゴシック" panose="020B0600070205080204" pitchFamily="34" charset="-128"/>
              </a:rPr>
              <a:t>Increase engagement</a:t>
            </a:r>
          </a:p>
          <a:p>
            <a:r>
              <a:rPr lang="en-US" altLang="en-US" sz="2800" dirty="0">
                <a:ea typeface="ＭＳ Ｐゴシック" panose="020B0600070205080204" pitchFamily="34" charset="-128"/>
              </a:rPr>
              <a:t>Increase meaningful representation</a:t>
            </a:r>
          </a:p>
          <a:p>
            <a:r>
              <a:rPr lang="en-US" altLang="en-US" sz="2800" dirty="0">
                <a:ea typeface="ＭＳ Ｐゴシック" panose="020B0600070205080204" pitchFamily="34" charset="-128"/>
              </a:rPr>
              <a:t>Reduce bullying</a:t>
            </a:r>
          </a:p>
          <a:p>
            <a:r>
              <a:rPr lang="en-US" altLang="en-US" sz="2800" dirty="0">
                <a:ea typeface="ＭＳ Ｐゴシック" panose="020B0600070205080204" pitchFamily="34" charset="-128"/>
              </a:rPr>
              <a:t>Increase attendance</a:t>
            </a:r>
          </a:p>
          <a:p>
            <a:r>
              <a:rPr lang="en-US" altLang="en-US" sz="2800" dirty="0">
                <a:ea typeface="ＭＳ Ｐゴシック" panose="020B0600070205080204" pitchFamily="34" charset="-128"/>
              </a:rPr>
              <a:t>Decrease referrals for Special Education</a:t>
            </a:r>
          </a:p>
          <a:p>
            <a:r>
              <a:rPr lang="en-US" altLang="en-US" sz="2800" dirty="0">
                <a:ea typeface="ＭＳ Ｐゴシック" panose="020B0600070205080204" pitchFamily="34" charset="-128"/>
              </a:rPr>
              <a:t>Increase school morale</a:t>
            </a:r>
          </a:p>
          <a:p>
            <a:r>
              <a:rPr lang="en-US" altLang="en-US" sz="2800" dirty="0">
                <a:ea typeface="ＭＳ Ｐゴシック" panose="020B0600070205080204" pitchFamily="34" charset="-128"/>
              </a:rPr>
              <a:t>Improve academic scores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2E9A16E-323E-8649-A67A-3497BA37136C}"/>
              </a:ext>
            </a:extLst>
          </p:cNvPr>
          <p:cNvSpPr>
            <a:spLocks noGrp="1"/>
          </p:cNvSpPr>
          <p:nvPr>
            <p:ph type="title"/>
          </p:nvPr>
        </p:nvSpPr>
        <p:spPr>
          <a:xfrm>
            <a:off x="457200" y="457200"/>
            <a:ext cx="8229600" cy="1143000"/>
          </a:xfrm>
          <a:noFill/>
        </p:spPr>
        <p:txBody>
          <a:bodyPr/>
          <a:lstStyle/>
          <a:p>
            <a:pPr>
              <a:defRPr/>
            </a:pPr>
            <a:r>
              <a:rPr lang="en-US" altLang="en-US" sz="4000" b="1" dirty="0">
                <a:solidFill>
                  <a:srgbClr val="006600"/>
                </a:solidFill>
                <a:ea typeface="ＭＳ Ｐゴシック" panose="020B0600070205080204" pitchFamily="34" charset="-128"/>
              </a:rPr>
              <a:t>Sample Outcome Statements</a:t>
            </a:r>
          </a:p>
        </p:txBody>
      </p:sp>
      <p:sp>
        <p:nvSpPr>
          <p:cNvPr id="38914" name="Content Placeholder 2">
            <a:extLst>
              <a:ext uri="{FF2B5EF4-FFF2-40B4-BE49-F238E27FC236}">
                <a16:creationId xmlns:a16="http://schemas.microsoft.com/office/drawing/2014/main" id="{D214E715-2A0C-5743-82D9-011BD12B82D6}"/>
              </a:ext>
            </a:extLst>
          </p:cNvPr>
          <p:cNvSpPr>
            <a:spLocks noGrp="1"/>
          </p:cNvSpPr>
          <p:nvPr>
            <p:ph idx="1"/>
          </p:nvPr>
        </p:nvSpPr>
        <p:spPr/>
        <p:txBody>
          <a:bodyPr/>
          <a:lstStyle/>
          <a:p>
            <a:pPr marL="0" indent="0">
              <a:buFont typeface="Arial" panose="020B0604020202020204" pitchFamily="34" charset="0"/>
              <a:buNone/>
            </a:pPr>
            <a:r>
              <a:rPr lang="en-US" altLang="en-US" sz="2800" i="1" dirty="0">
                <a:ea typeface="ＭＳ Ｐゴシック" panose="020B0600070205080204" pitchFamily="34" charset="-128"/>
              </a:rPr>
              <a:t>”Given the implementation of relationship mapping and school-wide implementation of “positive greetings at the door”, school climate surveys will average 3 or above after the first two months of school.”</a:t>
            </a:r>
          </a:p>
          <a:p>
            <a:pPr marL="0" indent="0">
              <a:buFont typeface="Arial" panose="020B0604020202020204" pitchFamily="34" charset="0"/>
              <a:buNone/>
            </a:pPr>
            <a:endParaRPr lang="en-US" altLang="en-US" sz="2800" dirty="0">
              <a:ea typeface="ＭＳ Ｐゴシック" panose="020B0600070205080204" pitchFamily="34" charset="-128"/>
            </a:endParaRPr>
          </a:p>
          <a:p>
            <a:pPr marL="0" indent="0">
              <a:buFont typeface="Arial" panose="020B0604020202020204" pitchFamily="34" charset="0"/>
              <a:buNone/>
            </a:pPr>
            <a:r>
              <a:rPr lang="en-US" altLang="en-US" sz="2800" i="1" dirty="0">
                <a:ea typeface="ＭＳ Ｐゴシック" panose="020B0600070205080204" pitchFamily="34" charset="-128"/>
              </a:rPr>
              <a:t>“</a:t>
            </a:r>
            <a:r>
              <a:rPr lang="en-US" altLang="ja-JP" sz="2800" i="1" dirty="0">
                <a:ea typeface="ＭＳ Ｐゴシック" panose="020B0600070205080204" pitchFamily="34" charset="-128"/>
              </a:rPr>
              <a:t>Given school-wide implementation of PBIS with fidelity, we will decrease the number of student suspensions and expulsions by 10% by the end of the school year.</a:t>
            </a:r>
            <a:r>
              <a:rPr lang="en-US" altLang="en-US" sz="2800" i="1" dirty="0">
                <a:ea typeface="ＭＳ Ｐゴシック" panose="020B0600070205080204" pitchFamily="34" charset="-128"/>
              </a:rPr>
              <a:t>”</a:t>
            </a:r>
          </a:p>
          <a:p>
            <a:pPr marL="0" indent="0">
              <a:buFont typeface="Arial" panose="020B0604020202020204" pitchFamily="34" charset="0"/>
              <a:buNone/>
            </a:pPr>
            <a:endParaRPr lang="en-US" altLang="ja-JP" sz="2800" i="1" dirty="0">
              <a:ea typeface="ＭＳ Ｐゴシック" panose="020B0600070205080204" pitchFamily="34" charset="-128"/>
            </a:endParaRPr>
          </a:p>
          <a:p>
            <a:pPr marL="0" indent="0">
              <a:buFont typeface="Arial" panose="020B0604020202020204" pitchFamily="34" charset="0"/>
              <a:buNone/>
            </a:pPr>
            <a:endParaRPr lang="en-US" altLang="en-US" sz="2800" i="1" dirty="0">
              <a:ea typeface="ＭＳ Ｐゴシック" panose="020B0600070205080204" pitchFamily="34" charset="-128"/>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083C2-7DC0-4048-B9C5-66A029738D32}"/>
              </a:ext>
            </a:extLst>
          </p:cNvPr>
          <p:cNvSpPr>
            <a:spLocks noGrp="1"/>
          </p:cNvSpPr>
          <p:nvPr>
            <p:ph type="title"/>
          </p:nvPr>
        </p:nvSpPr>
        <p:spPr>
          <a:noFill/>
        </p:spPr>
        <p:txBody>
          <a:bodyPr/>
          <a:lstStyle/>
          <a:p>
            <a:pPr>
              <a:defRPr/>
            </a:pPr>
            <a:r>
              <a:rPr lang="en-US" sz="4000" b="1" dirty="0">
                <a:solidFill>
                  <a:srgbClr val="006600"/>
                </a:solidFill>
              </a:rPr>
              <a:t>Type into the chat box:</a:t>
            </a:r>
          </a:p>
        </p:txBody>
      </p:sp>
      <p:sp>
        <p:nvSpPr>
          <p:cNvPr id="43010" name="Content Placeholder 3">
            <a:extLst>
              <a:ext uri="{FF2B5EF4-FFF2-40B4-BE49-F238E27FC236}">
                <a16:creationId xmlns:a16="http://schemas.microsoft.com/office/drawing/2014/main" id="{152F9222-86A5-5248-B8E0-4A50B22EF932}"/>
              </a:ext>
            </a:extLst>
          </p:cNvPr>
          <p:cNvSpPr>
            <a:spLocks noGrp="1"/>
          </p:cNvSpPr>
          <p:nvPr>
            <p:ph idx="1"/>
          </p:nvPr>
        </p:nvSpPr>
        <p:spPr/>
        <p:txBody>
          <a:bodyPr/>
          <a:lstStyle/>
          <a:p>
            <a:r>
              <a:rPr lang="en-US" altLang="en-US" sz="3200" dirty="0"/>
              <a:t>What data do you collect/use to assess the social/emotional/behavioral strengths and challenges at your school?</a:t>
            </a:r>
          </a:p>
          <a:p>
            <a:endParaRPr lang="en-US" altLang="en-US" sz="3200" dirty="0"/>
          </a:p>
          <a:p>
            <a:r>
              <a:rPr lang="en-US" altLang="en-US" sz="3200" dirty="0"/>
              <a:t>How do you use this data for decision-making?</a:t>
            </a:r>
          </a:p>
        </p:txBody>
      </p:sp>
      <p:sp>
        <p:nvSpPr>
          <p:cNvPr id="2" name="Slide Number Placeholder 1">
            <a:extLst>
              <a:ext uri="{FF2B5EF4-FFF2-40B4-BE49-F238E27FC236}">
                <a16:creationId xmlns:a16="http://schemas.microsoft.com/office/drawing/2014/main" id="{17ED76B2-A699-4543-A3A6-12C95893E185}"/>
              </a:ext>
            </a:extLst>
          </p:cNvPr>
          <p:cNvSpPr>
            <a:spLocks noGrp="1"/>
          </p:cNvSpPr>
          <p:nvPr>
            <p:ph type="sldNum" sz="quarter" idx="12"/>
          </p:nvPr>
        </p:nvSpPr>
        <p:spPr/>
        <p:txBody>
          <a:bodyPr/>
          <a:lstStyle/>
          <a:p>
            <a:pPr>
              <a:defRPr/>
            </a:pPr>
            <a:fld id="{2416816D-7C37-7046-A50B-780B003AF926}" type="slidenum">
              <a:rPr lang="en-US" altLang="en-US" smtClean="0"/>
              <a:pPr>
                <a:defRPr/>
              </a:pPr>
              <a:t>17</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2EF71FB0-783D-5240-9A40-11BA5DC5A3E0}"/>
              </a:ext>
            </a:extLst>
          </p:cNvPr>
          <p:cNvSpPr>
            <a:spLocks noGrp="1"/>
          </p:cNvSpPr>
          <p:nvPr>
            <p:ph type="title" idx="4294967295"/>
          </p:nvPr>
        </p:nvSpPr>
        <p:spPr>
          <a:xfrm>
            <a:off x="223838" y="122238"/>
            <a:ext cx="9144000" cy="1252537"/>
          </a:xfrm>
        </p:spPr>
        <p:txBody>
          <a:bodyPr/>
          <a:lstStyle/>
          <a:p>
            <a:pPr eaLnBrk="1" hangingPunct="1">
              <a:defRPr/>
            </a:pPr>
            <a:r>
              <a:rPr lang="en-US" altLang="en-US" sz="4000" b="1" dirty="0">
                <a:solidFill>
                  <a:srgbClr val="006600"/>
                </a:solidFill>
                <a:ea typeface="Calibri" panose="020F0502020204030204" pitchFamily="34" charset="0"/>
                <a:cs typeface="Calibri" panose="020F0502020204030204" pitchFamily="34" charset="0"/>
              </a:rPr>
              <a:t>Types of Data to Consider</a:t>
            </a:r>
          </a:p>
        </p:txBody>
      </p:sp>
      <p:grpSp>
        <p:nvGrpSpPr>
          <p:cNvPr id="45058" name="Group 11">
            <a:extLst>
              <a:ext uri="{FF2B5EF4-FFF2-40B4-BE49-F238E27FC236}">
                <a16:creationId xmlns:a16="http://schemas.microsoft.com/office/drawing/2014/main" id="{DA28ED65-9CDE-0548-8762-DAA259AB88AF}"/>
              </a:ext>
            </a:extLst>
          </p:cNvPr>
          <p:cNvGrpSpPr>
            <a:grpSpLocks/>
          </p:cNvGrpSpPr>
          <p:nvPr/>
        </p:nvGrpSpPr>
        <p:grpSpPr bwMode="auto">
          <a:xfrm>
            <a:off x="2749550" y="1144588"/>
            <a:ext cx="6618288" cy="5564187"/>
            <a:chOff x="2019300" y="1165225"/>
            <a:chExt cx="6446838" cy="4737100"/>
          </a:xfrm>
        </p:grpSpPr>
        <p:sp>
          <p:nvSpPr>
            <p:cNvPr id="45062" name="AutoShape 3">
              <a:extLst>
                <a:ext uri="{FF2B5EF4-FFF2-40B4-BE49-F238E27FC236}">
                  <a16:creationId xmlns:a16="http://schemas.microsoft.com/office/drawing/2014/main" id="{3F74C01B-4B68-0A4C-B5A6-02FC4819E056}"/>
                </a:ext>
              </a:extLst>
            </p:cNvPr>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prstMaterial="legacyMatte">
              <a:bevelT w="13500" h="13500" prst="angle"/>
              <a:bevelB w="13500" h="13500" prst="angle"/>
              <a:extrusionClr>
                <a:srgbClr val="336600"/>
              </a:extrusionClr>
              <a:contourClr>
                <a:srgbClr val="2E8E2E"/>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sp>
          <p:nvSpPr>
            <p:cNvPr id="45063" name="AutoShape 6">
              <a:extLst>
                <a:ext uri="{FF2B5EF4-FFF2-40B4-BE49-F238E27FC236}">
                  <a16:creationId xmlns:a16="http://schemas.microsoft.com/office/drawing/2014/main" id="{7E5DCFC5-895F-C343-B5DC-66232663F74C}"/>
                </a:ext>
              </a:extLst>
            </p:cNvPr>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prstMaterial="legacyMatte">
              <a:bevelT w="13500" h="13500" prst="angle"/>
              <a:bevelB w="13500" h="13500" prst="angle"/>
              <a:extrusionClr>
                <a:srgbClr val="FFFF00"/>
              </a:extrusionClr>
              <a:contourClr>
                <a:srgbClr val="FFFF00"/>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sp>
          <p:nvSpPr>
            <p:cNvPr id="45064" name="AutoShape 9">
              <a:extLst>
                <a:ext uri="{FF2B5EF4-FFF2-40B4-BE49-F238E27FC236}">
                  <a16:creationId xmlns:a16="http://schemas.microsoft.com/office/drawing/2014/main" id="{16079788-A61F-5444-B29A-44E7154FB057}"/>
                </a:ext>
              </a:extLst>
            </p:cNvPr>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prstMaterial="legacyMatte">
              <a:bevelT w="13500" h="13500" prst="angle"/>
              <a:bevelB w="13500" h="13500" prst="angle"/>
              <a:extrusionClr>
                <a:srgbClr val="FF0000"/>
              </a:extrusionClr>
              <a:contourClr>
                <a:srgbClr val="FF0000"/>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grpSp>
      <p:sp>
        <p:nvSpPr>
          <p:cNvPr id="26627" name="TextBox 12">
            <a:extLst>
              <a:ext uri="{FF2B5EF4-FFF2-40B4-BE49-F238E27FC236}">
                <a16:creationId xmlns:a16="http://schemas.microsoft.com/office/drawing/2014/main" id="{9DA99F99-738A-B943-955D-853205233B28}"/>
              </a:ext>
            </a:extLst>
          </p:cNvPr>
          <p:cNvSpPr txBox="1">
            <a:spLocks noChangeArrowheads="1"/>
          </p:cNvSpPr>
          <p:nvPr/>
        </p:nvSpPr>
        <p:spPr bwMode="auto">
          <a:xfrm>
            <a:off x="223838" y="3879850"/>
            <a:ext cx="352583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orbe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orbe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orbe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orbel" charset="0"/>
                <a:ea typeface="ＭＳ Ｐゴシック" charset="-128"/>
              </a:defRPr>
            </a:lvl9pPr>
          </a:lstStyle>
          <a:p>
            <a:pPr eaLnBrk="1" hangingPunct="1">
              <a:defRPr/>
            </a:pPr>
            <a:r>
              <a:rPr lang="en-US" altLang="en-US" b="1" dirty="0">
                <a:solidFill>
                  <a:srgbClr val="008000"/>
                </a:solidFill>
                <a:latin typeface="+mn-lt"/>
              </a:rPr>
              <a:t>Universal:</a:t>
            </a:r>
          </a:p>
          <a:p>
            <a:pPr marL="285750" indent="-285750" eaLnBrk="1" hangingPunct="1">
              <a:buFont typeface="Arial" charset="0"/>
              <a:buChar char="•"/>
              <a:defRPr/>
            </a:pPr>
            <a:r>
              <a:rPr lang="en-US" altLang="en-US" dirty="0">
                <a:latin typeface="+mn-lt"/>
              </a:rPr>
              <a:t>TFI</a:t>
            </a:r>
            <a:endParaRPr lang="en-US" altLang="en-US" b="1" i="1" dirty="0">
              <a:latin typeface="+mn-lt"/>
            </a:endParaRPr>
          </a:p>
          <a:p>
            <a:pPr marL="285750" indent="-285750" eaLnBrk="1" hangingPunct="1">
              <a:buFont typeface="Arial" charset="0"/>
              <a:buChar char="•"/>
              <a:defRPr/>
            </a:pPr>
            <a:r>
              <a:rPr lang="en-US" altLang="en-US" dirty="0">
                <a:latin typeface="+mn-lt"/>
              </a:rPr>
              <a:t>SAS</a:t>
            </a:r>
          </a:p>
          <a:p>
            <a:pPr marL="285750" indent="-285750" eaLnBrk="1" hangingPunct="1">
              <a:buFont typeface="Arial" charset="0"/>
              <a:buChar char="•"/>
              <a:defRPr/>
            </a:pPr>
            <a:r>
              <a:rPr lang="en-US" altLang="en-US" dirty="0">
                <a:latin typeface="+mn-lt"/>
              </a:rPr>
              <a:t>SWIS</a:t>
            </a:r>
          </a:p>
          <a:p>
            <a:pPr marL="285750" indent="-285750" eaLnBrk="1" hangingPunct="1">
              <a:buFont typeface="Arial" charset="0"/>
              <a:buChar char="•"/>
              <a:defRPr/>
            </a:pPr>
            <a:r>
              <a:rPr lang="en-US" altLang="en-US" dirty="0">
                <a:latin typeface="+mn-lt"/>
              </a:rPr>
              <a:t>Attendance</a:t>
            </a:r>
          </a:p>
          <a:p>
            <a:pPr marL="285750" indent="-285750" eaLnBrk="1" hangingPunct="1">
              <a:buFont typeface="Arial" charset="0"/>
              <a:buChar char="•"/>
              <a:defRPr/>
            </a:pPr>
            <a:r>
              <a:rPr lang="en-US" altLang="en-US" dirty="0">
                <a:latin typeface="+mn-lt"/>
              </a:rPr>
              <a:t>Grades</a:t>
            </a:r>
          </a:p>
          <a:p>
            <a:pPr marL="285750" indent="-285750" eaLnBrk="1" hangingPunct="1">
              <a:buFont typeface="Arial" charset="0"/>
              <a:buChar char="•"/>
              <a:defRPr/>
            </a:pPr>
            <a:r>
              <a:rPr lang="en-US" altLang="en-US" dirty="0">
                <a:latin typeface="+mn-lt"/>
              </a:rPr>
              <a:t>School Climate</a:t>
            </a:r>
          </a:p>
          <a:p>
            <a:pPr marL="285750" indent="-285750" eaLnBrk="1" hangingPunct="1">
              <a:buFont typeface="Arial" charset="0"/>
              <a:buChar char="•"/>
              <a:defRPr/>
            </a:pPr>
            <a:r>
              <a:rPr lang="en-US" altLang="en-US" dirty="0">
                <a:latin typeface="+mn-lt"/>
              </a:rPr>
              <a:t>Family Engagement</a:t>
            </a:r>
          </a:p>
          <a:p>
            <a:pPr marL="285750" indent="-285750" eaLnBrk="1" hangingPunct="1">
              <a:buFont typeface="Arial" charset="0"/>
              <a:buChar char="•"/>
              <a:defRPr/>
            </a:pPr>
            <a:r>
              <a:rPr lang="en-US" altLang="en-US" dirty="0">
                <a:latin typeface="+mn-lt"/>
              </a:rPr>
              <a:t>Weekly Check-In</a:t>
            </a:r>
          </a:p>
        </p:txBody>
      </p:sp>
      <p:sp>
        <p:nvSpPr>
          <p:cNvPr id="14" name="TextBox 13">
            <a:extLst>
              <a:ext uri="{FF2B5EF4-FFF2-40B4-BE49-F238E27FC236}">
                <a16:creationId xmlns:a16="http://schemas.microsoft.com/office/drawing/2014/main" id="{45297DF8-D291-8744-874A-1DD90EE2F8B0}"/>
              </a:ext>
            </a:extLst>
          </p:cNvPr>
          <p:cNvSpPr txBox="1"/>
          <p:nvPr/>
        </p:nvSpPr>
        <p:spPr>
          <a:xfrm>
            <a:off x="1785938" y="2552700"/>
            <a:ext cx="2357437" cy="2308225"/>
          </a:xfrm>
          <a:prstGeom prst="rect">
            <a:avLst/>
          </a:prstGeom>
          <a:noFill/>
        </p:spPr>
        <p:txBody>
          <a:bodyPr wrap="none">
            <a:spAutoFit/>
          </a:bodyPr>
          <a:lstStyle/>
          <a:p>
            <a:pPr eaLnBrk="1" hangingPunct="1">
              <a:defRPr/>
            </a:pPr>
            <a:r>
              <a:rPr lang="en-US" b="1" dirty="0">
                <a:solidFill>
                  <a:srgbClr val="FF6600"/>
                </a:solidFill>
                <a:latin typeface="+mn-lt"/>
                <a:ea typeface="ＭＳ Ｐゴシック" charset="0"/>
                <a:cs typeface="ＭＳ Ｐゴシック" charset="0"/>
              </a:rPr>
              <a:t>Targeted:</a:t>
            </a:r>
          </a:p>
          <a:p>
            <a:pPr marL="285750" indent="-285750" eaLnBrk="1" hangingPunct="1">
              <a:buFont typeface="Arial"/>
              <a:buChar char="•"/>
              <a:defRPr/>
            </a:pPr>
            <a:r>
              <a:rPr lang="en-US" dirty="0">
                <a:latin typeface="+mn-lt"/>
                <a:ea typeface="ＭＳ Ｐゴシック" charset="0"/>
                <a:cs typeface="ＭＳ Ｐゴシック" charset="0"/>
              </a:rPr>
              <a:t>TFI</a:t>
            </a:r>
          </a:p>
          <a:p>
            <a:pPr marL="285750" indent="-285750" eaLnBrk="1" hangingPunct="1">
              <a:buFont typeface="Arial"/>
              <a:buChar char="•"/>
              <a:defRPr/>
            </a:pPr>
            <a:r>
              <a:rPr lang="en-US" dirty="0">
                <a:latin typeface="+mn-lt"/>
                <a:ea typeface="ＭＳ Ｐゴシック" charset="0"/>
                <a:cs typeface="ＭＳ Ｐゴシック" charset="0"/>
              </a:rPr>
              <a:t>SWIS-CICO</a:t>
            </a:r>
          </a:p>
          <a:p>
            <a:pPr marL="285750" indent="-285750" eaLnBrk="1" hangingPunct="1">
              <a:buFont typeface="Arial"/>
              <a:buChar char="•"/>
              <a:defRPr/>
            </a:pPr>
            <a:r>
              <a:rPr lang="en-US" dirty="0">
                <a:latin typeface="+mn-lt"/>
                <a:ea typeface="ＭＳ Ｐゴシック" charset="0"/>
                <a:cs typeface="ＭＳ Ｐゴシック" charset="0"/>
              </a:rPr>
              <a:t>EST</a:t>
            </a:r>
          </a:p>
          <a:p>
            <a:pPr marL="285750" indent="-285750" eaLnBrk="1" hangingPunct="1">
              <a:buFont typeface="Arial"/>
              <a:buChar char="•"/>
              <a:defRPr/>
            </a:pPr>
            <a:r>
              <a:rPr lang="en-US" dirty="0">
                <a:latin typeface="+mn-lt"/>
                <a:ea typeface="ＭＳ Ｐゴシック" charset="0"/>
                <a:cs typeface="ＭＳ Ｐゴシック" charset="0"/>
              </a:rPr>
              <a:t>FBA/BSP</a:t>
            </a:r>
          </a:p>
          <a:p>
            <a:pPr marL="285750" indent="-285750" eaLnBrk="1" hangingPunct="1">
              <a:buFont typeface="Arial"/>
              <a:buChar char="•"/>
              <a:defRPr/>
            </a:pPr>
            <a:r>
              <a:rPr lang="en-US" dirty="0">
                <a:latin typeface="+mn-lt"/>
                <a:ea typeface="ＭＳ Ｐゴシック" charset="0"/>
                <a:cs typeface="ＭＳ Ｐゴシック" charset="0"/>
              </a:rPr>
              <a:t>Universal Screening</a:t>
            </a:r>
          </a:p>
          <a:p>
            <a:pPr eaLnBrk="1" hangingPunct="1">
              <a:defRPr/>
            </a:pPr>
            <a:endParaRPr lang="en-US" dirty="0">
              <a:latin typeface="+mn-lt"/>
              <a:ea typeface="ＭＳ Ｐゴシック" charset="0"/>
              <a:cs typeface="ＭＳ Ｐゴシック" charset="0"/>
            </a:endParaRPr>
          </a:p>
          <a:p>
            <a:pPr eaLnBrk="1" hangingPunct="1">
              <a:defRPr/>
            </a:pPr>
            <a:endParaRPr lang="en-US" dirty="0">
              <a:latin typeface="+mn-lt"/>
              <a:ea typeface="ＭＳ Ｐゴシック" charset="0"/>
              <a:cs typeface="ＭＳ Ｐゴシック" charset="0"/>
            </a:endParaRPr>
          </a:p>
        </p:txBody>
      </p:sp>
      <p:sp>
        <p:nvSpPr>
          <p:cNvPr id="15" name="TextBox 14">
            <a:extLst>
              <a:ext uri="{FF2B5EF4-FFF2-40B4-BE49-F238E27FC236}">
                <a16:creationId xmlns:a16="http://schemas.microsoft.com/office/drawing/2014/main" id="{0DE85DA4-ED5C-8641-82A1-D6E69360B519}"/>
              </a:ext>
            </a:extLst>
          </p:cNvPr>
          <p:cNvSpPr txBox="1"/>
          <p:nvPr/>
        </p:nvSpPr>
        <p:spPr>
          <a:xfrm>
            <a:off x="3548063" y="1130300"/>
            <a:ext cx="2078037" cy="1754188"/>
          </a:xfrm>
          <a:prstGeom prst="rect">
            <a:avLst/>
          </a:prstGeom>
          <a:noFill/>
        </p:spPr>
        <p:txBody>
          <a:bodyPr>
            <a:spAutoFit/>
          </a:bodyPr>
          <a:lstStyle/>
          <a:p>
            <a:pPr eaLnBrk="1" hangingPunct="1">
              <a:defRPr/>
            </a:pPr>
            <a:r>
              <a:rPr lang="en-US" b="1" dirty="0">
                <a:solidFill>
                  <a:srgbClr val="FF0000"/>
                </a:solidFill>
                <a:latin typeface="+mn-lt"/>
                <a:ea typeface="ＭＳ Ｐゴシック" charset="0"/>
                <a:cs typeface="ＭＳ Ｐゴシック" charset="0"/>
              </a:rPr>
              <a:t>Intensive:</a:t>
            </a:r>
          </a:p>
          <a:p>
            <a:pPr marL="285750" indent="-285750" eaLnBrk="1" hangingPunct="1">
              <a:buFont typeface="Arial"/>
              <a:buChar char="•"/>
              <a:defRPr/>
            </a:pPr>
            <a:r>
              <a:rPr lang="en-US" dirty="0">
                <a:latin typeface="+mn-lt"/>
                <a:ea typeface="ＭＳ Ｐゴシック" charset="0"/>
                <a:cs typeface="ＭＳ Ｐゴシック" charset="0"/>
              </a:rPr>
              <a:t>TFI</a:t>
            </a:r>
          </a:p>
          <a:p>
            <a:pPr marL="285750" indent="-285750" eaLnBrk="1" hangingPunct="1">
              <a:buFont typeface="Arial"/>
              <a:buChar char="•"/>
              <a:defRPr/>
            </a:pPr>
            <a:r>
              <a:rPr lang="en-US" dirty="0">
                <a:latin typeface="+mn-lt"/>
                <a:ea typeface="ＭＳ Ｐゴシック" charset="0"/>
                <a:cs typeface="ＭＳ Ｐゴシック" charset="0"/>
              </a:rPr>
              <a:t>I-SWIS</a:t>
            </a:r>
          </a:p>
          <a:p>
            <a:pPr marL="285750" indent="-285750" eaLnBrk="1" hangingPunct="1">
              <a:buFont typeface="Arial"/>
              <a:buChar char="•"/>
              <a:defRPr/>
            </a:pPr>
            <a:r>
              <a:rPr lang="en-US" dirty="0">
                <a:latin typeface="+mn-lt"/>
                <a:ea typeface="ＭＳ Ｐゴシック" charset="0"/>
                <a:cs typeface="ＭＳ Ｐゴシック" charset="0"/>
              </a:rPr>
              <a:t>EST</a:t>
            </a:r>
          </a:p>
          <a:p>
            <a:pPr marL="285750" indent="-285750" eaLnBrk="1" hangingPunct="1">
              <a:buFont typeface="Arial"/>
              <a:buChar char="•"/>
              <a:defRPr/>
            </a:pPr>
            <a:r>
              <a:rPr lang="en-US" dirty="0">
                <a:latin typeface="+mn-lt"/>
                <a:ea typeface="ＭＳ Ｐゴシック" charset="0"/>
                <a:cs typeface="ＭＳ Ｐゴシック" charset="0"/>
              </a:rPr>
              <a:t>FBA/BSP</a:t>
            </a:r>
          </a:p>
          <a:p>
            <a:pPr eaLnBrk="1" hangingPunct="1">
              <a:defRPr/>
            </a:pPr>
            <a:endParaRPr lang="en-US" dirty="0">
              <a:latin typeface="+mn-lt"/>
              <a:ea typeface="ＭＳ Ｐゴシック" charset="0"/>
              <a:cs typeface="ＭＳ Ｐゴシック" charset="0"/>
            </a:endParaRPr>
          </a:p>
        </p:txBody>
      </p:sp>
      <p:sp>
        <p:nvSpPr>
          <p:cNvPr id="12" name="Thought Bubble: Cloud 1">
            <a:extLst>
              <a:ext uri="{FF2B5EF4-FFF2-40B4-BE49-F238E27FC236}">
                <a16:creationId xmlns:a16="http://schemas.microsoft.com/office/drawing/2014/main" id="{50B97AC6-B718-CD41-AA4D-80FFF5E6D87E}"/>
              </a:ext>
            </a:extLst>
          </p:cNvPr>
          <p:cNvSpPr/>
          <p:nvPr/>
        </p:nvSpPr>
        <p:spPr>
          <a:xfrm>
            <a:off x="76200" y="392827"/>
            <a:ext cx="2895600" cy="289734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Consider Community Data – MH, Substance Abuse, Homelessness, Placement, etc.</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C42B2BE-CDA0-5343-8C77-A643E1041F19}"/>
              </a:ext>
            </a:extLst>
          </p:cNvPr>
          <p:cNvSpPr>
            <a:spLocks noGrp="1"/>
          </p:cNvSpPr>
          <p:nvPr>
            <p:ph type="title"/>
          </p:nvPr>
        </p:nvSpPr>
        <p:spPr>
          <a:xfrm>
            <a:off x="1" y="2589024"/>
            <a:ext cx="9144000" cy="1143000"/>
          </a:xfrm>
          <a:noFill/>
        </p:spPr>
        <p:txBody>
          <a:bodyPr/>
          <a:lstStyle/>
          <a:p>
            <a:pPr algn="ctr" eaLnBrk="1" hangingPunct="1">
              <a:defRPr/>
            </a:pPr>
            <a:r>
              <a:rPr lang="en-US" altLang="en-US" sz="4000" b="1" dirty="0">
                <a:solidFill>
                  <a:srgbClr val="006600"/>
                </a:solidFill>
              </a:rPr>
              <a:t>Data help us ask the right questions. </a:t>
            </a:r>
            <a:br>
              <a:rPr lang="en-US" altLang="en-US" sz="4000" b="1" dirty="0">
                <a:solidFill>
                  <a:srgbClr val="006600"/>
                </a:solidFill>
              </a:rPr>
            </a:br>
            <a:br>
              <a:rPr lang="en-US" altLang="en-US" sz="4000" b="1" dirty="0">
                <a:solidFill>
                  <a:srgbClr val="006600"/>
                </a:solidFill>
              </a:rPr>
            </a:br>
            <a:r>
              <a:rPr lang="en-US" altLang="en-US" sz="4000" b="1" dirty="0">
                <a:solidFill>
                  <a:srgbClr val="006600"/>
                </a:solidFill>
              </a:rPr>
              <a:t>They do not provide the answers.</a:t>
            </a:r>
            <a:br>
              <a:rPr lang="en-US" altLang="en-US" sz="4000" b="1" dirty="0">
                <a:solidFill>
                  <a:srgbClr val="006600"/>
                </a:solidFill>
              </a:rPr>
            </a:br>
            <a:endParaRPr lang="en-US" altLang="en-US" sz="4000" b="1" dirty="0">
              <a:solidFill>
                <a:srgbClr val="006600"/>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797C8-DB1B-0846-B4FB-413340B8D691}"/>
              </a:ext>
            </a:extLst>
          </p:cNvPr>
          <p:cNvSpPr>
            <a:spLocks noGrp="1"/>
          </p:cNvSpPr>
          <p:nvPr>
            <p:ph type="title"/>
          </p:nvPr>
        </p:nvSpPr>
        <p:spPr>
          <a:xfrm>
            <a:off x="443687" y="544547"/>
            <a:ext cx="8229600" cy="1143000"/>
          </a:xfrm>
          <a:noFill/>
          <a:ln>
            <a:noFill/>
          </a:ln>
        </p:spPr>
        <p:txBody>
          <a:bodyPr>
            <a:normAutofit/>
          </a:bodyPr>
          <a:lstStyle/>
          <a:p>
            <a:r>
              <a:rPr lang="en-US" b="1" dirty="0">
                <a:solidFill>
                  <a:srgbClr val="006600"/>
                </a:solidFill>
              </a:rPr>
              <a:t>Welcome!</a:t>
            </a:r>
          </a:p>
        </p:txBody>
      </p:sp>
      <p:sp>
        <p:nvSpPr>
          <p:cNvPr id="2" name="Oval 1">
            <a:extLst>
              <a:ext uri="{FF2B5EF4-FFF2-40B4-BE49-F238E27FC236}">
                <a16:creationId xmlns:a16="http://schemas.microsoft.com/office/drawing/2014/main" id="{AD975994-68C8-B442-835B-8E574C07B5E5}"/>
              </a:ext>
            </a:extLst>
          </p:cNvPr>
          <p:cNvSpPr/>
          <p:nvPr/>
        </p:nvSpPr>
        <p:spPr>
          <a:xfrm>
            <a:off x="3229632" y="2131956"/>
            <a:ext cx="2256768" cy="2287644"/>
          </a:xfrm>
          <a:prstGeom prst="ellipse">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DAB26A18-DE08-2242-9AAC-62D56D836D2D}"/>
              </a:ext>
            </a:extLst>
          </p:cNvPr>
          <p:cNvSpPr txBox="1"/>
          <p:nvPr/>
        </p:nvSpPr>
        <p:spPr>
          <a:xfrm>
            <a:off x="3609870" y="2421698"/>
            <a:ext cx="1496291" cy="1708160"/>
          </a:xfrm>
          <a:prstGeom prst="rect">
            <a:avLst/>
          </a:prstGeom>
          <a:noFill/>
        </p:spPr>
        <p:txBody>
          <a:bodyPr wrap="square" rtlCol="0">
            <a:spAutoFit/>
          </a:bodyPr>
          <a:lstStyle/>
          <a:p>
            <a:pPr algn="ctr"/>
            <a:r>
              <a:rPr lang="en-US" sz="2100" b="1" dirty="0"/>
              <a:t>Need help?</a:t>
            </a:r>
          </a:p>
          <a:p>
            <a:pPr algn="ctr"/>
            <a:r>
              <a:rPr lang="en-US" sz="2100" dirty="0"/>
              <a:t>Type into the chat box</a:t>
            </a:r>
          </a:p>
        </p:txBody>
      </p:sp>
      <p:sp>
        <p:nvSpPr>
          <p:cNvPr id="8" name="Oval 7">
            <a:extLst>
              <a:ext uri="{FF2B5EF4-FFF2-40B4-BE49-F238E27FC236}">
                <a16:creationId xmlns:a16="http://schemas.microsoft.com/office/drawing/2014/main" id="{1BDCD149-DA2D-564F-9CE3-8EC242D8C47E}"/>
              </a:ext>
            </a:extLst>
          </p:cNvPr>
          <p:cNvSpPr/>
          <p:nvPr/>
        </p:nvSpPr>
        <p:spPr>
          <a:xfrm>
            <a:off x="397206" y="2208155"/>
            <a:ext cx="2256768" cy="2211445"/>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B45F0D84-DE76-B14E-AF78-BCA3E2C23C49}"/>
              </a:ext>
            </a:extLst>
          </p:cNvPr>
          <p:cNvSpPr txBox="1"/>
          <p:nvPr/>
        </p:nvSpPr>
        <p:spPr>
          <a:xfrm>
            <a:off x="615586" y="2421698"/>
            <a:ext cx="1820008" cy="1708160"/>
          </a:xfrm>
          <a:prstGeom prst="rect">
            <a:avLst/>
          </a:prstGeom>
          <a:noFill/>
        </p:spPr>
        <p:txBody>
          <a:bodyPr wrap="square" rtlCol="0">
            <a:spAutoFit/>
          </a:bodyPr>
          <a:lstStyle/>
          <a:p>
            <a:pPr algn="ctr"/>
            <a:r>
              <a:rPr lang="en-US" sz="2100" dirty="0"/>
              <a:t>You will be </a:t>
            </a:r>
            <a:r>
              <a:rPr lang="en-US" sz="2100" b="1" dirty="0"/>
              <a:t>muted</a:t>
            </a:r>
            <a:r>
              <a:rPr lang="en-US" sz="2100" dirty="0"/>
              <a:t> during this session, except during breakouts.</a:t>
            </a:r>
          </a:p>
        </p:txBody>
      </p:sp>
      <p:sp>
        <p:nvSpPr>
          <p:cNvPr id="10" name="Oval 9">
            <a:extLst>
              <a:ext uri="{FF2B5EF4-FFF2-40B4-BE49-F238E27FC236}">
                <a16:creationId xmlns:a16="http://schemas.microsoft.com/office/drawing/2014/main" id="{A56ADB4E-B95B-F444-8D18-BF41119D1981}"/>
              </a:ext>
            </a:extLst>
          </p:cNvPr>
          <p:cNvSpPr/>
          <p:nvPr/>
        </p:nvSpPr>
        <p:spPr>
          <a:xfrm>
            <a:off x="6062058" y="2131957"/>
            <a:ext cx="2396142" cy="228764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4B0FB9A7-7B7A-3D4E-A889-9FD70119E065}"/>
              </a:ext>
            </a:extLst>
          </p:cNvPr>
          <p:cNvSpPr txBox="1"/>
          <p:nvPr/>
        </p:nvSpPr>
        <p:spPr>
          <a:xfrm>
            <a:off x="6295172" y="2617212"/>
            <a:ext cx="1820008" cy="1384995"/>
          </a:xfrm>
          <a:prstGeom prst="rect">
            <a:avLst/>
          </a:prstGeom>
          <a:noFill/>
        </p:spPr>
        <p:txBody>
          <a:bodyPr wrap="square" rtlCol="0">
            <a:spAutoFit/>
          </a:bodyPr>
          <a:lstStyle/>
          <a:p>
            <a:pPr algn="ctr"/>
            <a:r>
              <a:rPr lang="en-US" sz="2100" dirty="0"/>
              <a:t>You </a:t>
            </a:r>
          </a:p>
          <a:p>
            <a:pPr algn="ctr"/>
            <a:r>
              <a:rPr lang="en-US" sz="2100" dirty="0"/>
              <a:t>can show or hide your </a:t>
            </a:r>
            <a:r>
              <a:rPr lang="en-US" sz="2100" b="1" dirty="0"/>
              <a:t>video</a:t>
            </a:r>
            <a:r>
              <a:rPr lang="en-US" sz="2100" dirty="0"/>
              <a:t>.</a:t>
            </a:r>
          </a:p>
        </p:txBody>
      </p:sp>
      <p:sp>
        <p:nvSpPr>
          <p:cNvPr id="13" name="Rectangle 12">
            <a:extLst>
              <a:ext uri="{FF2B5EF4-FFF2-40B4-BE49-F238E27FC236}">
                <a16:creationId xmlns:a16="http://schemas.microsoft.com/office/drawing/2014/main" id="{CC80826E-089C-0740-89A9-8DF6BE84F838}"/>
              </a:ext>
            </a:extLst>
          </p:cNvPr>
          <p:cNvSpPr/>
          <p:nvPr/>
        </p:nvSpPr>
        <p:spPr>
          <a:xfrm>
            <a:off x="1" y="5308419"/>
            <a:ext cx="9144000" cy="646331"/>
          </a:xfrm>
          <a:prstGeom prst="rect">
            <a:avLst/>
          </a:prstGeom>
        </p:spPr>
        <p:txBody>
          <a:bodyPr wrap="square">
            <a:spAutoFit/>
          </a:bodyPr>
          <a:lstStyle/>
          <a:p>
            <a:pPr algn="ctr"/>
            <a:r>
              <a:rPr lang="en-US" dirty="0"/>
              <a:t> </a:t>
            </a:r>
          </a:p>
          <a:p>
            <a:pPr algn="ctr"/>
            <a:r>
              <a:rPr lang="en-US" dirty="0"/>
              <a:t>Materials can be found at: </a:t>
            </a:r>
            <a:r>
              <a:rPr lang="en-US" b="1" u="sng" dirty="0">
                <a:hlinkClick r:id="rId3"/>
              </a:rPr>
              <a:t>bit.ly/VTBEST2021</a:t>
            </a:r>
            <a:r>
              <a:rPr lang="en-US" dirty="0"/>
              <a:t> </a:t>
            </a:r>
          </a:p>
        </p:txBody>
      </p:sp>
    </p:spTree>
    <p:extLst>
      <p:ext uri="{BB962C8B-B14F-4D97-AF65-F5344CB8AC3E}">
        <p14:creationId xmlns:p14="http://schemas.microsoft.com/office/powerpoint/2010/main" val="42593321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0AAF267C-636F-C442-B88F-4AD4108F2421}"/>
              </a:ext>
            </a:extLst>
          </p:cNvPr>
          <p:cNvSpPr>
            <a:spLocks noGrp="1"/>
          </p:cNvSpPr>
          <p:nvPr>
            <p:ph type="title"/>
          </p:nvPr>
        </p:nvSpPr>
        <p:spPr>
          <a:noFill/>
        </p:spPr>
        <p:txBody>
          <a:bodyPr/>
          <a:lstStyle/>
          <a:p>
            <a:pPr eaLnBrk="1" hangingPunct="1">
              <a:defRPr/>
            </a:pPr>
            <a:r>
              <a:rPr lang="en-US" altLang="en-US" sz="4000" b="1" dirty="0">
                <a:solidFill>
                  <a:srgbClr val="006600"/>
                </a:solidFill>
              </a:rPr>
              <a:t>Data-Based Decision-Making Can Occur at Many Levels</a:t>
            </a:r>
          </a:p>
        </p:txBody>
      </p:sp>
      <p:sp>
        <p:nvSpPr>
          <p:cNvPr id="103426" name="Rectangle 3">
            <a:extLst>
              <a:ext uri="{FF2B5EF4-FFF2-40B4-BE49-F238E27FC236}">
                <a16:creationId xmlns:a16="http://schemas.microsoft.com/office/drawing/2014/main" id="{A49E6562-815A-824C-A033-049C99043298}"/>
              </a:ext>
            </a:extLst>
          </p:cNvPr>
          <p:cNvSpPr>
            <a:spLocks noGrp="1"/>
          </p:cNvSpPr>
          <p:nvPr>
            <p:ph type="body" idx="1"/>
          </p:nvPr>
        </p:nvSpPr>
        <p:spPr>
          <a:xfrm>
            <a:off x="533400" y="1828800"/>
            <a:ext cx="8229600" cy="4302125"/>
          </a:xfrm>
        </p:spPr>
        <p:txBody>
          <a:bodyPr/>
          <a:lstStyle/>
          <a:p>
            <a:pPr eaLnBrk="1" hangingPunct="1"/>
            <a:r>
              <a:rPr lang="en-US" altLang="en-US" sz="3600"/>
              <a:t> Whole school</a:t>
            </a:r>
          </a:p>
          <a:p>
            <a:pPr eaLnBrk="1" hangingPunct="1"/>
            <a:r>
              <a:rPr lang="en-US" altLang="en-US" sz="3600"/>
              <a:t> Small groups or school areas</a:t>
            </a:r>
          </a:p>
          <a:p>
            <a:pPr eaLnBrk="1" hangingPunct="1"/>
            <a:r>
              <a:rPr lang="en-US" altLang="en-US" sz="3600"/>
              <a:t> Individual student</a:t>
            </a:r>
          </a:p>
          <a:p>
            <a:pPr eaLnBrk="1" hangingPunct="1"/>
            <a:endParaRPr lang="en-US" altLang="en-US" sz="3600"/>
          </a:p>
          <a:p>
            <a:pPr eaLnBrk="1" hangingPunct="1"/>
            <a:r>
              <a:rPr lang="en-US" altLang="en-US" sz="3600"/>
              <a:t> Same basic process</a:t>
            </a:r>
          </a:p>
        </p:txBody>
      </p:sp>
      <p:sp>
        <p:nvSpPr>
          <p:cNvPr id="103427" name="Isosceles Triangle 7">
            <a:extLst>
              <a:ext uri="{FF2B5EF4-FFF2-40B4-BE49-F238E27FC236}">
                <a16:creationId xmlns:a16="http://schemas.microsoft.com/office/drawing/2014/main" id="{8D3F79CA-DCB5-4243-BE8C-6CC5364B7159}"/>
              </a:ext>
            </a:extLst>
          </p:cNvPr>
          <p:cNvSpPr>
            <a:spLocks noChangeArrowheads="1"/>
          </p:cNvSpPr>
          <p:nvPr/>
        </p:nvSpPr>
        <p:spPr bwMode="auto">
          <a:xfrm>
            <a:off x="6702425" y="1905000"/>
            <a:ext cx="1374775" cy="2678113"/>
          </a:xfrm>
          <a:prstGeom prst="triangle">
            <a:avLst>
              <a:gd name="adj" fmla="val 50000"/>
            </a:avLst>
          </a:prstGeom>
          <a:solidFill>
            <a:srgbClr val="00B05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103428" name="Isosceles Triangle 8">
            <a:extLst>
              <a:ext uri="{FF2B5EF4-FFF2-40B4-BE49-F238E27FC236}">
                <a16:creationId xmlns:a16="http://schemas.microsoft.com/office/drawing/2014/main" id="{FBBC1074-4649-1940-A4A4-D4E627CCBC79}"/>
              </a:ext>
            </a:extLst>
          </p:cNvPr>
          <p:cNvSpPr>
            <a:spLocks noChangeArrowheads="1"/>
          </p:cNvSpPr>
          <p:nvPr/>
        </p:nvSpPr>
        <p:spPr bwMode="auto">
          <a:xfrm>
            <a:off x="7162800" y="1905000"/>
            <a:ext cx="457200" cy="838200"/>
          </a:xfrm>
          <a:prstGeom prst="triangle">
            <a:avLst>
              <a:gd name="adj" fmla="val 46014"/>
            </a:avLst>
          </a:prstGeom>
          <a:solidFill>
            <a:srgbClr val="FFFF0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103429" name="Isosceles Triangle 9">
            <a:extLst>
              <a:ext uri="{FF2B5EF4-FFF2-40B4-BE49-F238E27FC236}">
                <a16:creationId xmlns:a16="http://schemas.microsoft.com/office/drawing/2014/main" id="{BFBB198B-B380-D148-872F-80823EADB041}"/>
              </a:ext>
            </a:extLst>
          </p:cNvPr>
          <p:cNvSpPr>
            <a:spLocks noChangeArrowheads="1"/>
          </p:cNvSpPr>
          <p:nvPr/>
        </p:nvSpPr>
        <p:spPr bwMode="auto">
          <a:xfrm flipH="1">
            <a:off x="7239000" y="1905000"/>
            <a:ext cx="304800" cy="533400"/>
          </a:xfrm>
          <a:prstGeom prst="triangle">
            <a:avLst>
              <a:gd name="adj" fmla="val 50000"/>
            </a:avLst>
          </a:prstGeom>
          <a:solidFill>
            <a:srgbClr val="FF000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FEB810F8-6060-5E41-818F-48CAEBA99BD5}"/>
              </a:ext>
            </a:extLst>
          </p:cNvPr>
          <p:cNvSpPr>
            <a:spLocks noGrp="1"/>
          </p:cNvSpPr>
          <p:nvPr>
            <p:ph type="title"/>
          </p:nvPr>
        </p:nvSpPr>
        <p:spPr>
          <a:xfrm>
            <a:off x="457200" y="381000"/>
            <a:ext cx="8229600" cy="1143000"/>
          </a:xfrm>
          <a:noFill/>
        </p:spPr>
        <p:txBody>
          <a:bodyPr/>
          <a:lstStyle/>
          <a:p>
            <a:pPr>
              <a:defRPr/>
            </a:pPr>
            <a:r>
              <a:rPr lang="en-US" altLang="en-US" sz="4000" b="1" dirty="0">
                <a:solidFill>
                  <a:srgbClr val="006600"/>
                </a:solidFill>
                <a:ea typeface="ＭＳ Ｐゴシック" panose="020B0600070205080204" pitchFamily="34" charset="-128"/>
              </a:rPr>
              <a:t>One Way to Organize Data</a:t>
            </a:r>
          </a:p>
        </p:txBody>
      </p:sp>
      <p:graphicFrame>
        <p:nvGraphicFramePr>
          <p:cNvPr id="4" name="Content Placeholder 3">
            <a:extLst>
              <a:ext uri="{FF2B5EF4-FFF2-40B4-BE49-F238E27FC236}">
                <a16:creationId xmlns:a16="http://schemas.microsoft.com/office/drawing/2014/main" id="{4B890BAC-1D1F-6347-9B80-2BB90AF140D9}"/>
              </a:ext>
            </a:extLst>
          </p:cNvPr>
          <p:cNvGraphicFramePr>
            <a:graphicFrameLocks noGrp="1"/>
          </p:cNvGraphicFramePr>
          <p:nvPr>
            <p:ph idx="1"/>
            <p:extLst>
              <p:ext uri="{D42A27DB-BD31-4B8C-83A1-F6EECF244321}">
                <p14:modId xmlns:p14="http://schemas.microsoft.com/office/powerpoint/2010/main" val="2110647990"/>
              </p:ext>
            </p:extLst>
          </p:nvPr>
        </p:nvGraphicFramePr>
        <p:xfrm>
          <a:off x="990600" y="2133600"/>
          <a:ext cx="7391402" cy="3565558"/>
        </p:xfrm>
        <a:graphic>
          <a:graphicData uri="http://schemas.openxmlformats.org/drawingml/2006/table">
            <a:tbl>
              <a:tblPr/>
              <a:tblGrid>
                <a:gridCol w="1477955">
                  <a:extLst>
                    <a:ext uri="{9D8B030D-6E8A-4147-A177-3AD203B41FA5}">
                      <a16:colId xmlns:a16="http://schemas.microsoft.com/office/drawing/2014/main" val="20000"/>
                    </a:ext>
                  </a:extLst>
                </a:gridCol>
                <a:gridCol w="1477954">
                  <a:extLst>
                    <a:ext uri="{9D8B030D-6E8A-4147-A177-3AD203B41FA5}">
                      <a16:colId xmlns:a16="http://schemas.microsoft.com/office/drawing/2014/main" val="20001"/>
                    </a:ext>
                  </a:extLst>
                </a:gridCol>
                <a:gridCol w="1479584">
                  <a:extLst>
                    <a:ext uri="{9D8B030D-6E8A-4147-A177-3AD203B41FA5}">
                      <a16:colId xmlns:a16="http://schemas.microsoft.com/office/drawing/2014/main" val="20002"/>
                    </a:ext>
                  </a:extLst>
                </a:gridCol>
                <a:gridCol w="1279507">
                  <a:extLst>
                    <a:ext uri="{9D8B030D-6E8A-4147-A177-3AD203B41FA5}">
                      <a16:colId xmlns:a16="http://schemas.microsoft.com/office/drawing/2014/main" val="20003"/>
                    </a:ext>
                  </a:extLst>
                </a:gridCol>
                <a:gridCol w="1676402">
                  <a:extLst>
                    <a:ext uri="{9D8B030D-6E8A-4147-A177-3AD203B41FA5}">
                      <a16:colId xmlns:a16="http://schemas.microsoft.com/office/drawing/2014/main" val="20004"/>
                    </a:ext>
                  </a:extLst>
                </a:gridCol>
              </a:tblGrid>
              <a:tr h="822866">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Student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GPA</a:t>
                      </a:r>
                      <a:endParaRPr kumimoji="0" lang="en-US" altLang="en-US" sz="2400" b="1" i="0" u="none" strike="noStrike" cap="none" normalizeH="0" baseline="0" dirty="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Course Failures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Days Absent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Concerning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Behaviors </a:t>
                      </a:r>
                      <a:endParaRPr kumimoji="0" lang="en-US" altLang="en-US" sz="2400" b="1" i="0" u="none" strike="noStrike" cap="none" normalizeH="0" baseline="0" dirty="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Josh</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1"/>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Kelly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2.8</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3"/>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Jacob</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1.4</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4"/>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Susan</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3.5</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5"/>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Mark</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1.9</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5</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charset="0"/>
                          <a:ea typeface="ＭＳ Ｐゴシック" charset="-128"/>
                        </a:rPr>
                        <a:t>7</a:t>
                      </a:r>
                      <a:endParaRPr kumimoji="0" lang="en-US" altLang="en-US" sz="2400" b="0" i="0" u="none" strike="noStrike" cap="none" normalizeH="0" baseline="0" dirty="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C5F5DCCF-4F23-8747-8309-698E6F986A81}"/>
              </a:ext>
            </a:extLst>
          </p:cNvPr>
          <p:cNvSpPr>
            <a:spLocks noGrp="1"/>
          </p:cNvSpPr>
          <p:nvPr>
            <p:ph type="title"/>
          </p:nvPr>
        </p:nvSpPr>
        <p:spPr>
          <a:xfrm>
            <a:off x="438150" y="365125"/>
            <a:ext cx="8286750" cy="1325563"/>
          </a:xfrm>
          <a:noFill/>
        </p:spPr>
        <p:txBody>
          <a:bodyPr/>
          <a:lstStyle/>
          <a:p>
            <a:pPr>
              <a:defRPr/>
            </a:pPr>
            <a:r>
              <a:rPr lang="en-US" altLang="en-US" sz="4000" b="1" dirty="0">
                <a:solidFill>
                  <a:srgbClr val="006600"/>
                </a:solidFill>
                <a:ea typeface="ＭＳ Ｐゴシック" panose="020B0600070205080204" pitchFamily="34" charset="-128"/>
              </a:rPr>
              <a:t>Creating Your Own Data System</a:t>
            </a:r>
          </a:p>
        </p:txBody>
      </p:sp>
      <p:graphicFrame>
        <p:nvGraphicFramePr>
          <p:cNvPr id="4" name="Content Placeholder 3">
            <a:extLst>
              <a:ext uri="{FF2B5EF4-FFF2-40B4-BE49-F238E27FC236}">
                <a16:creationId xmlns:a16="http://schemas.microsoft.com/office/drawing/2014/main" id="{54DA96E4-2023-D645-8EA0-9E544B0E5E6D}"/>
              </a:ext>
            </a:extLst>
          </p:cNvPr>
          <p:cNvGraphicFramePr>
            <a:graphicFrameLocks noGrp="1"/>
          </p:cNvGraphicFramePr>
          <p:nvPr>
            <p:extLst>
              <p:ext uri="{D42A27DB-BD31-4B8C-83A1-F6EECF244321}">
                <p14:modId xmlns:p14="http://schemas.microsoft.com/office/powerpoint/2010/main" val="704748103"/>
              </p:ext>
            </p:extLst>
          </p:nvPr>
        </p:nvGraphicFramePr>
        <p:xfrm>
          <a:off x="685800" y="1828800"/>
          <a:ext cx="7586663" cy="4116388"/>
        </p:xfrm>
        <a:graphic>
          <a:graphicData uri="http://schemas.openxmlformats.org/drawingml/2006/table">
            <a:tbl>
              <a:tblPr/>
              <a:tblGrid>
                <a:gridCol w="1143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998538">
                  <a:extLst>
                    <a:ext uri="{9D8B030D-6E8A-4147-A177-3AD203B41FA5}">
                      <a16:colId xmlns:a16="http://schemas.microsoft.com/office/drawing/2014/main" val="20002"/>
                    </a:ext>
                  </a:extLst>
                </a:gridCol>
                <a:gridCol w="1846262">
                  <a:extLst>
                    <a:ext uri="{9D8B030D-6E8A-4147-A177-3AD203B41FA5}">
                      <a16:colId xmlns:a16="http://schemas.microsoft.com/office/drawing/2014/main" val="20003"/>
                    </a:ext>
                  </a:extLst>
                </a:gridCol>
                <a:gridCol w="1846263">
                  <a:extLst>
                    <a:ext uri="{9D8B030D-6E8A-4147-A177-3AD203B41FA5}">
                      <a16:colId xmlns:a16="http://schemas.microsoft.com/office/drawing/2014/main" val="20004"/>
                    </a:ext>
                  </a:extLst>
                </a:gridCol>
              </a:tblGrid>
              <a:tr h="936625">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Student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Concerning Behaviors</a:t>
                      </a:r>
                      <a:endParaRPr kumimoji="0" lang="en-US" altLang="en-US" sz="2400" b="1" i="0" u="none" strike="noStrike" cap="none" normalizeH="0" baseline="0" dirty="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Safe</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Be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 Kind</a:t>
                      </a:r>
                      <a:endParaRPr kumimoji="0" lang="en-US" altLang="en-US" sz="2400" b="1" i="0" u="none" strike="noStrike" cap="none" normalizeH="0" baseline="0" dirty="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Responsible</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Josh</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1"/>
                  </a:ext>
                </a:extLst>
              </a:tr>
              <a:tr h="576263">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Kelly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3"/>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Jacob</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4"/>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Susan</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5"/>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Mark</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7</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charset="0"/>
                          <a:ea typeface="ＭＳ Ｐゴシック" charset="-128"/>
                        </a:rPr>
                        <a:t>1</a:t>
                      </a:r>
                      <a:endParaRPr kumimoji="0" lang="en-US" altLang="en-US" sz="2400" b="0" i="0" u="none" strike="noStrike" cap="none" normalizeH="0" baseline="0" dirty="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A79CE1D-676C-EE48-952A-5EB514013D94}"/>
              </a:ext>
            </a:extLst>
          </p:cNvPr>
          <p:cNvSpPr>
            <a:spLocks noGrp="1"/>
          </p:cNvSpPr>
          <p:nvPr>
            <p:ph type="title"/>
          </p:nvPr>
        </p:nvSpPr>
        <p:spPr>
          <a:xfrm>
            <a:off x="304800" y="375546"/>
            <a:ext cx="7848600" cy="1143000"/>
          </a:xfrm>
        </p:spPr>
        <p:txBody>
          <a:bodyPr/>
          <a:lstStyle/>
          <a:p>
            <a:pPr eaLnBrk="1" hangingPunct="1">
              <a:defRPr/>
            </a:pPr>
            <a:r>
              <a:rPr lang="en-US" altLang="en-US" sz="4000" b="1" dirty="0">
                <a:solidFill>
                  <a:srgbClr val="006600"/>
                </a:solidFill>
                <a:ea typeface="ＭＳ Ｐゴシック" panose="020B0600070205080204" pitchFamily="34" charset="-128"/>
              </a:rPr>
              <a:t>Using the Concerning Behaviors (Referrals) by Student Report as a Universal Screening Tool</a:t>
            </a:r>
          </a:p>
        </p:txBody>
      </p:sp>
      <p:sp>
        <p:nvSpPr>
          <p:cNvPr id="44038" name="Oval 3">
            <a:extLst>
              <a:ext uri="{FF2B5EF4-FFF2-40B4-BE49-F238E27FC236}">
                <a16:creationId xmlns:a16="http://schemas.microsoft.com/office/drawing/2014/main" id="{3EEA1B05-DFD8-4841-B8EB-26C590418C76}"/>
              </a:ext>
            </a:extLst>
          </p:cNvPr>
          <p:cNvSpPr>
            <a:spLocks noChangeArrowheads="1"/>
          </p:cNvSpPr>
          <p:nvPr/>
        </p:nvSpPr>
        <p:spPr bwMode="auto">
          <a:xfrm>
            <a:off x="5105400" y="2971800"/>
            <a:ext cx="3048000" cy="1981200"/>
          </a:xfrm>
          <a:prstGeom prst="ellipse">
            <a:avLst/>
          </a:pr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pic>
        <p:nvPicPr>
          <p:cNvPr id="113667" name="Picture 7">
            <a:extLst>
              <a:ext uri="{FF2B5EF4-FFF2-40B4-BE49-F238E27FC236}">
                <a16:creationId xmlns:a16="http://schemas.microsoft.com/office/drawing/2014/main" id="{C735DC24-16FD-4046-81E7-EE6291F90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629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9E8BAA5E-4496-6A44-A8D9-06BD55644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984375"/>
            <a:ext cx="908526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DFE4742-1B42-0348-A861-4A51C16B8005}"/>
              </a:ext>
            </a:extLst>
          </p:cNvPr>
          <p:cNvSpPr/>
          <p:nvPr/>
        </p:nvSpPr>
        <p:spPr bwMode="auto">
          <a:xfrm>
            <a:off x="572494" y="4572000"/>
            <a:ext cx="8342906" cy="769042"/>
          </a:xfrm>
          <a:prstGeom prst="rect">
            <a:avLst/>
          </a:prstGeom>
          <a:solidFill>
            <a:schemeClr val="accent2">
              <a:alpha val="40000"/>
            </a:scheme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1" hangingPunct="1">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Rectangle 10">
            <a:extLst>
              <a:ext uri="{FF2B5EF4-FFF2-40B4-BE49-F238E27FC236}">
                <a16:creationId xmlns:a16="http://schemas.microsoft.com/office/drawing/2014/main" id="{07D58E59-1C64-4B49-9B2F-5FCEA6ED3272}"/>
              </a:ext>
            </a:extLst>
          </p:cNvPr>
          <p:cNvSpPr/>
          <p:nvPr/>
        </p:nvSpPr>
        <p:spPr bwMode="auto">
          <a:xfrm>
            <a:off x="8001000" y="2213344"/>
            <a:ext cx="914400" cy="2358656"/>
          </a:xfrm>
          <a:prstGeom prst="rect">
            <a:avLst/>
          </a:prstGeom>
          <a:solidFill>
            <a:srgbClr val="C00000">
              <a:alpha val="40000"/>
            </a:srgb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1" hangingPunct="1">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left)">
                                      <p:cBhvr>
                                        <p:cTn id="7" dur="500"/>
                                        <p:tgtEl>
                                          <p:spTgt spid="4403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76BB60-4821-984F-8457-3AA0922CB2CB}"/>
              </a:ext>
            </a:extLst>
          </p:cNvPr>
          <p:cNvSpPr>
            <a:spLocks noGrp="1"/>
          </p:cNvSpPr>
          <p:nvPr>
            <p:ph type="title"/>
          </p:nvPr>
        </p:nvSpPr>
        <p:spPr>
          <a:xfrm>
            <a:off x="352425" y="301625"/>
            <a:ext cx="8439150" cy="1325563"/>
          </a:xfrm>
          <a:noFill/>
        </p:spPr>
        <p:txBody>
          <a:bodyPr rtlCol="0">
            <a:normAutofit fontScale="90000"/>
          </a:bodyPr>
          <a:lstStyle/>
          <a:p>
            <a:pPr algn="ctr" eaLnBrk="1" fontAlgn="auto" hangingPunct="1">
              <a:spcAft>
                <a:spcPts val="0"/>
              </a:spcAft>
              <a:defRPr/>
            </a:pPr>
            <a:r>
              <a:rPr lang="en-US" b="1" dirty="0">
                <a:solidFill>
                  <a:srgbClr val="006600"/>
                </a:solidFill>
                <a:latin typeface="Calibri" panose="020F0502020204030204" pitchFamily="34" charset="0"/>
                <a:cs typeface="Calibri" panose="020F0502020204030204" pitchFamily="34" charset="0"/>
              </a:rPr>
              <a:t>Behavior</a:t>
            </a:r>
            <a:r>
              <a:rPr lang="en-US" sz="4400" b="1" dirty="0">
                <a:solidFill>
                  <a:srgbClr val="006600"/>
                </a:solidFill>
                <a:latin typeface="Calibri" panose="020F0502020204030204" pitchFamily="34" charset="0"/>
                <a:cs typeface="Calibri" panose="020F0502020204030204" pitchFamily="34" charset="0"/>
              </a:rPr>
              <a:t> Data for Universal Screening? </a:t>
            </a:r>
          </a:p>
        </p:txBody>
      </p:sp>
      <p:graphicFrame>
        <p:nvGraphicFramePr>
          <p:cNvPr id="14" name="Content Placeholder 13">
            <a:extLst>
              <a:ext uri="{FF2B5EF4-FFF2-40B4-BE49-F238E27FC236}">
                <a16:creationId xmlns:a16="http://schemas.microsoft.com/office/drawing/2014/main" id="{7156A0E0-8786-B644-92F2-D792B7211371}"/>
              </a:ext>
            </a:extLst>
          </p:cNvPr>
          <p:cNvGraphicFramePr>
            <a:graphicFrameLocks noGrp="1"/>
          </p:cNvGraphicFramePr>
          <p:nvPr>
            <p:ph idx="1"/>
          </p:nvPr>
        </p:nvGraphicFramePr>
        <p:xfrm>
          <a:off x="609600" y="1969826"/>
          <a:ext cx="6953442" cy="3897575"/>
        </p:xfrm>
        <a:graphic>
          <a:graphicData uri="http://schemas.openxmlformats.org/drawingml/2006/chart">
            <c:chart xmlns:c="http://schemas.openxmlformats.org/drawingml/2006/chart" xmlns:r="http://schemas.openxmlformats.org/officeDocument/2006/relationships" r:id="rId3"/>
          </a:graphicData>
        </a:graphic>
      </p:graphicFrame>
      <p:pic>
        <p:nvPicPr>
          <p:cNvPr id="205827" name="Picture 14">
            <a:extLst>
              <a:ext uri="{FF2B5EF4-FFF2-40B4-BE49-F238E27FC236}">
                <a16:creationId xmlns:a16="http://schemas.microsoft.com/office/drawing/2014/main" id="{65884C88-CE5D-7442-8686-7B3D5B26EE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471738"/>
            <a:ext cx="609600" cy="8477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2FFF973-3EB3-9241-B36D-E4922E422382}"/>
              </a:ext>
            </a:extLst>
          </p:cNvPr>
          <p:cNvSpPr/>
          <p:nvPr/>
        </p:nvSpPr>
        <p:spPr>
          <a:xfrm>
            <a:off x="533400" y="1936750"/>
            <a:ext cx="7334250" cy="369888"/>
          </a:xfrm>
          <a:prstGeom prst="rect">
            <a:avLst/>
          </a:prstGeom>
        </p:spPr>
        <p:txBody>
          <a:bodyPr lIns="91438" tIns="45719" rIns="91438" bIns="45719">
            <a:spAutoFit/>
          </a:bodyPr>
          <a:lstStyle/>
          <a:p>
            <a:pPr algn="ctr" defTabSz="685800" eaLnBrk="1" fontAlgn="auto" hangingPunct="1">
              <a:spcBef>
                <a:spcPts val="0"/>
              </a:spcBef>
              <a:spcAft>
                <a:spcPts val="0"/>
              </a:spcAft>
              <a:defRPr sz="1800" b="1" i="0" u="none" strike="noStrike" kern="1200" baseline="0">
                <a:solidFill>
                  <a:srgbClr val="000000"/>
                </a:solidFill>
                <a:latin typeface="+mn-lt"/>
                <a:ea typeface="+mn-ea"/>
                <a:cs typeface="+mn-cs"/>
              </a:defRPr>
            </a:pPr>
            <a:r>
              <a:rPr lang="en-US" b="1" dirty="0">
                <a:solidFill>
                  <a:srgbClr val="000000"/>
                </a:solidFill>
                <a:latin typeface="Calibri" panose="020F0502020204030204"/>
                <a:ea typeface="+mn-ea"/>
              </a:rPr>
              <a:t>Cumulative Mean BODF Per Month for Elementary Schools </a:t>
            </a:r>
          </a:p>
        </p:txBody>
      </p:sp>
      <p:grpSp>
        <p:nvGrpSpPr>
          <p:cNvPr id="205829" name="Group 22">
            <a:extLst>
              <a:ext uri="{FF2B5EF4-FFF2-40B4-BE49-F238E27FC236}">
                <a16:creationId xmlns:a16="http://schemas.microsoft.com/office/drawing/2014/main" id="{0EF05BD6-EBA5-204A-A323-28D491E2537E}"/>
              </a:ext>
            </a:extLst>
          </p:cNvPr>
          <p:cNvGrpSpPr>
            <a:grpSpLocks/>
          </p:cNvGrpSpPr>
          <p:nvPr/>
        </p:nvGrpSpPr>
        <p:grpSpPr bwMode="auto">
          <a:xfrm>
            <a:off x="1828800" y="2667000"/>
            <a:ext cx="1600200" cy="1752600"/>
            <a:chOff x="1828800" y="1809750"/>
            <a:chExt cx="1600200" cy="1752600"/>
          </a:xfrm>
        </p:grpSpPr>
        <p:sp>
          <p:nvSpPr>
            <p:cNvPr id="21" name="Down Arrow 20">
              <a:extLst>
                <a:ext uri="{FF2B5EF4-FFF2-40B4-BE49-F238E27FC236}">
                  <a16:creationId xmlns:a16="http://schemas.microsoft.com/office/drawing/2014/main" id="{E1D387A9-2EEB-7C48-B60B-372F13B5ECF7}"/>
                </a:ext>
              </a:extLst>
            </p:cNvPr>
            <p:cNvSpPr/>
            <p:nvPr/>
          </p:nvSpPr>
          <p:spPr>
            <a:xfrm>
              <a:off x="2362200" y="2724150"/>
              <a:ext cx="533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dirty="0">
                <a:solidFill>
                  <a:prstClr val="white"/>
                </a:solidFill>
              </a:endParaRPr>
            </a:p>
          </p:txBody>
        </p:sp>
        <p:sp>
          <p:nvSpPr>
            <p:cNvPr id="22" name="Rounded Rectangle 21">
              <a:extLst>
                <a:ext uri="{FF2B5EF4-FFF2-40B4-BE49-F238E27FC236}">
                  <a16:creationId xmlns:a16="http://schemas.microsoft.com/office/drawing/2014/main" id="{5919B5C5-316B-284D-8A45-69D1B3B6C5F7}"/>
                </a:ext>
              </a:extLst>
            </p:cNvPr>
            <p:cNvSpPr/>
            <p:nvPr/>
          </p:nvSpPr>
          <p:spPr>
            <a:xfrm>
              <a:off x="1828800" y="1809750"/>
              <a:ext cx="1600200" cy="9144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defTabSz="685800" eaLnBrk="1" fontAlgn="auto" hangingPunct="1">
                <a:spcBef>
                  <a:spcPts val="0"/>
                </a:spcBef>
                <a:spcAft>
                  <a:spcPts val="0"/>
                </a:spcAft>
                <a:defRPr/>
              </a:pPr>
              <a:r>
                <a:rPr lang="en-US" dirty="0">
                  <a:solidFill>
                    <a:prstClr val="black"/>
                  </a:solidFill>
                </a:rPr>
                <a:t>Differences become clear in  October</a:t>
              </a:r>
            </a:p>
          </p:txBody>
        </p:sp>
      </p:grpSp>
      <p:sp>
        <p:nvSpPr>
          <p:cNvPr id="24" name="TextBox 23">
            <a:extLst>
              <a:ext uri="{FF2B5EF4-FFF2-40B4-BE49-F238E27FC236}">
                <a16:creationId xmlns:a16="http://schemas.microsoft.com/office/drawing/2014/main" id="{F21ACD42-0EF4-2D41-9AE6-A5BE184CB52E}"/>
              </a:ext>
            </a:extLst>
          </p:cNvPr>
          <p:cNvSpPr txBox="1"/>
          <p:nvPr/>
        </p:nvSpPr>
        <p:spPr>
          <a:xfrm>
            <a:off x="6705600" y="5562600"/>
            <a:ext cx="2362200" cy="369888"/>
          </a:xfrm>
          <a:prstGeom prst="rect">
            <a:avLst/>
          </a:prstGeom>
          <a:noFill/>
        </p:spPr>
        <p:txBody>
          <a:bodyPr lIns="91438" tIns="45719" rIns="91438" bIns="45719">
            <a:spAutoFit/>
          </a:bodyPr>
          <a:lstStyle/>
          <a:p>
            <a:pPr algn="r" defTabSz="685800" eaLnBrk="1" fontAlgn="auto" hangingPunct="1">
              <a:spcBef>
                <a:spcPts val="0"/>
              </a:spcBef>
              <a:spcAft>
                <a:spcPts val="0"/>
              </a:spcAft>
              <a:defRPr/>
            </a:pPr>
            <a:r>
              <a:rPr lang="en-US" dirty="0">
                <a:solidFill>
                  <a:prstClr val="black"/>
                </a:solidFill>
                <a:latin typeface="Calibri" panose="020F0502020204030204"/>
                <a:ea typeface="+mn-ea"/>
              </a:rPr>
              <a:t>McIntosh et al (2010) </a:t>
            </a:r>
          </a:p>
        </p:txBody>
      </p:sp>
      <p:sp>
        <p:nvSpPr>
          <p:cNvPr id="2" name="Slide Number Placeholder 1">
            <a:extLst>
              <a:ext uri="{FF2B5EF4-FFF2-40B4-BE49-F238E27FC236}">
                <a16:creationId xmlns:a16="http://schemas.microsoft.com/office/drawing/2014/main" id="{A1630010-F48B-6B4E-9BAE-8765AB44AD78}"/>
              </a:ext>
            </a:extLst>
          </p:cNvPr>
          <p:cNvSpPr>
            <a:spLocks noGrp="1"/>
          </p:cNvSpPr>
          <p:nvPr>
            <p:ph type="sldNum" sz="quarter" idx="12"/>
          </p:nvPr>
        </p:nvSpPr>
        <p:spPr>
          <a:xfrm>
            <a:off x="4843463" y="4432300"/>
            <a:ext cx="1543050" cy="206375"/>
          </a:xfrm>
        </p:spPr>
        <p:txBody>
          <a:bodyPr lIns="51359" tIns="25717" rIns="51359" bIns="25717"/>
          <a:lstStyle>
            <a:defPPr>
              <a:defRPr lang="en-US"/>
            </a:defPPr>
            <a:lvl1pPr marL="0" algn="r" defTabSz="684653" rtl="0" eaLnBrk="1" latinLnBrk="0" hangingPunct="1">
              <a:defRPr sz="675" kern="1200">
                <a:solidFill>
                  <a:schemeClr val="tx1">
                    <a:tint val="75000"/>
                  </a:schemeClr>
                </a:solidFill>
                <a:latin typeface="+mn-lt"/>
                <a:ea typeface="+mn-ea"/>
                <a:cs typeface="+mn-cs"/>
              </a:defRPr>
            </a:lvl1pPr>
            <a:lvl2pPr marL="342290" algn="l" defTabSz="684653" rtl="0" eaLnBrk="1" latinLnBrk="0" hangingPunct="1">
              <a:defRPr sz="1350" kern="1200">
                <a:solidFill>
                  <a:schemeClr val="tx1"/>
                </a:solidFill>
                <a:latin typeface="+mn-lt"/>
                <a:ea typeface="+mn-ea"/>
                <a:cs typeface="+mn-cs"/>
              </a:defRPr>
            </a:lvl2pPr>
            <a:lvl3pPr marL="684653" algn="l" defTabSz="684653" rtl="0" eaLnBrk="1" latinLnBrk="0" hangingPunct="1">
              <a:defRPr sz="1350" kern="1200">
                <a:solidFill>
                  <a:schemeClr val="tx1"/>
                </a:solidFill>
                <a:latin typeface="+mn-lt"/>
                <a:ea typeface="+mn-ea"/>
                <a:cs typeface="+mn-cs"/>
              </a:defRPr>
            </a:lvl3pPr>
            <a:lvl4pPr marL="1026966" algn="l" defTabSz="684653" rtl="0" eaLnBrk="1" latinLnBrk="0" hangingPunct="1">
              <a:defRPr sz="1350" kern="1200">
                <a:solidFill>
                  <a:schemeClr val="tx1"/>
                </a:solidFill>
                <a:latin typeface="+mn-lt"/>
                <a:ea typeface="+mn-ea"/>
                <a:cs typeface="+mn-cs"/>
              </a:defRPr>
            </a:lvl4pPr>
            <a:lvl5pPr marL="1369304" algn="l" defTabSz="684653" rtl="0" eaLnBrk="1" latinLnBrk="0" hangingPunct="1">
              <a:defRPr sz="1350" kern="1200">
                <a:solidFill>
                  <a:schemeClr val="tx1"/>
                </a:solidFill>
                <a:latin typeface="+mn-lt"/>
                <a:ea typeface="+mn-ea"/>
                <a:cs typeface="+mn-cs"/>
              </a:defRPr>
            </a:lvl5pPr>
            <a:lvl6pPr marL="1711593" algn="l" defTabSz="684653" rtl="0" eaLnBrk="1" latinLnBrk="0" hangingPunct="1">
              <a:defRPr sz="1350" kern="1200">
                <a:solidFill>
                  <a:schemeClr val="tx1"/>
                </a:solidFill>
                <a:latin typeface="+mn-lt"/>
                <a:ea typeface="+mn-ea"/>
                <a:cs typeface="+mn-cs"/>
              </a:defRPr>
            </a:lvl6pPr>
            <a:lvl7pPr marL="2053883" algn="l" defTabSz="684653" rtl="0" eaLnBrk="1" latinLnBrk="0" hangingPunct="1">
              <a:defRPr sz="1350" kern="1200">
                <a:solidFill>
                  <a:schemeClr val="tx1"/>
                </a:solidFill>
                <a:latin typeface="+mn-lt"/>
                <a:ea typeface="+mn-ea"/>
                <a:cs typeface="+mn-cs"/>
              </a:defRPr>
            </a:lvl7pPr>
            <a:lvl8pPr marL="2396220" algn="l" defTabSz="684653" rtl="0" eaLnBrk="1" latinLnBrk="0" hangingPunct="1">
              <a:defRPr sz="1350" kern="1200">
                <a:solidFill>
                  <a:schemeClr val="tx1"/>
                </a:solidFill>
                <a:latin typeface="+mn-lt"/>
                <a:ea typeface="+mn-ea"/>
                <a:cs typeface="+mn-cs"/>
              </a:defRPr>
            </a:lvl8pPr>
            <a:lvl9pPr marL="2738549" algn="l" defTabSz="684653"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14F0928F-F4CD-C349-9A27-3898B56E11C5}" type="slidenum">
              <a:rPr lang="en-US">
                <a:solidFill>
                  <a:prstClr val="black">
                    <a:tint val="75000"/>
                  </a:prstClr>
                </a:solidFill>
              </a:rPr>
              <a:pPr fontAlgn="auto">
                <a:spcBef>
                  <a:spcPts val="0"/>
                </a:spcBef>
                <a:spcAft>
                  <a:spcPts val="0"/>
                </a:spcAft>
                <a:defRPr/>
              </a:pPr>
              <a:t>24</a:t>
            </a:fld>
            <a:endParaRPr lang="en-US">
              <a:solidFill>
                <a:prstClr val="black">
                  <a:tint val="75000"/>
                </a:prstClr>
              </a:solidFill>
            </a:endParaRPr>
          </a:p>
        </p:txBody>
      </p:sp>
    </p:spTree>
    <p:extLst>
      <p:ext uri="{BB962C8B-B14F-4D97-AF65-F5344CB8AC3E}">
        <p14:creationId xmlns:p14="http://schemas.microsoft.com/office/powerpoint/2010/main" val="41033530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70EB-F3C9-A844-8535-1FE9ACC35B66}"/>
              </a:ext>
            </a:extLst>
          </p:cNvPr>
          <p:cNvSpPr>
            <a:spLocks noGrp="1"/>
          </p:cNvSpPr>
          <p:nvPr>
            <p:ph type="title"/>
          </p:nvPr>
        </p:nvSpPr>
        <p:spPr>
          <a:noFill/>
        </p:spPr>
        <p:txBody>
          <a:bodyPr rtlCol="0">
            <a:normAutofit/>
          </a:bodyPr>
          <a:lstStyle/>
          <a:p>
            <a:pPr eaLnBrk="1" fontAlgn="auto" hangingPunct="1">
              <a:spcAft>
                <a:spcPts val="0"/>
              </a:spcAft>
              <a:defRPr/>
            </a:pPr>
            <a:r>
              <a:rPr lang="en-US" sz="4400" b="1" dirty="0">
                <a:solidFill>
                  <a:srgbClr val="006600"/>
                </a:solidFill>
                <a:latin typeface="+mn-lt"/>
              </a:rPr>
              <a:t>The “October Catch” Possibilities</a:t>
            </a:r>
          </a:p>
        </p:txBody>
      </p:sp>
      <p:graphicFrame>
        <p:nvGraphicFramePr>
          <p:cNvPr id="6" name="Content Placeholder 5">
            <a:extLst>
              <a:ext uri="{FF2B5EF4-FFF2-40B4-BE49-F238E27FC236}">
                <a16:creationId xmlns:a16="http://schemas.microsoft.com/office/drawing/2014/main" id="{7C20A912-D1A5-7E4C-BF28-F18298C184CF}"/>
              </a:ext>
            </a:extLst>
          </p:cNvPr>
          <p:cNvGraphicFramePr>
            <a:graphicFrameLocks noGrp="1"/>
          </p:cNvGraphicFramePr>
          <p:nvPr>
            <p:ph idx="1"/>
          </p:nvPr>
        </p:nvGraphicFramePr>
        <p:xfrm>
          <a:off x="304800" y="1943100"/>
          <a:ext cx="84582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2C7C18DC-9C0E-8345-AB74-DC2C5BFB8727}"/>
              </a:ext>
            </a:extLst>
          </p:cNvPr>
          <p:cNvSpPr/>
          <p:nvPr/>
        </p:nvSpPr>
        <p:spPr>
          <a:xfrm>
            <a:off x="6430963" y="4191000"/>
            <a:ext cx="914400" cy="381000"/>
          </a:xfrm>
          <a:prstGeom prst="roundRect">
            <a:avLst/>
          </a:prstGeom>
        </p:spPr>
        <p:style>
          <a:lnRef idx="2">
            <a:schemeClr val="accent1"/>
          </a:lnRef>
          <a:fillRef idx="1">
            <a:schemeClr val="lt1"/>
          </a:fillRef>
          <a:effectRef idx="0">
            <a:schemeClr val="accent1"/>
          </a:effectRef>
          <a:fontRef idx="minor">
            <a:schemeClr val="dk1"/>
          </a:fontRef>
        </p:style>
        <p:txBody>
          <a:bodyPr lIns="91438" tIns="45719" rIns="91438" bIns="45719" anchor="ctr"/>
          <a:lstStyle/>
          <a:p>
            <a:pPr algn="ctr" defTabSz="685800" eaLnBrk="1" fontAlgn="auto" hangingPunct="1">
              <a:spcBef>
                <a:spcPts val="0"/>
              </a:spcBef>
              <a:spcAft>
                <a:spcPts val="0"/>
              </a:spcAft>
              <a:defRPr/>
            </a:pPr>
            <a:r>
              <a:rPr lang="en-US" dirty="0">
                <a:solidFill>
                  <a:prstClr val="black"/>
                </a:solidFill>
              </a:rPr>
              <a:t>20%</a:t>
            </a:r>
          </a:p>
        </p:txBody>
      </p:sp>
      <p:cxnSp>
        <p:nvCxnSpPr>
          <p:cNvPr id="9" name="Straight Connector 8">
            <a:extLst>
              <a:ext uri="{FF2B5EF4-FFF2-40B4-BE49-F238E27FC236}">
                <a16:creationId xmlns:a16="http://schemas.microsoft.com/office/drawing/2014/main" id="{B9E06E07-C62A-6040-A627-F6C7D50B0482}"/>
              </a:ext>
            </a:extLst>
          </p:cNvPr>
          <p:cNvCxnSpPr/>
          <p:nvPr/>
        </p:nvCxnSpPr>
        <p:spPr>
          <a:xfrm flipV="1">
            <a:off x="2895600" y="2389188"/>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A67E8C86-2A6B-5141-A004-F85FD38F8FCF}"/>
              </a:ext>
            </a:extLst>
          </p:cNvPr>
          <p:cNvSpPr/>
          <p:nvPr/>
        </p:nvSpPr>
        <p:spPr>
          <a:xfrm>
            <a:off x="6430963" y="2895600"/>
            <a:ext cx="914400" cy="381000"/>
          </a:xfrm>
          <a:prstGeom prst="roundRect">
            <a:avLst/>
          </a:prstGeom>
        </p:spPr>
        <p:style>
          <a:lnRef idx="2">
            <a:schemeClr val="accent1"/>
          </a:lnRef>
          <a:fillRef idx="1">
            <a:schemeClr val="lt1"/>
          </a:fillRef>
          <a:effectRef idx="0">
            <a:schemeClr val="accent1"/>
          </a:effectRef>
          <a:fontRef idx="minor">
            <a:schemeClr val="dk1"/>
          </a:fontRef>
        </p:style>
        <p:txBody>
          <a:bodyPr lIns="91438" tIns="45719" rIns="91438" bIns="45719" anchor="ctr"/>
          <a:lstStyle/>
          <a:p>
            <a:pPr algn="ctr" defTabSz="685800" eaLnBrk="1" fontAlgn="auto" hangingPunct="1">
              <a:spcBef>
                <a:spcPts val="0"/>
              </a:spcBef>
              <a:spcAft>
                <a:spcPts val="0"/>
              </a:spcAft>
              <a:defRPr/>
            </a:pPr>
            <a:r>
              <a:rPr lang="en-US" dirty="0">
                <a:solidFill>
                  <a:prstClr val="black"/>
                </a:solidFill>
              </a:rPr>
              <a:t>30%</a:t>
            </a:r>
          </a:p>
        </p:txBody>
      </p:sp>
      <p:cxnSp>
        <p:nvCxnSpPr>
          <p:cNvPr id="8" name="Straight Connector 7">
            <a:extLst>
              <a:ext uri="{FF2B5EF4-FFF2-40B4-BE49-F238E27FC236}">
                <a16:creationId xmlns:a16="http://schemas.microsoft.com/office/drawing/2014/main" id="{4653E7CA-1909-3F47-A7C7-7E48EF606642}"/>
              </a:ext>
            </a:extLst>
          </p:cNvPr>
          <p:cNvCxnSpPr/>
          <p:nvPr/>
        </p:nvCxnSpPr>
        <p:spPr>
          <a:xfrm flipV="1">
            <a:off x="4800600" y="2362200"/>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029411-6165-B046-BD6D-262199AA53B9}"/>
              </a:ext>
            </a:extLst>
          </p:cNvPr>
          <p:cNvCxnSpPr/>
          <p:nvPr/>
        </p:nvCxnSpPr>
        <p:spPr>
          <a:xfrm flipV="1">
            <a:off x="6019800" y="2359025"/>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26C030AD-9EA4-8C43-94CE-780AF5D14CA5}"/>
              </a:ext>
            </a:extLst>
          </p:cNvPr>
          <p:cNvSpPr/>
          <p:nvPr/>
        </p:nvSpPr>
        <p:spPr>
          <a:xfrm>
            <a:off x="7402512" y="4108788"/>
            <a:ext cx="1771650" cy="1833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eaLnBrk="1" fontAlgn="auto" hangingPunct="1">
              <a:spcBef>
                <a:spcPts val="0"/>
              </a:spcBef>
              <a:spcAft>
                <a:spcPts val="0"/>
              </a:spcAft>
              <a:defRPr/>
            </a:pPr>
            <a:r>
              <a:rPr lang="en-US" sz="1400" dirty="0">
                <a:solidFill>
                  <a:prstClr val="white"/>
                </a:solidFill>
              </a:rPr>
              <a:t>In a school of 500 students this could mean </a:t>
            </a:r>
          </a:p>
          <a:p>
            <a:pPr marL="133347" indent="-133347" defTabSz="685800" eaLnBrk="1" fontAlgn="auto" hangingPunct="1">
              <a:spcBef>
                <a:spcPts val="0"/>
              </a:spcBef>
              <a:spcAft>
                <a:spcPts val="0"/>
              </a:spcAft>
              <a:buFont typeface="Arial" panose="020B0604020202020204" pitchFamily="34" charset="0"/>
              <a:buChar char="•"/>
              <a:defRPr/>
            </a:pPr>
            <a:r>
              <a:rPr lang="en-US" sz="1400" b="1" u="sng" dirty="0">
                <a:solidFill>
                  <a:prstClr val="white"/>
                </a:solidFill>
              </a:rPr>
              <a:t>150</a:t>
            </a:r>
            <a:r>
              <a:rPr lang="en-US" sz="1400" b="1" dirty="0">
                <a:solidFill>
                  <a:prstClr val="white"/>
                </a:solidFill>
              </a:rPr>
              <a:t> less referrals</a:t>
            </a:r>
          </a:p>
          <a:p>
            <a:pPr marL="133347" indent="-133347" defTabSz="685800" eaLnBrk="1" fontAlgn="auto" hangingPunct="1">
              <a:spcBef>
                <a:spcPts val="0"/>
              </a:spcBef>
              <a:spcAft>
                <a:spcPts val="0"/>
              </a:spcAft>
              <a:buFont typeface="Arial" panose="020B0604020202020204" pitchFamily="34" charset="0"/>
              <a:buChar char="•"/>
              <a:defRPr/>
            </a:pPr>
            <a:r>
              <a:rPr lang="en-US" sz="1400" b="1" dirty="0">
                <a:solidFill>
                  <a:prstClr val="white"/>
                </a:solidFill>
              </a:rPr>
              <a:t>25-75 hours staff time</a:t>
            </a:r>
          </a:p>
          <a:p>
            <a:pPr algn="ctr" defTabSz="685800" eaLnBrk="1" fontAlgn="auto" hangingPunct="1">
              <a:spcBef>
                <a:spcPts val="0"/>
              </a:spcBef>
              <a:spcAft>
                <a:spcPts val="0"/>
              </a:spcAft>
              <a:defRPr/>
            </a:pPr>
            <a:r>
              <a:rPr lang="en-US" sz="1400" dirty="0">
                <a:solidFill>
                  <a:prstClr val="white"/>
                </a:solidFill>
              </a:rPr>
              <a:t>per school year! </a:t>
            </a:r>
          </a:p>
        </p:txBody>
      </p:sp>
      <p:sp>
        <p:nvSpPr>
          <p:cNvPr id="4" name="Slide Number Placeholder 3">
            <a:extLst>
              <a:ext uri="{FF2B5EF4-FFF2-40B4-BE49-F238E27FC236}">
                <a16:creationId xmlns:a16="http://schemas.microsoft.com/office/drawing/2014/main" id="{81D19B8C-2226-B94F-9D3A-E5D8924BE68E}"/>
              </a:ext>
            </a:extLst>
          </p:cNvPr>
          <p:cNvSpPr>
            <a:spLocks noGrp="1"/>
          </p:cNvSpPr>
          <p:nvPr>
            <p:ph type="sldNum" sz="quarter" idx="12"/>
          </p:nvPr>
        </p:nvSpPr>
        <p:spPr>
          <a:xfrm>
            <a:off x="4843463" y="4432300"/>
            <a:ext cx="1543050" cy="206375"/>
          </a:xfrm>
        </p:spPr>
        <p:txBody>
          <a:bodyPr lIns="51359" tIns="25717" rIns="51359" bIns="25717"/>
          <a:lstStyle>
            <a:defPPr>
              <a:defRPr lang="en-US"/>
            </a:defPPr>
            <a:lvl1pPr marL="0" algn="r" defTabSz="684653" rtl="0" eaLnBrk="1" latinLnBrk="0" hangingPunct="1">
              <a:defRPr sz="675" kern="1200">
                <a:solidFill>
                  <a:schemeClr val="tx1">
                    <a:tint val="75000"/>
                  </a:schemeClr>
                </a:solidFill>
                <a:latin typeface="+mn-lt"/>
                <a:ea typeface="+mn-ea"/>
                <a:cs typeface="+mn-cs"/>
              </a:defRPr>
            </a:lvl1pPr>
            <a:lvl2pPr marL="342290" algn="l" defTabSz="684653" rtl="0" eaLnBrk="1" latinLnBrk="0" hangingPunct="1">
              <a:defRPr sz="1350" kern="1200">
                <a:solidFill>
                  <a:schemeClr val="tx1"/>
                </a:solidFill>
                <a:latin typeface="+mn-lt"/>
                <a:ea typeface="+mn-ea"/>
                <a:cs typeface="+mn-cs"/>
              </a:defRPr>
            </a:lvl2pPr>
            <a:lvl3pPr marL="684653" algn="l" defTabSz="684653" rtl="0" eaLnBrk="1" latinLnBrk="0" hangingPunct="1">
              <a:defRPr sz="1350" kern="1200">
                <a:solidFill>
                  <a:schemeClr val="tx1"/>
                </a:solidFill>
                <a:latin typeface="+mn-lt"/>
                <a:ea typeface="+mn-ea"/>
                <a:cs typeface="+mn-cs"/>
              </a:defRPr>
            </a:lvl3pPr>
            <a:lvl4pPr marL="1026966" algn="l" defTabSz="684653" rtl="0" eaLnBrk="1" latinLnBrk="0" hangingPunct="1">
              <a:defRPr sz="1350" kern="1200">
                <a:solidFill>
                  <a:schemeClr val="tx1"/>
                </a:solidFill>
                <a:latin typeface="+mn-lt"/>
                <a:ea typeface="+mn-ea"/>
                <a:cs typeface="+mn-cs"/>
              </a:defRPr>
            </a:lvl4pPr>
            <a:lvl5pPr marL="1369304" algn="l" defTabSz="684653" rtl="0" eaLnBrk="1" latinLnBrk="0" hangingPunct="1">
              <a:defRPr sz="1350" kern="1200">
                <a:solidFill>
                  <a:schemeClr val="tx1"/>
                </a:solidFill>
                <a:latin typeface="+mn-lt"/>
                <a:ea typeface="+mn-ea"/>
                <a:cs typeface="+mn-cs"/>
              </a:defRPr>
            </a:lvl5pPr>
            <a:lvl6pPr marL="1711593" algn="l" defTabSz="684653" rtl="0" eaLnBrk="1" latinLnBrk="0" hangingPunct="1">
              <a:defRPr sz="1350" kern="1200">
                <a:solidFill>
                  <a:schemeClr val="tx1"/>
                </a:solidFill>
                <a:latin typeface="+mn-lt"/>
                <a:ea typeface="+mn-ea"/>
                <a:cs typeface="+mn-cs"/>
              </a:defRPr>
            </a:lvl6pPr>
            <a:lvl7pPr marL="2053883" algn="l" defTabSz="684653" rtl="0" eaLnBrk="1" latinLnBrk="0" hangingPunct="1">
              <a:defRPr sz="1350" kern="1200">
                <a:solidFill>
                  <a:schemeClr val="tx1"/>
                </a:solidFill>
                <a:latin typeface="+mn-lt"/>
                <a:ea typeface="+mn-ea"/>
                <a:cs typeface="+mn-cs"/>
              </a:defRPr>
            </a:lvl7pPr>
            <a:lvl8pPr marL="2396220" algn="l" defTabSz="684653" rtl="0" eaLnBrk="1" latinLnBrk="0" hangingPunct="1">
              <a:defRPr sz="1350" kern="1200">
                <a:solidFill>
                  <a:schemeClr val="tx1"/>
                </a:solidFill>
                <a:latin typeface="+mn-lt"/>
                <a:ea typeface="+mn-ea"/>
                <a:cs typeface="+mn-cs"/>
              </a:defRPr>
            </a:lvl8pPr>
            <a:lvl9pPr marL="2738549" algn="l" defTabSz="684653"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50149DCF-8153-614E-AE65-F64DD5B2B9CD}" type="slidenum">
              <a:rPr lang="en-US">
                <a:solidFill>
                  <a:prstClr val="black">
                    <a:tint val="75000"/>
                  </a:prstClr>
                </a:solidFill>
              </a:rPr>
              <a:pPr fontAlgn="auto">
                <a:spcBef>
                  <a:spcPts val="0"/>
                </a:spcBef>
                <a:spcAft>
                  <a:spcPts val="0"/>
                </a:spcAft>
                <a:defRPr/>
              </a:pPr>
              <a:t>25</a:t>
            </a:fld>
            <a:endParaRPr lang="en-US">
              <a:solidFill>
                <a:prstClr val="black">
                  <a:tint val="75000"/>
                </a:prstClr>
              </a:solidFill>
            </a:endParaRPr>
          </a:p>
        </p:txBody>
      </p:sp>
      <p:sp>
        <p:nvSpPr>
          <p:cNvPr id="11" name="TextBox 10">
            <a:extLst>
              <a:ext uri="{FF2B5EF4-FFF2-40B4-BE49-F238E27FC236}">
                <a16:creationId xmlns:a16="http://schemas.microsoft.com/office/drawing/2014/main" id="{03939843-A2CF-4741-81FA-13F9F0717A48}"/>
              </a:ext>
            </a:extLst>
          </p:cNvPr>
          <p:cNvSpPr txBox="1"/>
          <p:nvPr/>
        </p:nvSpPr>
        <p:spPr>
          <a:xfrm>
            <a:off x="614597" y="1753849"/>
            <a:ext cx="184731" cy="369332"/>
          </a:xfrm>
          <a:prstGeom prst="rect">
            <a:avLst/>
          </a:prstGeom>
          <a:noFill/>
        </p:spPr>
        <p:txBody>
          <a:bodyPr wrap="none" rtlCol="0">
            <a:spAutoFit/>
          </a:bodyPr>
          <a:lstStyle/>
          <a:p>
            <a:endParaRPr lang="en-US" dirty="0"/>
          </a:p>
        </p:txBody>
      </p:sp>
      <p:sp>
        <p:nvSpPr>
          <p:cNvPr id="13" name="Thought Bubble: Cloud 1">
            <a:extLst>
              <a:ext uri="{FF2B5EF4-FFF2-40B4-BE49-F238E27FC236}">
                <a16:creationId xmlns:a16="http://schemas.microsoft.com/office/drawing/2014/main" id="{4E7A5EBE-CD61-B54A-A634-94E7DA00F2D8}"/>
              </a:ext>
            </a:extLst>
          </p:cNvPr>
          <p:cNvSpPr/>
          <p:nvPr/>
        </p:nvSpPr>
        <p:spPr>
          <a:xfrm>
            <a:off x="1102367" y="2389188"/>
            <a:ext cx="2424418" cy="181181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October is also a good time to review race/ethnicity data</a:t>
            </a:r>
          </a:p>
        </p:txBody>
      </p:sp>
    </p:spTree>
    <p:extLst>
      <p:ext uri="{BB962C8B-B14F-4D97-AF65-F5344CB8AC3E}">
        <p14:creationId xmlns:p14="http://schemas.microsoft.com/office/powerpoint/2010/main" val="2921789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custDataLst>
              <p:tags r:id="rId2"/>
            </p:custDataLst>
          </p:nvPr>
        </p:nvSpPr>
        <p:spPr>
          <a:xfrm>
            <a:off x="457200" y="431800"/>
            <a:ext cx="8229600" cy="14478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sz="4000" b="1" dirty="0">
                <a:solidFill>
                  <a:srgbClr val="006600"/>
                </a:solidFill>
              </a:rPr>
              <a:t>What is social/emotional/behavioral screening?</a:t>
            </a:r>
          </a:p>
        </p:txBody>
      </p:sp>
      <p:sp>
        <p:nvSpPr>
          <p:cNvPr id="156674" name="Content Placeholder 2"/>
          <p:cNvSpPr>
            <a:spLocks noGrp="1"/>
          </p:cNvSpPr>
          <p:nvPr>
            <p:ph idx="1"/>
            <p:custDataLst>
              <p:tags r:id="rId3"/>
            </p:custDataLst>
          </p:nvPr>
        </p:nvSpPr>
        <p:spPr>
          <a:xfrm>
            <a:off x="457200" y="2133600"/>
            <a:ext cx="8229600" cy="4525963"/>
          </a:xfrm>
          <a:prstGeom prst="rect">
            <a:avLst/>
          </a:prstGeom>
        </p:spPr>
        <p:txBody>
          <a:bodyPr vert="horz" wrap="square" lIns="91440" tIns="45720" rIns="91440" bIns="45720" numCol="1" anchor="t" anchorCtr="0" compatLnSpc="1">
            <a:prstTxWarp prst="textNoShape">
              <a:avLst/>
            </a:prstTxWarp>
          </a:bodyPr>
          <a:lstStyle/>
          <a:p>
            <a:pPr>
              <a:defRPr/>
            </a:pPr>
            <a:r>
              <a:rPr lang="en-US" dirty="0"/>
              <a:t>Assessment of early signs of social </a:t>
            </a:r>
            <a:r>
              <a:rPr lang="en-US" b="1" i="1" dirty="0"/>
              <a:t>risk</a:t>
            </a:r>
            <a:r>
              <a:rPr lang="en-US" dirty="0"/>
              <a:t> or behavior problems, as well as the presence of resilience factors and indicators of wellbeing. </a:t>
            </a:r>
          </a:p>
          <a:p>
            <a:pPr marL="0" indent="0">
              <a:buNone/>
              <a:defRPr/>
            </a:pPr>
            <a:endParaRPr kumimoji="0" lang="en-US" sz="3200" b="0" i="0" u="none" strike="noStrike" kern="1200" cap="none" spc="0" normalizeH="0" baseline="0" noProof="0" dirty="0">
              <a:ln>
                <a:noFill/>
              </a:ln>
              <a:solidFill>
                <a:schemeClr val="tx1"/>
              </a:solidFill>
              <a:effectLst/>
              <a:uLnTx/>
              <a:uFillTx/>
              <a:latin typeface="+mn-lt"/>
              <a:ea typeface="ＭＳ Ｐゴシック" pitchFamily="-84" charset="-128"/>
              <a:cs typeface="ＭＳ Ｐゴシック" pitchFamily="-84" charset="-128"/>
            </a:endParaRPr>
          </a:p>
          <a:p>
            <a:pPr marL="342900" marR="0" lvl="0" indent="-342900" algn="l" defTabSz="457200" rtl="0" eaLnBrk="0" fontAlgn="base" latinLnBrk="0" hangingPunct="0">
              <a:lnSpc>
                <a:spcPct val="100000"/>
              </a:lnSpc>
              <a:spcBef>
                <a:spcPct val="20000"/>
              </a:spcBef>
              <a:spcAft>
                <a:spcPct val="0"/>
              </a:spcAft>
              <a:buClrTx/>
              <a:buSzTx/>
              <a:buFont typeface="Arial"/>
              <a:buChar char="•"/>
              <a:defRPr/>
            </a:pPr>
            <a:r>
              <a:rPr kumimoji="0" lang="en-US" sz="32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0"/>
              </a:rPr>
              <a:t>Mechanism for </a:t>
            </a:r>
            <a:r>
              <a:rPr lang="en-US" dirty="0">
                <a:ea typeface="ＭＳ Ｐゴシック" charset="-128"/>
                <a:cs typeface="ＭＳ Ｐゴシック" charset="0"/>
              </a:rPr>
              <a:t>supporting</a:t>
            </a:r>
            <a:r>
              <a:rPr kumimoji="0" lang="en-US" sz="32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0"/>
              </a:rPr>
              <a:t> students who need additional supports after receiving evidenced-based universal </a:t>
            </a:r>
            <a:r>
              <a:rPr lang="en-US" dirty="0">
                <a:ea typeface="ＭＳ Ｐゴシック" charset="-128"/>
                <a:cs typeface="ＭＳ Ｐゴシック" charset="0"/>
              </a:rPr>
              <a:t>social/emotional/behavioral </a:t>
            </a:r>
            <a:r>
              <a:rPr kumimoji="0" lang="en-US" sz="32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0"/>
              </a:rPr>
              <a:t>supports (i.e. PBIS)</a:t>
            </a:r>
          </a:p>
          <a:p>
            <a:pPr marL="342900" marR="0" lvl="0" indent="-342900" algn="l" defTabSz="457200" rtl="0" eaLnBrk="0" fontAlgn="base" latinLnBrk="0" hangingPunct="0">
              <a:lnSpc>
                <a:spcPct val="100000"/>
              </a:lnSpc>
              <a:spcBef>
                <a:spcPct val="20000"/>
              </a:spcBef>
              <a:spcAft>
                <a:spcPct val="0"/>
              </a:spcAft>
              <a:buClrTx/>
              <a:buSzTx/>
              <a:buFont typeface="Arial"/>
              <a:buChar char="•"/>
              <a:defRPr/>
            </a:pPr>
            <a:endParaRPr kumimoji="0" lang="en-US" sz="3200" b="0" i="0" u="none" strike="noStrike" kern="1200" cap="none" spc="0" normalizeH="0" baseline="0" noProof="0" dirty="0">
              <a:ln>
                <a:noFill/>
              </a:ln>
              <a:solidFill>
                <a:schemeClr val="tx1"/>
              </a:solidFill>
              <a:effectLst/>
              <a:uLnTx/>
              <a:uFillTx/>
              <a:latin typeface="+mn-lt"/>
              <a:ea typeface="ＭＳ Ｐゴシック" pitchFamily="-84" charset="-128"/>
              <a:cs typeface="ＭＳ Ｐゴシック" pitchFamily="-84" charset="-128"/>
            </a:endParaRPr>
          </a:p>
        </p:txBody>
      </p:sp>
    </p:spTree>
    <p:custDataLst>
      <p:tags r:id="rId1"/>
    </p:custDataLst>
    <p:extLst>
      <p:ext uri="{BB962C8B-B14F-4D97-AF65-F5344CB8AC3E}">
        <p14:creationId xmlns:p14="http://schemas.microsoft.com/office/powerpoint/2010/main" val="6771266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BDCF-77E5-7143-9D7A-A3E8896F4765}"/>
              </a:ext>
            </a:extLst>
          </p:cNvPr>
          <p:cNvSpPr>
            <a:spLocks noGrp="1"/>
          </p:cNvSpPr>
          <p:nvPr>
            <p:ph type="title"/>
          </p:nvPr>
        </p:nvSpPr>
        <p:spPr>
          <a:noFill/>
        </p:spPr>
        <p:txBody>
          <a:bodyPr/>
          <a:lstStyle/>
          <a:p>
            <a:r>
              <a:rPr lang="en-US" b="1" dirty="0">
                <a:solidFill>
                  <a:srgbClr val="006600"/>
                </a:solidFill>
              </a:rPr>
              <a:t>Two Types of Screeners</a:t>
            </a:r>
          </a:p>
        </p:txBody>
      </p:sp>
      <p:sp>
        <p:nvSpPr>
          <p:cNvPr id="3" name="Content Placeholder 2">
            <a:extLst>
              <a:ext uri="{FF2B5EF4-FFF2-40B4-BE49-F238E27FC236}">
                <a16:creationId xmlns:a16="http://schemas.microsoft.com/office/drawing/2014/main" id="{8B707006-14A8-4C48-A0AE-6B131B7B04C0}"/>
              </a:ext>
            </a:extLst>
          </p:cNvPr>
          <p:cNvSpPr>
            <a:spLocks noGrp="1"/>
          </p:cNvSpPr>
          <p:nvPr>
            <p:ph idx="1"/>
          </p:nvPr>
        </p:nvSpPr>
        <p:spPr/>
        <p:txBody>
          <a:bodyPr/>
          <a:lstStyle/>
          <a:p>
            <a:pPr marL="514350" indent="-514350">
              <a:buFont typeface="+mj-lt"/>
              <a:buAutoNum type="arabicPeriod"/>
            </a:pPr>
            <a:r>
              <a:rPr lang="en-US" dirty="0"/>
              <a:t>Informal screeners and surveys</a:t>
            </a:r>
          </a:p>
          <a:p>
            <a:pPr marL="514350" indent="-514350">
              <a:buFont typeface="+mj-lt"/>
              <a:buAutoNum type="arabicPeriod"/>
            </a:pPr>
            <a:endParaRPr lang="en-US" dirty="0"/>
          </a:p>
          <a:p>
            <a:pPr marL="514350" indent="-514350">
              <a:buFont typeface="+mj-lt"/>
              <a:buAutoNum type="arabicPeriod"/>
            </a:pPr>
            <a:r>
              <a:rPr lang="en-US" dirty="0"/>
              <a:t>Formal SEBL Universal Screeners</a:t>
            </a:r>
          </a:p>
        </p:txBody>
      </p:sp>
    </p:spTree>
    <p:extLst>
      <p:ext uri="{BB962C8B-B14F-4D97-AF65-F5344CB8AC3E}">
        <p14:creationId xmlns:p14="http://schemas.microsoft.com/office/powerpoint/2010/main" val="34973530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BA6F-F8CF-7649-9F6D-A0ADE954F9C4}"/>
              </a:ext>
            </a:extLst>
          </p:cNvPr>
          <p:cNvSpPr>
            <a:spLocks noGrp="1"/>
          </p:cNvSpPr>
          <p:nvPr>
            <p:ph type="title"/>
          </p:nvPr>
        </p:nvSpPr>
        <p:spPr>
          <a:noFill/>
        </p:spPr>
        <p:txBody>
          <a:bodyPr/>
          <a:lstStyle/>
          <a:p>
            <a:r>
              <a:rPr lang="en-US" b="1" dirty="0">
                <a:solidFill>
                  <a:srgbClr val="006600"/>
                </a:solidFill>
              </a:rPr>
              <a:t>1. Informal Screeners and Surveys</a:t>
            </a:r>
          </a:p>
        </p:txBody>
      </p:sp>
      <p:sp>
        <p:nvSpPr>
          <p:cNvPr id="3" name="Content Placeholder 2">
            <a:extLst>
              <a:ext uri="{FF2B5EF4-FFF2-40B4-BE49-F238E27FC236}">
                <a16:creationId xmlns:a16="http://schemas.microsoft.com/office/drawing/2014/main" id="{645F1944-FBB3-4847-9C2A-A91F13676D1B}"/>
              </a:ext>
            </a:extLst>
          </p:cNvPr>
          <p:cNvSpPr>
            <a:spLocks noGrp="1"/>
          </p:cNvSpPr>
          <p:nvPr>
            <p:ph idx="1"/>
          </p:nvPr>
        </p:nvSpPr>
        <p:spPr/>
        <p:txBody>
          <a:bodyPr/>
          <a:lstStyle/>
          <a:p>
            <a:pPr marL="0" indent="0">
              <a:buNone/>
            </a:pPr>
            <a:r>
              <a:rPr lang="en-US" altLang="en-US" dirty="0"/>
              <a:t>Ways to </a:t>
            </a:r>
            <a:r>
              <a:rPr lang="en-US" altLang="en-US" b="1" dirty="0"/>
              <a:t>check-in</a:t>
            </a:r>
            <a:r>
              <a:rPr lang="en-US" altLang="en-US" dirty="0"/>
              <a:t> with students frequently and with staff and families regularly to identify support needs as they emerge</a:t>
            </a:r>
            <a:endParaRPr lang="en-US" dirty="0"/>
          </a:p>
          <a:p>
            <a:pPr marL="0" indent="0">
              <a:buNone/>
            </a:pPr>
            <a:endParaRPr lang="en-US" altLang="en-US" dirty="0"/>
          </a:p>
          <a:p>
            <a:pPr marL="0" indent="0">
              <a:buNone/>
            </a:pPr>
            <a:r>
              <a:rPr lang="en-US" altLang="en-US" dirty="0"/>
              <a:t>Ways to get input from students, families, and staff about well-being and/or climate at the school</a:t>
            </a:r>
          </a:p>
        </p:txBody>
      </p:sp>
    </p:spTree>
    <p:extLst>
      <p:ext uri="{BB962C8B-B14F-4D97-AF65-F5344CB8AC3E}">
        <p14:creationId xmlns:p14="http://schemas.microsoft.com/office/powerpoint/2010/main" val="414158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8559-1F7E-C942-8779-05E8169F5F9A}"/>
              </a:ext>
            </a:extLst>
          </p:cNvPr>
          <p:cNvSpPr>
            <a:spLocks noGrp="1"/>
          </p:cNvSpPr>
          <p:nvPr>
            <p:ph type="title"/>
          </p:nvPr>
        </p:nvSpPr>
        <p:spPr>
          <a:noFill/>
        </p:spPr>
        <p:txBody>
          <a:bodyPr/>
          <a:lstStyle/>
          <a:p>
            <a:r>
              <a:rPr lang="en-US" b="1" dirty="0">
                <a:solidFill>
                  <a:srgbClr val="006600"/>
                </a:solidFill>
              </a:rPr>
              <a:t>2. Formal Universal Screeners for SEBL</a:t>
            </a:r>
          </a:p>
        </p:txBody>
      </p:sp>
      <p:sp>
        <p:nvSpPr>
          <p:cNvPr id="3" name="Content Placeholder 2">
            <a:extLst>
              <a:ext uri="{FF2B5EF4-FFF2-40B4-BE49-F238E27FC236}">
                <a16:creationId xmlns:a16="http://schemas.microsoft.com/office/drawing/2014/main" id="{64ED08DD-A696-D646-855C-C3DEF891B143}"/>
              </a:ext>
            </a:extLst>
          </p:cNvPr>
          <p:cNvSpPr>
            <a:spLocks noGrp="1"/>
          </p:cNvSpPr>
          <p:nvPr>
            <p:ph idx="1"/>
          </p:nvPr>
        </p:nvSpPr>
        <p:spPr/>
        <p:txBody>
          <a:bodyPr/>
          <a:lstStyle/>
          <a:p>
            <a:pPr marL="0" indent="0">
              <a:buNone/>
            </a:pPr>
            <a:r>
              <a:rPr lang="en-US" altLang="en-US" dirty="0"/>
              <a:t>Validated instruments that focus on social/emotional/behavioral risks and strengths. </a:t>
            </a:r>
          </a:p>
          <a:p>
            <a:pPr marL="0" indent="0">
              <a:buNone/>
            </a:pPr>
            <a:endParaRPr lang="en-US" dirty="0"/>
          </a:p>
          <a:p>
            <a:pPr marL="0" indent="0">
              <a:buNone/>
            </a:pPr>
            <a:r>
              <a:rPr lang="en-US" altLang="en-US" dirty="0"/>
              <a:t>A reliable method for determining students with elevated levels of risk.</a:t>
            </a:r>
            <a:br>
              <a:rPr lang="en-US" dirty="0"/>
            </a:br>
            <a:endParaRPr lang="en-US" dirty="0"/>
          </a:p>
        </p:txBody>
      </p:sp>
    </p:spTree>
    <p:extLst>
      <p:ext uri="{BB962C8B-B14F-4D97-AF65-F5344CB8AC3E}">
        <p14:creationId xmlns:p14="http://schemas.microsoft.com/office/powerpoint/2010/main" val="38415059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68531-A70A-1646-83E3-05E747A91E5D}"/>
              </a:ext>
            </a:extLst>
          </p:cNvPr>
          <p:cNvSpPr>
            <a:spLocks noGrp="1"/>
          </p:cNvSpPr>
          <p:nvPr>
            <p:ph type="title"/>
          </p:nvPr>
        </p:nvSpPr>
        <p:spPr>
          <a:noFill/>
        </p:spPr>
        <p:txBody>
          <a:bodyPr/>
          <a:lstStyle/>
          <a:p>
            <a:r>
              <a:rPr lang="en-US" b="1" dirty="0">
                <a:solidFill>
                  <a:srgbClr val="006600"/>
                </a:solidFill>
              </a:rPr>
              <a:t>Acknowledgements</a:t>
            </a:r>
          </a:p>
        </p:txBody>
      </p:sp>
      <p:pic>
        <p:nvPicPr>
          <p:cNvPr id="7" name="Content Placeholder 6">
            <a:extLst>
              <a:ext uri="{FF2B5EF4-FFF2-40B4-BE49-F238E27FC236}">
                <a16:creationId xmlns:a16="http://schemas.microsoft.com/office/drawing/2014/main" id="{5BA629DF-405C-284E-B9B9-75FBBD51D72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4258" y="2586607"/>
            <a:ext cx="4572000" cy="1256955"/>
          </a:xfrm>
        </p:spPr>
      </p:pic>
      <p:pic>
        <p:nvPicPr>
          <p:cNvPr id="9" name="Picture 3">
            <a:extLst>
              <a:ext uri="{FF2B5EF4-FFF2-40B4-BE49-F238E27FC236}">
                <a16:creationId xmlns:a16="http://schemas.microsoft.com/office/drawing/2014/main" id="{6913C1C7-A45A-A741-B67A-BA92EF95FA31}"/>
              </a:ext>
            </a:extLst>
          </p:cNvPr>
          <p:cNvPicPr>
            <a:picLocks noChangeAspect="1"/>
          </p:cNvPicPr>
          <p:nvPr>
            <p:custDataLst>
              <p:tags r:id="rId1"/>
            </p:custDataLst>
          </p:nvPr>
        </p:nvPicPr>
        <p:blipFill>
          <a:blip r:embed="rId6"/>
          <a:stretch>
            <a:fillRect/>
          </a:stretch>
        </p:blipFill>
        <p:spPr>
          <a:xfrm>
            <a:off x="6051549" y="1174104"/>
            <a:ext cx="2269819" cy="1515213"/>
          </a:xfrm>
          <a:prstGeom prst="rect">
            <a:avLst/>
          </a:prstGeom>
          <a:noFill/>
          <a:ln>
            <a:noFill/>
            <a:miter lim="800000"/>
          </a:ln>
        </p:spPr>
      </p:pic>
      <p:pic>
        <p:nvPicPr>
          <p:cNvPr id="10" name="Picture 9">
            <a:extLst>
              <a:ext uri="{FF2B5EF4-FFF2-40B4-BE49-F238E27FC236}">
                <a16:creationId xmlns:a16="http://schemas.microsoft.com/office/drawing/2014/main" id="{989B469F-3C65-8C48-8676-5005AC68E4A4}"/>
              </a:ext>
            </a:extLst>
          </p:cNvPr>
          <p:cNvPicPr>
            <a:picLocks noChangeAspect="1"/>
          </p:cNvPicPr>
          <p:nvPr/>
        </p:nvPicPr>
        <p:blipFill>
          <a:blip r:embed="rId7"/>
          <a:stretch>
            <a:fillRect/>
          </a:stretch>
        </p:blipFill>
        <p:spPr>
          <a:xfrm>
            <a:off x="641542" y="1035692"/>
            <a:ext cx="2965451" cy="1763932"/>
          </a:xfrm>
          <a:prstGeom prst="rect">
            <a:avLst/>
          </a:prstGeom>
        </p:spPr>
      </p:pic>
      <p:pic>
        <p:nvPicPr>
          <p:cNvPr id="12" name="Picture 2">
            <a:extLst>
              <a:ext uri="{FF2B5EF4-FFF2-40B4-BE49-F238E27FC236}">
                <a16:creationId xmlns:a16="http://schemas.microsoft.com/office/drawing/2014/main" id="{595AE1A6-D884-5E40-A4C2-7AF2923B320E}"/>
              </a:ext>
            </a:extLst>
          </p:cNvPr>
          <p:cNvPicPr>
            <a:picLocks noChangeAspect="1"/>
          </p:cNvPicPr>
          <p:nvPr>
            <p:custDataLst>
              <p:tags r:id="rId2"/>
            </p:custDataLst>
          </p:nvPr>
        </p:nvPicPr>
        <p:blipFill>
          <a:blip r:embed="rId8"/>
          <a:stretch>
            <a:fillRect/>
          </a:stretch>
        </p:blipFill>
        <p:spPr>
          <a:xfrm>
            <a:off x="397304" y="5007876"/>
            <a:ext cx="2932671" cy="1598306"/>
          </a:xfrm>
          <a:prstGeom prst="rect">
            <a:avLst/>
          </a:prstGeom>
          <a:noFill/>
          <a:ln>
            <a:noFill/>
            <a:miter lim="800000"/>
          </a:ln>
        </p:spPr>
      </p:pic>
      <p:pic>
        <p:nvPicPr>
          <p:cNvPr id="15" name="Picture 14">
            <a:extLst>
              <a:ext uri="{FF2B5EF4-FFF2-40B4-BE49-F238E27FC236}">
                <a16:creationId xmlns:a16="http://schemas.microsoft.com/office/drawing/2014/main" id="{FF056410-17B2-164E-8520-0E0697ED6D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0056" y="4649490"/>
            <a:ext cx="2654117" cy="1827110"/>
          </a:xfrm>
          <a:prstGeom prst="rect">
            <a:avLst/>
          </a:prstGeom>
        </p:spPr>
      </p:pic>
      <p:pic>
        <p:nvPicPr>
          <p:cNvPr id="18" name="Picture 17">
            <a:extLst>
              <a:ext uri="{FF2B5EF4-FFF2-40B4-BE49-F238E27FC236}">
                <a16:creationId xmlns:a16="http://schemas.microsoft.com/office/drawing/2014/main" id="{6610B2E3-7CDC-9B4A-8531-0B4A026844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6990" y="3184735"/>
            <a:ext cx="3587009" cy="751468"/>
          </a:xfrm>
          <a:prstGeom prst="rect">
            <a:avLst/>
          </a:prstGeom>
        </p:spPr>
      </p:pic>
      <p:pic>
        <p:nvPicPr>
          <p:cNvPr id="21" name="Picture 20">
            <a:extLst>
              <a:ext uri="{FF2B5EF4-FFF2-40B4-BE49-F238E27FC236}">
                <a16:creationId xmlns:a16="http://schemas.microsoft.com/office/drawing/2014/main" id="{8A26EAAF-43D3-734D-8904-051C9D0CE2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600" y="4798765"/>
            <a:ext cx="2174910" cy="1598306"/>
          </a:xfrm>
          <a:prstGeom prst="rect">
            <a:avLst/>
          </a:prstGeom>
        </p:spPr>
      </p:pic>
      <p:pic>
        <p:nvPicPr>
          <p:cNvPr id="24" name="Picture 23">
            <a:extLst>
              <a:ext uri="{FF2B5EF4-FFF2-40B4-BE49-F238E27FC236}">
                <a16:creationId xmlns:a16="http://schemas.microsoft.com/office/drawing/2014/main" id="{13BE4383-65CD-DA48-823A-82252B75ED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1109" y="3793510"/>
            <a:ext cx="2654117" cy="981094"/>
          </a:xfrm>
          <a:prstGeom prst="rect">
            <a:avLst/>
          </a:prstGeom>
        </p:spPr>
      </p:pic>
      <p:sp>
        <p:nvSpPr>
          <p:cNvPr id="25" name="TextBox 24">
            <a:extLst>
              <a:ext uri="{FF2B5EF4-FFF2-40B4-BE49-F238E27FC236}">
                <a16:creationId xmlns:a16="http://schemas.microsoft.com/office/drawing/2014/main" id="{88EB2641-6454-AC48-BD27-258563BBAD69}"/>
              </a:ext>
            </a:extLst>
          </p:cNvPr>
          <p:cNvSpPr txBox="1"/>
          <p:nvPr/>
        </p:nvSpPr>
        <p:spPr>
          <a:xfrm>
            <a:off x="4195482" y="1936376"/>
            <a:ext cx="184731" cy="369332"/>
          </a:xfrm>
          <a:prstGeom prst="rect">
            <a:avLst/>
          </a:prstGeom>
          <a:noFill/>
        </p:spPr>
        <p:txBody>
          <a:bodyPr wrap="none" rtlCol="0">
            <a:spAutoFit/>
          </a:bodyPr>
          <a:lstStyle/>
          <a:p>
            <a:endParaRPr lang="en-US" dirty="0"/>
          </a:p>
        </p:txBody>
      </p:sp>
      <p:pic>
        <p:nvPicPr>
          <p:cNvPr id="27" name="Picture 26">
            <a:extLst>
              <a:ext uri="{FF2B5EF4-FFF2-40B4-BE49-F238E27FC236}">
                <a16:creationId xmlns:a16="http://schemas.microsoft.com/office/drawing/2014/main" id="{EB887154-4D65-C345-AF39-5B7B12840F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7286" y="1698537"/>
            <a:ext cx="2071166" cy="1325546"/>
          </a:xfrm>
          <a:prstGeom prst="rect">
            <a:avLst/>
          </a:prstGeom>
        </p:spPr>
      </p:pic>
    </p:spTree>
    <p:extLst>
      <p:ext uri="{BB962C8B-B14F-4D97-AF65-F5344CB8AC3E}">
        <p14:creationId xmlns:p14="http://schemas.microsoft.com/office/powerpoint/2010/main" val="22286339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5FA0-E523-3148-AD6D-524E44F61740}"/>
              </a:ext>
            </a:extLst>
          </p:cNvPr>
          <p:cNvSpPr>
            <a:spLocks noGrp="1"/>
          </p:cNvSpPr>
          <p:nvPr>
            <p:ph type="title"/>
          </p:nvPr>
        </p:nvSpPr>
        <p:spPr>
          <a:xfrm>
            <a:off x="457200" y="2286000"/>
            <a:ext cx="8229600" cy="1143000"/>
          </a:xfrm>
          <a:noFill/>
        </p:spPr>
        <p:txBody>
          <a:bodyPr/>
          <a:lstStyle/>
          <a:p>
            <a:r>
              <a:rPr lang="en-US" b="1" dirty="0">
                <a:solidFill>
                  <a:srgbClr val="006600"/>
                </a:solidFill>
              </a:rPr>
              <a:t>Informal Screeners and Surveys</a:t>
            </a:r>
          </a:p>
        </p:txBody>
      </p:sp>
    </p:spTree>
    <p:extLst>
      <p:ext uri="{BB962C8B-B14F-4D97-AF65-F5344CB8AC3E}">
        <p14:creationId xmlns:p14="http://schemas.microsoft.com/office/powerpoint/2010/main" val="5904298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1FD8-F373-D844-8BB6-E4E81A495F7F}"/>
              </a:ext>
            </a:extLst>
          </p:cNvPr>
          <p:cNvSpPr>
            <a:spLocks noGrp="1"/>
          </p:cNvSpPr>
          <p:nvPr>
            <p:ph type="title"/>
          </p:nvPr>
        </p:nvSpPr>
        <p:spPr>
          <a:xfrm>
            <a:off x="304800" y="274638"/>
            <a:ext cx="8610600" cy="1143000"/>
          </a:xfrm>
          <a:noFill/>
        </p:spPr>
        <p:txBody>
          <a:bodyPr/>
          <a:lstStyle/>
          <a:p>
            <a:r>
              <a:rPr lang="en-US" sz="4000" b="1" dirty="0">
                <a:solidFill>
                  <a:srgbClr val="006600"/>
                </a:solidFill>
              </a:rPr>
              <a:t>Why Conduct Informal Screening?</a:t>
            </a:r>
          </a:p>
        </p:txBody>
      </p:sp>
      <p:sp>
        <p:nvSpPr>
          <p:cNvPr id="3" name="Content Placeholder 2">
            <a:extLst>
              <a:ext uri="{FF2B5EF4-FFF2-40B4-BE49-F238E27FC236}">
                <a16:creationId xmlns:a16="http://schemas.microsoft.com/office/drawing/2014/main" id="{D19A87AF-80C2-974C-A1AF-99BF1D003777}"/>
              </a:ext>
            </a:extLst>
          </p:cNvPr>
          <p:cNvSpPr>
            <a:spLocks noGrp="1"/>
          </p:cNvSpPr>
          <p:nvPr>
            <p:ph idx="1"/>
          </p:nvPr>
        </p:nvSpPr>
        <p:spPr>
          <a:xfrm>
            <a:off x="457200" y="1417638"/>
            <a:ext cx="8229600" cy="4525963"/>
          </a:xfrm>
        </p:spPr>
        <p:txBody>
          <a:bodyPr/>
          <a:lstStyle/>
          <a:p>
            <a:r>
              <a:rPr lang="en-US" sz="2800" dirty="0"/>
              <a:t>Students </a:t>
            </a:r>
            <a:r>
              <a:rPr lang="en-US" sz="2800" b="1" dirty="0"/>
              <a:t>must</a:t>
            </a:r>
            <a:r>
              <a:rPr lang="en-US" sz="2800" dirty="0"/>
              <a:t> feel physically and psychologically safe in order to actively engage in learning</a:t>
            </a:r>
          </a:p>
          <a:p>
            <a:r>
              <a:rPr lang="en-US" sz="2800" dirty="0"/>
              <a:t>Invite voice, choice, and ownership</a:t>
            </a:r>
          </a:p>
          <a:p>
            <a:r>
              <a:rPr lang="en-US" altLang="en-US" sz="2800" dirty="0"/>
              <a:t>Help identify students or staff perhaps at higher risk for significant stress or trauma from COVID-19</a:t>
            </a:r>
            <a:r>
              <a:rPr lang="en-US" sz="2800" dirty="0"/>
              <a:t> </a:t>
            </a:r>
          </a:p>
          <a:p>
            <a:r>
              <a:rPr lang="en-US" sz="2800" dirty="0"/>
              <a:t>Establish most efficient and effective use of MH providers, school psychologists, school counselors, community partners</a:t>
            </a:r>
          </a:p>
          <a:p>
            <a:pPr marL="0" indent="0">
              <a:buNone/>
            </a:pPr>
            <a:endParaRPr lang="en-US" sz="2800" dirty="0"/>
          </a:p>
        </p:txBody>
      </p:sp>
    </p:spTree>
    <p:extLst>
      <p:ext uri="{BB962C8B-B14F-4D97-AF65-F5344CB8AC3E}">
        <p14:creationId xmlns:p14="http://schemas.microsoft.com/office/powerpoint/2010/main" val="29321230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B0BE-9990-F74B-AF18-D5374E4F7AED}"/>
              </a:ext>
            </a:extLst>
          </p:cNvPr>
          <p:cNvSpPr>
            <a:spLocks noGrp="1"/>
          </p:cNvSpPr>
          <p:nvPr>
            <p:ph type="title"/>
          </p:nvPr>
        </p:nvSpPr>
        <p:spPr>
          <a:noFill/>
        </p:spPr>
        <p:txBody>
          <a:bodyPr/>
          <a:lstStyle/>
          <a:p>
            <a:r>
              <a:rPr lang="en-US" sz="4000" b="1" dirty="0">
                <a:solidFill>
                  <a:srgbClr val="006600"/>
                </a:solidFill>
              </a:rPr>
              <a:t>Methods of Screening</a:t>
            </a:r>
          </a:p>
        </p:txBody>
      </p:sp>
      <p:sp>
        <p:nvSpPr>
          <p:cNvPr id="3" name="Content Placeholder 2">
            <a:extLst>
              <a:ext uri="{FF2B5EF4-FFF2-40B4-BE49-F238E27FC236}">
                <a16:creationId xmlns:a16="http://schemas.microsoft.com/office/drawing/2014/main" id="{0183817C-CBCF-C243-B60D-62D1313B6640}"/>
              </a:ext>
            </a:extLst>
          </p:cNvPr>
          <p:cNvSpPr>
            <a:spLocks noGrp="1"/>
          </p:cNvSpPr>
          <p:nvPr>
            <p:ph idx="1"/>
          </p:nvPr>
        </p:nvSpPr>
        <p:spPr/>
        <p:txBody>
          <a:bodyPr/>
          <a:lstStyle/>
          <a:p>
            <a:r>
              <a:rPr lang="en-US" dirty="0"/>
              <a:t>Surveys</a:t>
            </a:r>
          </a:p>
          <a:p>
            <a:r>
              <a:rPr lang="en-US" dirty="0"/>
              <a:t>Circles</a:t>
            </a:r>
          </a:p>
          <a:p>
            <a:r>
              <a:rPr lang="en-US" dirty="0"/>
              <a:t>Phone calls</a:t>
            </a:r>
          </a:p>
          <a:p>
            <a:r>
              <a:rPr lang="en-US" dirty="0"/>
              <a:t>Drive-by visits</a:t>
            </a:r>
          </a:p>
          <a:p>
            <a:r>
              <a:rPr lang="en-US" dirty="0"/>
              <a:t>Advisories</a:t>
            </a:r>
          </a:p>
          <a:p>
            <a:r>
              <a:rPr lang="en-US" dirty="0"/>
              <a:t>Video-chat/face-time</a:t>
            </a:r>
          </a:p>
          <a:p>
            <a:r>
              <a:rPr lang="en-US" dirty="0"/>
              <a:t>Using existing data</a:t>
            </a:r>
          </a:p>
          <a:p>
            <a:r>
              <a:rPr lang="en-US" b="1" i="1" dirty="0"/>
              <a:t>What else?</a:t>
            </a:r>
          </a:p>
        </p:txBody>
      </p:sp>
    </p:spTree>
    <p:extLst>
      <p:ext uri="{BB962C8B-B14F-4D97-AF65-F5344CB8AC3E}">
        <p14:creationId xmlns:p14="http://schemas.microsoft.com/office/powerpoint/2010/main" val="58130974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dirty="0">
                <a:solidFill>
                  <a:srgbClr val="006600"/>
                </a:solidFill>
              </a:rPr>
              <a:t>Please Type Into </a:t>
            </a:r>
            <a:r>
              <a:rPr lang="en-US" altLang="en-US" b="1" dirty="0" err="1">
                <a:solidFill>
                  <a:srgbClr val="006600"/>
                </a:solidFill>
              </a:rPr>
              <a:t>Chatbox</a:t>
            </a:r>
            <a:endParaRPr lang="en-US" altLang="en-US" b="1" dirty="0">
              <a:solidFill>
                <a:srgbClr val="006600"/>
              </a:solidFill>
            </a:endParaRPr>
          </a:p>
        </p:txBody>
      </p:sp>
      <p:sp>
        <p:nvSpPr>
          <p:cNvPr id="151554" name="Content Placeholder 2"/>
          <p:cNvSpPr>
            <a:spLocks noGrp="1"/>
          </p:cNvSpPr>
          <p:nvPr>
            <p:ph idx="1"/>
            <p:custDataLst>
              <p:tags r:id="rId3"/>
            </p:custDataLst>
          </p:nvPr>
        </p:nvSpPr>
        <p:spPr>
          <a:xfrm>
            <a:off x="457200" y="15240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r>
              <a:rPr lang="en-US" altLang="en-US" dirty="0"/>
              <a:t>Do you have an </a:t>
            </a:r>
            <a:r>
              <a:rPr lang="en-US" altLang="en-US" b="1" i="1" dirty="0"/>
              <a:t>informal</a:t>
            </a:r>
            <a:r>
              <a:rPr lang="en-US" altLang="en-US" dirty="0"/>
              <a:t> screening or survey at your school to assess for social/emotional/behavioral concerns?  If so, what are you doing?</a:t>
            </a:r>
          </a:p>
        </p:txBody>
      </p:sp>
    </p:spTree>
    <p:custDataLst>
      <p:tags r:id="rId1"/>
    </p:custDataLst>
    <p:extLst>
      <p:ext uri="{BB962C8B-B14F-4D97-AF65-F5344CB8AC3E}">
        <p14:creationId xmlns:p14="http://schemas.microsoft.com/office/powerpoint/2010/main" val="1276605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7D7D-06BF-DA4E-96CE-B533A5C59B48}"/>
              </a:ext>
            </a:extLst>
          </p:cNvPr>
          <p:cNvSpPr>
            <a:spLocks noGrp="1"/>
          </p:cNvSpPr>
          <p:nvPr>
            <p:ph type="title"/>
          </p:nvPr>
        </p:nvSpPr>
        <p:spPr>
          <a:xfrm>
            <a:off x="381000" y="1905000"/>
            <a:ext cx="8229600" cy="1143000"/>
          </a:xfrm>
          <a:noFill/>
          <a:ln>
            <a:solidFill>
              <a:schemeClr val="tx1"/>
            </a:solidFill>
          </a:ln>
        </p:spPr>
        <p:txBody>
          <a:bodyPr/>
          <a:lstStyle/>
          <a:p>
            <a:r>
              <a:rPr lang="en-US" b="1" dirty="0">
                <a:solidFill>
                  <a:srgbClr val="006600"/>
                </a:solidFill>
              </a:rPr>
              <a:t>Informal Screeners and Surveys - Examples</a:t>
            </a:r>
          </a:p>
        </p:txBody>
      </p:sp>
    </p:spTree>
    <p:extLst>
      <p:ext uri="{BB962C8B-B14F-4D97-AF65-F5344CB8AC3E}">
        <p14:creationId xmlns:p14="http://schemas.microsoft.com/office/powerpoint/2010/main" val="41612564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13E4-B07E-C741-92D5-56B9936949A6}"/>
              </a:ext>
            </a:extLst>
          </p:cNvPr>
          <p:cNvSpPr>
            <a:spLocks noGrp="1"/>
          </p:cNvSpPr>
          <p:nvPr>
            <p:ph type="title"/>
          </p:nvPr>
        </p:nvSpPr>
        <p:spPr>
          <a:xfrm>
            <a:off x="487609" y="472475"/>
            <a:ext cx="8229600" cy="1143000"/>
          </a:xfrm>
          <a:noFill/>
          <a:ln>
            <a:solidFill>
              <a:schemeClr val="bg1"/>
            </a:solidFill>
          </a:ln>
        </p:spPr>
        <p:txBody>
          <a:bodyPr/>
          <a:lstStyle/>
          <a:p>
            <a:r>
              <a:rPr lang="en-US" b="1" dirty="0" err="1">
                <a:solidFill>
                  <a:srgbClr val="006600"/>
                </a:solidFill>
              </a:rPr>
              <a:t>Closegap</a:t>
            </a:r>
            <a:br>
              <a:rPr lang="en-US" b="1" dirty="0">
                <a:solidFill>
                  <a:srgbClr val="006600"/>
                </a:solidFill>
              </a:rPr>
            </a:br>
            <a:r>
              <a:rPr lang="en-US" b="1" dirty="0">
                <a:solidFill>
                  <a:srgbClr val="006600"/>
                </a:solidFill>
              </a:rPr>
              <a:t>https://</a:t>
            </a:r>
            <a:r>
              <a:rPr lang="en-US" b="1" dirty="0" err="1">
                <a:solidFill>
                  <a:srgbClr val="006600"/>
                </a:solidFill>
              </a:rPr>
              <a:t>www.closegap.org</a:t>
            </a:r>
            <a:r>
              <a:rPr lang="en-US" b="1" dirty="0">
                <a:solidFill>
                  <a:srgbClr val="006600"/>
                </a:solidFill>
              </a:rPr>
              <a:t>/</a:t>
            </a:r>
            <a:br>
              <a:rPr lang="en-US" b="1" dirty="0">
                <a:solidFill>
                  <a:srgbClr val="006600"/>
                </a:solidFill>
              </a:rPr>
            </a:br>
            <a:endParaRPr lang="en-US" b="1" dirty="0">
              <a:solidFill>
                <a:srgbClr val="006600"/>
              </a:solidFill>
            </a:endParaRPr>
          </a:p>
        </p:txBody>
      </p:sp>
      <p:sp>
        <p:nvSpPr>
          <p:cNvPr id="3" name="Content Placeholder 2">
            <a:extLst>
              <a:ext uri="{FF2B5EF4-FFF2-40B4-BE49-F238E27FC236}">
                <a16:creationId xmlns:a16="http://schemas.microsoft.com/office/drawing/2014/main" id="{4590DCAE-7684-734E-93E0-138661AF9D26}"/>
              </a:ext>
            </a:extLst>
          </p:cNvPr>
          <p:cNvSpPr>
            <a:spLocks noGrp="1"/>
          </p:cNvSpPr>
          <p:nvPr>
            <p:ph idx="1"/>
          </p:nvPr>
        </p:nvSpPr>
        <p:spPr>
          <a:xfrm>
            <a:off x="408256" y="1981200"/>
            <a:ext cx="4419601" cy="4724400"/>
          </a:xfrm>
        </p:spPr>
        <p:txBody>
          <a:bodyPr/>
          <a:lstStyle/>
          <a:p>
            <a:r>
              <a:rPr lang="en-US" dirty="0"/>
              <a:t>How are you feeling?</a:t>
            </a:r>
          </a:p>
          <a:p>
            <a:r>
              <a:rPr lang="en-US" dirty="0"/>
              <a:t>How does that feel in your body?</a:t>
            </a:r>
          </a:p>
          <a:p>
            <a:r>
              <a:rPr lang="en-US" dirty="0"/>
              <a:t>What else is going on?</a:t>
            </a:r>
          </a:p>
          <a:p>
            <a:r>
              <a:rPr lang="en-US" dirty="0"/>
              <a:t>Which activity would you like to complete?</a:t>
            </a:r>
          </a:p>
          <a:p>
            <a:endParaRPr lang="en-US" dirty="0"/>
          </a:p>
        </p:txBody>
      </p:sp>
      <p:pic>
        <p:nvPicPr>
          <p:cNvPr id="6" name="Picture 5">
            <a:extLst>
              <a:ext uri="{FF2B5EF4-FFF2-40B4-BE49-F238E27FC236}">
                <a16:creationId xmlns:a16="http://schemas.microsoft.com/office/drawing/2014/main" id="{8F09BCFE-C50F-D847-BF0B-CB4A59705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381" y="1615475"/>
            <a:ext cx="3340100" cy="2006600"/>
          </a:xfrm>
          <a:prstGeom prst="rect">
            <a:avLst/>
          </a:prstGeom>
          <a:ln w="57150">
            <a:solidFill>
              <a:schemeClr val="tx2"/>
            </a:solidFill>
          </a:ln>
        </p:spPr>
      </p:pic>
      <p:pic>
        <p:nvPicPr>
          <p:cNvPr id="8" name="Picture 7">
            <a:extLst>
              <a:ext uri="{FF2B5EF4-FFF2-40B4-BE49-F238E27FC236}">
                <a16:creationId xmlns:a16="http://schemas.microsoft.com/office/drawing/2014/main" id="{90E718BA-D7BD-F64C-AF05-8F0AA0F1C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381" y="3964459"/>
            <a:ext cx="3477363" cy="2258800"/>
          </a:xfrm>
          <a:prstGeom prst="rect">
            <a:avLst/>
          </a:prstGeom>
          <a:ln w="57150">
            <a:solidFill>
              <a:schemeClr val="tx2"/>
            </a:solidFill>
          </a:ln>
        </p:spPr>
      </p:pic>
    </p:spTree>
    <p:extLst>
      <p:ext uri="{BB962C8B-B14F-4D97-AF65-F5344CB8AC3E}">
        <p14:creationId xmlns:p14="http://schemas.microsoft.com/office/powerpoint/2010/main" val="194295139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F403C-E944-7542-BBC0-6A674DA35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133350"/>
            <a:ext cx="6134100" cy="6115050"/>
          </a:xfrm>
          <a:prstGeom prst="rect">
            <a:avLst/>
          </a:prstGeom>
        </p:spPr>
      </p:pic>
      <p:sp>
        <p:nvSpPr>
          <p:cNvPr id="6" name="TextBox 5">
            <a:extLst>
              <a:ext uri="{FF2B5EF4-FFF2-40B4-BE49-F238E27FC236}">
                <a16:creationId xmlns:a16="http://schemas.microsoft.com/office/drawing/2014/main" id="{21C858EB-05FC-A940-B5CC-4FD3AF2F5A55}"/>
              </a:ext>
            </a:extLst>
          </p:cNvPr>
          <p:cNvSpPr txBox="1"/>
          <p:nvPr/>
        </p:nvSpPr>
        <p:spPr>
          <a:xfrm>
            <a:off x="1486860" y="6248400"/>
            <a:ext cx="6170279" cy="523220"/>
          </a:xfrm>
          <a:prstGeom prst="rect">
            <a:avLst/>
          </a:prstGeom>
          <a:noFill/>
          <a:ln>
            <a:solidFill>
              <a:schemeClr val="tx1"/>
            </a:solidFill>
          </a:ln>
        </p:spPr>
        <p:txBody>
          <a:bodyPr wrap="none" rtlCol="0">
            <a:spAutoFit/>
          </a:bodyPr>
          <a:lstStyle/>
          <a:p>
            <a:pPr algn="r"/>
            <a:r>
              <a:rPr lang="en-US" sz="1400" dirty="0"/>
              <a:t>Harvard Graduate School of Education – Making Caring Common Project:</a:t>
            </a:r>
          </a:p>
          <a:p>
            <a:pPr algn="r"/>
            <a:r>
              <a:rPr lang="en-US" sz="1400" dirty="0"/>
              <a:t> </a:t>
            </a:r>
            <a:r>
              <a:rPr lang="en-US" sz="1400" dirty="0">
                <a:hlinkClick r:id="rId3"/>
              </a:rPr>
              <a:t>https://mcc.gse.harvard.edu/resources-for-educators/covid-check-in-survey</a:t>
            </a:r>
            <a:endParaRPr lang="en-US" sz="1400" dirty="0"/>
          </a:p>
        </p:txBody>
      </p:sp>
    </p:spTree>
    <p:extLst>
      <p:ext uri="{BB962C8B-B14F-4D97-AF65-F5344CB8AC3E}">
        <p14:creationId xmlns:p14="http://schemas.microsoft.com/office/powerpoint/2010/main" val="23902037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245854-2D23-6842-BC2B-2165C432E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01344"/>
            <a:ext cx="6654340" cy="6667756"/>
          </a:xfrm>
          <a:prstGeom prst="rect">
            <a:avLst/>
          </a:prstGeom>
        </p:spPr>
      </p:pic>
    </p:spTree>
    <p:extLst>
      <p:ext uri="{BB962C8B-B14F-4D97-AF65-F5344CB8AC3E}">
        <p14:creationId xmlns:p14="http://schemas.microsoft.com/office/powerpoint/2010/main" val="11740364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e06a7826c1_0_0"/>
          <p:cNvSpPr txBox="1">
            <a:spLocks noGrp="1"/>
          </p:cNvSpPr>
          <p:nvPr>
            <p:ph type="title"/>
          </p:nvPr>
        </p:nvSpPr>
        <p:spPr>
          <a:xfrm>
            <a:off x="457200" y="14893"/>
            <a:ext cx="8229600" cy="850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Youth Self-Report</a:t>
            </a:r>
            <a:endParaRPr/>
          </a:p>
        </p:txBody>
      </p:sp>
      <p:pic>
        <p:nvPicPr>
          <p:cNvPr id="461" name="Google Shape;461;ge06a7826c1_0_0" descr="Screen Shot 2018-02-27 at 9.34.36 AM.png"/>
          <p:cNvPicPr preferRelativeResize="0">
            <a:picLocks noGrp="1"/>
          </p:cNvPicPr>
          <p:nvPr>
            <p:ph type="body" idx="1"/>
          </p:nvPr>
        </p:nvPicPr>
        <p:blipFill rotWithShape="1">
          <a:blip r:embed="rId3">
            <a:alphaModFix/>
          </a:blip>
          <a:srcRect t="-4548" b="-4538"/>
          <a:stretch/>
        </p:blipFill>
        <p:spPr>
          <a:xfrm>
            <a:off x="296863" y="865188"/>
            <a:ext cx="8847000" cy="5888100"/>
          </a:xfrm>
          <a:prstGeom prst="rect">
            <a:avLst/>
          </a:prstGeom>
          <a:noFill/>
          <a:ln>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C95A47-086C-F543-983C-374D39F65AC2}"/>
              </a:ext>
            </a:extLst>
          </p:cNvPr>
          <p:cNvSpPr txBox="1"/>
          <p:nvPr/>
        </p:nvSpPr>
        <p:spPr>
          <a:xfrm>
            <a:off x="3657600" y="6412006"/>
            <a:ext cx="2403222" cy="646331"/>
          </a:xfrm>
          <a:prstGeom prst="rect">
            <a:avLst/>
          </a:prstGeom>
          <a:noFill/>
        </p:spPr>
        <p:txBody>
          <a:bodyPr wrap="none" rtlCol="0">
            <a:spAutoFit/>
          </a:bodyPr>
          <a:lstStyle/>
          <a:p>
            <a:r>
              <a:rPr lang="en-US" dirty="0">
                <a:hlinkClick r:id="rId2"/>
              </a:rPr>
              <a:t>Panorama Education </a:t>
            </a:r>
            <a:endParaRPr lang="en-US" dirty="0"/>
          </a:p>
          <a:p>
            <a:endParaRPr lang="en-US" dirty="0"/>
          </a:p>
        </p:txBody>
      </p:sp>
      <p:pic>
        <p:nvPicPr>
          <p:cNvPr id="8" name="Picture 7">
            <a:extLst>
              <a:ext uri="{FF2B5EF4-FFF2-40B4-BE49-F238E27FC236}">
                <a16:creationId xmlns:a16="http://schemas.microsoft.com/office/drawing/2014/main" id="{A8786725-3EF4-A446-9B3D-C4BEB9B44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03" y="195432"/>
            <a:ext cx="8377994" cy="6264850"/>
          </a:xfrm>
          <a:prstGeom prst="rect">
            <a:avLst/>
          </a:prstGeom>
        </p:spPr>
      </p:pic>
      <p:sp>
        <p:nvSpPr>
          <p:cNvPr id="2" name="TextBox 1">
            <a:extLst>
              <a:ext uri="{FF2B5EF4-FFF2-40B4-BE49-F238E27FC236}">
                <a16:creationId xmlns:a16="http://schemas.microsoft.com/office/drawing/2014/main" id="{B73E05B5-E24B-C24F-9DB8-72C4C9E2DA59}"/>
              </a:ext>
            </a:extLst>
          </p:cNvPr>
          <p:cNvSpPr txBox="1"/>
          <p:nvPr/>
        </p:nvSpPr>
        <p:spPr>
          <a:xfrm>
            <a:off x="1981200" y="6415266"/>
            <a:ext cx="1833371" cy="369332"/>
          </a:xfrm>
          <a:prstGeom prst="rect">
            <a:avLst/>
          </a:prstGeom>
          <a:noFill/>
        </p:spPr>
        <p:txBody>
          <a:bodyPr wrap="square" rtlCol="0">
            <a:spAutoFit/>
          </a:bodyPr>
          <a:lstStyle/>
          <a:p>
            <a:r>
              <a:rPr lang="en-US" dirty="0"/>
              <a:t>Family Surveys: </a:t>
            </a:r>
          </a:p>
        </p:txBody>
      </p:sp>
    </p:spTree>
    <p:extLst>
      <p:ext uri="{BB962C8B-B14F-4D97-AF65-F5344CB8AC3E}">
        <p14:creationId xmlns:p14="http://schemas.microsoft.com/office/powerpoint/2010/main" val="13095671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3E11A-667D-334C-8F09-3F5C345E4145}"/>
              </a:ext>
            </a:extLst>
          </p:cNvPr>
          <p:cNvSpPr>
            <a:spLocks noGrp="1"/>
          </p:cNvSpPr>
          <p:nvPr>
            <p:ph type="title"/>
          </p:nvPr>
        </p:nvSpPr>
        <p:spPr>
          <a:noFill/>
          <a:ln>
            <a:noFill/>
          </a:ln>
        </p:spPr>
        <p:txBody>
          <a:bodyPr/>
          <a:lstStyle/>
          <a:p>
            <a:r>
              <a:rPr lang="en-US" b="1" dirty="0">
                <a:solidFill>
                  <a:srgbClr val="006600"/>
                </a:solidFill>
              </a:rPr>
              <a:t>Learning Objectives</a:t>
            </a:r>
          </a:p>
        </p:txBody>
      </p:sp>
      <p:sp>
        <p:nvSpPr>
          <p:cNvPr id="3" name="Content Placeholder 2">
            <a:extLst>
              <a:ext uri="{FF2B5EF4-FFF2-40B4-BE49-F238E27FC236}">
                <a16:creationId xmlns:a16="http://schemas.microsoft.com/office/drawing/2014/main" id="{D80A4F3C-46BC-4049-B6E1-C499067C5A5D}"/>
              </a:ext>
            </a:extLst>
          </p:cNvPr>
          <p:cNvSpPr>
            <a:spLocks noGrp="1"/>
          </p:cNvSpPr>
          <p:nvPr>
            <p:ph idx="1"/>
          </p:nvPr>
        </p:nvSpPr>
        <p:spPr>
          <a:xfrm>
            <a:off x="457200" y="1289505"/>
            <a:ext cx="8229600" cy="4525963"/>
          </a:xfrm>
        </p:spPr>
        <p:txBody>
          <a:bodyPr/>
          <a:lstStyle/>
          <a:p>
            <a:pPr marL="0" indent="0">
              <a:buNone/>
            </a:pPr>
            <a:r>
              <a:rPr lang="en-US" dirty="0"/>
              <a:t>Participants will:</a:t>
            </a:r>
          </a:p>
          <a:p>
            <a:r>
              <a:rPr lang="en-US" altLang="en-US" dirty="0"/>
              <a:t>Understand the context and rationale for identifying students at risk of social/emotional/behavioral challenges</a:t>
            </a:r>
          </a:p>
          <a:p>
            <a:r>
              <a:rPr lang="en-US" altLang="en-US" dirty="0"/>
              <a:t>Consider several informal and formal tools</a:t>
            </a:r>
          </a:p>
          <a:p>
            <a:r>
              <a:rPr lang="en-US" altLang="en-US" dirty="0"/>
              <a:t>Discuss matching findings to interventions</a:t>
            </a:r>
          </a:p>
          <a:p>
            <a:r>
              <a:rPr lang="en-US" altLang="en-US" dirty="0"/>
              <a:t>Examine the systems in place to collect, analyze and act upon data</a:t>
            </a:r>
          </a:p>
          <a:p>
            <a:r>
              <a:rPr lang="en-US" altLang="en-US" dirty="0"/>
              <a:t>Explore next steps </a:t>
            </a:r>
          </a:p>
          <a:p>
            <a:endParaRPr lang="en-US" dirty="0"/>
          </a:p>
        </p:txBody>
      </p:sp>
    </p:spTree>
    <p:extLst>
      <p:ext uri="{BB962C8B-B14F-4D97-AF65-F5344CB8AC3E}">
        <p14:creationId xmlns:p14="http://schemas.microsoft.com/office/powerpoint/2010/main" val="14195418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3651-324F-5E46-A9D1-AE903EB1111D}"/>
              </a:ext>
            </a:extLst>
          </p:cNvPr>
          <p:cNvSpPr>
            <a:spLocks noGrp="1"/>
          </p:cNvSpPr>
          <p:nvPr>
            <p:ph type="title"/>
          </p:nvPr>
        </p:nvSpPr>
        <p:spPr>
          <a:solidFill>
            <a:schemeClr val="bg1"/>
          </a:solidFill>
        </p:spPr>
        <p:txBody>
          <a:bodyPr/>
          <a:lstStyle/>
          <a:p>
            <a:r>
              <a:rPr lang="en-US" b="1" dirty="0">
                <a:solidFill>
                  <a:srgbClr val="006600"/>
                </a:solidFill>
              </a:rPr>
              <a:t>Educator Survey Questions</a:t>
            </a:r>
          </a:p>
        </p:txBody>
      </p:sp>
      <p:sp>
        <p:nvSpPr>
          <p:cNvPr id="3" name="Content Placeholder 2">
            <a:extLst>
              <a:ext uri="{FF2B5EF4-FFF2-40B4-BE49-F238E27FC236}">
                <a16:creationId xmlns:a16="http://schemas.microsoft.com/office/drawing/2014/main" id="{056CD603-BA16-794D-9355-9E4C51F7E86E}"/>
              </a:ext>
            </a:extLst>
          </p:cNvPr>
          <p:cNvSpPr>
            <a:spLocks noGrp="1"/>
          </p:cNvSpPr>
          <p:nvPr>
            <p:ph idx="1"/>
          </p:nvPr>
        </p:nvSpPr>
        <p:spPr>
          <a:xfrm>
            <a:off x="304800" y="1417638"/>
            <a:ext cx="8229600" cy="4525963"/>
          </a:xfrm>
        </p:spPr>
        <p:txBody>
          <a:bodyPr/>
          <a:lstStyle/>
          <a:p>
            <a:r>
              <a:rPr lang="en-US" altLang="en-US" sz="2400" i="1" dirty="0"/>
              <a:t>During the past week, how often did you feel engaged at work?</a:t>
            </a:r>
          </a:p>
          <a:p>
            <a:r>
              <a:rPr lang="en-US" altLang="en-US" sz="2400" i="1" dirty="0"/>
              <a:t>How connected do you feel to other adults at your school?</a:t>
            </a:r>
            <a:endParaRPr lang="en-US" altLang="en-US" sz="2400" dirty="0"/>
          </a:p>
          <a:p>
            <a:r>
              <a:rPr lang="en-US" altLang="en-US" sz="2400" i="1" dirty="0"/>
              <a:t>When you face challenges at work, how supportive are your school leaders?</a:t>
            </a:r>
            <a:endParaRPr lang="en-US" altLang="en-US" sz="2400" dirty="0"/>
          </a:p>
          <a:p>
            <a:r>
              <a:rPr lang="en-US" altLang="en-US" sz="2400" i="1" dirty="0"/>
              <a:t>How confident are you that you can help your school's most challenging students to learn? </a:t>
            </a:r>
            <a:r>
              <a:rPr lang="en-US" altLang="en-US" sz="2400" dirty="0"/>
              <a:t> </a:t>
            </a:r>
          </a:p>
          <a:p>
            <a:r>
              <a:rPr lang="en-US" altLang="en-US" sz="2400" i="1" dirty="0"/>
              <a:t>What is the most effective thing that you do to model social-emotional learning for your students?</a:t>
            </a:r>
            <a:br>
              <a:rPr lang="en-US" dirty="0"/>
            </a:br>
            <a:endParaRPr lang="en-US" dirty="0"/>
          </a:p>
        </p:txBody>
      </p:sp>
      <p:sp>
        <p:nvSpPr>
          <p:cNvPr id="4" name="TextBox 3">
            <a:extLst>
              <a:ext uri="{FF2B5EF4-FFF2-40B4-BE49-F238E27FC236}">
                <a16:creationId xmlns:a16="http://schemas.microsoft.com/office/drawing/2014/main" id="{423EA985-370C-B04B-9464-9949434F6FE5}"/>
              </a:ext>
            </a:extLst>
          </p:cNvPr>
          <p:cNvSpPr txBox="1"/>
          <p:nvPr/>
        </p:nvSpPr>
        <p:spPr>
          <a:xfrm>
            <a:off x="3581400" y="6211669"/>
            <a:ext cx="2403222" cy="646331"/>
          </a:xfrm>
          <a:prstGeom prst="rect">
            <a:avLst/>
          </a:prstGeom>
          <a:noFill/>
        </p:spPr>
        <p:txBody>
          <a:bodyPr wrap="none" rtlCol="0">
            <a:spAutoFit/>
          </a:bodyPr>
          <a:lstStyle/>
          <a:p>
            <a:r>
              <a:rPr lang="en-US" dirty="0">
                <a:hlinkClick r:id="rId3"/>
              </a:rPr>
              <a:t>Panorama Education </a:t>
            </a:r>
            <a:endParaRPr lang="en-US" dirty="0"/>
          </a:p>
          <a:p>
            <a:endParaRPr lang="en-US" dirty="0"/>
          </a:p>
        </p:txBody>
      </p:sp>
    </p:spTree>
    <p:extLst>
      <p:ext uri="{BB962C8B-B14F-4D97-AF65-F5344CB8AC3E}">
        <p14:creationId xmlns:p14="http://schemas.microsoft.com/office/powerpoint/2010/main" val="31513824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A00F-C296-5B49-92BD-ADE40BA7D682}"/>
              </a:ext>
            </a:extLst>
          </p:cNvPr>
          <p:cNvSpPr>
            <a:spLocks noGrp="1"/>
          </p:cNvSpPr>
          <p:nvPr>
            <p:ph type="title"/>
          </p:nvPr>
        </p:nvSpPr>
        <p:spPr>
          <a:xfrm>
            <a:off x="457200" y="274638"/>
            <a:ext cx="8458200" cy="1143000"/>
          </a:xfrm>
          <a:noFill/>
        </p:spPr>
        <p:txBody>
          <a:bodyPr/>
          <a:lstStyle/>
          <a:p>
            <a:r>
              <a:rPr lang="en-US" b="1" dirty="0">
                <a:solidFill>
                  <a:srgbClr val="006600"/>
                </a:solidFill>
              </a:rPr>
              <a:t>Want to create your own surveys?</a:t>
            </a:r>
          </a:p>
        </p:txBody>
      </p:sp>
      <p:sp>
        <p:nvSpPr>
          <p:cNvPr id="3" name="Content Placeholder 2">
            <a:extLst>
              <a:ext uri="{FF2B5EF4-FFF2-40B4-BE49-F238E27FC236}">
                <a16:creationId xmlns:a16="http://schemas.microsoft.com/office/drawing/2014/main" id="{3E4AD9E5-8495-FB44-908E-444EC541C34D}"/>
              </a:ext>
            </a:extLst>
          </p:cNvPr>
          <p:cNvSpPr>
            <a:spLocks noGrp="1"/>
          </p:cNvSpPr>
          <p:nvPr>
            <p:ph idx="1"/>
          </p:nvPr>
        </p:nvSpPr>
        <p:spPr/>
        <p:txBody>
          <a:bodyPr/>
          <a:lstStyle/>
          <a:p>
            <a:pPr marL="0" indent="0" algn="ctr">
              <a:buNone/>
            </a:pPr>
            <a:r>
              <a:rPr lang="en-US" dirty="0"/>
              <a:t>Check out the Panorama Question Bank at </a:t>
            </a:r>
            <a:r>
              <a:rPr lang="en-US" dirty="0">
                <a:hlinkClick r:id="rId2"/>
              </a:rPr>
              <a:t>https://go.panoramaed.com/thanks/question-bank-student-check-ins?submissionGuid=cf5405fd-0c3f-4559-9ccc-4b2feda9612c</a:t>
            </a:r>
            <a:r>
              <a:rPr lang="en-US" dirty="0"/>
              <a:t>  </a:t>
            </a:r>
          </a:p>
        </p:txBody>
      </p:sp>
    </p:spTree>
    <p:extLst>
      <p:ext uri="{BB962C8B-B14F-4D97-AF65-F5344CB8AC3E}">
        <p14:creationId xmlns:p14="http://schemas.microsoft.com/office/powerpoint/2010/main" val="35403441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F09F-D64A-E940-B767-46021E2EFAE0}"/>
              </a:ext>
            </a:extLst>
          </p:cNvPr>
          <p:cNvSpPr>
            <a:spLocks noGrp="1"/>
          </p:cNvSpPr>
          <p:nvPr>
            <p:ph type="title"/>
          </p:nvPr>
        </p:nvSpPr>
        <p:spPr>
          <a:noFill/>
        </p:spPr>
        <p:txBody>
          <a:bodyPr/>
          <a:lstStyle/>
          <a:p>
            <a:r>
              <a:rPr lang="en-US" sz="4000" b="1" dirty="0">
                <a:solidFill>
                  <a:srgbClr val="006600"/>
                </a:solidFill>
              </a:rPr>
              <a:t>Other SEBL Data to Consider</a:t>
            </a:r>
          </a:p>
        </p:txBody>
      </p:sp>
      <p:sp>
        <p:nvSpPr>
          <p:cNvPr id="3" name="Content Placeholder 2">
            <a:extLst>
              <a:ext uri="{FF2B5EF4-FFF2-40B4-BE49-F238E27FC236}">
                <a16:creationId xmlns:a16="http://schemas.microsoft.com/office/drawing/2014/main" id="{FDEAC4CA-D20C-C147-BA6C-B9D3F8EC2986}"/>
              </a:ext>
            </a:extLst>
          </p:cNvPr>
          <p:cNvSpPr>
            <a:spLocks noGrp="1"/>
          </p:cNvSpPr>
          <p:nvPr>
            <p:ph idx="1"/>
          </p:nvPr>
        </p:nvSpPr>
        <p:spPr>
          <a:xfrm>
            <a:off x="420757" y="1417638"/>
            <a:ext cx="8229600" cy="4525963"/>
          </a:xfrm>
        </p:spPr>
        <p:txBody>
          <a:bodyPr/>
          <a:lstStyle/>
          <a:p>
            <a:r>
              <a:rPr lang="en-US" dirty="0"/>
              <a:t>Behavior Data and Observation Form Referrals (Office Discipline Referrals, or ODRs)</a:t>
            </a:r>
          </a:p>
          <a:p>
            <a:r>
              <a:rPr lang="en-US" dirty="0"/>
              <a:t>Nurses visits</a:t>
            </a:r>
          </a:p>
          <a:p>
            <a:r>
              <a:rPr lang="en-US" dirty="0"/>
              <a:t>Suspension/expulsion</a:t>
            </a:r>
          </a:p>
          <a:p>
            <a:r>
              <a:rPr lang="en-US" dirty="0"/>
              <a:t>Student level of engagement in distance learning</a:t>
            </a:r>
          </a:p>
          <a:p>
            <a:r>
              <a:rPr lang="en-US" dirty="0"/>
              <a:t>Referrals (from staff, parents, other)</a:t>
            </a:r>
          </a:p>
          <a:p>
            <a:r>
              <a:rPr lang="en-US" dirty="0"/>
              <a:t>MH caseloads</a:t>
            </a:r>
          </a:p>
          <a:p>
            <a:r>
              <a:rPr lang="en-US" dirty="0"/>
              <a:t>Community Partners’ data</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46658648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C3A9-C860-2742-9603-5B9BC01B92DF}"/>
              </a:ext>
            </a:extLst>
          </p:cNvPr>
          <p:cNvSpPr>
            <a:spLocks noGrp="1"/>
          </p:cNvSpPr>
          <p:nvPr>
            <p:ph type="title"/>
          </p:nvPr>
        </p:nvSpPr>
        <p:spPr>
          <a:noFill/>
        </p:spPr>
        <p:txBody>
          <a:bodyPr/>
          <a:lstStyle/>
          <a:p>
            <a:r>
              <a:rPr lang="en-US" sz="4000" b="1" dirty="0">
                <a:solidFill>
                  <a:srgbClr val="006600"/>
                </a:solidFill>
              </a:rPr>
              <a:t>Relationship Mapping</a:t>
            </a:r>
          </a:p>
        </p:txBody>
      </p:sp>
      <p:sp>
        <p:nvSpPr>
          <p:cNvPr id="3" name="Content Placeholder 2">
            <a:extLst>
              <a:ext uri="{FF2B5EF4-FFF2-40B4-BE49-F238E27FC236}">
                <a16:creationId xmlns:a16="http://schemas.microsoft.com/office/drawing/2014/main" id="{57880BBE-C805-1E48-A3C5-069B00A98542}"/>
              </a:ext>
            </a:extLst>
          </p:cNvPr>
          <p:cNvSpPr>
            <a:spLocks noGrp="1"/>
          </p:cNvSpPr>
          <p:nvPr>
            <p:ph idx="1"/>
          </p:nvPr>
        </p:nvSpPr>
        <p:spPr>
          <a:noFill/>
        </p:spPr>
        <p:txBody>
          <a:bodyPr/>
          <a:lstStyle/>
          <a:p>
            <a:r>
              <a:rPr lang="en-US" dirty="0"/>
              <a:t>To identify students who do (or do not) have positive and stable relationships with adults in school </a:t>
            </a:r>
          </a:p>
          <a:p>
            <a:r>
              <a:rPr lang="en-US" dirty="0"/>
              <a:t>To connect at least one adult in school to every student who does not currently have a positive and trusting relationship with an adult</a:t>
            </a:r>
          </a:p>
        </p:txBody>
      </p:sp>
      <p:sp>
        <p:nvSpPr>
          <p:cNvPr id="4" name="TextBox 3">
            <a:extLst>
              <a:ext uri="{FF2B5EF4-FFF2-40B4-BE49-F238E27FC236}">
                <a16:creationId xmlns:a16="http://schemas.microsoft.com/office/drawing/2014/main" id="{E224D44B-CEE2-684C-9903-5F781041DE93}"/>
              </a:ext>
            </a:extLst>
          </p:cNvPr>
          <p:cNvSpPr txBox="1"/>
          <p:nvPr/>
        </p:nvSpPr>
        <p:spPr>
          <a:xfrm>
            <a:off x="215679" y="5756831"/>
            <a:ext cx="8712642" cy="369332"/>
          </a:xfrm>
          <a:prstGeom prst="rect">
            <a:avLst/>
          </a:prstGeom>
          <a:noFill/>
        </p:spPr>
        <p:txBody>
          <a:bodyPr wrap="none" rtlCol="0">
            <a:spAutoFit/>
          </a:bodyPr>
          <a:lstStyle/>
          <a:p>
            <a:r>
              <a:rPr lang="en-US" u="sng" dirty="0">
                <a:hlinkClick r:id="rId3"/>
              </a:rPr>
              <a:t>https://mcc.gse.harvard.edu/resources-for-educators/relationship-mapping-strategy</a:t>
            </a:r>
            <a:r>
              <a:rPr lang="en-US" dirty="0"/>
              <a:t> </a:t>
            </a:r>
          </a:p>
        </p:txBody>
      </p:sp>
    </p:spTree>
    <p:extLst>
      <p:ext uri="{BB962C8B-B14F-4D97-AF65-F5344CB8AC3E}">
        <p14:creationId xmlns:p14="http://schemas.microsoft.com/office/powerpoint/2010/main" val="22778938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A7BA-E3C2-BD47-AE40-02CAEF487853}"/>
              </a:ext>
            </a:extLst>
          </p:cNvPr>
          <p:cNvSpPr>
            <a:spLocks noGrp="1"/>
          </p:cNvSpPr>
          <p:nvPr>
            <p:ph type="title"/>
          </p:nvPr>
        </p:nvSpPr>
        <p:spPr>
          <a:noFill/>
        </p:spPr>
        <p:txBody>
          <a:bodyPr/>
          <a:lstStyle/>
          <a:p>
            <a:r>
              <a:rPr lang="en-US" b="1" dirty="0">
                <a:solidFill>
                  <a:srgbClr val="006600"/>
                </a:solidFill>
              </a:rPr>
              <a:t>Input and Satisfaction Surveys</a:t>
            </a:r>
          </a:p>
        </p:txBody>
      </p:sp>
      <p:sp>
        <p:nvSpPr>
          <p:cNvPr id="3" name="Content Placeholder 2">
            <a:extLst>
              <a:ext uri="{FF2B5EF4-FFF2-40B4-BE49-F238E27FC236}">
                <a16:creationId xmlns:a16="http://schemas.microsoft.com/office/drawing/2014/main" id="{37B71638-7E4C-774B-8513-32B71D93891E}"/>
              </a:ext>
            </a:extLst>
          </p:cNvPr>
          <p:cNvSpPr>
            <a:spLocks noGrp="1"/>
          </p:cNvSpPr>
          <p:nvPr>
            <p:ph idx="1"/>
          </p:nvPr>
        </p:nvSpPr>
        <p:spPr/>
        <p:txBody>
          <a:bodyPr/>
          <a:lstStyle/>
          <a:p>
            <a:pPr marL="0" indent="0" algn="ctr">
              <a:buNone/>
            </a:pPr>
            <a:r>
              <a:rPr lang="en-US" altLang="en-US" b="1" dirty="0"/>
              <a:t>Stakeholder Satisfaction and Input Surveys</a:t>
            </a:r>
            <a:r>
              <a:rPr lang="en-US" altLang="en-US" dirty="0"/>
              <a:t> (SSIS) are available for students, staff, and families. Developed for PBIS schools, these surveys are tools to get voice and agency among stakeholders about their extent of satisfaction with communication, respect, and behavioral supports at the school.</a:t>
            </a:r>
          </a:p>
          <a:p>
            <a:pPr marL="0" indent="0" algn="ctr">
              <a:buNone/>
            </a:pPr>
            <a:endParaRPr lang="en-US" altLang="en-US" sz="2000" dirty="0"/>
          </a:p>
          <a:p>
            <a:pPr marL="0" indent="0" algn="ctr">
              <a:buNone/>
            </a:pPr>
            <a:r>
              <a:rPr lang="en-US" altLang="en-US" sz="2400" dirty="0"/>
              <a:t>For families, go </a:t>
            </a:r>
            <a:r>
              <a:rPr lang="en-US" altLang="en-US" sz="2400" u="sng" dirty="0">
                <a:hlinkClick r:id="rId3"/>
              </a:rPr>
              <a:t>here</a:t>
            </a:r>
            <a:r>
              <a:rPr lang="en-US" altLang="en-US" sz="2400" dirty="0"/>
              <a:t>; for students, go </a:t>
            </a:r>
            <a:r>
              <a:rPr lang="en-US" altLang="en-US" sz="2400" u="sng" dirty="0">
                <a:hlinkClick r:id="rId4"/>
              </a:rPr>
              <a:t>here</a:t>
            </a:r>
            <a:r>
              <a:rPr lang="en-US" altLang="en-US" sz="2400" dirty="0"/>
              <a:t>; for staff, go </a:t>
            </a:r>
            <a:r>
              <a:rPr lang="en-US" altLang="en-US" sz="2400" u="sng" dirty="0">
                <a:hlinkClick r:id="rId5"/>
              </a:rPr>
              <a:t>here</a:t>
            </a:r>
            <a:r>
              <a:rPr lang="en-US" altLang="en-US" sz="2400" dirty="0"/>
              <a:t> </a:t>
            </a:r>
            <a:endParaRPr lang="en-US" sz="2400" dirty="0"/>
          </a:p>
        </p:txBody>
      </p:sp>
    </p:spTree>
    <p:extLst>
      <p:ext uri="{BB962C8B-B14F-4D97-AF65-F5344CB8AC3E}">
        <p14:creationId xmlns:p14="http://schemas.microsoft.com/office/powerpoint/2010/main" val="22848989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2"/>
            </p:custDataLst>
          </p:nvPr>
        </p:nvSpPr>
        <p:spPr>
          <a:xfrm>
            <a:off x="443948" y="609600"/>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dirty="0">
                <a:solidFill>
                  <a:srgbClr val="006600"/>
                </a:solidFill>
              </a:rPr>
              <a:t>Please Type Into </a:t>
            </a:r>
            <a:r>
              <a:rPr lang="en-US" altLang="en-US" b="1" dirty="0" err="1">
                <a:solidFill>
                  <a:srgbClr val="006600"/>
                </a:solidFill>
              </a:rPr>
              <a:t>Chatbox</a:t>
            </a:r>
            <a:r>
              <a:rPr lang="en-US" altLang="en-US" b="1" dirty="0">
                <a:solidFill>
                  <a:srgbClr val="006600"/>
                </a:solidFill>
              </a:rPr>
              <a:t>:</a:t>
            </a:r>
          </a:p>
        </p:txBody>
      </p:sp>
      <p:sp>
        <p:nvSpPr>
          <p:cNvPr id="151554" name="Content Placeholder 2"/>
          <p:cNvSpPr>
            <a:spLocks noGrp="1"/>
          </p:cNvSpPr>
          <p:nvPr>
            <p:ph idx="1"/>
            <p:custDataLst>
              <p:tags r:id="rId3"/>
            </p:custDataLst>
          </p:nvPr>
        </p:nvSpPr>
        <p:spPr>
          <a:xfrm>
            <a:off x="443948" y="2057399"/>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r>
              <a:rPr lang="en-US" altLang="en-US" dirty="0"/>
              <a:t>What other data might your “team” look at to determine supports needed?</a:t>
            </a:r>
          </a:p>
        </p:txBody>
      </p:sp>
    </p:spTree>
    <p:custDataLst>
      <p:tags r:id="rId1"/>
    </p:custDataLst>
    <p:extLst>
      <p:ext uri="{BB962C8B-B14F-4D97-AF65-F5344CB8AC3E}">
        <p14:creationId xmlns:p14="http://schemas.microsoft.com/office/powerpoint/2010/main" val="297812171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Informal Screening: </a:t>
            </a:r>
            <a:br>
              <a:rPr lang="en-US" altLang="en-US" sz="4000" b="1" dirty="0">
                <a:solidFill>
                  <a:srgbClr val="006600"/>
                </a:solidFill>
              </a:rPr>
            </a:br>
            <a:r>
              <a:rPr lang="en-US" altLang="en-US" sz="4000" b="1" dirty="0">
                <a:solidFill>
                  <a:srgbClr val="006600"/>
                </a:solidFill>
              </a:rPr>
              <a:t>Key Systems Considerations</a:t>
            </a:r>
          </a:p>
        </p:txBody>
      </p:sp>
      <p:sp>
        <p:nvSpPr>
          <p:cNvPr id="228354" name="Content Placeholder 2"/>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eaLnBrk="1" hangingPunct="1"/>
            <a:r>
              <a:rPr lang="en-US" altLang="en-US" sz="2000" dirty="0"/>
              <a:t>MOST IMPORTANT: If you screen, you must have a plan to intervene </a:t>
            </a:r>
          </a:p>
          <a:p>
            <a:pPr eaLnBrk="1" hangingPunct="1"/>
            <a:r>
              <a:rPr lang="en-US" altLang="en-US" sz="2000" dirty="0"/>
              <a:t>MTSS work in progress</a:t>
            </a:r>
          </a:p>
          <a:p>
            <a:pPr lvl="1" eaLnBrk="1" hangingPunct="1"/>
            <a:r>
              <a:rPr lang="en-US" altLang="en-US" sz="2000" dirty="0"/>
              <a:t>Strong teaming infrastructure is needed</a:t>
            </a:r>
          </a:p>
          <a:p>
            <a:pPr lvl="1" eaLnBrk="1" hangingPunct="1"/>
            <a:r>
              <a:rPr lang="en-US" altLang="en-US" sz="2000" dirty="0"/>
              <a:t>Request for assistance process is understood by all</a:t>
            </a:r>
          </a:p>
          <a:p>
            <a:pPr eaLnBrk="1" hangingPunct="1"/>
            <a:r>
              <a:rPr lang="en-US" altLang="en-US" sz="2000" dirty="0"/>
              <a:t>Prioritize SEBL and communicate importance</a:t>
            </a:r>
          </a:p>
          <a:p>
            <a:pPr eaLnBrk="1" hangingPunct="1"/>
            <a:r>
              <a:rPr lang="en-US" altLang="en-US" sz="2000" dirty="0"/>
              <a:t>Have common understanding of SEBL</a:t>
            </a:r>
          </a:p>
          <a:p>
            <a:pPr eaLnBrk="1" hangingPunct="1"/>
            <a:r>
              <a:rPr lang="en-US" altLang="en-US" sz="2000" dirty="0"/>
              <a:t>Identify supports and interventions up front</a:t>
            </a:r>
          </a:p>
          <a:p>
            <a:pPr lvl="1" eaLnBrk="1" hangingPunct="1"/>
            <a:r>
              <a:rPr lang="en-US" altLang="en-US" sz="2000" dirty="0"/>
              <a:t>Inventory</a:t>
            </a:r>
          </a:p>
          <a:p>
            <a:pPr lvl="1" eaLnBrk="1" hangingPunct="1"/>
            <a:r>
              <a:rPr lang="en-US" altLang="en-US" sz="2000" dirty="0"/>
              <a:t>Ensure capacity to respond</a:t>
            </a:r>
          </a:p>
          <a:p>
            <a:pPr eaLnBrk="1" hangingPunct="1"/>
            <a:r>
              <a:rPr lang="en-US" altLang="en-US" sz="2000" dirty="0"/>
              <a:t>Use community partners</a:t>
            </a:r>
          </a:p>
        </p:txBody>
      </p:sp>
      <p:sp>
        <p:nvSpPr>
          <p:cNvPr id="2" name="TextBox 1">
            <a:extLst>
              <a:ext uri="{FF2B5EF4-FFF2-40B4-BE49-F238E27FC236}">
                <a16:creationId xmlns:a16="http://schemas.microsoft.com/office/drawing/2014/main" id="{2108FDE0-82DC-E34B-93C7-81FD4B19F327}"/>
              </a:ext>
            </a:extLst>
          </p:cNvPr>
          <p:cNvSpPr txBox="1"/>
          <p:nvPr/>
        </p:nvSpPr>
        <p:spPr>
          <a:xfrm>
            <a:off x="401627" y="5985559"/>
            <a:ext cx="8340745" cy="646331"/>
          </a:xfrm>
          <a:prstGeom prst="rect">
            <a:avLst/>
          </a:prstGeom>
          <a:noFill/>
        </p:spPr>
        <p:txBody>
          <a:bodyPr wrap="none" rtlCol="0">
            <a:spAutoFit/>
          </a:bodyPr>
          <a:lstStyle/>
          <a:p>
            <a:r>
              <a:rPr lang="en-US" dirty="0">
                <a:hlinkClick r:id="rId6"/>
              </a:rPr>
              <a:t>https://www.pbisvermont.org/evaluations/social-emotional-behavioral-screening/</a:t>
            </a:r>
            <a:endParaRPr lang="en-US" dirty="0"/>
          </a:p>
          <a:p>
            <a:endParaRPr lang="en-US" dirty="0"/>
          </a:p>
        </p:txBody>
      </p:sp>
    </p:spTree>
    <p:custDataLst>
      <p:tags r:id="rId1"/>
    </p:custDataLst>
    <p:extLst>
      <p:ext uri="{BB962C8B-B14F-4D97-AF65-F5344CB8AC3E}">
        <p14:creationId xmlns:p14="http://schemas.microsoft.com/office/powerpoint/2010/main" val="394780353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8F1AA6-914B-F340-B027-79E0B1234F94}"/>
              </a:ext>
            </a:extLst>
          </p:cNvPr>
          <p:cNvSpPr txBox="1"/>
          <p:nvPr/>
        </p:nvSpPr>
        <p:spPr>
          <a:xfrm>
            <a:off x="1447800" y="5833198"/>
            <a:ext cx="6638356" cy="461665"/>
          </a:xfrm>
          <a:prstGeom prst="rect">
            <a:avLst/>
          </a:prstGeom>
          <a:noFill/>
        </p:spPr>
        <p:txBody>
          <a:bodyPr wrap="none" rtlCol="0">
            <a:spAutoFit/>
          </a:bodyPr>
          <a:lstStyle/>
          <a:p>
            <a:r>
              <a:rPr lang="en-US" sz="2400" dirty="0">
                <a:latin typeface="+mn-lt"/>
              </a:rPr>
              <a:t>How do we formulate an accurate measure of risk? </a:t>
            </a:r>
          </a:p>
        </p:txBody>
      </p:sp>
      <p:sp>
        <p:nvSpPr>
          <p:cNvPr id="2" name="TextBox 1">
            <a:extLst>
              <a:ext uri="{FF2B5EF4-FFF2-40B4-BE49-F238E27FC236}">
                <a16:creationId xmlns:a16="http://schemas.microsoft.com/office/drawing/2014/main" id="{FAD998DE-2AD1-734A-96D5-CD3B62D52505}"/>
              </a:ext>
            </a:extLst>
          </p:cNvPr>
          <p:cNvSpPr txBox="1"/>
          <p:nvPr/>
        </p:nvSpPr>
        <p:spPr>
          <a:xfrm>
            <a:off x="4160520" y="2941320"/>
            <a:ext cx="184731" cy="369332"/>
          </a:xfrm>
          <a:prstGeom prst="rect">
            <a:avLst/>
          </a:prstGeom>
          <a:noFill/>
        </p:spPr>
        <p:txBody>
          <a:bodyPr wrap="none" rtlCol="0">
            <a:spAutoFit/>
          </a:bodyPr>
          <a:lstStyle/>
          <a:p>
            <a:endParaRPr lang="en-US" dirty="0"/>
          </a:p>
        </p:txBody>
      </p:sp>
      <p:pic>
        <p:nvPicPr>
          <p:cNvPr id="5" name="Picture 2" descr="http://weblogs.elearning.ubc.ca/vschools/archives/GroeningCartoon.jpg">
            <a:extLst>
              <a:ext uri="{FF2B5EF4-FFF2-40B4-BE49-F238E27FC236}">
                <a16:creationId xmlns:a16="http://schemas.microsoft.com/office/drawing/2014/main" id="{C6939D59-95A7-9649-B27C-808B804A8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99" t="1424" r="2499" b="1949"/>
          <a:stretch>
            <a:fillRect/>
          </a:stretch>
        </p:blipFill>
        <p:spPr bwMode="auto">
          <a:xfrm>
            <a:off x="1134314" y="331470"/>
            <a:ext cx="6982322"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44067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p:cNvSpPr>
          <p:nvPr>
            <p:ph type="title"/>
            <p:custDataLst>
              <p:tags r:id="rId2"/>
            </p:custDataLst>
          </p:nvPr>
        </p:nvSpPr>
        <p:spPr>
          <a:xfrm>
            <a:off x="457200" y="274638"/>
            <a:ext cx="8458200" cy="1249362"/>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Why (Formal) Universal Screening?</a:t>
            </a:r>
          </a:p>
        </p:txBody>
      </p:sp>
      <p:sp>
        <p:nvSpPr>
          <p:cNvPr id="158722" name="Rectangle 3"/>
          <p:cNvSpPr>
            <a:spLocks noGrp="1"/>
          </p:cNvSpPr>
          <p:nvPr>
            <p:ph idx="1"/>
            <p:custDataLst>
              <p:tags r:id="rId3"/>
            </p:custDataLst>
          </p:nvPr>
        </p:nvSpPr>
        <p:spPr>
          <a:xfrm>
            <a:off x="443948" y="1295400"/>
            <a:ext cx="8229600" cy="5172075"/>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spcBef>
                <a:spcPct val="0"/>
              </a:spcBef>
              <a:spcAft>
                <a:spcPts val="2000"/>
              </a:spcAft>
            </a:pPr>
            <a:r>
              <a:rPr lang="en-US" altLang="en-US" dirty="0"/>
              <a:t>To find students whose problems are not immediately obvious.</a:t>
            </a:r>
          </a:p>
          <a:p>
            <a:pPr lvl="0" eaLnBrk="1" hangingPunct="1">
              <a:spcBef>
                <a:spcPct val="0"/>
              </a:spcBef>
              <a:spcAft>
                <a:spcPts val="2000"/>
              </a:spcAft>
            </a:pPr>
            <a:r>
              <a:rPr lang="en-US" altLang="en-US" dirty="0"/>
              <a:t>To identify problems with a high degree of accuracy.</a:t>
            </a:r>
          </a:p>
          <a:p>
            <a:pPr lvl="0" eaLnBrk="1" hangingPunct="1">
              <a:spcBef>
                <a:spcPct val="0"/>
              </a:spcBef>
              <a:spcAft>
                <a:spcPts val="2000"/>
              </a:spcAft>
            </a:pPr>
            <a:r>
              <a:rPr lang="en-US" altLang="en-US" dirty="0"/>
              <a:t>Early identification leads to early intervention.</a:t>
            </a:r>
          </a:p>
          <a:p>
            <a:pPr lvl="0" eaLnBrk="1" hangingPunct="1">
              <a:spcBef>
                <a:spcPct val="0"/>
              </a:spcBef>
              <a:spcAft>
                <a:spcPts val="2000"/>
              </a:spcAft>
            </a:pPr>
            <a:r>
              <a:rPr lang="en-US" altLang="en-US" dirty="0"/>
              <a:t>To select interventions based on results of rating scales on the screening tools. This is </a:t>
            </a:r>
            <a:r>
              <a:rPr lang="en-US" altLang="en-US" b="1" i="1" dirty="0"/>
              <a:t>most </a:t>
            </a:r>
            <a:r>
              <a:rPr lang="en-US" altLang="en-US" dirty="0"/>
              <a:t>effective and efficient.</a:t>
            </a:r>
          </a:p>
          <a:p>
            <a:pPr lvl="0" eaLnBrk="1" hangingPunct="1">
              <a:spcBef>
                <a:spcPct val="0"/>
              </a:spcBef>
              <a:spcAft>
                <a:spcPts val="2000"/>
              </a:spcAft>
            </a:pPr>
            <a:endParaRPr lang="en-US" altLang="en-US" dirty="0">
              <a:latin typeface="Gill Sans MT" charset="0"/>
            </a:endParaRPr>
          </a:p>
          <a:p>
            <a:pPr lvl="0" eaLnBrk="1" hangingPunct="1">
              <a:spcBef>
                <a:spcPct val="0"/>
              </a:spcBef>
              <a:spcAft>
                <a:spcPts val="2000"/>
              </a:spcAft>
            </a:pPr>
            <a:endParaRPr lang="en-US" altLang="en-US" dirty="0">
              <a:latin typeface="Gill Sans MT" charset="0"/>
            </a:endParaRPr>
          </a:p>
          <a:p>
            <a:pPr lvl="0" eaLnBrk="1" hangingPunct="1">
              <a:spcBef>
                <a:spcPct val="0"/>
              </a:spcBef>
              <a:spcAft>
                <a:spcPts val="2000"/>
              </a:spcAft>
            </a:pPr>
            <a:endParaRPr lang="en-US" altLang="en-US" dirty="0">
              <a:latin typeface="Gill Sans MT" charset="0"/>
            </a:endParaRPr>
          </a:p>
        </p:txBody>
      </p:sp>
      <p:pic>
        <p:nvPicPr>
          <p:cNvPr id="158723" name="Picture 3"/>
          <p:cNvPicPr>
            <a:picLocks noChangeAspect="1"/>
          </p:cNvPicPr>
          <p:nvPr>
            <p:custDataLst>
              <p:tags r:id="rId4"/>
            </p:custDataLst>
          </p:nvPr>
        </p:nvPicPr>
        <p:blipFill>
          <a:blip r:embed="rId7"/>
          <a:stretch>
            <a:fillRect/>
          </a:stretch>
        </p:blipFill>
        <p:spPr>
          <a:xfrm>
            <a:off x="7543800" y="1630362"/>
            <a:ext cx="1600200" cy="1143000"/>
          </a:xfrm>
          <a:prstGeom prst="rect">
            <a:avLst/>
          </a:prstGeom>
          <a:noFill/>
          <a:ln>
            <a:noFill/>
            <a:miter lim="800000"/>
          </a:ln>
        </p:spPr>
      </p:pic>
    </p:spTree>
    <p:custDataLst>
      <p:tags r:id="rId1"/>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3"/>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Poor Outcomes for Unidentified and Untreated Youth</a:t>
            </a:r>
          </a:p>
        </p:txBody>
      </p:sp>
      <p:sp>
        <p:nvSpPr>
          <p:cNvPr id="154626" name="Vertical Text Placeholder 4"/>
          <p:cNvSpPr>
            <a:spLocks noGrp="1"/>
          </p:cNvSpPr>
          <p:nvPr>
            <p:ph idx="1"/>
            <p:custDataLst>
              <p:tags r:id="rId3"/>
            </p:custDataLst>
          </p:nvPr>
        </p:nvSpPr>
        <p:spPr>
          <a:xfrm>
            <a:off x="457200" y="1981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buNone/>
            </a:pPr>
            <a:r>
              <a:rPr lang="en-US" altLang="en-US"/>
              <a:t>	</a:t>
            </a:r>
          </a:p>
        </p:txBody>
      </p:sp>
      <p:graphicFrame>
        <p:nvGraphicFramePr>
          <p:cNvPr id="154627" name="Content Placeholder 1"/>
          <p:cNvGraphicFramePr/>
          <p:nvPr>
            <p:custDataLst>
              <p:tags r:id="rId4"/>
            </p:custDataLst>
          </p:nvPr>
        </p:nvGraphicFramePr>
        <p:xfrm>
          <a:off x="0" y="1828800"/>
          <a:ext cx="9144000" cy="4047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8AC729-0334-334C-ACFB-5103520123B3}"/>
              </a:ext>
            </a:extLst>
          </p:cNvPr>
          <p:cNvSpPr txBox="1"/>
          <p:nvPr/>
        </p:nvSpPr>
        <p:spPr>
          <a:xfrm>
            <a:off x="2178557" y="2133600"/>
            <a:ext cx="4786888" cy="1446550"/>
          </a:xfrm>
          <a:prstGeom prst="rect">
            <a:avLst/>
          </a:prstGeom>
          <a:noFill/>
        </p:spPr>
        <p:txBody>
          <a:bodyPr wrap="none" rtlCol="0">
            <a:spAutoFit/>
          </a:bodyPr>
          <a:lstStyle/>
          <a:p>
            <a:pPr algn="ctr"/>
            <a:r>
              <a:rPr lang="en-US" sz="4400" b="1" dirty="0">
                <a:solidFill>
                  <a:srgbClr val="006600"/>
                </a:solidFill>
                <a:latin typeface="+mn-lt"/>
              </a:rPr>
              <a:t>Check your battery:</a:t>
            </a:r>
          </a:p>
          <a:p>
            <a:pPr algn="ctr"/>
            <a:r>
              <a:rPr lang="en-US" sz="4400" b="1" dirty="0">
                <a:solidFill>
                  <a:srgbClr val="006600"/>
                </a:solidFill>
                <a:latin typeface="+mn-lt"/>
              </a:rPr>
              <a:t>Poll</a:t>
            </a:r>
          </a:p>
        </p:txBody>
      </p:sp>
    </p:spTree>
    <p:extLst>
      <p:ext uri="{BB962C8B-B14F-4D97-AF65-F5344CB8AC3E}">
        <p14:creationId xmlns:p14="http://schemas.microsoft.com/office/powerpoint/2010/main" val="99841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F490-9460-484B-95E8-089A771546BB}"/>
              </a:ext>
            </a:extLst>
          </p:cNvPr>
          <p:cNvSpPr>
            <a:spLocks noGrp="1"/>
          </p:cNvSpPr>
          <p:nvPr>
            <p:ph type="title"/>
          </p:nvPr>
        </p:nvSpPr>
        <p:spPr>
          <a:noFill/>
        </p:spPr>
        <p:txBody>
          <a:bodyPr/>
          <a:lstStyle/>
          <a:p>
            <a:r>
              <a:rPr lang="en-US" sz="4000" b="1" dirty="0">
                <a:solidFill>
                  <a:srgbClr val="006600"/>
                </a:solidFill>
              </a:rPr>
              <a:t>What does Universal SEBL Screening Look Like?</a:t>
            </a:r>
          </a:p>
        </p:txBody>
      </p:sp>
      <p:sp>
        <p:nvSpPr>
          <p:cNvPr id="3" name="Content Placeholder 2">
            <a:extLst>
              <a:ext uri="{FF2B5EF4-FFF2-40B4-BE49-F238E27FC236}">
                <a16:creationId xmlns:a16="http://schemas.microsoft.com/office/drawing/2014/main" id="{F489A73A-6F48-5B46-9870-39554C3CDA11}"/>
              </a:ext>
            </a:extLst>
          </p:cNvPr>
          <p:cNvSpPr>
            <a:spLocks noGrp="1"/>
          </p:cNvSpPr>
          <p:nvPr>
            <p:ph idx="1"/>
          </p:nvPr>
        </p:nvSpPr>
        <p:spPr/>
        <p:txBody>
          <a:bodyPr/>
          <a:lstStyle/>
          <a:p>
            <a:pPr marL="0" indent="0" algn="ctr">
              <a:buNone/>
            </a:pPr>
            <a:r>
              <a:rPr lang="en-US" altLang="en-US" dirty="0"/>
              <a:t>Teachers (or others) </a:t>
            </a:r>
            <a:r>
              <a:rPr lang="en-US" altLang="en-US" u="sng" dirty="0"/>
              <a:t>complete a standardized questionnaire, behavior rating scale, or clinical assessment tool</a:t>
            </a:r>
            <a:r>
              <a:rPr lang="en-US" altLang="en-US" dirty="0"/>
              <a:t> on every student to determine if they are experiencing or at-risk for some social, emotional, or behavioral problem (for example, trauma, stress, anxiety, depression, anger, or aggression).</a:t>
            </a:r>
            <a:endParaRPr lang="en-US" dirty="0"/>
          </a:p>
        </p:txBody>
      </p:sp>
    </p:spTree>
    <p:extLst>
      <p:ext uri="{BB962C8B-B14F-4D97-AF65-F5344CB8AC3E}">
        <p14:creationId xmlns:p14="http://schemas.microsoft.com/office/powerpoint/2010/main" val="162729035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2"/>
            </p:custDataLst>
          </p:nvPr>
        </p:nvSpPr>
        <p:spPr>
          <a:xfrm>
            <a:off x="443948" y="609600"/>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dirty="0">
                <a:solidFill>
                  <a:srgbClr val="006600"/>
                </a:solidFill>
              </a:rPr>
              <a:t>Please Type Into </a:t>
            </a:r>
            <a:r>
              <a:rPr lang="en-US" altLang="en-US" b="1" dirty="0" err="1">
                <a:solidFill>
                  <a:srgbClr val="006600"/>
                </a:solidFill>
              </a:rPr>
              <a:t>Chatbox</a:t>
            </a:r>
            <a:r>
              <a:rPr lang="en-US" altLang="en-US" b="1" dirty="0">
                <a:solidFill>
                  <a:srgbClr val="006600"/>
                </a:solidFill>
              </a:rPr>
              <a:t>:</a:t>
            </a:r>
          </a:p>
        </p:txBody>
      </p:sp>
      <p:sp>
        <p:nvSpPr>
          <p:cNvPr id="151554" name="Content Placeholder 2"/>
          <p:cNvSpPr>
            <a:spLocks noGrp="1"/>
          </p:cNvSpPr>
          <p:nvPr>
            <p:ph idx="1"/>
            <p:custDataLst>
              <p:tags r:id="rId3"/>
            </p:custDataLst>
          </p:nvPr>
        </p:nvSpPr>
        <p:spPr>
          <a:xfrm>
            <a:off x="443948" y="2057399"/>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r>
              <a:rPr lang="en-US" altLang="en-US" dirty="0"/>
              <a:t>Is your school implementing a Social/Emotional/Behavioral Screener? If so, what tool are you using?</a:t>
            </a:r>
          </a:p>
        </p:txBody>
      </p:sp>
    </p:spTree>
    <p:custDataLst>
      <p:tags r:id="rId1"/>
    </p:custDataLst>
    <p:extLst>
      <p:ext uri="{BB962C8B-B14F-4D97-AF65-F5344CB8AC3E}">
        <p14:creationId xmlns:p14="http://schemas.microsoft.com/office/powerpoint/2010/main" val="300172306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3"/>
          <p:cNvSpPr>
            <a:spLocks noGrp="1"/>
          </p:cNvSpPr>
          <p:nvPr>
            <p:ph type="title"/>
            <p:custDataLst>
              <p:tags r:id="rId2"/>
            </p:custDataLst>
          </p:nvPr>
        </p:nvSpPr>
        <p:spPr>
          <a:xfrm>
            <a:off x="381000" y="228600"/>
            <a:ext cx="8458200" cy="8382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Interventions with an Evidence Base</a:t>
            </a:r>
          </a:p>
        </p:txBody>
      </p:sp>
      <p:sp>
        <p:nvSpPr>
          <p:cNvPr id="166914" name="Content Placeholder 4"/>
          <p:cNvSpPr>
            <a:spLocks noGrp="1"/>
          </p:cNvSpPr>
          <p:nvPr>
            <p:ph sz="half" idx="1"/>
            <p:custDataLst>
              <p:tags r:id="rId3"/>
            </p:custDataLst>
          </p:nvPr>
        </p:nvSpPr>
        <p:spPr bwMode="auto">
          <a:xfrm>
            <a:off x="533400" y="990600"/>
            <a:ext cx="8001000" cy="5410200"/>
          </a:xfrm>
          <a:prstGeom prst="rect">
            <a:avLst/>
          </a:prstGeom>
          <a:noFill/>
          <a:ln w="9525" cmpd="sng">
            <a:noFill/>
            <a:prstDash val="solid"/>
            <a:miter lim="800000"/>
          </a:ln>
          <a:effectLst/>
          <a:scene3d>
            <a:camera prst="orthographicFront"/>
            <a:lightRig rig="balanced" dir="t"/>
          </a:scene3d>
          <a:sp3d prstMaterial="plastic"/>
        </p:spPr>
        <p:txBody>
          <a:bodyPr vert="horz" wrap="square" lIns="91440" tIns="45720" rIns="91440" bIns="45720" numCol="2" rtlCol="0" anchor="t" anchorCtr="0" compatLnSpc="1">
            <a:prstTxWarp prst="textNoShape">
              <a:avLst/>
            </a:prstTxWarp>
            <a:normAutofit fontScale="25000" lnSpcReduction="20000"/>
          </a:bodyPr>
          <a:lstStyle/>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Advance organizers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Anger Management Skills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Behavioral Interventions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Choice</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Class Wide Peer Tutoring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Cognitive organizers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Cognitive Restructuring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Cognitive-Behavioral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Computer-Assisted Instruction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Contingency Management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Daily Behavior Report Cards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Exposure-Based Techniques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Family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Functional Assessment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Functional Communication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Integrated Cognitive-Behavioral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Interdependent Group-Oriented Contingency Management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Interpersonal Therapy for Adolescents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Milieu Language Teaching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Mnemonics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Modeling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Modified Task Presentation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Multimodal Interventions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Multisystemic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Opportunities to respond</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Pacing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Parent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Peer Mediated Interventions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Peer tutoring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Peer-Mediated Conflict Resolution and Negotiation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Picture Exchange Communication System</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Pivotal Response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Pre-correction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Presentation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Problem Solving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Procedural prompts and behavioral momentum</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Replacement Behavior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Self instruction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Self mediated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Self monitoring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Self-Management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Social Skills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Task Modification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Task Selection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Token Economy System</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Verbal Mediation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dirty="0">
                <a:ln>
                  <a:noFill/>
                </a:ln>
                <a:solidFill>
                  <a:schemeClr val="tx1"/>
                </a:solidFill>
                <a:effectLst/>
                <a:uLnTx/>
                <a:uFillTx/>
                <a:latin typeface="+mn-lt"/>
                <a:ea typeface="+mn-ea"/>
                <a:cs typeface="+mn-cs"/>
              </a:rPr>
              <a:t>Video Modeling</a:t>
            </a:r>
          </a:p>
          <a:p>
            <a:pPr marL="514350" marR="0" lvl="0" indent="-514350" algn="l" defTabSz="457200" rtl="0" eaLnBrk="1" fontAlgn="t" latinLnBrk="0" hangingPunct="1">
              <a:lnSpc>
                <a:spcPct val="100000"/>
              </a:lnSpc>
              <a:spcBef>
                <a:spcPct val="0"/>
              </a:spcBef>
              <a:spcAft>
                <a:spcPct val="0"/>
              </a:spcAft>
              <a:buClrTx/>
              <a:buSzTx/>
              <a:buFont typeface="+mj-lt"/>
              <a:buAutoNum type="arabicPeriod"/>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457200" rtl="0" eaLnBrk="1" fontAlgn="t" latinLnBrk="0" hangingPunct="1">
              <a:lnSpc>
                <a:spcPct val="100000"/>
              </a:lnSpc>
              <a:spcBef>
                <a:spcPct val="0"/>
              </a:spcBef>
              <a:spcAft>
                <a:spcPct val="0"/>
              </a:spcAft>
              <a:buClrTx/>
              <a:buSzTx/>
              <a:buFont typeface="+mj-lt"/>
              <a:buAutoNum type="arabicPeriod"/>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457200" rtl="0" eaLnBrk="1" fontAlgn="t" latinLnBrk="0" hangingPunct="1">
              <a:lnSpc>
                <a:spcPct val="100000"/>
              </a:lnSpc>
              <a:spcBef>
                <a:spcPct val="20000"/>
              </a:spcBef>
              <a:spcAft>
                <a:spcPct val="0"/>
              </a:spcAft>
              <a:buClrTx/>
              <a:buSzTx/>
              <a:buFont typeface="Arial" panose="020B0604020202020204" pitchFamily="34" charset="0"/>
              <a:buChar char="•"/>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82880" marR="0" lvl="0" indent="-182880" algn="l" defTabSz="457200" rtl="0" eaLnBrk="1" fontAlgn="auto" latinLnBrk="0" hangingPunct="1">
              <a:lnSpc>
                <a:spcPct val="100000"/>
              </a:lnSpc>
              <a:spcBef>
                <a:spcPct val="20000"/>
              </a:spcBef>
              <a:spcAft>
                <a:spcPct val="0"/>
              </a:spcAft>
              <a:buClrTx/>
              <a:buSzTx/>
              <a:buFont typeface="Arial" panose="020B0604020202020204" pitchFamily="34" charset="0"/>
              <a:buChar char="•"/>
              <a:defRPr/>
            </a:pPr>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66915" name="Rectangle 2"/>
          <p:cNvSpPr/>
          <p:nvPr>
            <p:custDataLst>
              <p:tags r:id="rId4"/>
            </p:custDataLst>
          </p:nvPr>
        </p:nvSpPr>
        <p:spPr>
          <a:xfrm>
            <a:off x="3035300" y="6210300"/>
            <a:ext cx="6108700" cy="523875"/>
          </a:xfrm>
          <a:prstGeom prst="rect">
            <a:avLst/>
          </a:prstGeom>
          <a:solidFill>
            <a:schemeClr val="bg1"/>
          </a:solid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1400">
                <a:solidFill>
                  <a:srgbClr val="000000"/>
                </a:solidFill>
                <a:latin typeface="Gill Sans MT" charset="0"/>
              </a:rPr>
              <a:t>Vannest K, Reynolds CR, Kamphaus RW. </a:t>
            </a:r>
            <a:r>
              <a:rPr lang="en-US" altLang="en-US" sz="1400" i="1">
                <a:solidFill>
                  <a:srgbClr val="000000"/>
                </a:solidFill>
                <a:latin typeface="Gill Sans MT" charset="0"/>
              </a:rPr>
              <a:t>BASC-2 intervention guide for emotional and behavioral problems.</a:t>
            </a:r>
            <a:r>
              <a:rPr lang="en-US" altLang="en-US" sz="1400">
                <a:solidFill>
                  <a:srgbClr val="000000"/>
                </a:solidFill>
                <a:latin typeface="Gill Sans MT" charset="0"/>
              </a:rPr>
              <a:t> Bloomington, MN: Pearson Assessments; 2009.</a:t>
            </a:r>
          </a:p>
        </p:txBody>
      </p:sp>
      <p:sp>
        <p:nvSpPr>
          <p:cNvPr id="166916" name="TextBox 4"/>
          <p:cNvSpPr/>
          <p:nvPr>
            <p:custDataLst>
              <p:tags r:id="rId5"/>
            </p:custDataLst>
          </p:nvPr>
        </p:nvSpPr>
        <p:spPr>
          <a:xfrm rot="19380000">
            <a:off x="1519911" y="2641235"/>
            <a:ext cx="6955758" cy="922338"/>
          </a:xfrm>
          <a:prstGeom prst="rect">
            <a:avLst/>
          </a:prstGeom>
          <a:noFill/>
          <a:ln>
            <a:noFill/>
            <a:miter lim="800000"/>
          </a:ln>
        </p:spPr>
        <p:txBody>
          <a:bodyPr wrap="square">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5400" b="1" dirty="0">
                <a:solidFill>
                  <a:srgbClr val="0000FF"/>
                </a:solidFill>
              </a:rPr>
              <a:t>SEB INTERVENTIONS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1000"/>
                                        <p:tgtEl>
                                          <p:spTgt spid="166916"/>
                                        </p:tgtEl>
                                      </p:cBhvr>
                                    </p:animEffect>
                                    <p:anim calcmode="lin" valueType="num">
                                      <p:cBhvr>
                                        <p:cTn id="8" dur="1000" fill="hold"/>
                                        <p:tgtEl>
                                          <p:spTgt spid="166916"/>
                                        </p:tgtEl>
                                        <p:attrNameLst>
                                          <p:attrName>ppt_x</p:attrName>
                                        </p:attrNameLst>
                                      </p:cBhvr>
                                      <p:tavLst>
                                        <p:tav tm="0">
                                          <p:val>
                                            <p:strVal val="#ppt_x"/>
                                          </p:val>
                                        </p:tav>
                                        <p:tav tm="100000">
                                          <p:val>
                                            <p:strVal val="#ppt_x"/>
                                          </p:val>
                                        </p:tav>
                                      </p:tavLst>
                                    </p:anim>
                                    <p:anim calcmode="lin" valueType="num">
                                      <p:cBhvr>
                                        <p:cTn id="9" dur="900" decel="100000" fill="hold"/>
                                        <p:tgtEl>
                                          <p:spTgt spid="1669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69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BC48-57CE-874F-B4A0-6CBBD48CC9FF}"/>
              </a:ext>
            </a:extLst>
          </p:cNvPr>
          <p:cNvSpPr>
            <a:spLocks noGrp="1"/>
          </p:cNvSpPr>
          <p:nvPr>
            <p:ph type="title"/>
          </p:nvPr>
        </p:nvSpPr>
        <p:spPr>
          <a:noFill/>
        </p:spPr>
        <p:txBody>
          <a:bodyPr/>
          <a:lstStyle/>
          <a:p>
            <a:r>
              <a:rPr lang="en-US" sz="4000" b="1" dirty="0">
                <a:solidFill>
                  <a:srgbClr val="006600"/>
                </a:solidFill>
              </a:rPr>
              <a:t>When to Screen? </a:t>
            </a:r>
          </a:p>
        </p:txBody>
      </p:sp>
      <p:sp>
        <p:nvSpPr>
          <p:cNvPr id="3" name="Content Placeholder 2">
            <a:extLst>
              <a:ext uri="{FF2B5EF4-FFF2-40B4-BE49-F238E27FC236}">
                <a16:creationId xmlns:a16="http://schemas.microsoft.com/office/drawing/2014/main" id="{71C6ED87-BA61-224C-A7EF-D24731FDD37B}"/>
              </a:ext>
            </a:extLst>
          </p:cNvPr>
          <p:cNvSpPr>
            <a:spLocks noGrp="1"/>
          </p:cNvSpPr>
          <p:nvPr>
            <p:ph idx="1"/>
          </p:nvPr>
        </p:nvSpPr>
        <p:spPr/>
        <p:txBody>
          <a:bodyPr/>
          <a:lstStyle/>
          <a:p>
            <a:r>
              <a:rPr lang="en-US" altLang="en-US" sz="2800" dirty="0"/>
              <a:t>At least 6-8 weeks into the school year</a:t>
            </a:r>
          </a:p>
          <a:p>
            <a:pPr lvl="1"/>
            <a:r>
              <a:rPr lang="en-US" altLang="en-US" sz="2400" dirty="0"/>
              <a:t>Need enough time for observation, interaction, and experience with a student so ratings are reliable and valid</a:t>
            </a:r>
          </a:p>
          <a:p>
            <a:endParaRPr lang="en-US" sz="2800" dirty="0"/>
          </a:p>
          <a:p>
            <a:r>
              <a:rPr lang="en-US" sz="2800" dirty="0"/>
              <a:t>You need to KNOW THE STUDENT!</a:t>
            </a:r>
          </a:p>
          <a:p>
            <a:endParaRPr lang="en-US" sz="2800" dirty="0"/>
          </a:p>
          <a:p>
            <a:r>
              <a:rPr lang="en-US" altLang="en-US" sz="2800" dirty="0"/>
              <a:t>If done too early and too quickly, the results will largely be invalid, the needed treatment directions will be unclear (or incorrectly focused), </a:t>
            </a:r>
            <a:endParaRPr lang="en-US" sz="2800" dirty="0"/>
          </a:p>
        </p:txBody>
      </p:sp>
    </p:spTree>
    <p:extLst>
      <p:ext uri="{BB962C8B-B14F-4D97-AF65-F5344CB8AC3E}">
        <p14:creationId xmlns:p14="http://schemas.microsoft.com/office/powerpoint/2010/main" val="126645547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custDataLst>
              <p:tags r:id="rId2"/>
            </p:custDataLst>
          </p:nvPr>
        </p:nvSpPr>
        <p:spPr>
          <a:xfrm>
            <a:off x="457200" y="381000"/>
            <a:ext cx="8229600" cy="9906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ja-JP" b="1" dirty="0">
                <a:solidFill>
                  <a:srgbClr val="006600"/>
                </a:solidFill>
              </a:rPr>
              <a:t>Screening can help identify:</a:t>
            </a:r>
            <a:endParaRPr lang="en-US" altLang="en-US" b="1" dirty="0">
              <a:solidFill>
                <a:srgbClr val="006600"/>
              </a:solidFill>
            </a:endParaRPr>
          </a:p>
        </p:txBody>
      </p:sp>
      <p:graphicFrame>
        <p:nvGraphicFramePr>
          <p:cNvPr id="185346" name="Content Placeholder 6"/>
          <p:cNvGraphicFramePr>
            <a:graphicFrameLocks noGrp="1"/>
          </p:cNvGraphicFramePr>
          <p:nvPr>
            <p:ph idx="1"/>
            <p:custDataLst>
              <p:tags r:id="rId3"/>
            </p:custDataLst>
          </p:nvPr>
        </p:nvGraphicFramePr>
        <p:xfrm>
          <a:off x="457200" y="1143000"/>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Multi-Stage &amp; Multi-Gate Approach to Screening</a:t>
            </a:r>
          </a:p>
        </p:txBody>
      </p:sp>
      <p:graphicFrame>
        <p:nvGraphicFramePr>
          <p:cNvPr id="189442" name="Content Placeholder 3"/>
          <p:cNvGraphicFramePr>
            <a:graphicFrameLocks noGrp="1"/>
          </p:cNvGraphicFramePr>
          <p:nvPr>
            <p:ph idx="1"/>
            <p:custDataLst>
              <p:tags r:id="rId3"/>
            </p:custDataLst>
            <p:extLst>
              <p:ext uri="{D42A27DB-BD31-4B8C-83A1-F6EECF244321}">
                <p14:modId xmlns:p14="http://schemas.microsoft.com/office/powerpoint/2010/main" val="2035332560"/>
              </p:ext>
            </p:extLst>
          </p:nvPr>
        </p:nvGraphicFramePr>
        <p:xfrm>
          <a:off x="0" y="1663700"/>
          <a:ext cx="9143999" cy="51943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b="1" dirty="0">
                <a:solidFill>
                  <a:srgbClr val="006600"/>
                </a:solidFill>
              </a:rPr>
              <a:t>Features of Good </a:t>
            </a:r>
            <a:br>
              <a:rPr lang="en-US" altLang="en-US" b="1" dirty="0">
                <a:solidFill>
                  <a:srgbClr val="006600"/>
                </a:solidFill>
              </a:rPr>
            </a:br>
            <a:r>
              <a:rPr lang="en-US" altLang="en-US" b="1" dirty="0">
                <a:solidFill>
                  <a:srgbClr val="006600"/>
                </a:solidFill>
              </a:rPr>
              <a:t>Universal Screening</a:t>
            </a:r>
          </a:p>
        </p:txBody>
      </p:sp>
      <p:graphicFrame>
        <p:nvGraphicFramePr>
          <p:cNvPr id="187394" name="Content Placeholder 2"/>
          <p:cNvGraphicFramePr>
            <a:graphicFrameLocks noGrp="1"/>
          </p:cNvGraphicFramePr>
          <p:nvPr>
            <p:ph idx="1"/>
            <p:custDataLst>
              <p:tags r:id="rId3"/>
            </p:custData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7AB7-99D2-814C-9789-C276B0CCC995}"/>
              </a:ext>
            </a:extLst>
          </p:cNvPr>
          <p:cNvSpPr>
            <a:spLocks noGrp="1"/>
          </p:cNvSpPr>
          <p:nvPr>
            <p:ph type="title"/>
          </p:nvPr>
        </p:nvSpPr>
        <p:spPr>
          <a:noFill/>
        </p:spPr>
        <p:txBody>
          <a:bodyPr/>
          <a:lstStyle/>
          <a:p>
            <a:br>
              <a:rPr lang="en-US" altLang="en-US" sz="4000" b="1" dirty="0">
                <a:solidFill>
                  <a:srgbClr val="006600"/>
                </a:solidFill>
                <a:ea typeface="ＭＳ Ｐゴシック" charset="-128"/>
              </a:rPr>
            </a:br>
            <a:r>
              <a:rPr lang="en-US" altLang="en-US" sz="4000" b="1" dirty="0">
                <a:solidFill>
                  <a:srgbClr val="006600"/>
                </a:solidFill>
                <a:ea typeface="ＭＳ Ｐゴシック" charset="-128"/>
              </a:rPr>
              <a:t>What Screening Tools are out There?</a:t>
            </a:r>
            <a:br>
              <a:rPr lang="en-US" altLang="en-US" sz="4000" b="1" dirty="0">
                <a:solidFill>
                  <a:srgbClr val="006600"/>
                </a:solidFill>
                <a:ea typeface="ＭＳ Ｐゴシック" charset="-128"/>
              </a:rPr>
            </a:br>
            <a:endParaRPr lang="en-US" sz="4000" dirty="0"/>
          </a:p>
        </p:txBody>
      </p:sp>
      <p:pic>
        <p:nvPicPr>
          <p:cNvPr id="5" name="Picture 2">
            <a:extLst>
              <a:ext uri="{FF2B5EF4-FFF2-40B4-BE49-F238E27FC236}">
                <a16:creationId xmlns:a16="http://schemas.microsoft.com/office/drawing/2014/main" id="{C4F53A17-0C1E-8740-AFD4-09C05AA88189}"/>
              </a:ext>
            </a:extLst>
          </p:cNvPr>
          <p:cNvPicPr>
            <a:picLocks noGrp="1" noChangeAspect="1"/>
          </p:cNvPicPr>
          <p:nvPr>
            <p:ph idx="1"/>
            <p:custDataLst>
              <p:tags r:id="rId1"/>
            </p:custDataLst>
          </p:nvPr>
        </p:nvPicPr>
        <p:blipFill>
          <a:blip r:embed="rId4"/>
          <a:stretch>
            <a:fillRect/>
          </a:stretch>
        </p:blipFill>
        <p:spPr>
          <a:xfrm>
            <a:off x="1509892" y="1823777"/>
            <a:ext cx="6205832" cy="3382179"/>
          </a:xfrm>
          <a:prstGeom prst="rect">
            <a:avLst/>
          </a:prstGeom>
          <a:noFill/>
          <a:ln>
            <a:noFill/>
            <a:miter lim="800000"/>
          </a:ln>
        </p:spPr>
      </p:pic>
      <p:sp>
        <p:nvSpPr>
          <p:cNvPr id="6" name="TextBox 5">
            <a:extLst>
              <a:ext uri="{FF2B5EF4-FFF2-40B4-BE49-F238E27FC236}">
                <a16:creationId xmlns:a16="http://schemas.microsoft.com/office/drawing/2014/main" id="{9732731C-3921-1A47-94CE-C769052ED28F}"/>
              </a:ext>
            </a:extLst>
          </p:cNvPr>
          <p:cNvSpPr txBox="1"/>
          <p:nvPr/>
        </p:nvSpPr>
        <p:spPr>
          <a:xfrm>
            <a:off x="2743200" y="5205957"/>
            <a:ext cx="4291559" cy="738664"/>
          </a:xfrm>
          <a:prstGeom prst="rect">
            <a:avLst/>
          </a:prstGeom>
          <a:noFill/>
        </p:spPr>
        <p:txBody>
          <a:bodyPr wrap="none" rtlCol="0">
            <a:spAutoFit/>
          </a:bodyPr>
          <a:lstStyle/>
          <a:p>
            <a:r>
              <a:rPr lang="en-US" altLang="en-US" sz="2400" dirty="0">
                <a:hlinkClick r:id="rId5"/>
              </a:rPr>
              <a:t>https://www.ci3t.org/screening</a:t>
            </a:r>
            <a:endParaRPr lang="en-US" altLang="en-US" sz="2400" dirty="0"/>
          </a:p>
          <a:p>
            <a:endParaRPr lang="en-US" dirty="0"/>
          </a:p>
        </p:txBody>
      </p:sp>
    </p:spTree>
    <p:extLst>
      <p:ext uri="{BB962C8B-B14F-4D97-AF65-F5344CB8AC3E}">
        <p14:creationId xmlns:p14="http://schemas.microsoft.com/office/powerpoint/2010/main" val="36856892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custDataLst>
              <p:tags r:id="rId2"/>
            </p:custDataLst>
          </p:nvPr>
        </p:nvSpPr>
        <p:spPr>
          <a:xfrm>
            <a:off x="457200" y="274638"/>
            <a:ext cx="8229600" cy="639762"/>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List of Screeners</a:t>
            </a:r>
          </a:p>
        </p:txBody>
      </p:sp>
      <p:sp>
        <p:nvSpPr>
          <p:cNvPr id="221186" name="Content Placeholder 2"/>
          <p:cNvSpPr>
            <a:spLocks noGrp="1"/>
          </p:cNvSpPr>
          <p:nvPr>
            <p:ph idx="1"/>
            <p:custDataLst>
              <p:tags r:id="rId3"/>
            </p:custDataLst>
          </p:nvPr>
        </p:nvSpPr>
        <p:spPr>
          <a:xfrm>
            <a:off x="457200" y="919163"/>
            <a:ext cx="8229600" cy="4956175"/>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a:r>
              <a:rPr lang="en-US" altLang="en-US" sz="2400"/>
              <a:t>Student Risk Screening Scale </a:t>
            </a:r>
            <a:r>
              <a:rPr lang="en-US" altLang="en-US" sz="2400">
                <a:hlinkClick r:id="" action="ppaction://noaction"/>
              </a:rPr>
              <a:t>http://miblsi.cenmi.org/MiBLSiModel/Evaluation/Measures/StudentRiskScreeningScale.aspx</a:t>
            </a:r>
            <a:endParaRPr lang="en-US" altLang="en-US" sz="2400"/>
          </a:p>
          <a:p>
            <a:pPr lvl="0"/>
            <a:r>
              <a:rPr lang="en-US" altLang="en-US" sz="2400"/>
              <a:t>Social Skills Improvement System </a:t>
            </a:r>
            <a:r>
              <a:rPr lang="en-US" altLang="en-US" sz="2400">
                <a:hlinkClick r:id="" action="ppaction://noaction"/>
              </a:rPr>
              <a:t>http://www.pearsonclinical.com/education/products/100000322/social-skills-improvement-system-ssis-rating-scales.html</a:t>
            </a:r>
            <a:r>
              <a:rPr lang="en-US" altLang="en-US" sz="2400"/>
              <a:t> </a:t>
            </a:r>
          </a:p>
          <a:p>
            <a:pPr lvl="0"/>
            <a:r>
              <a:rPr lang="en-US" altLang="en-US" sz="2400"/>
              <a:t>Strengths and Difficulties Questionnaire  </a:t>
            </a:r>
            <a:r>
              <a:rPr lang="en-US" altLang="en-US" sz="2400">
                <a:hlinkClick r:id="" action="ppaction://noaction"/>
              </a:rPr>
              <a:t>www.sdqinfo.org</a:t>
            </a:r>
            <a:endParaRPr lang="en-US" altLang="en-US" sz="2400"/>
          </a:p>
          <a:p>
            <a:pPr lvl="0"/>
            <a:r>
              <a:rPr lang="en-US" altLang="en-US" sz="2400"/>
              <a:t>Systematic Screening for Behavior Disorders </a:t>
            </a:r>
            <a:r>
              <a:rPr lang="en-US" altLang="en-US" sz="2400">
                <a:hlinkClick r:id="" action="ppaction://noaction"/>
              </a:rPr>
              <a:t>http://store.cambiumlearning.com</a:t>
            </a:r>
            <a:r>
              <a:rPr lang="en-US" altLang="en-US" sz="2400"/>
              <a:t> </a:t>
            </a:r>
          </a:p>
          <a:p>
            <a:pPr lvl="0"/>
            <a:r>
              <a:rPr lang="en-US" altLang="en-US" sz="2400"/>
              <a:t>BASC™-2 Behavioral and Emotional Screening System (BASC-2 BESS) </a:t>
            </a:r>
            <a:r>
              <a:rPr lang="en-US" altLang="en-US" sz="2400">
                <a:hlinkClick r:id="" action="ppaction://noaction"/>
              </a:rPr>
              <a:t>http://www.pearsonassessments.com</a:t>
            </a:r>
            <a:r>
              <a:rPr lang="en-US" altLang="en-US" sz="2400"/>
              <a:t> </a:t>
            </a:r>
          </a:p>
          <a:p>
            <a:pPr lvl="0"/>
            <a:r>
              <a:rPr lang="en-US" altLang="en-US" sz="2400"/>
              <a:t>Social, Academic &amp; Emotional Behavior Risks Screener </a:t>
            </a:r>
            <a:r>
              <a:rPr lang="en-US" altLang="en-US" sz="2400">
                <a:hlinkClick r:id="" action="ppaction://noaction"/>
              </a:rPr>
              <a:t>http://ebi.missouri.edu/?p=1116</a:t>
            </a:r>
            <a:r>
              <a:rPr lang="en-US" altLang="en-US" sz="2400"/>
              <a:t>  </a:t>
            </a:r>
          </a:p>
          <a:p>
            <a:pPr lvl="0"/>
            <a:endParaRPr lang="en-US" altLang="en-US" sz="2400"/>
          </a:p>
          <a:p>
            <a:pPr lvl="0"/>
            <a:endParaRPr lang="en-US" altLang="en-US" sz="2400"/>
          </a:p>
          <a:p>
            <a:pPr lvl="0"/>
            <a:endParaRPr lang="en-US" altLang="en-US" sz="2400"/>
          </a:p>
          <a:p>
            <a:pPr lvl="0">
              <a:buNone/>
            </a:pPr>
            <a:endParaRPr lang="en-US" altLang="en-US" sz="2400"/>
          </a:p>
        </p:txBody>
      </p:sp>
      <p:sp>
        <p:nvSpPr>
          <p:cNvPr id="221187" name="New shape"/>
          <p:cNvSpPr/>
          <p:nvPr>
            <p:custDataLst>
              <p:tags r:id="rId4"/>
            </p:custDataLst>
          </p:nvPr>
        </p:nvSpPr>
        <p:spPr>
          <a:xfrm>
            <a:off x="548640" y="1330643"/>
            <a:ext cx="13106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2"/>
              </a:rPr>
              <a:t>_</a:t>
            </a:r>
          </a:p>
        </p:txBody>
      </p:sp>
      <p:sp>
        <p:nvSpPr>
          <p:cNvPr id="221188" name="New shape"/>
          <p:cNvSpPr/>
          <p:nvPr>
            <p:custDataLst>
              <p:tags r:id="rId5"/>
            </p:custDataLst>
          </p:nvPr>
        </p:nvSpPr>
        <p:spPr>
          <a:xfrm>
            <a:off x="548640" y="2501075"/>
            <a:ext cx="17678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221189" name="New shape"/>
          <p:cNvSpPr/>
          <p:nvPr>
            <p:custDataLst>
              <p:tags r:id="rId6"/>
            </p:custDataLst>
          </p:nvPr>
        </p:nvSpPr>
        <p:spPr>
          <a:xfrm>
            <a:off x="5620703" y="3305747"/>
            <a:ext cx="22860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4"/>
              </a:rPr>
              <a:t>_</a:t>
            </a:r>
          </a:p>
        </p:txBody>
      </p:sp>
      <p:sp>
        <p:nvSpPr>
          <p:cNvPr id="221190" name="New shape"/>
          <p:cNvSpPr/>
          <p:nvPr>
            <p:custDataLst>
              <p:tags r:id="rId7"/>
            </p:custDataLst>
          </p:nvPr>
        </p:nvSpPr>
        <p:spPr>
          <a:xfrm>
            <a:off x="548640" y="4110419"/>
            <a:ext cx="48768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5"/>
              </a:rPr>
              <a:t>_</a:t>
            </a:r>
          </a:p>
        </p:txBody>
      </p:sp>
      <p:sp>
        <p:nvSpPr>
          <p:cNvPr id="221191" name="New shape"/>
          <p:cNvSpPr/>
          <p:nvPr>
            <p:custDataLst>
              <p:tags r:id="rId8"/>
            </p:custDataLst>
          </p:nvPr>
        </p:nvSpPr>
        <p:spPr>
          <a:xfrm>
            <a:off x="1299726" y="4915091"/>
            <a:ext cx="50292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6"/>
              </a:rPr>
              <a:t>_</a:t>
            </a:r>
          </a:p>
        </p:txBody>
      </p:sp>
      <p:sp>
        <p:nvSpPr>
          <p:cNvPr id="221192" name="New shape"/>
          <p:cNvSpPr/>
          <p:nvPr>
            <p:custDataLst>
              <p:tags r:id="rId9"/>
            </p:custDataLst>
          </p:nvPr>
        </p:nvSpPr>
        <p:spPr>
          <a:xfrm>
            <a:off x="548640" y="5719763"/>
            <a:ext cx="4724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7"/>
              </a:rPr>
              <a:t>_</a:t>
            </a:r>
          </a:p>
        </p:txBody>
      </p:sp>
    </p:spTree>
    <p:custDataLst>
      <p:tags r:id="rId1"/>
    </p:custData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Systematic Screening: Systems Considerations</a:t>
            </a:r>
          </a:p>
        </p:txBody>
      </p:sp>
      <p:sp>
        <p:nvSpPr>
          <p:cNvPr id="228354" name="Content Placeholder 2"/>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r>
              <a:rPr lang="en-US" altLang="en-US" dirty="0"/>
              <a:t>Recommended 2-3 times/year </a:t>
            </a:r>
          </a:p>
          <a:p>
            <a:pPr lvl="1" eaLnBrk="1" hangingPunct="1"/>
            <a:r>
              <a:rPr lang="en-US" altLang="en-US" dirty="0"/>
              <a:t>October &amp; February</a:t>
            </a:r>
          </a:p>
          <a:p>
            <a:pPr lvl="0" eaLnBrk="1" hangingPunct="1"/>
            <a:r>
              <a:rPr lang="en-US" altLang="en-US" dirty="0"/>
              <a:t>Group administration of Stage 1</a:t>
            </a:r>
          </a:p>
          <a:p>
            <a:pPr lvl="0" eaLnBrk="1" hangingPunct="1"/>
            <a:r>
              <a:rPr lang="en-US" altLang="en-US" dirty="0"/>
              <a:t>Teachers should have known students for at least one month (longer this year)</a:t>
            </a:r>
          </a:p>
          <a:p>
            <a:pPr eaLnBrk="1" hangingPunct="1"/>
            <a:r>
              <a:rPr lang="en-US" altLang="en-US" dirty="0"/>
              <a:t>Review process and tools with all staff</a:t>
            </a:r>
            <a:endParaRPr lang="en-US" dirty="0"/>
          </a:p>
          <a:p>
            <a:pPr marL="0" lvl="0" indent="0" eaLnBrk="1" hangingPunct="1">
              <a:buNone/>
            </a:pPr>
            <a:endParaRPr lang="en-US" altLang="en-US" dirty="0"/>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5DB02-3AC3-F643-97E0-AA0FCCE51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776" y="0"/>
            <a:ext cx="6880448" cy="6858000"/>
          </a:xfrm>
          <a:prstGeom prst="rect">
            <a:avLst/>
          </a:prstGeom>
        </p:spPr>
      </p:pic>
      <p:sp>
        <p:nvSpPr>
          <p:cNvPr id="3" name="TextBox 2">
            <a:extLst>
              <a:ext uri="{FF2B5EF4-FFF2-40B4-BE49-F238E27FC236}">
                <a16:creationId xmlns:a16="http://schemas.microsoft.com/office/drawing/2014/main" id="{0F0E129F-D8F4-104D-8565-AF5E415841C5}"/>
              </a:ext>
            </a:extLst>
          </p:cNvPr>
          <p:cNvSpPr txBox="1"/>
          <p:nvPr/>
        </p:nvSpPr>
        <p:spPr>
          <a:xfrm>
            <a:off x="3499588" y="2895600"/>
            <a:ext cx="2144824" cy="769441"/>
          </a:xfrm>
          <a:prstGeom prst="rect">
            <a:avLst/>
          </a:prstGeom>
          <a:solidFill>
            <a:srgbClr val="FFFF00"/>
          </a:solidFill>
        </p:spPr>
        <p:txBody>
          <a:bodyPr wrap="square" rtlCol="0">
            <a:spAutoFit/>
          </a:bodyPr>
          <a:lstStyle/>
          <a:p>
            <a:pPr algn="ctr"/>
            <a:r>
              <a:rPr lang="en-US" sz="4400" b="1" dirty="0"/>
              <a:t>Poll</a:t>
            </a:r>
          </a:p>
        </p:txBody>
      </p:sp>
    </p:spTree>
    <p:extLst>
      <p:ext uri="{BB962C8B-B14F-4D97-AF65-F5344CB8AC3E}">
        <p14:creationId xmlns:p14="http://schemas.microsoft.com/office/powerpoint/2010/main" val="25094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233D-4641-D34A-BC7A-F5901BE3755F}"/>
              </a:ext>
            </a:extLst>
          </p:cNvPr>
          <p:cNvSpPr>
            <a:spLocks noGrp="1"/>
          </p:cNvSpPr>
          <p:nvPr>
            <p:ph type="title"/>
          </p:nvPr>
        </p:nvSpPr>
        <p:spPr>
          <a:noFill/>
        </p:spPr>
        <p:txBody>
          <a:bodyPr/>
          <a:lstStyle/>
          <a:p>
            <a:r>
              <a:rPr lang="en-US" sz="4000" b="1" dirty="0">
                <a:solidFill>
                  <a:srgbClr val="006600"/>
                </a:solidFill>
              </a:rPr>
              <a:t>Systematic Screening: </a:t>
            </a:r>
            <a:br>
              <a:rPr lang="en-US" sz="4000" b="1" dirty="0">
                <a:solidFill>
                  <a:srgbClr val="006600"/>
                </a:solidFill>
              </a:rPr>
            </a:br>
            <a:r>
              <a:rPr lang="en-US" sz="4000" b="1" dirty="0">
                <a:solidFill>
                  <a:srgbClr val="006600"/>
                </a:solidFill>
              </a:rPr>
              <a:t>Systems Considerations</a:t>
            </a:r>
          </a:p>
        </p:txBody>
      </p:sp>
      <p:sp>
        <p:nvSpPr>
          <p:cNvPr id="3" name="Content Placeholder 2">
            <a:extLst>
              <a:ext uri="{FF2B5EF4-FFF2-40B4-BE49-F238E27FC236}">
                <a16:creationId xmlns:a16="http://schemas.microsoft.com/office/drawing/2014/main" id="{DC0B14CF-C317-BF48-A8F7-816CBCC124F5}"/>
              </a:ext>
            </a:extLst>
          </p:cNvPr>
          <p:cNvSpPr>
            <a:spLocks noGrp="1"/>
          </p:cNvSpPr>
          <p:nvPr>
            <p:ph idx="1"/>
          </p:nvPr>
        </p:nvSpPr>
        <p:spPr>
          <a:xfrm>
            <a:off x="457200" y="1417638"/>
            <a:ext cx="8229600" cy="4403725"/>
          </a:xfrm>
        </p:spPr>
        <p:txBody>
          <a:bodyPr/>
          <a:lstStyle/>
          <a:p>
            <a:r>
              <a:rPr lang="en-US" sz="2800" dirty="0"/>
              <a:t>Teaming infrastructure</a:t>
            </a:r>
          </a:p>
          <a:p>
            <a:r>
              <a:rPr lang="en-US" sz="2800" dirty="0"/>
              <a:t>Referral process</a:t>
            </a:r>
          </a:p>
          <a:p>
            <a:r>
              <a:rPr lang="en-US" sz="2800" dirty="0"/>
              <a:t>Universal foundation in place</a:t>
            </a:r>
          </a:p>
          <a:p>
            <a:r>
              <a:rPr lang="en-US" sz="2800" dirty="0"/>
              <a:t>Equity issues</a:t>
            </a:r>
          </a:p>
          <a:p>
            <a:r>
              <a:rPr lang="en-US" sz="2800" dirty="0"/>
              <a:t>SEBL is a stated priority</a:t>
            </a:r>
          </a:p>
          <a:p>
            <a:r>
              <a:rPr lang="en-US" sz="2800" dirty="0"/>
              <a:t>Policies and Procedures</a:t>
            </a:r>
          </a:p>
          <a:p>
            <a:r>
              <a:rPr lang="en-US" sz="2800" dirty="0"/>
              <a:t>Capacity for MH lens on this work</a:t>
            </a:r>
          </a:p>
          <a:p>
            <a:r>
              <a:rPr lang="en-US" sz="2800" dirty="0"/>
              <a:t>Time for training and coaching  </a:t>
            </a:r>
          </a:p>
          <a:p>
            <a:pPr marL="0" indent="0" algn="ctr">
              <a:buNone/>
            </a:pPr>
            <a:r>
              <a:rPr lang="en-US" dirty="0">
                <a:solidFill>
                  <a:srgbClr val="FF0000"/>
                </a:solidFill>
                <a:hlinkClick r:id="rId2"/>
              </a:rPr>
              <a:t>Screening Systems Considerations Assessment</a:t>
            </a:r>
            <a:endParaRPr lang="en-US" dirty="0">
              <a:solidFill>
                <a:srgbClr val="FF0000"/>
              </a:solidFill>
            </a:endParaRPr>
          </a:p>
        </p:txBody>
      </p:sp>
    </p:spTree>
    <p:extLst>
      <p:ext uri="{BB962C8B-B14F-4D97-AF65-F5344CB8AC3E}">
        <p14:creationId xmlns:p14="http://schemas.microsoft.com/office/powerpoint/2010/main" val="304557467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Systems Considerations for Readiness</a:t>
            </a:r>
          </a:p>
        </p:txBody>
      </p:sp>
      <p:graphicFrame>
        <p:nvGraphicFramePr>
          <p:cNvPr id="232450" name="Content Placeholder 2"/>
          <p:cNvGraphicFramePr>
            <a:graphicFrameLocks noGrp="1"/>
          </p:cNvGraphicFramePr>
          <p:nvPr>
            <p:ph idx="1"/>
            <p:custDataLst>
              <p:tags r:id="rId3"/>
            </p:custDataLst>
            <p:extLst>
              <p:ext uri="{D42A27DB-BD31-4B8C-83A1-F6EECF244321}">
                <p14:modId xmlns:p14="http://schemas.microsoft.com/office/powerpoint/2010/main" val="4159052847"/>
              </p:ext>
            </p:ext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36077C95-5AA1-6C45-BF2C-3E50AD13B6EB}"/>
              </a:ext>
            </a:extLst>
          </p:cNvPr>
          <p:cNvSpPr txBox="1"/>
          <p:nvPr/>
        </p:nvSpPr>
        <p:spPr>
          <a:xfrm>
            <a:off x="1905000" y="6398696"/>
            <a:ext cx="5570756" cy="369332"/>
          </a:xfrm>
          <a:prstGeom prst="rect">
            <a:avLst/>
          </a:prstGeom>
          <a:noFill/>
        </p:spPr>
        <p:txBody>
          <a:bodyPr wrap="none" rtlCol="0">
            <a:spAutoFit/>
          </a:bodyPr>
          <a:lstStyle/>
          <a:p>
            <a:r>
              <a:rPr lang="en-US" dirty="0">
                <a:highlight>
                  <a:srgbClr val="FFFF00"/>
                </a:highlight>
              </a:rPr>
              <a:t>See Screening Systems Considerations Assessment</a:t>
            </a:r>
          </a:p>
        </p:txBody>
      </p:sp>
    </p:spTree>
    <p:custDataLst>
      <p:tags r:id="rId1"/>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E88080B3-3C50-CB44-A108-A4538FB3A7F6}"/>
              </a:ext>
            </a:extLst>
          </p:cNvPr>
          <p:cNvSpPr/>
          <p:nvPr/>
        </p:nvSpPr>
        <p:spPr>
          <a:xfrm>
            <a:off x="3571875" y="2244725"/>
            <a:ext cx="2028825" cy="2460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900" dirty="0"/>
          </a:p>
        </p:txBody>
      </p:sp>
      <p:sp>
        <p:nvSpPr>
          <p:cNvPr id="5" name="Right Arrow 4">
            <a:extLst>
              <a:ext uri="{FF2B5EF4-FFF2-40B4-BE49-F238E27FC236}">
                <a16:creationId xmlns:a16="http://schemas.microsoft.com/office/drawing/2014/main" id="{6C81893B-6FA7-FE4D-8CB0-0A245292F58A}"/>
              </a:ext>
            </a:extLst>
          </p:cNvPr>
          <p:cNvSpPr/>
          <p:nvPr/>
        </p:nvSpPr>
        <p:spPr>
          <a:xfrm>
            <a:off x="6086475" y="4365625"/>
            <a:ext cx="382588" cy="2079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6" name="Right Arrow 5">
            <a:extLst>
              <a:ext uri="{FF2B5EF4-FFF2-40B4-BE49-F238E27FC236}">
                <a16:creationId xmlns:a16="http://schemas.microsoft.com/office/drawing/2014/main" id="{FA633412-5ABA-484F-8A5B-6837011C83AC}"/>
              </a:ext>
            </a:extLst>
          </p:cNvPr>
          <p:cNvSpPr/>
          <p:nvPr/>
        </p:nvSpPr>
        <p:spPr>
          <a:xfrm>
            <a:off x="4314825" y="4365625"/>
            <a:ext cx="382588" cy="2079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7" name="Right Arrow 6">
            <a:extLst>
              <a:ext uri="{FF2B5EF4-FFF2-40B4-BE49-F238E27FC236}">
                <a16:creationId xmlns:a16="http://schemas.microsoft.com/office/drawing/2014/main" id="{FA8AEE01-10ED-2846-A667-110D8769F008}"/>
              </a:ext>
            </a:extLst>
          </p:cNvPr>
          <p:cNvSpPr/>
          <p:nvPr/>
        </p:nvSpPr>
        <p:spPr>
          <a:xfrm>
            <a:off x="2560638" y="4357688"/>
            <a:ext cx="382587" cy="20796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8" name="Freeform 7">
            <a:extLst>
              <a:ext uri="{FF2B5EF4-FFF2-40B4-BE49-F238E27FC236}">
                <a16:creationId xmlns:a16="http://schemas.microsoft.com/office/drawing/2014/main" id="{13CE0B6A-ACF5-B048-8387-221C2845BB31}"/>
              </a:ext>
            </a:extLst>
          </p:cNvPr>
          <p:cNvSpPr/>
          <p:nvPr/>
        </p:nvSpPr>
        <p:spPr>
          <a:xfrm>
            <a:off x="117157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a:t>
            </a:r>
            <a:endParaRPr lang="en-US" dirty="0"/>
          </a:p>
        </p:txBody>
      </p:sp>
      <p:sp>
        <p:nvSpPr>
          <p:cNvPr id="9" name="Freeform 8">
            <a:extLst>
              <a:ext uri="{FF2B5EF4-FFF2-40B4-BE49-F238E27FC236}">
                <a16:creationId xmlns:a16="http://schemas.microsoft.com/office/drawing/2014/main" id="{ADE1411F-2236-034C-95C5-C23B5F146142}"/>
              </a:ext>
            </a:extLst>
          </p:cNvPr>
          <p:cNvSpPr/>
          <p:nvPr/>
        </p:nvSpPr>
        <p:spPr>
          <a:xfrm>
            <a:off x="294322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2451115"/>
              <a:satOff val="-3409"/>
              <a:lumOff val="-1307"/>
              <a:alphaOff val="0"/>
            </a:schemeClr>
          </a:fillRef>
          <a:effectRef idx="0">
            <a:schemeClr val="accent5">
              <a:alpha val="50000"/>
              <a:hueOff val="-2451115"/>
              <a:satOff val="-3409"/>
              <a:lumOff val="-1307"/>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 Solving</a:t>
            </a:r>
          </a:p>
        </p:txBody>
      </p:sp>
      <p:sp>
        <p:nvSpPr>
          <p:cNvPr id="10" name="Freeform 9">
            <a:extLst>
              <a:ext uri="{FF2B5EF4-FFF2-40B4-BE49-F238E27FC236}">
                <a16:creationId xmlns:a16="http://schemas.microsoft.com/office/drawing/2014/main" id="{45DA9188-469B-934F-84D0-7ED27C7261D3}"/>
              </a:ext>
            </a:extLst>
          </p:cNvPr>
          <p:cNvSpPr/>
          <p:nvPr/>
        </p:nvSpPr>
        <p:spPr>
          <a:xfrm>
            <a:off x="471487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4902231"/>
              <a:satOff val="-6819"/>
              <a:lumOff val="-2615"/>
              <a:alphaOff val="0"/>
            </a:schemeClr>
          </a:fillRef>
          <a:effectRef idx="0">
            <a:schemeClr val="accent5">
              <a:alpha val="50000"/>
              <a:hueOff val="-4902231"/>
              <a:satOff val="-6819"/>
              <a:lumOff val="-2615"/>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Solution</a:t>
            </a:r>
          </a:p>
        </p:txBody>
      </p:sp>
      <p:sp>
        <p:nvSpPr>
          <p:cNvPr id="11" name="Freeform 10">
            <a:extLst>
              <a:ext uri="{FF2B5EF4-FFF2-40B4-BE49-F238E27FC236}">
                <a16:creationId xmlns:a16="http://schemas.microsoft.com/office/drawing/2014/main" id="{EE394096-BA6C-094E-B5D3-3EEFA89EDEAE}"/>
              </a:ext>
            </a:extLst>
          </p:cNvPr>
          <p:cNvSpPr/>
          <p:nvPr/>
        </p:nvSpPr>
        <p:spPr>
          <a:xfrm>
            <a:off x="6507163" y="3757613"/>
            <a:ext cx="1408112"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7353345"/>
              <a:satOff val="-10228"/>
              <a:lumOff val="-3922"/>
              <a:alphaOff val="0"/>
            </a:schemeClr>
          </a:fillRef>
          <a:effectRef idx="0">
            <a:schemeClr val="accent5">
              <a:alpha val="50000"/>
              <a:hueOff val="-7353345"/>
              <a:satOff val="-10228"/>
              <a:lumOff val="-3922"/>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400" dirty="0"/>
              <a:t>Action Planning</a:t>
            </a:r>
          </a:p>
        </p:txBody>
      </p:sp>
      <p:sp>
        <p:nvSpPr>
          <p:cNvPr id="12" name="Freeform 11">
            <a:extLst>
              <a:ext uri="{FF2B5EF4-FFF2-40B4-BE49-F238E27FC236}">
                <a16:creationId xmlns:a16="http://schemas.microsoft.com/office/drawing/2014/main" id="{ED7345DA-9AA7-CE46-9CB6-B6D1148C0108}"/>
              </a:ext>
            </a:extLst>
          </p:cNvPr>
          <p:cNvSpPr/>
          <p:nvPr/>
        </p:nvSpPr>
        <p:spPr>
          <a:xfrm>
            <a:off x="1833563" y="1833563"/>
            <a:ext cx="1676400" cy="1677987"/>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	</a:t>
            </a:r>
          </a:p>
        </p:txBody>
      </p:sp>
      <p:sp>
        <p:nvSpPr>
          <p:cNvPr id="13" name="Freeform 12">
            <a:extLst>
              <a:ext uri="{FF2B5EF4-FFF2-40B4-BE49-F238E27FC236}">
                <a16:creationId xmlns:a16="http://schemas.microsoft.com/office/drawing/2014/main" id="{5AF2AFBE-1436-BC42-9398-44F2CB2CC64F}"/>
              </a:ext>
            </a:extLst>
          </p:cNvPr>
          <p:cNvSpPr/>
          <p:nvPr/>
        </p:nvSpPr>
        <p:spPr>
          <a:xfrm>
            <a:off x="5600700" y="1833563"/>
            <a:ext cx="1677988" cy="1677987"/>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Solution</a:t>
            </a:r>
          </a:p>
        </p:txBody>
      </p:sp>
      <p:pic>
        <p:nvPicPr>
          <p:cNvPr id="121867" name="Picture 15">
            <a:extLst>
              <a:ext uri="{FF2B5EF4-FFF2-40B4-BE49-F238E27FC236}">
                <a16:creationId xmlns:a16="http://schemas.microsoft.com/office/drawing/2014/main" id="{E44EE900-A562-C946-B479-008EDCA182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1950" y="6251575"/>
            <a:ext cx="762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TextBox 1">
            <a:extLst>
              <a:ext uri="{FF2B5EF4-FFF2-40B4-BE49-F238E27FC236}">
                <a16:creationId xmlns:a16="http://schemas.microsoft.com/office/drawing/2014/main" id="{520ACA5B-60EE-A543-B2FD-2367549A576D}"/>
              </a:ext>
            </a:extLst>
          </p:cNvPr>
          <p:cNvSpPr txBox="1">
            <a:spLocks noChangeArrowheads="1"/>
          </p:cNvSpPr>
          <p:nvPr/>
        </p:nvSpPr>
        <p:spPr bwMode="auto">
          <a:xfrm>
            <a:off x="412750" y="5438775"/>
            <a:ext cx="8347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2600" b="1"/>
              <a:t>What data tools do you use to move through data review, problem solving, and action planning?</a:t>
            </a:r>
          </a:p>
        </p:txBody>
      </p:sp>
      <p:sp>
        <p:nvSpPr>
          <p:cNvPr id="14" name="Title 13">
            <a:extLst>
              <a:ext uri="{FF2B5EF4-FFF2-40B4-BE49-F238E27FC236}">
                <a16:creationId xmlns:a16="http://schemas.microsoft.com/office/drawing/2014/main" id="{1F601E39-0017-6F4D-A5CB-90FF67E318A2}"/>
              </a:ext>
            </a:extLst>
          </p:cNvPr>
          <p:cNvSpPr>
            <a:spLocks noGrp="1"/>
          </p:cNvSpPr>
          <p:nvPr>
            <p:ph type="title"/>
          </p:nvPr>
        </p:nvSpPr>
        <p:spPr/>
        <p:txBody>
          <a:bodyPr/>
          <a:lstStyle/>
          <a:p>
            <a:pPr>
              <a:defRPr/>
            </a:pPr>
            <a:r>
              <a:rPr lang="en-US" sz="4000" b="1" dirty="0">
                <a:solidFill>
                  <a:schemeClr val="accent6">
                    <a:lumMod val="50000"/>
                  </a:schemeClr>
                </a:solidFill>
              </a:rPr>
              <a:t>Improving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1"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0-#ppt_w/2"/>
                                          </p:val>
                                        </p:tav>
                                        <p:tav tm="100000">
                                          <p:val>
                                            <p:strVal val="#ppt_x"/>
                                          </p:val>
                                        </p:tav>
                                      </p:tavLst>
                                    </p:anim>
                                    <p:anim calcmode="lin" valueType="num">
                                      <p:cBhvr additive="base">
                                        <p:cTn id="44" dur="1000" fill="hold"/>
                                        <p:tgtEl>
                                          <p:spTgt spid="5"/>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000"/>
                            </p:stCondLst>
                            <p:childTnLst>
                              <p:par>
                                <p:cTn id="46" presetID="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5">
            <a:extLst>
              <a:ext uri="{FF2B5EF4-FFF2-40B4-BE49-F238E27FC236}">
                <a16:creationId xmlns:a16="http://schemas.microsoft.com/office/drawing/2014/main" id="{0A5DDB0C-9737-6D46-98CA-77C3A9A9978C}"/>
              </a:ext>
            </a:extLst>
          </p:cNvPr>
          <p:cNvSpPr>
            <a:spLocks noGrp="1"/>
          </p:cNvSpPr>
          <p:nvPr>
            <p:ph idx="1"/>
          </p:nvPr>
        </p:nvSpPr>
        <p:spPr>
          <a:xfrm>
            <a:off x="609600" y="1123951"/>
            <a:ext cx="8229600" cy="4895850"/>
          </a:xfrm>
        </p:spPr>
        <p:txBody>
          <a:bodyPr/>
          <a:lstStyle/>
          <a:p>
            <a:pPr marL="514350" indent="-514350" eaLnBrk="1" hangingPunct="1">
              <a:buAutoNum type="arabicPeriod"/>
            </a:pPr>
            <a:r>
              <a:rPr lang="en-US" altLang="en-US" sz="2700" b="1" dirty="0"/>
              <a:t>Do we have a problem? If so, what is the </a:t>
            </a:r>
            <a:r>
              <a:rPr lang="en-US" altLang="en-US" sz="2700" b="1" i="1" dirty="0"/>
              <a:t>precise </a:t>
            </a:r>
            <a:r>
              <a:rPr lang="en-US" altLang="en-US" sz="2700" b="1" dirty="0"/>
              <a:t>nature of our problem?</a:t>
            </a:r>
            <a:r>
              <a:rPr lang="en-US" altLang="en-US" sz="2700" dirty="0"/>
              <a:t> (identify, define, clarify, confirm/disconfirm inferences)</a:t>
            </a:r>
          </a:p>
          <a:p>
            <a:pPr eaLnBrk="1" hangingPunct="1">
              <a:buFontTx/>
              <a:buAutoNum type="arabicPeriod"/>
            </a:pPr>
            <a:r>
              <a:rPr lang="en-US" altLang="en-US" sz="2700" b="1" dirty="0"/>
              <a:t> What is our goal? How will we know we’ve met our goal? </a:t>
            </a:r>
            <a:r>
              <a:rPr lang="en-US" altLang="en-US" sz="2700" dirty="0"/>
              <a:t>(what data will we use?)</a:t>
            </a:r>
            <a:endParaRPr lang="en-US" altLang="en-US" sz="2700" b="1" dirty="0"/>
          </a:p>
          <a:p>
            <a:pPr eaLnBrk="1" hangingPunct="1">
              <a:buFontTx/>
              <a:buAutoNum type="arabicPeriod"/>
            </a:pPr>
            <a:r>
              <a:rPr lang="en-US" altLang="en-US" sz="2700" b="1" dirty="0"/>
              <a:t> Why does the problem exist, &amp; what can we do about it? </a:t>
            </a:r>
            <a:r>
              <a:rPr lang="en-US" altLang="en-US" sz="2700" dirty="0"/>
              <a:t>(hypothesis &amp; solution)</a:t>
            </a:r>
          </a:p>
          <a:p>
            <a:pPr eaLnBrk="1" hangingPunct="1">
              <a:buFontTx/>
              <a:buAutoNum type="arabicPeriod"/>
            </a:pPr>
            <a:r>
              <a:rPr lang="en-US" altLang="en-US" sz="2700" b="1" dirty="0"/>
              <a:t> What are the actual elements of our plan? </a:t>
            </a:r>
            <a:r>
              <a:rPr lang="en-US" altLang="en-US" sz="2700" dirty="0"/>
              <a:t>(action plan)</a:t>
            </a:r>
          </a:p>
          <a:p>
            <a:pPr eaLnBrk="1" hangingPunct="1">
              <a:buFontTx/>
              <a:buAutoNum type="arabicPeriod"/>
            </a:pPr>
            <a:r>
              <a:rPr lang="en-US" altLang="en-US" sz="2700" b="1" dirty="0"/>
              <a:t> Is our plan being implemented with fidelity &amp; is it working? </a:t>
            </a:r>
            <a:r>
              <a:rPr lang="en-US" altLang="en-US" sz="2700" dirty="0"/>
              <a:t>(evaluate &amp; revise plan)</a:t>
            </a:r>
          </a:p>
          <a:p>
            <a:pPr eaLnBrk="1" hangingPunct="1">
              <a:buFontTx/>
              <a:buAutoNum type="arabicPeriod"/>
            </a:pPr>
            <a:r>
              <a:rPr lang="en-US" altLang="en-US" sz="2700" b="1" dirty="0"/>
              <a:t> What next steps are needed?</a:t>
            </a:r>
          </a:p>
        </p:txBody>
      </p:sp>
      <p:sp>
        <p:nvSpPr>
          <p:cNvPr id="34820" name="TextBox 5">
            <a:extLst>
              <a:ext uri="{FF2B5EF4-FFF2-40B4-BE49-F238E27FC236}">
                <a16:creationId xmlns:a16="http://schemas.microsoft.com/office/drawing/2014/main" id="{C6FBEB6F-69BE-2545-A6E7-08DFC25E6628}"/>
              </a:ext>
            </a:extLst>
          </p:cNvPr>
          <p:cNvSpPr txBox="1">
            <a:spLocks noChangeArrowheads="1"/>
          </p:cNvSpPr>
          <p:nvPr/>
        </p:nvSpPr>
        <p:spPr bwMode="auto">
          <a:xfrm>
            <a:off x="609600" y="499390"/>
            <a:ext cx="5407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defTabSz="914400" eaLnBrk="1" hangingPunct="1">
              <a:defRPr/>
            </a:pPr>
            <a:r>
              <a:rPr lang="en-US" altLang="en-US" sz="3600" b="1" dirty="0">
                <a:solidFill>
                  <a:schemeClr val="accent6">
                    <a:lumMod val="50000"/>
                  </a:schemeClr>
                </a:solidFill>
                <a:latin typeface="+mj-lt"/>
              </a:rPr>
              <a:t>Problem Solving Mantra…..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7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7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87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87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5FBE-3DA5-6947-8BA4-1A7FC44C9AD4}"/>
              </a:ext>
            </a:extLst>
          </p:cNvPr>
          <p:cNvSpPr>
            <a:spLocks noGrp="1"/>
          </p:cNvSpPr>
          <p:nvPr>
            <p:ph type="title"/>
          </p:nvPr>
        </p:nvSpPr>
        <p:spPr>
          <a:noFill/>
        </p:spPr>
        <p:txBody>
          <a:bodyPr/>
          <a:lstStyle/>
          <a:p>
            <a:r>
              <a:rPr lang="en-US" dirty="0"/>
              <a:t>Connecting Results from Screenings to Interventions</a:t>
            </a:r>
          </a:p>
        </p:txBody>
      </p:sp>
      <p:sp>
        <p:nvSpPr>
          <p:cNvPr id="5" name="Rectangle 1">
            <a:extLst>
              <a:ext uri="{FF2B5EF4-FFF2-40B4-BE49-F238E27FC236}">
                <a16:creationId xmlns:a16="http://schemas.microsoft.com/office/drawing/2014/main" id="{05F1A7C6-0D8E-4E6A-A699-BD0329B2CF6B}"/>
              </a:ext>
            </a:extLst>
          </p:cNvPr>
          <p:cNvSpPr>
            <a:spLocks noChangeArrowheads="1"/>
          </p:cNvSpPr>
          <p:nvPr/>
        </p:nvSpPr>
        <p:spPr bwMode="auto">
          <a:xfrm>
            <a:off x="-3622164" y="0"/>
            <a:ext cx="1638833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Content Placeholder 6">
            <a:extLst>
              <a:ext uri="{FF2B5EF4-FFF2-40B4-BE49-F238E27FC236}">
                <a16:creationId xmlns:a16="http://schemas.microsoft.com/office/drawing/2014/main" id="{0CAA0D4B-C237-C24B-92C3-9570F1C85003}"/>
              </a:ext>
            </a:extLst>
          </p:cNvPr>
          <p:cNvGraphicFramePr>
            <a:graphicFrameLocks noGrp="1"/>
          </p:cNvGraphicFramePr>
          <p:nvPr>
            <p:ph idx="1"/>
            <p:extLst>
              <p:ext uri="{D42A27DB-BD31-4B8C-83A1-F6EECF244321}">
                <p14:modId xmlns:p14="http://schemas.microsoft.com/office/powerpoint/2010/main" val="1680541907"/>
              </p:ext>
            </p:extLst>
          </p:nvPr>
        </p:nvGraphicFramePr>
        <p:xfrm>
          <a:off x="457200" y="1692276"/>
          <a:ext cx="8382001" cy="4891077"/>
        </p:xfrm>
        <a:graphic>
          <a:graphicData uri="http://schemas.openxmlformats.org/drawingml/2006/table">
            <a:tbl>
              <a:tblPr firstRow="1" firstCol="1" bandRow="1">
                <a:tableStyleId>{5C22544A-7EE6-4342-B048-85BDC9FD1C3A}</a:tableStyleId>
              </a:tblPr>
              <a:tblGrid>
                <a:gridCol w="3170957">
                  <a:extLst>
                    <a:ext uri="{9D8B030D-6E8A-4147-A177-3AD203B41FA5}">
                      <a16:colId xmlns:a16="http://schemas.microsoft.com/office/drawing/2014/main" val="3084099211"/>
                    </a:ext>
                  </a:extLst>
                </a:gridCol>
                <a:gridCol w="1465606">
                  <a:extLst>
                    <a:ext uri="{9D8B030D-6E8A-4147-A177-3AD203B41FA5}">
                      <a16:colId xmlns:a16="http://schemas.microsoft.com/office/drawing/2014/main" val="3002414395"/>
                    </a:ext>
                  </a:extLst>
                </a:gridCol>
                <a:gridCol w="3745438">
                  <a:extLst>
                    <a:ext uri="{9D8B030D-6E8A-4147-A177-3AD203B41FA5}">
                      <a16:colId xmlns:a16="http://schemas.microsoft.com/office/drawing/2014/main" val="2765261084"/>
                    </a:ext>
                  </a:extLst>
                </a:gridCol>
              </a:tblGrid>
              <a:tr h="465817">
                <a:tc>
                  <a:txBody>
                    <a:bodyPr/>
                    <a:lstStyle/>
                    <a:p>
                      <a:pPr marL="0" marR="0" algn="ctr">
                        <a:spcBef>
                          <a:spcPts val="0"/>
                        </a:spcBef>
                        <a:spcAft>
                          <a:spcPts val="0"/>
                        </a:spcAft>
                      </a:pPr>
                      <a:r>
                        <a:rPr lang="en-US" sz="1200">
                          <a:effectLst/>
                        </a:rPr>
                        <a:t>Intervention: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Target Population: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Evidenced to Address: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4052985"/>
                  </a:ext>
                </a:extLst>
              </a:tr>
              <a:tr h="465817">
                <a:tc>
                  <a:txBody>
                    <a:bodyPr/>
                    <a:lstStyle/>
                    <a:p>
                      <a:pPr marL="0" marR="0">
                        <a:spcBef>
                          <a:spcPts val="0"/>
                        </a:spcBef>
                        <a:spcAft>
                          <a:spcPts val="0"/>
                        </a:spcAft>
                      </a:pPr>
                      <a:r>
                        <a:rPr lang="en-US" sz="1200">
                          <a:effectLst/>
                        </a:rPr>
                        <a:t>Second Step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K-6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Prosocial skills</a:t>
                      </a:r>
                    </a:p>
                    <a:p>
                      <a:pPr marL="0" marR="0">
                        <a:spcBef>
                          <a:spcPts val="0"/>
                        </a:spcBef>
                        <a:spcAft>
                          <a:spcPts val="0"/>
                        </a:spcAft>
                      </a:pPr>
                      <a:r>
                        <a:rPr lang="en-US" sz="1200">
                          <a:effectLst/>
                        </a:rPr>
                        <a:t>Violence prevention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6415640"/>
                  </a:ext>
                </a:extLst>
              </a:tr>
              <a:tr h="465817">
                <a:tc>
                  <a:txBody>
                    <a:bodyPr/>
                    <a:lstStyle/>
                    <a:p>
                      <a:pPr marL="0" marR="0">
                        <a:spcBef>
                          <a:spcPts val="0"/>
                        </a:spcBef>
                        <a:spcAft>
                          <a:spcPts val="0"/>
                        </a:spcAft>
                      </a:pPr>
                      <a:r>
                        <a:rPr lang="en-US" sz="1200" dirty="0" err="1">
                          <a:effectLst/>
                        </a:rPr>
                        <a:t>Botvin</a:t>
                      </a:r>
                      <a:r>
                        <a:rPr lang="en-US" sz="1200" dirty="0">
                          <a:effectLst/>
                        </a:rPr>
                        <a:t> Life Skills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7-12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Prosocial skills</a:t>
                      </a:r>
                    </a:p>
                    <a:p>
                      <a:pPr marL="0" marR="0">
                        <a:spcBef>
                          <a:spcPts val="0"/>
                        </a:spcBef>
                        <a:spcAft>
                          <a:spcPts val="0"/>
                        </a:spcAft>
                      </a:pPr>
                      <a:r>
                        <a:rPr lang="en-US" sz="1200">
                          <a:effectLst/>
                        </a:rPr>
                        <a:t>Substance use prevention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5018515"/>
                  </a:ext>
                </a:extLst>
              </a:tr>
              <a:tr h="465817">
                <a:tc>
                  <a:txBody>
                    <a:bodyPr/>
                    <a:lstStyle/>
                    <a:p>
                      <a:pPr marL="0" marR="0">
                        <a:spcBef>
                          <a:spcPts val="0"/>
                        </a:spcBef>
                        <a:spcAft>
                          <a:spcPts val="0"/>
                        </a:spcAft>
                      </a:pPr>
                      <a:r>
                        <a:rPr lang="en-US" sz="1200">
                          <a:effectLst/>
                        </a:rPr>
                        <a:t>Support for Students Exposed to Trauma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Address impact of trauma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8196210"/>
                  </a:ext>
                </a:extLst>
              </a:tr>
              <a:tr h="465817">
                <a:tc>
                  <a:txBody>
                    <a:bodyPr/>
                    <a:lstStyle/>
                    <a:p>
                      <a:pPr marL="0" marR="0">
                        <a:spcBef>
                          <a:spcPts val="0"/>
                        </a:spcBef>
                        <a:spcAft>
                          <a:spcPts val="0"/>
                        </a:spcAft>
                      </a:pPr>
                      <a:r>
                        <a:rPr lang="en-US" sz="1200">
                          <a:effectLst/>
                        </a:rPr>
                        <a:t>Check In, Check Out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K-12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Reteach expectations, increased adult attention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2986048"/>
                  </a:ext>
                </a:extLst>
              </a:tr>
              <a:tr h="698726">
                <a:tc>
                  <a:txBody>
                    <a:bodyPr/>
                    <a:lstStyle/>
                    <a:p>
                      <a:pPr marL="0" marR="0">
                        <a:spcBef>
                          <a:spcPts val="0"/>
                        </a:spcBef>
                        <a:spcAft>
                          <a:spcPts val="0"/>
                        </a:spcAft>
                      </a:pPr>
                      <a:r>
                        <a:rPr lang="en-US" sz="1200">
                          <a:effectLst/>
                        </a:rPr>
                        <a:t>Small group instruction of needed skills (social, coping, problem solving)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K-12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Reteach lessons from curriculum available at 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7363980"/>
                  </a:ext>
                </a:extLst>
              </a:tr>
              <a:tr h="465817">
                <a:tc>
                  <a:txBody>
                    <a:bodyPr/>
                    <a:lstStyle/>
                    <a:p>
                      <a:pPr marL="0" marR="0">
                        <a:spcBef>
                          <a:spcPts val="0"/>
                        </a:spcBef>
                        <a:spcAft>
                          <a:spcPts val="0"/>
                        </a:spcAft>
                      </a:pPr>
                      <a:r>
                        <a:rPr lang="en-US" sz="1200">
                          <a:effectLst/>
                        </a:rPr>
                        <a:t>MATCH-ADTC (anxiety, depression, trauma, conduct)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K-12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Modular approach to address less intense presenting problems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9330466"/>
                  </a:ext>
                </a:extLst>
              </a:tr>
              <a:tr h="232908">
                <a:tc>
                  <a:txBody>
                    <a:bodyPr/>
                    <a:lstStyle/>
                    <a:p>
                      <a:pPr marL="0" marR="0">
                        <a:spcBef>
                          <a:spcPts val="0"/>
                        </a:spcBef>
                        <a:spcAft>
                          <a:spcPts val="0"/>
                        </a:spcAft>
                      </a:pPr>
                      <a:r>
                        <a:rPr lang="en-US" sz="1200">
                          <a:effectLst/>
                        </a:rPr>
                        <a:t>Coping Cat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Address impact of anxiety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3391076"/>
                  </a:ext>
                </a:extLst>
              </a:tr>
              <a:tr h="232908">
                <a:tc>
                  <a:txBody>
                    <a:bodyPr/>
                    <a:lstStyle/>
                    <a:p>
                      <a:pPr marL="0" marR="0">
                        <a:spcBef>
                          <a:spcPts val="0"/>
                        </a:spcBef>
                        <a:spcAft>
                          <a:spcPts val="0"/>
                        </a:spcAft>
                      </a:pPr>
                      <a:r>
                        <a:rPr lang="en-US" sz="1200">
                          <a:effectLst/>
                        </a:rPr>
                        <a:t>Bounce Back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K-5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Address impact of trauma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454249"/>
                  </a:ext>
                </a:extLst>
              </a:tr>
              <a:tr h="232908">
                <a:tc>
                  <a:txBody>
                    <a:bodyPr/>
                    <a:lstStyle/>
                    <a:p>
                      <a:pPr marL="0" marR="0">
                        <a:spcBef>
                          <a:spcPts val="0"/>
                        </a:spcBef>
                        <a:spcAft>
                          <a:spcPts val="0"/>
                        </a:spcAft>
                      </a:pPr>
                      <a:r>
                        <a:rPr lang="en-US" sz="1200">
                          <a:effectLst/>
                        </a:rPr>
                        <a:t>SPARCS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6-12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Address impact of trauma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9371052"/>
                  </a:ext>
                </a:extLst>
              </a:tr>
              <a:tr h="465817">
                <a:tc>
                  <a:txBody>
                    <a:bodyPr/>
                    <a:lstStyle/>
                    <a:p>
                      <a:pPr marL="0" marR="0">
                        <a:spcBef>
                          <a:spcPts val="0"/>
                        </a:spcBef>
                        <a:spcAft>
                          <a:spcPts val="0"/>
                        </a:spcAft>
                      </a:pPr>
                      <a:r>
                        <a:rPr lang="en-US" sz="1200">
                          <a:effectLst/>
                        </a:rPr>
                        <a:t>Aggression Replacement Training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6-12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Address physical aggression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0396431"/>
                  </a:ext>
                </a:extLst>
              </a:tr>
              <a:tr h="232908">
                <a:tc>
                  <a:txBody>
                    <a:bodyPr/>
                    <a:lstStyle/>
                    <a:p>
                      <a:pPr marL="0" marR="0">
                        <a:spcBef>
                          <a:spcPts val="0"/>
                        </a:spcBef>
                        <a:spcAft>
                          <a:spcPts val="0"/>
                        </a:spcAft>
                      </a:pPr>
                      <a:r>
                        <a:rPr lang="en-US" sz="1200">
                          <a:effectLst/>
                        </a:rPr>
                        <a:t>TF-CBT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Grades K-12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Address impact of trauma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7021967"/>
                  </a:ext>
                </a:extLst>
              </a:tr>
            </a:tbl>
          </a:graphicData>
        </a:graphic>
      </p:graphicFrame>
    </p:spTree>
    <p:extLst>
      <p:ext uri="{BB962C8B-B14F-4D97-AF65-F5344CB8AC3E}">
        <p14:creationId xmlns:p14="http://schemas.microsoft.com/office/powerpoint/2010/main" val="30703457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1155-56FD-8944-A163-2F3AE8B72365}"/>
              </a:ext>
            </a:extLst>
          </p:cNvPr>
          <p:cNvSpPr>
            <a:spLocks noGrp="1"/>
          </p:cNvSpPr>
          <p:nvPr>
            <p:ph type="title"/>
          </p:nvPr>
        </p:nvSpPr>
        <p:spPr>
          <a:noFill/>
        </p:spPr>
        <p:txBody>
          <a:bodyPr/>
          <a:lstStyle/>
          <a:p>
            <a:r>
              <a:rPr lang="en-US" dirty="0"/>
              <a:t>Inventory of Targeted Supports</a:t>
            </a:r>
          </a:p>
        </p:txBody>
      </p:sp>
      <p:pic>
        <p:nvPicPr>
          <p:cNvPr id="5" name="Content Placeholder 4">
            <a:extLst>
              <a:ext uri="{FF2B5EF4-FFF2-40B4-BE49-F238E27FC236}">
                <a16:creationId xmlns:a16="http://schemas.microsoft.com/office/drawing/2014/main" id="{22A2E9A5-547C-8246-A1D5-7579D9005D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403222"/>
            <a:ext cx="7957351" cy="3778377"/>
          </a:xfrm>
          <a:ln>
            <a:solidFill>
              <a:schemeClr val="tx1"/>
            </a:solidFill>
          </a:ln>
        </p:spPr>
      </p:pic>
      <p:sp>
        <p:nvSpPr>
          <p:cNvPr id="6" name="TextBox 5">
            <a:extLst>
              <a:ext uri="{FF2B5EF4-FFF2-40B4-BE49-F238E27FC236}">
                <a16:creationId xmlns:a16="http://schemas.microsoft.com/office/drawing/2014/main" id="{EED36D9D-1812-594D-83B1-47FA95F75A54}"/>
              </a:ext>
            </a:extLst>
          </p:cNvPr>
          <p:cNvSpPr txBox="1"/>
          <p:nvPr/>
        </p:nvSpPr>
        <p:spPr>
          <a:xfrm>
            <a:off x="457200" y="5465075"/>
            <a:ext cx="8077200" cy="646331"/>
          </a:xfrm>
          <a:prstGeom prst="rect">
            <a:avLst/>
          </a:prstGeom>
          <a:noFill/>
        </p:spPr>
        <p:txBody>
          <a:bodyPr wrap="square" rtlCol="0">
            <a:spAutoFit/>
          </a:bodyPr>
          <a:lstStyle/>
          <a:p>
            <a:pPr algn="ctr"/>
            <a:r>
              <a:rPr lang="en-US" dirty="0"/>
              <a:t> </a:t>
            </a:r>
            <a:r>
              <a:rPr lang="en-US" u="sng" dirty="0">
                <a:hlinkClick r:id="rId4" tooltip="https://docs.google.com/document/d/1IJMrgr_UKqYhmiMm_L9lMgKX1F6gIt8FFYRg0aLQyyg/copy"/>
              </a:rPr>
              <a:t>https://docs.google.com/document/d/1IJMrgr_UKqYhmiMm_L9lMgKX1F6gIt8FFYRg0aLQyyg/copy</a:t>
            </a:r>
            <a:endParaRPr lang="en-US" dirty="0"/>
          </a:p>
        </p:txBody>
      </p:sp>
    </p:spTree>
    <p:extLst>
      <p:ext uri="{BB962C8B-B14F-4D97-AF65-F5344CB8AC3E}">
        <p14:creationId xmlns:p14="http://schemas.microsoft.com/office/powerpoint/2010/main" val="358775152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ctrTitle"/>
            <p:custDataLst>
              <p:tags r:id="rId2"/>
            </p:custDataLst>
          </p:nvPr>
        </p:nvSpPr>
        <p:spPr>
          <a:xfrm>
            <a:off x="685800" y="831850"/>
            <a:ext cx="7772400" cy="1524000"/>
          </a:xfrm>
          <a:prstGeom prst="rect">
            <a:avLst/>
          </a:prstGeom>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a:ln>
                  <a:noFill/>
                </a:ln>
                <a:solidFill>
                  <a:srgbClr val="006600"/>
                </a:solidFill>
                <a:effectLst/>
                <a:uLnTx/>
                <a:uFillTx/>
                <a:latin typeface="+mj-lt"/>
                <a:ea typeface="+mj-ea"/>
                <a:cs typeface="ＭＳ Ｐゴシック" pitchFamily="-84" charset="-128"/>
              </a:rPr>
              <a:t>What’</a:t>
            </a:r>
            <a:r>
              <a:rPr kumimoji="0" lang="en-US" altLang="ja-JP" sz="4400" b="1" i="0" u="none" strike="noStrike" kern="1200" cap="none" spc="0" normalizeH="0" baseline="0" noProof="0">
                <a:ln>
                  <a:noFill/>
                </a:ln>
                <a:solidFill>
                  <a:srgbClr val="006600"/>
                </a:solidFill>
                <a:effectLst/>
                <a:uLnTx/>
                <a:uFillTx/>
                <a:latin typeface="+mj-lt"/>
                <a:ea typeface="+mj-ea"/>
                <a:cs typeface="ＭＳ Ｐゴシック" pitchFamily="-84" charset="-128"/>
              </a:rPr>
              <a:t>s Next?</a:t>
            </a:r>
            <a:endParaRPr kumimoji="0" lang="en-US" altLang="en-US" sz="4400" b="1" i="0" u="none" strike="noStrike" kern="1200" cap="none" spc="0" normalizeH="0" baseline="0" noProof="0">
              <a:ln>
                <a:noFill/>
              </a:ln>
              <a:solidFill>
                <a:srgbClr val="006600"/>
              </a:solidFill>
              <a:effectLst/>
              <a:uLnTx/>
              <a:uFillTx/>
              <a:latin typeface="+mj-lt"/>
              <a:ea typeface="+mj-ea"/>
              <a:cs typeface="ＭＳ Ｐゴシック" pitchFamily="-84" charset="-128"/>
            </a:endParaRPr>
          </a:p>
        </p:txBody>
      </p:sp>
      <p:sp>
        <p:nvSpPr>
          <p:cNvPr id="240642" name="Content Placeholder 2"/>
          <p:cNvSpPr>
            <a:spLocks noGrp="1"/>
          </p:cNvSpPr>
          <p:nvPr>
            <p:ph type="subTitle" idx="1"/>
            <p:custDataLst>
              <p:tags r:id="rId3"/>
            </p:custDataLst>
          </p:nvPr>
        </p:nvSpPr>
        <p:spPr>
          <a:xfrm>
            <a:off x="693738" y="2355850"/>
            <a:ext cx="7848600" cy="2860675"/>
          </a:xfrm>
          <a:prstGeom prst="rect">
            <a:avLst/>
          </a:prstGeom>
        </p:spPr>
        <p:txBody>
          <a:bodyPr vert="horz" wrap="square" lIns="91440" tIns="45720" rIns="91440" bIns="45720" numCol="1" rtlCol="0" anchor="t" anchorCtr="0" compatLnSpc="1">
            <a:prstTxWarp prst="textNoShape">
              <a:avLst/>
            </a:prstTxWarp>
            <a:normAutofit/>
          </a:bodyPr>
          <a:lstStyle/>
          <a:p>
            <a:pPr marL="514350" marR="0" lvl="0" indent="-514350" algn="ctr" defTabSz="457200" rtl="0" eaLnBrk="1" fontAlgn="auto" latinLnBrk="0" hangingPunct="1">
              <a:lnSpc>
                <a:spcPct val="100000"/>
              </a:lnSpc>
              <a:spcBef>
                <a:spcPct val="20000"/>
              </a:spcBef>
              <a:spcAft>
                <a:spcPct val="0"/>
              </a:spcAft>
              <a:buClrTx/>
              <a:buSzTx/>
              <a:buFont typeface="+mj-lt"/>
              <a:buAutoNum type="arabicPeriod"/>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Review Screening Systems Considerations Assessment</a:t>
            </a:r>
            <a:endParaRPr kumimoji="0" lang="en-US" sz="3200" b="0" i="1"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ctr" defTabSz="457200" rtl="0" eaLnBrk="1" fontAlgn="auto" latinLnBrk="0" hangingPunct="1">
              <a:lnSpc>
                <a:spcPct val="100000"/>
              </a:lnSpc>
              <a:spcBef>
                <a:spcPct val="20000"/>
              </a:spcBef>
              <a:spcAft>
                <a:spcPct val="0"/>
              </a:spcAft>
              <a:buClrTx/>
              <a:buSzTx/>
              <a:buFont typeface="+mj-lt"/>
              <a:buAutoNum type="arabicPeriod"/>
              <a:defRPr/>
            </a:pPr>
            <a:r>
              <a:rPr kumimoji="0" lang="en-US" sz="3200" b="0" i="0" u="none" strike="noStrike" kern="1200" cap="none" spc="0" normalizeH="0" baseline="0" noProof="0" dirty="0">
                <a:ln>
                  <a:noFill/>
                </a:ln>
                <a:solidFill>
                  <a:schemeClr val="tx1"/>
                </a:solidFill>
                <a:effectLst/>
                <a:uLnTx/>
                <a:uFillTx/>
                <a:latin typeface="+mn-lt"/>
                <a:ea typeface="+mn-ea"/>
                <a:cs typeface="+mn-cs"/>
              </a:rPr>
              <a:t>Determine where is your school in this process</a:t>
            </a:r>
          </a:p>
          <a:p>
            <a:pPr marL="514350" marR="0" lvl="0" indent="-514350" algn="ctr" defTabSz="457200" rtl="0" eaLnBrk="1" fontAlgn="auto" latinLnBrk="0" hangingPunct="1">
              <a:lnSpc>
                <a:spcPct val="100000"/>
              </a:lnSpc>
              <a:spcBef>
                <a:spcPct val="20000"/>
              </a:spcBef>
              <a:spcAft>
                <a:spcPct val="0"/>
              </a:spcAft>
              <a:buClrTx/>
              <a:buSzTx/>
              <a:buFont typeface="+mj-lt"/>
              <a:buAutoNum type="arabicPeriod"/>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Review and select tools</a:t>
            </a:r>
          </a:p>
        </p:txBody>
      </p:sp>
    </p:spTree>
    <p:custDataLst>
      <p:tags r:id="rId1"/>
    </p:custData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custDataLst>
              <p:tags r:id="rId2"/>
            </p:custDataLst>
          </p:nvPr>
        </p:nvPicPr>
        <p:blipFill>
          <a:blip r:embed="rId6"/>
          <a:stretch>
            <a:fillRect/>
          </a:stretch>
        </p:blipFill>
        <p:spPr>
          <a:xfrm>
            <a:off x="1878806" y="1205864"/>
            <a:ext cx="5386388" cy="2935288"/>
          </a:xfrm>
          <a:prstGeom prst="rect">
            <a:avLst/>
          </a:prstGeom>
          <a:noFill/>
          <a:ln>
            <a:noFill/>
            <a:miter lim="800000"/>
          </a:ln>
        </p:spPr>
      </p:pic>
      <p:sp>
        <p:nvSpPr>
          <p:cNvPr id="146434" name="TextBox 3"/>
          <p:cNvSpPr/>
          <p:nvPr>
            <p:custDataLst>
              <p:tags r:id="rId3"/>
            </p:custDataLst>
          </p:nvPr>
        </p:nvSpPr>
        <p:spPr>
          <a:xfrm>
            <a:off x="1219200" y="4648200"/>
            <a:ext cx="6257925" cy="954088"/>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defTabSz="914400" eaLnBrk="1" hangingPunct="1">
              <a:spcBef>
                <a:spcPct val="0"/>
              </a:spcBef>
              <a:buFontTx/>
              <a:buNone/>
            </a:pPr>
            <a:r>
              <a:rPr lang="en-US" altLang="en-US" sz="2800">
                <a:latin typeface="Arial"/>
                <a:hlinkClick r:id="" action="ppaction://noaction"/>
              </a:rPr>
              <a:t>http://www.ci3t.org/screening</a:t>
            </a:r>
            <a:r>
              <a:rPr lang="en-US" altLang="en-US" sz="2800">
                <a:latin typeface="Arial"/>
              </a:rPr>
              <a:t> </a:t>
            </a:r>
          </a:p>
          <a:p>
            <a:pPr marL="0" lvl="0" indent="0" algn="ctr" defTabSz="914400" eaLnBrk="1" hangingPunct="1">
              <a:spcBef>
                <a:spcPct val="0"/>
              </a:spcBef>
              <a:buFontTx/>
              <a:buNone/>
            </a:pPr>
            <a:endParaRPr lang="en-US" altLang="en-US" sz="2800">
              <a:latin typeface="Arial"/>
            </a:endParaRPr>
          </a:p>
        </p:txBody>
      </p:sp>
      <p:sp>
        <p:nvSpPr>
          <p:cNvPr id="146436" name="New shape"/>
          <p:cNvSpPr/>
          <p:nvPr>
            <p:custDataLst>
              <p:tags r:id="rId4"/>
            </p:custDataLst>
          </p:nvPr>
        </p:nvSpPr>
        <p:spPr>
          <a:xfrm>
            <a:off x="2071973" y="4693920"/>
            <a:ext cx="5156200" cy="355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1"/>
    </p:custDataLst>
    <p:extLst>
      <p:ext uri="{BB962C8B-B14F-4D97-AF65-F5344CB8AC3E}">
        <p14:creationId xmlns:p14="http://schemas.microsoft.com/office/powerpoint/2010/main" val="269701254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descr="A group of people around each otherDescription automatically generated"/>
          <p:cNvPicPr>
            <a:picLocks noChangeAspect="1"/>
          </p:cNvPicPr>
          <p:nvPr>
            <p:custDataLst>
              <p:tags r:id="rId2"/>
            </p:custDataLst>
          </p:nvPr>
        </p:nvPicPr>
        <p:blipFill>
          <a:blip r:embed="rId7"/>
          <a:stretch>
            <a:fillRect/>
          </a:stretch>
        </p:blipFill>
        <p:spPr>
          <a:xfrm>
            <a:off x="2786063" y="1844675"/>
            <a:ext cx="3883025" cy="4995863"/>
          </a:xfrm>
          <a:prstGeom prst="rect">
            <a:avLst/>
          </a:prstGeom>
          <a:noFill/>
          <a:ln>
            <a:noFill/>
            <a:miter lim="800000"/>
          </a:ln>
        </p:spPr>
      </p:pic>
      <p:sp>
        <p:nvSpPr>
          <p:cNvPr id="147458" name="TextBox 1"/>
          <p:cNvSpPr/>
          <p:nvPr>
            <p:custDataLst>
              <p:tags r:id="rId3"/>
            </p:custDataLst>
          </p:nvPr>
        </p:nvSpPr>
        <p:spPr>
          <a:xfrm>
            <a:off x="304800" y="242888"/>
            <a:ext cx="8686800" cy="1601787"/>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defTabSz="914400">
              <a:spcBef>
                <a:spcPct val="0"/>
              </a:spcBef>
              <a:buFontTx/>
              <a:buNone/>
            </a:pPr>
            <a:r>
              <a:rPr lang="en-US" altLang="en-US" sz="4400" b="1" dirty="0">
                <a:solidFill>
                  <a:schemeClr val="accent3">
                    <a:lumMod val="50000"/>
                  </a:schemeClr>
                </a:solidFill>
                <a:latin typeface="Arial"/>
              </a:rPr>
              <a:t>Another</a:t>
            </a:r>
            <a:r>
              <a:rPr lang="en-US" altLang="en-US" sz="4400" b="1" dirty="0">
                <a:solidFill>
                  <a:srgbClr val="006600"/>
                </a:solidFill>
                <a:latin typeface="Arial"/>
              </a:rPr>
              <a:t> amazing resource!</a:t>
            </a:r>
          </a:p>
          <a:p>
            <a:pPr marL="0" lvl="0" indent="0" algn="ctr" defTabSz="914400">
              <a:spcBef>
                <a:spcPct val="0"/>
              </a:spcBef>
              <a:buFontTx/>
              <a:buNone/>
            </a:pPr>
            <a:r>
              <a:rPr lang="en-US" altLang="en-US" sz="1800" b="1" dirty="0">
                <a:latin typeface="Arial"/>
                <a:hlinkClick r:id="" action="ppaction://noaction"/>
              </a:rPr>
              <a:t>https://smhcollaborative.org/wp-content/uploads/2019/11/universalscreening.pdf</a:t>
            </a:r>
            <a:endParaRPr lang="en-US" altLang="en-US" sz="1800" b="1" dirty="0">
              <a:latin typeface="Arial"/>
            </a:endParaRPr>
          </a:p>
          <a:p>
            <a:pPr marL="0" lvl="0" indent="0" defTabSz="914400">
              <a:spcBef>
                <a:spcPct val="0"/>
              </a:spcBef>
              <a:buFontTx/>
              <a:buNone/>
            </a:pPr>
            <a:r>
              <a:rPr lang="en-US" altLang="en-US" sz="1800" b="1" dirty="0">
                <a:solidFill>
                  <a:srgbClr val="006600"/>
                </a:solidFill>
                <a:latin typeface="Arial"/>
              </a:rPr>
              <a:t> </a:t>
            </a:r>
            <a:endParaRPr lang="en-US" altLang="en-US" sz="1800" dirty="0">
              <a:latin typeface="Arial"/>
            </a:endParaRPr>
          </a:p>
        </p:txBody>
      </p:sp>
      <p:sp>
        <p:nvSpPr>
          <p:cNvPr id="147459" name="New shape"/>
          <p:cNvSpPr/>
          <p:nvPr>
            <p:custDataLst>
              <p:tags r:id="rId4"/>
            </p:custDataLst>
          </p:nvPr>
        </p:nvSpPr>
        <p:spPr>
          <a:xfrm>
            <a:off x="2882900" y="959168"/>
            <a:ext cx="89154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Tree>
    <p:custDataLst>
      <p:tags r:id="rId1"/>
    </p:custDataLst>
    <p:extLst>
      <p:ext uri="{BB962C8B-B14F-4D97-AF65-F5344CB8AC3E}">
        <p14:creationId xmlns:p14="http://schemas.microsoft.com/office/powerpoint/2010/main" val="187676692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0C79E3-BCBB-ED41-81E1-AA70E9AAC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 y="50800"/>
            <a:ext cx="8674100" cy="6807200"/>
          </a:xfrm>
          <a:prstGeom prst="rect">
            <a:avLst/>
          </a:prstGeom>
        </p:spPr>
      </p:pic>
      <p:cxnSp>
        <p:nvCxnSpPr>
          <p:cNvPr id="11" name="Straight Connector 10">
            <a:extLst>
              <a:ext uri="{FF2B5EF4-FFF2-40B4-BE49-F238E27FC236}">
                <a16:creationId xmlns:a16="http://schemas.microsoft.com/office/drawing/2014/main" id="{3FE836B3-3CEA-444E-9E76-A5A12FF9C835}"/>
              </a:ext>
            </a:extLst>
          </p:cNvPr>
          <p:cNvCxnSpPr>
            <a:cxnSpLocks/>
          </p:cNvCxnSpPr>
          <p:nvPr/>
        </p:nvCxnSpPr>
        <p:spPr>
          <a:xfrm flipH="1" flipV="1">
            <a:off x="4227681" y="2722000"/>
            <a:ext cx="725319" cy="704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60C8BC3-3780-E242-AE94-E043C3866B0D}"/>
              </a:ext>
            </a:extLst>
          </p:cNvPr>
          <p:cNvSpPr/>
          <p:nvPr/>
        </p:nvSpPr>
        <p:spPr>
          <a:xfrm>
            <a:off x="4953000" y="3218639"/>
            <a:ext cx="3124200" cy="41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042014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4D99B-3CFE-BA4E-8AD4-BCE2F080E56C}"/>
              </a:ext>
            </a:extLst>
          </p:cNvPr>
          <p:cNvSpPr>
            <a:spLocks noGrp="1"/>
          </p:cNvSpPr>
          <p:nvPr>
            <p:ph type="title"/>
          </p:nvPr>
        </p:nvSpPr>
        <p:spPr>
          <a:xfrm>
            <a:off x="457200" y="2286000"/>
            <a:ext cx="8229600" cy="1143000"/>
          </a:xfrm>
        </p:spPr>
        <p:txBody>
          <a:bodyPr/>
          <a:lstStyle/>
          <a:p>
            <a:r>
              <a:rPr lang="en-US" b="1" dirty="0">
                <a:solidFill>
                  <a:srgbClr val="006600"/>
                </a:solidFill>
              </a:rPr>
              <a:t>Thank you for your commitment!</a:t>
            </a:r>
          </a:p>
        </p:txBody>
      </p:sp>
    </p:spTree>
    <p:extLst>
      <p:ext uri="{BB962C8B-B14F-4D97-AF65-F5344CB8AC3E}">
        <p14:creationId xmlns:p14="http://schemas.microsoft.com/office/powerpoint/2010/main" val="412104741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02459-5614-C543-BD57-FF91D64FB6AE}"/>
              </a:ext>
            </a:extLst>
          </p:cNvPr>
          <p:cNvSpPr>
            <a:spLocks noGrp="1"/>
          </p:cNvSpPr>
          <p:nvPr>
            <p:ph type="title"/>
          </p:nvPr>
        </p:nvSpPr>
        <p:spPr>
          <a:xfrm>
            <a:off x="457200" y="731837"/>
            <a:ext cx="8229600" cy="1143000"/>
          </a:xfrm>
        </p:spPr>
        <p:txBody>
          <a:bodyPr/>
          <a:lstStyle/>
          <a:p>
            <a:r>
              <a:rPr lang="en-US" sz="3600" dirty="0"/>
              <a:t>As students, family, school, and community members consider a “restart” of school, we must design education that works for </a:t>
            </a:r>
            <a:r>
              <a:rPr lang="en-US" sz="3600" b="1" i="1" dirty="0"/>
              <a:t>all</a:t>
            </a:r>
            <a:endParaRPr lang="en-US" sz="3600" dirty="0"/>
          </a:p>
        </p:txBody>
      </p:sp>
      <p:pic>
        <p:nvPicPr>
          <p:cNvPr id="7" name="Content Placeholder 6">
            <a:extLst>
              <a:ext uri="{FF2B5EF4-FFF2-40B4-BE49-F238E27FC236}">
                <a16:creationId xmlns:a16="http://schemas.microsoft.com/office/drawing/2014/main" id="{BC35BFF0-3599-544C-B0D2-B2D1F38FCBC7}"/>
              </a:ext>
            </a:extLst>
          </p:cNvPr>
          <p:cNvPicPr>
            <a:picLocks noGrp="1" noChangeAspect="1"/>
          </p:cNvPicPr>
          <p:nvPr>
            <p:ph sz="half" idx="2"/>
          </p:nvPr>
        </p:nvPicPr>
        <p:blipFill>
          <a:blip r:embed="rId3"/>
          <a:stretch>
            <a:fillRect/>
          </a:stretch>
        </p:blipFill>
        <p:spPr>
          <a:xfrm>
            <a:off x="2048758" y="2773363"/>
            <a:ext cx="5046483" cy="3352800"/>
          </a:xfrm>
          <a:prstGeom prst="rect">
            <a:avLst/>
          </a:prstGeom>
        </p:spPr>
      </p:pic>
    </p:spTree>
    <p:extLst>
      <p:ext uri="{BB962C8B-B14F-4D97-AF65-F5344CB8AC3E}">
        <p14:creationId xmlns:p14="http://schemas.microsoft.com/office/powerpoint/2010/main" val="83657533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p:cNvSpPr>
            <a:spLocks noGrp="1"/>
          </p:cNvSpPr>
          <p:nvPr>
            <p:ph type="title"/>
            <p:custDataLst>
              <p:tags r:id="rId2"/>
            </p:custDataLst>
          </p:nvPr>
        </p:nvSpPr>
        <p:spPr>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chemeClr val="accent3">
                    <a:lumMod val="50000"/>
                  </a:schemeClr>
                </a:solidFill>
                <a:effectLst/>
                <a:uLnTx/>
                <a:uFillTx/>
                <a:latin typeface="+mj-lt"/>
                <a:ea typeface="ＭＳ Ｐゴシック" panose="020B0600070205080204" pitchFamily="34" charset="-128"/>
                <a:cs typeface="ＭＳ Ｐゴシック" pitchFamily="-84" charset="-128"/>
              </a:rPr>
              <a:t>Resources</a:t>
            </a:r>
          </a:p>
        </p:txBody>
      </p:sp>
      <p:sp>
        <p:nvSpPr>
          <p:cNvPr id="242690" name="Content Placeholder 2"/>
          <p:cNvSpPr>
            <a:spLocks noGrp="1"/>
          </p:cNvSpPr>
          <p:nvPr>
            <p:ph idx="1"/>
            <p:custDataLst>
              <p:tags r:id="rId3"/>
            </p:custDataLst>
          </p:nvPr>
        </p:nvSpPr>
        <p:spPr>
          <a:xfrm>
            <a:off x="457200" y="1328738"/>
            <a:ext cx="8229600" cy="4525962"/>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endParaRPr lang="en-US" altLang="en-US" sz="3400" dirty="0"/>
          </a:p>
          <a:p>
            <a:pPr marL="0" lvl="0" indent="0" algn="ctr">
              <a:buNone/>
            </a:pPr>
            <a:r>
              <a:rPr lang="en-US" altLang="en-US" sz="3400" dirty="0"/>
              <a:t>All resources can be found at</a:t>
            </a:r>
          </a:p>
          <a:p>
            <a:pPr marL="0" lvl="0" indent="0" algn="ctr">
              <a:buNone/>
            </a:pPr>
            <a:r>
              <a:rPr lang="en-US" sz="3600" b="1" u="sng" dirty="0">
                <a:hlinkClick r:id="rId12"/>
              </a:rPr>
              <a:t>bit.ly/VTBEST2021</a:t>
            </a:r>
            <a:endParaRPr lang="en-US" altLang="en-US" sz="3400" dirty="0"/>
          </a:p>
        </p:txBody>
      </p:sp>
      <p:sp>
        <p:nvSpPr>
          <p:cNvPr id="242691" name="Title 1"/>
          <p:cNvSpPr txBox="1"/>
          <p:nvPr>
            <p:custDataLst>
              <p:tags r:id="rId4"/>
            </p:custDataLst>
          </p:nvPr>
        </p:nvSpPr>
        <p:spPr bwMode="auto">
          <a:xfrm>
            <a:off x="442332" y="3630903"/>
            <a:ext cx="8229600" cy="1143000"/>
          </a:xfrm>
          <a:prstGeom prst="rect">
            <a:avLst/>
          </a:prstGeom>
          <a:noFill/>
          <a:ln>
            <a:noFill/>
          </a:ln>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chemeClr val="accent3">
                    <a:lumMod val="50000"/>
                  </a:schemeClr>
                </a:solidFill>
                <a:effectLst/>
                <a:uLnTx/>
                <a:uFillTx/>
                <a:latin typeface="+mj-lt"/>
                <a:ea typeface="ＭＳ Ｐゴシック" panose="020B0600070205080204" pitchFamily="34" charset="-128"/>
                <a:cs typeface="ＭＳ Ｐゴシック" pitchFamily="-84" charset="-128"/>
              </a:rPr>
              <a:t>What questions do you have?</a:t>
            </a:r>
          </a:p>
        </p:txBody>
      </p:sp>
      <p:sp>
        <p:nvSpPr>
          <p:cNvPr id="242692" name="New shape"/>
          <p:cNvSpPr/>
          <p:nvPr>
            <p:custDataLst>
              <p:tags r:id="rId5"/>
            </p:custDataLst>
          </p:nvPr>
        </p:nvSpPr>
        <p:spPr>
          <a:xfrm>
            <a:off x="2383244" y="1374458"/>
            <a:ext cx="33528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242693" name="New shape"/>
          <p:cNvSpPr/>
          <p:nvPr>
            <p:custDataLst>
              <p:tags r:id="rId6"/>
            </p:custDataLst>
          </p:nvPr>
        </p:nvSpPr>
        <p:spPr>
          <a:xfrm>
            <a:off x="548640" y="2544890"/>
            <a:ext cx="118872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4"/>
              </a:rPr>
              <a:t>_</a:t>
            </a:r>
          </a:p>
        </p:txBody>
      </p:sp>
      <p:sp>
        <p:nvSpPr>
          <p:cNvPr id="242694" name="New shape"/>
          <p:cNvSpPr/>
          <p:nvPr>
            <p:custDataLst>
              <p:tags r:id="rId7"/>
            </p:custDataLst>
          </p:nvPr>
        </p:nvSpPr>
        <p:spPr>
          <a:xfrm>
            <a:off x="1212909" y="3349562"/>
            <a:ext cx="44196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5"/>
              </a:rPr>
              <a:t>_</a:t>
            </a:r>
          </a:p>
        </p:txBody>
      </p:sp>
      <p:sp>
        <p:nvSpPr>
          <p:cNvPr id="242695" name="New shape"/>
          <p:cNvSpPr/>
          <p:nvPr>
            <p:custDataLst>
              <p:tags r:id="rId8"/>
            </p:custDataLst>
          </p:nvPr>
        </p:nvSpPr>
        <p:spPr>
          <a:xfrm>
            <a:off x="4687253" y="3788474"/>
            <a:ext cx="22860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6"/>
              </a:rPr>
              <a:t>_</a:t>
            </a:r>
          </a:p>
        </p:txBody>
      </p:sp>
      <p:sp>
        <p:nvSpPr>
          <p:cNvPr id="242696" name="New shape"/>
          <p:cNvSpPr/>
          <p:nvPr>
            <p:custDataLst>
              <p:tags r:id="rId9"/>
            </p:custDataLst>
          </p:nvPr>
        </p:nvSpPr>
        <p:spPr>
          <a:xfrm>
            <a:off x="2369105" y="4227386"/>
            <a:ext cx="50292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7"/>
              </a:rPr>
              <a:t>_</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7780" y="1508443"/>
            <a:ext cx="6858000" cy="385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5212" y="1716140"/>
            <a:ext cx="3393853" cy="3393852"/>
            <a:chOff x="183451" y="48831"/>
            <a:chExt cx="4525137" cy="4525136"/>
          </a:xfrm>
        </p:grpSpPr>
        <p:sp>
          <p:nvSpPr>
            <p:cNvPr id="8" name="Oval 7"/>
            <p:cNvSpPr/>
            <p:nvPr/>
          </p:nvSpPr>
          <p:spPr>
            <a:xfrm>
              <a:off x="183451" y="48831"/>
              <a:ext cx="4525137" cy="4525136"/>
            </a:xfrm>
            <a:prstGeom prst="ellipse">
              <a:avLst/>
            </a:prstGeom>
            <a:solidFill>
              <a:srgbClr val="00B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00163">
                <a:lnSpc>
                  <a:spcPct val="90000"/>
                </a:lnSpc>
                <a:spcAft>
                  <a:spcPct val="35000"/>
                </a:spcAft>
              </a:pPr>
              <a:r>
                <a:rPr lang="en-US" sz="2925" kern="1200"/>
                <a:t>Internalizing </a:t>
              </a:r>
            </a:p>
          </p:txBody>
        </p:sp>
      </p:grpSp>
      <p:grpSp>
        <p:nvGrpSpPr>
          <p:cNvPr id="10" name="Group 9"/>
          <p:cNvGrpSpPr/>
          <p:nvPr/>
        </p:nvGrpSpPr>
        <p:grpSpPr>
          <a:xfrm>
            <a:off x="4085391" y="1739138"/>
            <a:ext cx="3393853" cy="3393852"/>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00163">
                <a:lnSpc>
                  <a:spcPct val="90000"/>
                </a:lnSpc>
                <a:spcAft>
                  <a:spcPct val="35000"/>
                </a:spcAft>
              </a:pPr>
              <a:r>
                <a:rPr lang="en-US" sz="2925" kern="1200"/>
                <a:t>Externalizing</a:t>
              </a:r>
            </a:p>
          </p:txBody>
        </p:sp>
      </p:grpSp>
      <p:sp>
        <p:nvSpPr>
          <p:cNvPr id="16" name="Rectangle 15"/>
          <p:cNvSpPr/>
          <p:nvPr/>
        </p:nvSpPr>
        <p:spPr>
          <a:xfrm>
            <a:off x="858251" y="5640652"/>
            <a:ext cx="6858000" cy="360098"/>
          </a:xfrm>
          <a:prstGeom prst="rect">
            <a:avLst/>
          </a:prstGeom>
        </p:spPr>
        <p:txBody>
          <a:bodyPr wrap="square" anchor="b" anchorCtr="0">
            <a:noAutofit/>
          </a:bodyPr>
          <a:lstStyle/>
          <a:p>
            <a:pPr>
              <a:lnSpc>
                <a:spcPct val="90000"/>
              </a:lnSpc>
              <a:spcBef>
                <a:spcPts val="432"/>
              </a:spcBef>
            </a:pPr>
            <a:r>
              <a:rPr lang="en-US" sz="1050">
                <a:solidFill>
                  <a:schemeClr val="bg1">
                    <a:lumMod val="50000"/>
                  </a:schemeClr>
                </a:solidFill>
                <a:ea typeface="ＭＳ Ｐゴシック" pitchFamily="34" charset="-128"/>
              </a:rPr>
              <a:t>Source: Forness, S.R., Freeman, S.F., </a:t>
            </a:r>
            <a:r>
              <a:rPr lang="en-US" sz="1050" err="1">
                <a:solidFill>
                  <a:schemeClr val="bg1">
                    <a:lumMod val="50000"/>
                  </a:schemeClr>
                </a:solidFill>
                <a:ea typeface="ＭＳ Ｐゴシック" pitchFamily="34" charset="-128"/>
              </a:rPr>
              <a:t>Paparella</a:t>
            </a:r>
            <a:r>
              <a:rPr lang="en-US" sz="1050">
                <a:solidFill>
                  <a:schemeClr val="bg1">
                    <a:lumMod val="50000"/>
                  </a:schemeClr>
                </a:solidFill>
                <a:ea typeface="ＭＳ Ｐゴシック" pitchFamily="34" charset="-128"/>
              </a:rPr>
              <a:t>, T., Kauffman, J.M., &amp; Walker, H.M. (2012). Special education implications of point and cumulative prevalence for children with emotional or behavioral disorders. </a:t>
            </a:r>
            <a:r>
              <a:rPr lang="en-US" sz="1050" i="1">
                <a:solidFill>
                  <a:schemeClr val="bg1">
                    <a:lumMod val="50000"/>
                  </a:schemeClr>
                </a:solidFill>
                <a:ea typeface="ＭＳ Ｐゴシック" pitchFamily="34" charset="-128"/>
              </a:rPr>
              <a:t>Journal of Emotional and Behavioral Disorders, 20</a:t>
            </a:r>
            <a:r>
              <a:rPr lang="en-US" sz="1050">
                <a:solidFill>
                  <a:schemeClr val="bg1">
                    <a:lumMod val="50000"/>
                  </a:schemeClr>
                </a:solidFill>
                <a:ea typeface="ＭＳ Ｐゴシック" pitchFamily="34" charset="-128"/>
              </a:rPr>
              <a:t>, 4-18.</a:t>
            </a:r>
          </a:p>
        </p:txBody>
      </p:sp>
      <p:graphicFrame>
        <p:nvGraphicFramePr>
          <p:cNvPr id="17" name="Content Placeholder 4"/>
          <p:cNvGraphicFramePr>
            <a:graphicFrameLocks/>
          </p:cNvGraphicFramePr>
          <p:nvPr/>
        </p:nvGraphicFramePr>
        <p:xfrm>
          <a:off x="-321549" y="4111468"/>
          <a:ext cx="3028950" cy="1546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ight Arrow 17"/>
          <p:cNvSpPr/>
          <p:nvPr/>
        </p:nvSpPr>
        <p:spPr>
          <a:xfrm>
            <a:off x="138153" y="623598"/>
            <a:ext cx="2927612" cy="213706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a:solidFill>
                  <a:prstClr val="white"/>
                </a:solidFill>
              </a:rPr>
              <a:t>Shift to a systems level perspective</a:t>
            </a:r>
          </a:p>
        </p:txBody>
      </p:sp>
    </p:spTree>
    <p:extLst>
      <p:ext uri="{BB962C8B-B14F-4D97-AF65-F5344CB8AC3E}">
        <p14:creationId xmlns:p14="http://schemas.microsoft.com/office/powerpoint/2010/main" val="1997506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349C-ABF0-3D4B-B39D-E44E6119C0C0}"/>
              </a:ext>
            </a:extLst>
          </p:cNvPr>
          <p:cNvSpPr>
            <a:spLocks noGrp="1"/>
          </p:cNvSpPr>
          <p:nvPr>
            <p:ph type="title"/>
          </p:nvPr>
        </p:nvSpPr>
        <p:spPr>
          <a:xfrm>
            <a:off x="456800" y="3313"/>
            <a:ext cx="8229600" cy="1143000"/>
          </a:xfrm>
        </p:spPr>
        <p:txBody>
          <a:bodyPr/>
          <a:lstStyle/>
          <a:p>
            <a:r>
              <a:rPr lang="en-US" b="1" dirty="0">
                <a:solidFill>
                  <a:srgbClr val="006600"/>
                </a:solidFill>
              </a:rPr>
              <a:t>Context: Challenges</a:t>
            </a:r>
          </a:p>
        </p:txBody>
      </p:sp>
      <p:sp>
        <p:nvSpPr>
          <p:cNvPr id="3" name="TextBox 2">
            <a:extLst>
              <a:ext uri="{FF2B5EF4-FFF2-40B4-BE49-F238E27FC236}">
                <a16:creationId xmlns:a16="http://schemas.microsoft.com/office/drawing/2014/main" id="{4AD6F708-7155-764B-82B4-0360EAFF059F}"/>
              </a:ext>
            </a:extLst>
          </p:cNvPr>
          <p:cNvSpPr txBox="1"/>
          <p:nvPr/>
        </p:nvSpPr>
        <p:spPr>
          <a:xfrm>
            <a:off x="4479235" y="2584174"/>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1CDCF3EB-087D-5747-A375-D551DA88C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18" y="1568293"/>
            <a:ext cx="4631646" cy="2023609"/>
          </a:xfrm>
          <a:prstGeom prst="rect">
            <a:avLst/>
          </a:prstGeom>
          <a:ln w="38100">
            <a:solidFill>
              <a:schemeClr val="tx1"/>
            </a:solidFill>
          </a:ln>
        </p:spPr>
      </p:pic>
      <p:pic>
        <p:nvPicPr>
          <p:cNvPr id="6" name="Picture 5">
            <a:extLst>
              <a:ext uri="{FF2B5EF4-FFF2-40B4-BE49-F238E27FC236}">
                <a16:creationId xmlns:a16="http://schemas.microsoft.com/office/drawing/2014/main" id="{18DB8CE2-8AD9-3A4C-A947-2DE3D34CB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358">
            <a:off x="4073312" y="1929548"/>
            <a:ext cx="5257800" cy="508000"/>
          </a:xfrm>
          <a:prstGeom prst="rect">
            <a:avLst/>
          </a:prstGeom>
        </p:spPr>
      </p:pic>
      <p:pic>
        <p:nvPicPr>
          <p:cNvPr id="8" name="Picture 7">
            <a:extLst>
              <a:ext uri="{FF2B5EF4-FFF2-40B4-BE49-F238E27FC236}">
                <a16:creationId xmlns:a16="http://schemas.microsoft.com/office/drawing/2014/main" id="{C664A047-41B6-BE44-AB1F-66FB14517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845" y="4791931"/>
            <a:ext cx="7505700" cy="1892300"/>
          </a:xfrm>
          <a:prstGeom prst="rect">
            <a:avLst/>
          </a:prstGeom>
        </p:spPr>
      </p:pic>
      <p:pic>
        <p:nvPicPr>
          <p:cNvPr id="13" name="Picture 12">
            <a:extLst>
              <a:ext uri="{FF2B5EF4-FFF2-40B4-BE49-F238E27FC236}">
                <a16:creationId xmlns:a16="http://schemas.microsoft.com/office/drawing/2014/main" id="{515E0126-919D-F54F-BC6D-0D4E64270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84567">
            <a:off x="241536" y="3713512"/>
            <a:ext cx="7607300" cy="825500"/>
          </a:xfrm>
          <a:prstGeom prst="rect">
            <a:avLst/>
          </a:prstGeom>
        </p:spPr>
      </p:pic>
    </p:spTree>
    <p:extLst>
      <p:ext uri="{BB962C8B-B14F-4D97-AF65-F5344CB8AC3E}">
        <p14:creationId xmlns:p14="http://schemas.microsoft.com/office/powerpoint/2010/main" val="232522876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9.07.14"/>
  <p:tag name="AS_TITLE" val="Aspose.Slides for .NET 4.0"/>
  <p:tag name="AS_VERSION" val="19.7"/>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a83573c-a49f-46cb-9c33-2dcaa3518b33}&quot; /&gt;&lt;isInvalidForFieldText val=&quot;0&quot; /&gt;&lt;Image&gt;&lt;filename val=&quot;E:\breeze\content\1108976012\2720711070-1\input\breezo\data\asimages\{ba83573c-a49f-46cb-9c33-2dcaa3518b33}.png&quot; /&gt;&lt;left val=&quot;292&quot; /&gt;&lt;top val=&quot;193&quot; /&gt;&lt;width val=&quot;409&quot; /&gt;&lt;height val=&quot;526&quot; /&gt;&lt;hasText val=&quot;1&quot; /&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e98074-cc24-458f-81c3-eaf09107130f}&quot; /&gt;&lt;isInvalidForFieldText val=&quot;0&quot; /&gt;&lt;Image&gt;&lt;filename val=&quot;E:\breeze\content\1108976012\2720711070-1\input\breezo\data\asimages\{1ee98074-cc24-458f-81c3-eaf09107130f}.png&quot; /&gt;&lt;left val=&quot;107&quot; /&gt;&lt;top val=&quot;44&quot; /&gt;&lt;width val=&quot;756&quot; /&gt;&lt;height val=&quot;115&quot; /&gt;&lt;hasText val=&quot;1&quot; /&gt;&lt;/Image&gt;&lt;/ThreeDShapeInfo&gt;"/>
  <p:tag name="PRESENTER_SHAPETEXTINFO" val="&lt;ShapeTextInfo&gt;&lt;TableIndex row=&quot;-1&quot; col=&quot;-1&quot;&gt;&lt;linesCount val=&quot;3&quot; /&gt;&lt;lineCharCount val=&quot;26&quot; /&gt;&lt;lineCharCount val=&quot;79&quot; /&gt;&lt;lineCharCount val=&quot;1&quot; /&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9c5570-184c-434a-904a-436a029a742e}&quot; /&gt;&lt;isInvalidForFieldText val=&quot;0&quot; /&gt;&lt;Image&gt;&lt;filename val=&quot;E:\breeze\content\1108976012\2720711070-1\input\breezo\data\asimages\{039c5570-184c-434a-904a-436a029a742e}.png&quot; /&gt;&lt;left val=&quot;300&quot; /&gt;&lt;top val=&quot;98&quot; /&gt;&lt;width val=&quot;659&quot; /&gt;&lt;height val=&quot;29&quot; /&gt;&lt;hasText val=&quot;1&quot; /&gt;&lt;/Image&gt;&lt;/ThreeDShapeInfo&gt;"/>
  <p:tag name="PRESENTER_SHAPETEXTINFO" val="&lt;ShapeTextInfo&gt;&lt;TableIndex row=&quot;-1&quot; col=&quot;-1&quot;&gt;&lt;linesCount val=&quot;1&quot; /&gt;&lt;lineCharCount val=&quot;1&quot; /&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13a09a-b33c-4f94-b49e-f43eddecdfa1}&quot; /&gt;&lt;isInvalidForFieldText val=&quot;0&quot; /&gt;&lt;Image&gt;&lt;filename val=&quot;E:\breeze\content\1108976012\2720711070-1\input\breezo\data\asimages\{6713a09a-b33c-4f94-b49e-f43eddecdfa1}.png&quot; /&gt;&lt;left val=&quot;47&quot; /&gt;&lt;top val=&quot;28&quot; /&gt;&lt;width val=&quot;866&quot; /&gt;&lt;height val=&quot;122&quot; /&gt;&lt;hasText val=&quot;1&quot; /&gt;&lt;/Image&gt;&lt;/ThreeDShapeInfo&gt;"/>
  <p:tag name="PRESENTER_SHAPETEXTINFO" val="&lt;ShapeTextInfo&gt;&lt;TableIndex row=&quot;-1&quot; col=&quot;-1&quot;&gt;&lt;linesCount val=&quot;1&quot; /&gt;&lt;lineCharCount val=&quot;9&quot; /&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8efdce-77fb-4772-a036-37c512407090}&quot; /&gt;&lt;isInvalidForFieldText val=&quot;0&quot; /&gt;&lt;Image&gt;&lt;filename val=&quot;E:\breeze\content\1108976012\2720711070-1\input\breezo\data\asimages\{868efdce-77fb-4772-a036-37c512407090}.png&quot; /&gt;&lt;left val=&quot;58&quot; /&gt;&lt;top val=&quot;150&quot; /&gt;&lt;width val=&quot;807&quot; /&gt;&lt;height val=&quot;330&quot; /&gt;&lt;hasText val=&quot;1&quot; /&gt;&lt;/Image&gt;&lt;/ThreeDShapeInfo&gt;"/>
  <p:tag name="PRESENTER_SHAPETEXTINFO" val="&lt;ShapeTextInfo&gt;&lt;TableIndex row=&quot;-1&quot; col=&quot;-1&quot;&gt;&lt;linesCount val=&quot;5&quot; /&gt;&lt;lineCharCount val=&quot;37&quot; /&gt;&lt;lineCharCount val=&quot;190&quot; /&gt;&lt;lineCharCount val=&quot;36&quot; /&gt;&lt;lineCharCount val=&quot;51&quot; /&gt;&lt;lineCharCount val=&quot;47&quot; /&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59efd8-72c3-4681-b780-44c5bdb5df8b}&quot; /&gt;&lt;isInvalidForFieldText val=&quot;0&quot; /&gt;&lt;Image&gt;&lt;filename val=&quot;E:\breeze\content\1108976012\2720711070-1\input\breezo\data\asimages\{de59efd8-72c3-4681-b780-44c5bdb5df8b}.png&quot; /&gt;&lt;left val=&quot;88&quot; /&gt;&lt;top val=&quot;534&quot; /&gt;&lt;width val=&quot;718&quot; /&gt;&lt;height val=&quot;52&quot; /&gt;&lt;hasText val=&quot;1&quot; /&gt;&lt;/Image&gt;&lt;/ThreeDShapeInfo&gt;"/>
  <p:tag name="PRESENTER_SHAPETEXTINFO" val="&lt;ShapeTextInfo&gt;&lt;TableIndex row=&quot;-1&quot; col=&quot;-1&quot;&gt;&lt;linesCount val=&quot;1&quot; /&gt;&lt;lineCharCount val=&quot;27&quot; /&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a040b3-6f9c-4e68-bc4b-97c1ceff7c4a}&quot; /&gt;&lt;isInvalidForFieldText val=&quot;0&quot; /&gt;&lt;Image&gt;&lt;filename val=&quot;E:\breeze\content\1108976012\2720711070-1\input\breezo\data\asimages\{d1a040b3-6f9c-4e68-bc4b-97c1ceff7c4a}.png&quot; /&gt;&lt;left val=&quot;248&quot; /&gt;&lt;top val=&quot;142&quot; /&gt;&lt;width val=&quot;357&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f271fb-566a-4fa9-8db0-a295267b43c4}&quot; /&gt;&lt;isInvalidForFieldText val=&quot;0&quot; /&gt;&lt;Image&gt;&lt;filename val=&quot;E:\breeze\content\1108976012\2720711070-1\input\breezo\data\asimages\{59f271fb-566a-4fa9-8db0-a295267b43c4}.png&quot; /&gt;&lt;left val=&quot;56&quot; /&gt;&lt;top val=&quot;265&quot; /&gt;&lt;width val=&quot;1192&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fa1b0a-84a3-4c7b-b77e-35f6d5a3abe0}&quot; /&gt;&lt;isInvalidForFieldText val=&quot;0&quot; /&gt;&lt;Image&gt;&lt;filename val=&quot;E:\breeze\content\1108976012\2720711070-1\input\breezo\data\asimages\{02fa1b0a-84a3-4c7b-b77e-35f6d5a3abe0}.png&quot; /&gt;&lt;left val=&quot;125&quot; /&gt;&lt;top val=&quot;350&quot; /&gt;&lt;width val=&quot;469&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e82228-cc64-4a65-a538-0eb7b659b4b9}&quot; /&gt;&lt;isInvalidForFieldText val=&quot;0&quot; /&gt;&lt;Image&gt;&lt;filename val=&quot;E:\breeze\content\1108976012\2720711070-1\input\breezo\data\asimages\{40e82228-cc64-4a65-a538-0eb7b659b4b9}.png&quot; /&gt;&lt;left val=&quot;490&quot; /&gt;&lt;top val=&quot;396&quot; /&gt;&lt;width val=&quot;245&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35c4fd-5bfd-4911-be29-5856e6bbf3cb}&quot; /&gt;&lt;isInvalidForFieldText val=&quot;0&quot; /&gt;&lt;Image&gt;&lt;filename val=&quot;E:\breeze\content\1108976012\2720711070-1\input\breezo\data\asimages\{c935c4fd-5bfd-4911-be29-5856e6bbf3cb}.png&quot; /&gt;&lt;left val=&quot;246&quot; /&gt;&lt;top val=&quot;442&quot; /&gt;&lt;width val=&quot;533&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2e4f36-b900-4795-9a53-1e6bbb35665a}&quot; /&gt;&lt;isInvalidForFieldText val=&quot;0&quot; /&gt;&lt;Image&gt;&lt;filename val=&quot;E:\breeze\content\1108976012\2720711070-1\input\breezo\data\asimages\{5b2e4f36-b900-4795-9a53-1e6bbb35665a}.png&quot; /&gt;&lt;left val=&quot;59&quot; /&gt;&lt;top val=&quot;56&quot; /&gt;&lt;width val=&quot;838&quot; /&gt;&lt;height val=&quot;62&quot; /&gt;&lt;hasText val=&quot;1&quot; /&gt;&lt;/Image&gt;&lt;/ThreeDShapeInfo&gt;"/>
  <p:tag name="PRESENTER_SHAPETEXTINFO" val="&lt;ShapeTextInfo&gt;&lt;TableIndex row=&quot;-1&quot; col=&quot;-1&quot;&gt;&lt;linesCount val=&quot;1&quot; /&gt;&lt;lineCharCount val=&quot;27&quot; /&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a824c1-6519-4624-91e4-73f657d95c88}&quot; /&gt;&lt;isInvalidForFieldText val=&quot;0&quot; /&gt;&lt;Image&gt;&lt;filename val=&quot;E:\breeze\content\1108976012\2720711070-1\input\breezo\data\asimages\{23a824c1-6519-4624-91e4-73f657d95c88}.png&quot; /&gt;&lt;left val=&quot;207&quot; /&gt;&lt;top val=&quot;571&quot; /&gt;&lt;width val=&quot;533&quot; /&gt;&lt;height val=&quot;32&quot; /&gt;&lt;hasText val=&quot;1&quot; /&gt;&lt;/Image&gt;&lt;/ThreeDShapeInfo&gt;"/>
  <p:tag name="PRESENTER_SHAPETEXTINFO" val="&lt;ShapeTextInfo&gt;&lt;TableIndex row=&quot;-1&quot; col=&quot;-1&quot;&gt;&lt;linesCount val=&quot;1&quot; /&gt;&lt;lineCharCount val=&quot;35&quot; /&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e9831a-b8aa-446c-91e6-d95925cbc8fb}&quot; /&gt;&lt;isInvalidForFieldText val=&quot;0&quot; /&gt;&lt;Image&gt;&lt;filename val=&quot;E:\breeze\content\1108976012\2720711070-1\input\breezo\data\asimages\{23e9831a-b8aa-446c-91e6-d95925cbc8fb}.png&quot; /&gt;&lt;left val=&quot;227&quot; /&gt;&lt;top val=&quot;174&quot; /&gt;&lt;width val=&quot;506&quot; /&gt;&lt;height val=&quot;339&quot; /&gt;&lt;hasText val=&quot;1&quot; /&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f43362-5b79-47ef-9d4e-638f9567a7d8}&quot; /&gt;&lt;isInvalidForFieldText val=&quot;0&quot; /&gt;&lt;Image&gt;&lt;filename val=&quot;E:\breeze\content\1108976012\2720711070-1\input\breezo\data\asimages\{87f43362-5b79-47ef-9d4e-638f9567a7d8}.png&quot; /&gt;&lt;left val=&quot;215&quot; /&gt;&lt;top val=&quot;174&quot; /&gt;&lt;width val=&quot;567&quot; /&gt;&lt;height val=&quot;227&quot; /&gt;&lt;hasText val=&quot;1&quot; /&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23b26d-1eca-40e2-9775-d75f0fc9c14a}&quot; /&gt;&lt;isInvalidForFieldText val=&quot;0&quot; /&gt;&lt;Image&gt;&lt;filename val=&quot;E:\breeze\content\1108976012\2720711070-1\input\breezo\data\asimages\{d023b26d-1eca-40e2-9775-d75f0fc9c14a}.png&quot; /&gt;&lt;left val=&quot;116&quot; /&gt;&lt;top val=&quot;62&quot; /&gt;&lt;width val=&quot;727&quot; /&gt;&lt;height val=&quot;125&quot; /&gt;&lt;hasText val=&quot;1&quot; /&gt;&lt;/Image&gt;&lt;/ThreeDShapeInfo&gt;"/>
  <p:tag name="PRESENTER_SHAPETEXTINFO" val="&lt;ShapeTextInfo&gt;&lt;TableIndex row=&quot;-1&quot; col=&quot;-1&quot;&gt;&lt;linesCount val=&quot;1&quot; /&gt;&lt;lineCharCount val=&quot;39&quot; /&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c68649-1696-435e-b421-75b0f952217e}&quot; /&gt;&lt;isInvalidForFieldText val=&quot;0&quot; /&gt;&lt;Image&gt;&lt;filename val=&quot;E:\breeze\content\1108976012\2720711070-1\input\breezo\data\asimages\{51c68649-1696-435e-b421-75b0f952217e}.png&quot; /&gt;&lt;left val=&quot;59&quot; /&gt;&lt;top val=&quot;215&quot; /&gt;&lt;width val=&quot;841&quot; /&gt;&lt;height val=&quot;366&quot; /&gt;&lt;hasText val=&quot;1&quot; /&gt;&lt;/Image&gt;&lt;/ThreeDShapeInfo&gt;"/>
  <p:tag name="PRESENTER_SHAPETEXTINFO" val="&lt;ShapeTextInfo&gt;&lt;TableIndex row=&quot;-1&quot; col=&quot;-1&quot;&gt;&lt;linesCount val=&quot;3&quot; /&gt;&lt;lineCharCount val=&quot;112&quot; /&gt;&lt;lineCharCount val=&quot;1&quot; /&gt;&lt;lineCharCount val=&quot;134&quot; /&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2295cd-19ea-4711-9fe3-e62c4eb82b75}&quot; /&gt;&lt;isInvalidForFieldText val=&quot;0&quot; /&gt;&lt;Image&gt;&lt;filename val=&quot;E:\breeze\content\1108976012\2720711070-1\input\breezo\data\asimages\{252295cd-19ea-4711-9fe3-e62c4eb82b75}.png&quot; /&gt;&lt;left val=&quot;438&quot; /&gt;&lt;top val=&quot;68&quot; /&gt;&lt;width val=&quot;85&quot; /&gt;&lt;height val=&quot;43&quot; /&gt;&lt;hasText val=&quot;1&quot; /&gt;&lt;/Image&gt;&lt;/ThreeDShapeInfo&gt;"/>
  <p:tag name="PRESENTER_SHAPETEXTINFO" val="&lt;ShapeTextInfo&gt;&lt;TableIndex row=&quot;-1&quot; col=&quot;-1&quot;&gt;&lt;linesCount val=&quot;1&quot; /&gt;&lt;lineCharCount val=&quot;4&quot; /&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5d23ae-f41e-4ba0-99e3-d497a47b47a4}&quot; /&gt;&lt;isInvalidForFieldText val=&quot;0&quot; /&gt;&lt;Image&gt;&lt;filename val=&quot;E:\breeze\content\1108976012\2720711070-1\input\breezo\data\asimages\{b65d23ae-f41e-4ba0-99e3-d497a47b47a4}.png&quot; /&gt;&lt;left val=&quot;58&quot; /&gt;&lt;top val=&quot;181&quot; /&gt;&lt;width val=&quot;795&quot; /&gt;&lt;height val=&quot;349&quot; /&gt;&lt;hasText val=&quot;1&quot; /&gt;&lt;/Image&gt;&lt;/ThreeDShapeInfo&gt;"/>
  <p:tag name="PRESENTER_SHAPETEXTINFO" val="&lt;ShapeTextInfo&gt;&lt;TableIndex row=&quot;-1&quot; col=&quot;-1&quot;&gt;&lt;linesCount val=&quot;4&quot; /&gt;&lt;lineCharCount val=&quot;117&quot; /&gt;&lt;lineCharCount val=&quot;41&quot; /&gt;&lt;lineCharCount val=&quot;44&quot; /&gt;&lt;lineCharCount val=&quot;50&quot; /&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2295cd-19ea-4711-9fe3-e62c4eb82b75}&quot; /&gt;&lt;isInvalidForFieldText val=&quot;0&quot; /&gt;&lt;Image&gt;&lt;filename val=&quot;E:\breeze\content\1108976012\2720711070-1\input\breezo\data\asimages\{252295cd-19ea-4711-9fe3-e62c4eb82b75}.png&quot; /&gt;&lt;left val=&quot;438&quot; /&gt;&lt;top val=&quot;68&quot; /&gt;&lt;width val=&quot;85&quot; /&gt;&lt;height val=&quot;43&quot; /&gt;&lt;hasText val=&quot;1&quot; /&gt;&lt;/Image&gt;&lt;/ThreeDShapeInfo&gt;"/>
  <p:tag name="PRESENTER_SHAPETEXTINFO" val="&lt;ShapeTextInfo&gt;&lt;TableIndex row=&quot;-1&quot; col=&quot;-1&quot;&gt;&lt;linesCount val=&quot;1&quot; /&gt;&lt;lineCharCount val=&quot;4&quot; /&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5d23ae-f41e-4ba0-99e3-d497a47b47a4}&quot; /&gt;&lt;isInvalidForFieldText val=&quot;0&quot; /&gt;&lt;Image&gt;&lt;filename val=&quot;E:\breeze\content\1108976012\2720711070-1\input\breezo\data\asimages\{b65d23ae-f41e-4ba0-99e3-d497a47b47a4}.png&quot; /&gt;&lt;left val=&quot;58&quot; /&gt;&lt;top val=&quot;181&quot; /&gt;&lt;width val=&quot;795&quot; /&gt;&lt;height val=&quot;349&quot; /&gt;&lt;hasText val=&quot;1&quot; /&gt;&lt;/Image&gt;&lt;/ThreeDShapeInfo&gt;"/>
  <p:tag name="PRESENTER_SHAPETEXTINFO" val="&lt;ShapeTextInfo&gt;&lt;TableIndex row=&quot;-1&quot; col=&quot;-1&quot;&gt;&lt;linesCount val=&quot;4&quot; /&gt;&lt;lineCharCount val=&quot;117&quot; /&gt;&lt;lineCharCount val=&quot;41&quot; /&gt;&lt;lineCharCount val=&quot;44&quot; /&gt;&lt;lineCharCount val=&quot;50&quot; /&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ee5f09-fe04-4831-b746-b198d102fdc5}&quot; /&gt;&lt;isInvalidForFieldText val=&quot;0&quot; /&gt;&lt;Image&gt;&lt;filename val=&quot;E:\breeze\content\1108976012\2720711070-1\input\breezo\data\asimages\{b6ee5f09-fe04-4831-b746-b198d102fdc5}.png&quot; /&gt;&lt;left val=&quot;307&quot; /&gt;&lt;top val=&quot;69&quot; /&gt;&lt;width val=&quot;347&quot; /&gt;&lt;height val=&quot;51&quot; /&gt;&lt;hasText val=&quot;1&quot; /&gt;&lt;/Image&gt;&lt;/ThreeDShapeInfo&gt;"/>
  <p:tag name="PRESENTER_SHAPETEXTINFO" val="&lt;ShapeTextInfo&gt;&lt;TableIndex row=&quot;-1&quot; col=&quot;-1&quot;&gt;&lt;linesCount val=&quot;1&quot; /&gt;&lt;lineCharCount val=&quot;14&quot; /&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90ee24-51e5-47c6-a48b-3860a12c8017}&quot; /&gt;&lt;isInvalidForFieldText val=&quot;0&quot; /&gt;&lt;Image&gt;&lt;filename val=&quot;E:\breeze\content\1108976012\2720711070-1\input\breezo\data\asimages\{4e90ee24-51e5-47c6-a48b-3860a12c8017}.png&quot; /&gt;&lt;left val=&quot;59&quot; /&gt;&lt;top val=&quot;181&quot; /&gt;&lt;width val=&quot;805&quot; /&gt;&lt;height val=&quot;381&quot; /&gt;&lt;hasText val=&quot;1&quot; /&gt;&lt;/Image&gt;&lt;/ThreeDShapeInfo&gt;"/>
  <p:tag name="PRESENTER_SHAPETEXTINFO" val="&lt;ShapeTextInfo&gt;&lt;TableIndex row=&quot;-1&quot; col=&quot;-1&quot;&gt;&lt;linesCount val=&quot;5&quot; /&gt;&lt;lineCharCount val=&quot;28&quot; /&gt;&lt;lineCharCount val=&quot;19&quot; /&gt;&lt;lineCharCount val=&quot;32&quot; /&gt;&lt;lineCharCount val=&quot;59&quot; /&gt;&lt;lineCharCount val=&quot;71&quot; /&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3bee0a-45aa-431e-91c9-5d2bc85901ea}&quot; /&gt;&lt;isInvalidForFieldText val=&quot;0&quot; /&gt;&lt;Image&gt;&lt;filename val=&quot;E:\breeze\content\1108976012\2720711070-1\input\breezo\data\asimages\{853bee0a-45aa-431e-91c9-5d2bc85901ea}.png&quot; /&gt;&lt;left val=&quot;178&quot; /&gt;&lt;top val=&quot;74&quot; /&gt;&lt;width val=&quot;628&quot; /&gt;&lt;height val=&quot;52&quot; /&gt;&lt;hasText val=&quot;1&quot; /&gt;&lt;/Image&gt;&lt;/ThreeDShapeInfo&gt;"/>
  <p:tag name="PRESENTER_SHAPETEXTINFO" val="&lt;ShapeTextInfo&gt;&lt;TableIndex row=&quot;-1&quot; col=&quot;-1&quot;&gt;&lt;linesCount val=&quot;1&quot; /&gt;&lt;lineCharCount val=&quot;24&quot; /&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7b1e77-da0b-4eb6-a17d-e5ee0aef6c1b}&quot; /&gt;&lt;isInvalidForFieldText val=&quot;0&quot; /&gt;&lt;Image&gt;&lt;filename val=&quot;E:\breeze\content\1108976012\2720711070-1\input\breezo\data\asimages\{197b1e77-da0b-4eb6-a17d-e5ee0aef6c1b}.png&quot; /&gt;&lt;left val=&quot;59&quot; /&gt;&lt;top val=&quot;175&quot; /&gt;&lt;width val=&quot;830&quot; /&gt;&lt;height val=&quot;469&quot; /&gt;&lt;hasText val=&quot;1&quot; /&gt;&lt;/Image&gt;&lt;/ThreeDShapeInfo&gt;"/>
  <p:tag name="PRESENTER_SHAPETEXTINFO" val="&lt;ShapeTextInfo&gt;&lt;TableIndex row=&quot;-1&quot; col=&quot;-1&quot;&gt;&lt;linesCount val=&quot;6&quot; /&gt;&lt;lineCharCount val=&quot;61&quot; /&gt;&lt;lineCharCount val=&quot;53&quot; /&gt;&lt;lineCharCount val=&quot;50&quot; /&gt;&lt;lineCharCount val=&quot;120&quot; /&gt;&lt;lineCharCount val=&quot;1&quot; /&gt;&lt;lineCharCount val=&quot;1&quot; /&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d537872-85b4-4751-8999-c78ac57f9d50}&quot; /&gt;&lt;isInvalidForFieldText val=&quot;0&quot; /&gt;&lt;Image&gt;&lt;filename val=&quot;E:\breeze\content\1108976012\2720711070-1\input\breezo\data\asimages\{7d537872-85b4-4751-8999-c78ac57f9d50}.png&quot; /&gt;&lt;left val=&quot;793&quot; /&gt;&lt;top val=&quot;71&quot; /&gt;&lt;width val=&quot;167&quot; /&gt;&lt;height val=&quot;122&quot; /&gt;&lt;hasText val=&quot;1&quot; /&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4ea81a-20da-4545-b796-e73901f92074}&quot; /&gt;&lt;isInvalidForFieldText val=&quot;0&quot; /&gt;&lt;Image&gt;&lt;filename val=&quot;E:\breeze\content\1108976012\2720711070-1\input\breezo\data\asimages\{bd4ea81a-20da-4545-b796-e73901f92074}.png&quot; /&gt;&lt;left val=&quot;96&quot; /&gt;&lt;top val=&quot;32&quot; /&gt;&lt;width val=&quot;769&quot; /&gt;&lt;height val=&quot;113&quot; /&gt;&lt;hasText val=&quot;1&quot; /&gt;&lt;/Image&gt;&lt;/ThreeDShapeInfo&gt;"/>
  <p:tag name="PRESENTER_SHAPETEXTINFO" val="&lt;ShapeTextInfo&gt;&lt;TableIndex row=&quot;-1&quot; col=&quot;-1&quot;&gt;&lt;linesCount val=&quot;1&quot; /&gt;&lt;lineCharCount val=&quot;50&quot; /&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d1986a95-0534-408a-921d-35e5c4fc05f9}.png&quot; /&gt;&lt;left val=&quot;0&quot; /&gt;&lt;top val=&quot;256&quot; /&gt;&lt;width val=&quot;960&quot; /&gt;&lt;height val=&quot;301&quot; /&gt;&lt;hasText val=&quot;1&quot; /&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2295cd-19ea-4711-9fe3-e62c4eb82b75}&quot; /&gt;&lt;isInvalidForFieldText val=&quot;0&quot; /&gt;&lt;Image&gt;&lt;filename val=&quot;E:\breeze\content\1108976012\2720711070-1\input\breezo\data\asimages\{252295cd-19ea-4711-9fe3-e62c4eb82b75}.png&quot; /&gt;&lt;left val=&quot;438&quot; /&gt;&lt;top val=&quot;68&quot; /&gt;&lt;width val=&quot;85&quot; /&gt;&lt;height val=&quot;43&quot; /&gt;&lt;hasText val=&quot;1&quot; /&gt;&lt;/Image&gt;&lt;/ThreeDShapeInfo&gt;"/>
  <p:tag name="PRESENTER_SHAPETEXTINFO" val="&lt;ShapeTextInfo&gt;&lt;TableIndex row=&quot;-1&quot; col=&quot;-1&quot;&gt;&lt;linesCount val=&quot;1&quot; /&gt;&lt;lineCharCount val=&quot;4&quot; /&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5d23ae-f41e-4ba0-99e3-d497a47b47a4}&quot; /&gt;&lt;isInvalidForFieldText val=&quot;0&quot; /&gt;&lt;Image&gt;&lt;filename val=&quot;E:\breeze\content\1108976012\2720711070-1\input\breezo\data\asimages\{b65d23ae-f41e-4ba0-99e3-d497a47b47a4}.png&quot; /&gt;&lt;left val=&quot;58&quot; /&gt;&lt;top val=&quot;181&quot; /&gt;&lt;width val=&quot;795&quot; /&gt;&lt;height val=&quot;349&quot; /&gt;&lt;hasText val=&quot;1&quot; /&gt;&lt;/Image&gt;&lt;/ThreeDShapeInfo&gt;"/>
  <p:tag name="PRESENTER_SHAPETEXTINFO" val="&lt;ShapeTextInfo&gt;&lt;TableIndex row=&quot;-1&quot; col=&quot;-1&quot;&gt;&lt;linesCount val=&quot;4&quot; /&gt;&lt;lineCharCount val=&quot;117&quot; /&gt;&lt;lineCharCount val=&quot;41&quot; /&gt;&lt;lineCharCount val=&quot;44&quot; /&gt;&lt;lineCharCount val=&quot;50&quot; /&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80b362-86da-4598-912d-095a64cc223b}&quot; /&gt;&lt;isInvalidForFieldText val=&quot;0&quot; /&gt;&lt;Image&gt;&lt;filename val=&quot;E:\breeze\content\1108976012\2720711070-1\input\breezo\data\asimages\{2f80b362-86da-4598-912d-095a64cc223b}.png&quot; /&gt;&lt;left val=&quot;87&quot; /&gt;&lt;top val=&quot;49&quot; /&gt;&lt;width val=&quot;796&quot; /&gt;&lt;height val=&quot;39&quot; /&gt;&lt;hasText val=&quot;1&quot; /&gt;&lt;/Image&gt;&lt;/ThreeDShapeInfo&gt;"/>
  <p:tag name="PRESENTER_SHAPETEXTINFO" val="&lt;ShapeTextInfo&gt;&lt;TableIndex row=&quot;-1&quot; col=&quot;-1&quot;&gt;&lt;linesCount val=&quot;1&quot; /&gt;&lt;lineCharCount val=&quot;35&quot; /&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781f956-191d-4009-8dff-ad77453710b0}&quot; /&gt;&lt;isInvalidForFieldText val=&quot;0&quot; /&gt;&lt;Image&gt;&lt;filename val=&quot;E:\breeze\content\1108976012\2720711070-1\input\breezo\data\asimages\{b781f956-191d-4009-8dff-ad77453710b0}.png&quot; /&gt;&lt;left val=&quot;90&quot; /&gt;&lt;top val=&quot;109&quot; /&gt;&lt;width val=&quot;795&quot; /&gt;&lt;height val=&quot;573&quot; /&gt;&lt;hasText val=&quot;1&quot; /&gt;&lt;/Image&gt;&lt;/ThreeDShapeInfo&gt;"/>
  <p:tag name="PRESENTER_SHAPETEXTINFO" val="&lt;ShapeTextInfo&gt;&lt;TableIndex row=&quot;-1&quot; col=&quot;-1&quot;&gt;&lt;linesCount val=&quot;51&quot; /&gt;&lt;lineCharCount val=&quot;19&quot; /&gt;&lt;lineCharCount val=&quot;33&quot; /&gt;&lt;lineCharCount val=&quot;25&quot; /&gt;&lt;lineCharCount val=&quot;7&quot; /&gt;&lt;lineCharCount val=&quot;25&quot; /&gt;&lt;lineCharCount val=&quot;21&quot; /&gt;&lt;lineCharCount val=&quot;24&quot; /&gt;&lt;lineCharCount val=&quot;29&quot; /&gt;&lt;lineCharCount val=&quot;30&quot; /&gt;&lt;lineCharCount val=&quot;23&quot; /&gt;&lt;lineCharCount val=&quot;28&quot; /&gt;&lt;lineCharCount val=&quot;26&quot; /&gt;&lt;lineCharCount val=&quot;15&quot; /&gt;&lt;lineCharCount val=&quot;22&quot; /&gt;&lt;lineCharCount val=&quot;34&quot; /&gt;&lt;lineCharCount val=&quot;40&quot; /&gt;&lt;lineCharCount val=&quot;53&quot; /&gt;&lt;lineCharCount val=&quot;38&quot; /&gt;&lt;lineCharCount val=&quot;25&quot; /&gt;&lt;lineCharCount val=&quot;10&quot; /&gt;&lt;lineCharCount val=&quot;9&quot; /&gt;&lt;lineCharCount val=&quot;38&quot; /&gt;&lt;lineCharCount val=&quot;26&quot; /&gt;&lt;lineCharCount val=&quot;25&quot; /&gt;&lt;lineCharCount val=&quot;22&quot; /&gt;&lt;lineCharCount val=&quot;25&quot; /&gt;&lt;lineCharCount val=&quot;7&quot; /&gt;&lt;lineCharCount val=&quot;16&quot; /&gt;&lt;lineCharCount val=&quot;28&quot; /&gt;&lt;lineCharCount val=&quot;14&quot; /&gt;&lt;lineCharCount val=&quot;50&quot; /&gt;&lt;lineCharCount val=&quot;38&quot; /&gt;&lt;lineCharCount val=&quot;26&quot; /&gt;&lt;lineCharCount val=&quot;15&quot; /&gt;&lt;lineCharCount val=&quot;24&quot; /&gt;&lt;lineCharCount val=&quot;16&quot; /&gt;&lt;lineCharCount val=&quot;43&quot; /&gt;&lt;lineCharCount val=&quot;30&quot; /&gt;&lt;lineCharCount val=&quot;17&quot; /&gt;&lt;lineCharCount val=&quot;25&quot; /&gt;&lt;lineCharCount val=&quot;16&quot; /&gt;&lt;lineCharCount val=&quot;16&quot; /&gt;&lt;lineCharCount val=&quot;23&quot; /&gt;&lt;lineCharCount val=&quot;18&quot; /&gt;&lt;lineCharCount val=&quot;26&quot; /&gt;&lt;lineCharCount val=&quot;21&quot; /&gt;&lt;lineCharCount val=&quot;17&quot; /&gt;&lt;lineCharCount val=&quot;15&quot; /&gt;&lt;lineCharCount val=&quot;1&quot; /&gt;&lt;lineCharCount val=&quot;1&quot; /&gt;&lt;lineCharCount val=&quot;1&quot; /&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7d2250-57f6-4b0d-898d-e9e27c12114e}&quot; /&gt;&lt;isInvalidForFieldText val=&quot;0&quot; /&gt;&lt;Image&gt;&lt;filename val=&quot;E:\breeze\content\1108976012\2720711070-1\input\breezo\data\asimages\{ed7d2250-57f6-4b0d-898d-e9e27c12114e}.png&quot; /&gt;&lt;left val=&quot;318&quot; /&gt;&lt;top val=&quot;651&quot; /&gt;&lt;width val=&quot;642&quot; /&gt;&lt;height val=&quot;69&quot; /&gt;&lt;hasText val=&quot;1&quot; /&gt;&lt;/Image&gt;&lt;/ThreeDShapeInfo&gt;"/>
  <p:tag name="PRESENTER_SHAPETEXTINFO" val="&lt;ShapeTextInfo&gt;&lt;TableIndex row=&quot;-1&quot; col=&quot;-1&quot;&gt;&lt;linesCount val=&quot;1&quot; /&gt;&lt;lineCharCount val=&quot;145&quot; /&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e63d2a-2788-4185-9918-6cb37eb24bf6}&quot; /&gt;&lt;isInvalidForFieldText val=&quot;0&quot; /&gt;&lt;Image&gt;&lt;filename val=&quot;E:\breeze\content\1108976012\2720711070-1\input\breezo\data\asimages\{50e63d2a-2788-4185-9918-6cb37eb24bf6}.png&quot; /&gt;&lt;left val=&quot;139&quot; /&gt;&lt;top val=&quot;103&quot; /&gt;&lt;width val=&quot;672&quot; /&gt;&lt;height val=&quot;515&quot; /&gt;&lt;hasText val=&quot;1&quot; /&gt;&lt;/Image&gt;&lt;/ThreeDShapeInfo&gt;"/>
  <p:tag name="PRESENTER_SHAPETEXTINFO" val="&lt;ShapeTextInfo&gt;&lt;TableIndex row=&quot;-1&quot; col=&quot;-1&quot;&gt;&lt;linesCount val=&quot;1&quot; /&gt;&lt;lineCharCount val=&quot;22&quot; /&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4785c2-26bd-4a73-a0e4-220f869494a6}&quot; /&gt;&lt;isInvalidForFieldText val=&quot;0&quot; /&gt;&lt;Image&gt;&lt;filename val=&quot;E:\breeze\content\1108976012\2720711070-1\input\breezo\data\asimages\{bf4785c2-26bd-4a73-a0e4-220f869494a6}.png&quot; /&gt;&lt;left val=&quot;219&quot; /&gt;&lt;top val=&quot;71&quot; /&gt;&lt;width val=&quot;520&quot; /&gt;&lt;height val=&quot;52&quot; /&gt;&lt;hasText val=&quot;1&quot; /&gt;&lt;/Image&gt;&lt;/ThreeDShapeInfo&gt;"/>
  <p:tag name="PRESENTER_SHAPETEXTINFO" val="&lt;ShapeTextInfo&gt;&lt;TableIndex row=&quot;-1&quot; col=&quot;-1&quot;&gt;&lt;linesCount val=&quot;1&quot; /&gt;&lt;lineCharCount val=&quot;19&quot; /&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fb976d1f-4568-48fb-838d-1336e238b170}.png&quot; /&gt;&lt;left val=&quot;43&quot; /&gt;&lt;top val=&quot;142&quot; /&gt;&lt;width val=&quot;874&quot; /&gt;&lt;height val=&quot;473&quot; /&gt;&lt;hasText val=&quot;1&quot; /&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8121c3-9590-437f-8340-5f8490c96fe2}&quot; /&gt;&lt;isInvalidForFieldText val=&quot;0&quot; /&gt;&lt;Image&gt;&lt;filename val=&quot;E:\breeze\content\1108976012\2720711070-1\input\breezo\data\asimages\{1e8121c3-9590-437f-8340-5f8490c96fe2}.png&quot; /&gt;&lt;left val=&quot;176&quot; /&gt;&lt;top val=&quot;33&quot; /&gt;&lt;width val=&quot;611&quot; /&gt;&lt;height val=&quot;122&quot; /&gt;&lt;hasText val=&quot;1&quot; /&gt;&lt;/Image&gt;&lt;/ThreeDShapeInfo&gt;"/>
  <p:tag name="PRESENTER_SHAPETEXTINFO" val="&lt;ShapeTextInfo&gt;&lt;TableIndex row=&quot;-1&quot; col=&quot;-1&quot;&gt;&lt;linesCount val=&quot;1&quot; /&gt;&lt;lineCharCount val=&quot;46&quot; /&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1f90b40e-c947-477f-af8e-c12c5b83b8bd}.png&quot; /&gt;&lt;left val=&quot;0&quot; /&gt;&lt;top val=&quot;172&quot; /&gt;&lt;width val=&quot;960&quot; /&gt;&lt;height val=&quot;547&quot; /&gt;&lt;hasText val=&quot;1&quot; /&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078bdb-1214-4c85-97b6-bbb0d9852335}&quot; /&gt;&lt;isInvalidForFieldText val=&quot;0&quot; /&gt;&lt;Image&gt;&lt;filename val=&quot;E:\breeze\content\1108976012\2720711070-1\input\breezo\data\asimages\{2a078bdb-1214-4c85-97b6-bbb0d9852335}.png&quot; /&gt;&lt;left val=&quot;244&quot; /&gt;&lt;top val=&quot;32&quot; /&gt;&lt;width val=&quot;475&quot; /&gt;&lt;height val=&quot;123&quot; /&gt;&lt;hasText val=&quot;1&quot; /&gt;&lt;/Image&gt;&lt;/ThreeDShapeInfo&gt;"/>
  <p:tag name="PRESENTER_SHAPETEXTINFO" val="&lt;ShapeTextInfo&gt;&lt;TableIndex row=&quot;-1&quot; col=&quot;-1&quot;&gt;&lt;linesCount val=&quot;1&quot; /&gt;&lt;lineCharCount val=&quot;37&quot; /&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1509b88c-b57f-4773-ba4e-5cd6a5f75cac}.png&quot; /&gt;&lt;left val=&quot;42&quot; /&gt;&lt;top val=&quot;166&quot; /&gt;&lt;width val=&quot;874&quot; /&gt;&lt;height val=&quot;519&quot; /&gt;&lt;hasText val=&quot;1&quot; /&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f43362-5b79-47ef-9d4e-638f9567a7d8}&quot; /&gt;&lt;isInvalidForFieldText val=&quot;0&quot; /&gt;&lt;Image&gt;&lt;filename val=&quot;E:\breeze\content\1108976012\2720711070-1\input\breezo\data\asimages\{87f43362-5b79-47ef-9d4e-638f9567a7d8}.png&quot; /&gt;&lt;left val=&quot;215&quot; /&gt;&lt;top val=&quot;174&quot; /&gt;&lt;width val=&quot;567&quot; /&gt;&lt;height val=&quot;227&quot; /&gt;&lt;hasText val=&quot;1&quot; /&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3834f9c-fe7c-4bdf-a912-1181612439e8}&quot; /&gt;&lt;isInvalidForFieldText val=&quot;0&quot; /&gt;&lt;Image&gt;&lt;filename val=&quot;E:\breeze\content\1108976012\2720711070-1\input\breezo\data\asimages\{d3834f9c-fe7c-4bdf-a912-1181612439e8}.png&quot; /&gt;&lt;left val=&quot;286&quot; /&gt;&lt;top val=&quot;41&quot; /&gt;&lt;width val=&quot;391&quot; /&gt;&lt;height val=&quot;43&quot; /&gt;&lt;hasText val=&quot;1&quot; /&gt;&lt;/Image&gt;&lt;/ThreeDShapeInfo&gt;"/>
  <p:tag name="PRESENTER_SHAPETEXTINFO" val="&lt;ShapeTextInfo&gt;&lt;TableIndex row=&quot;-1&quot; col=&quot;-1&quot;&gt;&lt;linesCount val=&quot;1&quot; /&gt;&lt;lineCharCount val=&quot;17&quot; /&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2ef54da-a411-428d-ab78-fd8408329b24}&quot; /&gt;&lt;isInvalidForFieldText val=&quot;0&quot; /&gt;&lt;Image&gt;&lt;filename val=&quot;E:\breeze\content\1108976012\2720711070-1\input\breezo\data\asimages\{c2ef54da-a411-428d-ab78-fd8408329b24}.png&quot; /&gt;&lt;left val=&quot;58&quot; /&gt;&lt;top val=&quot;109&quot; /&gt;&lt;width val=&quot;839&quot; /&gt;&lt;height val=&quot;528&quot; /&gt;&lt;hasText val=&quot;1&quot; /&gt;&lt;/Image&gt;&lt;/ThreeDShapeInfo&gt;"/>
  <p:tag name="PRESENTER_SHAPETEXTINFO" val="&lt;ShapeTextInfo&gt;&lt;TableIndex row=&quot;-1&quot; col=&quot;-1&quot;&gt;&lt;linesCount val=&quot;9&quot; /&gt;&lt;lineCharCount val=&quot;116&quot; /&gt;&lt;lineCharCount val=&quot;151&quot; /&gt;&lt;lineCharCount val=&quot;58&quot; /&gt;&lt;lineCharCount val=&quot;78&quot; /&gt;&lt;lineCharCount val=&quot;99&quot; /&gt;&lt;lineCharCount val=&quot;87&quot; /&gt;&lt;lineCharCount val=&quot;1&quot; /&gt;&lt;lineCharCount val=&quot;1&quot; /&gt;&lt;lineCharCount val=&quot;1&quot; /&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5&quot; /&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dacf8a-3247-4966-afd6-7cd9fb0cc29f}&quot; /&gt;&lt;isInvalidForFieldText val=&quot;0&quot; /&gt;&lt;Image&gt;&lt;filename val=&quot;E:\breeze\content\1108976012\2720711070-1\input\breezo\data\asimages\{47dacf8a-3247-4966-afd6-7cd9fb0cc29f}.png&quot; /&gt;&lt;left val=&quot;56&quot; /&gt;&lt;top val=&quot;138&quot; /&gt;&lt;width val=&quot;1320&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6c0260-4d95-4f48-92f8-c664653d6783}&quot; /&gt;&lt;isInvalidForFieldText val=&quot;0&quot; /&gt;&lt;Image&gt;&lt;filename val=&quot;E:\breeze\content\1108976012\2720711070-1\input\breezo\data\asimages\{936c0260-4d95-4f48-92f8-c664653d6783}.png&quot; /&gt;&lt;left val=&quot;56&quot; /&gt;&lt;top val=&quot;260&quot; /&gt;&lt;width val=&quot;1800&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24fcf0-7f74-4c5c-8b56-32279171f720}&quot; /&gt;&lt;isInvalidForFieldText val=&quot;0&quot; /&gt;&lt;Image&gt;&lt;filename val=&quot;E:\breeze\content\1108976012\2720711070-1\input\breezo\data\asimages\{6524fcf0-7f74-4c5c-8b56-32279171f720}.png&quot; /&gt;&lt;left val=&quot;588&quot; /&gt;&lt;top val=&quot;345&quot; /&gt;&lt;width val=&quot;245&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e5987c-69bf-4e4b-80ba-a49688f526f1}&quot; /&gt;&lt;isInvalidForFieldText val=&quot;0&quot; /&gt;&lt;Image&gt;&lt;filename val=&quot;E:\breeze\content\1108976012\2720711070-1\input\breezo\data\asimages\{6fe5987c-69bf-4e4b-80ba-a49688f526f1}.png&quot; /&gt;&lt;left val=&quot;56&quot; /&gt;&lt;top val=&quot;430&quot; /&gt;&lt;width val=&quot;516&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52181f3-1878-4388-9601-3a39ca87a9ca}&quot; /&gt;&lt;isInvalidForFieldText val=&quot;0&quot; /&gt;&lt;Image&gt;&lt;filename val=&quot;E:\breeze\content\1108976012\2720711070-1\input\breezo\data\asimages\{052181f3-1878-4388-9601-3a39ca87a9ca}.png&quot; /&gt;&lt;left val=&quot;134&quot; /&gt;&lt;top val=&quot;514&quot; /&gt;&lt;width val=&quot;533&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28b004-3134-415f-9c84-fa6414d23a25}&quot; /&gt;&lt;isInvalidForFieldText val=&quot;0&quot; /&gt;&lt;Image&gt;&lt;filename val=&quot;E:\breeze\content\1108976012\2720711070-1\input\breezo\data\asimages\{c128b004-3134-415f-9c84-fa6414d23a25}.png&quot; /&gt;&lt;left val=&quot;56&quot; /&gt;&lt;top val=&quot;598&quot; /&gt;&lt;width val=&quot;500&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ee5f09-fe04-4831-b746-b198d102fdc5}&quot; /&gt;&lt;isInvalidForFieldText val=&quot;0&quot; /&gt;&lt;Image&gt;&lt;filename val=&quot;E:\breeze\content\1108976012\2720711070-1\input\breezo\data\asimages\{b6ee5f09-fe04-4831-b746-b198d102fdc5}.png&quot; /&gt;&lt;left val=&quot;307&quot; /&gt;&lt;top val=&quot;69&quot; /&gt;&lt;width val=&quot;347&quot; /&gt;&lt;height val=&quot;51&quot; /&gt;&lt;hasText val=&quot;1&quot; /&gt;&lt;/Image&gt;&lt;/ThreeDShapeInfo&gt;"/>
  <p:tag name="PRESENTER_SHAPETEXTINFO" val="&lt;ShapeTextInfo&gt;&lt;TableIndex row=&quot;-1&quot; col=&quot;-1&quot;&gt;&lt;linesCount val=&quot;1&quot; /&gt;&lt;lineCharCount val=&quot;14&quot; /&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90ee24-51e5-47c6-a48b-3860a12c8017}&quot; /&gt;&lt;isInvalidForFieldText val=&quot;0&quot; /&gt;&lt;Image&gt;&lt;filename val=&quot;E:\breeze\content\1108976012\2720711070-1\input\breezo\data\asimages\{4e90ee24-51e5-47c6-a48b-3860a12c8017}.png&quot; /&gt;&lt;left val=&quot;59&quot; /&gt;&lt;top val=&quot;181&quot; /&gt;&lt;width val=&quot;805&quot; /&gt;&lt;height val=&quot;381&quot; /&gt;&lt;hasText val=&quot;1&quot; /&gt;&lt;/Image&gt;&lt;/ThreeDShapeInfo&gt;"/>
  <p:tag name="PRESENTER_SHAPETEXTINFO" val="&lt;ShapeTextInfo&gt;&lt;TableIndex row=&quot;-1&quot; col=&quot;-1&quot;&gt;&lt;linesCount val=&quot;5&quot; /&gt;&lt;lineCharCount val=&quot;28&quot; /&gt;&lt;lineCharCount val=&quot;19&quot; /&gt;&lt;lineCharCount val=&quot;32&quot; /&gt;&lt;lineCharCount val=&quot;59&quot; /&gt;&lt;lineCharCount val=&quot;71&quot; /&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2c0b32-d7e0-4e4f-9881-3833020d84e9}&quot; /&gt;&lt;isInvalidForFieldText val=&quot;0&quot; /&gt;&lt;Image&gt;&lt;filename val=&quot;E:\breeze\content\1108976012\2720711070-1\input\breezo\data\asimages\{9b2c0b32-d7e0-4e4f-9881-3833020d84e9}.png&quot; /&gt;&lt;left val=&quot;104&quot; /&gt;&lt;top val=&quot;70&quot; /&gt;&lt;width val=&quot;755&quot; /&gt;&lt;height val=&quot;47&quot; /&gt;&lt;hasText val=&quot;1&quot; /&gt;&lt;/Image&gt;&lt;/ThreeDShapeInfo&gt;"/>
  <p:tag name="PRESENTER_SHAPETEXTINFO" val="&lt;ShapeTextInfo&gt;&lt;TableIndex row=&quot;-1&quot; col=&quot;-1&quot;&gt;&lt;linesCount val=&quot;1&quot; /&gt;&lt;lineCharCount val=&quot;30&quot; /&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fc19956c-e8ab-47b7-8343-7f0617226817}.png&quot; /&gt;&lt;left val=&quot;146&quot; /&gt;&lt;top val=&quot;126&quot; /&gt;&lt;width val=&quot;667&quot; /&gt;&lt;height val=&quot;519&quot; /&gt;&lt;hasText val=&quot;1&quot; /&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9c75f0-4d62-46be-8025-45d045672dd4}&quot; /&gt;&lt;isInvalidForFieldText val=&quot;0&quot; /&gt;&lt;Image&gt;&lt;filename val=&quot;E:\breeze\content\1108976012\2720711070-1\input\breezo\data\asimages\{a89c75f0-4d62-46be-8025-45d045672dd4}.png&quot; /&gt;&lt;left val=&quot;318&quot; /&gt;&lt;top val=&quot;146&quot; /&gt;&lt;width val=&quot;326&quot; /&gt;&lt;height val=&quot;43&quot; /&gt;&lt;hasText val=&quot;1&quot; /&gt;&lt;/Image&gt;&lt;/ThreeDShapeInfo&gt;"/>
  <p:tag name="PRESENTER_SHAPETEXTINFO" val="&lt;ShapeTextInfo&gt;&lt;TableIndex row=&quot;-1&quot; col=&quot;-1&quot;&gt;&lt;linesCount val=&quot;1&quot; /&gt;&lt;lineCharCount val=&quot;12&quot; /&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1e2480-1af0-4e7c-9a8e-585aea0f7447}&quot; /&gt;&lt;isInvalidForFieldText val=&quot;0&quot; /&gt;&lt;Image&gt;&lt;filename val=&quot;E:\breeze\content\1108976012\2720711070-1\input\breezo\data\asimages\{211e2480-1af0-4e7c-9a8e-585aea0f7447}.png&quot; /&gt;&lt;left val=&quot;127&quot; /&gt;&lt;top val=&quot;262&quot; /&gt;&lt;width val=&quot;717&quot; /&gt;&lt;height val=&quot;257&quot; /&gt;&lt;hasText val=&quot;1&quot; /&gt;&lt;/Image&gt;&lt;/ThreeDShapeInfo&gt;"/>
  <p:tag name="PRESENTER_SHAPETEXTINFO" val="&lt;ShapeTextInfo&gt;&lt;TableIndex row=&quot;-1&quot; col=&quot;-1&quot;&gt;&lt;linesCount val=&quot;3&quot; /&gt;&lt;lineCharCount val=&quot;46&quot; /&gt;&lt;lineCharCount val=&quot;47&quot; /&gt;&lt;lineCharCount val=&quot;23&quot; /&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609f73-c3a6-446d-8ccc-957d338921fd}&quot; /&gt;&lt;isInvalidForFieldText val=&quot;0&quot; /&gt;&lt;Image&gt;&lt;filename val=&quot;E:\breeze\content\1108976012\2720711070-1\input\breezo\data\asimages\{78609f73-c3a6-446d-8ccc-957d338921fd}.png&quot; /&gt;&lt;left val=&quot;183&quot; /&gt;&lt;top val=&quot;192&quot; /&gt;&lt;width val=&quot;567&quot; /&gt;&lt;height val=&quot;227&quot; /&gt;&lt;hasText val=&quot;1&quot; /&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4ac291-db10-4701-8c85-d5d4aadab200}&quot; /&gt;&lt;isInvalidForFieldText val=&quot;0&quot; /&gt;&lt;Image&gt;&lt;filename val=&quot;E:\breeze\content\1108976012\2720711070-1\input\breezo\data\asimages\{094ac291-db10-4701-8c85-d5d4aadab200}.png&quot; /&gt;&lt;left val=&quot;216&quot; /&gt;&lt;top val=&quot;501&quot; /&gt;&lt;width val=&quot;480&quot; /&gt;&lt;height val=&quot;37&quot; /&gt;&lt;hasText val=&quot;1&quot; /&gt;&lt;/Image&gt;&lt;/ThreeDShapeInfo&gt;"/>
  <p:tag name="PRESENTER_SHAPETEXTINFO" val="&lt;ShapeTextInfo&gt;&lt;TableIndex row=&quot;-1&quot; col=&quot;-1&quot;&gt;&lt;linesCount val=&quot;1&quot; /&gt;&lt;lineCharCount val=&quot;31&quot; /&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ef1b5e-4301-49ff-a2c3-c732f5faf945}&quot; /&gt;&lt;isInvalidForFieldText val=&quot;0&quot; /&gt;&lt;Image&gt;&lt;filename val=&quot;E:\breeze\content\1108976012\2720711070-1\input\breezo\data\asimages\{06ef1b5e-4301-49ff-a2c3-c732f5faf945}.png&quot; /&gt;&lt;left val=&quot;215&quot; /&gt;&lt;top val=&quot;490&quot; /&gt;&lt;width val=&quot;546&quot; /&gt;&lt;height val=&quot;42&quot; /&gt;&lt;hasText val=&quot;1&quot; /&gt;&lt;/Image&gt;&lt;/ThreeDShapeInfo&gt;"/>
  <p:tag name="PRESENTER_SHAPETEXTINFO" val="&lt;ShapeTextInfo&gt;&lt;TableIndex row=&quot;-1&quot; col=&quot;-1&quot;&gt;&lt;linesCount val=&quot;1&quot; /&gt;&lt;lineCharCount val=&quot;1&quot; /&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heme/theme1.xml><?xml version="1.0" encoding="utf-8"?>
<a:theme xmlns:a="http://schemas.openxmlformats.org/drawingml/2006/main" name="2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Content-Webinars.thmx</Template>
  <TotalTime>60995</TotalTime>
  <Words>5893</Words>
  <Application>Microsoft Macintosh PowerPoint</Application>
  <PresentationFormat>On-screen Show (4:3)</PresentationFormat>
  <Paragraphs>745</Paragraphs>
  <Slides>71</Slides>
  <Notes>60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ＭＳ Ｐゴシック</vt:lpstr>
      <vt:lpstr>Arial</vt:lpstr>
      <vt:lpstr>Calibri</vt:lpstr>
      <vt:lpstr>Corbel</vt:lpstr>
      <vt:lpstr>Gill Sans MT</vt:lpstr>
      <vt:lpstr>Helvetica Neue</vt:lpstr>
      <vt:lpstr>Segoe</vt:lpstr>
      <vt:lpstr>Times New Roman</vt:lpstr>
      <vt:lpstr>Wingdings 2</vt:lpstr>
      <vt:lpstr>2_Content-Webinars</vt:lpstr>
      <vt:lpstr>PowerPoint Presentation</vt:lpstr>
      <vt:lpstr>Welcome!</vt:lpstr>
      <vt:lpstr>Acknowledgements</vt:lpstr>
      <vt:lpstr>Learning Objectives</vt:lpstr>
      <vt:lpstr>PowerPoint Presentation</vt:lpstr>
      <vt:lpstr>PowerPoint Presentation</vt:lpstr>
      <vt:lpstr>Thank you for your commitment!</vt:lpstr>
      <vt:lpstr>PowerPoint Presentation</vt:lpstr>
      <vt:lpstr>Context: Challenges</vt:lpstr>
      <vt:lpstr> Access and Equity for All!  </vt:lpstr>
      <vt:lpstr> Continuum of Support Within  MTSS for Behavior and MTSS for Academics </vt:lpstr>
      <vt:lpstr>Big Ideas About Data</vt:lpstr>
      <vt:lpstr>Start with Outcomes</vt:lpstr>
      <vt:lpstr>What Are Your Outcomes?</vt:lpstr>
      <vt:lpstr>Sample Outcomes</vt:lpstr>
      <vt:lpstr>Sample Outcome Statements</vt:lpstr>
      <vt:lpstr>Type into the chat box:</vt:lpstr>
      <vt:lpstr>Types of Data to Consider</vt:lpstr>
      <vt:lpstr>Data help us ask the right questions.   They do not provide the answers. </vt:lpstr>
      <vt:lpstr>Data-Based Decision-Making Can Occur at Many Levels</vt:lpstr>
      <vt:lpstr>One Way to Organize Data</vt:lpstr>
      <vt:lpstr>Creating Your Own Data System</vt:lpstr>
      <vt:lpstr>Using the Concerning Behaviors (Referrals) by Student Report as a Universal Screening Tool</vt:lpstr>
      <vt:lpstr>Behavior Data for Universal Screening? </vt:lpstr>
      <vt:lpstr>The “October Catch” Possibilities</vt:lpstr>
      <vt:lpstr>What is social/emotional/behavioral screening?</vt:lpstr>
      <vt:lpstr>Two Types of Screeners</vt:lpstr>
      <vt:lpstr>1. Informal Screeners and Surveys</vt:lpstr>
      <vt:lpstr>2. Formal Universal Screeners for SEBL</vt:lpstr>
      <vt:lpstr>Informal Screeners and Surveys</vt:lpstr>
      <vt:lpstr>Why Conduct Informal Screening?</vt:lpstr>
      <vt:lpstr>Methods of Screening</vt:lpstr>
      <vt:lpstr>Please Type Into Chatbox</vt:lpstr>
      <vt:lpstr>Informal Screeners and Surveys - Examples</vt:lpstr>
      <vt:lpstr>Closegap https://www.closegap.org/ </vt:lpstr>
      <vt:lpstr>PowerPoint Presentation</vt:lpstr>
      <vt:lpstr>PowerPoint Presentation</vt:lpstr>
      <vt:lpstr>Youth Self-Report</vt:lpstr>
      <vt:lpstr>PowerPoint Presentation</vt:lpstr>
      <vt:lpstr>Educator Survey Questions</vt:lpstr>
      <vt:lpstr>Want to create your own surveys?</vt:lpstr>
      <vt:lpstr>Other SEBL Data to Consider</vt:lpstr>
      <vt:lpstr>Relationship Mapping</vt:lpstr>
      <vt:lpstr>Input and Satisfaction Surveys</vt:lpstr>
      <vt:lpstr>Please Type Into Chatbox:</vt:lpstr>
      <vt:lpstr>Informal Screening:  Key Systems Considerations</vt:lpstr>
      <vt:lpstr>PowerPoint Presentation</vt:lpstr>
      <vt:lpstr>Why (Formal) Universal Screening?</vt:lpstr>
      <vt:lpstr>Poor Outcomes for Unidentified and Untreated Youth</vt:lpstr>
      <vt:lpstr>What does Universal SEBL Screening Look Like?</vt:lpstr>
      <vt:lpstr>Please Type Into Chatbox:</vt:lpstr>
      <vt:lpstr>Interventions with an Evidence Base</vt:lpstr>
      <vt:lpstr>When to Screen? </vt:lpstr>
      <vt:lpstr>Screening can help identify:</vt:lpstr>
      <vt:lpstr>Multi-Stage &amp; Multi-Gate Approach to Screening</vt:lpstr>
      <vt:lpstr>Features of Good  Universal Screening</vt:lpstr>
      <vt:lpstr> What Screening Tools are out There? </vt:lpstr>
      <vt:lpstr>List of Screeners</vt:lpstr>
      <vt:lpstr>Systematic Screening: Systems Considerations</vt:lpstr>
      <vt:lpstr>Systematic Screening:  Systems Considerations</vt:lpstr>
      <vt:lpstr>Systems Considerations for Readiness</vt:lpstr>
      <vt:lpstr>Improving Decision Making</vt:lpstr>
      <vt:lpstr>PowerPoint Presentation</vt:lpstr>
      <vt:lpstr>Connecting Results from Screenings to Interventions</vt:lpstr>
      <vt:lpstr>Inventory of Targeted Supports</vt:lpstr>
      <vt:lpstr>What’s Next?</vt:lpstr>
      <vt:lpstr>PowerPoint Presentation</vt:lpstr>
      <vt:lpstr>PowerPoint Presentation</vt:lpstr>
      <vt:lpstr>PowerPoint Presentation</vt:lpstr>
      <vt:lpstr>As students, family, school, and community members consider a “restart” of school, we must design education that works for all</vt:lpstr>
      <vt:lpstr>Resources</vt:lpstr>
    </vt:vector>
  </TitlesOfParts>
  <Company>HowardCenter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dc:title>
  <dc:creator>kymb</dc:creator>
  <cp:lastModifiedBy>Anne-Marie Dubie</cp:lastModifiedBy>
  <cp:revision>478</cp:revision>
  <cp:lastPrinted>2018-12-12T13:15:11Z</cp:lastPrinted>
  <dcterms:created xsi:type="dcterms:W3CDTF">2016-10-03T14:46:52Z</dcterms:created>
  <dcterms:modified xsi:type="dcterms:W3CDTF">2021-06-21T11:12:40Z</dcterms:modified>
</cp:coreProperties>
</file>