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3" r:id="rId1"/>
  </p:sldMasterIdLst>
  <p:notesMasterIdLst>
    <p:notesMasterId r:id="rId84"/>
  </p:notesMasterIdLst>
  <p:sldIdLst>
    <p:sldId id="373" r:id="rId2"/>
    <p:sldId id="256" r:id="rId3"/>
    <p:sldId id="259" r:id="rId4"/>
    <p:sldId id="345" r:id="rId5"/>
    <p:sldId id="257" r:id="rId6"/>
    <p:sldId id="324" r:id="rId7"/>
    <p:sldId id="325" r:id="rId8"/>
    <p:sldId id="326" r:id="rId9"/>
    <p:sldId id="328" r:id="rId10"/>
    <p:sldId id="330" r:id="rId11"/>
    <p:sldId id="344" r:id="rId12"/>
    <p:sldId id="290" r:id="rId13"/>
    <p:sldId id="295" r:id="rId14"/>
    <p:sldId id="296" r:id="rId15"/>
    <p:sldId id="331" r:id="rId16"/>
    <p:sldId id="334" r:id="rId17"/>
    <p:sldId id="332" r:id="rId18"/>
    <p:sldId id="336" r:id="rId19"/>
    <p:sldId id="337" r:id="rId20"/>
    <p:sldId id="338" r:id="rId21"/>
    <p:sldId id="339" r:id="rId22"/>
    <p:sldId id="277" r:id="rId23"/>
    <p:sldId id="301" r:id="rId24"/>
    <p:sldId id="302" r:id="rId25"/>
    <p:sldId id="289" r:id="rId26"/>
    <p:sldId id="293" r:id="rId27"/>
    <p:sldId id="294" r:id="rId28"/>
    <p:sldId id="356" r:id="rId29"/>
    <p:sldId id="357" r:id="rId30"/>
    <p:sldId id="291" r:id="rId31"/>
    <p:sldId id="343" r:id="rId32"/>
    <p:sldId id="266" r:id="rId33"/>
    <p:sldId id="349" r:id="rId34"/>
    <p:sldId id="350" r:id="rId35"/>
    <p:sldId id="347" r:id="rId36"/>
    <p:sldId id="315" r:id="rId37"/>
    <p:sldId id="314" r:id="rId38"/>
    <p:sldId id="352" r:id="rId39"/>
    <p:sldId id="353" r:id="rId40"/>
    <p:sldId id="354" r:id="rId41"/>
    <p:sldId id="310" r:id="rId42"/>
    <p:sldId id="358" r:id="rId43"/>
    <p:sldId id="355" r:id="rId44"/>
    <p:sldId id="262" r:id="rId45"/>
    <p:sldId id="263" r:id="rId46"/>
    <p:sldId id="264" r:id="rId47"/>
    <p:sldId id="313" r:id="rId48"/>
    <p:sldId id="359" r:id="rId49"/>
    <p:sldId id="362" r:id="rId50"/>
    <p:sldId id="361" r:id="rId51"/>
    <p:sldId id="360" r:id="rId52"/>
    <p:sldId id="363" r:id="rId53"/>
    <p:sldId id="364" r:id="rId54"/>
    <p:sldId id="365" r:id="rId55"/>
    <p:sldId id="346" r:id="rId56"/>
    <p:sldId id="260" r:id="rId57"/>
    <p:sldId id="261" r:id="rId58"/>
    <p:sldId id="303" r:id="rId59"/>
    <p:sldId id="304" r:id="rId60"/>
    <p:sldId id="305" r:id="rId61"/>
    <p:sldId id="306" r:id="rId62"/>
    <p:sldId id="307" r:id="rId63"/>
    <p:sldId id="308" r:id="rId64"/>
    <p:sldId id="366" r:id="rId65"/>
    <p:sldId id="320" r:id="rId66"/>
    <p:sldId id="367" r:id="rId67"/>
    <p:sldId id="271" r:id="rId68"/>
    <p:sldId id="272" r:id="rId69"/>
    <p:sldId id="368" r:id="rId70"/>
    <p:sldId id="282" r:id="rId71"/>
    <p:sldId id="369" r:id="rId72"/>
    <p:sldId id="274" r:id="rId73"/>
    <p:sldId id="279" r:id="rId74"/>
    <p:sldId id="280" r:id="rId75"/>
    <p:sldId id="281" r:id="rId76"/>
    <p:sldId id="321" r:id="rId77"/>
    <p:sldId id="322" r:id="rId78"/>
    <p:sldId id="371" r:id="rId79"/>
    <p:sldId id="372" r:id="rId80"/>
    <p:sldId id="370" r:id="rId81"/>
    <p:sldId id="287" r:id="rId82"/>
    <p:sldId id="323" r:id="rId8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y Harris" initials="T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25"/>
    <a:srgbClr val="0036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89063" autoAdjust="0"/>
  </p:normalViewPr>
  <p:slideViewPr>
    <p:cSldViewPr>
      <p:cViewPr varScale="1">
        <p:scale>
          <a:sx n="87" d="100"/>
          <a:sy n="87" d="100"/>
        </p:scale>
        <p:origin x="1752" y="192"/>
      </p:cViewPr>
      <p:guideLst>
        <p:guide orient="horz" pos="2160"/>
        <p:guide pos="2880"/>
      </p:guideLst>
    </p:cSldViewPr>
  </p:slideViewPr>
  <p:notesTextViewPr>
    <p:cViewPr>
      <p:scale>
        <a:sx n="1" d="1"/>
        <a:sy n="1" d="1"/>
      </p:scale>
      <p:origin x="0" y="0"/>
    </p:cViewPr>
  </p:notesTextViewPr>
  <p:notesViewPr>
    <p:cSldViewPr>
      <p:cViewPr varScale="1">
        <p:scale>
          <a:sx n="99" d="100"/>
          <a:sy n="99" d="100"/>
        </p:scale>
        <p:origin x="2968"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oleObject" Target="file:////Users/tracy/Desktop/RULE%204500/1%20%20ANNUAL%20REPORTS/ANNUAL%20REPORT%204500%202016-17/LONGITUDINAL%20TYPE%20OF%20INTERVEN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tracy/Desktop/18-19%20LONGITUDINAL%20VIOLATION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solidFill>
                  <a:schemeClr val="tx1"/>
                </a:solidFill>
                <a:latin typeface="Franklin Gothic Medium" charset="0"/>
                <a:ea typeface="Franklin Gothic Medium" charset="0"/>
                <a:cs typeface="Franklin Gothic Medium" charset="0"/>
              </a:rPr>
              <a:t>Ratio of Restraints</a:t>
            </a:r>
            <a:r>
              <a:rPr lang="en-US" sz="2000" baseline="0" dirty="0">
                <a:solidFill>
                  <a:schemeClr val="tx1"/>
                </a:solidFill>
                <a:latin typeface="Franklin Gothic Medium" charset="0"/>
                <a:ea typeface="Franklin Gothic Medium" charset="0"/>
                <a:cs typeface="Franklin Gothic Medium" charset="0"/>
              </a:rPr>
              <a:t> to Seclusions by School Year</a:t>
            </a:r>
          </a:p>
          <a:p>
            <a:pPr>
              <a:defRPr/>
            </a:pPr>
            <a:endParaRPr lang="en-US" dirty="0">
              <a:latin typeface="Franklin Gothic Medium" charset="0"/>
              <a:ea typeface="Franklin Gothic Medium" charset="0"/>
              <a:cs typeface="Franklin Gothic Medium"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Restraint</c:v>
                </c:pt>
              </c:strCache>
            </c:strRef>
          </c:tx>
          <c:spPr>
            <a:solidFill>
              <a:schemeClr val="bg1">
                <a:lumMod val="65000"/>
              </a:schemeClr>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Franklin Gothic Medium" charset="0"/>
                    <a:ea typeface="Franklin Gothic Medium" charset="0"/>
                    <a:cs typeface="Franklin Gothic Medium"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2012-13</c:v>
                </c:pt>
                <c:pt idx="1">
                  <c:v>2013-14</c:v>
                </c:pt>
                <c:pt idx="2">
                  <c:v>2014-15</c:v>
                </c:pt>
                <c:pt idx="3">
                  <c:v>2015-16</c:v>
                </c:pt>
                <c:pt idx="4">
                  <c:v>2016-17</c:v>
                </c:pt>
                <c:pt idx="5">
                  <c:v>2017-18</c:v>
                </c:pt>
                <c:pt idx="6">
                  <c:v>2018-19</c:v>
                </c:pt>
              </c:strCache>
            </c:strRef>
          </c:cat>
          <c:val>
            <c:numRef>
              <c:f>Sheet1!$B$2:$H$2</c:f>
              <c:numCache>
                <c:formatCode>General</c:formatCode>
                <c:ptCount val="7"/>
                <c:pt idx="0">
                  <c:v>68</c:v>
                </c:pt>
                <c:pt idx="1">
                  <c:v>48</c:v>
                </c:pt>
                <c:pt idx="2">
                  <c:v>40</c:v>
                </c:pt>
                <c:pt idx="3">
                  <c:v>58</c:v>
                </c:pt>
                <c:pt idx="4">
                  <c:v>42</c:v>
                </c:pt>
                <c:pt idx="5">
                  <c:v>41</c:v>
                </c:pt>
                <c:pt idx="6">
                  <c:v>57</c:v>
                </c:pt>
              </c:numCache>
            </c:numRef>
          </c:val>
          <c:extLst>
            <c:ext xmlns:c16="http://schemas.microsoft.com/office/drawing/2014/chart" uri="{C3380CC4-5D6E-409C-BE32-E72D297353CC}">
              <c16:uniqueId val="{00000000-6929-8241-ACB3-0A5642754478}"/>
            </c:ext>
          </c:extLst>
        </c:ser>
        <c:ser>
          <c:idx val="1"/>
          <c:order val="1"/>
          <c:tx>
            <c:strRef>
              <c:f>Sheet1!$A$3</c:f>
              <c:strCache>
                <c:ptCount val="1"/>
                <c:pt idx="0">
                  <c:v>Secluson</c:v>
                </c:pt>
              </c:strCache>
            </c:strRef>
          </c:tx>
          <c:spPr>
            <a:solidFill>
              <a:schemeClr val="bg1">
                <a:lumMod val="8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Franklin Gothic Medium" charset="0"/>
                    <a:ea typeface="Franklin Gothic Medium" charset="0"/>
                    <a:cs typeface="Franklin Gothic Medium"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2012-13</c:v>
                </c:pt>
                <c:pt idx="1">
                  <c:v>2013-14</c:v>
                </c:pt>
                <c:pt idx="2">
                  <c:v>2014-15</c:v>
                </c:pt>
                <c:pt idx="3">
                  <c:v>2015-16</c:v>
                </c:pt>
                <c:pt idx="4">
                  <c:v>2016-17</c:v>
                </c:pt>
                <c:pt idx="5">
                  <c:v>2017-18</c:v>
                </c:pt>
                <c:pt idx="6">
                  <c:v>2018-19</c:v>
                </c:pt>
              </c:strCache>
            </c:strRef>
          </c:cat>
          <c:val>
            <c:numRef>
              <c:f>Sheet1!$B$3:$H$3</c:f>
              <c:numCache>
                <c:formatCode>General</c:formatCode>
                <c:ptCount val="7"/>
                <c:pt idx="0">
                  <c:v>25</c:v>
                </c:pt>
                <c:pt idx="1">
                  <c:v>10</c:v>
                </c:pt>
                <c:pt idx="2">
                  <c:v>20</c:v>
                </c:pt>
                <c:pt idx="3">
                  <c:v>21</c:v>
                </c:pt>
                <c:pt idx="4">
                  <c:v>38</c:v>
                </c:pt>
                <c:pt idx="5">
                  <c:v>21</c:v>
                </c:pt>
                <c:pt idx="6">
                  <c:v>49</c:v>
                </c:pt>
              </c:numCache>
            </c:numRef>
          </c:val>
          <c:extLst>
            <c:ext xmlns:c16="http://schemas.microsoft.com/office/drawing/2014/chart" uri="{C3380CC4-5D6E-409C-BE32-E72D297353CC}">
              <c16:uniqueId val="{00000001-6929-8241-ACB3-0A5642754478}"/>
            </c:ext>
          </c:extLst>
        </c:ser>
        <c:dLbls>
          <c:dLblPos val="outEnd"/>
          <c:showLegendKey val="0"/>
          <c:showVal val="1"/>
          <c:showCatName val="0"/>
          <c:showSerName val="0"/>
          <c:showPercent val="0"/>
          <c:showBubbleSize val="0"/>
        </c:dLbls>
        <c:gapWidth val="219"/>
        <c:overlap val="-27"/>
        <c:axId val="205199856"/>
        <c:axId val="205075824"/>
      </c:barChart>
      <c:catAx>
        <c:axId val="2051998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600" dirty="0">
                    <a:solidFill>
                      <a:schemeClr val="tx1"/>
                    </a:solidFill>
                    <a:latin typeface="Franklin Gothic Medium" charset="0"/>
                    <a:ea typeface="Franklin Gothic Medium" charset="0"/>
                    <a:cs typeface="Franklin Gothic Medium" charset="0"/>
                  </a:rPr>
                  <a:t>School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Franklin Gothic Medium" charset="0"/>
                <a:ea typeface="Franklin Gothic Medium" charset="0"/>
                <a:cs typeface="Franklin Gothic Medium" charset="0"/>
              </a:defRPr>
            </a:pPr>
            <a:endParaRPr lang="en-US"/>
          </a:p>
        </c:txPr>
        <c:crossAx val="205075824"/>
        <c:crosses val="autoZero"/>
        <c:auto val="1"/>
        <c:lblAlgn val="ctr"/>
        <c:lblOffset val="100"/>
        <c:noMultiLvlLbl val="0"/>
      </c:catAx>
      <c:valAx>
        <c:axId val="205075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600" dirty="0">
                    <a:solidFill>
                      <a:schemeClr val="tx1"/>
                    </a:solidFill>
                    <a:latin typeface="Franklin Gothic Medium" charset="0"/>
                    <a:ea typeface="Franklin Gothic Medium" charset="0"/>
                    <a:cs typeface="Franklin Gothic Medium" charset="0"/>
                  </a:rPr>
                  <a:t>Type of Intervention Used</a:t>
                </a:r>
              </a:p>
            </c:rich>
          </c:tx>
          <c:layout>
            <c:manualLayout>
              <c:xMode val="edge"/>
              <c:yMode val="edge"/>
              <c:x val="8.0722027802080307E-3"/>
              <c:y val="0.2171450727749940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Medium" charset="0"/>
                <a:ea typeface="Franklin Gothic Medium" charset="0"/>
                <a:cs typeface="Franklin Gothic Medium" charset="0"/>
              </a:defRPr>
            </a:pPr>
            <a:endParaRPr lang="en-US"/>
          </a:p>
        </c:txPr>
        <c:crossAx val="205199856"/>
        <c:crosses val="autoZero"/>
        <c:crossBetween val="between"/>
      </c:valAx>
      <c:spPr>
        <a:noFill/>
        <a:ln>
          <a:noFill/>
        </a:ln>
        <a:effectLst/>
      </c:spPr>
    </c:plotArea>
    <c:legend>
      <c:legendPos val="r"/>
      <c:layout>
        <c:manualLayout>
          <c:xMode val="edge"/>
          <c:yMode val="edge"/>
          <c:x val="0.88932343116201396"/>
          <c:y val="0.45334488188976402"/>
          <c:w val="0.110676568837986"/>
          <c:h val="0.2245463135289909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Franklin Gothic Medium" charset="0"/>
              <a:ea typeface="Franklin Gothic Medium" charset="0"/>
              <a:cs typeface="Franklin Gothic Medium"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200" dirty="0">
                <a:solidFill>
                  <a:schemeClr val="tx1"/>
                </a:solidFill>
                <a:latin typeface="Franklin Gothic Medium" charset="0"/>
                <a:ea typeface="Franklin Gothic Medium" charset="0"/>
                <a:cs typeface="Franklin Gothic Medium" charset="0"/>
              </a:rPr>
              <a:t>Percentage of Interventions</a:t>
            </a:r>
            <a:r>
              <a:rPr lang="en-US" sz="2200" baseline="0" dirty="0">
                <a:solidFill>
                  <a:schemeClr val="tx1"/>
                </a:solidFill>
                <a:latin typeface="Franklin Gothic Medium" charset="0"/>
                <a:ea typeface="Franklin Gothic Medium" charset="0"/>
                <a:cs typeface="Franklin Gothic Medium" charset="0"/>
              </a:rPr>
              <a:t> in Violation of Rule 4500 </a:t>
            </a:r>
          </a:p>
          <a:p>
            <a:pPr>
              <a:defRPr/>
            </a:pPr>
            <a:r>
              <a:rPr lang="en-US" sz="2200" baseline="0" dirty="0">
                <a:solidFill>
                  <a:schemeClr val="tx1"/>
                </a:solidFill>
                <a:latin typeface="Franklin Gothic Medium" charset="0"/>
                <a:ea typeface="Franklin Gothic Medium" charset="0"/>
                <a:cs typeface="Franklin Gothic Medium" charset="0"/>
              </a:rPr>
              <a:t>by School Year</a:t>
            </a:r>
            <a:endParaRPr lang="en-US" sz="2200" dirty="0">
              <a:solidFill>
                <a:schemeClr val="tx1"/>
              </a:solidFill>
              <a:latin typeface="Franklin Gothic Medium" charset="0"/>
              <a:ea typeface="Franklin Gothic Medium" charset="0"/>
              <a:cs typeface="Franklin Gothic Medium"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bg1">
                <a:lumMod val="85000"/>
              </a:schemeClr>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Franklin Gothic Medium" charset="0"/>
                    <a:ea typeface="Franklin Gothic Medium" charset="0"/>
                    <a:cs typeface="Franklin Gothic Medium"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'[18-19 LONGITUDINAL VIOLATIONS.xlsx]Sheet1'!$A$1:$H$1</c:f>
              <c:strCache>
                <c:ptCount val="8"/>
                <c:pt idx="0">
                  <c:v>SY 2011-12</c:v>
                </c:pt>
                <c:pt idx="1">
                  <c:v>2012-13</c:v>
                </c:pt>
                <c:pt idx="2">
                  <c:v> 2013-14</c:v>
                </c:pt>
                <c:pt idx="3">
                  <c:v>2014-15</c:v>
                </c:pt>
                <c:pt idx="4">
                  <c:v> 2015-16</c:v>
                </c:pt>
                <c:pt idx="5">
                  <c:v>2016-17</c:v>
                </c:pt>
                <c:pt idx="6">
                  <c:v>2017-18</c:v>
                </c:pt>
                <c:pt idx="7">
                  <c:v>2018-19</c:v>
                </c:pt>
              </c:strCache>
            </c:strRef>
          </c:cat>
          <c:val>
            <c:numRef>
              <c:f>'[18-19 LONGITUDINAL VIOLATIONS.xlsx]Sheet1'!$A$2:$H$2</c:f>
              <c:numCache>
                <c:formatCode>0%</c:formatCode>
                <c:ptCount val="8"/>
                <c:pt idx="0">
                  <c:v>0.04</c:v>
                </c:pt>
                <c:pt idx="1">
                  <c:v>0.05</c:v>
                </c:pt>
                <c:pt idx="2">
                  <c:v>0.05</c:v>
                </c:pt>
                <c:pt idx="3">
                  <c:v>0.17</c:v>
                </c:pt>
                <c:pt idx="4">
                  <c:v>0.28999999999999998</c:v>
                </c:pt>
                <c:pt idx="5">
                  <c:v>0.27</c:v>
                </c:pt>
                <c:pt idx="6">
                  <c:v>0.14000000000000001</c:v>
                </c:pt>
                <c:pt idx="7">
                  <c:v>0.46</c:v>
                </c:pt>
              </c:numCache>
            </c:numRef>
          </c:val>
          <c:extLst>
            <c:ext xmlns:c16="http://schemas.microsoft.com/office/drawing/2014/chart" uri="{C3380CC4-5D6E-409C-BE32-E72D297353CC}">
              <c16:uniqueId val="{00000000-339C-5542-962F-3434A6303881}"/>
            </c:ext>
          </c:extLst>
        </c:ser>
        <c:dLbls>
          <c:dLblPos val="outEnd"/>
          <c:showLegendKey val="0"/>
          <c:showVal val="1"/>
          <c:showCatName val="0"/>
          <c:showSerName val="0"/>
          <c:showPercent val="0"/>
          <c:showBubbleSize val="0"/>
        </c:dLbls>
        <c:gapWidth val="219"/>
        <c:overlap val="-27"/>
        <c:axId val="207232864"/>
        <c:axId val="209438080"/>
      </c:barChart>
      <c:catAx>
        <c:axId val="2072328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solidFill>
                      <a:schemeClr val="tx1"/>
                    </a:solidFill>
                    <a:latin typeface="Franklin Gothic Medium" charset="0"/>
                    <a:ea typeface="Franklin Gothic Medium" charset="0"/>
                    <a:cs typeface="Franklin Gothic Medium" charset="0"/>
                  </a:rPr>
                  <a:t>School Year</a:t>
                </a:r>
              </a:p>
            </c:rich>
          </c:tx>
          <c:layout>
            <c:manualLayout>
              <c:xMode val="edge"/>
              <c:yMode val="edge"/>
              <c:x val="0.456619033731895"/>
              <c:y val="0.9466268517282799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Franklin Gothic Medium" charset="0"/>
                <a:ea typeface="Franklin Gothic Medium" charset="0"/>
                <a:cs typeface="Franklin Gothic Medium" charset="0"/>
              </a:defRPr>
            </a:pPr>
            <a:endParaRPr lang="en-US"/>
          </a:p>
        </c:txPr>
        <c:crossAx val="209438080"/>
        <c:crosses val="autoZero"/>
        <c:auto val="1"/>
        <c:lblAlgn val="ctr"/>
        <c:lblOffset val="100"/>
        <c:noMultiLvlLbl val="0"/>
      </c:catAx>
      <c:valAx>
        <c:axId val="20943808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solidFill>
                      <a:schemeClr val="tx1"/>
                    </a:solidFill>
                    <a:latin typeface="Franklin Gothic Medium" charset="0"/>
                    <a:ea typeface="Franklin Gothic Medium" charset="0"/>
                    <a:cs typeface="Franklin Gothic Medium" charset="0"/>
                  </a:rPr>
                  <a:t>Percentage </a:t>
                </a:r>
                <a:r>
                  <a:rPr lang="en-US" sz="1600" dirty="0">
                    <a:solidFill>
                      <a:schemeClr val="tx1"/>
                    </a:solidFill>
                    <a:latin typeface="Franklin Gothic Medium" charset="0"/>
                    <a:ea typeface="Franklin Gothic Medium" charset="0"/>
                    <a:cs typeface="Franklin Gothic Medium" charset="0"/>
                  </a:rPr>
                  <a:t>of Interventions </a:t>
                </a:r>
              </a:p>
              <a:p>
                <a:pPr>
                  <a:defRPr/>
                </a:pPr>
                <a:r>
                  <a:rPr lang="en-US" sz="1600" dirty="0">
                    <a:solidFill>
                      <a:schemeClr val="tx1"/>
                    </a:solidFill>
                    <a:latin typeface="Franklin Gothic Medium" charset="0"/>
                    <a:ea typeface="Franklin Gothic Medium" charset="0"/>
                    <a:cs typeface="Franklin Gothic Medium" charset="0"/>
                  </a:rPr>
                  <a:t>Violating</a:t>
                </a:r>
                <a:r>
                  <a:rPr lang="en-US" sz="1600" baseline="0" dirty="0">
                    <a:solidFill>
                      <a:schemeClr val="tx1"/>
                    </a:solidFill>
                    <a:latin typeface="Franklin Gothic Medium" charset="0"/>
                    <a:ea typeface="Franklin Gothic Medium" charset="0"/>
                    <a:cs typeface="Franklin Gothic Medium" charset="0"/>
                  </a:rPr>
                  <a:t>  Rule</a:t>
                </a:r>
                <a:endParaRPr lang="en-US" sz="1600" dirty="0">
                  <a:solidFill>
                    <a:schemeClr val="tx1"/>
                  </a:solidFill>
                  <a:latin typeface="Franklin Gothic Medium" charset="0"/>
                  <a:ea typeface="Franklin Gothic Medium" charset="0"/>
                  <a:cs typeface="Franklin Gothic Medium" charset="0"/>
                </a:endParaRPr>
              </a:p>
            </c:rich>
          </c:tx>
          <c:layout>
            <c:manualLayout>
              <c:xMode val="edge"/>
              <c:yMode val="edge"/>
              <c:x val="8.1909205793720199E-3"/>
              <c:y val="0.2378846923795540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Franklin Gothic Medium" charset="0"/>
                <a:ea typeface="Franklin Gothic Medium" charset="0"/>
                <a:cs typeface="Franklin Gothic Medium" charset="0"/>
              </a:defRPr>
            </a:pPr>
            <a:endParaRPr lang="en-US"/>
          </a:p>
        </c:txPr>
        <c:crossAx val="20723286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C27C917-86D6-4083-BE96-E72DBE33C8E0}" type="datetimeFigureOut">
              <a:rPr lang="en-US"/>
              <a:pPr>
                <a:defRPr/>
              </a:pPr>
              <a:t>9/10/19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9FBDE9E-A812-4663-9CB3-8F1B9102178D}" type="slidenum">
              <a:rPr lang="en-US" altLang="en-US"/>
              <a:pPr/>
              <a:t>‹#›</a:t>
            </a:fld>
            <a:endParaRPr lang="en-US" altLang="en-US"/>
          </a:p>
        </p:txBody>
      </p:sp>
    </p:spTree>
    <p:extLst>
      <p:ext uri="{BB962C8B-B14F-4D97-AF65-F5344CB8AC3E}">
        <p14:creationId xmlns:p14="http://schemas.microsoft.com/office/powerpoint/2010/main" val="36120298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7</a:t>
            </a:fld>
            <a:endParaRPr lang="en-US" altLang="en-US"/>
          </a:p>
        </p:txBody>
      </p:sp>
    </p:spTree>
    <p:extLst>
      <p:ext uri="{BB962C8B-B14F-4D97-AF65-F5344CB8AC3E}">
        <p14:creationId xmlns:p14="http://schemas.microsoft.com/office/powerpoint/2010/main" val="155588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and Choice:  when taking away control, look for ways to offer choice</a:t>
            </a:r>
          </a:p>
          <a:p>
            <a:r>
              <a:rPr lang="en-US" dirty="0"/>
              <a:t>Cognitive Prep:  allow them to foresee what will happen next by narrating your actions; this reduces production of stress hormones</a:t>
            </a:r>
          </a:p>
          <a:p>
            <a:r>
              <a:rPr lang="en-US" dirty="0"/>
              <a:t>Nonverbal </a:t>
            </a:r>
            <a:r>
              <a:rPr lang="en-US" dirty="0" err="1"/>
              <a:t>Bx</a:t>
            </a:r>
            <a:r>
              <a:rPr lang="en-US" dirty="0"/>
              <a:t>:  words will be far less effective than your tone of voice, stance, posture,</a:t>
            </a:r>
            <a:r>
              <a:rPr lang="en-US" baseline="0" dirty="0"/>
              <a:t> facial expressions</a:t>
            </a:r>
          </a:p>
          <a:p>
            <a:r>
              <a:rPr lang="en-US" baseline="0" dirty="0"/>
              <a:t>Give Back Control:  debriefing returns a proper balance of control, allows student to feel heard and identify what can help next time, what to do differently next time, etc.</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65</a:t>
            </a:fld>
            <a:endParaRPr lang="en-US" altLang="en-US"/>
          </a:p>
        </p:txBody>
      </p:sp>
    </p:spTree>
    <p:extLst>
      <p:ext uri="{BB962C8B-B14F-4D97-AF65-F5344CB8AC3E}">
        <p14:creationId xmlns:p14="http://schemas.microsoft.com/office/powerpoint/2010/main" val="68057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Evaluate/Monitor:</a:t>
            </a:r>
            <a:r>
              <a:rPr lang="en-US" baseline="0" dirty="0"/>
              <a:t>  for remainder of school day</a:t>
            </a:r>
          </a:p>
          <a:p>
            <a:r>
              <a:rPr lang="en-US" baseline="0" dirty="0"/>
              <a:t>Physical Assessment:  conducted by someone not involved in the intervention</a:t>
            </a:r>
          </a:p>
          <a:p>
            <a:r>
              <a:rPr lang="en-US" baseline="0" dirty="0"/>
              <a:t>Document:  any injury received as result of the intervention</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68</a:t>
            </a:fld>
            <a:endParaRPr lang="en-US" altLang="en-US"/>
          </a:p>
        </p:txBody>
      </p:sp>
    </p:spTree>
    <p:extLst>
      <p:ext uri="{BB962C8B-B14F-4D97-AF65-F5344CB8AC3E}">
        <p14:creationId xmlns:p14="http://schemas.microsoft.com/office/powerpoint/2010/main" val="496672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within</a:t>
            </a:r>
            <a:r>
              <a:rPr lang="en-US" baseline="0" dirty="0"/>
              <a:t> 2 school days, with a proper staff member, to review incident &amp; discuss precipitating behaviors, in a manner appropriate to age/developmental ability</a:t>
            </a:r>
          </a:p>
          <a:p>
            <a:r>
              <a:rPr lang="en-US" baseline="0" dirty="0"/>
              <a:t>STAFF:  all who were involved, within 2 school days, to discuss whether proper procedures followed, including preventative strategies</a:t>
            </a:r>
          </a:p>
          <a:p>
            <a:r>
              <a:rPr lang="en-US" baseline="0" dirty="0"/>
              <a:t>PARENTS:  if desired, within 4 school days, to determine follow-up actions, written notice, mutually accepted time and location</a:t>
            </a:r>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70</a:t>
            </a:fld>
            <a:endParaRPr lang="en-US" altLang="en-US"/>
          </a:p>
        </p:txBody>
      </p:sp>
    </p:spTree>
    <p:extLst>
      <p:ext uri="{BB962C8B-B14F-4D97-AF65-F5344CB8AC3E}">
        <p14:creationId xmlns:p14="http://schemas.microsoft.com/office/powerpoint/2010/main" val="1122273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72</a:t>
            </a:fld>
            <a:endParaRPr lang="en-US" altLang="en-US"/>
          </a:p>
        </p:txBody>
      </p:sp>
    </p:spTree>
    <p:extLst>
      <p:ext uri="{BB962C8B-B14F-4D97-AF65-F5344CB8AC3E}">
        <p14:creationId xmlns:p14="http://schemas.microsoft.com/office/powerpoint/2010/main" val="121912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74</a:t>
            </a:fld>
            <a:endParaRPr lang="en-US" altLang="en-US"/>
          </a:p>
        </p:txBody>
      </p:sp>
    </p:spTree>
    <p:extLst>
      <p:ext uri="{BB962C8B-B14F-4D97-AF65-F5344CB8AC3E}">
        <p14:creationId xmlns:p14="http://schemas.microsoft.com/office/powerpoint/2010/main" val="15203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BDE9E-A812-4663-9CB3-8F1B9102178D}" type="slidenum">
              <a:rPr lang="en-US" altLang="en-US" smtClean="0"/>
              <a:pPr/>
              <a:t>79</a:t>
            </a:fld>
            <a:endParaRPr lang="en-US" altLang="en-US"/>
          </a:p>
        </p:txBody>
      </p:sp>
    </p:spTree>
    <p:extLst>
      <p:ext uri="{BB962C8B-B14F-4D97-AF65-F5344CB8AC3E}">
        <p14:creationId xmlns:p14="http://schemas.microsoft.com/office/powerpoint/2010/main" val="1268177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219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4309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15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alpha val="50195"/>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D81FF"/>
          </a:solidFill>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444EBFE-0D39-D845-8346-A0B6405D4C3C}"/>
              </a:ext>
            </a:extLst>
          </p:cNvPr>
          <p:cNvSpPr>
            <a:spLocks noGrp="1"/>
          </p:cNvSpPr>
          <p:nvPr>
            <p:ph type="dt" sz="half" idx="10"/>
          </p:nvPr>
        </p:nvSpPr>
        <p:spPr/>
        <p:txBody>
          <a:bodyPr/>
          <a:lstStyle>
            <a:lvl1pPr>
              <a:defRPr/>
            </a:lvl1pPr>
          </a:lstStyle>
          <a:p>
            <a:pPr>
              <a:defRPr/>
            </a:pPr>
            <a:fld id="{3635FB98-513F-9140-BA4B-6F8B2605A5CA}" type="datetime1">
              <a:rPr lang="en-US" altLang="x-none"/>
              <a:pPr>
                <a:defRPr/>
              </a:pPr>
              <a:t>9/10/19</a:t>
            </a:fld>
            <a:endParaRPr lang="en-US" altLang="x-none"/>
          </a:p>
        </p:txBody>
      </p:sp>
      <p:sp>
        <p:nvSpPr>
          <p:cNvPr id="5" name="Footer Placeholder 4">
            <a:extLst>
              <a:ext uri="{FF2B5EF4-FFF2-40B4-BE49-F238E27FC236}">
                <a16:creationId xmlns:a16="http://schemas.microsoft.com/office/drawing/2014/main" id="{F02E65F9-C707-B049-96BA-244FB5163E71}"/>
              </a:ext>
            </a:extLst>
          </p:cNvPr>
          <p:cNvSpPr>
            <a:spLocks noGrp="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0F71C195-7AE9-7140-8614-D8406129A6B2}"/>
              </a:ext>
            </a:extLst>
          </p:cNvPr>
          <p:cNvSpPr>
            <a:spLocks noGrp="1"/>
          </p:cNvSpPr>
          <p:nvPr>
            <p:ph type="sldNum" sz="quarter" idx="12"/>
          </p:nvPr>
        </p:nvSpPr>
        <p:spPr/>
        <p:txBody>
          <a:bodyPr/>
          <a:lstStyle>
            <a:lvl1pPr>
              <a:defRPr>
                <a:ea typeface="ＭＳ Ｐゴシック" charset="-128"/>
              </a:defRPr>
            </a:lvl1pPr>
          </a:lstStyle>
          <a:p>
            <a:pPr>
              <a:defRPr/>
            </a:pPr>
            <a:fld id="{0D914466-639F-854A-B9B7-EFEDCCDCB1EA}" type="slidenum">
              <a:rPr lang="en-US" altLang="x-none"/>
              <a:pPr>
                <a:defRPr/>
              </a:pPr>
              <a:t>‹#›</a:t>
            </a:fld>
            <a:endParaRPr lang="en-US" altLang="x-none"/>
          </a:p>
        </p:txBody>
      </p:sp>
    </p:spTree>
    <p:extLst>
      <p:ext uri="{BB962C8B-B14F-4D97-AF65-F5344CB8AC3E}">
        <p14:creationId xmlns:p14="http://schemas.microsoft.com/office/powerpoint/2010/main" val="81102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16175"/>
            <a:ext cx="8153400" cy="1470025"/>
          </a:xfrm>
        </p:spPr>
        <p:txBody>
          <a:bodyPr/>
          <a:lstStyle/>
          <a:p>
            <a:r>
              <a:rPr lang="en-US"/>
              <a:t>Click to edit Master title style</a:t>
            </a:r>
            <a:endParaRPr lang="en-US" dirty="0"/>
          </a:p>
        </p:txBody>
      </p:sp>
    </p:spTree>
    <p:extLst>
      <p:ext uri="{BB962C8B-B14F-4D97-AF65-F5344CB8AC3E}">
        <p14:creationId xmlns:p14="http://schemas.microsoft.com/office/powerpoint/2010/main" val="228839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endParaRPr lang="en-US" dirty="0"/>
          </a:p>
        </p:txBody>
      </p:sp>
      <p:sp>
        <p:nvSpPr>
          <p:cNvPr id="11" name="Text Placeholder 10"/>
          <p:cNvSpPr>
            <a:spLocks noGrp="1"/>
          </p:cNvSpPr>
          <p:nvPr>
            <p:ph type="body" sz="quarter" idx="10"/>
          </p:nvPr>
        </p:nvSpPr>
        <p:spPr>
          <a:xfrm>
            <a:off x="533400" y="16002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081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sert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endParaRPr lang="en-US" dirty="0"/>
          </a:p>
        </p:txBody>
      </p:sp>
      <p:sp>
        <p:nvSpPr>
          <p:cNvPr id="5" name="Content Placeholder 4"/>
          <p:cNvSpPr>
            <a:spLocks noGrp="1"/>
          </p:cNvSpPr>
          <p:nvPr>
            <p:ph sz="quarter" idx="10"/>
          </p:nvPr>
        </p:nvSpPr>
        <p:spPr>
          <a:xfrm>
            <a:off x="457200" y="1600200"/>
            <a:ext cx="8229600" cy="44958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46346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endParaRPr lang="en-US" dirty="0"/>
          </a:p>
        </p:txBody>
      </p:sp>
      <p:sp>
        <p:nvSpPr>
          <p:cNvPr id="5" name="Content Placeholder 4"/>
          <p:cNvSpPr>
            <a:spLocks noGrp="1"/>
          </p:cNvSpPr>
          <p:nvPr>
            <p:ph sz="quarter" idx="10"/>
          </p:nvPr>
        </p:nvSpPr>
        <p:spPr>
          <a:xfrm>
            <a:off x="457200" y="1600200"/>
            <a:ext cx="4038600" cy="4648200"/>
          </a:xfrm>
        </p:spPr>
        <p:txBody>
          <a:bodyPr/>
          <a:lstStyle>
            <a:lvl1pPr marL="0" indent="0">
              <a:buNone/>
              <a:defRPr/>
            </a:lvl1pPr>
          </a:lstStyle>
          <a:p>
            <a:pPr lvl="0"/>
            <a:r>
              <a:rPr lang="en-US"/>
              <a:t>Click to edit Master text styles</a:t>
            </a:r>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551911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endParaRPr lang="en-US" dirty="0"/>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1600200"/>
            <a:ext cx="39624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244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4648200" y="381000"/>
            <a:ext cx="4038600" cy="58674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381000"/>
            <a:ext cx="3962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678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981200" y="685800"/>
            <a:ext cx="5105400" cy="3886200"/>
          </a:xfrm>
        </p:spPr>
        <p:txBody>
          <a:bodyPr rtlCol="0">
            <a:normAutofit/>
          </a:bodyPr>
          <a:lstStyle/>
          <a:p>
            <a:pPr lvl="0"/>
            <a:r>
              <a:rPr lang="en-US" noProof="0"/>
              <a:t>Click icon to add picture</a:t>
            </a:r>
          </a:p>
        </p:txBody>
      </p:sp>
      <p:sp>
        <p:nvSpPr>
          <p:cNvPr id="7" name="Text Placeholder 6"/>
          <p:cNvSpPr>
            <a:spLocks noGrp="1"/>
          </p:cNvSpPr>
          <p:nvPr>
            <p:ph type="body" sz="quarter" idx="11"/>
          </p:nvPr>
        </p:nvSpPr>
        <p:spPr>
          <a:xfrm>
            <a:off x="1981200" y="4648200"/>
            <a:ext cx="51054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4754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endParaRPr lang="en-US" dirty="0"/>
          </a:p>
        </p:txBody>
      </p:sp>
    </p:spTree>
    <p:extLst>
      <p:ext uri="{BB962C8B-B14F-4D97-AF65-F5344CB8AC3E}">
        <p14:creationId xmlns:p14="http://schemas.microsoft.com/office/powerpoint/2010/main" val="306095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57200" y="6172200"/>
            <a:ext cx="8229600" cy="5175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pic>
        <p:nvPicPr>
          <p:cNvPr id="1029" name="Picture 9" descr="AOEd MOM Hor 2C.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10400" y="6248400"/>
            <a:ext cx="159067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a:xfrm>
            <a:off x="609600" y="6491288"/>
            <a:ext cx="62484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education.vermont.gov/documents/edu-guidelines-regarding-seclusion-in-vermont-schools-and-faqs" TargetMode="External"/><Relationship Id="rId2" Type="http://schemas.openxmlformats.org/officeDocument/2006/relationships/hyperlink" Target="https://education.vermont.gov/documents/edu-rule-4500-guidelines-document-part-i-seclusions-in-vermont-schools-memorandum"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hyperlink" Target="https://education.vermont.gov/documents/edu-mandated-restraint-seclusion-documentation-report" TargetMode="Externa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hyperlink" Target="mailto:tracy.harris@vermont.gov" TargetMode="External"/><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72E52EF9-B606-EE44-BB73-AC018F6C70CD}"/>
              </a:ext>
            </a:extLst>
          </p:cNvPr>
          <p:cNvSpPr>
            <a:spLocks noGrp="1"/>
          </p:cNvSpPr>
          <p:nvPr>
            <p:ph type="ctrTitle" idx="4294967295"/>
          </p:nvPr>
        </p:nvSpPr>
        <p:spPr>
          <a:xfrm>
            <a:off x="747713" y="128588"/>
            <a:ext cx="7772400" cy="1978025"/>
          </a:xfrm>
          <a:extLst>
            <a:ext uri="{909E8E84-426E-40DD-AFC4-6F175D3DCCD1}">
              <a14:hiddenFill xmlns:a14="http://schemas.microsoft.com/office/drawing/2010/main">
                <a:solidFill>
                  <a:srgbClr val="008000">
                    <a:alpha val="50195"/>
                  </a:srgbClr>
                </a:solidFill>
              </a14:hiddenFill>
            </a:ext>
          </a:extLst>
        </p:spPr>
        <p:txBody>
          <a:bodyPr/>
          <a:lstStyle/>
          <a:p>
            <a:pPr eaLnBrk="1" hangingPunct="1">
              <a:lnSpc>
                <a:spcPct val="90000"/>
              </a:lnSpc>
            </a:pPr>
            <a:r>
              <a:rPr lang="en-US" altLang="en-US" dirty="0">
                <a:solidFill>
                  <a:srgbClr val="000000"/>
                </a:solidFill>
                <a:ea typeface="ＭＳ Ｐゴシック" panose="020B0600070205080204" pitchFamily="34" charset="-128"/>
              </a:rPr>
              <a:t>Seclusion and Restraint in VT Schools: Rule 4500</a:t>
            </a:r>
          </a:p>
        </p:txBody>
      </p:sp>
      <p:sp>
        <p:nvSpPr>
          <p:cNvPr id="3" name="Subtitle 2">
            <a:extLst>
              <a:ext uri="{FF2B5EF4-FFF2-40B4-BE49-F238E27FC236}">
                <a16:creationId xmlns:a16="http://schemas.microsoft.com/office/drawing/2014/main" id="{7DAA1005-1BD9-624A-833E-8EC2F05EB094}"/>
              </a:ext>
            </a:extLst>
          </p:cNvPr>
          <p:cNvSpPr>
            <a:spLocks noGrp="1"/>
          </p:cNvSpPr>
          <p:nvPr>
            <p:ph type="subTitle" idx="4294967295"/>
          </p:nvPr>
        </p:nvSpPr>
        <p:spPr>
          <a:xfrm>
            <a:off x="1368425" y="4960130"/>
            <a:ext cx="6407150" cy="1135870"/>
          </a:xfrm>
        </p:spPr>
        <p:txBody>
          <a:bodyPr rtlCol="0">
            <a:normAutofit fontScale="70000" lnSpcReduction="20000"/>
          </a:bodyPr>
          <a:lstStyle/>
          <a:p>
            <a:pPr eaLnBrk="1" fontAlgn="auto" hangingPunct="1">
              <a:spcAft>
                <a:spcPts val="0"/>
              </a:spcAft>
              <a:buFont typeface="Arial"/>
              <a:buNone/>
              <a:defRPr/>
            </a:pPr>
            <a:endParaRPr lang="en-US" dirty="0">
              <a:ea typeface="+mn-ea"/>
              <a:cs typeface="+mn-cs"/>
            </a:endParaRPr>
          </a:p>
          <a:p>
            <a:pPr algn="ctr" eaLnBrk="1" fontAlgn="auto" hangingPunct="1">
              <a:spcAft>
                <a:spcPts val="0"/>
              </a:spcAft>
              <a:buFont typeface="Arial"/>
              <a:buNone/>
              <a:defRPr/>
            </a:pPr>
            <a:r>
              <a:rPr lang="en-US" dirty="0"/>
              <a:t>Hosted </a:t>
            </a:r>
            <a:r>
              <a:rPr lang="en-US" dirty="0">
                <a:ea typeface="+mn-ea"/>
                <a:cs typeface="+mn-cs"/>
              </a:rPr>
              <a:t>by the VTPBIS State Team</a:t>
            </a:r>
          </a:p>
          <a:p>
            <a:pPr algn="ctr" eaLnBrk="1" fontAlgn="auto" hangingPunct="1">
              <a:spcAft>
                <a:spcPts val="0"/>
              </a:spcAft>
              <a:buFont typeface="Arial"/>
              <a:buNone/>
              <a:defRPr/>
            </a:pPr>
            <a:r>
              <a:rPr lang="en-US" dirty="0"/>
              <a:t>Presented by Tracy Harris, VT AOE</a:t>
            </a:r>
            <a:endParaRPr lang="en-US" dirty="0">
              <a:ea typeface="+mn-ea"/>
              <a:cs typeface="+mn-cs"/>
            </a:endParaRPr>
          </a:p>
        </p:txBody>
      </p:sp>
      <p:pic>
        <p:nvPicPr>
          <p:cNvPr id="43011" name="Picture 3">
            <a:extLst>
              <a:ext uri="{FF2B5EF4-FFF2-40B4-BE49-F238E27FC236}">
                <a16:creationId xmlns:a16="http://schemas.microsoft.com/office/drawing/2014/main" id="{3C40F2F9-C8C8-544A-AC15-1C146DE5E8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3871" y="1904077"/>
            <a:ext cx="4336257" cy="289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912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295400"/>
          </a:xfrm>
        </p:spPr>
        <p:txBody>
          <a:bodyPr/>
          <a:lstStyle/>
          <a:p>
            <a:r>
              <a:rPr lang="en-US" b="1" dirty="0">
                <a:solidFill>
                  <a:srgbClr val="004F25"/>
                </a:solidFill>
              </a:rPr>
              <a:t>Responding to the Data</a:t>
            </a:r>
          </a:p>
        </p:txBody>
      </p:sp>
      <p:sp>
        <p:nvSpPr>
          <p:cNvPr id="3" name="Subtitle 2"/>
          <p:cNvSpPr>
            <a:spLocks noGrp="1"/>
          </p:cNvSpPr>
          <p:nvPr>
            <p:ph type="subTitle" idx="1"/>
          </p:nvPr>
        </p:nvSpPr>
        <p:spPr>
          <a:xfrm>
            <a:off x="1371600" y="2743200"/>
            <a:ext cx="6400800" cy="2971800"/>
          </a:xfrm>
        </p:spPr>
        <p:txBody>
          <a:bodyPr/>
          <a:lstStyle/>
          <a:p>
            <a:r>
              <a:rPr lang="en-US" sz="2800" dirty="0">
                <a:solidFill>
                  <a:schemeClr val="tx1"/>
                </a:solidFill>
              </a:rPr>
              <a:t>Given the data just presented,        along with a potential federal mandate, this webinar will have                              a heavy emphasis on the            permissible and prohibited                   use of seclusion</a:t>
            </a:r>
          </a:p>
        </p:txBody>
      </p:sp>
    </p:spTree>
    <p:extLst>
      <p:ext uri="{BB962C8B-B14F-4D97-AF65-F5344CB8AC3E}">
        <p14:creationId xmlns:p14="http://schemas.microsoft.com/office/powerpoint/2010/main" val="800230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4F25"/>
          </a:solidFill>
        </p:spPr>
        <p:txBody>
          <a:bodyPr/>
          <a:lstStyle/>
          <a:p>
            <a:r>
              <a:rPr lang="en-US" sz="6000" b="1" dirty="0">
                <a:solidFill>
                  <a:schemeClr val="bg1"/>
                </a:solidFill>
              </a:rPr>
              <a:t>DEFINITIONS</a:t>
            </a:r>
          </a:p>
        </p:txBody>
      </p:sp>
      <p:cxnSp>
        <p:nvCxnSpPr>
          <p:cNvPr id="4" name="Straight Connector 3"/>
          <p:cNvCxnSpPr/>
          <p:nvPr/>
        </p:nvCxnSpPr>
        <p:spPr>
          <a:xfrm flipV="1">
            <a:off x="266700" y="183930"/>
            <a:ext cx="8682859" cy="76200"/>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8873359" y="163566"/>
            <a:ext cx="42041" cy="6532837"/>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 y="183930"/>
            <a:ext cx="38100" cy="6512473"/>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008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Definitions</a:t>
            </a:r>
          </a:p>
        </p:txBody>
      </p:sp>
      <p:sp>
        <p:nvSpPr>
          <p:cNvPr id="3" name="Text Placeholder 2"/>
          <p:cNvSpPr>
            <a:spLocks noGrp="1"/>
          </p:cNvSpPr>
          <p:nvPr>
            <p:ph type="body" sz="quarter" idx="10"/>
          </p:nvPr>
        </p:nvSpPr>
        <p:spPr>
          <a:xfrm>
            <a:off x="533400" y="1447800"/>
            <a:ext cx="8153400" cy="4800600"/>
          </a:xfrm>
        </p:spPr>
        <p:txBody>
          <a:bodyPr/>
          <a:lstStyle/>
          <a:p>
            <a:r>
              <a:rPr lang="en-US" b="1" dirty="0"/>
              <a:t>Seclusion:</a:t>
            </a:r>
          </a:p>
          <a:p>
            <a:pPr marL="0" indent="0">
              <a:buNone/>
            </a:pPr>
            <a:endParaRPr lang="en-US" sz="800" dirty="0"/>
          </a:p>
          <a:p>
            <a:pPr lvl="1"/>
            <a:r>
              <a:rPr lang="en-US" dirty="0"/>
              <a:t>The confinement of a student </a:t>
            </a:r>
            <a:r>
              <a:rPr lang="en-US" dirty="0">
                <a:solidFill>
                  <a:srgbClr val="C00000"/>
                </a:solidFill>
              </a:rPr>
              <a:t>alone</a:t>
            </a:r>
            <a:r>
              <a:rPr lang="en-US" dirty="0"/>
              <a:t> in a room or area</a:t>
            </a:r>
          </a:p>
          <a:p>
            <a:pPr marL="457200" lvl="1" indent="0">
              <a:buNone/>
            </a:pPr>
            <a:endParaRPr lang="en-US" sz="800" dirty="0"/>
          </a:p>
          <a:p>
            <a:pPr lvl="1"/>
            <a:r>
              <a:rPr lang="en-US" dirty="0"/>
              <a:t>The student is prevented or reasonably believes he or she will be </a:t>
            </a:r>
            <a:r>
              <a:rPr lang="en-US" dirty="0">
                <a:solidFill>
                  <a:srgbClr val="C00000"/>
                </a:solidFill>
              </a:rPr>
              <a:t>prevented from leaving</a:t>
            </a:r>
          </a:p>
          <a:p>
            <a:pPr marL="457200" lvl="1" indent="0">
              <a:buNone/>
            </a:pPr>
            <a:endParaRPr lang="en-US" sz="800" dirty="0"/>
          </a:p>
          <a:p>
            <a:pPr lvl="1"/>
            <a:r>
              <a:rPr lang="en-US" dirty="0"/>
              <a:t>Does NOT include time-out or private processing, in which the student is not left alone and is under adult supervision</a:t>
            </a:r>
          </a:p>
        </p:txBody>
      </p:sp>
    </p:spTree>
    <p:extLst>
      <p:ext uri="{BB962C8B-B14F-4D97-AF65-F5344CB8AC3E}">
        <p14:creationId xmlns:p14="http://schemas.microsoft.com/office/powerpoint/2010/main" val="1590337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5400" b="1" dirty="0">
                <a:solidFill>
                  <a:schemeClr val="tx2">
                    <a:lumMod val="75000"/>
                  </a:schemeClr>
                </a:solidFill>
              </a:rPr>
              <a:t>POLL</a:t>
            </a:r>
          </a:p>
        </p:txBody>
      </p:sp>
      <p:sp>
        <p:nvSpPr>
          <p:cNvPr id="3" name="Text Placeholder 2"/>
          <p:cNvSpPr>
            <a:spLocks noGrp="1"/>
          </p:cNvSpPr>
          <p:nvPr>
            <p:ph type="body" sz="quarter" idx="10"/>
          </p:nvPr>
        </p:nvSpPr>
        <p:spPr>
          <a:xfrm>
            <a:off x="533400" y="2133600"/>
            <a:ext cx="8153400" cy="42672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a:latin typeface="+mj-lt"/>
              </a:rPr>
              <a:t>Does the following incident involve the use of seclusion?  Why or why not?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dirty="0"/>
              <a:t>Logan stabbed one of his classmates with a pencil and didn’t stop when his behavior interventionist provided prompts to stop and numerous other de-escalation strategies.</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p>
          <a:p>
            <a:pPr marL="0" marR="0" lvl="0" indent="0" defTabSz="914400" eaLnBrk="1" fontAlgn="auto" latinLnBrk="0" hangingPunct="1">
              <a:lnSpc>
                <a:spcPct val="100000"/>
              </a:lnSpc>
              <a:spcBef>
                <a:spcPts val="0"/>
              </a:spcBef>
              <a:spcAft>
                <a:spcPts val="0"/>
              </a:spcAft>
              <a:buClrTx/>
              <a:buSzTx/>
              <a:buFontTx/>
              <a:buNone/>
              <a:tabLst/>
              <a:defRPr/>
            </a:pPr>
            <a:r>
              <a:rPr lang="en-US" sz="2000" dirty="0"/>
              <a:t>He was escorted by his behavioral interventionist to the “quiet room,” where the door was closed and Logan was not permitted to leave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t>until he’d discussed the incident with his BI. </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t>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t>Together inside the quiet room, Logan and his interventionist processed the situation and made a plan for what to do the next time he became upset with a peer.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300" y="990600"/>
            <a:ext cx="5689600" cy="1143000"/>
          </a:xfrm>
          <a:prstGeom prst="rect">
            <a:avLst/>
          </a:prstGeom>
        </p:spPr>
      </p:pic>
    </p:spTree>
    <p:extLst>
      <p:ext uri="{BB962C8B-B14F-4D97-AF65-F5344CB8AC3E}">
        <p14:creationId xmlns:p14="http://schemas.microsoft.com/office/powerpoint/2010/main" val="53092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2">
                    <a:lumMod val="75000"/>
                  </a:schemeClr>
                </a:solidFill>
              </a:rPr>
              <a:t>AND THE ANSWER IS </a:t>
            </a:r>
            <a:r>
              <a:rPr lang="mr-IN" sz="4800" b="1" dirty="0">
                <a:solidFill>
                  <a:schemeClr val="tx2">
                    <a:lumMod val="75000"/>
                  </a:schemeClr>
                </a:solidFill>
              </a:rPr>
              <a:t>…</a:t>
            </a:r>
            <a:endParaRPr lang="en-US" sz="4800" b="1" dirty="0">
              <a:solidFill>
                <a:schemeClr val="tx2">
                  <a:lumMod val="75000"/>
                </a:schemeClr>
              </a:solidFill>
            </a:endParaRPr>
          </a:p>
        </p:txBody>
      </p:sp>
      <p:sp>
        <p:nvSpPr>
          <p:cNvPr id="3" name="Text Placeholder 2"/>
          <p:cNvSpPr>
            <a:spLocks noGrp="1"/>
          </p:cNvSpPr>
          <p:nvPr>
            <p:ph type="body" sz="quarter" idx="10"/>
          </p:nvPr>
        </p:nvSpPr>
        <p:spPr>
          <a:xfrm>
            <a:off x="533400" y="3124200"/>
            <a:ext cx="8153400" cy="28194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No, the incident described in the last slide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does not represent a seclusion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dirty="0"/>
              <a:t>Logan and his behavior interventionist were together in the enclosed space. </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t> </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a:t>Logan was not alone in the room and was able to interact with his interventionist. </a:t>
            </a:r>
          </a:p>
        </p:txBody>
      </p:sp>
      <p:pic>
        <p:nvPicPr>
          <p:cNvPr id="5" name="Picture 4"/>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1981200" y="1447800"/>
            <a:ext cx="5181600" cy="1371600"/>
          </a:xfrm>
          <a:prstGeom prst="rect">
            <a:avLst/>
          </a:prstGeom>
        </p:spPr>
      </p:pic>
    </p:spTree>
    <p:extLst>
      <p:ext uri="{BB962C8B-B14F-4D97-AF65-F5344CB8AC3E}">
        <p14:creationId xmlns:p14="http://schemas.microsoft.com/office/powerpoint/2010/main" val="336197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004F25"/>
                </a:solidFill>
              </a:rPr>
              <a:t>WHAT IF ...</a:t>
            </a:r>
          </a:p>
        </p:txBody>
      </p:sp>
      <p:sp>
        <p:nvSpPr>
          <p:cNvPr id="3" name="Text Placeholder 2"/>
          <p:cNvSpPr>
            <a:spLocks noGrp="1"/>
          </p:cNvSpPr>
          <p:nvPr>
            <p:ph type="body" sz="quarter" idx="10"/>
          </p:nvPr>
        </p:nvSpPr>
        <p:spPr>
          <a:xfrm>
            <a:off x="533400" y="2057400"/>
            <a:ext cx="8153400" cy="3962400"/>
          </a:xfrm>
        </p:spPr>
        <p:txBody>
          <a:bodyPr/>
          <a:lstStyle/>
          <a:p>
            <a:r>
              <a:rPr lang="en-US" sz="2400" dirty="0"/>
              <a:t>Given the same scenario, Logan chose to enter the quiet room by himself to cool down before processing with his BI.  He was allowed to do so, he closed the door,  and he was told to open the door whenever he felt ready to talk. </a:t>
            </a:r>
          </a:p>
          <a:p>
            <a:endParaRPr lang="en-US" sz="2400" dirty="0"/>
          </a:p>
          <a:p>
            <a:r>
              <a:rPr lang="en-US" sz="2400" dirty="0"/>
              <a:t>Is this a seclusion?</a:t>
            </a:r>
          </a:p>
        </p:txBody>
      </p:sp>
    </p:spTree>
    <p:extLst>
      <p:ext uri="{BB962C8B-B14F-4D97-AF65-F5344CB8AC3E}">
        <p14:creationId xmlns:p14="http://schemas.microsoft.com/office/powerpoint/2010/main" val="1250697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2">
                    <a:lumMod val="75000"/>
                  </a:schemeClr>
                </a:solidFill>
              </a:rPr>
              <a:t>AND THE ANSWER IS </a:t>
            </a:r>
            <a:r>
              <a:rPr lang="mr-IN" sz="4800" b="1" dirty="0">
                <a:solidFill>
                  <a:schemeClr val="tx2">
                    <a:lumMod val="75000"/>
                  </a:schemeClr>
                </a:solidFill>
              </a:rPr>
              <a:t>…</a:t>
            </a:r>
            <a:endParaRPr lang="en-US" sz="4800" b="1" dirty="0">
              <a:solidFill>
                <a:schemeClr val="tx2">
                  <a:lumMod val="75000"/>
                </a:schemeClr>
              </a:solidFill>
            </a:endParaRPr>
          </a:p>
        </p:txBody>
      </p:sp>
      <p:sp>
        <p:nvSpPr>
          <p:cNvPr id="3" name="Text Placeholder 2"/>
          <p:cNvSpPr>
            <a:spLocks noGrp="1"/>
          </p:cNvSpPr>
          <p:nvPr>
            <p:ph type="body" sz="quarter" idx="10"/>
          </p:nvPr>
        </p:nvSpPr>
        <p:spPr>
          <a:xfrm>
            <a:off x="533400" y="3200400"/>
            <a:ext cx="8153400" cy="27432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No, the incident described in the last slide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does not represent a seclusion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dirty="0"/>
              <a:t>Logan was told and had every reason to believe that he would be permitted to leave the quiet room whenever he desired.</a:t>
            </a:r>
          </a:p>
        </p:txBody>
      </p:sp>
      <p:pic>
        <p:nvPicPr>
          <p:cNvPr id="5" name="Picture 4"/>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2019300" y="1447800"/>
            <a:ext cx="5181600" cy="1371600"/>
          </a:xfrm>
          <a:prstGeom prst="rect">
            <a:avLst/>
          </a:prstGeom>
        </p:spPr>
      </p:pic>
    </p:spTree>
    <p:extLst>
      <p:ext uri="{BB962C8B-B14F-4D97-AF65-F5344CB8AC3E}">
        <p14:creationId xmlns:p14="http://schemas.microsoft.com/office/powerpoint/2010/main" val="1921838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4F25"/>
                </a:solidFill>
              </a:rPr>
              <a:t>WHAT IF ...</a:t>
            </a:r>
            <a:endParaRPr lang="en-US" dirty="0"/>
          </a:p>
        </p:txBody>
      </p:sp>
      <p:sp>
        <p:nvSpPr>
          <p:cNvPr id="3" name="Text Placeholder 2"/>
          <p:cNvSpPr>
            <a:spLocks noGrp="1"/>
          </p:cNvSpPr>
          <p:nvPr>
            <p:ph type="body" sz="quarter" idx="10"/>
          </p:nvPr>
        </p:nvSpPr>
        <p:spPr/>
        <p:txBody>
          <a:bodyPr/>
          <a:lstStyle/>
          <a:p>
            <a:r>
              <a:rPr lang="en-US" sz="2400" dirty="0"/>
              <a:t>Given the same scenario, Logan became highly aggressive toward his BI once they entered the quiet room together and did not respond to de-escalation strategies.  Given that level of aggression and the failure of other less restrictive techniques, the BI exited the room and gave Logan a directive that he was to remain in the room until he was told he could leave.</a:t>
            </a:r>
          </a:p>
          <a:p>
            <a:endParaRPr lang="en-US" sz="2400" dirty="0"/>
          </a:p>
          <a:p>
            <a:r>
              <a:rPr lang="en-US" sz="2400" dirty="0"/>
              <a:t>Is this a seclusion?</a:t>
            </a:r>
          </a:p>
          <a:p>
            <a:endParaRPr lang="en-US" dirty="0"/>
          </a:p>
        </p:txBody>
      </p:sp>
    </p:spTree>
    <p:extLst>
      <p:ext uri="{BB962C8B-B14F-4D97-AF65-F5344CB8AC3E}">
        <p14:creationId xmlns:p14="http://schemas.microsoft.com/office/powerpoint/2010/main" val="1735190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2">
                    <a:lumMod val="75000"/>
                  </a:schemeClr>
                </a:solidFill>
              </a:rPr>
              <a:t>AND THE ANSWER IS </a:t>
            </a:r>
            <a:r>
              <a:rPr lang="mr-IN" sz="4800" b="1" dirty="0">
                <a:solidFill>
                  <a:schemeClr val="tx2">
                    <a:lumMod val="75000"/>
                  </a:schemeClr>
                </a:solidFill>
              </a:rPr>
              <a:t>…</a:t>
            </a:r>
            <a:endParaRPr lang="en-US" sz="4800" b="1" dirty="0">
              <a:solidFill>
                <a:schemeClr val="tx2">
                  <a:lumMod val="75000"/>
                </a:schemeClr>
              </a:solidFill>
            </a:endParaRPr>
          </a:p>
        </p:txBody>
      </p:sp>
      <p:sp>
        <p:nvSpPr>
          <p:cNvPr id="3" name="Text Placeholder 2"/>
          <p:cNvSpPr>
            <a:spLocks noGrp="1"/>
          </p:cNvSpPr>
          <p:nvPr>
            <p:ph type="body" sz="quarter" idx="10"/>
          </p:nvPr>
        </p:nvSpPr>
        <p:spPr>
          <a:xfrm>
            <a:off x="533400" y="3200400"/>
            <a:ext cx="8153400" cy="27432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Yes, the incident described in the last slide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does represent a seclusion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dirty="0"/>
              <a:t>Logan was confined alone in the quiet room, and</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p>
          <a:p>
            <a:pPr marL="0" marR="0" lvl="0" indent="0" defTabSz="914400" eaLnBrk="1" fontAlgn="auto" latinLnBrk="0" hangingPunct="1">
              <a:lnSpc>
                <a:spcPct val="100000"/>
              </a:lnSpc>
              <a:spcBef>
                <a:spcPts val="0"/>
              </a:spcBef>
              <a:spcAft>
                <a:spcPts val="0"/>
              </a:spcAft>
              <a:buClrTx/>
              <a:buSzTx/>
              <a:buFontTx/>
              <a:buNone/>
              <a:tabLst/>
              <a:defRPr/>
            </a:pPr>
            <a:r>
              <a:rPr lang="en-US" sz="2400" dirty="0"/>
              <a:t>He was told he had to remain there until given permission to leave.</a:t>
            </a:r>
          </a:p>
        </p:txBody>
      </p:sp>
      <p:pic>
        <p:nvPicPr>
          <p:cNvPr id="5" name="Picture 4"/>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1981200" y="1371600"/>
            <a:ext cx="5181600" cy="1447800"/>
          </a:xfrm>
          <a:prstGeom prst="rect">
            <a:avLst/>
          </a:prstGeom>
        </p:spPr>
      </p:pic>
    </p:spTree>
    <p:extLst>
      <p:ext uri="{BB962C8B-B14F-4D97-AF65-F5344CB8AC3E}">
        <p14:creationId xmlns:p14="http://schemas.microsoft.com/office/powerpoint/2010/main" val="1763758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4F25"/>
                </a:solidFill>
              </a:rPr>
              <a:t>WHAT IF ...</a:t>
            </a:r>
            <a:endParaRPr lang="en-US" dirty="0"/>
          </a:p>
        </p:txBody>
      </p:sp>
      <p:sp>
        <p:nvSpPr>
          <p:cNvPr id="3" name="Text Placeholder 2"/>
          <p:cNvSpPr>
            <a:spLocks noGrp="1"/>
          </p:cNvSpPr>
          <p:nvPr>
            <p:ph type="body" sz="quarter" idx="10"/>
          </p:nvPr>
        </p:nvSpPr>
        <p:spPr/>
        <p:txBody>
          <a:bodyPr/>
          <a:lstStyle/>
          <a:p>
            <a:r>
              <a:rPr lang="en-US" sz="2400" dirty="0"/>
              <a:t>Given the same scenario, Logan became highly aggressive toward his BI once they entered the quiet room together and did not respond to de-escalation strategies.  Given that level of aggression and the failure of other less restrictive techniques, the BI exited the room </a:t>
            </a:r>
            <a:r>
              <a:rPr lang="en-US" sz="2400" dirty="0">
                <a:solidFill>
                  <a:srgbClr val="C00000"/>
                </a:solidFill>
              </a:rPr>
              <a:t>but left the door open</a:t>
            </a:r>
            <a:r>
              <a:rPr lang="en-US" sz="2400" dirty="0"/>
              <a:t>.  Logan was directed to remain in the room until he was told he could leave.</a:t>
            </a:r>
          </a:p>
          <a:p>
            <a:endParaRPr lang="en-US" sz="2400" dirty="0"/>
          </a:p>
          <a:p>
            <a:r>
              <a:rPr lang="en-US" sz="2400" dirty="0"/>
              <a:t>Is this a seclusion?</a:t>
            </a:r>
          </a:p>
          <a:p>
            <a:endParaRPr lang="en-US" dirty="0"/>
          </a:p>
        </p:txBody>
      </p:sp>
    </p:spTree>
    <p:extLst>
      <p:ext uri="{BB962C8B-B14F-4D97-AF65-F5344CB8AC3E}">
        <p14:creationId xmlns:p14="http://schemas.microsoft.com/office/powerpoint/2010/main" val="64963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533400" y="1295400"/>
            <a:ext cx="7924800" cy="1774825"/>
          </a:xfrm>
        </p:spPr>
        <p:txBody>
          <a:bodyPr/>
          <a:lstStyle/>
          <a:p>
            <a:r>
              <a:rPr lang="en-US" altLang="en-US" sz="6000" b="1" dirty="0">
                <a:solidFill>
                  <a:srgbClr val="004F25"/>
                </a:solidFill>
              </a:rPr>
              <a:t>Seclusion and Restraint </a:t>
            </a:r>
            <a:br>
              <a:rPr lang="en-US" altLang="en-US" sz="6000" b="1" dirty="0">
                <a:solidFill>
                  <a:srgbClr val="004F25"/>
                </a:solidFill>
              </a:rPr>
            </a:br>
            <a:r>
              <a:rPr lang="en-US" altLang="en-US" sz="6000" b="1" dirty="0">
                <a:solidFill>
                  <a:srgbClr val="004F25"/>
                </a:solidFill>
              </a:rPr>
              <a:t>in Vermont Schools</a:t>
            </a:r>
          </a:p>
        </p:txBody>
      </p:sp>
      <p:sp>
        <p:nvSpPr>
          <p:cNvPr id="3" name="Subtitle 2"/>
          <p:cNvSpPr>
            <a:spLocks noGrp="1"/>
          </p:cNvSpPr>
          <p:nvPr>
            <p:ph type="subTitle" idx="1"/>
          </p:nvPr>
        </p:nvSpPr>
        <p:spPr>
          <a:xfrm>
            <a:off x="1371600" y="3581400"/>
            <a:ext cx="6400800" cy="1828800"/>
          </a:xfrm>
        </p:spPr>
        <p:txBody>
          <a:bodyPr rtlCol="0">
            <a:normAutofit fontScale="92500" lnSpcReduction="10000"/>
          </a:bodyPr>
          <a:lstStyle/>
          <a:p>
            <a:pPr fontAlgn="auto">
              <a:spcAft>
                <a:spcPts val="0"/>
              </a:spcAft>
              <a:defRPr/>
            </a:pPr>
            <a:r>
              <a:rPr lang="en-US" b="1" dirty="0">
                <a:solidFill>
                  <a:schemeClr val="tx1">
                    <a:lumMod val="65000"/>
                    <a:lumOff val="35000"/>
                  </a:schemeClr>
                </a:solidFill>
              </a:rPr>
              <a:t>Vermont State Board Rule 4500     </a:t>
            </a:r>
          </a:p>
          <a:p>
            <a:pPr fontAlgn="auto">
              <a:spcAft>
                <a:spcPts val="0"/>
              </a:spcAft>
              <a:defRPr/>
            </a:pPr>
            <a:r>
              <a:rPr lang="en-US" b="1" dirty="0">
                <a:solidFill>
                  <a:schemeClr val="tx1">
                    <a:lumMod val="65000"/>
                    <a:lumOff val="35000"/>
                  </a:schemeClr>
                </a:solidFill>
              </a:rPr>
              <a:t> </a:t>
            </a:r>
            <a:r>
              <a:rPr lang="en-US" sz="3000" dirty="0">
                <a:solidFill>
                  <a:schemeClr val="tx1">
                    <a:lumMod val="65000"/>
                    <a:lumOff val="35000"/>
                  </a:schemeClr>
                </a:solidFill>
              </a:rPr>
              <a:t>a webinar presented by Tracy Harris, Coordinator for Behavioral Supports at Vermont Agency of Education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p>
            <a:r>
              <a:rPr lang="en-US" sz="4400" b="1" dirty="0">
                <a:solidFill>
                  <a:schemeClr val="tx2">
                    <a:lumMod val="75000"/>
                  </a:schemeClr>
                </a:solidFill>
              </a:rPr>
              <a:t>AND THE ANSWER IS </a:t>
            </a:r>
            <a:r>
              <a:rPr lang="mr-IN" sz="4400" b="1" dirty="0">
                <a:solidFill>
                  <a:schemeClr val="tx2">
                    <a:lumMod val="75000"/>
                  </a:schemeClr>
                </a:solidFill>
              </a:rPr>
              <a:t>…</a:t>
            </a:r>
            <a:endParaRPr lang="en-US" sz="4400" b="1" dirty="0">
              <a:solidFill>
                <a:schemeClr val="tx2">
                  <a:lumMod val="75000"/>
                </a:schemeClr>
              </a:solidFill>
            </a:endParaRPr>
          </a:p>
        </p:txBody>
      </p:sp>
      <p:sp>
        <p:nvSpPr>
          <p:cNvPr id="3" name="Text Placeholder 2"/>
          <p:cNvSpPr>
            <a:spLocks noGrp="1"/>
          </p:cNvSpPr>
          <p:nvPr>
            <p:ph type="body" sz="quarter" idx="10"/>
          </p:nvPr>
        </p:nvSpPr>
        <p:spPr>
          <a:xfrm>
            <a:off x="533400" y="2743200"/>
            <a:ext cx="8153400" cy="32766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Yes, the incident described in the last slide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does represent a seclusion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dirty="0"/>
              <a:t>Logan was confined alone in the quiet room and was told he had to remain there until given permission to leave.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dirty="0"/>
          </a:p>
          <a:p>
            <a:pPr marL="0" marR="0" lvl="0" indent="0" defTabSz="914400" eaLnBrk="1" fontAlgn="auto" latinLnBrk="0" hangingPunct="1">
              <a:lnSpc>
                <a:spcPct val="100000"/>
              </a:lnSpc>
              <a:spcBef>
                <a:spcPts val="0"/>
              </a:spcBef>
              <a:spcAft>
                <a:spcPts val="0"/>
              </a:spcAft>
              <a:buClrTx/>
              <a:buSzTx/>
              <a:buFontTx/>
              <a:buNone/>
              <a:tabLst/>
              <a:defRPr/>
            </a:pPr>
            <a:r>
              <a:rPr lang="en-US" sz="2400" dirty="0"/>
              <a:t>Whether the door was open or closed, he was still </a:t>
            </a:r>
            <a:r>
              <a:rPr lang="en-US" sz="2400" dirty="0">
                <a:solidFill>
                  <a:srgbClr val="C00000"/>
                </a:solidFill>
              </a:rPr>
              <a:t>alone</a:t>
            </a:r>
            <a:r>
              <a:rPr lang="en-US" sz="2400" dirty="0"/>
              <a:t> and told he was </a:t>
            </a:r>
            <a:r>
              <a:rPr lang="en-US" sz="2400" dirty="0">
                <a:solidFill>
                  <a:srgbClr val="C00000"/>
                </a:solidFill>
              </a:rPr>
              <a:t>not permitted to leave </a:t>
            </a:r>
            <a:r>
              <a:rPr lang="en-US" sz="2400" dirty="0"/>
              <a:t>until given permission to do so.</a:t>
            </a:r>
          </a:p>
        </p:txBody>
      </p:sp>
      <p:pic>
        <p:nvPicPr>
          <p:cNvPr id="5" name="Picture 4"/>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1981200" y="1219200"/>
            <a:ext cx="5181600" cy="1447800"/>
          </a:xfrm>
          <a:prstGeom prst="rect">
            <a:avLst/>
          </a:prstGeom>
        </p:spPr>
      </p:pic>
    </p:spTree>
    <p:extLst>
      <p:ext uri="{BB962C8B-B14F-4D97-AF65-F5344CB8AC3E}">
        <p14:creationId xmlns:p14="http://schemas.microsoft.com/office/powerpoint/2010/main" val="1954908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1219200"/>
          </a:xfrm>
        </p:spPr>
        <p:txBody>
          <a:bodyPr>
            <a:normAutofit/>
          </a:bodyPr>
          <a:lstStyle/>
          <a:p>
            <a:r>
              <a:rPr lang="en-US" sz="4400" b="1" dirty="0">
                <a:solidFill>
                  <a:srgbClr val="004F25"/>
                </a:solidFill>
              </a:rPr>
              <a:t>Additional Definitions</a:t>
            </a:r>
          </a:p>
        </p:txBody>
      </p:sp>
      <p:sp>
        <p:nvSpPr>
          <p:cNvPr id="3" name="Text Placeholder 2"/>
          <p:cNvSpPr>
            <a:spLocks noGrp="1"/>
          </p:cNvSpPr>
          <p:nvPr>
            <p:ph type="subTitle" idx="1"/>
          </p:nvPr>
        </p:nvSpPr>
        <p:spPr>
          <a:xfrm>
            <a:off x="1295400" y="2743200"/>
            <a:ext cx="6553200" cy="2362200"/>
          </a:xfrm>
        </p:spPr>
        <p:txBody>
          <a:bodyPr/>
          <a:lstStyle/>
          <a:p>
            <a:r>
              <a:rPr lang="en-US" sz="2800" dirty="0">
                <a:solidFill>
                  <a:schemeClr val="tx1"/>
                </a:solidFill>
              </a:rPr>
              <a:t>We’ll go over a few more definitions, but then we’ll return to discuss            the conditions under which seclusion   is permissible and when it is prohibited.            </a:t>
            </a:r>
          </a:p>
        </p:txBody>
      </p:sp>
    </p:spTree>
    <p:extLst>
      <p:ext uri="{BB962C8B-B14F-4D97-AF65-F5344CB8AC3E}">
        <p14:creationId xmlns:p14="http://schemas.microsoft.com/office/powerpoint/2010/main" val="133611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Definitions Continued</a:t>
            </a:r>
          </a:p>
        </p:txBody>
      </p:sp>
      <p:sp>
        <p:nvSpPr>
          <p:cNvPr id="3" name="Text Placeholder 2"/>
          <p:cNvSpPr>
            <a:spLocks noGrp="1"/>
          </p:cNvSpPr>
          <p:nvPr>
            <p:ph type="body" sz="quarter" idx="10"/>
          </p:nvPr>
        </p:nvSpPr>
        <p:spPr>
          <a:xfrm>
            <a:off x="533400" y="1600200"/>
            <a:ext cx="8153400" cy="4572000"/>
          </a:xfrm>
        </p:spPr>
        <p:txBody>
          <a:bodyPr/>
          <a:lstStyle/>
          <a:p>
            <a:r>
              <a:rPr lang="en-US" b="1" dirty="0"/>
              <a:t>Physical escort</a:t>
            </a:r>
            <a:endParaRPr lang="en-US" sz="800" dirty="0"/>
          </a:p>
          <a:p>
            <a:pPr lvl="1"/>
            <a:r>
              <a:rPr lang="en-US" dirty="0"/>
              <a:t>Temporary touching or holding of hand, wrist, arm, or back</a:t>
            </a:r>
          </a:p>
          <a:p>
            <a:pPr marL="457200" lvl="1" indent="0">
              <a:buNone/>
            </a:pPr>
            <a:endParaRPr lang="en-US" sz="800" dirty="0"/>
          </a:p>
          <a:p>
            <a:pPr lvl="1"/>
            <a:r>
              <a:rPr lang="en-US" dirty="0"/>
              <a:t>Without the use of force</a:t>
            </a:r>
          </a:p>
          <a:p>
            <a:pPr marL="457200" lvl="1" indent="0">
              <a:buNone/>
            </a:pPr>
            <a:endParaRPr lang="en-US" sz="800" dirty="0"/>
          </a:p>
          <a:p>
            <a:pPr lvl="1"/>
            <a:r>
              <a:rPr lang="en-US" dirty="0"/>
              <a:t>Of a student who is exhibiting minimal resistance</a:t>
            </a:r>
          </a:p>
          <a:p>
            <a:pPr marL="457200" lvl="1" indent="0">
              <a:buNone/>
            </a:pPr>
            <a:endParaRPr lang="en-US" sz="800" dirty="0"/>
          </a:p>
          <a:p>
            <a:pPr lvl="1"/>
            <a:r>
              <a:rPr lang="en-US" dirty="0"/>
              <a:t>For the purpose of directing movement from one place to another</a:t>
            </a:r>
          </a:p>
          <a:p>
            <a:pPr lvl="1"/>
            <a:endParaRPr lang="en-US" dirty="0"/>
          </a:p>
        </p:txBody>
      </p:sp>
    </p:spTree>
    <p:extLst>
      <p:ext uri="{BB962C8B-B14F-4D97-AF65-F5344CB8AC3E}">
        <p14:creationId xmlns:p14="http://schemas.microsoft.com/office/powerpoint/2010/main" val="323786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Definitions Continued</a:t>
            </a:r>
          </a:p>
        </p:txBody>
      </p:sp>
      <p:sp>
        <p:nvSpPr>
          <p:cNvPr id="3" name="Text Placeholder 2"/>
          <p:cNvSpPr>
            <a:spLocks noGrp="1"/>
          </p:cNvSpPr>
          <p:nvPr>
            <p:ph type="body" sz="quarter" idx="10"/>
          </p:nvPr>
        </p:nvSpPr>
        <p:spPr>
          <a:xfrm>
            <a:off x="533400" y="1676400"/>
            <a:ext cx="8153400" cy="4267200"/>
          </a:xfrm>
        </p:spPr>
        <p:txBody>
          <a:bodyPr/>
          <a:lstStyle/>
          <a:p>
            <a:r>
              <a:rPr lang="en-US" sz="2800" b="1" dirty="0">
                <a:latin typeface="+mj-lt"/>
              </a:rPr>
              <a:t>Physical Restraint</a:t>
            </a:r>
          </a:p>
          <a:p>
            <a:pPr lvl="1"/>
            <a:r>
              <a:rPr lang="en-US" sz="2400" dirty="0"/>
              <a:t>The use of physical force to prevent an imminent and substantial risk of bodily harm to the student or others</a:t>
            </a:r>
          </a:p>
          <a:p>
            <a:pPr lvl="1"/>
            <a:endParaRPr lang="en-US" sz="1200" b="1" dirty="0">
              <a:latin typeface="+mj-lt"/>
            </a:endParaRPr>
          </a:p>
          <a:p>
            <a:r>
              <a:rPr lang="en-US" sz="2800" b="1" dirty="0">
                <a:latin typeface="+mj-lt"/>
              </a:rPr>
              <a:t>Prone Restraint</a:t>
            </a:r>
          </a:p>
          <a:p>
            <a:pPr lvl="1"/>
            <a:r>
              <a:rPr lang="en-US" sz="2400" dirty="0"/>
              <a:t>Holding the student face down on his or her stomach</a:t>
            </a:r>
          </a:p>
          <a:p>
            <a:pPr lvl="1"/>
            <a:endParaRPr lang="en-US" sz="1200" dirty="0"/>
          </a:p>
          <a:p>
            <a:r>
              <a:rPr lang="en-US" sz="2800" b="1" dirty="0">
                <a:latin typeface="+mj-lt"/>
              </a:rPr>
              <a:t>Supine Restraint</a:t>
            </a:r>
          </a:p>
          <a:p>
            <a:pPr lvl="1"/>
            <a:r>
              <a:rPr lang="en-US" sz="2400" dirty="0"/>
              <a:t>Holding the student on his or her back</a:t>
            </a:r>
          </a:p>
          <a:p>
            <a:pPr lvl="1"/>
            <a:endParaRPr lang="en-US" sz="2400" dirty="0"/>
          </a:p>
        </p:txBody>
      </p:sp>
    </p:spTree>
    <p:extLst>
      <p:ext uri="{BB962C8B-B14F-4D97-AF65-F5344CB8AC3E}">
        <p14:creationId xmlns:p14="http://schemas.microsoft.com/office/powerpoint/2010/main" val="1335908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 Note About Prone &amp; Supine Restraints</a:t>
            </a:r>
          </a:p>
        </p:txBody>
      </p:sp>
      <p:sp>
        <p:nvSpPr>
          <p:cNvPr id="3" name="Text Placeholder 2"/>
          <p:cNvSpPr>
            <a:spLocks noGrp="1"/>
          </p:cNvSpPr>
          <p:nvPr>
            <p:ph type="body" sz="quarter" idx="10"/>
          </p:nvPr>
        </p:nvSpPr>
        <p:spPr>
          <a:xfrm>
            <a:off x="533400" y="2057400"/>
            <a:ext cx="8153400" cy="3886200"/>
          </a:xfrm>
        </p:spPr>
        <p:txBody>
          <a:bodyPr/>
          <a:lstStyle/>
          <a:p>
            <a:r>
              <a:rPr lang="en-US" sz="2400" dirty="0"/>
              <a:t>Prohibited except when student’s size and severity of behavior require it because a less restrictive restraint has failed or would be ineffective</a:t>
            </a:r>
          </a:p>
          <a:p>
            <a:endParaRPr lang="en-US" sz="2400" dirty="0"/>
          </a:p>
          <a:p>
            <a:r>
              <a:rPr lang="en-US" sz="2400" dirty="0"/>
              <a:t>More dangerous </a:t>
            </a:r>
          </a:p>
          <a:p>
            <a:endParaRPr lang="en-US" sz="2400" dirty="0"/>
          </a:p>
          <a:p>
            <a:r>
              <a:rPr lang="en-US" sz="2400" dirty="0"/>
              <a:t>More restrictive</a:t>
            </a:r>
          </a:p>
        </p:txBody>
      </p:sp>
    </p:spTree>
    <p:extLst>
      <p:ext uri="{BB962C8B-B14F-4D97-AF65-F5344CB8AC3E}">
        <p14:creationId xmlns:p14="http://schemas.microsoft.com/office/powerpoint/2010/main" val="1509169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Definitions Continued</a:t>
            </a:r>
          </a:p>
        </p:txBody>
      </p:sp>
      <p:sp>
        <p:nvSpPr>
          <p:cNvPr id="3" name="Text Placeholder 2"/>
          <p:cNvSpPr>
            <a:spLocks noGrp="1"/>
          </p:cNvSpPr>
          <p:nvPr>
            <p:ph type="body" sz="quarter" idx="10"/>
          </p:nvPr>
        </p:nvSpPr>
        <p:spPr>
          <a:xfrm>
            <a:off x="533400" y="1600200"/>
            <a:ext cx="8153400" cy="4648200"/>
          </a:xfrm>
        </p:spPr>
        <p:txBody>
          <a:bodyPr/>
          <a:lstStyle/>
          <a:p>
            <a:r>
              <a:rPr lang="en-US" dirty="0"/>
              <a:t>Physical restraint does NOT include:</a:t>
            </a:r>
          </a:p>
          <a:p>
            <a:pPr marL="0" indent="0">
              <a:buNone/>
            </a:pPr>
            <a:endParaRPr lang="en-US" sz="800" dirty="0"/>
          </a:p>
          <a:p>
            <a:pPr lvl="1"/>
            <a:r>
              <a:rPr lang="en-US" sz="2600" dirty="0"/>
              <a:t>Momentary periods of physical restriction accomplished with limited force</a:t>
            </a:r>
          </a:p>
          <a:p>
            <a:pPr marL="457200" lvl="1" indent="0">
              <a:buNone/>
            </a:pPr>
            <a:endParaRPr lang="en-US" sz="800" dirty="0"/>
          </a:p>
          <a:p>
            <a:pPr lvl="1"/>
            <a:r>
              <a:rPr lang="en-US" sz="2600" dirty="0"/>
              <a:t>The minimum contact necessary to physically escort a student from one place to another</a:t>
            </a:r>
          </a:p>
          <a:p>
            <a:pPr marL="457200" lvl="1" indent="0">
              <a:buNone/>
            </a:pPr>
            <a:endParaRPr lang="en-US" sz="800" dirty="0"/>
          </a:p>
          <a:p>
            <a:pPr lvl="1"/>
            <a:r>
              <a:rPr lang="en-US" sz="2600" dirty="0"/>
              <a:t>Hand-over-hand assistance with a task</a:t>
            </a:r>
          </a:p>
          <a:p>
            <a:pPr marL="457200" lvl="1" indent="0">
              <a:buNone/>
            </a:pPr>
            <a:endParaRPr lang="en-US" sz="800" dirty="0"/>
          </a:p>
          <a:p>
            <a:pPr lvl="1"/>
            <a:r>
              <a:rPr lang="en-US" sz="2600" dirty="0"/>
              <a:t>Techniques prescribed by a qualified medical professional for safety or therapeutic or medical treatment</a:t>
            </a:r>
          </a:p>
          <a:p>
            <a:pPr marL="457200" lvl="1" indent="0">
              <a:buNone/>
            </a:pPr>
            <a:endParaRPr lang="en-US" dirty="0"/>
          </a:p>
        </p:txBody>
      </p:sp>
    </p:spTree>
    <p:extLst>
      <p:ext uri="{BB962C8B-B14F-4D97-AF65-F5344CB8AC3E}">
        <p14:creationId xmlns:p14="http://schemas.microsoft.com/office/powerpoint/2010/main" val="1657417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5400" b="1" dirty="0">
                <a:solidFill>
                  <a:schemeClr val="tx2">
                    <a:lumMod val="75000"/>
                  </a:schemeClr>
                </a:solidFill>
              </a:rPr>
              <a:t>POLL</a:t>
            </a:r>
          </a:p>
        </p:txBody>
      </p:sp>
      <p:sp>
        <p:nvSpPr>
          <p:cNvPr id="3" name="Text Placeholder 2"/>
          <p:cNvSpPr>
            <a:spLocks noGrp="1"/>
          </p:cNvSpPr>
          <p:nvPr>
            <p:ph type="body" sz="quarter" idx="10"/>
          </p:nvPr>
        </p:nvSpPr>
        <p:spPr>
          <a:xfrm>
            <a:off x="533400" y="2362200"/>
            <a:ext cx="8153400" cy="39624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Does the following incident involve the use of physical restraint?  Why or why not?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dirty="0"/>
              <a:t>Sabrina was asked to step into the hallway to discuss a matter with the classroom assistant. She refused and, instead, crawled under her desk.</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p>
          <a:p>
            <a:pPr marL="0" marR="0" lvl="0" indent="0" defTabSz="914400" eaLnBrk="1" fontAlgn="auto" latinLnBrk="0" hangingPunct="1">
              <a:lnSpc>
                <a:spcPct val="100000"/>
              </a:lnSpc>
              <a:spcBef>
                <a:spcPts val="0"/>
              </a:spcBef>
              <a:spcAft>
                <a:spcPts val="0"/>
              </a:spcAft>
              <a:buClrTx/>
              <a:buSzTx/>
              <a:buFontTx/>
              <a:buNone/>
              <a:tabLst/>
              <a:defRPr/>
            </a:pPr>
            <a:r>
              <a:rPr lang="en-US" sz="2000" dirty="0"/>
              <a:t>The assistant was able to verbally coax Sabrina out from beneath her desk, but she refused to leave the classroom, telling the assistant she was going to stay where she was.</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p>
          <a:p>
            <a:pPr marL="0" marR="0" lvl="0" indent="0" defTabSz="914400" eaLnBrk="1" fontAlgn="auto" latinLnBrk="0" hangingPunct="1">
              <a:lnSpc>
                <a:spcPct val="100000"/>
              </a:lnSpc>
              <a:spcBef>
                <a:spcPts val="0"/>
              </a:spcBef>
              <a:spcAft>
                <a:spcPts val="0"/>
              </a:spcAft>
              <a:buClrTx/>
              <a:buSzTx/>
              <a:buFontTx/>
              <a:buNone/>
              <a:tabLst/>
              <a:defRPr/>
            </a:pPr>
            <a:r>
              <a:rPr lang="en-US" sz="2000" dirty="0"/>
              <a:t>The assistant placed an arm across Sabrina’s shoulders and engaged her in conversation while slowly moving toward the door.  Sabrina grumbled and complained but slowly moved along with the assistant.</a:t>
            </a: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1905000" y="1219200"/>
            <a:ext cx="5105400" cy="952500"/>
          </a:xfrm>
          <a:prstGeom prst="rect">
            <a:avLst/>
          </a:prstGeom>
        </p:spPr>
      </p:pic>
    </p:spTree>
    <p:extLst>
      <p:ext uri="{BB962C8B-B14F-4D97-AF65-F5344CB8AC3E}">
        <p14:creationId xmlns:p14="http://schemas.microsoft.com/office/powerpoint/2010/main" val="422393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chemeClr val="tx2">
                    <a:lumMod val="75000"/>
                  </a:schemeClr>
                </a:solidFill>
              </a:rPr>
              <a:t>AND THE ANSWER IS </a:t>
            </a:r>
            <a:r>
              <a:rPr lang="mr-IN" sz="4800" b="1" dirty="0">
                <a:solidFill>
                  <a:schemeClr val="tx2">
                    <a:lumMod val="75000"/>
                  </a:schemeClr>
                </a:solidFill>
              </a:rPr>
              <a:t>…</a:t>
            </a:r>
            <a:endParaRPr lang="en-US" sz="4800" b="1" dirty="0">
              <a:solidFill>
                <a:schemeClr val="tx2">
                  <a:lumMod val="75000"/>
                </a:schemeClr>
              </a:solidFill>
            </a:endParaRPr>
          </a:p>
        </p:txBody>
      </p:sp>
      <p:sp>
        <p:nvSpPr>
          <p:cNvPr id="3" name="Text Placeholder 2"/>
          <p:cNvSpPr>
            <a:spLocks noGrp="1"/>
          </p:cNvSpPr>
          <p:nvPr>
            <p:ph type="body" sz="quarter" idx="10"/>
          </p:nvPr>
        </p:nvSpPr>
        <p:spPr>
          <a:xfrm>
            <a:off x="457200" y="2743200"/>
            <a:ext cx="8257162" cy="35052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No, the incident described in the last slide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does not represent a restraint.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dirty="0"/>
              <a:t>The assistant used direct person-to-person contact while putting her arm around Sabrina’s shoulders, but she used minimal force to guide her toward the door and Sabrina moved her own body forward ... with verbal resistance but not with physical resistance.</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p>
          <a:p>
            <a:pPr marL="0" marR="0" lvl="0" indent="0" defTabSz="914400" eaLnBrk="1" fontAlgn="auto" latinLnBrk="0" hangingPunct="1">
              <a:lnSpc>
                <a:spcPct val="100000"/>
              </a:lnSpc>
              <a:spcBef>
                <a:spcPts val="0"/>
              </a:spcBef>
              <a:spcAft>
                <a:spcPts val="0"/>
              </a:spcAft>
              <a:buClrTx/>
              <a:buSzTx/>
              <a:buFontTx/>
              <a:buNone/>
              <a:tabLst/>
              <a:defRPr/>
            </a:pPr>
            <a:r>
              <a:rPr lang="en-US" sz="2400" dirty="0"/>
              <a:t>This was an escort.</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219200"/>
            <a:ext cx="4470400" cy="1219200"/>
          </a:xfrm>
          <a:prstGeom prst="rect">
            <a:avLst/>
          </a:prstGeom>
        </p:spPr>
      </p:pic>
    </p:spTree>
    <p:extLst>
      <p:ext uri="{BB962C8B-B14F-4D97-AF65-F5344CB8AC3E}">
        <p14:creationId xmlns:p14="http://schemas.microsoft.com/office/powerpoint/2010/main" val="809837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5400" b="1" dirty="0">
                <a:solidFill>
                  <a:schemeClr val="tx2">
                    <a:lumMod val="75000"/>
                  </a:schemeClr>
                </a:solidFill>
              </a:rPr>
              <a:t>WHAT IF ...</a:t>
            </a:r>
          </a:p>
        </p:txBody>
      </p:sp>
      <p:sp>
        <p:nvSpPr>
          <p:cNvPr id="3" name="Text Placeholder 2"/>
          <p:cNvSpPr>
            <a:spLocks noGrp="1"/>
          </p:cNvSpPr>
          <p:nvPr>
            <p:ph type="body" sz="quarter" idx="10"/>
          </p:nvPr>
        </p:nvSpPr>
        <p:spPr>
          <a:xfrm>
            <a:off x="533400" y="990600"/>
            <a:ext cx="8153400" cy="53340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dirty="0"/>
              <a:t>Using the same example of Sabrina, this time the assistant was able to move the desk while Sabrina remained in the spot that had been but no longer was under the desk.</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r>
              <a:rPr lang="en-US" sz="1800" dirty="0"/>
              <a:t>The assistant crouched down beside Sabrina and verbally encouraged her to accompany her into the hallway. Sabrina grabbed the assistant’s hair and pulled it, then abruptly jerked her knee upwards, connecting forcefully with the assistant’s jaw.  </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r>
              <a:rPr lang="en-US" sz="1800" dirty="0"/>
              <a:t>The assistant was able to unclench Sabrina’s fist from her hair and, with her hands underneath Sabrina’s forearms, she guided her to a standing position.  She spoke quietly and used verbal de-escalation techniques to calm Sabrina.  </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r>
              <a:rPr lang="en-US" sz="1800" dirty="0"/>
              <a:t>Sabrina continued to reach toward the assistant’s hair and kicked at her shins.  At that point, the assistant used an approved escort maneuver that involved wrapping Sabrina’s upper arm with hers and attempting to guide her toward the door.  Sabrina attempted to “dig her heels in” but, due to her small size, the assistant was able to pull her toward the doorway in spite of Sabrina’s opposition.</a:t>
            </a:r>
            <a:endParaRPr lang="en-US" sz="2000" dirty="0"/>
          </a:p>
        </p:txBody>
      </p:sp>
    </p:spTree>
    <p:extLst>
      <p:ext uri="{BB962C8B-B14F-4D97-AF65-F5344CB8AC3E}">
        <p14:creationId xmlns:p14="http://schemas.microsoft.com/office/powerpoint/2010/main" val="1588340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chemeClr val="tx2">
                    <a:lumMod val="75000"/>
                  </a:schemeClr>
                </a:solidFill>
              </a:rPr>
              <a:t>AND THE ANSWER IS </a:t>
            </a:r>
            <a:r>
              <a:rPr lang="mr-IN" sz="4800" b="1" dirty="0">
                <a:solidFill>
                  <a:schemeClr val="tx2">
                    <a:lumMod val="75000"/>
                  </a:schemeClr>
                </a:solidFill>
              </a:rPr>
              <a:t>…</a:t>
            </a:r>
            <a:endParaRPr lang="en-US" sz="4800" b="1" dirty="0">
              <a:solidFill>
                <a:schemeClr val="tx2">
                  <a:lumMod val="75000"/>
                </a:schemeClr>
              </a:solidFill>
            </a:endParaRPr>
          </a:p>
        </p:txBody>
      </p:sp>
      <p:sp>
        <p:nvSpPr>
          <p:cNvPr id="3" name="Text Placeholder 2"/>
          <p:cNvSpPr>
            <a:spLocks noGrp="1"/>
          </p:cNvSpPr>
          <p:nvPr>
            <p:ph type="body" sz="quarter" idx="10"/>
          </p:nvPr>
        </p:nvSpPr>
        <p:spPr>
          <a:xfrm>
            <a:off x="457200" y="2743200"/>
            <a:ext cx="8257162" cy="35052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Yes, the incident described in the last slide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does represent a restraint.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dirty="0"/>
              <a:t>The assistant needed to use more than just a minimal amount of force to get Sabrina to move, and Sabrina was actively resisting.</a:t>
            </a: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r>
              <a:rPr lang="en-US" sz="2000" dirty="0"/>
              <a:t>Depending upon Sabrina’s level of resistance and their body positioning, this may or may not have been a safe maneuver and the assistant very well might have had to move to a stationary hold to maintain safety.</a:t>
            </a:r>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219200"/>
            <a:ext cx="4470400" cy="1219200"/>
          </a:xfrm>
          <a:prstGeom prst="rect">
            <a:avLst/>
          </a:prstGeom>
        </p:spPr>
      </p:pic>
    </p:spTree>
    <p:extLst>
      <p:ext uri="{BB962C8B-B14F-4D97-AF65-F5344CB8AC3E}">
        <p14:creationId xmlns:p14="http://schemas.microsoft.com/office/powerpoint/2010/main" val="2018816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E3827695-B844-B145-91A9-E602BE884E27}"/>
              </a:ext>
            </a:extLst>
          </p:cNvPr>
          <p:cNvSpPr>
            <a:spLocks noGrp="1"/>
          </p:cNvSpPr>
          <p:nvPr>
            <p:ph type="title"/>
          </p:nvPr>
        </p:nvSpPr>
        <p:spPr>
          <a:noFill/>
        </p:spPr>
        <p:txBody>
          <a:bodyPr/>
          <a:lstStyle/>
          <a:p>
            <a:pPr eaLnBrk="1" hangingPunct="1"/>
            <a:r>
              <a:rPr lang="en-US" altLang="en-US" b="1" dirty="0">
                <a:solidFill>
                  <a:srgbClr val="004F25"/>
                </a:solidFill>
                <a:ea typeface="ＭＳ Ｐゴシック" panose="020B0600070205080204" pitchFamily="34" charset="-128"/>
              </a:rPr>
              <a:t>Webinar Logistics</a:t>
            </a:r>
          </a:p>
        </p:txBody>
      </p:sp>
      <p:sp>
        <p:nvSpPr>
          <p:cNvPr id="44034" name="Content Placeholder 2">
            <a:extLst>
              <a:ext uri="{FF2B5EF4-FFF2-40B4-BE49-F238E27FC236}">
                <a16:creationId xmlns:a16="http://schemas.microsoft.com/office/drawing/2014/main" id="{9114FB40-BD91-7B47-B462-E1F63C43E120}"/>
              </a:ext>
            </a:extLst>
          </p:cNvPr>
          <p:cNvSpPr>
            <a:spLocks noGrp="1"/>
          </p:cNvSpPr>
          <p:nvPr>
            <p:ph idx="1"/>
          </p:nvPr>
        </p:nvSpPr>
        <p:spPr>
          <a:xfrm>
            <a:off x="457200" y="1438275"/>
            <a:ext cx="8229600" cy="4446588"/>
          </a:xfrm>
        </p:spPr>
        <p:txBody>
          <a:bodyPr/>
          <a:lstStyle/>
          <a:p>
            <a:pPr eaLnBrk="1" hangingPunct="1"/>
            <a:r>
              <a:rPr lang="en-US" altLang="en-US" sz="3000" dirty="0">
                <a:ea typeface="ＭＳ Ｐゴシック" panose="020B0600070205080204" pitchFamily="34" charset="-128"/>
              </a:rPr>
              <a:t>Orient to Webinar Screen</a:t>
            </a:r>
          </a:p>
          <a:p>
            <a:pPr eaLnBrk="1" hangingPunct="1"/>
            <a:r>
              <a:rPr lang="en-US" altLang="en-US" sz="3000" dirty="0">
                <a:ea typeface="ＭＳ Ｐゴシック" panose="020B0600070205080204" pitchFamily="34" charset="-128"/>
              </a:rPr>
              <a:t>2 Ways to Interact:</a:t>
            </a:r>
          </a:p>
          <a:p>
            <a:pPr lvl="1" eaLnBrk="1" hangingPunct="1"/>
            <a:r>
              <a:rPr lang="en-US" altLang="en-US" sz="3000" dirty="0">
                <a:ea typeface="ＭＳ Ｐゴシック" panose="020B0600070205080204" pitchFamily="34" charset="-128"/>
              </a:rPr>
              <a:t>Raise your hand using the icon on your screen</a:t>
            </a:r>
          </a:p>
          <a:p>
            <a:pPr lvl="1" eaLnBrk="1" hangingPunct="1"/>
            <a:r>
              <a:rPr lang="en-US" altLang="en-US" sz="3000">
                <a:ea typeface="ＭＳ Ｐゴシック" panose="020B0600070205080204" pitchFamily="34" charset="-128"/>
              </a:rPr>
              <a:t>Type a question into the text box</a:t>
            </a:r>
          </a:p>
          <a:p>
            <a:pPr eaLnBrk="1" hangingPunct="1"/>
            <a:r>
              <a:rPr lang="en-US" altLang="en-US" sz="3000" dirty="0">
                <a:ea typeface="ＭＳ Ｐゴシック" panose="020B0600070205080204" pitchFamily="34" charset="-128"/>
              </a:rPr>
              <a:t>This webinar will be recorded.</a:t>
            </a:r>
          </a:p>
          <a:p>
            <a:pPr eaLnBrk="1" hangingPunct="1"/>
            <a:r>
              <a:rPr lang="en-US" altLang="en-US" sz="3000" dirty="0">
                <a:ea typeface="ＭＳ Ｐゴシック" panose="020B0600070205080204" pitchFamily="34" charset="-128"/>
              </a:rPr>
              <a:t>Please note, your microphone will be muted unless otherwise indicated.</a:t>
            </a:r>
          </a:p>
          <a:p>
            <a:pPr eaLnBrk="1" hangingPunct="1"/>
            <a:endParaRPr lang="en-US" altLang="en-US" dirty="0">
              <a:ea typeface="ＭＳ Ｐゴシック" panose="020B0600070205080204" pitchFamily="34" charset="-128"/>
            </a:endParaRPr>
          </a:p>
          <a:p>
            <a:pPr lvl="1"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638628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Definitions Continued</a:t>
            </a:r>
          </a:p>
        </p:txBody>
      </p:sp>
      <p:sp>
        <p:nvSpPr>
          <p:cNvPr id="3" name="Text Placeholder 2"/>
          <p:cNvSpPr>
            <a:spLocks noGrp="1"/>
          </p:cNvSpPr>
          <p:nvPr>
            <p:ph type="body" sz="quarter" idx="10"/>
          </p:nvPr>
        </p:nvSpPr>
        <p:spPr>
          <a:xfrm>
            <a:off x="533400" y="1600200"/>
            <a:ext cx="8153400" cy="4343400"/>
          </a:xfrm>
        </p:spPr>
        <p:txBody>
          <a:bodyPr/>
          <a:lstStyle/>
          <a:p>
            <a:pPr marL="0" indent="0">
              <a:buNone/>
            </a:pPr>
            <a:r>
              <a:rPr lang="en-US" sz="2800" b="1" dirty="0">
                <a:latin typeface="+mj-lt"/>
              </a:rPr>
              <a:t>Substantial Risk</a:t>
            </a:r>
          </a:p>
          <a:p>
            <a:r>
              <a:rPr lang="en-US" sz="2400" dirty="0"/>
              <a:t>An imminent threat of bodily harm, and</a:t>
            </a:r>
          </a:p>
          <a:p>
            <a:endParaRPr lang="en-US" sz="2400" dirty="0"/>
          </a:p>
          <a:p>
            <a:r>
              <a:rPr lang="en-US" sz="2400" dirty="0"/>
              <a:t>There is an ability to enact such harm, and</a:t>
            </a:r>
          </a:p>
          <a:p>
            <a:endParaRPr lang="en-US" sz="2400" dirty="0"/>
          </a:p>
          <a:p>
            <a:r>
              <a:rPr lang="en-US" sz="2400" dirty="0"/>
              <a:t>All other less restrictive alternatives have been exhausted</a:t>
            </a:r>
          </a:p>
          <a:p>
            <a:endParaRPr lang="en-US" sz="2400" dirty="0"/>
          </a:p>
          <a:p>
            <a:r>
              <a:rPr lang="en-US" sz="2400" i="1" dirty="0"/>
              <a:t>We’ll come back to this when we discuss what is and is not permissible</a:t>
            </a:r>
          </a:p>
        </p:txBody>
      </p:sp>
    </p:spTree>
    <p:extLst>
      <p:ext uri="{BB962C8B-B14F-4D97-AF65-F5344CB8AC3E}">
        <p14:creationId xmlns:p14="http://schemas.microsoft.com/office/powerpoint/2010/main" val="2264563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4F25"/>
          </a:solidFill>
        </p:spPr>
        <p:txBody>
          <a:bodyPr/>
          <a:lstStyle/>
          <a:p>
            <a:r>
              <a:rPr lang="en-US" sz="5000" b="1" dirty="0">
                <a:solidFill>
                  <a:schemeClr val="bg1"/>
                </a:solidFill>
              </a:rPr>
              <a:t>PERMISSIBLE USE OF </a:t>
            </a:r>
            <a:r>
              <a:rPr lang="en-US" sz="6000" b="1" dirty="0">
                <a:solidFill>
                  <a:schemeClr val="bg1"/>
                </a:solidFill>
              </a:rPr>
              <a:t>SECLUSION</a:t>
            </a:r>
          </a:p>
        </p:txBody>
      </p:sp>
      <p:cxnSp>
        <p:nvCxnSpPr>
          <p:cNvPr id="4" name="Straight Connector 3"/>
          <p:cNvCxnSpPr/>
          <p:nvPr/>
        </p:nvCxnSpPr>
        <p:spPr>
          <a:xfrm flipV="1">
            <a:off x="266700" y="183930"/>
            <a:ext cx="8682859" cy="76200"/>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8873359" y="163566"/>
            <a:ext cx="42041" cy="6532837"/>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 y="183930"/>
            <a:ext cx="38100" cy="6512473"/>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843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sz="4400" b="1" dirty="0">
                <a:solidFill>
                  <a:srgbClr val="004F25"/>
                </a:solidFill>
              </a:rPr>
              <a:t>Permissible Use of Seclusion</a:t>
            </a:r>
            <a:endParaRPr lang="en-US" altLang="en-US" sz="4400" b="1" dirty="0">
              <a:solidFill>
                <a:srgbClr val="C00000"/>
              </a:solidFill>
            </a:endParaRPr>
          </a:p>
        </p:txBody>
      </p:sp>
      <p:sp>
        <p:nvSpPr>
          <p:cNvPr id="14339" name="Content Placeholder 2"/>
          <p:cNvSpPr>
            <a:spLocks noGrp="1"/>
          </p:cNvSpPr>
          <p:nvPr>
            <p:ph sz="quarter" idx="10"/>
          </p:nvPr>
        </p:nvSpPr>
        <p:spPr>
          <a:xfrm>
            <a:off x="457200" y="1447800"/>
            <a:ext cx="8229600" cy="4800600"/>
          </a:xfrm>
        </p:spPr>
        <p:txBody>
          <a:bodyPr/>
          <a:lstStyle/>
          <a:p>
            <a:pPr marL="457200" indent="-457200">
              <a:buFont typeface="Arial"/>
              <a:buChar char="•"/>
            </a:pPr>
            <a:r>
              <a:rPr lang="en-US" altLang="en-US" sz="2400" dirty="0"/>
              <a:t>Only when the student’s behavior poses an imminent risk of substantial physical injury to the student or to others</a:t>
            </a:r>
          </a:p>
          <a:p>
            <a:endParaRPr lang="en-US" altLang="en-US" sz="1000" dirty="0"/>
          </a:p>
          <a:p>
            <a:pPr marL="457200" indent="-457200">
              <a:buFont typeface="Arial"/>
              <a:buChar char="•"/>
            </a:pPr>
            <a:r>
              <a:rPr lang="en-US" altLang="en-US" sz="2400" dirty="0"/>
              <a:t>Only when less restrictive interventions have failed or would be ineffective in stopping such imminent risk of physical injury</a:t>
            </a:r>
          </a:p>
          <a:p>
            <a:pPr marL="457200" indent="-457200">
              <a:buFont typeface="Arial"/>
              <a:buChar char="•"/>
            </a:pPr>
            <a:endParaRPr lang="en-US" altLang="en-US" sz="1000" dirty="0"/>
          </a:p>
          <a:p>
            <a:pPr marL="457200" indent="-457200">
              <a:buFont typeface="Arial"/>
              <a:buChar char="•"/>
            </a:pPr>
            <a:r>
              <a:rPr lang="en-US" altLang="en-US" sz="2400" dirty="0"/>
              <a:t>Only by staff who’ve been trained … unless, due to </a:t>
            </a:r>
            <a:r>
              <a:rPr lang="en-US" altLang="en-US" sz="2400" dirty="0" err="1"/>
              <a:t>unforseeable</a:t>
            </a:r>
            <a:r>
              <a:rPr lang="en-US" altLang="en-US" sz="2400" dirty="0"/>
              <a:t> nature of the circumstances, trained personnel are not immediately available</a:t>
            </a:r>
          </a:p>
          <a:p>
            <a:pPr marL="457200" indent="-457200">
              <a:buFont typeface="Arial"/>
              <a:buChar char="•"/>
            </a:pPr>
            <a:endParaRPr lang="en-US" altLang="en-US" sz="1000" dirty="0"/>
          </a:p>
          <a:p>
            <a:pPr marL="457200" indent="-457200">
              <a:buFont typeface="Arial"/>
              <a:buChar char="•"/>
            </a:pPr>
            <a:r>
              <a:rPr lang="en-US" altLang="en-US" sz="2400" dirty="0"/>
              <a:t>Only as a temporary intervention</a:t>
            </a:r>
          </a:p>
          <a:p>
            <a:pPr marL="457200" indent="-457200">
              <a:buFont typeface="Arial"/>
              <a:buChar char="•"/>
            </a:pPr>
            <a:endParaRPr lang="en-US" altLang="en-US" sz="3000" dirty="0"/>
          </a:p>
          <a:p>
            <a:endParaRPr lang="en-US" altLang="en-US" sz="800" dirty="0"/>
          </a:p>
          <a:p>
            <a:endParaRPr lang="en-US" altLang="en-US" dirty="0"/>
          </a:p>
        </p:txBody>
      </p:sp>
    </p:spTree>
    <p:extLst>
      <p:ext uri="{BB962C8B-B14F-4D97-AF65-F5344CB8AC3E}">
        <p14:creationId xmlns:p14="http://schemas.microsoft.com/office/powerpoint/2010/main" val="1732958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4F25"/>
                </a:solidFill>
              </a:rPr>
              <a:t>Permissible Use of Seclusion Cont.</a:t>
            </a:r>
            <a:endParaRPr lang="en-US" dirty="0"/>
          </a:p>
        </p:txBody>
      </p:sp>
      <p:sp>
        <p:nvSpPr>
          <p:cNvPr id="4" name="Text Placeholder 3"/>
          <p:cNvSpPr>
            <a:spLocks noGrp="1"/>
          </p:cNvSpPr>
          <p:nvPr>
            <p:ph type="body" sz="quarter" idx="10"/>
          </p:nvPr>
        </p:nvSpPr>
        <p:spPr/>
        <p:txBody>
          <a:bodyPr/>
          <a:lstStyle/>
          <a:p>
            <a:r>
              <a:rPr lang="en-US" sz="2400" dirty="0"/>
              <a:t>Only when the student is monitored at all times by an adult</a:t>
            </a:r>
          </a:p>
          <a:p>
            <a:endParaRPr lang="en-US" sz="1000" dirty="0"/>
          </a:p>
          <a:p>
            <a:r>
              <a:rPr lang="en-US" sz="2400" dirty="0"/>
              <a:t> Only in a space large enough to permit safe movement that is adequately lit, heated, ventilated, free of sharp or otherwise dangerous objects; and in compliance with fire and safety codes</a:t>
            </a:r>
          </a:p>
          <a:p>
            <a:endParaRPr lang="en-US" sz="1000" dirty="0"/>
          </a:p>
          <a:p>
            <a:r>
              <a:rPr lang="en-US" sz="2400" dirty="0"/>
              <a:t>Only when there are no known developmental, medical, psychological or other contraindication to its use</a:t>
            </a:r>
          </a:p>
          <a:p>
            <a:endParaRPr lang="en-US" sz="1000" dirty="0"/>
          </a:p>
          <a:p>
            <a:r>
              <a:rPr lang="en-US" sz="2400" dirty="0"/>
              <a:t>Only when physical restraint is contraindicated</a:t>
            </a:r>
          </a:p>
        </p:txBody>
      </p:sp>
    </p:spTree>
    <p:extLst>
      <p:ext uri="{BB962C8B-B14F-4D97-AF65-F5344CB8AC3E}">
        <p14:creationId xmlns:p14="http://schemas.microsoft.com/office/powerpoint/2010/main" val="605116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400" b="1" dirty="0">
                <a:solidFill>
                  <a:srgbClr val="004F25"/>
                </a:solidFill>
              </a:rPr>
              <a:t>What ???</a:t>
            </a:r>
            <a:endParaRPr lang="en-US" sz="4400" dirty="0"/>
          </a:p>
        </p:txBody>
      </p:sp>
      <p:sp>
        <p:nvSpPr>
          <p:cNvPr id="4" name="Text Placeholder 3"/>
          <p:cNvSpPr>
            <a:spLocks noGrp="1"/>
          </p:cNvSpPr>
          <p:nvPr>
            <p:ph type="body" sz="quarter" idx="10"/>
          </p:nvPr>
        </p:nvSpPr>
        <p:spPr/>
        <p:txBody>
          <a:bodyPr/>
          <a:lstStyle/>
          <a:p>
            <a:r>
              <a:rPr lang="en-US" sz="2400" dirty="0"/>
              <a:t>Only when the student is monitored at all times by an adult</a:t>
            </a:r>
          </a:p>
          <a:p>
            <a:endParaRPr lang="en-US" sz="1000" dirty="0"/>
          </a:p>
          <a:p>
            <a:r>
              <a:rPr lang="en-US" sz="2400" dirty="0"/>
              <a:t> Only in a space large enough to permit safe movement that is adequately lit, heated, ventilated, free of sharp or otherwise dangerous objects; and in compliance with fire and safety codes</a:t>
            </a:r>
          </a:p>
          <a:p>
            <a:endParaRPr lang="en-US" sz="1000" dirty="0"/>
          </a:p>
          <a:p>
            <a:r>
              <a:rPr lang="en-US" sz="2400" dirty="0"/>
              <a:t>Only when there are no known developmental, medical, psychological or other contraindication to its use</a:t>
            </a:r>
          </a:p>
          <a:p>
            <a:endParaRPr lang="en-US" sz="1000" dirty="0"/>
          </a:p>
          <a:p>
            <a:r>
              <a:rPr lang="en-US" sz="2600" b="1" dirty="0">
                <a:solidFill>
                  <a:srgbClr val="C00000"/>
                </a:solidFill>
              </a:rPr>
              <a:t>Only when physical restraint is contraindicated</a:t>
            </a:r>
          </a:p>
        </p:txBody>
      </p:sp>
    </p:spTree>
    <p:extLst>
      <p:ext uri="{BB962C8B-B14F-4D97-AF65-F5344CB8AC3E}">
        <p14:creationId xmlns:p14="http://schemas.microsoft.com/office/powerpoint/2010/main" val="535317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normAutofit/>
          </a:bodyPr>
          <a:lstStyle/>
          <a:p>
            <a:r>
              <a:rPr lang="en-US" sz="6000" b="1" dirty="0">
                <a:solidFill>
                  <a:srgbClr val="004F25"/>
                </a:solidFill>
              </a:rPr>
              <a:t>WHAT???</a:t>
            </a:r>
          </a:p>
        </p:txBody>
      </p:sp>
      <p:sp>
        <p:nvSpPr>
          <p:cNvPr id="4" name="Subtitle 3"/>
          <p:cNvSpPr>
            <a:spLocks noGrp="1"/>
          </p:cNvSpPr>
          <p:nvPr>
            <p:ph type="subTitle" idx="1"/>
          </p:nvPr>
        </p:nvSpPr>
        <p:spPr>
          <a:xfrm>
            <a:off x="1371600" y="2057400"/>
            <a:ext cx="6400800" cy="3200400"/>
          </a:xfrm>
        </p:spPr>
        <p:txBody>
          <a:bodyPr/>
          <a:lstStyle/>
          <a:p>
            <a:r>
              <a:rPr lang="en-US" sz="3600" dirty="0">
                <a:solidFill>
                  <a:srgbClr val="C00000"/>
                </a:solidFill>
              </a:rPr>
              <a:t>Seclusion is permitted only when physical restraint is contraindicated</a:t>
            </a:r>
          </a:p>
          <a:p>
            <a:endParaRPr lang="en-US" dirty="0">
              <a:solidFill>
                <a:srgbClr val="C00000"/>
              </a:solidFill>
            </a:endParaRPr>
          </a:p>
          <a:p>
            <a:r>
              <a:rPr lang="en-US" sz="2400" dirty="0">
                <a:solidFill>
                  <a:srgbClr val="C00000"/>
                </a:solidFill>
              </a:rPr>
              <a:t>In other words, seclusion is prohibited except when physical restraint is contraindicated</a:t>
            </a:r>
          </a:p>
        </p:txBody>
      </p:sp>
    </p:spTree>
    <p:extLst>
      <p:ext uri="{BB962C8B-B14F-4D97-AF65-F5344CB8AC3E}">
        <p14:creationId xmlns:p14="http://schemas.microsoft.com/office/powerpoint/2010/main" val="582472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sz="4800" b="1" dirty="0">
                <a:solidFill>
                  <a:srgbClr val="004F25"/>
                </a:solidFill>
              </a:rPr>
              <a:t>POLL</a:t>
            </a:r>
          </a:p>
        </p:txBody>
      </p:sp>
      <p:sp>
        <p:nvSpPr>
          <p:cNvPr id="6" name="Text Placeholder 5"/>
          <p:cNvSpPr>
            <a:spLocks noGrp="1"/>
          </p:cNvSpPr>
          <p:nvPr>
            <p:ph type="body" sz="quarter" idx="10"/>
          </p:nvPr>
        </p:nvSpPr>
        <p:spPr>
          <a:xfrm>
            <a:off x="457200" y="2286000"/>
            <a:ext cx="8229600" cy="38862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a:latin typeface="+mj-lt"/>
              </a:rPr>
              <a:t>In the following instance, is the use of seclusion permissible? Why or why not?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b="1"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dirty="0"/>
              <a:t>When told he would not be allowed to sit next to his friend in math class, six year old Pablo lost his temper and hurled a chair at his teacher. The teacher immediately evacuated the classroom with the other students because Pablo continued to pick up objects and was throwing them.  The classroom assistant (who was CPI trained) remained in class with Pablo and tried several de-escalation techniques, which failed to keep Pablo from being aggressive toward her. At that point, another CPI trained staff member arrived and, together, they accompanied Pablo to the quiet room and he was placed in seclusion until he was no longer showing aggressive behaviors.</a:t>
            </a:r>
            <a:endParaRPr lang="en-US" sz="2000" dirty="0">
              <a:latin typeface="+mj-lt"/>
            </a:endParaRPr>
          </a:p>
        </p:txBody>
      </p:sp>
      <p:pic>
        <p:nvPicPr>
          <p:cNvPr id="5"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rot="10800000" flipV="1">
            <a:off x="2705100" y="1143000"/>
            <a:ext cx="3733800" cy="914400"/>
          </a:xfrm>
        </p:spPr>
      </p:pic>
    </p:spTree>
    <p:extLst>
      <p:ext uri="{BB962C8B-B14F-4D97-AF65-F5344CB8AC3E}">
        <p14:creationId xmlns:p14="http://schemas.microsoft.com/office/powerpoint/2010/main" val="2147358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981200" y="916832"/>
            <a:ext cx="4660900" cy="838200"/>
          </a:xfrm>
        </p:spPr>
      </p:pic>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rgbClr val="004F25"/>
                </a:solidFill>
              </a:rPr>
              <a:t>AND THE ANSWER IS </a:t>
            </a:r>
            <a:r>
              <a:rPr lang="mr-IN" sz="4800" b="1" dirty="0">
                <a:solidFill>
                  <a:srgbClr val="004F25"/>
                </a:solidFill>
              </a:rPr>
              <a:t>…</a:t>
            </a:r>
            <a:endParaRPr lang="en-US" sz="4800" b="1" dirty="0">
              <a:solidFill>
                <a:srgbClr val="004F25"/>
              </a:solidFill>
            </a:endParaRPr>
          </a:p>
        </p:txBody>
      </p:sp>
      <p:sp>
        <p:nvSpPr>
          <p:cNvPr id="5" name="Text Placeholder 4"/>
          <p:cNvSpPr>
            <a:spLocks noGrp="1"/>
          </p:cNvSpPr>
          <p:nvPr>
            <p:ph type="body" sz="quarter" idx="10"/>
          </p:nvPr>
        </p:nvSpPr>
        <p:spPr>
          <a:xfrm>
            <a:off x="533400" y="1755032"/>
            <a:ext cx="8153400" cy="449336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600" b="1" dirty="0">
                <a:latin typeface="+mj-lt"/>
              </a:rPr>
              <a:t>With no other students in the classroom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600" b="1" dirty="0">
                <a:latin typeface="+mj-lt"/>
              </a:rPr>
              <a:t>and two trained staff members ...</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600" b="1" dirty="0">
              <a:latin typeface="+mj-lt"/>
            </a:endParaRPr>
          </a:p>
          <a:p>
            <a:pPr fontAlgn="auto">
              <a:spcBef>
                <a:spcPts val="0"/>
              </a:spcBef>
              <a:spcAft>
                <a:spcPts val="0"/>
              </a:spcAft>
              <a:defRPr/>
            </a:pPr>
            <a:r>
              <a:rPr lang="en-US" sz="2000" dirty="0"/>
              <a:t>The adults may have been able to employ additional strategies to de-escalate Pablo</a:t>
            </a:r>
          </a:p>
          <a:p>
            <a:pPr fontAlgn="auto">
              <a:spcBef>
                <a:spcPts val="0"/>
              </a:spcBef>
              <a:spcAft>
                <a:spcPts val="0"/>
              </a:spcAft>
              <a:defRPr/>
            </a:pPr>
            <a:endParaRPr lang="en-US" sz="2000" dirty="0"/>
          </a:p>
          <a:p>
            <a:pPr fontAlgn="auto">
              <a:spcBef>
                <a:spcPts val="0"/>
              </a:spcBef>
              <a:spcAft>
                <a:spcPts val="0"/>
              </a:spcAft>
              <a:defRPr/>
            </a:pPr>
            <a:r>
              <a:rPr lang="en-US" sz="2000" dirty="0"/>
              <a:t>The adults may have been able to corral Pablo into a safer part of the room</a:t>
            </a:r>
          </a:p>
          <a:p>
            <a:pPr fontAlgn="auto">
              <a:spcBef>
                <a:spcPts val="0"/>
              </a:spcBef>
              <a:spcAft>
                <a:spcPts val="0"/>
              </a:spcAft>
              <a:defRPr/>
            </a:pPr>
            <a:endParaRPr lang="en-US" sz="2000" dirty="0"/>
          </a:p>
          <a:p>
            <a:pPr fontAlgn="auto">
              <a:spcBef>
                <a:spcPts val="0"/>
              </a:spcBef>
              <a:spcAft>
                <a:spcPts val="0"/>
              </a:spcAft>
              <a:defRPr/>
            </a:pPr>
            <a:r>
              <a:rPr lang="en-US" sz="2000" dirty="0"/>
              <a:t>If those strategies failed and Pablo continued to put himself and the staff members at risk of serious injury </a:t>
            </a:r>
            <a:r>
              <a:rPr lang="mr-IN" sz="2000" dirty="0"/>
              <a:t>–</a:t>
            </a:r>
            <a:r>
              <a:rPr lang="en-US" sz="2000" dirty="0"/>
              <a:t> given no information that restraint was contraindicated - the staff members should have restrained him there in the evacuated classroom</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dirty="0"/>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p:txBody>
      </p:sp>
    </p:spTree>
    <p:extLst>
      <p:ext uri="{BB962C8B-B14F-4D97-AF65-F5344CB8AC3E}">
        <p14:creationId xmlns:p14="http://schemas.microsoft.com/office/powerpoint/2010/main" val="1870176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rgbClr val="004F25"/>
                </a:solidFill>
              </a:rPr>
              <a:t>WHAT IF ...</a:t>
            </a:r>
          </a:p>
        </p:txBody>
      </p:sp>
      <p:sp>
        <p:nvSpPr>
          <p:cNvPr id="5" name="Text Placeholder 4"/>
          <p:cNvSpPr>
            <a:spLocks noGrp="1"/>
          </p:cNvSpPr>
          <p:nvPr>
            <p:ph type="body" sz="quarter" idx="10"/>
          </p:nvPr>
        </p:nvSpPr>
        <p:spPr>
          <a:xfrm>
            <a:off x="533400" y="1371600"/>
            <a:ext cx="8153400" cy="48768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600" b="1" dirty="0">
                <a:latin typeface="+mj-lt"/>
              </a:rPr>
              <a:t>Given the same example of Pablo hurling a chair and other objects toward his teacher, is this a permissible use of seclusion?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1" dirty="0">
              <a:latin typeface="+mj-lt"/>
            </a:endParaRPr>
          </a:p>
          <a:p>
            <a:pPr fontAlgn="auto">
              <a:spcBef>
                <a:spcPts val="0"/>
              </a:spcBef>
              <a:spcAft>
                <a:spcPts val="0"/>
              </a:spcAft>
              <a:defRPr/>
            </a:pPr>
            <a:r>
              <a:rPr lang="en-US" sz="2000" dirty="0"/>
              <a:t>This time, we’ll say that Pablo’s team has looked at his data, consulted with his therapist, and determined that physical restraint IS contraindicated for him because he has a history of sexual trauma and restraints have only escalated him further.</a:t>
            </a:r>
          </a:p>
          <a:p>
            <a:pPr fontAlgn="auto">
              <a:spcBef>
                <a:spcPts val="0"/>
              </a:spcBef>
              <a:spcAft>
                <a:spcPts val="0"/>
              </a:spcAft>
              <a:defRPr/>
            </a:pPr>
            <a:endParaRPr lang="en-US" sz="2000" dirty="0"/>
          </a:p>
          <a:p>
            <a:pPr fontAlgn="auto">
              <a:spcBef>
                <a:spcPts val="0"/>
              </a:spcBef>
              <a:spcAft>
                <a:spcPts val="0"/>
              </a:spcAft>
              <a:defRPr/>
            </a:pPr>
            <a:r>
              <a:rPr lang="en-US" sz="2000" dirty="0"/>
              <a:t>So Pablo’s teacher directs him to go to the quiet room and, with the classroom assistant accompanying him, he complies.</a:t>
            </a:r>
          </a:p>
          <a:p>
            <a:pPr fontAlgn="auto">
              <a:spcBef>
                <a:spcPts val="0"/>
              </a:spcBef>
              <a:spcAft>
                <a:spcPts val="0"/>
              </a:spcAft>
              <a:defRPr/>
            </a:pPr>
            <a:endParaRPr lang="en-US" sz="2000" dirty="0"/>
          </a:p>
          <a:p>
            <a:pPr fontAlgn="auto">
              <a:spcBef>
                <a:spcPts val="0"/>
              </a:spcBef>
              <a:spcAft>
                <a:spcPts val="0"/>
              </a:spcAft>
              <a:defRPr/>
            </a:pPr>
            <a:r>
              <a:rPr lang="en-US" sz="2000" dirty="0"/>
              <a:t>Once in seclusion, the assistant tells Pablo that he is to remain in the quiet room for the remainder of that class period.  The assistant visually monitors him throughout that period of time.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dirty="0"/>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p:txBody>
      </p:sp>
    </p:spTree>
    <p:extLst>
      <p:ext uri="{BB962C8B-B14F-4D97-AF65-F5344CB8AC3E}">
        <p14:creationId xmlns:p14="http://schemas.microsoft.com/office/powerpoint/2010/main" val="1653413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981200" y="990600"/>
            <a:ext cx="4660900" cy="1066800"/>
          </a:xfrm>
        </p:spPr>
      </p:pic>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rgbClr val="004F25"/>
                </a:solidFill>
              </a:rPr>
              <a:t>AND THE ANSWER IS </a:t>
            </a:r>
            <a:r>
              <a:rPr lang="mr-IN" sz="4800" b="1" dirty="0">
                <a:solidFill>
                  <a:srgbClr val="004F25"/>
                </a:solidFill>
              </a:rPr>
              <a:t>…</a:t>
            </a:r>
            <a:endParaRPr lang="en-US" sz="4800" b="1" dirty="0">
              <a:solidFill>
                <a:srgbClr val="004F25"/>
              </a:solidFill>
            </a:endParaRPr>
          </a:p>
        </p:txBody>
      </p:sp>
      <p:sp>
        <p:nvSpPr>
          <p:cNvPr id="5" name="Text Placeholder 4"/>
          <p:cNvSpPr>
            <a:spLocks noGrp="1"/>
          </p:cNvSpPr>
          <p:nvPr>
            <p:ph type="body" sz="quarter" idx="10"/>
          </p:nvPr>
        </p:nvSpPr>
        <p:spPr>
          <a:xfrm>
            <a:off x="533400" y="2209800"/>
            <a:ext cx="8153400" cy="40386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600" b="1" dirty="0">
                <a:latin typeface="+mj-lt"/>
              </a:rPr>
              <a:t>Seclusion is a temporary intervention,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600" b="1" dirty="0">
                <a:latin typeface="+mj-lt"/>
              </a:rPr>
              <a:t>meaning that it should be terminated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600" b="1" dirty="0">
                <a:latin typeface="+mj-lt"/>
              </a:rPr>
              <a:t>as soon as the student no longer poses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600" b="1" dirty="0">
                <a:latin typeface="+mj-lt"/>
              </a:rPr>
              <a:t>an imminent risk of substantial harm,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600" b="1" dirty="0">
                <a:latin typeface="+mj-lt"/>
              </a:rPr>
              <a:t>or as soon as less restrictive interventions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600" b="1" dirty="0">
                <a:latin typeface="+mj-lt"/>
              </a:rPr>
              <a:t>may prove successful in eliminating that risk</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600" b="1" dirty="0">
              <a:latin typeface="+mj-lt"/>
            </a:endParaRPr>
          </a:p>
          <a:p>
            <a:pPr fontAlgn="auto">
              <a:spcBef>
                <a:spcPts val="0"/>
              </a:spcBef>
              <a:spcAft>
                <a:spcPts val="0"/>
              </a:spcAft>
              <a:defRPr/>
            </a:pPr>
            <a:r>
              <a:rPr lang="en-US" sz="2000" dirty="0"/>
              <a:t>The assistant should have told Pablo that she would watch for signs that he was calming and/or he could tell her when he was ready to talk, and then the seclusion could end.</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p:txBody>
      </p:sp>
    </p:spTree>
    <p:extLst>
      <p:ext uri="{BB962C8B-B14F-4D97-AF65-F5344CB8AC3E}">
        <p14:creationId xmlns:p14="http://schemas.microsoft.com/office/powerpoint/2010/main" val="17078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4F25"/>
          </a:solidFill>
        </p:spPr>
        <p:txBody>
          <a:bodyPr/>
          <a:lstStyle/>
          <a:p>
            <a:r>
              <a:rPr lang="en-US" sz="6000" b="1" dirty="0">
                <a:solidFill>
                  <a:schemeClr val="bg1"/>
                </a:solidFill>
              </a:rPr>
              <a:t>INTRODUCTION</a:t>
            </a:r>
          </a:p>
        </p:txBody>
      </p:sp>
      <p:cxnSp>
        <p:nvCxnSpPr>
          <p:cNvPr id="4" name="Straight Connector 3"/>
          <p:cNvCxnSpPr/>
          <p:nvPr/>
        </p:nvCxnSpPr>
        <p:spPr>
          <a:xfrm flipV="1">
            <a:off x="266700" y="183930"/>
            <a:ext cx="8682859" cy="76200"/>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8873359" y="163566"/>
            <a:ext cx="42041" cy="6532837"/>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 y="183930"/>
            <a:ext cx="38100" cy="6512473"/>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588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rgbClr val="004F25"/>
                </a:solidFill>
              </a:rPr>
              <a:t>WHAT IF ...</a:t>
            </a:r>
          </a:p>
        </p:txBody>
      </p:sp>
      <p:sp>
        <p:nvSpPr>
          <p:cNvPr id="5" name="Text Placeholder 4"/>
          <p:cNvSpPr>
            <a:spLocks noGrp="1"/>
          </p:cNvSpPr>
          <p:nvPr>
            <p:ph type="body" sz="quarter" idx="10"/>
          </p:nvPr>
        </p:nvSpPr>
        <p:spPr>
          <a:xfrm>
            <a:off x="533400" y="1219200"/>
            <a:ext cx="8153400" cy="50292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600" b="1" dirty="0">
                <a:latin typeface="+mj-lt"/>
              </a:rPr>
              <a:t>Given the same example of Pablo hurling a chair and other objects toward his teacher, is this a permissible use of seclusion?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1" dirty="0">
              <a:latin typeface="+mj-lt"/>
            </a:endParaRPr>
          </a:p>
          <a:p>
            <a:pPr fontAlgn="auto">
              <a:spcBef>
                <a:spcPts val="0"/>
              </a:spcBef>
              <a:spcAft>
                <a:spcPts val="0"/>
              </a:spcAft>
              <a:defRPr/>
            </a:pPr>
            <a:r>
              <a:rPr lang="en-US" sz="1800" dirty="0"/>
              <a:t>This time, we’ll return to saying that Pablo’s team has determined that physical restraint is not contraindicated. </a:t>
            </a:r>
          </a:p>
          <a:p>
            <a:pPr fontAlgn="auto">
              <a:spcBef>
                <a:spcPts val="0"/>
              </a:spcBef>
              <a:spcAft>
                <a:spcPts val="0"/>
              </a:spcAft>
              <a:defRPr/>
            </a:pPr>
            <a:endParaRPr lang="en-US" sz="1000" dirty="0"/>
          </a:p>
          <a:p>
            <a:pPr fontAlgn="auto">
              <a:spcBef>
                <a:spcPts val="0"/>
              </a:spcBef>
              <a:spcAft>
                <a:spcPts val="0"/>
              </a:spcAft>
              <a:defRPr/>
            </a:pPr>
            <a:r>
              <a:rPr lang="en-US" sz="1800" dirty="0"/>
              <a:t>The class is evacuated and the classroom assistant attempts a variety of strategies to calm Pablo to no avail, so she restrains him, properly using a CPI hold.</a:t>
            </a:r>
          </a:p>
          <a:p>
            <a:pPr fontAlgn="auto">
              <a:spcBef>
                <a:spcPts val="0"/>
              </a:spcBef>
              <a:spcAft>
                <a:spcPts val="0"/>
              </a:spcAft>
              <a:defRPr/>
            </a:pPr>
            <a:endParaRPr lang="en-US" sz="1000" dirty="0"/>
          </a:p>
          <a:p>
            <a:pPr fontAlgn="auto">
              <a:spcBef>
                <a:spcPts val="0"/>
              </a:spcBef>
              <a:spcAft>
                <a:spcPts val="0"/>
              </a:spcAft>
              <a:defRPr/>
            </a:pPr>
            <a:r>
              <a:rPr lang="en-US" sz="1800" dirty="0"/>
              <a:t>Pablo, who is wiry and quick, is able to escape the hold. He continues to aggress, and no other staff members arrive to help contain the situation.  The assistant is able to persuade Pablo to walk with her to the quiet room but when she enters the room with him, he punches and kicks her.  She is not confident that she’ll be able to hold him safely, so she steps out of the room, closes the door, and secludes him, visually monitoring him but also  calling for additional support.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dirty="0"/>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p:txBody>
      </p:sp>
    </p:spTree>
    <p:extLst>
      <p:ext uri="{BB962C8B-B14F-4D97-AF65-F5344CB8AC3E}">
        <p14:creationId xmlns:p14="http://schemas.microsoft.com/office/powerpoint/2010/main" val="1062724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21383815">
            <a:off x="2007634" y="769447"/>
            <a:ext cx="4576275" cy="985177"/>
          </a:xfrm>
          <a:prstGeom prst="rect">
            <a:avLst/>
          </a:prstGeom>
        </p:spPr>
      </p:pic>
      <p:sp>
        <p:nvSpPr>
          <p:cNvPr id="2" name="Title 1"/>
          <p:cNvSpPr>
            <a:spLocks noGrp="1"/>
          </p:cNvSpPr>
          <p:nvPr>
            <p:ph type="title"/>
          </p:nvPr>
        </p:nvSpPr>
        <p:spPr>
          <a:xfrm>
            <a:off x="457200" y="304800"/>
            <a:ext cx="8229600" cy="533400"/>
          </a:xfrm>
        </p:spPr>
        <p:txBody>
          <a:bodyPr>
            <a:normAutofit fontScale="90000"/>
          </a:bodyPr>
          <a:lstStyle/>
          <a:p>
            <a:r>
              <a:rPr lang="en-US" sz="4800" b="1" dirty="0">
                <a:solidFill>
                  <a:srgbClr val="004F25"/>
                </a:solidFill>
              </a:rPr>
              <a:t>AND THE ANSWER IS </a:t>
            </a:r>
            <a:r>
              <a:rPr lang="mr-IN" sz="4800" b="1" dirty="0">
                <a:solidFill>
                  <a:srgbClr val="004F25"/>
                </a:solidFill>
              </a:rPr>
              <a:t>…</a:t>
            </a:r>
            <a:endParaRPr lang="en-US" sz="4800" b="1" dirty="0">
              <a:solidFill>
                <a:srgbClr val="004F25"/>
              </a:solidFill>
            </a:endParaRPr>
          </a:p>
        </p:txBody>
      </p:sp>
      <p:sp>
        <p:nvSpPr>
          <p:cNvPr id="4" name="Text Placeholder 3"/>
          <p:cNvSpPr>
            <a:spLocks noGrp="1"/>
          </p:cNvSpPr>
          <p:nvPr>
            <p:ph type="body" sz="quarter" idx="10"/>
          </p:nvPr>
        </p:nvSpPr>
        <p:spPr>
          <a:xfrm>
            <a:off x="457200" y="1524000"/>
            <a:ext cx="8229600" cy="47244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700" b="1" dirty="0">
                <a:latin typeface="+mj-lt"/>
              </a:rPr>
              <a:t>This is a tough call.  </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eaLnBrk="1" fontAlgn="auto" latinLnBrk="0" hangingPunct="1">
              <a:lnSpc>
                <a:spcPct val="100000"/>
              </a:lnSpc>
              <a:spcBef>
                <a:spcPts val="0"/>
              </a:spcBef>
              <a:spcAft>
                <a:spcPts val="0"/>
              </a:spcAft>
              <a:buClrTx/>
              <a:buSzTx/>
              <a:buFontTx/>
              <a:buNone/>
              <a:tabLst/>
              <a:defRPr/>
            </a:pPr>
            <a:r>
              <a:rPr lang="en-US" sz="1700" dirty="0"/>
              <a:t>In this scenario, the staff member attempted a restraint after having tried several de-escalation strategies.  Even after the restraint, he remained highly aggressive.  </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eaLnBrk="1" fontAlgn="auto" latinLnBrk="0" hangingPunct="1">
              <a:lnSpc>
                <a:spcPct val="100000"/>
              </a:lnSpc>
              <a:spcBef>
                <a:spcPts val="0"/>
              </a:spcBef>
              <a:spcAft>
                <a:spcPts val="0"/>
              </a:spcAft>
              <a:buClrTx/>
              <a:buSzTx/>
              <a:buFontTx/>
              <a:buNone/>
              <a:tabLst/>
              <a:defRPr/>
            </a:pPr>
            <a:r>
              <a:rPr lang="en-US" sz="1700" dirty="0"/>
              <a:t>Given that Pablo walked willingly with her to the quiet room, she the staff member had good reason to believe that the walk or the change of environment had calmed him.  Because this may have afforded them an opportunity to process the situation, the staff member made a sound decision to accompany Pablo into the quiet room.</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eaLnBrk="1" fontAlgn="auto" latinLnBrk="0" hangingPunct="1">
              <a:lnSpc>
                <a:spcPct val="100000"/>
              </a:lnSpc>
              <a:spcBef>
                <a:spcPts val="0"/>
              </a:spcBef>
              <a:spcAft>
                <a:spcPts val="0"/>
              </a:spcAft>
              <a:buClrTx/>
              <a:buSzTx/>
              <a:buFontTx/>
              <a:buNone/>
              <a:tabLst/>
              <a:defRPr/>
            </a:pPr>
            <a:r>
              <a:rPr lang="en-US" sz="1700" dirty="0"/>
              <a:t>When Pablo re-escalated and was physically aggressive toward the assistant, it is was a reasonable professional judgement to exit the room and seclude him.  It’s likely that she was fatigued from the physical exertion, perhaps injured or in pain from having been punched and kicked, and had valid reason to not feel confident in the ability to restrain him again. </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eaLnBrk="1" fontAlgn="auto" latinLnBrk="0" hangingPunct="1">
              <a:lnSpc>
                <a:spcPct val="100000"/>
              </a:lnSpc>
              <a:spcBef>
                <a:spcPts val="0"/>
              </a:spcBef>
              <a:spcAft>
                <a:spcPts val="0"/>
              </a:spcAft>
              <a:buClrTx/>
              <a:buSzTx/>
              <a:buFontTx/>
              <a:buNone/>
              <a:tabLst/>
              <a:defRPr/>
            </a:pPr>
            <a:r>
              <a:rPr lang="en-US" sz="1700" dirty="0"/>
              <a:t>She made a reasonable decision and it’s likely that Pablo’s team will take this into account, gather additional data, consult with other team members and decide whether or not restraint is in his best interest.</a:t>
            </a: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b="1" dirty="0">
              <a:latin typeface="+mj-lt"/>
            </a:endParaRPr>
          </a:p>
        </p:txBody>
      </p:sp>
    </p:spTree>
    <p:extLst>
      <p:ext uri="{BB962C8B-B14F-4D97-AF65-F5344CB8AC3E}">
        <p14:creationId xmlns:p14="http://schemas.microsoft.com/office/powerpoint/2010/main" val="874214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04F25"/>
                </a:solidFill>
              </a:rPr>
              <a:t>FOR MORE INFORMATION</a:t>
            </a:r>
          </a:p>
        </p:txBody>
      </p:sp>
      <p:sp>
        <p:nvSpPr>
          <p:cNvPr id="5" name="Content Placeholder 4"/>
          <p:cNvSpPr>
            <a:spLocks noGrp="1"/>
          </p:cNvSpPr>
          <p:nvPr>
            <p:ph type="body" sz="quarter" idx="10"/>
          </p:nvPr>
        </p:nvSpPr>
        <p:spPr/>
        <p:txBody>
          <a:bodyPr/>
          <a:lstStyle/>
          <a:p>
            <a:r>
              <a:rPr lang="en-US" sz="2000" dirty="0"/>
              <a:t>Feel free to download the written guidelines regarding the use of seclusion that has been uploaded onto this webinar.</a:t>
            </a:r>
          </a:p>
          <a:p>
            <a:endParaRPr lang="en-US" sz="2000" dirty="0"/>
          </a:p>
          <a:p>
            <a:r>
              <a:rPr lang="en-US" sz="2000" dirty="0"/>
              <a:t>The guidelines, along with an introductory memo and frequently asked questions, may also be accessed on the Vermont Agency of Education website</a:t>
            </a:r>
          </a:p>
          <a:p>
            <a:endParaRPr lang="en-US" sz="2000" dirty="0"/>
          </a:p>
          <a:p>
            <a:r>
              <a:rPr lang="en-US" sz="2000" dirty="0">
                <a:hlinkClick r:id="rId2"/>
              </a:rPr>
              <a:t>https://education.vermont.gov/documents/edu-rule-4500-guidelines-document-part-i-seclusions-in-vermont-schools-memorandum</a:t>
            </a:r>
            <a:endParaRPr lang="en-US" sz="2000" dirty="0"/>
          </a:p>
          <a:p>
            <a:endParaRPr lang="en-US" sz="2000" dirty="0"/>
          </a:p>
          <a:p>
            <a:r>
              <a:rPr lang="en-US" sz="2000" dirty="0">
                <a:hlinkClick r:id="rId3"/>
              </a:rPr>
              <a:t>https://education.vermont.gov/documents/edu-guidelines-regarding-seclusion-in-vermont-schools-and-faqs</a:t>
            </a:r>
            <a:endParaRPr lang="en-US" sz="2000" dirty="0"/>
          </a:p>
        </p:txBody>
      </p:sp>
    </p:spTree>
    <p:extLst>
      <p:ext uri="{BB962C8B-B14F-4D97-AF65-F5344CB8AC3E}">
        <p14:creationId xmlns:p14="http://schemas.microsoft.com/office/powerpoint/2010/main" val="1074637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4F25"/>
          </a:solidFill>
        </p:spPr>
        <p:txBody>
          <a:bodyPr/>
          <a:lstStyle/>
          <a:p>
            <a:r>
              <a:rPr lang="en-US" sz="5000" b="1" dirty="0">
                <a:solidFill>
                  <a:schemeClr val="bg1"/>
                </a:solidFill>
              </a:rPr>
              <a:t>PERMISSIBLE USE OF </a:t>
            </a:r>
            <a:r>
              <a:rPr lang="en-US" sz="6000" b="1" dirty="0">
                <a:solidFill>
                  <a:schemeClr val="bg1"/>
                </a:solidFill>
              </a:rPr>
              <a:t>RESTRAINT</a:t>
            </a:r>
          </a:p>
        </p:txBody>
      </p:sp>
      <p:cxnSp>
        <p:nvCxnSpPr>
          <p:cNvPr id="4" name="Straight Connector 3"/>
          <p:cNvCxnSpPr/>
          <p:nvPr/>
        </p:nvCxnSpPr>
        <p:spPr>
          <a:xfrm flipV="1">
            <a:off x="266700" y="183930"/>
            <a:ext cx="8682859" cy="76200"/>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8873359" y="163566"/>
            <a:ext cx="42041" cy="6532837"/>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 y="183930"/>
            <a:ext cx="38100" cy="6512473"/>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579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sz="4800" b="1" dirty="0">
                <a:solidFill>
                  <a:srgbClr val="004F25"/>
                </a:solidFill>
              </a:rPr>
              <a:t>Permissible Use of Restraint</a:t>
            </a:r>
          </a:p>
        </p:txBody>
      </p:sp>
      <p:sp>
        <p:nvSpPr>
          <p:cNvPr id="14339" name="Content Placeholder 2"/>
          <p:cNvSpPr>
            <a:spLocks noGrp="1"/>
          </p:cNvSpPr>
          <p:nvPr>
            <p:ph sz="quarter" idx="10"/>
          </p:nvPr>
        </p:nvSpPr>
        <p:spPr>
          <a:xfrm>
            <a:off x="457200" y="1600200"/>
            <a:ext cx="8229600" cy="4648200"/>
          </a:xfrm>
        </p:spPr>
        <p:txBody>
          <a:bodyPr/>
          <a:lstStyle/>
          <a:p>
            <a:pPr marL="457200" indent="-457200">
              <a:buFont typeface="Arial"/>
              <a:buChar char="•"/>
            </a:pPr>
            <a:r>
              <a:rPr lang="en-US" altLang="en-US" sz="2400" dirty="0"/>
              <a:t>Only when a student’s behavior poses an imminent and substantial risk of physical injury to the student or to others</a:t>
            </a:r>
          </a:p>
          <a:p>
            <a:endParaRPr lang="en-US" altLang="en-US" sz="1400" dirty="0"/>
          </a:p>
          <a:p>
            <a:pPr marL="457200" indent="-457200">
              <a:buFont typeface="Arial"/>
              <a:buChar char="•"/>
            </a:pPr>
            <a:r>
              <a:rPr lang="en-US" altLang="en-US" sz="2400" dirty="0"/>
              <a:t>Only when less restrictive interventions have failed or  would be ineffective in stopping such imminent danger or injury (or property destruction*)</a:t>
            </a:r>
          </a:p>
          <a:p>
            <a:endParaRPr lang="en-US" altLang="en-US" sz="1400" dirty="0"/>
          </a:p>
          <a:p>
            <a:pPr marL="457200" indent="-457200">
              <a:buFont typeface="Arial"/>
              <a:buChar char="•"/>
            </a:pPr>
            <a:r>
              <a:rPr lang="en-US" altLang="en-US" sz="2400" dirty="0"/>
              <a:t>Only in accordance with a school-wide safety plan that is consistent with these rules</a:t>
            </a:r>
          </a:p>
          <a:p>
            <a:pPr marL="457200" indent="-457200">
              <a:buFont typeface="Arial"/>
              <a:buChar char="•"/>
            </a:pPr>
            <a:endParaRPr lang="en-US" altLang="en-US" sz="1400" dirty="0"/>
          </a:p>
          <a:p>
            <a:pPr marL="457200" indent="-457200">
              <a:buFont typeface="Arial"/>
              <a:buChar char="•"/>
            </a:pPr>
            <a:r>
              <a:rPr lang="en-US" altLang="en-US" sz="2400" dirty="0"/>
              <a:t>Only when monitored face-to-face by a staff member</a:t>
            </a:r>
          </a:p>
          <a:p>
            <a:endParaRPr lang="en-US" altLang="en-US" dirty="0"/>
          </a:p>
        </p:txBody>
      </p:sp>
    </p:spTree>
    <p:extLst>
      <p:ext uri="{BB962C8B-B14F-4D97-AF65-F5344CB8AC3E}">
        <p14:creationId xmlns:p14="http://schemas.microsoft.com/office/powerpoint/2010/main" val="1732958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r>
              <a:rPr lang="en-US" altLang="en-US" sz="4400" b="1" dirty="0">
                <a:solidFill>
                  <a:srgbClr val="004F25"/>
                </a:solidFill>
              </a:rPr>
              <a:t>Permissible Use of Restraint Cont.</a:t>
            </a:r>
            <a:endParaRPr lang="en-US" altLang="en-US" sz="4400" dirty="0"/>
          </a:p>
        </p:txBody>
      </p:sp>
      <p:sp>
        <p:nvSpPr>
          <p:cNvPr id="14339" name="Content Placeholder 2"/>
          <p:cNvSpPr>
            <a:spLocks noGrp="1"/>
          </p:cNvSpPr>
          <p:nvPr>
            <p:ph sz="quarter" idx="10"/>
          </p:nvPr>
        </p:nvSpPr>
        <p:spPr>
          <a:xfrm>
            <a:off x="457200" y="1447800"/>
            <a:ext cx="8229600" cy="4800600"/>
          </a:xfrm>
        </p:spPr>
        <p:txBody>
          <a:bodyPr/>
          <a:lstStyle/>
          <a:p>
            <a:pPr marL="457200" indent="-457200">
              <a:buFont typeface="Arial"/>
              <a:buChar char="•"/>
            </a:pPr>
            <a:r>
              <a:rPr lang="en-US" altLang="en-US" sz="2200" dirty="0"/>
              <a:t>Only when used in a manner that is safe, proportionate to, and sensitive to the student’s:</a:t>
            </a:r>
          </a:p>
          <a:p>
            <a:pPr marL="457200" indent="-457200">
              <a:buFont typeface="Arial"/>
              <a:buChar char="•"/>
            </a:pPr>
            <a:endParaRPr lang="en-US" altLang="en-US" sz="1200" dirty="0"/>
          </a:p>
          <a:p>
            <a:pPr marL="1200150" lvl="1" indent="-457200">
              <a:buFont typeface="Arial"/>
              <a:buChar char="•"/>
            </a:pPr>
            <a:r>
              <a:rPr lang="en-US" altLang="en-US" sz="2000" dirty="0"/>
              <a:t>Severity of behavior</a:t>
            </a:r>
          </a:p>
          <a:p>
            <a:pPr marL="1200150" lvl="1" indent="-457200">
              <a:buFont typeface="Arial"/>
              <a:buChar char="•"/>
            </a:pPr>
            <a:r>
              <a:rPr lang="en-US" altLang="en-US" sz="2000" dirty="0"/>
              <a:t>Chronological and developmental age</a:t>
            </a:r>
          </a:p>
          <a:p>
            <a:pPr marL="1200150" lvl="1" indent="-457200">
              <a:buFont typeface="Arial"/>
              <a:buChar char="•"/>
            </a:pPr>
            <a:r>
              <a:rPr lang="en-US" altLang="en-US" sz="2000" dirty="0"/>
              <a:t>Physical size</a:t>
            </a:r>
          </a:p>
          <a:p>
            <a:pPr marL="1200150" lvl="1" indent="-457200">
              <a:buFont typeface="Arial"/>
              <a:buChar char="•"/>
            </a:pPr>
            <a:r>
              <a:rPr lang="en-US" altLang="en-US" sz="2000" dirty="0"/>
              <a:t>Gender</a:t>
            </a:r>
          </a:p>
          <a:p>
            <a:pPr marL="1200150" lvl="1" indent="-457200">
              <a:buFont typeface="Arial"/>
              <a:buChar char="•"/>
            </a:pPr>
            <a:r>
              <a:rPr lang="en-US" altLang="en-US" sz="2000" dirty="0"/>
              <a:t>Ability to communicate</a:t>
            </a:r>
          </a:p>
          <a:p>
            <a:pPr marL="1200150" lvl="1" indent="-457200">
              <a:buFont typeface="Arial"/>
              <a:buChar char="•"/>
            </a:pPr>
            <a:r>
              <a:rPr lang="en-US" altLang="en-US" sz="2000" dirty="0"/>
              <a:t>Cognitive ability</a:t>
            </a:r>
          </a:p>
          <a:p>
            <a:pPr marL="1200150" lvl="1" indent="-457200">
              <a:buFont typeface="Arial"/>
              <a:buChar char="•"/>
            </a:pPr>
            <a:r>
              <a:rPr lang="en-US" altLang="en-US" sz="2000" dirty="0"/>
              <a:t>Known physical, medical, psychiatric, and personal history</a:t>
            </a:r>
          </a:p>
          <a:p>
            <a:pPr marL="1200150" lvl="1" indent="-457200">
              <a:buFont typeface="Arial"/>
              <a:buChar char="•"/>
            </a:pPr>
            <a:endParaRPr lang="en-US" altLang="en-US" sz="1200" dirty="0"/>
          </a:p>
          <a:p>
            <a:pPr marL="457200" indent="-457200">
              <a:buFont typeface="Arial"/>
              <a:buChar char="•"/>
            </a:pPr>
            <a:r>
              <a:rPr lang="en-US" altLang="en-US" sz="2200" dirty="0"/>
              <a:t>Only by school personnel or contracted staff who’ve been trained to do so (unless trained staff members are not immediately available)</a:t>
            </a:r>
          </a:p>
          <a:p>
            <a:endParaRPr lang="en-US" altLang="en-US" dirty="0"/>
          </a:p>
          <a:p>
            <a:endParaRPr lang="en-US" altLang="en-US" dirty="0"/>
          </a:p>
        </p:txBody>
      </p:sp>
    </p:spTree>
    <p:extLst>
      <p:ext uri="{BB962C8B-B14F-4D97-AF65-F5344CB8AC3E}">
        <p14:creationId xmlns:p14="http://schemas.microsoft.com/office/powerpoint/2010/main" val="1732958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sz="4400" b="1" dirty="0">
                <a:solidFill>
                  <a:srgbClr val="004F25"/>
                </a:solidFill>
              </a:rPr>
              <a:t>Permissible Use of Restraint Cont.</a:t>
            </a:r>
            <a:endParaRPr lang="en-US" altLang="en-US" sz="4400" dirty="0"/>
          </a:p>
        </p:txBody>
      </p:sp>
      <p:sp>
        <p:nvSpPr>
          <p:cNvPr id="14339" name="Content Placeholder 2"/>
          <p:cNvSpPr>
            <a:spLocks noGrp="1"/>
          </p:cNvSpPr>
          <p:nvPr>
            <p:ph sz="quarter" idx="10"/>
          </p:nvPr>
        </p:nvSpPr>
        <p:spPr>
          <a:xfrm>
            <a:off x="457200" y="1828800"/>
            <a:ext cx="8229600" cy="4267200"/>
          </a:xfrm>
        </p:spPr>
        <p:txBody>
          <a:bodyPr/>
          <a:lstStyle/>
          <a:p>
            <a:pPr marL="457200" indent="-457200">
              <a:buFont typeface="Arial"/>
              <a:buChar char="•"/>
            </a:pPr>
            <a:r>
              <a:rPr lang="en-US" altLang="en-US" sz="2800" b="1" dirty="0"/>
              <a:t>Remember what we said about prone and supine restraints</a:t>
            </a:r>
          </a:p>
          <a:p>
            <a:endParaRPr lang="en-US" altLang="en-US" sz="800" dirty="0"/>
          </a:p>
          <a:p>
            <a:pPr marL="1200150" lvl="1" indent="-457200">
              <a:buFont typeface="Arial"/>
              <a:buChar char="•"/>
            </a:pPr>
            <a:r>
              <a:rPr lang="en-US" altLang="en-US" sz="2400" dirty="0"/>
              <a:t>Only when the student’s size and severity of behavior require such a restraint because a less restrictive restraint has failed or would be ineffective to prevent harm to the student or others</a:t>
            </a:r>
          </a:p>
        </p:txBody>
      </p:sp>
    </p:spTree>
    <p:extLst>
      <p:ext uri="{BB962C8B-B14F-4D97-AF65-F5344CB8AC3E}">
        <p14:creationId xmlns:p14="http://schemas.microsoft.com/office/powerpoint/2010/main" val="1732958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POLL</a:t>
            </a:r>
          </a:p>
        </p:txBody>
      </p:sp>
      <p:sp>
        <p:nvSpPr>
          <p:cNvPr id="5" name="Text Placeholder 4"/>
          <p:cNvSpPr>
            <a:spLocks noGrp="1"/>
          </p:cNvSpPr>
          <p:nvPr>
            <p:ph type="body" sz="quarter" idx="10"/>
          </p:nvPr>
        </p:nvSpPr>
        <p:spPr>
          <a:xfrm>
            <a:off x="533400" y="2209800"/>
            <a:ext cx="8153400" cy="41148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a:latin typeface="+mj-lt"/>
              </a:rPr>
              <a:t>Given the following scenario, would the use of restraint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a:latin typeface="+mj-lt"/>
              </a:rPr>
              <a:t>be permissible?  Why or why not?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100" b="1"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dirty="0"/>
              <a:t>Ellie, a sophomore at an independent school for students with significant behavioral challenges, stormed out of her first class of the day and ran into the kitchen.  She was angry because she’d been denied a second bagel that morning.  The classroom interventionist followed Ellie and attempted to verbally de-escalate her, also reminding her that she could have a snack later that morning.  </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eaLnBrk="1" fontAlgn="auto" latinLnBrk="0" hangingPunct="1">
              <a:lnSpc>
                <a:spcPct val="100000"/>
              </a:lnSpc>
              <a:spcBef>
                <a:spcPts val="0"/>
              </a:spcBef>
              <a:spcAft>
                <a:spcPts val="0"/>
              </a:spcAft>
              <a:buClrTx/>
              <a:buSzTx/>
              <a:buFontTx/>
              <a:buNone/>
              <a:tabLst/>
              <a:defRPr/>
            </a:pPr>
            <a:r>
              <a:rPr lang="en-US" sz="1800" dirty="0"/>
              <a:t>Unwilling to listen to his reasoning, Ellie stood with her back against the refrigerator and threatened to physically injure the interventionist.  “I’m going to bash open the locked cabinet,” she yelled, “and grab the biggest knife in there and stab you in the &amp;@#% heart!”  She continued to pound her fists on the refrigerator and repeated similar threats.</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05100" y="1295400"/>
            <a:ext cx="37338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595104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rgbClr val="004F25"/>
                </a:solidFill>
              </a:rPr>
              <a:t>AND THE ANSWER IS </a:t>
            </a:r>
            <a:r>
              <a:rPr lang="mr-IN" sz="4800" b="1" dirty="0">
                <a:solidFill>
                  <a:srgbClr val="004F25"/>
                </a:solidFill>
              </a:rPr>
              <a:t>…</a:t>
            </a:r>
            <a:endParaRPr lang="en-US" sz="4800" b="1" dirty="0">
              <a:solidFill>
                <a:srgbClr val="004F25"/>
              </a:solidFill>
            </a:endParaRPr>
          </a:p>
        </p:txBody>
      </p:sp>
      <p:sp>
        <p:nvSpPr>
          <p:cNvPr id="5" name="Text Placeholder 4"/>
          <p:cNvSpPr>
            <a:spLocks noGrp="1"/>
          </p:cNvSpPr>
          <p:nvPr>
            <p:ph type="body" sz="quarter" idx="10"/>
          </p:nvPr>
        </p:nvSpPr>
        <p:spPr>
          <a:xfrm>
            <a:off x="533400" y="2438400"/>
            <a:ext cx="8153400" cy="37338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600" b="1" dirty="0">
                <a:latin typeface="+mj-lt"/>
              </a:rPr>
              <a:t>Ellie was not showing a </a:t>
            </a:r>
            <a:r>
              <a:rPr lang="en-US" sz="2600" b="1" dirty="0">
                <a:solidFill>
                  <a:srgbClr val="C00000"/>
                </a:solidFill>
                <a:latin typeface="+mj-lt"/>
              </a:rPr>
              <a:t>substantial risk </a:t>
            </a:r>
            <a:r>
              <a:rPr lang="en-US" sz="2600" b="1" dirty="0">
                <a:latin typeface="+mj-lt"/>
              </a:rPr>
              <a:t>of harm,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600" b="1" dirty="0">
                <a:latin typeface="+mj-lt"/>
              </a:rPr>
              <a:t>so restraint would not be permissible in this instance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600" b="1" dirty="0">
              <a:latin typeface="+mj-lt"/>
            </a:endParaRPr>
          </a:p>
          <a:p>
            <a:pPr fontAlgn="auto">
              <a:spcBef>
                <a:spcPts val="0"/>
              </a:spcBef>
              <a:spcAft>
                <a:spcPts val="0"/>
              </a:spcAft>
              <a:defRPr/>
            </a:pPr>
            <a:r>
              <a:rPr lang="en-US" sz="2000" dirty="0"/>
              <a:t>The knives were in a locked cabinet</a:t>
            </a:r>
          </a:p>
          <a:p>
            <a:pPr fontAlgn="auto">
              <a:spcBef>
                <a:spcPts val="0"/>
              </a:spcBef>
              <a:spcAft>
                <a:spcPts val="0"/>
              </a:spcAft>
              <a:defRPr/>
            </a:pPr>
            <a:endParaRPr lang="en-US" sz="1000" dirty="0"/>
          </a:p>
          <a:p>
            <a:pPr fontAlgn="auto">
              <a:spcBef>
                <a:spcPts val="0"/>
              </a:spcBef>
              <a:spcAft>
                <a:spcPts val="0"/>
              </a:spcAft>
              <a:defRPr/>
            </a:pPr>
            <a:r>
              <a:rPr lang="en-US" sz="2000" dirty="0"/>
              <a:t>Ellie remained with her back to the refrigerator</a:t>
            </a:r>
          </a:p>
          <a:p>
            <a:pPr fontAlgn="auto">
              <a:spcBef>
                <a:spcPts val="0"/>
              </a:spcBef>
              <a:spcAft>
                <a:spcPts val="0"/>
              </a:spcAft>
              <a:defRPr/>
            </a:pPr>
            <a:endParaRPr lang="en-US" sz="1000" dirty="0"/>
          </a:p>
          <a:p>
            <a:pPr fontAlgn="auto">
              <a:spcBef>
                <a:spcPts val="0"/>
              </a:spcBef>
              <a:spcAft>
                <a:spcPts val="0"/>
              </a:spcAft>
              <a:defRPr/>
            </a:pPr>
            <a:r>
              <a:rPr lang="en-US" sz="2000" dirty="0"/>
              <a:t>Although she was verbally indicating her intent to inflict serious physical injury, she was not imminently at risk of doing so because she had made no attempt to access the knives and didn’t have the ability to enact her verbal threats.</a:t>
            </a:r>
            <a:endParaRPr lang="en-US" sz="2000" b="1"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42983">
            <a:off x="2459248" y="1254778"/>
            <a:ext cx="3962400" cy="608163"/>
          </a:xfrm>
          <a:prstGeom prst="rect">
            <a:avLst/>
          </a:prstGeom>
          <a:solidFill>
            <a:srgbClr val="C00000"/>
          </a:solidFill>
        </p:spPr>
      </p:pic>
    </p:spTree>
    <p:extLst>
      <p:ext uri="{BB962C8B-B14F-4D97-AF65-F5344CB8AC3E}">
        <p14:creationId xmlns:p14="http://schemas.microsoft.com/office/powerpoint/2010/main" val="1134747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fontScale="90000"/>
          </a:bodyPr>
          <a:lstStyle/>
          <a:p>
            <a:r>
              <a:rPr lang="en-US" sz="4800" b="1" dirty="0">
                <a:solidFill>
                  <a:srgbClr val="004F25"/>
                </a:solidFill>
              </a:rPr>
              <a:t>WHAT IF ...</a:t>
            </a:r>
          </a:p>
        </p:txBody>
      </p:sp>
      <p:sp>
        <p:nvSpPr>
          <p:cNvPr id="5" name="Text Placeholder 4"/>
          <p:cNvSpPr>
            <a:spLocks noGrp="1"/>
          </p:cNvSpPr>
          <p:nvPr>
            <p:ph type="body" sz="quarter" idx="10"/>
          </p:nvPr>
        </p:nvSpPr>
        <p:spPr>
          <a:xfrm>
            <a:off x="533400" y="1143000"/>
            <a:ext cx="8153400" cy="53340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a:latin typeface="+mj-lt"/>
              </a:rPr>
              <a:t>Given the same example of Ellie threatening to stab the interventionist with a knife, would this be a permissible reason to physically restrain her?  Why or why not?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1" dirty="0">
              <a:latin typeface="+mj-lt"/>
            </a:endParaRPr>
          </a:p>
          <a:p>
            <a:pPr fontAlgn="auto">
              <a:spcBef>
                <a:spcPts val="0"/>
              </a:spcBef>
              <a:spcAft>
                <a:spcPts val="0"/>
              </a:spcAft>
              <a:defRPr/>
            </a:pPr>
            <a:r>
              <a:rPr lang="en-US" sz="1800" dirty="0"/>
              <a:t>Ellie ran from her classroom, yelling verbal threats to stab anyone who attempted to stop her.</a:t>
            </a:r>
          </a:p>
          <a:p>
            <a:pPr fontAlgn="auto">
              <a:spcBef>
                <a:spcPts val="0"/>
              </a:spcBef>
              <a:spcAft>
                <a:spcPts val="0"/>
              </a:spcAft>
              <a:defRPr/>
            </a:pPr>
            <a:endParaRPr lang="en-US" sz="1000" dirty="0"/>
          </a:p>
          <a:p>
            <a:pPr fontAlgn="auto">
              <a:spcBef>
                <a:spcPts val="0"/>
              </a:spcBef>
              <a:spcAft>
                <a:spcPts val="0"/>
              </a:spcAft>
              <a:defRPr/>
            </a:pPr>
            <a:r>
              <a:rPr lang="en-US" sz="1800" dirty="0"/>
              <a:t>When she reached the kitchen, she pulled a marker from her pocket and began scribbling all over the knife cabinet</a:t>
            </a:r>
          </a:p>
          <a:p>
            <a:pPr fontAlgn="auto">
              <a:spcBef>
                <a:spcPts val="0"/>
              </a:spcBef>
              <a:spcAft>
                <a:spcPts val="0"/>
              </a:spcAft>
              <a:defRPr/>
            </a:pPr>
            <a:endParaRPr lang="en-US" sz="1800" dirty="0"/>
          </a:p>
          <a:p>
            <a:pPr fontAlgn="auto">
              <a:spcBef>
                <a:spcPts val="0"/>
              </a:spcBef>
              <a:spcAft>
                <a:spcPts val="0"/>
              </a:spcAft>
              <a:defRPr/>
            </a:pPr>
            <a:r>
              <a:rPr lang="en-US" sz="1800" dirty="0"/>
              <a:t>The behavior interventionist used a variety of strategies from Ellie’s de-escalation plan to calm the student</a:t>
            </a:r>
          </a:p>
          <a:p>
            <a:pPr fontAlgn="auto">
              <a:spcBef>
                <a:spcPts val="0"/>
              </a:spcBef>
              <a:spcAft>
                <a:spcPts val="0"/>
              </a:spcAft>
              <a:defRPr/>
            </a:pPr>
            <a:endParaRPr lang="en-US" sz="1800" b="1" dirty="0"/>
          </a:p>
          <a:p>
            <a:pPr fontAlgn="auto">
              <a:spcBef>
                <a:spcPts val="0"/>
              </a:spcBef>
              <a:spcAft>
                <a:spcPts val="0"/>
              </a:spcAft>
              <a:defRPr/>
            </a:pPr>
            <a:r>
              <a:rPr lang="en-US" sz="1800" dirty="0"/>
              <a:t>Ellie ignored the interventionist’s attempts to assist her in de-escalating by repeatedly screaming her threats.  She continued to scribble all over the knife cabinet and the one </a:t>
            </a:r>
            <a:r>
              <a:rPr lang="en-US" sz="1800" dirty="0" err="1"/>
              <a:t>ajoining</a:t>
            </a:r>
            <a:r>
              <a:rPr lang="en-US" sz="1800" dirty="0"/>
              <a:t> it, this time adding swear words and vulgar phrases to her graffiti.</a:t>
            </a:r>
            <a:endParaRPr lang="en-US" sz="2000" b="1" dirty="0"/>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p:txBody>
      </p:sp>
    </p:spTree>
    <p:extLst>
      <p:ext uri="{BB962C8B-B14F-4D97-AF65-F5344CB8AC3E}">
        <p14:creationId xmlns:p14="http://schemas.microsoft.com/office/powerpoint/2010/main" val="136091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altLang="en-US" sz="4800" b="1" dirty="0">
                <a:solidFill>
                  <a:srgbClr val="004F25"/>
                </a:solidFill>
              </a:rPr>
              <a:t>Purposes of Rule 4500</a:t>
            </a:r>
          </a:p>
        </p:txBody>
      </p:sp>
      <p:sp>
        <p:nvSpPr>
          <p:cNvPr id="13315" name="Text Placeholder 2"/>
          <p:cNvSpPr>
            <a:spLocks noGrp="1"/>
          </p:cNvSpPr>
          <p:nvPr>
            <p:ph type="body" sz="quarter" idx="10"/>
          </p:nvPr>
        </p:nvSpPr>
        <p:spPr/>
        <p:txBody>
          <a:bodyPr/>
          <a:lstStyle/>
          <a:p>
            <a:r>
              <a:rPr lang="en-US" altLang="en-US" dirty="0"/>
              <a:t>To create and maintain positive and safe environments</a:t>
            </a:r>
          </a:p>
          <a:p>
            <a:pPr marL="0" indent="0">
              <a:buNone/>
            </a:pPr>
            <a:endParaRPr lang="en-US" altLang="en-US" sz="1600" dirty="0"/>
          </a:p>
          <a:p>
            <a:r>
              <a:rPr lang="en-US" altLang="en-US" dirty="0"/>
              <a:t>To promote positive behavioral interventions and supports</a:t>
            </a:r>
          </a:p>
          <a:p>
            <a:pPr marL="0" indent="0">
              <a:buNone/>
            </a:pPr>
            <a:endParaRPr lang="en-US" altLang="en-US" sz="1600" dirty="0"/>
          </a:p>
          <a:p>
            <a:r>
              <a:rPr lang="en-US" altLang="en-US" dirty="0"/>
              <a:t>To ensure that students are not subjected to inappropriate use of restraint or seclusion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rgbClr val="004F25"/>
                </a:solidFill>
              </a:rPr>
              <a:t>AND THE ANSWER IS </a:t>
            </a:r>
            <a:r>
              <a:rPr lang="mr-IN" sz="4800" b="1" dirty="0">
                <a:solidFill>
                  <a:srgbClr val="004F25"/>
                </a:solidFill>
              </a:rPr>
              <a:t>…</a:t>
            </a:r>
            <a:endParaRPr lang="en-US" sz="4800" b="1" dirty="0">
              <a:solidFill>
                <a:srgbClr val="004F25"/>
              </a:solidFill>
            </a:endParaRPr>
          </a:p>
        </p:txBody>
      </p:sp>
      <p:sp>
        <p:nvSpPr>
          <p:cNvPr id="5" name="Text Placeholder 4"/>
          <p:cNvSpPr>
            <a:spLocks noGrp="1"/>
          </p:cNvSpPr>
          <p:nvPr>
            <p:ph type="body" sz="quarter" idx="10"/>
          </p:nvPr>
        </p:nvSpPr>
        <p:spPr>
          <a:xfrm>
            <a:off x="533400" y="2290746"/>
            <a:ext cx="8153400" cy="4033853"/>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a:latin typeface="+mj-lt"/>
              </a:rPr>
              <a:t>Ellie was not showing a </a:t>
            </a:r>
            <a:r>
              <a:rPr lang="en-US" sz="2400" b="1" dirty="0">
                <a:solidFill>
                  <a:srgbClr val="C00000"/>
                </a:solidFill>
                <a:latin typeface="+mj-lt"/>
              </a:rPr>
              <a:t>substantial risk </a:t>
            </a:r>
            <a:r>
              <a:rPr lang="en-US" sz="2400" b="1" dirty="0">
                <a:latin typeface="+mj-lt"/>
              </a:rPr>
              <a:t>of bodily harm,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a:latin typeface="+mj-lt"/>
              </a:rPr>
              <a:t>so restraint would not be permissible in this instance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b="1" dirty="0">
              <a:latin typeface="+mj-lt"/>
            </a:endParaRPr>
          </a:p>
          <a:p>
            <a:pPr fontAlgn="auto">
              <a:spcBef>
                <a:spcPts val="0"/>
              </a:spcBef>
              <a:spcAft>
                <a:spcPts val="0"/>
              </a:spcAft>
              <a:defRPr/>
            </a:pPr>
            <a:r>
              <a:rPr lang="en-US" sz="2000" dirty="0"/>
              <a:t>Ellie wasn’t showing an attempt to break into the knife cabinet in order to enact her threats to harm the interventionist, nor was she aggressing toward the interventionist in any way</a:t>
            </a:r>
          </a:p>
          <a:p>
            <a:pPr fontAlgn="auto">
              <a:spcBef>
                <a:spcPts val="0"/>
              </a:spcBef>
              <a:spcAft>
                <a:spcPts val="0"/>
              </a:spcAft>
              <a:defRPr/>
            </a:pPr>
            <a:endParaRPr lang="en-US" sz="1000" dirty="0"/>
          </a:p>
          <a:p>
            <a:pPr fontAlgn="auto">
              <a:spcBef>
                <a:spcPts val="0"/>
              </a:spcBef>
              <a:spcAft>
                <a:spcPts val="0"/>
              </a:spcAft>
              <a:defRPr/>
            </a:pPr>
            <a:r>
              <a:rPr lang="en-US" sz="2000" dirty="0"/>
              <a:t>Although se was defacing school property, there was no imminent risk of bodily harm to anyone.</a:t>
            </a:r>
          </a:p>
          <a:p>
            <a:pPr fontAlgn="auto">
              <a:spcBef>
                <a:spcPts val="0"/>
              </a:spcBef>
              <a:spcAft>
                <a:spcPts val="0"/>
              </a:spcAft>
              <a:defRPr/>
            </a:pPr>
            <a:endParaRPr lang="en-US" sz="1000" dirty="0"/>
          </a:p>
          <a:p>
            <a:pPr fontAlgn="auto">
              <a:spcBef>
                <a:spcPts val="0"/>
              </a:spcBef>
              <a:spcAft>
                <a:spcPts val="0"/>
              </a:spcAft>
              <a:defRPr/>
            </a:pPr>
            <a:r>
              <a:rPr lang="en-US" sz="2000" dirty="0"/>
              <a:t>There is one clause embedded in Rule 4500 that references property damage, but that clause is interpreted as referencing significant damage to property that would involve substantial monetary investment to repair or replace the damaged property.</a:t>
            </a: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42983">
            <a:off x="2453745" y="1371666"/>
            <a:ext cx="3962400" cy="614214"/>
          </a:xfrm>
          <a:prstGeom prst="rect">
            <a:avLst/>
          </a:prstGeom>
          <a:solidFill>
            <a:srgbClr val="C00000"/>
          </a:solidFill>
        </p:spPr>
      </p:pic>
    </p:spTree>
    <p:extLst>
      <p:ext uri="{BB962C8B-B14F-4D97-AF65-F5344CB8AC3E}">
        <p14:creationId xmlns:p14="http://schemas.microsoft.com/office/powerpoint/2010/main" val="465757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fontScale="90000"/>
          </a:bodyPr>
          <a:lstStyle/>
          <a:p>
            <a:r>
              <a:rPr lang="en-US" sz="4800" b="1" dirty="0">
                <a:solidFill>
                  <a:srgbClr val="004F25"/>
                </a:solidFill>
              </a:rPr>
              <a:t>WHAT IF ...</a:t>
            </a:r>
          </a:p>
        </p:txBody>
      </p:sp>
      <p:sp>
        <p:nvSpPr>
          <p:cNvPr id="5" name="Text Placeholder 4"/>
          <p:cNvSpPr>
            <a:spLocks noGrp="1"/>
          </p:cNvSpPr>
          <p:nvPr>
            <p:ph type="body" sz="quarter" idx="10"/>
          </p:nvPr>
        </p:nvSpPr>
        <p:spPr>
          <a:xfrm>
            <a:off x="533400" y="1143000"/>
            <a:ext cx="8153400" cy="53340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dirty="0">
                <a:latin typeface="+mj-lt"/>
              </a:rPr>
              <a:t>Given the same example of Ellie threatening to stab the interventionist with a knife, would this be a permissible reason to physically restrain her?  Why or why not?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1" dirty="0">
              <a:latin typeface="+mj-lt"/>
            </a:endParaRPr>
          </a:p>
          <a:p>
            <a:pPr fontAlgn="auto">
              <a:spcBef>
                <a:spcPts val="0"/>
              </a:spcBef>
              <a:spcAft>
                <a:spcPts val="0"/>
              </a:spcAft>
              <a:defRPr/>
            </a:pPr>
            <a:r>
              <a:rPr lang="en-US" sz="1800" dirty="0"/>
              <a:t>Ellie ran from her classroom, yelling verbal threats to stab anyone who attempted to stop her.</a:t>
            </a:r>
          </a:p>
          <a:p>
            <a:pPr fontAlgn="auto">
              <a:spcBef>
                <a:spcPts val="0"/>
              </a:spcBef>
              <a:spcAft>
                <a:spcPts val="0"/>
              </a:spcAft>
              <a:defRPr/>
            </a:pPr>
            <a:endParaRPr lang="en-US" sz="1000" dirty="0"/>
          </a:p>
          <a:p>
            <a:pPr fontAlgn="auto">
              <a:spcBef>
                <a:spcPts val="0"/>
              </a:spcBef>
              <a:spcAft>
                <a:spcPts val="0"/>
              </a:spcAft>
              <a:defRPr/>
            </a:pPr>
            <a:r>
              <a:rPr lang="en-US" sz="1800" dirty="0"/>
              <a:t>When she reached the kitchen, she discovered an unattended knife on the drying rack, picked it up, and repeated her intent to stab the interventionist.</a:t>
            </a:r>
          </a:p>
          <a:p>
            <a:pPr fontAlgn="auto">
              <a:spcBef>
                <a:spcPts val="0"/>
              </a:spcBef>
              <a:spcAft>
                <a:spcPts val="0"/>
              </a:spcAft>
              <a:defRPr/>
            </a:pPr>
            <a:endParaRPr lang="en-US" sz="1800" dirty="0"/>
          </a:p>
          <a:p>
            <a:pPr fontAlgn="auto">
              <a:spcBef>
                <a:spcPts val="0"/>
              </a:spcBef>
              <a:spcAft>
                <a:spcPts val="0"/>
              </a:spcAft>
              <a:defRPr/>
            </a:pPr>
            <a:r>
              <a:rPr lang="en-US" sz="1800" dirty="0"/>
              <a:t>The behavior interventionist issued a prompt for Ellie to stop and think about what she was doing.  When Ellie raised the knife into a more threatening position, the interventionist assumed a defensive position but did not attempt any alternate strategies.</a:t>
            </a:r>
          </a:p>
          <a:p>
            <a:pPr fontAlgn="auto">
              <a:spcBef>
                <a:spcPts val="0"/>
              </a:spcBef>
              <a:spcAft>
                <a:spcPts val="0"/>
              </a:spcAft>
              <a:defRPr/>
            </a:pPr>
            <a:endParaRPr lang="en-US" sz="1800" b="1" dirty="0"/>
          </a:p>
          <a:p>
            <a:pPr fontAlgn="auto">
              <a:spcBef>
                <a:spcPts val="0"/>
              </a:spcBef>
              <a:spcAft>
                <a:spcPts val="0"/>
              </a:spcAft>
              <a:defRPr/>
            </a:pPr>
            <a:r>
              <a:rPr lang="en-US" sz="1800" dirty="0"/>
              <a:t>When Ellie took a step toward the interventionist, still enraged and still with the knife raised, the interventionist placed the student into an approved standing hold.</a:t>
            </a:r>
            <a:endParaRPr lang="en-US" sz="2000" b="1" dirty="0"/>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p:txBody>
      </p:sp>
    </p:spTree>
    <p:extLst>
      <p:ext uri="{BB962C8B-B14F-4D97-AF65-F5344CB8AC3E}">
        <p14:creationId xmlns:p14="http://schemas.microsoft.com/office/powerpoint/2010/main" val="1430536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rgbClr val="004F25"/>
                </a:solidFill>
              </a:rPr>
              <a:t>AND THE ANSWER IS </a:t>
            </a:r>
            <a:r>
              <a:rPr lang="mr-IN" sz="4800" b="1" dirty="0">
                <a:solidFill>
                  <a:srgbClr val="004F25"/>
                </a:solidFill>
              </a:rPr>
              <a:t>…</a:t>
            </a:r>
            <a:endParaRPr lang="en-US" sz="4800" b="1" dirty="0">
              <a:solidFill>
                <a:srgbClr val="004F25"/>
              </a:solidFill>
            </a:endParaRPr>
          </a:p>
        </p:txBody>
      </p:sp>
      <p:sp>
        <p:nvSpPr>
          <p:cNvPr id="5" name="Text Placeholder 4"/>
          <p:cNvSpPr>
            <a:spLocks noGrp="1"/>
          </p:cNvSpPr>
          <p:nvPr>
            <p:ph type="body" sz="quarter" idx="10"/>
          </p:nvPr>
        </p:nvSpPr>
        <p:spPr>
          <a:xfrm>
            <a:off x="533400" y="2290746"/>
            <a:ext cx="8153400" cy="4033853"/>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a:latin typeface="+mj-lt"/>
              </a:rPr>
              <a:t>It is reasonable to assume that Ellie may have acted upon her verbal threat of harm in this instance, so the restraint is permissible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b="1" dirty="0">
              <a:latin typeface="+mj-lt"/>
            </a:endParaRPr>
          </a:p>
          <a:p>
            <a:pPr fontAlgn="auto">
              <a:spcBef>
                <a:spcPts val="0"/>
              </a:spcBef>
              <a:spcAft>
                <a:spcPts val="0"/>
              </a:spcAft>
              <a:defRPr/>
            </a:pPr>
            <a:r>
              <a:rPr lang="en-US" sz="2000" dirty="0"/>
              <a:t>Although the interventionist didn’t exhaust all less restrictive alternatives to de-escalate Ellie, the raised knife, the enraged disposition, and the step toward the interventionist represent an imminent risk of substantial bodily harm</a:t>
            </a:r>
          </a:p>
          <a:p>
            <a:pPr fontAlgn="auto">
              <a:spcBef>
                <a:spcPts val="0"/>
              </a:spcBef>
              <a:spcAft>
                <a:spcPts val="0"/>
              </a:spcAft>
              <a:defRPr/>
            </a:pPr>
            <a:endParaRPr lang="en-US" sz="1000" dirty="0"/>
          </a:p>
          <a:p>
            <a:pPr fontAlgn="auto">
              <a:spcBef>
                <a:spcPts val="0"/>
              </a:spcBef>
              <a:spcAft>
                <a:spcPts val="0"/>
              </a:spcAft>
              <a:defRPr/>
            </a:pPr>
            <a:r>
              <a:rPr lang="en-US" sz="2000" dirty="0"/>
              <a:t>Ellie had the means to enact her threats of such harm</a:t>
            </a:r>
          </a:p>
          <a:p>
            <a:pPr fontAlgn="auto">
              <a:spcBef>
                <a:spcPts val="0"/>
              </a:spcBef>
              <a:spcAft>
                <a:spcPts val="0"/>
              </a:spcAft>
              <a:defRPr/>
            </a:pPr>
            <a:endParaRPr lang="en-US" sz="1000" dirty="0"/>
          </a:p>
          <a:p>
            <a:pPr fontAlgn="auto">
              <a:spcBef>
                <a:spcPts val="0"/>
              </a:spcBef>
              <a:spcAft>
                <a:spcPts val="0"/>
              </a:spcAft>
              <a:defRPr/>
            </a:pPr>
            <a:r>
              <a:rPr lang="en-US" sz="2000" dirty="0"/>
              <a:t>Some attempts to defuse the situation had failed and the level of risk Ellie posed prohibited exhausting other means</a:t>
            </a:r>
          </a:p>
          <a:p>
            <a:pPr fontAlgn="auto">
              <a:spcBef>
                <a:spcPts val="0"/>
              </a:spcBef>
              <a:spcAft>
                <a:spcPts val="0"/>
              </a:spcAft>
              <a:defRPr/>
            </a:pPr>
            <a:endParaRPr lang="en-US" sz="10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963815"/>
            <a:ext cx="5080000" cy="1295400"/>
          </a:xfrm>
          <a:prstGeom prst="rect">
            <a:avLst/>
          </a:prstGeom>
        </p:spPr>
      </p:pic>
    </p:spTree>
    <p:extLst>
      <p:ext uri="{BB962C8B-B14F-4D97-AF65-F5344CB8AC3E}">
        <p14:creationId xmlns:p14="http://schemas.microsoft.com/office/powerpoint/2010/main" val="1932071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fontScale="90000"/>
          </a:bodyPr>
          <a:lstStyle/>
          <a:p>
            <a:r>
              <a:rPr lang="en-US" sz="4800" b="1" dirty="0">
                <a:solidFill>
                  <a:srgbClr val="004F25"/>
                </a:solidFill>
              </a:rPr>
              <a:t>WHAT IF ...</a:t>
            </a:r>
          </a:p>
        </p:txBody>
      </p:sp>
      <p:sp>
        <p:nvSpPr>
          <p:cNvPr id="5" name="Text Placeholder 4"/>
          <p:cNvSpPr>
            <a:spLocks noGrp="1"/>
          </p:cNvSpPr>
          <p:nvPr>
            <p:ph type="body" sz="quarter" idx="10"/>
          </p:nvPr>
        </p:nvSpPr>
        <p:spPr>
          <a:xfrm>
            <a:off x="533400" y="1143000"/>
            <a:ext cx="8153400" cy="53340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dirty="0">
                <a:latin typeface="+mj-lt"/>
              </a:rPr>
              <a:t>Given the same example of Ellie threatening to stab the interventionist with a knife, would this be a permissible reason to physically restrain her?  Why or why not?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1" dirty="0">
              <a:latin typeface="+mj-lt"/>
            </a:endParaRPr>
          </a:p>
          <a:p>
            <a:pPr fontAlgn="auto">
              <a:spcBef>
                <a:spcPts val="0"/>
              </a:spcBef>
              <a:spcAft>
                <a:spcPts val="0"/>
              </a:spcAft>
              <a:defRPr/>
            </a:pPr>
            <a:r>
              <a:rPr lang="en-US" sz="1800" dirty="0"/>
              <a:t>Ellie ran from her classroom, yelling verbal threats to stab anyone who attempted to stop her.</a:t>
            </a:r>
          </a:p>
          <a:p>
            <a:pPr fontAlgn="auto">
              <a:spcBef>
                <a:spcPts val="0"/>
              </a:spcBef>
              <a:spcAft>
                <a:spcPts val="0"/>
              </a:spcAft>
              <a:defRPr/>
            </a:pPr>
            <a:endParaRPr lang="en-US" sz="1000" dirty="0"/>
          </a:p>
          <a:p>
            <a:pPr fontAlgn="auto">
              <a:spcBef>
                <a:spcPts val="0"/>
              </a:spcBef>
              <a:spcAft>
                <a:spcPts val="0"/>
              </a:spcAft>
              <a:defRPr/>
            </a:pPr>
            <a:r>
              <a:rPr lang="en-US" sz="1800" dirty="0"/>
              <a:t>When she reached the kitchen, Ellie began pounding on the locked knife cabinet while the interventionist employed a wide range of de-escalation techniques to stop her.</a:t>
            </a:r>
          </a:p>
          <a:p>
            <a:pPr fontAlgn="auto">
              <a:spcBef>
                <a:spcPts val="0"/>
              </a:spcBef>
              <a:spcAft>
                <a:spcPts val="0"/>
              </a:spcAft>
              <a:defRPr/>
            </a:pPr>
            <a:endParaRPr lang="en-US" sz="1800" dirty="0"/>
          </a:p>
          <a:p>
            <a:pPr fontAlgn="auto">
              <a:spcBef>
                <a:spcPts val="0"/>
              </a:spcBef>
              <a:spcAft>
                <a:spcPts val="0"/>
              </a:spcAft>
              <a:defRPr/>
            </a:pPr>
            <a:r>
              <a:rPr lang="en-US" sz="1800" dirty="0"/>
              <a:t>When Ellie used a soup ladle to pound against the cabinet, one of the hinges became loose.  The interventionist called for help and with another blow of the soup ladle, the knife cabinet opened and Ellie grabbed for a knife.</a:t>
            </a:r>
          </a:p>
          <a:p>
            <a:pPr fontAlgn="auto">
              <a:spcBef>
                <a:spcPts val="0"/>
              </a:spcBef>
              <a:spcAft>
                <a:spcPts val="0"/>
              </a:spcAft>
              <a:defRPr/>
            </a:pPr>
            <a:endParaRPr lang="en-US" sz="1800" b="1" dirty="0"/>
          </a:p>
          <a:p>
            <a:pPr fontAlgn="auto">
              <a:spcBef>
                <a:spcPts val="0"/>
              </a:spcBef>
              <a:spcAft>
                <a:spcPts val="0"/>
              </a:spcAft>
              <a:defRPr/>
            </a:pPr>
            <a:r>
              <a:rPr lang="en-US" sz="1800" dirty="0"/>
              <a:t>Both staff members immediately placed Ellie into a prone restraint while another staff member observed Ellie with direct, face-to-face monitoring.</a:t>
            </a:r>
            <a:endParaRPr lang="en-US" sz="2000" b="1" dirty="0"/>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p:txBody>
      </p:sp>
    </p:spTree>
    <p:extLst>
      <p:ext uri="{BB962C8B-B14F-4D97-AF65-F5344CB8AC3E}">
        <p14:creationId xmlns:p14="http://schemas.microsoft.com/office/powerpoint/2010/main" val="1971081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rgbClr val="004F25"/>
                </a:solidFill>
              </a:rPr>
              <a:t>AND THE ANSWER IS </a:t>
            </a:r>
            <a:r>
              <a:rPr lang="mr-IN" sz="4800" b="1" dirty="0">
                <a:solidFill>
                  <a:srgbClr val="004F25"/>
                </a:solidFill>
              </a:rPr>
              <a:t>…</a:t>
            </a:r>
            <a:endParaRPr lang="en-US" sz="4800" b="1" dirty="0">
              <a:solidFill>
                <a:srgbClr val="004F25"/>
              </a:solidFill>
            </a:endParaRPr>
          </a:p>
        </p:txBody>
      </p:sp>
      <p:sp>
        <p:nvSpPr>
          <p:cNvPr id="5" name="Text Placeholder 4"/>
          <p:cNvSpPr>
            <a:spLocks noGrp="1"/>
          </p:cNvSpPr>
          <p:nvPr>
            <p:ph type="body" sz="quarter" idx="10"/>
          </p:nvPr>
        </p:nvSpPr>
        <p:spPr>
          <a:xfrm>
            <a:off x="533400" y="2188762"/>
            <a:ext cx="8153400" cy="413583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dirty="0">
                <a:latin typeface="+mj-lt"/>
              </a:rPr>
              <a:t>Ellie did pose an imminent risk of serious bodily injury and the interventionist had attempted a variety of less-restrictive interventions.  However, a less-restrictive form of restraint should have been used.  </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1" dirty="0">
              <a:latin typeface="+mj-lt"/>
            </a:endParaRPr>
          </a:p>
          <a:p>
            <a:pPr fontAlgn="auto">
              <a:spcBef>
                <a:spcPts val="0"/>
              </a:spcBef>
              <a:spcAft>
                <a:spcPts val="0"/>
              </a:spcAft>
              <a:defRPr/>
            </a:pPr>
            <a:r>
              <a:rPr lang="en-US" sz="1800" dirty="0"/>
              <a:t>Prone restraints are the most restrictive form of physical restraint and the most dangerous</a:t>
            </a:r>
          </a:p>
          <a:p>
            <a:pPr fontAlgn="auto">
              <a:spcBef>
                <a:spcPts val="0"/>
              </a:spcBef>
              <a:spcAft>
                <a:spcPts val="0"/>
              </a:spcAft>
              <a:defRPr/>
            </a:pPr>
            <a:endParaRPr lang="en-US" sz="1000" dirty="0"/>
          </a:p>
          <a:p>
            <a:pPr fontAlgn="auto">
              <a:spcBef>
                <a:spcPts val="0"/>
              </a:spcBef>
              <a:spcAft>
                <a:spcPts val="0"/>
              </a:spcAft>
              <a:defRPr/>
            </a:pPr>
            <a:r>
              <a:rPr lang="en-US" sz="1800" dirty="0"/>
              <a:t>We have no indication that Ellie’s size would have required this form of restraint, nor do we have any indication that a less restrictive hold would have proven ineffective with her.  A less restrictive hold was not attempted first.  </a:t>
            </a:r>
          </a:p>
          <a:p>
            <a:pPr fontAlgn="auto">
              <a:spcBef>
                <a:spcPts val="0"/>
              </a:spcBef>
              <a:spcAft>
                <a:spcPts val="0"/>
              </a:spcAft>
              <a:defRPr/>
            </a:pPr>
            <a:endParaRPr lang="en-US" sz="1000" dirty="0"/>
          </a:p>
          <a:p>
            <a:pPr fontAlgn="auto">
              <a:spcBef>
                <a:spcPts val="0"/>
              </a:spcBef>
              <a:spcAft>
                <a:spcPts val="0"/>
              </a:spcAft>
              <a:defRPr/>
            </a:pPr>
            <a:r>
              <a:rPr lang="en-US" sz="1800" dirty="0"/>
              <a:t>With two trained staff members and an observer, a standing or sitting hold should have been used.</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86435">
            <a:off x="2557458" y="1094380"/>
            <a:ext cx="3505200" cy="838200"/>
          </a:xfrm>
          <a:prstGeom prst="rect">
            <a:avLst/>
          </a:prstGeom>
        </p:spPr>
      </p:pic>
    </p:spTree>
    <p:extLst>
      <p:ext uri="{BB962C8B-B14F-4D97-AF65-F5344CB8AC3E}">
        <p14:creationId xmlns:p14="http://schemas.microsoft.com/office/powerpoint/2010/main" val="956461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4F25"/>
          </a:solidFill>
        </p:spPr>
        <p:txBody>
          <a:bodyPr/>
          <a:lstStyle/>
          <a:p>
            <a:r>
              <a:rPr lang="en-US" b="1" dirty="0">
                <a:solidFill>
                  <a:schemeClr val="bg1"/>
                </a:solidFill>
              </a:rPr>
              <a:t>PROHIBITED INTERVENTIONS</a:t>
            </a:r>
          </a:p>
        </p:txBody>
      </p:sp>
      <p:cxnSp>
        <p:nvCxnSpPr>
          <p:cNvPr id="4" name="Straight Connector 3"/>
          <p:cNvCxnSpPr/>
          <p:nvPr/>
        </p:nvCxnSpPr>
        <p:spPr>
          <a:xfrm flipV="1">
            <a:off x="266700" y="183930"/>
            <a:ext cx="8682859" cy="76200"/>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8873359" y="163566"/>
            <a:ext cx="42041" cy="6532837"/>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 y="183930"/>
            <a:ext cx="38100" cy="6512473"/>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046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sz="4800" b="1" dirty="0">
                <a:solidFill>
                  <a:srgbClr val="004F25"/>
                </a:solidFill>
              </a:rPr>
              <a:t>Prohibited Interventions</a:t>
            </a:r>
          </a:p>
        </p:txBody>
      </p:sp>
      <p:sp>
        <p:nvSpPr>
          <p:cNvPr id="14339" name="Content Placeholder 2"/>
          <p:cNvSpPr>
            <a:spLocks noGrp="1"/>
          </p:cNvSpPr>
          <p:nvPr>
            <p:ph sz="quarter" idx="10"/>
          </p:nvPr>
        </p:nvSpPr>
        <p:spPr>
          <a:xfrm>
            <a:off x="457200" y="1828800"/>
            <a:ext cx="8229600" cy="4419600"/>
          </a:xfrm>
        </p:spPr>
        <p:txBody>
          <a:bodyPr/>
          <a:lstStyle/>
          <a:p>
            <a:pPr marL="457200" indent="-457200">
              <a:buFont typeface="Arial"/>
              <a:buChar char="•"/>
            </a:pPr>
            <a:r>
              <a:rPr lang="en-US" altLang="en-US" dirty="0"/>
              <a:t>Mechanical restraint</a:t>
            </a:r>
          </a:p>
          <a:p>
            <a:endParaRPr lang="en-US" altLang="en-US" sz="800" dirty="0"/>
          </a:p>
          <a:p>
            <a:pPr marL="457200" indent="-457200">
              <a:buFont typeface="Arial"/>
              <a:buChar char="•"/>
            </a:pPr>
            <a:r>
              <a:rPr lang="en-US" altLang="en-US" dirty="0"/>
              <a:t>Chemical restraint</a:t>
            </a:r>
          </a:p>
          <a:p>
            <a:endParaRPr lang="en-US" altLang="en-US" sz="800" dirty="0"/>
          </a:p>
          <a:p>
            <a:pPr marL="457200" indent="-457200">
              <a:buFont typeface="Arial"/>
              <a:buChar char="•"/>
            </a:pPr>
            <a:r>
              <a:rPr lang="en-US" altLang="en-US" dirty="0"/>
              <a:t>Any intervention that restricts or limits breathing or communication, causes pain, or is imposed without maintaining direct visual contact</a:t>
            </a:r>
          </a:p>
          <a:p>
            <a:endParaRPr lang="en-US" altLang="en-US" sz="800" dirty="0"/>
          </a:p>
          <a:p>
            <a:pPr marL="457200" indent="-457200">
              <a:buFont typeface="Arial"/>
              <a:buChar char="•"/>
            </a:pPr>
            <a:r>
              <a:rPr lang="en-US" altLang="en-US" dirty="0"/>
              <a:t>For convenience of staff</a:t>
            </a:r>
          </a:p>
          <a:p>
            <a:endParaRPr lang="en-US" altLang="en-US" sz="800" dirty="0"/>
          </a:p>
          <a:p>
            <a:pPr marL="457200" indent="-457200">
              <a:buFont typeface="Arial"/>
              <a:buChar char="•"/>
            </a:pPr>
            <a:endParaRPr lang="en-US" altLang="en-US" sz="3000" dirty="0"/>
          </a:p>
          <a:p>
            <a:endParaRPr lang="en-US" altLang="en-US" sz="800" dirty="0"/>
          </a:p>
          <a:p>
            <a:endParaRPr lang="en-US" altLang="en-US" dirty="0"/>
          </a:p>
          <a:p>
            <a:endParaRPr lang="en-US" altLang="en-US" dirty="0"/>
          </a:p>
        </p:txBody>
      </p:sp>
    </p:spTree>
    <p:extLst>
      <p:ext uri="{BB962C8B-B14F-4D97-AF65-F5344CB8AC3E}">
        <p14:creationId xmlns:p14="http://schemas.microsoft.com/office/powerpoint/2010/main" val="17329580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r>
              <a:rPr lang="en-US" altLang="en-US" sz="4800" b="1" dirty="0">
                <a:solidFill>
                  <a:srgbClr val="004F25"/>
                </a:solidFill>
              </a:rPr>
              <a:t>Prohibited Interventions Cont.</a:t>
            </a:r>
            <a:endParaRPr lang="en-US" altLang="en-US" sz="4800" dirty="0"/>
          </a:p>
        </p:txBody>
      </p:sp>
      <p:sp>
        <p:nvSpPr>
          <p:cNvPr id="14339" name="Content Placeholder 2"/>
          <p:cNvSpPr>
            <a:spLocks noGrp="1"/>
          </p:cNvSpPr>
          <p:nvPr>
            <p:ph sz="quarter" idx="10"/>
          </p:nvPr>
        </p:nvSpPr>
        <p:spPr>
          <a:xfrm>
            <a:off x="457200" y="1600200"/>
            <a:ext cx="8229600" cy="4648200"/>
          </a:xfrm>
        </p:spPr>
        <p:txBody>
          <a:bodyPr/>
          <a:lstStyle/>
          <a:p>
            <a:pPr marL="457200" indent="-457200">
              <a:buFont typeface="Arial"/>
              <a:buChar char="•"/>
            </a:pPr>
            <a:r>
              <a:rPr lang="en-US" altLang="en-US" sz="3000" dirty="0"/>
              <a:t>As a substitute for an educational program</a:t>
            </a:r>
          </a:p>
          <a:p>
            <a:endParaRPr lang="en-US" altLang="en-US" sz="800" dirty="0"/>
          </a:p>
          <a:p>
            <a:pPr marL="457200" indent="-457200">
              <a:buFont typeface="Arial"/>
              <a:buChar char="•"/>
            </a:pPr>
            <a:r>
              <a:rPr lang="en-US" altLang="en-US" sz="3000" dirty="0"/>
              <a:t>As a substitute for inadequate staffing or training</a:t>
            </a:r>
          </a:p>
          <a:p>
            <a:endParaRPr lang="en-US" altLang="en-US" sz="800" dirty="0"/>
          </a:p>
          <a:p>
            <a:pPr marL="457200" indent="-457200">
              <a:buFont typeface="Arial"/>
              <a:buChar char="•"/>
            </a:pPr>
            <a:r>
              <a:rPr lang="en-US" altLang="en-US" sz="3000" dirty="0"/>
              <a:t>As a form of discipline or punishment</a:t>
            </a:r>
          </a:p>
          <a:p>
            <a:endParaRPr lang="en-US" altLang="en-US" sz="800" dirty="0"/>
          </a:p>
          <a:p>
            <a:pPr marL="457200" indent="-457200">
              <a:buFont typeface="Arial"/>
              <a:buChar char="•"/>
            </a:pPr>
            <a:r>
              <a:rPr lang="en-US" altLang="en-US" sz="3000" dirty="0"/>
              <a:t>In response to student’s use of disrespect</a:t>
            </a:r>
          </a:p>
          <a:p>
            <a:endParaRPr lang="en-US" altLang="en-US" sz="800" dirty="0"/>
          </a:p>
          <a:p>
            <a:pPr marL="457200" indent="-457200">
              <a:buFont typeface="Arial"/>
              <a:buChar char="•"/>
            </a:pPr>
            <a:r>
              <a:rPr lang="en-US" altLang="en-US" sz="3000" dirty="0"/>
              <a:t>In response to a verbal threat not accompanied by the means or intent to carry out that threat</a:t>
            </a:r>
          </a:p>
          <a:p>
            <a:endParaRPr lang="en-US" altLang="en-US" dirty="0"/>
          </a:p>
        </p:txBody>
      </p:sp>
    </p:spTree>
    <p:extLst>
      <p:ext uri="{BB962C8B-B14F-4D97-AF65-F5344CB8AC3E}">
        <p14:creationId xmlns:p14="http://schemas.microsoft.com/office/powerpoint/2010/main" val="17329580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rgbClr val="004F25"/>
                </a:solidFill>
              </a:rPr>
              <a:t>POLL</a:t>
            </a:r>
          </a:p>
        </p:txBody>
      </p:sp>
      <p:sp>
        <p:nvSpPr>
          <p:cNvPr id="3" name="Content Placeholder 2"/>
          <p:cNvSpPr>
            <a:spLocks noGrp="1"/>
          </p:cNvSpPr>
          <p:nvPr>
            <p:ph sz="quarter" idx="10"/>
          </p:nvPr>
        </p:nvSpPr>
        <p:spPr>
          <a:xfrm>
            <a:off x="457200" y="2514600"/>
            <a:ext cx="8229600" cy="3581400"/>
          </a:xfrm>
        </p:spPr>
        <p:txBody>
          <a:bodyPr/>
          <a:lstStyle/>
          <a:p>
            <a:pPr algn="ctr"/>
            <a:r>
              <a:rPr lang="en-US" sz="2400" dirty="0"/>
              <a:t>Returning to Sabrina, </a:t>
            </a:r>
          </a:p>
          <a:p>
            <a:pPr algn="ctr"/>
            <a:r>
              <a:rPr lang="en-US" sz="2400" dirty="0"/>
              <a:t>who refused to accompany the classroom assistant </a:t>
            </a:r>
          </a:p>
          <a:p>
            <a:pPr algn="ctr"/>
            <a:r>
              <a:rPr lang="en-US" sz="2400" dirty="0"/>
              <a:t>out of the classroom and, instead, crawled under her desk. </a:t>
            </a:r>
          </a:p>
          <a:p>
            <a:pPr algn="ctr"/>
            <a:endParaRPr lang="en-US" sz="2400" dirty="0"/>
          </a:p>
          <a:p>
            <a:pPr algn="ctr"/>
            <a:r>
              <a:rPr lang="en-US" sz="2800" b="1" dirty="0">
                <a:latin typeface="+mj-lt"/>
              </a:rPr>
              <a:t>Was it a permissible restraint to remove her </a:t>
            </a:r>
          </a:p>
          <a:p>
            <a:pPr algn="ctr"/>
            <a:r>
              <a:rPr lang="en-US" sz="2800" b="1" dirty="0">
                <a:latin typeface="+mj-lt"/>
              </a:rPr>
              <a:t>from the classroom using physical force?  </a:t>
            </a:r>
          </a:p>
          <a:p>
            <a:pPr algn="ctr"/>
            <a:r>
              <a:rPr lang="en-US" sz="2800" b="1" dirty="0">
                <a:latin typeface="+mj-lt"/>
              </a:rPr>
              <a:t>Why or why not?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174750"/>
            <a:ext cx="3810000" cy="1231899"/>
          </a:xfrm>
          <a:prstGeom prst="rect">
            <a:avLst/>
          </a:prstGeom>
        </p:spPr>
      </p:pic>
    </p:spTree>
    <p:extLst>
      <p:ext uri="{BB962C8B-B14F-4D97-AF65-F5344CB8AC3E}">
        <p14:creationId xmlns:p14="http://schemas.microsoft.com/office/powerpoint/2010/main" val="1695662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rgbClr val="004F25"/>
                </a:solidFill>
              </a:rPr>
              <a:t>AND THE ANSWER IS </a:t>
            </a:r>
            <a:r>
              <a:rPr lang="mr-IN" sz="4800" b="1" dirty="0">
                <a:solidFill>
                  <a:srgbClr val="004F25"/>
                </a:solidFill>
              </a:rPr>
              <a:t>…</a:t>
            </a:r>
            <a:endParaRPr lang="en-US" sz="4800" b="1" dirty="0">
              <a:solidFill>
                <a:srgbClr val="004F25"/>
              </a:solidFill>
            </a:endParaRPr>
          </a:p>
        </p:txBody>
      </p:sp>
      <p:sp>
        <p:nvSpPr>
          <p:cNvPr id="3" name="Content Placeholder 2"/>
          <p:cNvSpPr>
            <a:spLocks noGrp="1"/>
          </p:cNvSpPr>
          <p:nvPr>
            <p:ph sz="quarter" idx="10"/>
          </p:nvPr>
        </p:nvSpPr>
        <p:spPr>
          <a:xfrm>
            <a:off x="457200" y="2667000"/>
            <a:ext cx="8229600" cy="3429000"/>
          </a:xfrm>
        </p:spPr>
        <p:txBody>
          <a:bodyPr/>
          <a:lstStyle/>
          <a:p>
            <a:pPr algn="ctr"/>
            <a:r>
              <a:rPr lang="en-US" sz="2800" b="1" dirty="0">
                <a:latin typeface="+mj-lt"/>
              </a:rPr>
              <a:t>No, the restraint described regarding Sabrina </a:t>
            </a:r>
          </a:p>
          <a:p>
            <a:pPr algn="ctr"/>
            <a:r>
              <a:rPr lang="en-US" sz="2800" b="1" dirty="0">
                <a:latin typeface="+mj-lt"/>
              </a:rPr>
              <a:t>is not a permissible use of restraint.</a:t>
            </a:r>
          </a:p>
          <a:p>
            <a:pPr algn="ctr"/>
            <a:endParaRPr lang="en-US" sz="2800" b="1" dirty="0">
              <a:latin typeface="+mj-lt"/>
            </a:endParaRPr>
          </a:p>
          <a:p>
            <a:pPr algn="ctr"/>
            <a:r>
              <a:rPr lang="en-US" sz="2400" dirty="0"/>
              <a:t>Sabrina was not posing an imminent risk of bodily harm by remaining under her desk and the assistant did not attempt to use less restrictive measures to de-escalate her.</a:t>
            </a:r>
          </a:p>
          <a:p>
            <a:pPr algn="ct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076528"/>
            <a:ext cx="4267200" cy="1295400"/>
          </a:xfrm>
          <a:prstGeom prst="rect">
            <a:avLst/>
          </a:prstGeom>
        </p:spPr>
      </p:pic>
    </p:spTree>
    <p:extLst>
      <p:ext uri="{BB962C8B-B14F-4D97-AF65-F5344CB8AC3E}">
        <p14:creationId xmlns:p14="http://schemas.microsoft.com/office/powerpoint/2010/main" val="66498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a:solidFill>
                  <a:srgbClr val="004F25"/>
                </a:solidFill>
              </a:rPr>
              <a:t>Where Vermont Stands </a:t>
            </a:r>
            <a:br>
              <a:rPr lang="en-US" dirty="0">
                <a:solidFill>
                  <a:srgbClr val="004F25"/>
                </a:solidFill>
              </a:rPr>
            </a:br>
            <a:r>
              <a:rPr lang="en-US" sz="3600" dirty="0">
                <a:solidFill>
                  <a:srgbClr val="004F25"/>
                </a:solidFill>
              </a:rPr>
              <a:t>with regard to restraints and seclusions</a:t>
            </a:r>
          </a:p>
        </p:txBody>
      </p:sp>
      <p:sp>
        <p:nvSpPr>
          <p:cNvPr id="3" name="Text Placeholder 2"/>
          <p:cNvSpPr>
            <a:spLocks noGrp="1"/>
          </p:cNvSpPr>
          <p:nvPr>
            <p:ph type="body" sz="quarter" idx="10"/>
          </p:nvPr>
        </p:nvSpPr>
        <p:spPr>
          <a:xfrm>
            <a:off x="533400" y="1905000"/>
            <a:ext cx="8153400" cy="4038600"/>
          </a:xfrm>
        </p:spPr>
        <p:txBody>
          <a:bodyPr/>
          <a:lstStyle/>
          <a:p>
            <a:r>
              <a:rPr lang="en-US" sz="2800" dirty="0"/>
              <a:t>“How Safe is the Schoolhouse?”</a:t>
            </a:r>
          </a:p>
          <a:p>
            <a:endParaRPr lang="en-US" sz="1800" dirty="0"/>
          </a:p>
          <a:p>
            <a:r>
              <a:rPr lang="en-US" sz="2800" dirty="0"/>
              <a:t>What our data shows</a:t>
            </a:r>
          </a:p>
          <a:p>
            <a:pPr lvl="1"/>
            <a:r>
              <a:rPr lang="en-US" sz="2000" dirty="0"/>
              <a:t>Relatively low numbers</a:t>
            </a:r>
          </a:p>
          <a:p>
            <a:pPr lvl="1"/>
            <a:r>
              <a:rPr lang="en-US" sz="2000" dirty="0"/>
              <a:t>Most (68%) students are on IEPs</a:t>
            </a:r>
          </a:p>
          <a:p>
            <a:pPr lvl="1"/>
            <a:r>
              <a:rPr lang="en-US" sz="2000" dirty="0"/>
              <a:t>Most (70%) occur in public schools</a:t>
            </a:r>
          </a:p>
          <a:p>
            <a:pPr lvl="1"/>
            <a:r>
              <a:rPr lang="en-US" sz="2000" dirty="0"/>
              <a:t>Most (57%) occur for students in grades K-3</a:t>
            </a:r>
          </a:p>
          <a:p>
            <a:pPr lvl="1"/>
            <a:r>
              <a:rPr lang="en-US" sz="2000" dirty="0"/>
              <a:t>Behavior interventionists and school administrators are those most frequently involved </a:t>
            </a:r>
          </a:p>
          <a:p>
            <a:pPr lvl="1"/>
            <a:r>
              <a:rPr lang="en-US" sz="2000" dirty="0"/>
              <a:t>And what we really need to work on ...</a:t>
            </a:r>
            <a:br>
              <a:rPr lang="en-US" sz="2400" dirty="0"/>
            </a:br>
            <a:endParaRPr lang="en-US" sz="2400" dirty="0"/>
          </a:p>
        </p:txBody>
      </p:sp>
    </p:spTree>
    <p:extLst>
      <p:ext uri="{BB962C8B-B14F-4D97-AF65-F5344CB8AC3E}">
        <p14:creationId xmlns:p14="http://schemas.microsoft.com/office/powerpoint/2010/main" val="854874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sz="4800" b="1" dirty="0">
                <a:solidFill>
                  <a:srgbClr val="004F25"/>
                </a:solidFill>
              </a:rPr>
              <a:t>POLL</a:t>
            </a:r>
          </a:p>
        </p:txBody>
      </p:sp>
      <p:sp>
        <p:nvSpPr>
          <p:cNvPr id="3" name="Content Placeholder 2"/>
          <p:cNvSpPr>
            <a:spLocks noGrp="1"/>
          </p:cNvSpPr>
          <p:nvPr>
            <p:ph sz="quarter" idx="10"/>
          </p:nvPr>
        </p:nvSpPr>
        <p:spPr>
          <a:xfrm>
            <a:off x="457200" y="2362200"/>
            <a:ext cx="8229600" cy="3886200"/>
          </a:xfrm>
        </p:spPr>
        <p:txBody>
          <a:bodyPr/>
          <a:lstStyle/>
          <a:p>
            <a:pPr algn="ctr"/>
            <a:r>
              <a:rPr lang="en-US" sz="2400" dirty="0"/>
              <a:t>Let’s suppose that while Sabrina was under her desk, she began screaming obscenities, taking papers from her desk and throwing them at the teacher, and verbally threatened to get a knife and slit the teacher’s throat.</a:t>
            </a:r>
          </a:p>
          <a:p>
            <a:pPr algn="ctr"/>
            <a:endParaRPr lang="en-US" sz="2400" dirty="0"/>
          </a:p>
          <a:p>
            <a:pPr algn="ctr"/>
            <a:r>
              <a:rPr lang="en-US" sz="2800" b="1" dirty="0">
                <a:latin typeface="+mj-lt"/>
              </a:rPr>
              <a:t>Would it be a permissible use of restraint in this case to remove Sabrina from the classroom </a:t>
            </a:r>
          </a:p>
          <a:p>
            <a:pPr algn="ctr"/>
            <a:r>
              <a:rPr lang="en-US" sz="2800" b="1" dirty="0">
                <a:latin typeface="+mj-lt"/>
              </a:rPr>
              <a:t>using physical force?</a:t>
            </a:r>
          </a:p>
          <a:p>
            <a:pPr algn="ctr"/>
            <a:r>
              <a:rPr lang="en-US" sz="2800" b="1" dirty="0">
                <a:latin typeface="+mj-lt"/>
              </a:rPr>
              <a:t>Why or why not?</a:t>
            </a:r>
          </a:p>
        </p:txBody>
      </p:sp>
      <p:pic>
        <p:nvPicPr>
          <p:cNvPr id="4" name="Picture 3"/>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2667000" y="1143000"/>
            <a:ext cx="3581400" cy="1066800"/>
          </a:xfrm>
          <a:prstGeom prst="rect">
            <a:avLst/>
          </a:prstGeom>
        </p:spPr>
      </p:pic>
    </p:spTree>
    <p:extLst>
      <p:ext uri="{BB962C8B-B14F-4D97-AF65-F5344CB8AC3E}">
        <p14:creationId xmlns:p14="http://schemas.microsoft.com/office/powerpoint/2010/main" val="9784393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sz="4800" b="1" dirty="0">
                <a:solidFill>
                  <a:srgbClr val="004F25"/>
                </a:solidFill>
              </a:rPr>
              <a:t>AND THE ANSWER IS </a:t>
            </a:r>
            <a:r>
              <a:rPr lang="mr-IN" sz="4800" b="1" dirty="0">
                <a:solidFill>
                  <a:srgbClr val="004F25"/>
                </a:solidFill>
              </a:rPr>
              <a:t>…</a:t>
            </a:r>
            <a:endParaRPr lang="en-US" sz="4800" b="1" dirty="0">
              <a:solidFill>
                <a:srgbClr val="004F25"/>
              </a:solidFill>
            </a:endParaRPr>
          </a:p>
        </p:txBody>
      </p:sp>
      <p:sp>
        <p:nvSpPr>
          <p:cNvPr id="3" name="Content Placeholder 2"/>
          <p:cNvSpPr>
            <a:spLocks noGrp="1"/>
          </p:cNvSpPr>
          <p:nvPr>
            <p:ph sz="quarter" idx="10"/>
          </p:nvPr>
        </p:nvSpPr>
        <p:spPr>
          <a:xfrm>
            <a:off x="457200" y="1981200"/>
            <a:ext cx="8229600" cy="4267200"/>
          </a:xfrm>
        </p:spPr>
        <p:txBody>
          <a:bodyPr/>
          <a:lstStyle/>
          <a:p>
            <a:pPr algn="ctr"/>
            <a:r>
              <a:rPr lang="en-US" sz="2800" b="1" dirty="0">
                <a:latin typeface="+mj-lt"/>
              </a:rPr>
              <a:t>No, even with Sabrina screaming, throwing papers, and making threats, this is still not a permissible use of physical restraint.</a:t>
            </a:r>
          </a:p>
          <a:p>
            <a:pPr algn="ctr"/>
            <a:endParaRPr lang="en-US" sz="2000" b="1" dirty="0">
              <a:latin typeface="+mj-lt"/>
            </a:endParaRPr>
          </a:p>
          <a:p>
            <a:pPr algn="ctr"/>
            <a:r>
              <a:rPr lang="en-US" sz="2200" dirty="0"/>
              <a:t>Although her behavior was disrespectful and disruptive, Sabrina was not posing an imminent risk of harm.</a:t>
            </a:r>
            <a:endParaRPr lang="en-US" sz="1400" dirty="0"/>
          </a:p>
          <a:p>
            <a:pPr algn="ctr"/>
            <a:r>
              <a:rPr lang="en-US" sz="2200" dirty="0"/>
              <a:t>The risk of harm from being hit by a piece of paper is not substantial enough to warrant the risk of harm from being restrained. </a:t>
            </a:r>
          </a:p>
          <a:p>
            <a:pPr algn="ctr"/>
            <a:r>
              <a:rPr lang="en-US" sz="2200" dirty="0"/>
              <a:t>Sabrina did not have the means to act upon her threat </a:t>
            </a:r>
          </a:p>
          <a:p>
            <a:pPr algn="ctr"/>
            <a:r>
              <a:rPr lang="en-US" sz="2200" dirty="0"/>
              <a:t>to cut her teacher.</a:t>
            </a:r>
          </a:p>
          <a:p>
            <a:pPr algn="ctr"/>
            <a:endParaRPr lang="en-US" sz="2200" dirty="0"/>
          </a:p>
          <a:p>
            <a:pPr algn="ctr"/>
            <a:endParaRPr lang="en-US" sz="2200" dirty="0"/>
          </a:p>
        </p:txBody>
      </p:sp>
      <p:pic>
        <p:nvPicPr>
          <p:cNvPr id="4" name="Picture 3"/>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2187575" y="990600"/>
            <a:ext cx="4768850" cy="825500"/>
          </a:xfrm>
          <a:prstGeom prst="rect">
            <a:avLst/>
          </a:prstGeom>
        </p:spPr>
      </p:pic>
    </p:spTree>
    <p:extLst>
      <p:ext uri="{BB962C8B-B14F-4D97-AF65-F5344CB8AC3E}">
        <p14:creationId xmlns:p14="http://schemas.microsoft.com/office/powerpoint/2010/main" val="2059763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sz="4800" b="1" dirty="0">
                <a:solidFill>
                  <a:srgbClr val="004F25"/>
                </a:solidFill>
              </a:rPr>
              <a:t>POLL</a:t>
            </a:r>
          </a:p>
        </p:txBody>
      </p:sp>
      <p:sp>
        <p:nvSpPr>
          <p:cNvPr id="3" name="Content Placeholder 2"/>
          <p:cNvSpPr>
            <a:spLocks noGrp="1"/>
          </p:cNvSpPr>
          <p:nvPr>
            <p:ph sz="quarter" idx="10"/>
          </p:nvPr>
        </p:nvSpPr>
        <p:spPr>
          <a:xfrm>
            <a:off x="457200" y="1905000"/>
            <a:ext cx="8229600" cy="4191000"/>
          </a:xfrm>
        </p:spPr>
        <p:txBody>
          <a:bodyPr/>
          <a:lstStyle/>
          <a:p>
            <a:pPr algn="ctr"/>
            <a:r>
              <a:rPr lang="en-US" sz="2800" b="1" dirty="0">
                <a:latin typeface="+mj-lt"/>
              </a:rPr>
              <a:t>Does the following incident involve the permissible use of physical restraint?  Why or why not?</a:t>
            </a:r>
          </a:p>
          <a:p>
            <a:pPr algn="ctr"/>
            <a:endParaRPr lang="en-US" sz="1600" b="1" dirty="0">
              <a:latin typeface="+mj-lt"/>
            </a:endParaRPr>
          </a:p>
          <a:p>
            <a:pPr algn="ctr"/>
            <a:r>
              <a:rPr lang="en-US" sz="2400" dirty="0"/>
              <a:t>Freddie had become increasingly dysregulated on the playground, in spite of the school counselor’s multiple attempts to help him to de-escalate. He ran from the counselor, picked up a baseball bat that was being used by another group of students, and charged toward one of the baseball players, swinging it erratically. The school counselor and a recess aide, who were both trained in CPI, held Freddie in a standing restraint until he was calm.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990600"/>
            <a:ext cx="4457700" cy="762000"/>
          </a:xfrm>
          <a:prstGeom prst="rect">
            <a:avLst/>
          </a:prstGeom>
        </p:spPr>
      </p:pic>
    </p:spTree>
    <p:extLst>
      <p:ext uri="{BB962C8B-B14F-4D97-AF65-F5344CB8AC3E}">
        <p14:creationId xmlns:p14="http://schemas.microsoft.com/office/powerpoint/2010/main" val="19973687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4800" b="1" dirty="0">
                <a:solidFill>
                  <a:srgbClr val="004F25"/>
                </a:solidFill>
              </a:rPr>
              <a:t>AND THE ANSWER IS </a:t>
            </a:r>
            <a:r>
              <a:rPr lang="mr-IN" sz="4800" b="1" dirty="0">
                <a:solidFill>
                  <a:srgbClr val="004F25"/>
                </a:solidFill>
              </a:rPr>
              <a:t>…</a:t>
            </a:r>
            <a:endParaRPr lang="en-US" sz="4800" b="1" dirty="0">
              <a:solidFill>
                <a:srgbClr val="004F25"/>
              </a:solidFill>
            </a:endParaRPr>
          </a:p>
        </p:txBody>
      </p:sp>
      <p:sp>
        <p:nvSpPr>
          <p:cNvPr id="3" name="Content Placeholder 2"/>
          <p:cNvSpPr>
            <a:spLocks noGrp="1"/>
          </p:cNvSpPr>
          <p:nvPr>
            <p:ph sz="quarter" idx="10"/>
          </p:nvPr>
        </p:nvSpPr>
        <p:spPr>
          <a:xfrm>
            <a:off x="457200" y="2057400"/>
            <a:ext cx="8229600" cy="4038600"/>
          </a:xfrm>
        </p:spPr>
        <p:txBody>
          <a:bodyPr/>
          <a:lstStyle/>
          <a:p>
            <a:pPr algn="ctr"/>
            <a:r>
              <a:rPr lang="en-US" sz="2600" b="1" dirty="0">
                <a:latin typeface="+mj-lt"/>
              </a:rPr>
              <a:t>Yes, the use of physical restraint by trained personnel was permissible in this instance (assuming that there were no contraindications).</a:t>
            </a:r>
          </a:p>
          <a:p>
            <a:pPr algn="ctr"/>
            <a:endParaRPr lang="en-US" sz="1800" b="1" dirty="0">
              <a:latin typeface="+mj-lt"/>
            </a:endParaRPr>
          </a:p>
          <a:p>
            <a:pPr marL="457200" indent="-457200">
              <a:buFont typeface="Arial" charset="0"/>
              <a:buChar char="•"/>
            </a:pPr>
            <a:r>
              <a:rPr lang="en-US" sz="2000" dirty="0"/>
              <a:t>Freddie was dysregulated and swinging a dangerous object in a way that could cause substantial harm to the other students.</a:t>
            </a:r>
          </a:p>
          <a:p>
            <a:pPr marL="457200" indent="-457200">
              <a:buFont typeface="Arial" charset="0"/>
              <a:buChar char="•"/>
            </a:pPr>
            <a:r>
              <a:rPr lang="en-US" sz="2000" dirty="0"/>
              <a:t>The school counselor had already used a variety of strategies to calm him down and then his ability to injure someone was imminent.</a:t>
            </a:r>
          </a:p>
          <a:p>
            <a:pPr marL="457200" indent="-457200">
              <a:buFont typeface="Arial" charset="0"/>
              <a:buChar char="•"/>
            </a:pPr>
            <a:r>
              <a:rPr lang="en-US" sz="2000" dirty="0"/>
              <a:t>The counselor and aide were both trained to do so</a:t>
            </a:r>
          </a:p>
          <a:p>
            <a:pPr marL="457200" indent="-457200">
              <a:buFont typeface="Arial" charset="0"/>
              <a:buChar char="•"/>
            </a:pPr>
            <a:r>
              <a:rPr lang="en-US" sz="2000" dirty="0"/>
              <a:t>Freddie was held in one of the less restrictive type of restraints</a:t>
            </a:r>
          </a:p>
          <a:p>
            <a:pPr marL="457200" indent="-457200">
              <a:buFont typeface="Arial" charset="0"/>
              <a:buChar char="•"/>
            </a:pPr>
            <a:endParaRPr lang="en-US" sz="2400" dirty="0"/>
          </a:p>
          <a:p>
            <a:pPr marL="457200" indent="-457200">
              <a:buFont typeface="Arial" charset="0"/>
              <a:buChar char="•"/>
            </a:pPr>
            <a:endParaRPr lang="en-US" sz="2400" dirty="0"/>
          </a:p>
          <a:p>
            <a:pPr algn="ctr"/>
            <a:endParaRPr lang="en-US" sz="2800" b="1"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457201"/>
            <a:ext cx="1981200" cy="1600200"/>
          </a:xfrm>
          <a:prstGeom prst="rect">
            <a:avLst/>
          </a:prstGeom>
        </p:spPr>
      </p:pic>
    </p:spTree>
    <p:extLst>
      <p:ext uri="{BB962C8B-B14F-4D97-AF65-F5344CB8AC3E}">
        <p14:creationId xmlns:p14="http://schemas.microsoft.com/office/powerpoint/2010/main" val="21165651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4F25"/>
          </a:solidFill>
        </p:spPr>
        <p:txBody>
          <a:bodyPr/>
          <a:lstStyle/>
          <a:p>
            <a:r>
              <a:rPr lang="en-US" b="1" dirty="0">
                <a:solidFill>
                  <a:schemeClr val="bg1"/>
                </a:solidFill>
              </a:rPr>
              <a:t>TRAUMA</a:t>
            </a:r>
          </a:p>
        </p:txBody>
      </p:sp>
      <p:cxnSp>
        <p:nvCxnSpPr>
          <p:cNvPr id="4" name="Straight Connector 3"/>
          <p:cNvCxnSpPr/>
          <p:nvPr/>
        </p:nvCxnSpPr>
        <p:spPr>
          <a:xfrm flipV="1">
            <a:off x="266700" y="183930"/>
            <a:ext cx="8682859" cy="76200"/>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8873359" y="163566"/>
            <a:ext cx="42041" cy="6532837"/>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 y="183930"/>
            <a:ext cx="38100" cy="6512473"/>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172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fontScale="90000"/>
          </a:bodyPr>
          <a:lstStyle/>
          <a:p>
            <a:r>
              <a:rPr lang="en-US" b="1" dirty="0">
                <a:solidFill>
                  <a:srgbClr val="004F25"/>
                </a:solidFill>
              </a:rPr>
              <a:t>Trauma-Informed Use of </a:t>
            </a:r>
            <a:br>
              <a:rPr lang="en-US" b="1" dirty="0">
                <a:solidFill>
                  <a:srgbClr val="004F25"/>
                </a:solidFill>
              </a:rPr>
            </a:br>
            <a:r>
              <a:rPr lang="en-US" b="1" dirty="0">
                <a:solidFill>
                  <a:srgbClr val="004F25"/>
                </a:solidFill>
              </a:rPr>
              <a:t>Restraint and Seclusion</a:t>
            </a:r>
          </a:p>
        </p:txBody>
      </p:sp>
      <p:sp>
        <p:nvSpPr>
          <p:cNvPr id="3" name="Text Placeholder 2"/>
          <p:cNvSpPr>
            <a:spLocks noGrp="1"/>
          </p:cNvSpPr>
          <p:nvPr>
            <p:ph type="body" sz="quarter" idx="10"/>
          </p:nvPr>
        </p:nvSpPr>
        <p:spPr/>
        <p:txBody>
          <a:bodyPr/>
          <a:lstStyle/>
          <a:p>
            <a:r>
              <a:rPr lang="en-US" sz="2400" b="1" dirty="0">
                <a:latin typeface="+mj-lt"/>
              </a:rPr>
              <a:t>Restraint and Seclusion can re-traumatize children who’ve already experienced developmental trauma.  This is one reason that these measures are to be used only “as a last resort” when the risk of substantial physical injury outweighs the risk of potential </a:t>
            </a:r>
            <a:r>
              <a:rPr lang="en-US" sz="2400" b="1" dirty="0" err="1">
                <a:latin typeface="+mj-lt"/>
              </a:rPr>
              <a:t>retraumatization</a:t>
            </a:r>
            <a:endParaRPr lang="en-US" sz="2400" b="1" dirty="0">
              <a:latin typeface="+mj-lt"/>
            </a:endParaRPr>
          </a:p>
          <a:p>
            <a:r>
              <a:rPr lang="en-US" sz="2400" b="1" dirty="0">
                <a:latin typeface="+mj-lt"/>
              </a:rPr>
              <a:t>Points to consider</a:t>
            </a:r>
            <a:r>
              <a:rPr lang="en-US" sz="2800" b="1" dirty="0">
                <a:latin typeface="+mj-lt"/>
              </a:rPr>
              <a:t>:</a:t>
            </a:r>
          </a:p>
          <a:p>
            <a:pPr lvl="1"/>
            <a:r>
              <a:rPr lang="en-US" sz="1800" dirty="0"/>
              <a:t>Control and choice</a:t>
            </a:r>
          </a:p>
          <a:p>
            <a:pPr lvl="1"/>
            <a:r>
              <a:rPr lang="en-US" sz="1800" dirty="0"/>
              <a:t>Cognitive preparation</a:t>
            </a:r>
          </a:p>
          <a:p>
            <a:pPr lvl="1"/>
            <a:r>
              <a:rPr lang="en-US" sz="1800" dirty="0"/>
              <a:t>Nonverbal behaviors</a:t>
            </a:r>
          </a:p>
          <a:p>
            <a:pPr lvl="1"/>
            <a:r>
              <a:rPr lang="en-US" sz="1800" dirty="0"/>
              <a:t>Give back control through debriefing</a:t>
            </a:r>
          </a:p>
          <a:p>
            <a:pPr lvl="1"/>
            <a:endParaRPr lang="en-US" sz="2400" b="1" dirty="0"/>
          </a:p>
        </p:txBody>
      </p:sp>
    </p:spTree>
    <p:extLst>
      <p:ext uri="{BB962C8B-B14F-4D97-AF65-F5344CB8AC3E}">
        <p14:creationId xmlns:p14="http://schemas.microsoft.com/office/powerpoint/2010/main" val="10161090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4F25"/>
          </a:solidFill>
        </p:spPr>
        <p:txBody>
          <a:bodyPr/>
          <a:lstStyle/>
          <a:p>
            <a:r>
              <a:rPr lang="en-US" b="1" dirty="0">
                <a:solidFill>
                  <a:schemeClr val="bg1"/>
                </a:solidFill>
              </a:rPr>
              <a:t>TERMINATION OF THE RESTRAINT/SECLUSION</a:t>
            </a:r>
          </a:p>
        </p:txBody>
      </p:sp>
      <p:cxnSp>
        <p:nvCxnSpPr>
          <p:cNvPr id="4" name="Straight Connector 3"/>
          <p:cNvCxnSpPr/>
          <p:nvPr/>
        </p:nvCxnSpPr>
        <p:spPr>
          <a:xfrm flipV="1">
            <a:off x="266700" y="183930"/>
            <a:ext cx="8682859" cy="76200"/>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8873359" y="163566"/>
            <a:ext cx="42041" cy="6532837"/>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 y="183930"/>
            <a:ext cx="38100" cy="6512473"/>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80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b="1" dirty="0">
                <a:solidFill>
                  <a:srgbClr val="004F25"/>
                </a:solidFill>
              </a:rPr>
              <a:t>Termination of the Intervention</a:t>
            </a:r>
          </a:p>
        </p:txBody>
      </p:sp>
      <p:sp>
        <p:nvSpPr>
          <p:cNvPr id="14339" name="Content Placeholder 2"/>
          <p:cNvSpPr>
            <a:spLocks noGrp="1"/>
          </p:cNvSpPr>
          <p:nvPr>
            <p:ph sz="quarter" idx="10"/>
          </p:nvPr>
        </p:nvSpPr>
        <p:spPr>
          <a:xfrm>
            <a:off x="457200" y="1676400"/>
            <a:ext cx="8229600" cy="4419600"/>
          </a:xfrm>
        </p:spPr>
        <p:txBody>
          <a:bodyPr/>
          <a:lstStyle/>
          <a:p>
            <a:pPr marL="457200" indent="-457200">
              <a:buFont typeface="Arial"/>
              <a:buChar char="•"/>
            </a:pPr>
            <a:r>
              <a:rPr lang="en-US" altLang="en-US" sz="2800" b="1" dirty="0">
                <a:cs typeface="+mj-cs"/>
              </a:rPr>
              <a:t>As soon as </a:t>
            </a:r>
            <a:r>
              <a:rPr lang="mr-IN" altLang="en-US" sz="2800" b="1" dirty="0">
                <a:cs typeface="+mj-cs"/>
              </a:rPr>
              <a:t>…</a:t>
            </a:r>
            <a:endParaRPr lang="en-US" altLang="en-US" sz="2800" b="1" dirty="0">
              <a:cs typeface="+mj-cs"/>
            </a:endParaRPr>
          </a:p>
          <a:p>
            <a:pPr marL="457200" indent="-457200">
              <a:buFont typeface="Arial"/>
              <a:buChar char="•"/>
            </a:pPr>
            <a:endParaRPr lang="en-US" altLang="en-US" sz="2000" dirty="0"/>
          </a:p>
          <a:p>
            <a:pPr marL="457200" indent="-457200">
              <a:buFont typeface="Arial"/>
              <a:buChar char="•"/>
            </a:pPr>
            <a:r>
              <a:rPr lang="en-US" altLang="en-US" sz="2000" dirty="0"/>
              <a:t>unnecessary pain or significant distress</a:t>
            </a:r>
          </a:p>
          <a:p>
            <a:pPr marL="457200" indent="-457200">
              <a:buFont typeface="Arial"/>
              <a:buChar char="•"/>
            </a:pPr>
            <a:endParaRPr lang="en-US" altLang="en-US" sz="2000" dirty="0"/>
          </a:p>
          <a:p>
            <a:pPr marL="457200" indent="-457200">
              <a:buFont typeface="Arial"/>
              <a:buChar char="•"/>
            </a:pPr>
            <a:r>
              <a:rPr lang="en-US" altLang="en-US" sz="2000" dirty="0"/>
              <a:t>breathing or communication is compromised</a:t>
            </a:r>
          </a:p>
          <a:p>
            <a:endParaRPr lang="en-US" altLang="en-US" sz="2000" dirty="0"/>
          </a:p>
          <a:p>
            <a:pPr marL="457200" indent="-457200">
              <a:buFont typeface="Arial"/>
              <a:buChar char="•"/>
            </a:pPr>
            <a:r>
              <a:rPr lang="en-US" altLang="en-US" sz="2000" dirty="0"/>
              <a:t>behavior no longer poses imminent and substantial danger of physical injury or property damage</a:t>
            </a:r>
          </a:p>
          <a:p>
            <a:pPr marL="457200" indent="-457200">
              <a:buFont typeface="Arial"/>
              <a:buChar char="•"/>
            </a:pPr>
            <a:endParaRPr lang="en-US" altLang="en-US" sz="2000" dirty="0"/>
          </a:p>
          <a:p>
            <a:pPr marL="457200" indent="-457200">
              <a:buFont typeface="Arial"/>
              <a:buChar char="•"/>
            </a:pPr>
            <a:r>
              <a:rPr lang="en-US" altLang="en-US" sz="2000" dirty="0"/>
              <a:t>less restrictive interventions would be effective</a:t>
            </a:r>
          </a:p>
        </p:txBody>
      </p:sp>
    </p:spTree>
    <p:extLst>
      <p:ext uri="{BB962C8B-B14F-4D97-AF65-F5344CB8AC3E}">
        <p14:creationId xmlns:p14="http://schemas.microsoft.com/office/powerpoint/2010/main" val="17329580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04800"/>
            <a:ext cx="8229600" cy="1371600"/>
          </a:xfrm>
        </p:spPr>
        <p:txBody>
          <a:bodyPr>
            <a:noAutofit/>
          </a:bodyPr>
          <a:lstStyle/>
          <a:p>
            <a:r>
              <a:rPr lang="en-US" altLang="en-US" b="1" dirty="0">
                <a:solidFill>
                  <a:srgbClr val="004F25"/>
                </a:solidFill>
              </a:rPr>
              <a:t>Following the Termination of the Intervention</a:t>
            </a:r>
          </a:p>
        </p:txBody>
      </p:sp>
      <p:sp>
        <p:nvSpPr>
          <p:cNvPr id="14339" name="Content Placeholder 2"/>
          <p:cNvSpPr>
            <a:spLocks noGrp="1"/>
          </p:cNvSpPr>
          <p:nvPr>
            <p:ph sz="quarter" idx="10"/>
          </p:nvPr>
        </p:nvSpPr>
        <p:spPr>
          <a:xfrm>
            <a:off x="457200" y="2667000"/>
            <a:ext cx="8229600" cy="3581400"/>
          </a:xfrm>
        </p:spPr>
        <p:txBody>
          <a:bodyPr/>
          <a:lstStyle/>
          <a:p>
            <a:pPr marL="457200" indent="-457200">
              <a:buFont typeface="Arial"/>
              <a:buChar char="•"/>
            </a:pPr>
            <a:r>
              <a:rPr lang="en-US" altLang="en-US" sz="2000" dirty="0"/>
              <a:t>Evaluate/Monitor</a:t>
            </a:r>
          </a:p>
          <a:p>
            <a:pPr marL="457200" indent="-457200">
              <a:buFont typeface="Arial"/>
              <a:buChar char="•"/>
            </a:pPr>
            <a:endParaRPr lang="en-US" altLang="en-US" sz="2000" dirty="0"/>
          </a:p>
          <a:p>
            <a:pPr marL="457200" indent="-457200">
              <a:buFont typeface="Arial"/>
              <a:buChar char="•"/>
            </a:pPr>
            <a:r>
              <a:rPr lang="en-US" altLang="en-US" sz="2000" dirty="0"/>
              <a:t>Assess</a:t>
            </a:r>
          </a:p>
          <a:p>
            <a:endParaRPr lang="en-US" altLang="en-US" sz="2000" dirty="0"/>
          </a:p>
          <a:p>
            <a:pPr marL="457200" indent="-457200">
              <a:buFont typeface="Arial"/>
              <a:buChar char="•"/>
            </a:pPr>
            <a:r>
              <a:rPr lang="en-US" altLang="en-US" sz="2000" dirty="0"/>
              <a:t>Document</a:t>
            </a:r>
          </a:p>
          <a:p>
            <a:endParaRPr lang="en-US" altLang="en-US" dirty="0"/>
          </a:p>
        </p:txBody>
      </p:sp>
    </p:spTree>
    <p:extLst>
      <p:ext uri="{BB962C8B-B14F-4D97-AF65-F5344CB8AC3E}">
        <p14:creationId xmlns:p14="http://schemas.microsoft.com/office/powerpoint/2010/main" val="17329580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4F25"/>
          </a:solidFill>
        </p:spPr>
        <p:txBody>
          <a:bodyPr/>
          <a:lstStyle/>
          <a:p>
            <a:r>
              <a:rPr lang="en-US" b="1" dirty="0">
                <a:solidFill>
                  <a:schemeClr val="bg1"/>
                </a:solidFill>
              </a:rPr>
              <a:t>DEBRIEFING</a:t>
            </a:r>
          </a:p>
        </p:txBody>
      </p:sp>
      <p:cxnSp>
        <p:nvCxnSpPr>
          <p:cNvPr id="4" name="Straight Connector 3"/>
          <p:cNvCxnSpPr/>
          <p:nvPr/>
        </p:nvCxnSpPr>
        <p:spPr>
          <a:xfrm flipV="1">
            <a:off x="266700" y="183930"/>
            <a:ext cx="8682859" cy="76200"/>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8873359" y="163566"/>
            <a:ext cx="42041" cy="6532837"/>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 y="183930"/>
            <a:ext cx="38100" cy="6512473"/>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71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004F25"/>
                </a:solidFill>
              </a:rPr>
              <a:t>The Use of Seclusion</a:t>
            </a:r>
          </a:p>
        </p:txBody>
      </p:sp>
      <p:sp>
        <p:nvSpPr>
          <p:cNvPr id="3" name="Text Placeholder 2"/>
          <p:cNvSpPr>
            <a:spLocks noGrp="1"/>
          </p:cNvSpPr>
          <p:nvPr>
            <p:ph type="body" sz="quarter" idx="10"/>
          </p:nvPr>
        </p:nvSpPr>
        <p:spPr>
          <a:xfrm>
            <a:off x="533400" y="1981200"/>
            <a:ext cx="8153400" cy="3962400"/>
          </a:xfrm>
        </p:spPr>
        <p:txBody>
          <a:bodyPr/>
          <a:lstStyle/>
          <a:p>
            <a:r>
              <a:rPr lang="en-US" sz="2600" dirty="0"/>
              <a:t>Vermont Rule:  </a:t>
            </a:r>
          </a:p>
          <a:p>
            <a:pPr lvl="1"/>
            <a:r>
              <a:rPr lang="en-US" sz="2000" dirty="0"/>
              <a:t>Seclusion is prohibited except under certain circumstances</a:t>
            </a:r>
          </a:p>
          <a:p>
            <a:pPr lvl="1"/>
            <a:endParaRPr lang="en-US" sz="1600" dirty="0"/>
          </a:p>
          <a:p>
            <a:r>
              <a:rPr lang="en-US" sz="2600" dirty="0"/>
              <a:t>Federal Legislation:  Keeping All Students Safe Act</a:t>
            </a:r>
          </a:p>
          <a:p>
            <a:pPr lvl="1"/>
            <a:r>
              <a:rPr lang="en-US" sz="2000" dirty="0"/>
              <a:t>As written now, would prohibit seclusion all together</a:t>
            </a:r>
          </a:p>
          <a:p>
            <a:pPr lvl="1"/>
            <a:endParaRPr lang="en-US" sz="1600" dirty="0"/>
          </a:p>
          <a:p>
            <a:r>
              <a:rPr lang="en-US" sz="2600" dirty="0"/>
              <a:t>Use of Restraint in Vermont has Increased Over Time</a:t>
            </a:r>
          </a:p>
          <a:p>
            <a:pPr lvl="1"/>
            <a:r>
              <a:rPr lang="en-US" sz="2000" dirty="0"/>
              <a:t>Many instances are administered in violation of the rule</a:t>
            </a:r>
          </a:p>
        </p:txBody>
      </p:sp>
    </p:spTree>
    <p:extLst>
      <p:ext uri="{BB962C8B-B14F-4D97-AF65-F5344CB8AC3E}">
        <p14:creationId xmlns:p14="http://schemas.microsoft.com/office/powerpoint/2010/main" val="9725334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Debriefing</a:t>
            </a:r>
          </a:p>
        </p:txBody>
      </p:sp>
      <p:sp>
        <p:nvSpPr>
          <p:cNvPr id="3" name="Content Placeholder 2"/>
          <p:cNvSpPr>
            <a:spLocks noGrp="1"/>
          </p:cNvSpPr>
          <p:nvPr>
            <p:ph sz="quarter" idx="10"/>
          </p:nvPr>
        </p:nvSpPr>
        <p:spPr>
          <a:xfrm>
            <a:off x="457200" y="2057400"/>
            <a:ext cx="8229600" cy="4038600"/>
          </a:xfrm>
        </p:spPr>
        <p:txBody>
          <a:bodyPr/>
          <a:lstStyle/>
          <a:p>
            <a:pPr marL="457200" indent="-457200">
              <a:buFont typeface="Arial"/>
              <a:buChar char="•"/>
            </a:pPr>
            <a:r>
              <a:rPr lang="en-US" sz="2800" dirty="0"/>
              <a:t>With the student</a:t>
            </a:r>
          </a:p>
          <a:p>
            <a:pPr marL="457200" indent="-457200">
              <a:buFont typeface="Arial"/>
              <a:buChar char="•"/>
            </a:pPr>
            <a:endParaRPr lang="en-US" sz="2800" dirty="0"/>
          </a:p>
          <a:p>
            <a:pPr marL="457200" indent="-457200">
              <a:buFont typeface="Arial"/>
              <a:buChar char="•"/>
            </a:pPr>
            <a:r>
              <a:rPr lang="en-US" sz="2800" dirty="0"/>
              <a:t>With staff members</a:t>
            </a:r>
          </a:p>
          <a:p>
            <a:pPr marL="457200" indent="-457200">
              <a:buFont typeface="Arial"/>
              <a:buChar char="•"/>
            </a:pPr>
            <a:endParaRPr lang="en-US" sz="2800" dirty="0"/>
          </a:p>
          <a:p>
            <a:pPr marL="457200" indent="-457200">
              <a:buFont typeface="Arial"/>
              <a:buChar char="•"/>
            </a:pPr>
            <a:r>
              <a:rPr lang="en-US" sz="2800" dirty="0"/>
              <a:t>With parents</a:t>
            </a:r>
          </a:p>
          <a:p>
            <a:pPr marL="457200" indent="-457200">
              <a:buFont typeface="Arial"/>
              <a:buChar char="•"/>
            </a:pPr>
            <a:endParaRPr lang="en-US" sz="2800" dirty="0"/>
          </a:p>
          <a:p>
            <a:endParaRPr lang="en-US" sz="800" dirty="0"/>
          </a:p>
          <a:p>
            <a:pPr lvl="1" indent="0">
              <a:buNone/>
            </a:pPr>
            <a:endParaRPr lang="en-US" dirty="0"/>
          </a:p>
          <a:p>
            <a:endParaRPr lang="en-US" dirty="0"/>
          </a:p>
        </p:txBody>
      </p:sp>
    </p:spTree>
    <p:extLst>
      <p:ext uri="{BB962C8B-B14F-4D97-AF65-F5344CB8AC3E}">
        <p14:creationId xmlns:p14="http://schemas.microsoft.com/office/powerpoint/2010/main" val="27222638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4F25"/>
          </a:solidFill>
        </p:spPr>
        <p:txBody>
          <a:bodyPr/>
          <a:lstStyle/>
          <a:p>
            <a:r>
              <a:rPr lang="en-US" b="1" dirty="0">
                <a:solidFill>
                  <a:schemeClr val="bg1"/>
                </a:solidFill>
              </a:rPr>
              <a:t>REPORTING</a:t>
            </a:r>
          </a:p>
        </p:txBody>
      </p:sp>
      <p:cxnSp>
        <p:nvCxnSpPr>
          <p:cNvPr id="4" name="Straight Connector 3"/>
          <p:cNvCxnSpPr/>
          <p:nvPr/>
        </p:nvCxnSpPr>
        <p:spPr>
          <a:xfrm flipV="1">
            <a:off x="266700" y="183930"/>
            <a:ext cx="8682859" cy="76200"/>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8873359" y="163566"/>
            <a:ext cx="42041" cy="6532837"/>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 y="183930"/>
            <a:ext cx="38100" cy="6512473"/>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541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r>
              <a:rPr lang="en-US" altLang="en-US" sz="4400" b="1" dirty="0">
                <a:solidFill>
                  <a:srgbClr val="004F25"/>
                </a:solidFill>
              </a:rPr>
              <a:t>Reporting of Restraint/Seclusion</a:t>
            </a:r>
          </a:p>
        </p:txBody>
      </p:sp>
      <p:sp>
        <p:nvSpPr>
          <p:cNvPr id="14339" name="Content Placeholder 2"/>
          <p:cNvSpPr>
            <a:spLocks noGrp="1"/>
          </p:cNvSpPr>
          <p:nvPr>
            <p:ph sz="quarter" idx="10"/>
          </p:nvPr>
        </p:nvSpPr>
        <p:spPr>
          <a:xfrm>
            <a:off x="457200" y="2667000"/>
            <a:ext cx="8229600" cy="3429000"/>
          </a:xfrm>
        </p:spPr>
        <p:txBody>
          <a:bodyPr/>
          <a:lstStyle/>
          <a:p>
            <a:pPr marL="457200" indent="-457200">
              <a:buFont typeface="Arial"/>
              <a:buChar char="•"/>
            </a:pPr>
            <a:r>
              <a:rPr lang="en-US" altLang="en-US" dirty="0"/>
              <a:t>To the School Administrator:	</a:t>
            </a:r>
          </a:p>
          <a:p>
            <a:pPr marL="1200150" lvl="1" indent="-457200">
              <a:buFont typeface="Arial"/>
              <a:buChar char="•"/>
            </a:pPr>
            <a:r>
              <a:rPr lang="en-US" altLang="en-US" sz="2200" dirty="0"/>
              <a:t>As soon as possible, no later than the end of the school day on which the intervention occurred</a:t>
            </a:r>
          </a:p>
          <a:p>
            <a:r>
              <a:rPr lang="en-US" altLang="en-US" dirty="0"/>
              <a:t>	</a:t>
            </a:r>
          </a:p>
        </p:txBody>
      </p:sp>
    </p:spTree>
    <p:extLst>
      <p:ext uri="{BB962C8B-B14F-4D97-AF65-F5344CB8AC3E}">
        <p14:creationId xmlns:p14="http://schemas.microsoft.com/office/powerpoint/2010/main" val="17329580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400" b="1" dirty="0">
                <a:solidFill>
                  <a:srgbClr val="004F25"/>
                </a:solidFill>
              </a:rPr>
              <a:t>Reporting of Restraint/Seclusion</a:t>
            </a:r>
            <a:endParaRPr lang="en-US" sz="4400" dirty="0"/>
          </a:p>
        </p:txBody>
      </p:sp>
      <p:sp>
        <p:nvSpPr>
          <p:cNvPr id="3" name="Content Placeholder 2"/>
          <p:cNvSpPr>
            <a:spLocks noGrp="1"/>
          </p:cNvSpPr>
          <p:nvPr>
            <p:ph sz="quarter" idx="10"/>
          </p:nvPr>
        </p:nvSpPr>
        <p:spPr>
          <a:xfrm>
            <a:off x="457200" y="1600200"/>
            <a:ext cx="8229600" cy="4800600"/>
          </a:xfrm>
        </p:spPr>
        <p:txBody>
          <a:bodyPr/>
          <a:lstStyle/>
          <a:p>
            <a:pPr marL="457200" indent="-457200">
              <a:buFont typeface="Arial"/>
              <a:buChar char="•"/>
            </a:pPr>
            <a:r>
              <a:rPr lang="en-US" sz="2800" dirty="0"/>
              <a:t>To the parents/guardians:</a:t>
            </a:r>
          </a:p>
          <a:p>
            <a:endParaRPr lang="en-US" sz="800" dirty="0"/>
          </a:p>
          <a:p>
            <a:pPr marL="1200150" lvl="1" indent="-457200">
              <a:buFont typeface="Arial"/>
              <a:buChar char="•"/>
            </a:pPr>
            <a:r>
              <a:rPr lang="en-US" sz="2200" dirty="0"/>
              <a:t>School administrator must make documented attempt to provide verbal or electronic notice to parents as soon as possible, no later than the school day on which the intervention occurred</a:t>
            </a:r>
          </a:p>
          <a:p>
            <a:pPr lvl="1" indent="0">
              <a:buNone/>
            </a:pPr>
            <a:endParaRPr lang="en-US" sz="2200" dirty="0"/>
          </a:p>
          <a:p>
            <a:pPr marL="1200150" lvl="1" indent="-457200">
              <a:buFont typeface="Arial"/>
              <a:buChar char="•"/>
            </a:pPr>
            <a:r>
              <a:rPr lang="en-US" sz="2200" dirty="0"/>
              <a:t>Written notice must be provided to parents within 24 hours of  the intervention</a:t>
            </a:r>
          </a:p>
          <a:p>
            <a:pPr lvl="1" indent="0">
              <a:buNone/>
            </a:pPr>
            <a:endParaRPr lang="en-US" sz="2200" dirty="0"/>
          </a:p>
          <a:p>
            <a:pPr marL="1200150" lvl="1" indent="-457200">
              <a:buFont typeface="Arial"/>
              <a:buChar char="•"/>
            </a:pPr>
            <a:r>
              <a:rPr lang="en-US" sz="2200" dirty="0"/>
              <a:t>Written notice must include an invitation for the parents to participate in debriefing</a:t>
            </a:r>
          </a:p>
          <a:p>
            <a:endParaRPr lang="en-US" dirty="0"/>
          </a:p>
        </p:txBody>
      </p:sp>
    </p:spTree>
    <p:extLst>
      <p:ext uri="{BB962C8B-B14F-4D97-AF65-F5344CB8AC3E}">
        <p14:creationId xmlns:p14="http://schemas.microsoft.com/office/powerpoint/2010/main" val="26018633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4400" b="1" dirty="0">
                <a:solidFill>
                  <a:srgbClr val="004F25"/>
                </a:solidFill>
              </a:rPr>
              <a:t>Reporting of Restraint / Seclusion</a:t>
            </a:r>
          </a:p>
        </p:txBody>
      </p:sp>
      <p:sp>
        <p:nvSpPr>
          <p:cNvPr id="3" name="Content Placeholder 2"/>
          <p:cNvSpPr>
            <a:spLocks noGrp="1"/>
          </p:cNvSpPr>
          <p:nvPr>
            <p:ph sz="quarter" idx="10"/>
          </p:nvPr>
        </p:nvSpPr>
        <p:spPr>
          <a:xfrm>
            <a:off x="457200" y="1219200"/>
            <a:ext cx="8229600" cy="5257800"/>
          </a:xfrm>
        </p:spPr>
        <p:txBody>
          <a:bodyPr/>
          <a:lstStyle/>
          <a:p>
            <a:pPr marL="457200" indent="-457200">
              <a:buFont typeface="Arial"/>
              <a:buChar char="•"/>
            </a:pPr>
            <a:r>
              <a:rPr lang="en-US" sz="2800" dirty="0"/>
              <a:t>To the superintendent within 3 school days of the incident:</a:t>
            </a:r>
          </a:p>
          <a:p>
            <a:pPr marL="457200" indent="-457200">
              <a:buFont typeface="Arial"/>
              <a:buChar char="•"/>
            </a:pPr>
            <a:endParaRPr lang="en-US" sz="1600" dirty="0"/>
          </a:p>
          <a:p>
            <a:pPr marL="1200150" lvl="1" indent="-457200">
              <a:buFont typeface="Arial"/>
              <a:buChar char="•"/>
            </a:pPr>
            <a:r>
              <a:rPr lang="en-US" sz="2200" dirty="0"/>
              <a:t>Any death, injury, or hospitalization</a:t>
            </a:r>
          </a:p>
          <a:p>
            <a:pPr marL="1200150" lvl="1" indent="-457200">
              <a:buFont typeface="Arial"/>
              <a:buChar char="•"/>
            </a:pPr>
            <a:r>
              <a:rPr lang="en-US" sz="2200" dirty="0"/>
              <a:t>An individual staff member who’s used restraint or seclusion 3 separate times on one or more students</a:t>
            </a:r>
          </a:p>
          <a:p>
            <a:pPr marL="1200150" lvl="1" indent="-457200">
              <a:buFont typeface="Arial"/>
              <a:buChar char="•"/>
            </a:pPr>
            <a:r>
              <a:rPr lang="en-US" sz="2200" dirty="0"/>
              <a:t>The intervention lasted more than 15 minutes</a:t>
            </a:r>
          </a:p>
          <a:p>
            <a:pPr marL="1200150" lvl="1" indent="-457200">
              <a:buFont typeface="Arial"/>
              <a:buChar char="•"/>
            </a:pPr>
            <a:r>
              <a:rPr lang="en-US" sz="2200" dirty="0"/>
              <a:t>A student has been restrained or secluded 3 or more times per school year</a:t>
            </a:r>
          </a:p>
          <a:p>
            <a:pPr marL="1200150" lvl="1" indent="-457200">
              <a:buFont typeface="Arial"/>
              <a:buChar char="•"/>
            </a:pPr>
            <a:r>
              <a:rPr lang="en-US" sz="2200" dirty="0"/>
              <a:t>A student has been restrained or secluded more than once in one school day</a:t>
            </a:r>
          </a:p>
          <a:p>
            <a:pPr marL="1200150" lvl="1" indent="-457200">
              <a:buFont typeface="Arial"/>
              <a:buChar char="•"/>
            </a:pPr>
            <a:r>
              <a:rPr lang="en-US" sz="2200" dirty="0"/>
              <a:t>The intervention was used in violation of the rules</a:t>
            </a:r>
          </a:p>
          <a:p>
            <a:pPr marL="1200150" lvl="1" indent="-457200">
              <a:buFont typeface="Arial"/>
              <a:buChar char="•"/>
            </a:pPr>
            <a:endParaRPr lang="en-US" sz="2200" dirty="0"/>
          </a:p>
          <a:p>
            <a:endParaRPr lang="en-US" dirty="0"/>
          </a:p>
        </p:txBody>
      </p:sp>
    </p:spTree>
    <p:extLst>
      <p:ext uri="{BB962C8B-B14F-4D97-AF65-F5344CB8AC3E}">
        <p14:creationId xmlns:p14="http://schemas.microsoft.com/office/powerpoint/2010/main" val="6114436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004F25"/>
                </a:solidFill>
              </a:rPr>
              <a:t>Reporting of Restraint / Seclusion</a:t>
            </a:r>
          </a:p>
        </p:txBody>
      </p:sp>
      <p:sp>
        <p:nvSpPr>
          <p:cNvPr id="3" name="Content Placeholder 2"/>
          <p:cNvSpPr>
            <a:spLocks noGrp="1"/>
          </p:cNvSpPr>
          <p:nvPr>
            <p:ph sz="quarter" idx="10"/>
          </p:nvPr>
        </p:nvSpPr>
        <p:spPr>
          <a:xfrm>
            <a:off x="457200" y="1600200"/>
            <a:ext cx="8229600" cy="4800600"/>
          </a:xfrm>
        </p:spPr>
        <p:txBody>
          <a:bodyPr/>
          <a:lstStyle/>
          <a:p>
            <a:pPr marL="457200" indent="-457200">
              <a:buFont typeface="Arial"/>
              <a:buChar char="•"/>
            </a:pPr>
            <a:r>
              <a:rPr lang="en-US" sz="2800" dirty="0"/>
              <a:t>To the secretary of the Agency of Education within three school days of the superintendent’s receipt of the report:</a:t>
            </a:r>
          </a:p>
          <a:p>
            <a:endParaRPr lang="en-US" sz="800" dirty="0"/>
          </a:p>
          <a:p>
            <a:pPr marL="1200150" lvl="1" indent="-457200">
              <a:buFont typeface="Arial"/>
              <a:buChar char="•"/>
            </a:pPr>
            <a:r>
              <a:rPr lang="en-US" sz="2200" dirty="0"/>
              <a:t>Death or injury requiring outside medical attention</a:t>
            </a:r>
          </a:p>
          <a:p>
            <a:pPr lvl="1" indent="0">
              <a:buNone/>
            </a:pPr>
            <a:endParaRPr lang="en-US" sz="2200" dirty="0"/>
          </a:p>
          <a:p>
            <a:pPr marL="1200150" lvl="1" indent="-457200">
              <a:buFont typeface="Arial"/>
              <a:buChar char="•"/>
            </a:pPr>
            <a:r>
              <a:rPr lang="en-US" sz="2200" dirty="0"/>
              <a:t>Duration of more than 30 minutes</a:t>
            </a:r>
          </a:p>
          <a:p>
            <a:pPr lvl="1" indent="0">
              <a:buNone/>
            </a:pPr>
            <a:endParaRPr lang="en-US" sz="2200" dirty="0"/>
          </a:p>
          <a:p>
            <a:pPr marL="1200150" lvl="1" indent="-457200">
              <a:buFont typeface="Arial"/>
              <a:buChar char="•"/>
            </a:pPr>
            <a:r>
              <a:rPr lang="en-US" sz="2200" dirty="0"/>
              <a:t>Violation of the rule</a:t>
            </a:r>
          </a:p>
          <a:p>
            <a:pPr marL="1200150" lvl="1" indent="-457200">
              <a:buFont typeface="Arial"/>
              <a:buChar char="•"/>
            </a:pPr>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31187439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sz="4800" b="1" dirty="0">
                <a:solidFill>
                  <a:srgbClr val="004F25"/>
                </a:solidFill>
              </a:rPr>
              <a:t>POLL</a:t>
            </a:r>
          </a:p>
        </p:txBody>
      </p:sp>
      <p:sp>
        <p:nvSpPr>
          <p:cNvPr id="3" name="Content Placeholder 2"/>
          <p:cNvSpPr>
            <a:spLocks noGrp="1"/>
          </p:cNvSpPr>
          <p:nvPr>
            <p:ph sz="quarter" idx="10"/>
          </p:nvPr>
        </p:nvSpPr>
        <p:spPr>
          <a:xfrm>
            <a:off x="457200" y="2743200"/>
            <a:ext cx="8229600" cy="3352800"/>
          </a:xfrm>
        </p:spPr>
        <p:txBody>
          <a:bodyPr/>
          <a:lstStyle/>
          <a:p>
            <a:pPr algn="ctr"/>
            <a:r>
              <a:rPr lang="en-US" sz="2800" b="1" dirty="0">
                <a:latin typeface="+mj-lt"/>
              </a:rPr>
              <a:t>Which party/parties should receive a report </a:t>
            </a:r>
          </a:p>
          <a:p>
            <a:pPr algn="ctr"/>
            <a:r>
              <a:rPr lang="en-US" sz="2800" b="1" dirty="0">
                <a:latin typeface="+mj-lt"/>
              </a:rPr>
              <a:t>of an incident in which a student was seen </a:t>
            </a:r>
          </a:p>
          <a:p>
            <a:pPr algn="ctr"/>
            <a:r>
              <a:rPr lang="en-US" sz="2800" b="1" dirty="0">
                <a:latin typeface="+mj-lt"/>
              </a:rPr>
              <a:t>at a walk-in clinic because of a sore knee </a:t>
            </a:r>
          </a:p>
          <a:p>
            <a:pPr algn="ctr"/>
            <a:r>
              <a:rPr lang="en-US" sz="2800" b="1" dirty="0">
                <a:latin typeface="+mj-lt"/>
              </a:rPr>
              <a:t>that resulted from being restrained?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143000"/>
            <a:ext cx="5970334" cy="1142999"/>
          </a:xfrm>
          <a:prstGeom prst="rect">
            <a:avLst/>
          </a:prstGeom>
        </p:spPr>
      </p:pic>
    </p:spTree>
    <p:extLst>
      <p:ext uri="{BB962C8B-B14F-4D97-AF65-F5344CB8AC3E}">
        <p14:creationId xmlns:p14="http://schemas.microsoft.com/office/powerpoint/2010/main" val="3972062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AND THE ANSWER IS </a:t>
            </a:r>
            <a:r>
              <a:rPr lang="mr-IN" sz="4800" b="1" dirty="0">
                <a:solidFill>
                  <a:srgbClr val="004F25"/>
                </a:solidFill>
              </a:rPr>
              <a:t>…</a:t>
            </a:r>
            <a:endParaRPr lang="en-US" sz="4800" b="1" dirty="0">
              <a:solidFill>
                <a:srgbClr val="004F25"/>
              </a:solidFill>
            </a:endParaRPr>
          </a:p>
        </p:txBody>
      </p:sp>
      <p:pic>
        <p:nvPicPr>
          <p:cNvPr id="6" name="Content Placeholder 5"/>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371600" y="1600200"/>
            <a:ext cx="6477000" cy="4495800"/>
          </a:xfrm>
        </p:spPr>
      </p:pic>
    </p:spTree>
    <p:extLst>
      <p:ext uri="{BB962C8B-B14F-4D97-AF65-F5344CB8AC3E}">
        <p14:creationId xmlns:p14="http://schemas.microsoft.com/office/powerpoint/2010/main" val="7130796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4F25"/>
                </a:solidFill>
              </a:rPr>
              <a:t>Mandated Report Form</a:t>
            </a:r>
          </a:p>
        </p:txBody>
      </p:sp>
      <p:sp>
        <p:nvSpPr>
          <p:cNvPr id="4" name="Text Placeholder 3"/>
          <p:cNvSpPr>
            <a:spLocks noGrp="1"/>
          </p:cNvSpPr>
          <p:nvPr>
            <p:ph type="body" sz="quarter" idx="10"/>
          </p:nvPr>
        </p:nvSpPr>
        <p:spPr>
          <a:xfrm>
            <a:off x="533400" y="1981200"/>
            <a:ext cx="8153400" cy="3962400"/>
          </a:xfrm>
        </p:spPr>
        <p:txBody>
          <a:bodyPr/>
          <a:lstStyle/>
          <a:p>
            <a:r>
              <a:rPr lang="en-US" sz="2800" dirty="0"/>
              <a:t>New (and hopefully improved)</a:t>
            </a:r>
          </a:p>
          <a:p>
            <a:endParaRPr lang="en-US" sz="2800" dirty="0"/>
          </a:p>
          <a:p>
            <a:r>
              <a:rPr lang="en-US" sz="2800" dirty="0"/>
              <a:t>Mandated means USE </a:t>
            </a:r>
            <a:r>
              <a:rPr lang="en-US" sz="2800" b="1" dirty="0">
                <a:solidFill>
                  <a:srgbClr val="C00000"/>
                </a:solidFill>
              </a:rPr>
              <a:t>THIS</a:t>
            </a:r>
            <a:r>
              <a:rPr lang="en-US" sz="2800" dirty="0"/>
              <a:t> FORM</a:t>
            </a:r>
          </a:p>
          <a:p>
            <a:endParaRPr lang="en-US" sz="2800" dirty="0"/>
          </a:p>
          <a:p>
            <a:r>
              <a:rPr lang="en-US" sz="2800" dirty="0">
                <a:hlinkClick r:id="rId2"/>
              </a:rPr>
              <a:t>https://education.vermont.gov/documents/edu-mandated-restraint-seclusion-documentation-report</a:t>
            </a:r>
            <a:endParaRPr lang="en-US" sz="2800" dirty="0"/>
          </a:p>
        </p:txBody>
      </p:sp>
    </p:spTree>
    <p:extLst>
      <p:ext uri="{BB962C8B-B14F-4D97-AF65-F5344CB8AC3E}">
        <p14:creationId xmlns:p14="http://schemas.microsoft.com/office/powerpoint/2010/main" val="4148395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981200"/>
          </a:xfrm>
        </p:spPr>
        <p:txBody>
          <a:bodyPr>
            <a:normAutofit fontScale="90000"/>
          </a:bodyPr>
          <a:lstStyle/>
          <a:p>
            <a:r>
              <a:rPr lang="en-US" sz="3400" b="1" dirty="0">
                <a:solidFill>
                  <a:srgbClr val="004F25"/>
                </a:solidFill>
              </a:rPr>
              <a:t>Combined Incident Reporting Software (CIRS)</a:t>
            </a:r>
            <a:br>
              <a:rPr lang="en-US" sz="3400" b="1" dirty="0">
                <a:solidFill>
                  <a:srgbClr val="004F25"/>
                </a:solidFill>
              </a:rPr>
            </a:br>
            <a:r>
              <a:rPr lang="en-US" sz="3400" b="1" dirty="0">
                <a:solidFill>
                  <a:srgbClr val="004F25"/>
                </a:solidFill>
              </a:rPr>
              <a:t>and</a:t>
            </a:r>
            <a:br>
              <a:rPr lang="en-US" sz="3400" b="1" dirty="0">
                <a:solidFill>
                  <a:srgbClr val="004F25"/>
                </a:solidFill>
              </a:rPr>
            </a:br>
            <a:r>
              <a:rPr lang="en-US" sz="3400" b="1" dirty="0">
                <a:solidFill>
                  <a:srgbClr val="004F25"/>
                </a:solidFill>
              </a:rPr>
              <a:t>Statewide Longitudinal Data System (SLDS)</a:t>
            </a:r>
          </a:p>
        </p:txBody>
      </p:sp>
      <p:sp>
        <p:nvSpPr>
          <p:cNvPr id="3" name="Text Placeholder 2"/>
          <p:cNvSpPr>
            <a:spLocks noGrp="1"/>
          </p:cNvSpPr>
          <p:nvPr>
            <p:ph type="body" sz="quarter" idx="10"/>
          </p:nvPr>
        </p:nvSpPr>
        <p:spPr>
          <a:xfrm>
            <a:off x="533400" y="2590800"/>
            <a:ext cx="8153400" cy="2667000"/>
          </a:xfrm>
        </p:spPr>
        <p:txBody>
          <a:bodyPr/>
          <a:lstStyle/>
          <a:p>
            <a:r>
              <a:rPr lang="en-US" sz="2200" dirty="0"/>
              <a:t>To manage, analyze, and use educational data</a:t>
            </a:r>
          </a:p>
          <a:p>
            <a:endParaRPr lang="en-US" sz="1200" dirty="0"/>
          </a:p>
          <a:p>
            <a:r>
              <a:rPr lang="en-US" sz="2200" dirty="0"/>
              <a:t>To help make data-informed decisions</a:t>
            </a:r>
          </a:p>
          <a:p>
            <a:endParaRPr lang="en-US" sz="1200" dirty="0"/>
          </a:p>
          <a:p>
            <a:r>
              <a:rPr lang="en-US" sz="2200" dirty="0"/>
              <a:t>To facilitate research for increasing student achievement and closing achievement gaps</a:t>
            </a:r>
          </a:p>
          <a:p>
            <a:endParaRPr lang="en-US" sz="1200" dirty="0"/>
          </a:p>
          <a:p>
            <a:r>
              <a:rPr lang="en-US" sz="2200" dirty="0"/>
              <a:t>To support state and federal reporting requirements</a:t>
            </a:r>
          </a:p>
          <a:p>
            <a:endParaRPr lang="en-US" sz="1200" dirty="0"/>
          </a:p>
        </p:txBody>
      </p:sp>
      <p:sp>
        <p:nvSpPr>
          <p:cNvPr id="4" name="TextBox 3"/>
          <p:cNvSpPr txBox="1"/>
          <p:nvPr/>
        </p:nvSpPr>
        <p:spPr>
          <a:xfrm>
            <a:off x="609600" y="5486400"/>
            <a:ext cx="7598544" cy="830997"/>
          </a:xfrm>
          <a:prstGeom prst="rect">
            <a:avLst/>
          </a:prstGeom>
          <a:noFill/>
        </p:spPr>
        <p:txBody>
          <a:bodyPr wrap="square" rtlCol="0">
            <a:spAutoFit/>
          </a:bodyPr>
          <a:lstStyle/>
          <a:p>
            <a:pPr algn="ctr"/>
            <a:r>
              <a:rPr lang="en-US" sz="2400" b="1" dirty="0">
                <a:solidFill>
                  <a:srgbClr val="C00000"/>
                </a:solidFill>
              </a:rPr>
              <a:t>How does the reporting of restraints and seclusions fit into this data?</a:t>
            </a:r>
          </a:p>
        </p:txBody>
      </p:sp>
    </p:spTree>
    <p:extLst>
      <p:ext uri="{BB962C8B-B14F-4D97-AF65-F5344CB8AC3E}">
        <p14:creationId xmlns:p14="http://schemas.microsoft.com/office/powerpoint/2010/main" val="1360155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04F25"/>
                </a:solidFill>
              </a:rPr>
              <a:t>Ratio of Restraints to Seclusions</a:t>
            </a:r>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886172849"/>
              </p:ext>
            </p:extLst>
          </p:nvPr>
        </p:nvGraphicFramePr>
        <p:xfrm>
          <a:off x="470170" y="1600200"/>
          <a:ext cx="82296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73804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4F25"/>
          </a:solidFill>
        </p:spPr>
        <p:txBody>
          <a:bodyPr/>
          <a:lstStyle/>
          <a:p>
            <a:r>
              <a:rPr lang="en-US" b="1" dirty="0">
                <a:solidFill>
                  <a:schemeClr val="bg1"/>
                </a:solidFill>
              </a:rPr>
              <a:t>ANNUAL NOTIFICATION</a:t>
            </a:r>
          </a:p>
        </p:txBody>
      </p:sp>
      <p:cxnSp>
        <p:nvCxnSpPr>
          <p:cNvPr id="4" name="Straight Connector 3"/>
          <p:cNvCxnSpPr/>
          <p:nvPr/>
        </p:nvCxnSpPr>
        <p:spPr>
          <a:xfrm flipV="1">
            <a:off x="266700" y="183930"/>
            <a:ext cx="8682859" cy="76200"/>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8873359" y="163566"/>
            <a:ext cx="42041" cy="6532837"/>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 y="183930"/>
            <a:ext cx="38100" cy="6512473"/>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3583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Annual Notification</a:t>
            </a:r>
          </a:p>
        </p:txBody>
      </p:sp>
      <p:sp>
        <p:nvSpPr>
          <p:cNvPr id="3" name="Content Placeholder 2"/>
          <p:cNvSpPr>
            <a:spLocks noGrp="1"/>
          </p:cNvSpPr>
          <p:nvPr>
            <p:ph sz="quarter" idx="10"/>
          </p:nvPr>
        </p:nvSpPr>
        <p:spPr>
          <a:xfrm>
            <a:off x="457200" y="2057400"/>
            <a:ext cx="8229600" cy="4191000"/>
          </a:xfrm>
        </p:spPr>
        <p:txBody>
          <a:bodyPr/>
          <a:lstStyle/>
          <a:p>
            <a:pPr marL="457200" indent="-457200">
              <a:buFont typeface="Arial"/>
              <a:buChar char="•"/>
            </a:pPr>
            <a:r>
              <a:rPr lang="en-US" sz="2800" dirty="0"/>
              <a:t>At or before the beginning of each </a:t>
            </a:r>
            <a:r>
              <a:rPr lang="en-US" sz="2800"/>
              <a:t>school year</a:t>
            </a:r>
            <a:endParaRPr lang="en-US" sz="2800" dirty="0"/>
          </a:p>
          <a:p>
            <a:endParaRPr lang="en-US" sz="800" dirty="0"/>
          </a:p>
          <a:p>
            <a:pPr marL="1200150" lvl="1" indent="-457200">
              <a:buFont typeface="Arial"/>
              <a:buChar char="•"/>
            </a:pPr>
            <a:r>
              <a:rPr lang="en-US" sz="2200" dirty="0"/>
              <a:t>The policies pertaining to restraint and seclusion</a:t>
            </a:r>
          </a:p>
          <a:p>
            <a:pPr lvl="1" indent="0">
              <a:buNone/>
            </a:pPr>
            <a:endParaRPr lang="en-US" sz="2200" dirty="0"/>
          </a:p>
          <a:p>
            <a:pPr marL="1200150" lvl="1" indent="-457200">
              <a:buFont typeface="Arial"/>
              <a:buChar char="•"/>
            </a:pPr>
            <a:r>
              <a:rPr lang="en-US" sz="2200" dirty="0"/>
              <a:t>The intent to emphasize the use of positive behavioral interventions and supports</a:t>
            </a:r>
          </a:p>
          <a:p>
            <a:pPr lvl="1" indent="0">
              <a:buNone/>
            </a:pPr>
            <a:endParaRPr lang="en-US" sz="2200" dirty="0"/>
          </a:p>
          <a:p>
            <a:pPr marL="1200150" lvl="1" indent="-457200">
              <a:buFont typeface="Arial"/>
              <a:buChar char="•"/>
            </a:pPr>
            <a:r>
              <a:rPr lang="en-US" sz="2200" dirty="0"/>
              <a:t>The intention to avoid restraint and seclusion to address student behavior</a:t>
            </a:r>
          </a:p>
          <a:p>
            <a:endParaRPr lang="en-US" dirty="0"/>
          </a:p>
        </p:txBody>
      </p:sp>
    </p:spTree>
    <p:extLst>
      <p:ext uri="{BB962C8B-B14F-4D97-AF65-F5344CB8AC3E}">
        <p14:creationId xmlns:p14="http://schemas.microsoft.com/office/powerpoint/2010/main" val="30169658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799"/>
            <a:ext cx="8229600" cy="1143001"/>
          </a:xfrm>
        </p:spPr>
        <p:txBody>
          <a:bodyPr>
            <a:normAutofit/>
          </a:bodyPr>
          <a:lstStyle/>
          <a:p>
            <a:r>
              <a:rPr lang="en-US" sz="4800" b="1" dirty="0">
                <a:solidFill>
                  <a:srgbClr val="004F25"/>
                </a:solidFill>
              </a:rPr>
              <a:t>COMMENTS &amp; QUESTIONS</a:t>
            </a:r>
          </a:p>
        </p:txBody>
      </p:sp>
      <p:pic>
        <p:nvPicPr>
          <p:cNvPr id="4" name="Content Placehold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219200" y="1492469"/>
            <a:ext cx="6781799" cy="3308131"/>
          </a:xfrm>
        </p:spPr>
      </p:pic>
      <p:sp>
        <p:nvSpPr>
          <p:cNvPr id="3" name="TextBox 2"/>
          <p:cNvSpPr txBox="1"/>
          <p:nvPr/>
        </p:nvSpPr>
        <p:spPr>
          <a:xfrm>
            <a:off x="1838865" y="5105400"/>
            <a:ext cx="5462329" cy="1200329"/>
          </a:xfrm>
          <a:prstGeom prst="rect">
            <a:avLst/>
          </a:prstGeom>
          <a:noFill/>
        </p:spPr>
        <p:txBody>
          <a:bodyPr wrap="none" rtlCol="0">
            <a:spAutoFit/>
          </a:bodyPr>
          <a:lstStyle/>
          <a:p>
            <a:r>
              <a:rPr lang="en-US" b="1" dirty="0"/>
              <a:t>Tracy Harris, Coordinator for Behavioral Supports</a:t>
            </a:r>
          </a:p>
          <a:p>
            <a:pPr algn="ctr"/>
            <a:r>
              <a:rPr lang="en-US" b="1" dirty="0"/>
              <a:t>Vermont Agency of Education</a:t>
            </a:r>
          </a:p>
          <a:p>
            <a:pPr algn="ctr"/>
            <a:r>
              <a:rPr lang="en-US" b="1" dirty="0">
                <a:hlinkClick r:id="rId3"/>
              </a:rPr>
              <a:t>tracy.harris@vermont.gov</a:t>
            </a:r>
            <a:endParaRPr lang="en-US" b="1" dirty="0"/>
          </a:p>
          <a:p>
            <a:pPr algn="ctr"/>
            <a:r>
              <a:rPr lang="en-US" b="1" dirty="0"/>
              <a:t>(802) 479-1421</a:t>
            </a:r>
          </a:p>
        </p:txBody>
      </p:sp>
      <p:cxnSp>
        <p:nvCxnSpPr>
          <p:cNvPr id="5" name="Straight Connector 4"/>
          <p:cNvCxnSpPr/>
          <p:nvPr/>
        </p:nvCxnSpPr>
        <p:spPr>
          <a:xfrm flipV="1">
            <a:off x="266700" y="183930"/>
            <a:ext cx="8682859" cy="76200"/>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8873359" y="163566"/>
            <a:ext cx="42041" cy="6532837"/>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66700" y="183930"/>
            <a:ext cx="42041" cy="6532837"/>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779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4F25"/>
                </a:solidFill>
              </a:rPr>
              <a:t>Violations of Vermont Rule 4500</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418698122"/>
              </p:ext>
            </p:extLst>
          </p:nvPr>
        </p:nvGraphicFramePr>
        <p:xfrm>
          <a:off x="457200" y="1600200"/>
          <a:ext cx="82296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8531923"/>
      </p:ext>
    </p:extLst>
  </p:cSld>
  <p:clrMapOvr>
    <a:masterClrMapping/>
  </p:clrMapOvr>
</p:sld>
</file>

<file path=ppt/theme/theme1.xml><?xml version="1.0" encoding="utf-8"?>
<a:theme xmlns:a="http://schemas.openxmlformats.org/drawingml/2006/main" name="Custom Design">
  <a:themeElements>
    <a:clrScheme name="SOV Branded">
      <a:dk1>
        <a:sysClr val="windowText" lastClr="000000"/>
      </a:dk1>
      <a:lt1>
        <a:srgbClr val="FFFFFF"/>
      </a:lt1>
      <a:dk2>
        <a:srgbClr val="00853F"/>
      </a:dk2>
      <a:lt2>
        <a:srgbClr val="FFFFFF"/>
      </a:lt2>
      <a:accent1>
        <a:srgbClr val="00853F"/>
      </a:accent1>
      <a:accent2>
        <a:srgbClr val="F38F1D"/>
      </a:accent2>
      <a:accent3>
        <a:srgbClr val="9BBB59"/>
      </a:accent3>
      <a:accent4>
        <a:srgbClr val="8064A2"/>
      </a:accent4>
      <a:accent5>
        <a:srgbClr val="4BACC6"/>
      </a:accent5>
      <a:accent6>
        <a:srgbClr val="F79646"/>
      </a:accent6>
      <a:hlink>
        <a:srgbClr val="0000FF"/>
      </a:hlink>
      <a:folHlink>
        <a:srgbClr val="800080"/>
      </a:folHlink>
    </a:clrScheme>
    <a:fontScheme name="SOV Branded">
      <a:majorFont>
        <a:latin typeface="Franklin Gothic Book"/>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edu-aoe-power-point-presentation</Template>
  <TotalTime>2691</TotalTime>
  <Words>5141</Words>
  <Application>Microsoft Macintosh PowerPoint</Application>
  <PresentationFormat>On-screen Show (4:3)</PresentationFormat>
  <Paragraphs>590</Paragraphs>
  <Slides>82</Slides>
  <Notes>7</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82</vt:i4>
      </vt:variant>
    </vt:vector>
  </HeadingPairs>
  <TitlesOfParts>
    <vt:vector size="88" baseType="lpstr">
      <vt:lpstr>Arial</vt:lpstr>
      <vt:lpstr>Calibri</vt:lpstr>
      <vt:lpstr>Franklin Gothic Book</vt:lpstr>
      <vt:lpstr>Franklin Gothic Medium</vt:lpstr>
      <vt:lpstr>Palatino Linotype</vt:lpstr>
      <vt:lpstr>Custom Design</vt:lpstr>
      <vt:lpstr>Seclusion and Restraint in VT Schools: Rule 4500</vt:lpstr>
      <vt:lpstr>Seclusion and Restraint  in Vermont Schools</vt:lpstr>
      <vt:lpstr>Webinar Logistics</vt:lpstr>
      <vt:lpstr>INTRODUCTION</vt:lpstr>
      <vt:lpstr>Purposes of Rule 4500</vt:lpstr>
      <vt:lpstr>Where Vermont Stands  with regard to restraints and seclusions</vt:lpstr>
      <vt:lpstr>The Use of Seclusion</vt:lpstr>
      <vt:lpstr>Ratio of Restraints to Seclusions</vt:lpstr>
      <vt:lpstr>Violations of Vermont Rule 4500</vt:lpstr>
      <vt:lpstr>Responding to the Data</vt:lpstr>
      <vt:lpstr>DEFINITIONS</vt:lpstr>
      <vt:lpstr>Definitions</vt:lpstr>
      <vt:lpstr>POLL</vt:lpstr>
      <vt:lpstr>AND THE ANSWER IS …</vt:lpstr>
      <vt:lpstr>WHAT IF ...</vt:lpstr>
      <vt:lpstr>AND THE ANSWER IS …</vt:lpstr>
      <vt:lpstr>WHAT IF ...</vt:lpstr>
      <vt:lpstr>AND THE ANSWER IS …</vt:lpstr>
      <vt:lpstr>WHAT IF ...</vt:lpstr>
      <vt:lpstr>AND THE ANSWER IS …</vt:lpstr>
      <vt:lpstr>Additional Definitions</vt:lpstr>
      <vt:lpstr>Definitions Continued</vt:lpstr>
      <vt:lpstr>Definitions Continued</vt:lpstr>
      <vt:lpstr>A Note About Prone &amp; Supine Restraints</vt:lpstr>
      <vt:lpstr>Definitions Continued</vt:lpstr>
      <vt:lpstr>POLL</vt:lpstr>
      <vt:lpstr>AND THE ANSWER IS …</vt:lpstr>
      <vt:lpstr>WHAT IF ...</vt:lpstr>
      <vt:lpstr>AND THE ANSWER IS …</vt:lpstr>
      <vt:lpstr>Definitions Continued</vt:lpstr>
      <vt:lpstr>PERMISSIBLE USE OF SECLUSION</vt:lpstr>
      <vt:lpstr>Permissible Use of Seclusion</vt:lpstr>
      <vt:lpstr>Permissible Use of Seclusion Cont.</vt:lpstr>
      <vt:lpstr>What ???</vt:lpstr>
      <vt:lpstr>WHAT???</vt:lpstr>
      <vt:lpstr>POLL</vt:lpstr>
      <vt:lpstr>AND THE ANSWER IS …</vt:lpstr>
      <vt:lpstr>WHAT IF ...</vt:lpstr>
      <vt:lpstr>AND THE ANSWER IS …</vt:lpstr>
      <vt:lpstr>WHAT IF ...</vt:lpstr>
      <vt:lpstr>AND THE ANSWER IS …</vt:lpstr>
      <vt:lpstr>FOR MORE INFORMATION</vt:lpstr>
      <vt:lpstr>PERMISSIBLE USE OF RESTRAINT</vt:lpstr>
      <vt:lpstr>Permissible Use of Restraint</vt:lpstr>
      <vt:lpstr>Permissible Use of Restraint Cont.</vt:lpstr>
      <vt:lpstr>Permissible Use of Restraint Cont.</vt:lpstr>
      <vt:lpstr>POLL</vt:lpstr>
      <vt:lpstr>AND THE ANSWER IS …</vt:lpstr>
      <vt:lpstr>WHAT IF ...</vt:lpstr>
      <vt:lpstr>AND THE ANSWER IS …</vt:lpstr>
      <vt:lpstr>WHAT IF ...</vt:lpstr>
      <vt:lpstr>AND THE ANSWER IS …</vt:lpstr>
      <vt:lpstr>WHAT IF ...</vt:lpstr>
      <vt:lpstr>AND THE ANSWER IS …</vt:lpstr>
      <vt:lpstr>PROHIBITED INTERVENTIONS</vt:lpstr>
      <vt:lpstr>Prohibited Interventions</vt:lpstr>
      <vt:lpstr>Prohibited Interventions Cont.</vt:lpstr>
      <vt:lpstr>POLL</vt:lpstr>
      <vt:lpstr>AND THE ANSWER IS …</vt:lpstr>
      <vt:lpstr>POLL</vt:lpstr>
      <vt:lpstr>AND THE ANSWER IS …</vt:lpstr>
      <vt:lpstr>POLL</vt:lpstr>
      <vt:lpstr>AND THE ANSWER IS …</vt:lpstr>
      <vt:lpstr>TRAUMA</vt:lpstr>
      <vt:lpstr>Trauma-Informed Use of  Restraint and Seclusion</vt:lpstr>
      <vt:lpstr>TERMINATION OF THE RESTRAINT/SECLUSION</vt:lpstr>
      <vt:lpstr>Termination of the Intervention</vt:lpstr>
      <vt:lpstr>Following the Termination of the Intervention</vt:lpstr>
      <vt:lpstr>DEBRIEFING</vt:lpstr>
      <vt:lpstr>Debriefing</vt:lpstr>
      <vt:lpstr>REPORTING</vt:lpstr>
      <vt:lpstr>Reporting of Restraint/Seclusion</vt:lpstr>
      <vt:lpstr>Reporting of Restraint/Seclusion</vt:lpstr>
      <vt:lpstr>Reporting of Restraint / Seclusion</vt:lpstr>
      <vt:lpstr>Reporting of Restraint / Seclusion</vt:lpstr>
      <vt:lpstr>POLL</vt:lpstr>
      <vt:lpstr>AND THE ANSWER IS …</vt:lpstr>
      <vt:lpstr>Mandated Report Form</vt:lpstr>
      <vt:lpstr>Combined Incident Reporting Software (CIRS) and Statewide Longitudinal Data System (SLDS)</vt:lpstr>
      <vt:lpstr>ANNUAL NOTIFICATION</vt:lpstr>
      <vt:lpstr>Annual Notification</vt:lpstr>
      <vt:lpstr>COMMENTS &amp; QUESTIONS</vt:lpstr>
    </vt:vector>
  </TitlesOfParts>
  <Company>Vermont Agency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Vermont Agency of Education</dc:creator>
  <cp:lastModifiedBy>Microsoft Office User</cp:lastModifiedBy>
  <cp:revision>149</cp:revision>
  <dcterms:created xsi:type="dcterms:W3CDTF">2016-07-25T13:30:01Z</dcterms:created>
  <dcterms:modified xsi:type="dcterms:W3CDTF">2019-09-10T11:51:44Z</dcterms:modified>
</cp:coreProperties>
</file>