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notesMasterIdLst>
    <p:notesMasterId r:id="rId85"/>
  </p:notesMasterIdLst>
  <p:sldIdLst>
    <p:sldId id="256" r:id="rId2"/>
    <p:sldId id="258" r:id="rId3"/>
    <p:sldId id="551" r:id="rId4"/>
    <p:sldId id="776" r:id="rId5"/>
    <p:sldId id="899" r:id="rId6"/>
    <p:sldId id="259" r:id="rId7"/>
    <p:sldId id="1087" r:id="rId8"/>
    <p:sldId id="1083" r:id="rId9"/>
    <p:sldId id="1459" r:id="rId10"/>
    <p:sldId id="1446" r:id="rId11"/>
    <p:sldId id="1455" r:id="rId12"/>
    <p:sldId id="1447" r:id="rId13"/>
    <p:sldId id="1448" r:id="rId14"/>
    <p:sldId id="262" r:id="rId15"/>
    <p:sldId id="1451" r:id="rId16"/>
    <p:sldId id="1454" r:id="rId17"/>
    <p:sldId id="1444" r:id="rId18"/>
    <p:sldId id="1473" r:id="rId19"/>
    <p:sldId id="1474" r:id="rId20"/>
    <p:sldId id="1450" r:id="rId21"/>
    <p:sldId id="1456" r:id="rId22"/>
    <p:sldId id="779" r:id="rId23"/>
    <p:sldId id="1475" r:id="rId24"/>
    <p:sldId id="796" r:id="rId25"/>
    <p:sldId id="904" r:id="rId26"/>
    <p:sldId id="909" r:id="rId27"/>
    <p:sldId id="261" r:id="rId28"/>
    <p:sldId id="648" r:id="rId29"/>
    <p:sldId id="853" r:id="rId30"/>
    <p:sldId id="894" r:id="rId31"/>
    <p:sldId id="687" r:id="rId32"/>
    <p:sldId id="810" r:id="rId33"/>
    <p:sldId id="1467" r:id="rId34"/>
    <p:sldId id="861" r:id="rId35"/>
    <p:sldId id="854" r:id="rId36"/>
    <p:sldId id="852" r:id="rId37"/>
    <p:sldId id="893" r:id="rId38"/>
    <p:sldId id="777" r:id="rId39"/>
    <p:sldId id="683" r:id="rId40"/>
    <p:sldId id="1476" r:id="rId41"/>
    <p:sldId id="768" r:id="rId42"/>
    <p:sldId id="812" r:id="rId43"/>
    <p:sldId id="919" r:id="rId44"/>
    <p:sldId id="801" r:id="rId45"/>
    <p:sldId id="803" r:id="rId46"/>
    <p:sldId id="804" r:id="rId47"/>
    <p:sldId id="805" r:id="rId48"/>
    <p:sldId id="806" r:id="rId49"/>
    <p:sldId id="602" r:id="rId50"/>
    <p:sldId id="1477" r:id="rId51"/>
    <p:sldId id="856" r:id="rId52"/>
    <p:sldId id="607" r:id="rId53"/>
    <p:sldId id="912" r:id="rId54"/>
    <p:sldId id="913" r:id="rId55"/>
    <p:sldId id="811" r:id="rId56"/>
    <p:sldId id="614" r:id="rId57"/>
    <p:sldId id="1478" r:id="rId58"/>
    <p:sldId id="1480" r:id="rId59"/>
    <p:sldId id="621" r:id="rId60"/>
    <p:sldId id="813" r:id="rId61"/>
    <p:sldId id="622" r:id="rId62"/>
    <p:sldId id="623" r:id="rId63"/>
    <p:sldId id="814" r:id="rId64"/>
    <p:sldId id="815" r:id="rId65"/>
    <p:sldId id="626" r:id="rId66"/>
    <p:sldId id="1481" r:id="rId67"/>
    <p:sldId id="858" r:id="rId68"/>
    <p:sldId id="303" r:id="rId69"/>
    <p:sldId id="312" r:id="rId70"/>
    <p:sldId id="271" r:id="rId71"/>
    <p:sldId id="306" r:id="rId72"/>
    <p:sldId id="311" r:id="rId73"/>
    <p:sldId id="269" r:id="rId74"/>
    <p:sldId id="279" r:id="rId75"/>
    <p:sldId id="280" r:id="rId76"/>
    <p:sldId id="890" r:id="rId77"/>
    <p:sldId id="889" r:id="rId78"/>
    <p:sldId id="1482" r:id="rId79"/>
    <p:sldId id="859" r:id="rId80"/>
    <p:sldId id="860" r:id="rId81"/>
    <p:sldId id="1484" r:id="rId82"/>
    <p:sldId id="851" r:id="rId83"/>
    <p:sldId id="1086" r:id="rId8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tney Keene" initials="" lastIdx="4" clrIdx="0"/>
  <p:cmAuthor id="2" name="Kristin Beswick"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E35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5" autoAdjust="0"/>
    <p:restoredTop sz="94271" autoAdjust="0"/>
  </p:normalViewPr>
  <p:slideViewPr>
    <p:cSldViewPr snapToGrid="0">
      <p:cViewPr varScale="1">
        <p:scale>
          <a:sx n="93" d="100"/>
          <a:sy n="93" d="100"/>
        </p:scale>
        <p:origin x="952" y="192"/>
      </p:cViewPr>
      <p:guideLst/>
    </p:cSldViewPr>
  </p:slideViewPr>
  <p:outlineViewPr>
    <p:cViewPr>
      <p:scale>
        <a:sx n="33" d="100"/>
        <a:sy n="33" d="100"/>
      </p:scale>
      <p:origin x="0" y="-8142"/>
    </p:cViewPr>
  </p:outlineViewPr>
  <p:notesTextViewPr>
    <p:cViewPr>
      <p:scale>
        <a:sx n="1" d="1"/>
        <a:sy n="1" d="1"/>
      </p:scale>
      <p:origin x="0" y="0"/>
    </p:cViewPr>
  </p:notesTextViewPr>
  <p:sorterViewPr>
    <p:cViewPr varScale="1">
      <p:scale>
        <a:sx n="1" d="1"/>
        <a:sy n="1" d="1"/>
      </p:scale>
      <p:origin x="0" y="-2796"/>
    </p:cViewPr>
  </p:sorterViewPr>
  <p:notesViewPr>
    <p:cSldViewPr snapToGrid="0">
      <p:cViewPr varScale="1">
        <p:scale>
          <a:sx n="54" d="100"/>
          <a:sy n="54" d="100"/>
        </p:scale>
        <p:origin x="287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_rels/data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image" Target="../media/image42.png"/><Relationship Id="rId1" Type="http://schemas.openxmlformats.org/officeDocument/2006/relationships/image" Target="../media/image41.png"/><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image" Target="../media/image42.png"/><Relationship Id="rId1" Type="http://schemas.openxmlformats.org/officeDocument/2006/relationships/image" Target="../media/image41.png"/><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086CB3-543E-4E37-8B0B-73694B1C4BD6}" type="doc">
      <dgm:prSet loTypeId="urn:microsoft.com/office/officeart/2005/8/layout/arrow4" loCatId="process" qsTypeId="urn:microsoft.com/office/officeart/2005/8/quickstyle/simple1" qsCatId="simple" csTypeId="urn:microsoft.com/office/officeart/2005/8/colors/accent6_4" csCatId="accent6" phldr="1"/>
      <dgm:spPr/>
      <dgm:t>
        <a:bodyPr/>
        <a:lstStyle/>
        <a:p>
          <a:endParaRPr lang="en-US"/>
        </a:p>
      </dgm:t>
    </dgm:pt>
    <dgm:pt modelId="{4B4DE4B7-0703-4969-90AB-88EAFC123582}">
      <dgm:prSet phldrT="[Text]"/>
      <dgm:spPr/>
      <dgm:t>
        <a:bodyPr/>
        <a:lstStyle/>
        <a:p>
          <a:r>
            <a:rPr lang="en-US" dirty="0"/>
            <a:t>Stress</a:t>
          </a:r>
        </a:p>
      </dgm:t>
    </dgm:pt>
    <dgm:pt modelId="{4E0A7FCF-1A53-4DDD-AEE3-6DDBA8FA6BD7}" type="parTrans" cxnId="{B59A398E-A303-451C-BE30-8A359371BB74}">
      <dgm:prSet/>
      <dgm:spPr/>
      <dgm:t>
        <a:bodyPr/>
        <a:lstStyle/>
        <a:p>
          <a:endParaRPr lang="en-US"/>
        </a:p>
      </dgm:t>
    </dgm:pt>
    <dgm:pt modelId="{9F0CE1F8-B4BD-4408-AE7C-52346ABF251D}" type="sibTrans" cxnId="{B59A398E-A303-451C-BE30-8A359371BB74}">
      <dgm:prSet/>
      <dgm:spPr/>
      <dgm:t>
        <a:bodyPr/>
        <a:lstStyle/>
        <a:p>
          <a:endParaRPr lang="en-US"/>
        </a:p>
      </dgm:t>
    </dgm:pt>
    <dgm:pt modelId="{4E66CC29-687B-4FC3-ADB3-41580C023C14}">
      <dgm:prSet phldrT="[Text]"/>
      <dgm:spPr/>
      <dgm:t>
        <a:bodyPr/>
        <a:lstStyle/>
        <a:p>
          <a:r>
            <a:rPr lang="en-US" dirty="0"/>
            <a:t>Performance</a:t>
          </a:r>
        </a:p>
      </dgm:t>
    </dgm:pt>
    <dgm:pt modelId="{F7EAD8B2-3661-4089-9FA6-12346C5771ED}" type="parTrans" cxnId="{8480179E-342B-4936-942F-D798B2B8B99F}">
      <dgm:prSet/>
      <dgm:spPr/>
      <dgm:t>
        <a:bodyPr/>
        <a:lstStyle/>
        <a:p>
          <a:endParaRPr lang="en-US"/>
        </a:p>
      </dgm:t>
    </dgm:pt>
    <dgm:pt modelId="{9B1DF6CE-FD5A-44BE-81C2-391C4D9FA135}" type="sibTrans" cxnId="{8480179E-342B-4936-942F-D798B2B8B99F}">
      <dgm:prSet/>
      <dgm:spPr/>
      <dgm:t>
        <a:bodyPr/>
        <a:lstStyle/>
        <a:p>
          <a:endParaRPr lang="en-US"/>
        </a:p>
      </dgm:t>
    </dgm:pt>
    <dgm:pt modelId="{32FAD1D6-1145-41AB-A47A-CB0AC24B2FD3}" type="pres">
      <dgm:prSet presAssocID="{FE086CB3-543E-4E37-8B0B-73694B1C4BD6}" presName="compositeShape" presStyleCnt="0">
        <dgm:presLayoutVars>
          <dgm:chMax val="2"/>
          <dgm:dir/>
          <dgm:resizeHandles val="exact"/>
        </dgm:presLayoutVars>
      </dgm:prSet>
      <dgm:spPr/>
    </dgm:pt>
    <dgm:pt modelId="{D2295938-472E-4BAB-BA19-FC482EB468D9}" type="pres">
      <dgm:prSet presAssocID="{4B4DE4B7-0703-4969-90AB-88EAFC123582}" presName="upArrow" presStyleLbl="node1" presStyleIdx="0" presStyleCnt="2"/>
      <dgm:spPr/>
    </dgm:pt>
    <dgm:pt modelId="{F1DCFC61-FE64-4CD3-B054-BF4E595836F7}" type="pres">
      <dgm:prSet presAssocID="{4B4DE4B7-0703-4969-90AB-88EAFC123582}" presName="upArrowText" presStyleLbl="revTx" presStyleIdx="0" presStyleCnt="2">
        <dgm:presLayoutVars>
          <dgm:chMax val="0"/>
          <dgm:bulletEnabled val="1"/>
        </dgm:presLayoutVars>
      </dgm:prSet>
      <dgm:spPr/>
    </dgm:pt>
    <dgm:pt modelId="{066B20F7-DBFF-4032-B50B-E7E001B6F4D4}" type="pres">
      <dgm:prSet presAssocID="{4E66CC29-687B-4FC3-ADB3-41580C023C14}" presName="downArrow" presStyleLbl="node1" presStyleIdx="1" presStyleCnt="2"/>
      <dgm:spPr/>
    </dgm:pt>
    <dgm:pt modelId="{A90EC194-6A43-40E2-A632-9562D1EE72BA}" type="pres">
      <dgm:prSet presAssocID="{4E66CC29-687B-4FC3-ADB3-41580C023C14}" presName="downArrowText" presStyleLbl="revTx" presStyleIdx="1" presStyleCnt="2">
        <dgm:presLayoutVars>
          <dgm:chMax val="0"/>
          <dgm:bulletEnabled val="1"/>
        </dgm:presLayoutVars>
      </dgm:prSet>
      <dgm:spPr/>
    </dgm:pt>
  </dgm:ptLst>
  <dgm:cxnLst>
    <dgm:cxn modelId="{EC58A081-C411-452A-AF0B-27CB8B3319D3}" type="presOf" srcId="{FE086CB3-543E-4E37-8B0B-73694B1C4BD6}" destId="{32FAD1D6-1145-41AB-A47A-CB0AC24B2FD3}" srcOrd="0" destOrd="0" presId="urn:microsoft.com/office/officeart/2005/8/layout/arrow4"/>
    <dgm:cxn modelId="{B59A398E-A303-451C-BE30-8A359371BB74}" srcId="{FE086CB3-543E-4E37-8B0B-73694B1C4BD6}" destId="{4B4DE4B7-0703-4969-90AB-88EAFC123582}" srcOrd="0" destOrd="0" parTransId="{4E0A7FCF-1A53-4DDD-AEE3-6DDBA8FA6BD7}" sibTransId="{9F0CE1F8-B4BD-4408-AE7C-52346ABF251D}"/>
    <dgm:cxn modelId="{8480179E-342B-4936-942F-D798B2B8B99F}" srcId="{FE086CB3-543E-4E37-8B0B-73694B1C4BD6}" destId="{4E66CC29-687B-4FC3-ADB3-41580C023C14}" srcOrd="1" destOrd="0" parTransId="{F7EAD8B2-3661-4089-9FA6-12346C5771ED}" sibTransId="{9B1DF6CE-FD5A-44BE-81C2-391C4D9FA135}"/>
    <dgm:cxn modelId="{5B769CD3-627C-4847-9B56-64B15AFDEFF9}" type="presOf" srcId="{4E66CC29-687B-4FC3-ADB3-41580C023C14}" destId="{A90EC194-6A43-40E2-A632-9562D1EE72BA}" srcOrd="0" destOrd="0" presId="urn:microsoft.com/office/officeart/2005/8/layout/arrow4"/>
    <dgm:cxn modelId="{AE9971E0-2C33-4884-98A0-2CBE72671179}" type="presOf" srcId="{4B4DE4B7-0703-4969-90AB-88EAFC123582}" destId="{F1DCFC61-FE64-4CD3-B054-BF4E595836F7}" srcOrd="0" destOrd="0" presId="urn:microsoft.com/office/officeart/2005/8/layout/arrow4"/>
    <dgm:cxn modelId="{0D7CCF0C-C4F3-4FD3-9EE1-26A9C9AD606E}" type="presParOf" srcId="{32FAD1D6-1145-41AB-A47A-CB0AC24B2FD3}" destId="{D2295938-472E-4BAB-BA19-FC482EB468D9}" srcOrd="0" destOrd="0" presId="urn:microsoft.com/office/officeart/2005/8/layout/arrow4"/>
    <dgm:cxn modelId="{D681A600-80E8-4BC8-93EB-F60851A58B66}" type="presParOf" srcId="{32FAD1D6-1145-41AB-A47A-CB0AC24B2FD3}" destId="{F1DCFC61-FE64-4CD3-B054-BF4E595836F7}" srcOrd="1" destOrd="0" presId="urn:microsoft.com/office/officeart/2005/8/layout/arrow4"/>
    <dgm:cxn modelId="{6E8A5853-686E-4F15-8690-06134C08F02A}" type="presParOf" srcId="{32FAD1D6-1145-41AB-A47A-CB0AC24B2FD3}" destId="{066B20F7-DBFF-4032-B50B-E7E001B6F4D4}" srcOrd="2" destOrd="0" presId="urn:microsoft.com/office/officeart/2005/8/layout/arrow4"/>
    <dgm:cxn modelId="{4F87592B-2D7D-4B16-B6F0-965814CE5146}" type="presParOf" srcId="{32FAD1D6-1145-41AB-A47A-CB0AC24B2FD3}" destId="{A90EC194-6A43-40E2-A632-9562D1EE72BA}" srcOrd="3"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62616D-A89D-43A1-BA9B-00E8894B5A41}"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460DFC02-00E9-4733-A882-350B84946642}" type="pres">
      <dgm:prSet presAssocID="{9A62616D-A89D-43A1-BA9B-00E8894B5A41}" presName="Name0" presStyleCnt="0">
        <dgm:presLayoutVars>
          <dgm:dir/>
          <dgm:animLvl val="lvl"/>
          <dgm:resizeHandles val="exact"/>
        </dgm:presLayoutVars>
      </dgm:prSet>
      <dgm:spPr/>
    </dgm:pt>
  </dgm:ptLst>
  <dgm:cxnLst>
    <dgm:cxn modelId="{3E45C182-2412-48C2-8AC7-9CFB6D368027}" type="presOf" srcId="{9A62616D-A89D-43A1-BA9B-00E8894B5A41}" destId="{460DFC02-00E9-4733-A882-350B84946642}" srcOrd="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71BABA-705B-4E5A-BB9F-4B2CBC00EA98}" type="doc">
      <dgm:prSet loTypeId="urn:microsoft.com/office/officeart/2005/8/layout/hList7" loCatId="list" qsTypeId="urn:microsoft.com/office/officeart/2005/8/quickstyle/simple1" qsCatId="simple" csTypeId="urn:microsoft.com/office/officeart/2005/8/colors/accent6_4" csCatId="accent6" phldr="1"/>
      <dgm:spPr/>
    </dgm:pt>
    <dgm:pt modelId="{9455357F-4BAA-40A9-8151-897208725DF4}">
      <dgm:prSet phldrT="[Text]"/>
      <dgm:spPr/>
      <dgm:t>
        <a:bodyPr/>
        <a:lstStyle/>
        <a:p>
          <a:r>
            <a:rPr lang="en-US" dirty="0">
              <a:solidFill>
                <a:schemeClr val="bg1"/>
              </a:solidFill>
            </a:rPr>
            <a:t>#1 </a:t>
          </a:r>
        </a:p>
        <a:p>
          <a:r>
            <a:rPr lang="en-US" dirty="0">
              <a:solidFill>
                <a:schemeClr val="bg1"/>
              </a:solidFill>
            </a:rPr>
            <a:t>Physiology:</a:t>
          </a:r>
        </a:p>
        <a:p>
          <a:r>
            <a:rPr lang="en-US" dirty="0">
              <a:solidFill>
                <a:schemeClr val="bg1"/>
              </a:solidFill>
            </a:rPr>
            <a:t>Body &amp; Brain</a:t>
          </a:r>
        </a:p>
      </dgm:t>
    </dgm:pt>
    <dgm:pt modelId="{68EC6772-87D6-44A1-B1E5-E99ABCC2401A}" type="parTrans" cxnId="{07559D96-B72D-46A8-80A2-71092F40E321}">
      <dgm:prSet/>
      <dgm:spPr/>
      <dgm:t>
        <a:bodyPr/>
        <a:lstStyle/>
        <a:p>
          <a:endParaRPr lang="en-US"/>
        </a:p>
      </dgm:t>
    </dgm:pt>
    <dgm:pt modelId="{60822EB1-3CE0-4466-B38F-3F107C529562}" type="sibTrans" cxnId="{07559D96-B72D-46A8-80A2-71092F40E321}">
      <dgm:prSet/>
      <dgm:spPr/>
      <dgm:t>
        <a:bodyPr/>
        <a:lstStyle/>
        <a:p>
          <a:endParaRPr lang="en-US"/>
        </a:p>
      </dgm:t>
    </dgm:pt>
    <dgm:pt modelId="{2AA28AC3-5E92-4881-8237-539D6F914495}">
      <dgm:prSet phldrT="[Text]"/>
      <dgm:spPr/>
      <dgm:t>
        <a:bodyPr/>
        <a:lstStyle/>
        <a:p>
          <a:r>
            <a:rPr lang="en-US" dirty="0">
              <a:solidFill>
                <a:schemeClr val="bg1"/>
              </a:solidFill>
            </a:rPr>
            <a:t>#2</a:t>
          </a:r>
        </a:p>
        <a:p>
          <a:r>
            <a:rPr lang="en-US" dirty="0">
              <a:solidFill>
                <a:schemeClr val="bg1"/>
              </a:solidFill>
            </a:rPr>
            <a:t>Attachment &amp; Relationships </a:t>
          </a:r>
        </a:p>
      </dgm:t>
    </dgm:pt>
    <dgm:pt modelId="{7B3BC41E-714F-440A-8ED2-980B4B3E559A}" type="parTrans" cxnId="{14EE1743-C25B-4B65-A120-8D193184555E}">
      <dgm:prSet/>
      <dgm:spPr/>
      <dgm:t>
        <a:bodyPr/>
        <a:lstStyle/>
        <a:p>
          <a:endParaRPr lang="en-US"/>
        </a:p>
      </dgm:t>
    </dgm:pt>
    <dgm:pt modelId="{B37D6928-1DAE-49E4-9BDE-AE7DF8FB0B8A}" type="sibTrans" cxnId="{14EE1743-C25B-4B65-A120-8D193184555E}">
      <dgm:prSet/>
      <dgm:spPr/>
      <dgm:t>
        <a:bodyPr/>
        <a:lstStyle/>
        <a:p>
          <a:endParaRPr lang="en-US"/>
        </a:p>
      </dgm:t>
    </dgm:pt>
    <dgm:pt modelId="{B3CE7437-4B10-4B16-8B86-61A4D02F7DE9}">
      <dgm:prSet phldrT="[Text]"/>
      <dgm:spPr/>
      <dgm:t>
        <a:bodyPr/>
        <a:lstStyle/>
        <a:p>
          <a:r>
            <a:rPr lang="en-US" dirty="0">
              <a:solidFill>
                <a:schemeClr val="bg1"/>
              </a:solidFill>
            </a:rPr>
            <a:t>#3</a:t>
          </a:r>
        </a:p>
        <a:p>
          <a:r>
            <a:rPr lang="en-US" dirty="0">
              <a:solidFill>
                <a:schemeClr val="bg1"/>
              </a:solidFill>
            </a:rPr>
            <a:t>Emotion Regulation </a:t>
          </a:r>
        </a:p>
        <a:p>
          <a:endParaRPr lang="en-US" dirty="0"/>
        </a:p>
      </dgm:t>
    </dgm:pt>
    <dgm:pt modelId="{1090D06D-C183-4D58-B7B4-F7FAD435E249}" type="parTrans" cxnId="{2DE5DB45-17D5-47DD-A92E-1DB0F5EAE3E1}">
      <dgm:prSet/>
      <dgm:spPr/>
      <dgm:t>
        <a:bodyPr/>
        <a:lstStyle/>
        <a:p>
          <a:endParaRPr lang="en-US"/>
        </a:p>
      </dgm:t>
    </dgm:pt>
    <dgm:pt modelId="{6971E5DB-7ACB-45F0-A525-8700EEB44B01}" type="sibTrans" cxnId="{2DE5DB45-17D5-47DD-A92E-1DB0F5EAE3E1}">
      <dgm:prSet/>
      <dgm:spPr/>
      <dgm:t>
        <a:bodyPr/>
        <a:lstStyle/>
        <a:p>
          <a:endParaRPr lang="en-US"/>
        </a:p>
      </dgm:t>
    </dgm:pt>
    <dgm:pt modelId="{9C2B0218-74DE-4D71-A98D-FBB94B74DC93}">
      <dgm:prSet/>
      <dgm:spPr/>
      <dgm:t>
        <a:bodyPr/>
        <a:lstStyle/>
        <a:p>
          <a:r>
            <a:rPr lang="en-US" dirty="0">
              <a:solidFill>
                <a:schemeClr val="bg1"/>
              </a:solidFill>
            </a:rPr>
            <a:t>#4</a:t>
          </a:r>
        </a:p>
        <a:p>
          <a:r>
            <a:rPr lang="en-US" dirty="0">
              <a:solidFill>
                <a:schemeClr val="bg1"/>
              </a:solidFill>
            </a:rPr>
            <a:t>Cognition &amp; Learning</a:t>
          </a:r>
        </a:p>
        <a:p>
          <a:endParaRPr lang="en-US" dirty="0"/>
        </a:p>
      </dgm:t>
    </dgm:pt>
    <dgm:pt modelId="{7D0DAAFE-2B72-43A1-9D69-DAAC28F5837F}" type="parTrans" cxnId="{59C20A6B-431D-409C-9353-A5A4ADE90473}">
      <dgm:prSet/>
      <dgm:spPr/>
      <dgm:t>
        <a:bodyPr/>
        <a:lstStyle/>
        <a:p>
          <a:endParaRPr lang="en-US"/>
        </a:p>
      </dgm:t>
    </dgm:pt>
    <dgm:pt modelId="{D9F4DA6F-3659-48AF-A995-3CE22C09FBE0}" type="sibTrans" cxnId="{59C20A6B-431D-409C-9353-A5A4ADE90473}">
      <dgm:prSet/>
      <dgm:spPr/>
      <dgm:t>
        <a:bodyPr/>
        <a:lstStyle/>
        <a:p>
          <a:endParaRPr lang="en-US"/>
        </a:p>
      </dgm:t>
    </dgm:pt>
    <dgm:pt modelId="{8B52CB9D-A69F-4CE1-B5B6-92F4432A6287}">
      <dgm:prSet/>
      <dgm:spPr/>
      <dgm:t>
        <a:bodyPr/>
        <a:lstStyle/>
        <a:p>
          <a:r>
            <a:rPr lang="en-US" dirty="0">
              <a:solidFill>
                <a:schemeClr val="bg1"/>
              </a:solidFill>
            </a:rPr>
            <a:t>#5</a:t>
          </a:r>
        </a:p>
        <a:p>
          <a:r>
            <a:rPr lang="en-US" dirty="0">
              <a:solidFill>
                <a:schemeClr val="bg1"/>
              </a:solidFill>
            </a:rPr>
            <a:t>Behavioral Control</a:t>
          </a:r>
        </a:p>
        <a:p>
          <a:endParaRPr lang="en-US" dirty="0"/>
        </a:p>
      </dgm:t>
    </dgm:pt>
    <dgm:pt modelId="{36FE8FE0-D161-459F-8537-834A1BB888F6}" type="parTrans" cxnId="{9ECD8ECA-5298-454F-8C2D-F4D61A6B6BB7}">
      <dgm:prSet/>
      <dgm:spPr/>
      <dgm:t>
        <a:bodyPr/>
        <a:lstStyle/>
        <a:p>
          <a:endParaRPr lang="en-US"/>
        </a:p>
      </dgm:t>
    </dgm:pt>
    <dgm:pt modelId="{877075CA-A26F-498A-A8D1-473C926CF4D8}" type="sibTrans" cxnId="{9ECD8ECA-5298-454F-8C2D-F4D61A6B6BB7}">
      <dgm:prSet/>
      <dgm:spPr/>
      <dgm:t>
        <a:bodyPr/>
        <a:lstStyle/>
        <a:p>
          <a:endParaRPr lang="en-US"/>
        </a:p>
      </dgm:t>
    </dgm:pt>
    <dgm:pt modelId="{52E0474C-7312-491D-9675-E75D500C3BDB}">
      <dgm:prSet/>
      <dgm:spPr/>
      <dgm:t>
        <a:bodyPr/>
        <a:lstStyle/>
        <a:p>
          <a:endParaRPr lang="en-US" dirty="0"/>
        </a:p>
        <a:p>
          <a:r>
            <a:rPr lang="en-US" dirty="0">
              <a:solidFill>
                <a:schemeClr val="bg1"/>
              </a:solidFill>
            </a:rPr>
            <a:t>#6</a:t>
          </a:r>
        </a:p>
        <a:p>
          <a:r>
            <a:rPr lang="en-US" dirty="0">
              <a:solidFill>
                <a:schemeClr val="bg1"/>
              </a:solidFill>
            </a:rPr>
            <a:t>Dissociation</a:t>
          </a:r>
        </a:p>
        <a:p>
          <a:endParaRPr lang="en-US" dirty="0"/>
        </a:p>
        <a:p>
          <a:endParaRPr lang="en-US" dirty="0"/>
        </a:p>
      </dgm:t>
    </dgm:pt>
    <dgm:pt modelId="{5F913635-34C7-44D7-89CD-01ABE319D65C}" type="parTrans" cxnId="{F69A822A-32B1-4BE0-B551-7C8E72FDB316}">
      <dgm:prSet/>
      <dgm:spPr/>
      <dgm:t>
        <a:bodyPr/>
        <a:lstStyle/>
        <a:p>
          <a:endParaRPr lang="en-US"/>
        </a:p>
      </dgm:t>
    </dgm:pt>
    <dgm:pt modelId="{1FB43423-4B7A-42DA-982D-46F479B41B23}" type="sibTrans" cxnId="{F69A822A-32B1-4BE0-B551-7C8E72FDB316}">
      <dgm:prSet/>
      <dgm:spPr/>
      <dgm:t>
        <a:bodyPr/>
        <a:lstStyle/>
        <a:p>
          <a:endParaRPr lang="en-US"/>
        </a:p>
      </dgm:t>
    </dgm:pt>
    <dgm:pt modelId="{8E213983-0F98-4D53-AB4B-40E1072B7B0F}">
      <dgm:prSet/>
      <dgm:spPr/>
      <dgm:t>
        <a:bodyPr/>
        <a:lstStyle/>
        <a:p>
          <a:r>
            <a:rPr lang="en-US" dirty="0">
              <a:solidFill>
                <a:schemeClr val="bg1"/>
              </a:solidFill>
            </a:rPr>
            <a:t>#7</a:t>
          </a:r>
        </a:p>
        <a:p>
          <a:r>
            <a:rPr lang="en-US" dirty="0">
              <a:solidFill>
                <a:schemeClr val="bg1"/>
              </a:solidFill>
            </a:rPr>
            <a:t>Self-esteem &amp; Future Orientation </a:t>
          </a:r>
        </a:p>
      </dgm:t>
    </dgm:pt>
    <dgm:pt modelId="{A00F0FBD-D36A-43CB-BF40-4E9869313432}" type="parTrans" cxnId="{43899F10-0F42-41E6-AFC2-1D8341A9E797}">
      <dgm:prSet/>
      <dgm:spPr/>
      <dgm:t>
        <a:bodyPr/>
        <a:lstStyle/>
        <a:p>
          <a:endParaRPr lang="en-US"/>
        </a:p>
      </dgm:t>
    </dgm:pt>
    <dgm:pt modelId="{44B595B7-3506-47F3-B2C0-B7A00A404633}" type="sibTrans" cxnId="{43899F10-0F42-41E6-AFC2-1D8341A9E797}">
      <dgm:prSet/>
      <dgm:spPr/>
      <dgm:t>
        <a:bodyPr/>
        <a:lstStyle/>
        <a:p>
          <a:endParaRPr lang="en-US"/>
        </a:p>
      </dgm:t>
    </dgm:pt>
    <dgm:pt modelId="{BD64596F-22DF-49E3-8B66-D3195C146391}" type="pres">
      <dgm:prSet presAssocID="{C371BABA-705B-4E5A-BB9F-4B2CBC00EA98}" presName="Name0" presStyleCnt="0">
        <dgm:presLayoutVars>
          <dgm:dir/>
          <dgm:resizeHandles val="exact"/>
        </dgm:presLayoutVars>
      </dgm:prSet>
      <dgm:spPr/>
    </dgm:pt>
    <dgm:pt modelId="{B6CFD0F4-6A9F-452C-8BA2-632EA9F52580}" type="pres">
      <dgm:prSet presAssocID="{C371BABA-705B-4E5A-BB9F-4B2CBC00EA98}" presName="fgShape" presStyleLbl="fgShp" presStyleIdx="0" presStyleCnt="1" custFlipVert="1" custFlipHor="0" custScaleX="593" custScaleY="18182" custLinFactNeighborY="48485"/>
      <dgm:spPr/>
    </dgm:pt>
    <dgm:pt modelId="{88C96786-12D1-4F74-B051-A097C9C78223}" type="pres">
      <dgm:prSet presAssocID="{C371BABA-705B-4E5A-BB9F-4B2CBC00EA98}" presName="linComp" presStyleCnt="0"/>
      <dgm:spPr/>
    </dgm:pt>
    <dgm:pt modelId="{C54FA7B7-0892-4285-89AE-45D451F8A69A}" type="pres">
      <dgm:prSet presAssocID="{9455357F-4BAA-40A9-8151-897208725DF4}" presName="compNode" presStyleCnt="0"/>
      <dgm:spPr/>
    </dgm:pt>
    <dgm:pt modelId="{CC4C8B6E-8715-4CD2-8E50-4EF8B5CAAA2C}" type="pres">
      <dgm:prSet presAssocID="{9455357F-4BAA-40A9-8151-897208725DF4}" presName="bkgdShape" presStyleLbl="node1" presStyleIdx="0" presStyleCnt="7"/>
      <dgm:spPr/>
    </dgm:pt>
    <dgm:pt modelId="{AEDF8720-4690-46C0-A8A9-A13DAD0B230E}" type="pres">
      <dgm:prSet presAssocID="{9455357F-4BAA-40A9-8151-897208725DF4}" presName="nodeTx" presStyleLbl="node1" presStyleIdx="0" presStyleCnt="7">
        <dgm:presLayoutVars>
          <dgm:bulletEnabled val="1"/>
        </dgm:presLayoutVars>
      </dgm:prSet>
      <dgm:spPr/>
    </dgm:pt>
    <dgm:pt modelId="{799A9F7A-8271-4E1E-BF0A-093ED6222E6A}" type="pres">
      <dgm:prSet presAssocID="{9455357F-4BAA-40A9-8151-897208725DF4}" presName="invisiNode" presStyleLbl="node1" presStyleIdx="0" presStyleCnt="7"/>
      <dgm:spPr/>
    </dgm:pt>
    <dgm:pt modelId="{B8F04951-6DEC-4AB6-961D-607E56A85520}" type="pres">
      <dgm:prSet presAssocID="{9455357F-4BAA-40A9-8151-897208725DF4}" presName="imagNode"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780DC465-2E13-48D4-BE09-A81897B38F04}" type="pres">
      <dgm:prSet presAssocID="{60822EB1-3CE0-4466-B38F-3F107C529562}" presName="sibTrans" presStyleLbl="sibTrans2D1" presStyleIdx="0" presStyleCnt="0"/>
      <dgm:spPr/>
    </dgm:pt>
    <dgm:pt modelId="{3AF168FB-4D6C-440E-A9FE-1D80F6BECFCE}" type="pres">
      <dgm:prSet presAssocID="{2AA28AC3-5E92-4881-8237-539D6F914495}" presName="compNode" presStyleCnt="0"/>
      <dgm:spPr/>
    </dgm:pt>
    <dgm:pt modelId="{91CB74ED-191D-4EDE-BD98-454F7916CE44}" type="pres">
      <dgm:prSet presAssocID="{2AA28AC3-5E92-4881-8237-539D6F914495}" presName="bkgdShape" presStyleLbl="node1" presStyleIdx="1" presStyleCnt="7"/>
      <dgm:spPr/>
    </dgm:pt>
    <dgm:pt modelId="{C829DDD6-4233-4F77-9EFE-3B28D467DC82}" type="pres">
      <dgm:prSet presAssocID="{2AA28AC3-5E92-4881-8237-539D6F914495}" presName="nodeTx" presStyleLbl="node1" presStyleIdx="1" presStyleCnt="7">
        <dgm:presLayoutVars>
          <dgm:bulletEnabled val="1"/>
        </dgm:presLayoutVars>
      </dgm:prSet>
      <dgm:spPr/>
    </dgm:pt>
    <dgm:pt modelId="{462F49FE-CC24-4DAA-8B99-6F7A3A0FF3BF}" type="pres">
      <dgm:prSet presAssocID="{2AA28AC3-5E92-4881-8237-539D6F914495}" presName="invisiNode" presStyleLbl="node1" presStyleIdx="1" presStyleCnt="7"/>
      <dgm:spPr/>
    </dgm:pt>
    <dgm:pt modelId="{F5852AFF-75A2-44FE-ABB2-2AB2CBB8C8C8}" type="pres">
      <dgm:prSet presAssocID="{2AA28AC3-5E92-4881-8237-539D6F914495}" presName="imagNode" presStyleLbl="fgImgPlace1" presStyleIdx="1"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6DE84DC5-513D-46D2-9AEA-978F9E83C68B}" type="pres">
      <dgm:prSet presAssocID="{B37D6928-1DAE-49E4-9BDE-AE7DF8FB0B8A}" presName="sibTrans" presStyleLbl="sibTrans2D1" presStyleIdx="0" presStyleCnt="0"/>
      <dgm:spPr/>
    </dgm:pt>
    <dgm:pt modelId="{07ACE92B-587C-405E-9041-FFA6547D176B}" type="pres">
      <dgm:prSet presAssocID="{B3CE7437-4B10-4B16-8B86-61A4D02F7DE9}" presName="compNode" presStyleCnt="0"/>
      <dgm:spPr/>
    </dgm:pt>
    <dgm:pt modelId="{69DD0A30-E144-4349-9C9B-74F4E46654F9}" type="pres">
      <dgm:prSet presAssocID="{B3CE7437-4B10-4B16-8B86-61A4D02F7DE9}" presName="bkgdShape" presStyleLbl="node1" presStyleIdx="2" presStyleCnt="7" custLinFactNeighborY="-527"/>
      <dgm:spPr/>
    </dgm:pt>
    <dgm:pt modelId="{B1CE91E8-DD95-460E-A874-A9C4865B5B26}" type="pres">
      <dgm:prSet presAssocID="{B3CE7437-4B10-4B16-8B86-61A4D02F7DE9}" presName="nodeTx" presStyleLbl="node1" presStyleIdx="2" presStyleCnt="7">
        <dgm:presLayoutVars>
          <dgm:bulletEnabled val="1"/>
        </dgm:presLayoutVars>
      </dgm:prSet>
      <dgm:spPr/>
    </dgm:pt>
    <dgm:pt modelId="{99A3D0D2-2534-4229-97C8-3FE8EA199535}" type="pres">
      <dgm:prSet presAssocID="{B3CE7437-4B10-4B16-8B86-61A4D02F7DE9}" presName="invisiNode" presStyleLbl="node1" presStyleIdx="2" presStyleCnt="7"/>
      <dgm:spPr/>
    </dgm:pt>
    <dgm:pt modelId="{C76DE257-584E-42AD-B0E3-0C6FD1348D86}" type="pres">
      <dgm:prSet presAssocID="{B3CE7437-4B10-4B16-8B86-61A4D02F7DE9}" presName="imagNode" presStyleLbl="fgImgPlace1" presStyleIdx="2"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4A88A584-3373-44C6-B499-3CBDD12ED33B}" type="pres">
      <dgm:prSet presAssocID="{6971E5DB-7ACB-45F0-A525-8700EEB44B01}" presName="sibTrans" presStyleLbl="sibTrans2D1" presStyleIdx="0" presStyleCnt="0"/>
      <dgm:spPr/>
    </dgm:pt>
    <dgm:pt modelId="{E12503B1-5271-417B-BABC-1683DD8E00AF}" type="pres">
      <dgm:prSet presAssocID="{9C2B0218-74DE-4D71-A98D-FBB94B74DC93}" presName="compNode" presStyleCnt="0"/>
      <dgm:spPr/>
    </dgm:pt>
    <dgm:pt modelId="{963810D7-6057-472D-892E-5F9DC3E00DB5}" type="pres">
      <dgm:prSet presAssocID="{9C2B0218-74DE-4D71-A98D-FBB94B74DC93}" presName="bkgdShape" presStyleLbl="node1" presStyleIdx="3" presStyleCnt="7" custAng="0" custLinFactNeighborY="-225"/>
      <dgm:spPr/>
    </dgm:pt>
    <dgm:pt modelId="{8FBC8EBF-9D24-4E2E-83A4-2977D4836E0B}" type="pres">
      <dgm:prSet presAssocID="{9C2B0218-74DE-4D71-A98D-FBB94B74DC93}" presName="nodeTx" presStyleLbl="node1" presStyleIdx="3" presStyleCnt="7">
        <dgm:presLayoutVars>
          <dgm:bulletEnabled val="1"/>
        </dgm:presLayoutVars>
      </dgm:prSet>
      <dgm:spPr/>
    </dgm:pt>
    <dgm:pt modelId="{0CAE9CA3-4E3F-4811-B3BA-7AFFB54E2E7B}" type="pres">
      <dgm:prSet presAssocID="{9C2B0218-74DE-4D71-A98D-FBB94B74DC93}" presName="invisiNode" presStyleLbl="node1" presStyleIdx="3" presStyleCnt="7"/>
      <dgm:spPr/>
    </dgm:pt>
    <dgm:pt modelId="{3227D62E-1DFB-4B62-8A0C-A826574924ED}" type="pres">
      <dgm:prSet presAssocID="{9C2B0218-74DE-4D71-A98D-FBB94B74DC93}" presName="imagNode" presStyleLbl="fgImgPlace1" presStyleIdx="3"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34846053-A38C-45F1-9571-E1175FFAE6FB}" type="pres">
      <dgm:prSet presAssocID="{D9F4DA6F-3659-48AF-A995-3CE22C09FBE0}" presName="sibTrans" presStyleLbl="sibTrans2D1" presStyleIdx="0" presStyleCnt="0"/>
      <dgm:spPr/>
    </dgm:pt>
    <dgm:pt modelId="{7898E2EE-9C0A-4014-92C4-25DB2C57A550}" type="pres">
      <dgm:prSet presAssocID="{8B52CB9D-A69F-4CE1-B5B6-92F4432A6287}" presName="compNode" presStyleCnt="0"/>
      <dgm:spPr/>
    </dgm:pt>
    <dgm:pt modelId="{752CC0AA-12E3-4515-B945-F645C823B55D}" type="pres">
      <dgm:prSet presAssocID="{8B52CB9D-A69F-4CE1-B5B6-92F4432A6287}" presName="bkgdShape" presStyleLbl="node1" presStyleIdx="4" presStyleCnt="7"/>
      <dgm:spPr/>
    </dgm:pt>
    <dgm:pt modelId="{0966A758-9655-4A17-9F1A-A36B5DDA4270}" type="pres">
      <dgm:prSet presAssocID="{8B52CB9D-A69F-4CE1-B5B6-92F4432A6287}" presName="nodeTx" presStyleLbl="node1" presStyleIdx="4" presStyleCnt="7">
        <dgm:presLayoutVars>
          <dgm:bulletEnabled val="1"/>
        </dgm:presLayoutVars>
      </dgm:prSet>
      <dgm:spPr/>
    </dgm:pt>
    <dgm:pt modelId="{01F02796-B185-4486-935B-660F9287D517}" type="pres">
      <dgm:prSet presAssocID="{8B52CB9D-A69F-4CE1-B5B6-92F4432A6287}" presName="invisiNode" presStyleLbl="node1" presStyleIdx="4" presStyleCnt="7"/>
      <dgm:spPr/>
    </dgm:pt>
    <dgm:pt modelId="{A7E6A0CD-6557-464D-AA89-B11766482961}" type="pres">
      <dgm:prSet presAssocID="{8B52CB9D-A69F-4CE1-B5B6-92F4432A6287}" presName="imagNode" presStyleLbl="fgImgPlace1" presStyleIdx="4" presStyleCnt="7"/>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A79F5896-6A40-428E-ADB1-2FE480579419}" type="pres">
      <dgm:prSet presAssocID="{877075CA-A26F-498A-A8D1-473C926CF4D8}" presName="sibTrans" presStyleLbl="sibTrans2D1" presStyleIdx="0" presStyleCnt="0"/>
      <dgm:spPr/>
    </dgm:pt>
    <dgm:pt modelId="{C9821FA5-9478-44C3-B666-32CEAA26445C}" type="pres">
      <dgm:prSet presAssocID="{52E0474C-7312-491D-9675-E75D500C3BDB}" presName="compNode" presStyleCnt="0"/>
      <dgm:spPr/>
    </dgm:pt>
    <dgm:pt modelId="{468AE2A8-D62C-4D7A-AF53-9BE2D0F316FF}" type="pres">
      <dgm:prSet presAssocID="{52E0474C-7312-491D-9675-E75D500C3BDB}" presName="bkgdShape" presStyleLbl="node1" presStyleIdx="5" presStyleCnt="7"/>
      <dgm:spPr/>
    </dgm:pt>
    <dgm:pt modelId="{36F74207-0206-4043-8563-C864AB5B3DF4}" type="pres">
      <dgm:prSet presAssocID="{52E0474C-7312-491D-9675-E75D500C3BDB}" presName="nodeTx" presStyleLbl="node1" presStyleIdx="5" presStyleCnt="7">
        <dgm:presLayoutVars>
          <dgm:bulletEnabled val="1"/>
        </dgm:presLayoutVars>
      </dgm:prSet>
      <dgm:spPr/>
    </dgm:pt>
    <dgm:pt modelId="{BA32C573-4044-4789-B363-76A86A740CC7}" type="pres">
      <dgm:prSet presAssocID="{52E0474C-7312-491D-9675-E75D500C3BDB}" presName="invisiNode" presStyleLbl="node1" presStyleIdx="5" presStyleCnt="7"/>
      <dgm:spPr/>
    </dgm:pt>
    <dgm:pt modelId="{23ACBCD6-E0AB-4481-BDCD-6A69E449ED7C}" type="pres">
      <dgm:prSet presAssocID="{52E0474C-7312-491D-9675-E75D500C3BDB}" presName="imagNode" presStyleLbl="fgImgPlace1" presStyleIdx="5" presStyleCnt="7"/>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06756CF2-47CC-492F-891F-437CDE1E7F5B}" type="pres">
      <dgm:prSet presAssocID="{1FB43423-4B7A-42DA-982D-46F479B41B23}" presName="sibTrans" presStyleLbl="sibTrans2D1" presStyleIdx="0" presStyleCnt="0"/>
      <dgm:spPr/>
    </dgm:pt>
    <dgm:pt modelId="{969463B4-0511-4079-841E-D5BBC7BB76B9}" type="pres">
      <dgm:prSet presAssocID="{8E213983-0F98-4D53-AB4B-40E1072B7B0F}" presName="compNode" presStyleCnt="0"/>
      <dgm:spPr/>
    </dgm:pt>
    <dgm:pt modelId="{5E9FD75B-1509-49DB-A8CA-530767E55EDD}" type="pres">
      <dgm:prSet presAssocID="{8E213983-0F98-4D53-AB4B-40E1072B7B0F}" presName="bkgdShape" presStyleLbl="node1" presStyleIdx="6" presStyleCnt="7"/>
      <dgm:spPr/>
    </dgm:pt>
    <dgm:pt modelId="{B40BFDE4-A28B-4444-BAF0-EEB0C7D26B7A}" type="pres">
      <dgm:prSet presAssocID="{8E213983-0F98-4D53-AB4B-40E1072B7B0F}" presName="nodeTx" presStyleLbl="node1" presStyleIdx="6" presStyleCnt="7">
        <dgm:presLayoutVars>
          <dgm:bulletEnabled val="1"/>
        </dgm:presLayoutVars>
      </dgm:prSet>
      <dgm:spPr/>
    </dgm:pt>
    <dgm:pt modelId="{9E7AFA6C-C757-4D2E-88AA-CAF239CD2534}" type="pres">
      <dgm:prSet presAssocID="{8E213983-0F98-4D53-AB4B-40E1072B7B0F}" presName="invisiNode" presStyleLbl="node1" presStyleIdx="6" presStyleCnt="7"/>
      <dgm:spPr/>
    </dgm:pt>
    <dgm:pt modelId="{58E044FB-C4EC-4243-8CB4-D1AE67E736FD}" type="pres">
      <dgm:prSet presAssocID="{8E213983-0F98-4D53-AB4B-40E1072B7B0F}" presName="imagNode" presStyleLbl="fgImgPlace1" presStyleIdx="6" presStyleCnt="7"/>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pt>
  </dgm:ptLst>
  <dgm:cxnLst>
    <dgm:cxn modelId="{43899F10-0F42-41E6-AFC2-1D8341A9E797}" srcId="{C371BABA-705B-4E5A-BB9F-4B2CBC00EA98}" destId="{8E213983-0F98-4D53-AB4B-40E1072B7B0F}" srcOrd="6" destOrd="0" parTransId="{A00F0FBD-D36A-43CB-BF40-4E9869313432}" sibTransId="{44B595B7-3506-47F3-B2C0-B7A00A404633}"/>
    <dgm:cxn modelId="{18F0D010-066A-4491-AE6A-FD442D809D85}" type="presOf" srcId="{1FB43423-4B7A-42DA-982D-46F479B41B23}" destId="{06756CF2-47CC-492F-891F-437CDE1E7F5B}" srcOrd="0" destOrd="0" presId="urn:microsoft.com/office/officeart/2005/8/layout/hList7"/>
    <dgm:cxn modelId="{A79F8213-0807-4183-8647-A3CBB977016F}" type="presOf" srcId="{6971E5DB-7ACB-45F0-A525-8700EEB44B01}" destId="{4A88A584-3373-44C6-B499-3CBDD12ED33B}" srcOrd="0" destOrd="0" presId="urn:microsoft.com/office/officeart/2005/8/layout/hList7"/>
    <dgm:cxn modelId="{04BC1314-1DB5-49E4-9524-00F20085FD3B}" type="presOf" srcId="{B37D6928-1DAE-49E4-9BDE-AE7DF8FB0B8A}" destId="{6DE84DC5-513D-46D2-9AEA-978F9E83C68B}" srcOrd="0" destOrd="0" presId="urn:microsoft.com/office/officeart/2005/8/layout/hList7"/>
    <dgm:cxn modelId="{37A4CE1F-3865-4D65-AF00-A50478749BA8}" type="presOf" srcId="{8B52CB9D-A69F-4CE1-B5B6-92F4432A6287}" destId="{752CC0AA-12E3-4515-B945-F645C823B55D}" srcOrd="0" destOrd="0" presId="urn:microsoft.com/office/officeart/2005/8/layout/hList7"/>
    <dgm:cxn modelId="{D1B1602A-FFDB-461D-A689-919E2D0759C3}" type="presOf" srcId="{877075CA-A26F-498A-A8D1-473C926CF4D8}" destId="{A79F5896-6A40-428E-ADB1-2FE480579419}" srcOrd="0" destOrd="0" presId="urn:microsoft.com/office/officeart/2005/8/layout/hList7"/>
    <dgm:cxn modelId="{F69A822A-32B1-4BE0-B551-7C8E72FDB316}" srcId="{C371BABA-705B-4E5A-BB9F-4B2CBC00EA98}" destId="{52E0474C-7312-491D-9675-E75D500C3BDB}" srcOrd="5" destOrd="0" parTransId="{5F913635-34C7-44D7-89CD-01ABE319D65C}" sibTransId="{1FB43423-4B7A-42DA-982D-46F479B41B23}"/>
    <dgm:cxn modelId="{E2C77432-8552-44EF-9CB7-0267338CB16B}" type="presOf" srcId="{B3CE7437-4B10-4B16-8B86-61A4D02F7DE9}" destId="{69DD0A30-E144-4349-9C9B-74F4E46654F9}" srcOrd="0" destOrd="0" presId="urn:microsoft.com/office/officeart/2005/8/layout/hList7"/>
    <dgm:cxn modelId="{D481C93A-528B-4A92-8DE8-1BEF2F8C0F11}" type="presOf" srcId="{2AA28AC3-5E92-4881-8237-539D6F914495}" destId="{C829DDD6-4233-4F77-9EFE-3B28D467DC82}" srcOrd="1" destOrd="0" presId="urn:microsoft.com/office/officeart/2005/8/layout/hList7"/>
    <dgm:cxn modelId="{14EE1743-C25B-4B65-A120-8D193184555E}" srcId="{C371BABA-705B-4E5A-BB9F-4B2CBC00EA98}" destId="{2AA28AC3-5E92-4881-8237-539D6F914495}" srcOrd="1" destOrd="0" parTransId="{7B3BC41E-714F-440A-8ED2-980B4B3E559A}" sibTransId="{B37D6928-1DAE-49E4-9BDE-AE7DF8FB0B8A}"/>
    <dgm:cxn modelId="{2DE5DB45-17D5-47DD-A92E-1DB0F5EAE3E1}" srcId="{C371BABA-705B-4E5A-BB9F-4B2CBC00EA98}" destId="{B3CE7437-4B10-4B16-8B86-61A4D02F7DE9}" srcOrd="2" destOrd="0" parTransId="{1090D06D-C183-4D58-B7B4-F7FAD435E249}" sibTransId="{6971E5DB-7ACB-45F0-A525-8700EEB44B01}"/>
    <dgm:cxn modelId="{760D394A-5711-4B9E-922F-60276F8C4D3C}" type="presOf" srcId="{9455357F-4BAA-40A9-8151-897208725DF4}" destId="{AEDF8720-4690-46C0-A8A9-A13DAD0B230E}" srcOrd="1" destOrd="0" presId="urn:microsoft.com/office/officeart/2005/8/layout/hList7"/>
    <dgm:cxn modelId="{79918D4D-5CC6-4031-814A-5DBF14F66617}" type="presOf" srcId="{8E213983-0F98-4D53-AB4B-40E1072B7B0F}" destId="{B40BFDE4-A28B-4444-BAF0-EEB0C7D26B7A}" srcOrd="1" destOrd="0" presId="urn:microsoft.com/office/officeart/2005/8/layout/hList7"/>
    <dgm:cxn modelId="{2BCD6455-634C-427F-A684-5BDE9C115D47}" type="presOf" srcId="{9C2B0218-74DE-4D71-A98D-FBB94B74DC93}" destId="{8FBC8EBF-9D24-4E2E-83A4-2977D4836E0B}" srcOrd="1" destOrd="0" presId="urn:microsoft.com/office/officeart/2005/8/layout/hList7"/>
    <dgm:cxn modelId="{59C20A6B-431D-409C-9353-A5A4ADE90473}" srcId="{C371BABA-705B-4E5A-BB9F-4B2CBC00EA98}" destId="{9C2B0218-74DE-4D71-A98D-FBB94B74DC93}" srcOrd="3" destOrd="0" parTransId="{7D0DAAFE-2B72-43A1-9D69-DAAC28F5837F}" sibTransId="{D9F4DA6F-3659-48AF-A995-3CE22C09FBE0}"/>
    <dgm:cxn modelId="{DB473185-E6DC-4255-9A48-89C4B74F626E}" type="presOf" srcId="{52E0474C-7312-491D-9675-E75D500C3BDB}" destId="{468AE2A8-D62C-4D7A-AF53-9BE2D0F316FF}" srcOrd="0" destOrd="0" presId="urn:microsoft.com/office/officeart/2005/8/layout/hList7"/>
    <dgm:cxn modelId="{FBE5A386-DC33-46C4-8D1F-B0D3D0D9A499}" type="presOf" srcId="{8B52CB9D-A69F-4CE1-B5B6-92F4432A6287}" destId="{0966A758-9655-4A17-9F1A-A36B5DDA4270}" srcOrd="1" destOrd="0" presId="urn:microsoft.com/office/officeart/2005/8/layout/hList7"/>
    <dgm:cxn modelId="{ABFEA395-4663-45D2-AC80-E0D2E8B5259B}" type="presOf" srcId="{B3CE7437-4B10-4B16-8B86-61A4D02F7DE9}" destId="{B1CE91E8-DD95-460E-A874-A9C4865B5B26}" srcOrd="1" destOrd="0" presId="urn:microsoft.com/office/officeart/2005/8/layout/hList7"/>
    <dgm:cxn modelId="{07559D96-B72D-46A8-80A2-71092F40E321}" srcId="{C371BABA-705B-4E5A-BB9F-4B2CBC00EA98}" destId="{9455357F-4BAA-40A9-8151-897208725DF4}" srcOrd="0" destOrd="0" parTransId="{68EC6772-87D6-44A1-B1E5-E99ABCC2401A}" sibTransId="{60822EB1-3CE0-4466-B38F-3F107C529562}"/>
    <dgm:cxn modelId="{9500819B-0D7D-49F8-869C-C069944B2E5A}" type="presOf" srcId="{52E0474C-7312-491D-9675-E75D500C3BDB}" destId="{36F74207-0206-4043-8563-C864AB5B3DF4}" srcOrd="1" destOrd="0" presId="urn:microsoft.com/office/officeart/2005/8/layout/hList7"/>
    <dgm:cxn modelId="{A14FE7B2-FFC8-47CC-85BD-8F784CBD41AE}" type="presOf" srcId="{9455357F-4BAA-40A9-8151-897208725DF4}" destId="{CC4C8B6E-8715-4CD2-8E50-4EF8B5CAAA2C}" srcOrd="0" destOrd="0" presId="urn:microsoft.com/office/officeart/2005/8/layout/hList7"/>
    <dgm:cxn modelId="{FBFFC4B5-9C92-4535-8A25-DBBB785F9280}" type="presOf" srcId="{60822EB1-3CE0-4466-B38F-3F107C529562}" destId="{780DC465-2E13-48D4-BE09-A81897B38F04}" srcOrd="0" destOrd="0" presId="urn:microsoft.com/office/officeart/2005/8/layout/hList7"/>
    <dgm:cxn modelId="{8FC1F3C7-1DEE-4960-9D4C-10068D1B1DFE}" type="presOf" srcId="{8E213983-0F98-4D53-AB4B-40E1072B7B0F}" destId="{5E9FD75B-1509-49DB-A8CA-530767E55EDD}" srcOrd="0" destOrd="0" presId="urn:microsoft.com/office/officeart/2005/8/layout/hList7"/>
    <dgm:cxn modelId="{90CC36CA-F170-46BA-AF23-406841BB315E}" type="presOf" srcId="{D9F4DA6F-3659-48AF-A995-3CE22C09FBE0}" destId="{34846053-A38C-45F1-9571-E1175FFAE6FB}" srcOrd="0" destOrd="0" presId="urn:microsoft.com/office/officeart/2005/8/layout/hList7"/>
    <dgm:cxn modelId="{9ECD8ECA-5298-454F-8C2D-F4D61A6B6BB7}" srcId="{C371BABA-705B-4E5A-BB9F-4B2CBC00EA98}" destId="{8B52CB9D-A69F-4CE1-B5B6-92F4432A6287}" srcOrd="4" destOrd="0" parTransId="{36FE8FE0-D161-459F-8537-834A1BB888F6}" sibTransId="{877075CA-A26F-498A-A8D1-473C926CF4D8}"/>
    <dgm:cxn modelId="{164EC0CA-35B3-4416-A7B4-FEE48C3DD20D}" type="presOf" srcId="{9C2B0218-74DE-4D71-A98D-FBB94B74DC93}" destId="{963810D7-6057-472D-892E-5F9DC3E00DB5}" srcOrd="0" destOrd="0" presId="urn:microsoft.com/office/officeart/2005/8/layout/hList7"/>
    <dgm:cxn modelId="{00AF40DF-8D6B-4A53-A293-3FA24139FDA5}" type="presOf" srcId="{2AA28AC3-5E92-4881-8237-539D6F914495}" destId="{91CB74ED-191D-4EDE-BD98-454F7916CE44}" srcOrd="0" destOrd="0" presId="urn:microsoft.com/office/officeart/2005/8/layout/hList7"/>
    <dgm:cxn modelId="{744798E5-62AF-4B58-BB33-9530AD85B2BC}" type="presOf" srcId="{C371BABA-705B-4E5A-BB9F-4B2CBC00EA98}" destId="{BD64596F-22DF-49E3-8B66-D3195C146391}" srcOrd="0" destOrd="0" presId="urn:microsoft.com/office/officeart/2005/8/layout/hList7"/>
    <dgm:cxn modelId="{50A0C8F3-C3A4-49CF-904D-8C735C9A59A8}" type="presParOf" srcId="{BD64596F-22DF-49E3-8B66-D3195C146391}" destId="{B6CFD0F4-6A9F-452C-8BA2-632EA9F52580}" srcOrd="0" destOrd="0" presId="urn:microsoft.com/office/officeart/2005/8/layout/hList7"/>
    <dgm:cxn modelId="{12865D5E-7C4F-45DB-B38A-005E08CAB4A1}" type="presParOf" srcId="{BD64596F-22DF-49E3-8B66-D3195C146391}" destId="{88C96786-12D1-4F74-B051-A097C9C78223}" srcOrd="1" destOrd="0" presId="urn:microsoft.com/office/officeart/2005/8/layout/hList7"/>
    <dgm:cxn modelId="{091DF83B-267D-48E9-8992-CA60E3AAF7D4}" type="presParOf" srcId="{88C96786-12D1-4F74-B051-A097C9C78223}" destId="{C54FA7B7-0892-4285-89AE-45D451F8A69A}" srcOrd="0" destOrd="0" presId="urn:microsoft.com/office/officeart/2005/8/layout/hList7"/>
    <dgm:cxn modelId="{102ED9C8-726B-4691-8F74-D90F85FED335}" type="presParOf" srcId="{C54FA7B7-0892-4285-89AE-45D451F8A69A}" destId="{CC4C8B6E-8715-4CD2-8E50-4EF8B5CAAA2C}" srcOrd="0" destOrd="0" presId="urn:microsoft.com/office/officeart/2005/8/layout/hList7"/>
    <dgm:cxn modelId="{A2B8710B-A373-4294-9F53-ED473F68E361}" type="presParOf" srcId="{C54FA7B7-0892-4285-89AE-45D451F8A69A}" destId="{AEDF8720-4690-46C0-A8A9-A13DAD0B230E}" srcOrd="1" destOrd="0" presId="urn:microsoft.com/office/officeart/2005/8/layout/hList7"/>
    <dgm:cxn modelId="{5B3FD04A-06C8-4FED-9C4C-4D7100620DEC}" type="presParOf" srcId="{C54FA7B7-0892-4285-89AE-45D451F8A69A}" destId="{799A9F7A-8271-4E1E-BF0A-093ED6222E6A}" srcOrd="2" destOrd="0" presId="urn:microsoft.com/office/officeart/2005/8/layout/hList7"/>
    <dgm:cxn modelId="{18D3FDB2-DC78-46BC-BB3E-A46D70F8E61A}" type="presParOf" srcId="{C54FA7B7-0892-4285-89AE-45D451F8A69A}" destId="{B8F04951-6DEC-4AB6-961D-607E56A85520}" srcOrd="3" destOrd="0" presId="urn:microsoft.com/office/officeart/2005/8/layout/hList7"/>
    <dgm:cxn modelId="{437FC34C-4C68-408E-BA53-2C4E0C3FE756}" type="presParOf" srcId="{88C96786-12D1-4F74-B051-A097C9C78223}" destId="{780DC465-2E13-48D4-BE09-A81897B38F04}" srcOrd="1" destOrd="0" presId="urn:microsoft.com/office/officeart/2005/8/layout/hList7"/>
    <dgm:cxn modelId="{3A45347F-4B8C-4A4F-9A05-15ECDE917911}" type="presParOf" srcId="{88C96786-12D1-4F74-B051-A097C9C78223}" destId="{3AF168FB-4D6C-440E-A9FE-1D80F6BECFCE}" srcOrd="2" destOrd="0" presId="urn:microsoft.com/office/officeart/2005/8/layout/hList7"/>
    <dgm:cxn modelId="{B761F995-EFC8-48F1-A2DC-D0D0C0A7D813}" type="presParOf" srcId="{3AF168FB-4D6C-440E-A9FE-1D80F6BECFCE}" destId="{91CB74ED-191D-4EDE-BD98-454F7916CE44}" srcOrd="0" destOrd="0" presId="urn:microsoft.com/office/officeart/2005/8/layout/hList7"/>
    <dgm:cxn modelId="{AB8DC500-1C5D-44B4-A35C-8BB2C3FEAA7E}" type="presParOf" srcId="{3AF168FB-4D6C-440E-A9FE-1D80F6BECFCE}" destId="{C829DDD6-4233-4F77-9EFE-3B28D467DC82}" srcOrd="1" destOrd="0" presId="urn:microsoft.com/office/officeart/2005/8/layout/hList7"/>
    <dgm:cxn modelId="{57B2B32A-29EA-4548-9F84-BBB405D8A8F6}" type="presParOf" srcId="{3AF168FB-4D6C-440E-A9FE-1D80F6BECFCE}" destId="{462F49FE-CC24-4DAA-8B99-6F7A3A0FF3BF}" srcOrd="2" destOrd="0" presId="urn:microsoft.com/office/officeart/2005/8/layout/hList7"/>
    <dgm:cxn modelId="{179E2882-A7AA-4C49-B9D2-95DC5211461C}" type="presParOf" srcId="{3AF168FB-4D6C-440E-A9FE-1D80F6BECFCE}" destId="{F5852AFF-75A2-44FE-ABB2-2AB2CBB8C8C8}" srcOrd="3" destOrd="0" presId="urn:microsoft.com/office/officeart/2005/8/layout/hList7"/>
    <dgm:cxn modelId="{388A95AD-B33E-4AAB-BC26-7A838ECA4F2F}" type="presParOf" srcId="{88C96786-12D1-4F74-B051-A097C9C78223}" destId="{6DE84DC5-513D-46D2-9AEA-978F9E83C68B}" srcOrd="3" destOrd="0" presId="urn:microsoft.com/office/officeart/2005/8/layout/hList7"/>
    <dgm:cxn modelId="{9FC414FA-3AB7-48DB-B544-6BA78E282BA4}" type="presParOf" srcId="{88C96786-12D1-4F74-B051-A097C9C78223}" destId="{07ACE92B-587C-405E-9041-FFA6547D176B}" srcOrd="4" destOrd="0" presId="urn:microsoft.com/office/officeart/2005/8/layout/hList7"/>
    <dgm:cxn modelId="{9BAEB8C5-D80C-40D0-AD04-ADA7CD127E7D}" type="presParOf" srcId="{07ACE92B-587C-405E-9041-FFA6547D176B}" destId="{69DD0A30-E144-4349-9C9B-74F4E46654F9}" srcOrd="0" destOrd="0" presId="urn:microsoft.com/office/officeart/2005/8/layout/hList7"/>
    <dgm:cxn modelId="{38B7CC63-3E50-4CC4-A64F-2E675375A375}" type="presParOf" srcId="{07ACE92B-587C-405E-9041-FFA6547D176B}" destId="{B1CE91E8-DD95-460E-A874-A9C4865B5B26}" srcOrd="1" destOrd="0" presId="urn:microsoft.com/office/officeart/2005/8/layout/hList7"/>
    <dgm:cxn modelId="{052CDA9D-884D-40FD-858C-B653DA4D03F6}" type="presParOf" srcId="{07ACE92B-587C-405E-9041-FFA6547D176B}" destId="{99A3D0D2-2534-4229-97C8-3FE8EA199535}" srcOrd="2" destOrd="0" presId="urn:microsoft.com/office/officeart/2005/8/layout/hList7"/>
    <dgm:cxn modelId="{33C7B05A-41CC-4A4D-860A-8A04FADD938C}" type="presParOf" srcId="{07ACE92B-587C-405E-9041-FFA6547D176B}" destId="{C76DE257-584E-42AD-B0E3-0C6FD1348D86}" srcOrd="3" destOrd="0" presId="urn:microsoft.com/office/officeart/2005/8/layout/hList7"/>
    <dgm:cxn modelId="{2521A2BD-18D3-405D-9F95-448F1032EA7C}" type="presParOf" srcId="{88C96786-12D1-4F74-B051-A097C9C78223}" destId="{4A88A584-3373-44C6-B499-3CBDD12ED33B}" srcOrd="5" destOrd="0" presId="urn:microsoft.com/office/officeart/2005/8/layout/hList7"/>
    <dgm:cxn modelId="{B1754496-E51F-437B-B8B3-DAC49DA0C0DA}" type="presParOf" srcId="{88C96786-12D1-4F74-B051-A097C9C78223}" destId="{E12503B1-5271-417B-BABC-1683DD8E00AF}" srcOrd="6" destOrd="0" presId="urn:microsoft.com/office/officeart/2005/8/layout/hList7"/>
    <dgm:cxn modelId="{CBF10870-C796-402E-B125-DEA3C80831FA}" type="presParOf" srcId="{E12503B1-5271-417B-BABC-1683DD8E00AF}" destId="{963810D7-6057-472D-892E-5F9DC3E00DB5}" srcOrd="0" destOrd="0" presId="urn:microsoft.com/office/officeart/2005/8/layout/hList7"/>
    <dgm:cxn modelId="{090FE428-0DEC-4F48-B3B2-4A4D9A101131}" type="presParOf" srcId="{E12503B1-5271-417B-BABC-1683DD8E00AF}" destId="{8FBC8EBF-9D24-4E2E-83A4-2977D4836E0B}" srcOrd="1" destOrd="0" presId="urn:microsoft.com/office/officeart/2005/8/layout/hList7"/>
    <dgm:cxn modelId="{8664EC9A-28FB-47F7-A783-DFD31BBCFF28}" type="presParOf" srcId="{E12503B1-5271-417B-BABC-1683DD8E00AF}" destId="{0CAE9CA3-4E3F-4811-B3BA-7AFFB54E2E7B}" srcOrd="2" destOrd="0" presId="urn:microsoft.com/office/officeart/2005/8/layout/hList7"/>
    <dgm:cxn modelId="{8455743D-A5E9-4D27-8FFC-409FE9F2E5EC}" type="presParOf" srcId="{E12503B1-5271-417B-BABC-1683DD8E00AF}" destId="{3227D62E-1DFB-4B62-8A0C-A826574924ED}" srcOrd="3" destOrd="0" presId="urn:microsoft.com/office/officeart/2005/8/layout/hList7"/>
    <dgm:cxn modelId="{5255E9CF-54B9-4E0E-A8A4-BAA2ADDB2757}" type="presParOf" srcId="{88C96786-12D1-4F74-B051-A097C9C78223}" destId="{34846053-A38C-45F1-9571-E1175FFAE6FB}" srcOrd="7" destOrd="0" presId="urn:microsoft.com/office/officeart/2005/8/layout/hList7"/>
    <dgm:cxn modelId="{893B3A31-B37F-4779-B7DA-7BC491A220CB}" type="presParOf" srcId="{88C96786-12D1-4F74-B051-A097C9C78223}" destId="{7898E2EE-9C0A-4014-92C4-25DB2C57A550}" srcOrd="8" destOrd="0" presId="urn:microsoft.com/office/officeart/2005/8/layout/hList7"/>
    <dgm:cxn modelId="{FC9BF263-6EA2-4E9C-8192-31E086E1E08D}" type="presParOf" srcId="{7898E2EE-9C0A-4014-92C4-25DB2C57A550}" destId="{752CC0AA-12E3-4515-B945-F645C823B55D}" srcOrd="0" destOrd="0" presId="urn:microsoft.com/office/officeart/2005/8/layout/hList7"/>
    <dgm:cxn modelId="{941ED3E0-586D-4ECF-BF2F-8017007E228A}" type="presParOf" srcId="{7898E2EE-9C0A-4014-92C4-25DB2C57A550}" destId="{0966A758-9655-4A17-9F1A-A36B5DDA4270}" srcOrd="1" destOrd="0" presId="urn:microsoft.com/office/officeart/2005/8/layout/hList7"/>
    <dgm:cxn modelId="{870ED9FA-89D2-49D9-8872-A4E9B8F116C5}" type="presParOf" srcId="{7898E2EE-9C0A-4014-92C4-25DB2C57A550}" destId="{01F02796-B185-4486-935B-660F9287D517}" srcOrd="2" destOrd="0" presId="urn:microsoft.com/office/officeart/2005/8/layout/hList7"/>
    <dgm:cxn modelId="{BF6FD858-DF38-4487-A8F4-AA4E9DD87E3A}" type="presParOf" srcId="{7898E2EE-9C0A-4014-92C4-25DB2C57A550}" destId="{A7E6A0CD-6557-464D-AA89-B11766482961}" srcOrd="3" destOrd="0" presId="urn:microsoft.com/office/officeart/2005/8/layout/hList7"/>
    <dgm:cxn modelId="{AC44C164-3AD3-4C9F-9272-81325D60DD9C}" type="presParOf" srcId="{88C96786-12D1-4F74-B051-A097C9C78223}" destId="{A79F5896-6A40-428E-ADB1-2FE480579419}" srcOrd="9" destOrd="0" presId="urn:microsoft.com/office/officeart/2005/8/layout/hList7"/>
    <dgm:cxn modelId="{EE86F55A-E95E-4016-9708-EC6088E2504E}" type="presParOf" srcId="{88C96786-12D1-4F74-B051-A097C9C78223}" destId="{C9821FA5-9478-44C3-B666-32CEAA26445C}" srcOrd="10" destOrd="0" presId="urn:microsoft.com/office/officeart/2005/8/layout/hList7"/>
    <dgm:cxn modelId="{FD679C0C-BB22-4632-9DEB-900A3CBDB364}" type="presParOf" srcId="{C9821FA5-9478-44C3-B666-32CEAA26445C}" destId="{468AE2A8-D62C-4D7A-AF53-9BE2D0F316FF}" srcOrd="0" destOrd="0" presId="urn:microsoft.com/office/officeart/2005/8/layout/hList7"/>
    <dgm:cxn modelId="{40561B3B-8D27-43C7-A3DD-F8D59EF34A50}" type="presParOf" srcId="{C9821FA5-9478-44C3-B666-32CEAA26445C}" destId="{36F74207-0206-4043-8563-C864AB5B3DF4}" srcOrd="1" destOrd="0" presId="urn:microsoft.com/office/officeart/2005/8/layout/hList7"/>
    <dgm:cxn modelId="{D2DAF30C-5A3F-456B-914D-CFCC657040FE}" type="presParOf" srcId="{C9821FA5-9478-44C3-B666-32CEAA26445C}" destId="{BA32C573-4044-4789-B363-76A86A740CC7}" srcOrd="2" destOrd="0" presId="urn:microsoft.com/office/officeart/2005/8/layout/hList7"/>
    <dgm:cxn modelId="{1E328525-3B3D-4A67-857D-6916F5B2B131}" type="presParOf" srcId="{C9821FA5-9478-44C3-B666-32CEAA26445C}" destId="{23ACBCD6-E0AB-4481-BDCD-6A69E449ED7C}" srcOrd="3" destOrd="0" presId="urn:microsoft.com/office/officeart/2005/8/layout/hList7"/>
    <dgm:cxn modelId="{DF651F5E-30FD-45A2-93DA-06F5C86A20A1}" type="presParOf" srcId="{88C96786-12D1-4F74-B051-A097C9C78223}" destId="{06756CF2-47CC-492F-891F-437CDE1E7F5B}" srcOrd="11" destOrd="0" presId="urn:microsoft.com/office/officeart/2005/8/layout/hList7"/>
    <dgm:cxn modelId="{9AE42478-8B10-4B90-AEC9-BACD3B695F5E}" type="presParOf" srcId="{88C96786-12D1-4F74-B051-A097C9C78223}" destId="{969463B4-0511-4079-841E-D5BBC7BB76B9}" srcOrd="12" destOrd="0" presId="urn:microsoft.com/office/officeart/2005/8/layout/hList7"/>
    <dgm:cxn modelId="{6DE74017-D974-4ECB-89D3-B14B54B3E404}" type="presParOf" srcId="{969463B4-0511-4079-841E-D5BBC7BB76B9}" destId="{5E9FD75B-1509-49DB-A8CA-530767E55EDD}" srcOrd="0" destOrd="0" presId="urn:microsoft.com/office/officeart/2005/8/layout/hList7"/>
    <dgm:cxn modelId="{0C26BCBD-0F89-4A19-974D-86755AD23B3E}" type="presParOf" srcId="{969463B4-0511-4079-841E-D5BBC7BB76B9}" destId="{B40BFDE4-A28B-4444-BAF0-EEB0C7D26B7A}" srcOrd="1" destOrd="0" presId="urn:microsoft.com/office/officeart/2005/8/layout/hList7"/>
    <dgm:cxn modelId="{03A45F21-4A60-4986-92C4-F2126FCA5B10}" type="presParOf" srcId="{969463B4-0511-4079-841E-D5BBC7BB76B9}" destId="{9E7AFA6C-C757-4D2E-88AA-CAF239CD2534}" srcOrd="2" destOrd="0" presId="urn:microsoft.com/office/officeart/2005/8/layout/hList7"/>
    <dgm:cxn modelId="{57C6E193-6C58-4DCA-9F75-BF8428053568}" type="presParOf" srcId="{969463B4-0511-4079-841E-D5BBC7BB76B9}" destId="{58E044FB-C4EC-4243-8CB4-D1AE67E736F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3299B2-BC21-48F2-A684-87AC1328B708}" type="doc">
      <dgm:prSet loTypeId="urn:microsoft.com/office/officeart/2005/8/layout/pyramid1" loCatId="pyramid" qsTypeId="urn:microsoft.com/office/officeart/2005/8/quickstyle/simple1" qsCatId="simple" csTypeId="urn:microsoft.com/office/officeart/2005/8/colors/accent1_2" csCatId="accent1" phldr="1"/>
      <dgm:spPr/>
    </dgm:pt>
    <dgm:pt modelId="{47674A09-9520-420F-9F0B-B150E9454BB5}">
      <dgm:prSet phldrT="[Text]"/>
      <dgm:spPr>
        <a:gradFill rotWithShape="0">
          <a:gsLst>
            <a:gs pos="0">
              <a:srgbClr val="CC0000"/>
            </a:gs>
            <a:gs pos="18000">
              <a:srgbClr val="FFFF99"/>
            </a:gs>
            <a:gs pos="50000">
              <a:srgbClr val="66FF33"/>
            </a:gs>
            <a:gs pos="65000">
              <a:srgbClr val="33CC33"/>
            </a:gs>
            <a:gs pos="82000">
              <a:srgbClr val="009900"/>
            </a:gs>
          </a:gsLst>
          <a:lin ang="5400000" scaled="0"/>
        </a:gradFill>
      </dgm:spPr>
      <dgm:t>
        <a:bodyPr/>
        <a:lstStyle/>
        <a:p>
          <a:endParaRPr lang="en-US" dirty="0"/>
        </a:p>
      </dgm:t>
    </dgm:pt>
    <dgm:pt modelId="{17AC5E81-0041-4101-895C-98BE2850C46A}" type="parTrans" cxnId="{68C3F246-9BB9-4D54-B673-B092AFDA64D2}">
      <dgm:prSet/>
      <dgm:spPr/>
      <dgm:t>
        <a:bodyPr/>
        <a:lstStyle/>
        <a:p>
          <a:endParaRPr lang="en-US"/>
        </a:p>
      </dgm:t>
    </dgm:pt>
    <dgm:pt modelId="{69D3A9A9-48BA-4DFA-A1E1-838D09D8D868}" type="sibTrans" cxnId="{68C3F246-9BB9-4D54-B673-B092AFDA64D2}">
      <dgm:prSet/>
      <dgm:spPr/>
      <dgm:t>
        <a:bodyPr/>
        <a:lstStyle/>
        <a:p>
          <a:endParaRPr lang="en-US"/>
        </a:p>
      </dgm:t>
    </dgm:pt>
    <dgm:pt modelId="{860136A2-BC36-4BC2-AC9F-4F15965CAAF2}" type="pres">
      <dgm:prSet presAssocID="{C23299B2-BC21-48F2-A684-87AC1328B708}" presName="Name0" presStyleCnt="0">
        <dgm:presLayoutVars>
          <dgm:dir/>
          <dgm:animLvl val="lvl"/>
          <dgm:resizeHandles val="exact"/>
        </dgm:presLayoutVars>
      </dgm:prSet>
      <dgm:spPr/>
    </dgm:pt>
    <dgm:pt modelId="{5DE2F9FD-84D6-47A0-B0C2-3E100271E551}" type="pres">
      <dgm:prSet presAssocID="{47674A09-9520-420F-9F0B-B150E9454BB5}" presName="Name8" presStyleCnt="0"/>
      <dgm:spPr/>
    </dgm:pt>
    <dgm:pt modelId="{CEF699C1-73B8-4B5E-AE13-87B8A23DED2D}" type="pres">
      <dgm:prSet presAssocID="{47674A09-9520-420F-9F0B-B150E9454BB5}" presName="level" presStyleLbl="node1" presStyleIdx="0" presStyleCnt="1" custLinFactNeighborX="-1250">
        <dgm:presLayoutVars>
          <dgm:chMax val="1"/>
          <dgm:bulletEnabled val="1"/>
        </dgm:presLayoutVars>
      </dgm:prSet>
      <dgm:spPr/>
    </dgm:pt>
    <dgm:pt modelId="{E56AD7BB-BE5A-4291-A469-A249A6DDF639}" type="pres">
      <dgm:prSet presAssocID="{47674A09-9520-420F-9F0B-B150E9454BB5}" presName="levelTx" presStyleLbl="revTx" presStyleIdx="0" presStyleCnt="0">
        <dgm:presLayoutVars>
          <dgm:chMax val="1"/>
          <dgm:bulletEnabled val="1"/>
        </dgm:presLayoutVars>
      </dgm:prSet>
      <dgm:spPr/>
    </dgm:pt>
  </dgm:ptLst>
  <dgm:cxnLst>
    <dgm:cxn modelId="{68C3F246-9BB9-4D54-B673-B092AFDA64D2}" srcId="{C23299B2-BC21-48F2-A684-87AC1328B708}" destId="{47674A09-9520-420F-9F0B-B150E9454BB5}" srcOrd="0" destOrd="0" parTransId="{17AC5E81-0041-4101-895C-98BE2850C46A}" sibTransId="{69D3A9A9-48BA-4DFA-A1E1-838D09D8D868}"/>
    <dgm:cxn modelId="{922ADA5D-C9E8-4380-A87A-9479C968955F}" type="presOf" srcId="{47674A09-9520-420F-9F0B-B150E9454BB5}" destId="{E56AD7BB-BE5A-4291-A469-A249A6DDF639}" srcOrd="1" destOrd="0" presId="urn:microsoft.com/office/officeart/2005/8/layout/pyramid1"/>
    <dgm:cxn modelId="{123C6669-2646-4A6A-97DE-6A7B3B4E6577}" type="presOf" srcId="{C23299B2-BC21-48F2-A684-87AC1328B708}" destId="{860136A2-BC36-4BC2-AC9F-4F15965CAAF2}" srcOrd="0" destOrd="0" presId="urn:microsoft.com/office/officeart/2005/8/layout/pyramid1"/>
    <dgm:cxn modelId="{38A4AC90-1559-4D8C-BA03-3A6A8F0F0B87}" type="presOf" srcId="{47674A09-9520-420F-9F0B-B150E9454BB5}" destId="{CEF699C1-73B8-4B5E-AE13-87B8A23DED2D}" srcOrd="0" destOrd="0" presId="urn:microsoft.com/office/officeart/2005/8/layout/pyramid1"/>
    <dgm:cxn modelId="{6D68A329-B472-44E0-9508-3FD218287AB5}" type="presParOf" srcId="{860136A2-BC36-4BC2-AC9F-4F15965CAAF2}" destId="{5DE2F9FD-84D6-47A0-B0C2-3E100271E551}" srcOrd="0" destOrd="0" presId="urn:microsoft.com/office/officeart/2005/8/layout/pyramid1"/>
    <dgm:cxn modelId="{2DFF7709-A2AD-48CF-91E6-7566E11893E8}" type="presParOf" srcId="{5DE2F9FD-84D6-47A0-B0C2-3E100271E551}" destId="{CEF699C1-73B8-4B5E-AE13-87B8A23DED2D}" srcOrd="0" destOrd="0" presId="urn:microsoft.com/office/officeart/2005/8/layout/pyramid1"/>
    <dgm:cxn modelId="{14518C63-6236-4FAB-9E40-C8C479F5D231}" type="presParOf" srcId="{5DE2F9FD-84D6-47A0-B0C2-3E100271E551}" destId="{E56AD7BB-BE5A-4291-A469-A249A6DDF63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39768E-39A6-4FA9-A4B1-F5CD4CB6EEAE}"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18A232E2-9330-45BA-8F3D-94B65CEB4C6E}">
      <dgm:prSet phldrT="[Text]" custT="1"/>
      <dgm:spPr/>
      <dgm:t>
        <a:bodyPr/>
        <a:lstStyle/>
        <a:p>
          <a:pPr algn="ctr"/>
          <a:r>
            <a:rPr lang="en-US" sz="3600" dirty="0">
              <a:latin typeface="Calibri"/>
              <a:cs typeface="Calibri"/>
            </a:rPr>
            <a:t>ALL </a:t>
          </a:r>
        </a:p>
      </dgm:t>
    </dgm:pt>
    <dgm:pt modelId="{2F4A1E04-5D2B-4792-BBEF-41391C61F16F}" type="parTrans" cxnId="{74A68F44-20A8-4AB5-8443-C9992E378513}">
      <dgm:prSet/>
      <dgm:spPr/>
      <dgm:t>
        <a:bodyPr/>
        <a:lstStyle/>
        <a:p>
          <a:endParaRPr lang="en-US"/>
        </a:p>
      </dgm:t>
    </dgm:pt>
    <dgm:pt modelId="{90900876-D263-4D27-9390-F2D23E76F6C1}" type="sibTrans" cxnId="{74A68F44-20A8-4AB5-8443-C9992E378513}">
      <dgm:prSet/>
      <dgm:spPr/>
      <dgm:t>
        <a:bodyPr/>
        <a:lstStyle/>
        <a:p>
          <a:endParaRPr lang="en-US"/>
        </a:p>
      </dgm:t>
    </dgm:pt>
    <dgm:pt modelId="{636B6905-8B07-4A8A-9920-CB8277CBCEC8}">
      <dgm:prSet phldrT="[Text]" custT="1"/>
      <dgm:spPr/>
      <dgm:t>
        <a:bodyPr/>
        <a:lstStyle/>
        <a:p>
          <a:pPr algn="ctr"/>
          <a:r>
            <a:rPr lang="en-US" sz="3600" dirty="0">
              <a:latin typeface="Calibri"/>
              <a:cs typeface="Calibri"/>
            </a:rPr>
            <a:t>SOME</a:t>
          </a:r>
        </a:p>
      </dgm:t>
    </dgm:pt>
    <dgm:pt modelId="{1F4EB6FC-6070-47DA-9E35-F176490CE62F}" type="parTrans" cxnId="{236C4353-A200-48EB-89CB-BD45285A3F41}">
      <dgm:prSet/>
      <dgm:spPr/>
      <dgm:t>
        <a:bodyPr/>
        <a:lstStyle/>
        <a:p>
          <a:endParaRPr lang="en-US"/>
        </a:p>
      </dgm:t>
    </dgm:pt>
    <dgm:pt modelId="{465F3017-FBCE-4CE5-8C7F-08B964924BB3}" type="sibTrans" cxnId="{236C4353-A200-48EB-89CB-BD45285A3F41}">
      <dgm:prSet/>
      <dgm:spPr/>
      <dgm:t>
        <a:bodyPr/>
        <a:lstStyle/>
        <a:p>
          <a:endParaRPr lang="en-US"/>
        </a:p>
      </dgm:t>
    </dgm:pt>
    <dgm:pt modelId="{B60BBE5F-A665-46F2-B919-1153C04CBD02}">
      <dgm:prSet phldrT="[Text]" custT="1"/>
      <dgm:spPr/>
      <dgm:t>
        <a:bodyPr/>
        <a:lstStyle/>
        <a:p>
          <a:pPr algn="ctr"/>
          <a:r>
            <a:rPr lang="en-US" sz="3600" dirty="0">
              <a:latin typeface="Calibri"/>
              <a:cs typeface="Calibri"/>
            </a:rPr>
            <a:t>FEW</a:t>
          </a:r>
        </a:p>
      </dgm:t>
    </dgm:pt>
    <dgm:pt modelId="{28C11DF1-E077-4BD6-8C00-84F9E2513899}" type="parTrans" cxnId="{AC3544F8-F557-4E2E-AD61-E1C71E59215A}">
      <dgm:prSet/>
      <dgm:spPr/>
      <dgm:t>
        <a:bodyPr/>
        <a:lstStyle/>
        <a:p>
          <a:endParaRPr lang="en-US"/>
        </a:p>
      </dgm:t>
    </dgm:pt>
    <dgm:pt modelId="{438A6466-CB0A-45CD-849A-77563B0BD182}" type="sibTrans" cxnId="{AC3544F8-F557-4E2E-AD61-E1C71E59215A}">
      <dgm:prSet/>
      <dgm:spPr/>
      <dgm:t>
        <a:bodyPr/>
        <a:lstStyle/>
        <a:p>
          <a:endParaRPr lang="en-US"/>
        </a:p>
      </dgm:t>
    </dgm:pt>
    <dgm:pt modelId="{C418DCAE-306E-4AF7-A07C-93313C08AC51}" type="pres">
      <dgm:prSet presAssocID="{7A39768E-39A6-4FA9-A4B1-F5CD4CB6EEAE}" presName="arrowDiagram" presStyleCnt="0">
        <dgm:presLayoutVars>
          <dgm:chMax val="5"/>
          <dgm:dir/>
          <dgm:resizeHandles val="exact"/>
        </dgm:presLayoutVars>
      </dgm:prSet>
      <dgm:spPr/>
    </dgm:pt>
    <dgm:pt modelId="{71BCD42B-AD35-4119-8173-705E9B203F4E}" type="pres">
      <dgm:prSet presAssocID="{7A39768E-39A6-4FA9-A4B1-F5CD4CB6EEAE}" presName="arrow" presStyleLbl="bgShp" presStyleIdx="0" presStyleCnt="1" custAng="20026820" custScaleY="136097" custLinFactNeighborY="-6017"/>
      <dgm:spPr>
        <a:gradFill rotWithShape="0">
          <a:gsLst>
            <a:gs pos="0">
              <a:srgbClr val="CC0000"/>
            </a:gs>
            <a:gs pos="18000">
              <a:srgbClr val="FFFF99"/>
            </a:gs>
            <a:gs pos="50000">
              <a:srgbClr val="66FF33"/>
            </a:gs>
            <a:gs pos="65000">
              <a:srgbClr val="33CC33"/>
            </a:gs>
            <a:gs pos="82000">
              <a:srgbClr val="009900"/>
            </a:gs>
          </a:gsLst>
          <a:lin ang="5400000" scaled="0"/>
        </a:gradFill>
        <a:effectLst>
          <a:innerShdw blurRad="393700" dist="279400">
            <a:srgbClr val="00B050"/>
          </a:innerShdw>
        </a:effectLst>
      </dgm:spPr>
    </dgm:pt>
    <dgm:pt modelId="{1DC85ACA-369C-4434-B04E-417D8B11B123}" type="pres">
      <dgm:prSet presAssocID="{7A39768E-39A6-4FA9-A4B1-F5CD4CB6EEAE}" presName="arrowDiagram3" presStyleCnt="0"/>
      <dgm:spPr/>
    </dgm:pt>
    <dgm:pt modelId="{7A58CA06-7CF4-4880-8AFF-C27C46361B7A}" type="pres">
      <dgm:prSet presAssocID="{18A232E2-9330-45BA-8F3D-94B65CEB4C6E}" presName="bullet3a" presStyleLbl="node1" presStyleIdx="0" presStyleCnt="3" custScaleX="326242" custScaleY="326244" custLinFactX="103393" custLinFactY="573634" custLinFactNeighborX="200000" custLinFactNeighborY="600000"/>
      <dgm:spPr>
        <a:noFill/>
        <a:ln>
          <a:noFill/>
        </a:ln>
      </dgm:spPr>
    </dgm:pt>
    <dgm:pt modelId="{CBF801E5-F605-4B6B-AD44-734A83015E31}" type="pres">
      <dgm:prSet presAssocID="{18A232E2-9330-45BA-8F3D-94B65CEB4C6E}" presName="textBox3a" presStyleLbl="revTx" presStyleIdx="0" presStyleCnt="3" custScaleX="217016" custScaleY="68260" custLinFactNeighborX="22949" custLinFactNeighborY="53186">
        <dgm:presLayoutVars>
          <dgm:bulletEnabled val="1"/>
        </dgm:presLayoutVars>
      </dgm:prSet>
      <dgm:spPr/>
    </dgm:pt>
    <dgm:pt modelId="{486B20C5-91A5-4C36-8053-3B9ACF3D938D}" type="pres">
      <dgm:prSet presAssocID="{636B6905-8B07-4A8A-9920-CB8277CBCEC8}" presName="bullet3b" presStyleLbl="node1" presStyleIdx="1" presStyleCnt="3" custLinFactX="100000" custLinFactY="-100000" custLinFactNeighborX="174030" custLinFactNeighborY="-109595"/>
      <dgm:spPr>
        <a:noFill/>
        <a:ln>
          <a:noFill/>
        </a:ln>
      </dgm:spPr>
    </dgm:pt>
    <dgm:pt modelId="{762E8C8B-CBB3-47CF-BB93-4E34DA5A865B}" type="pres">
      <dgm:prSet presAssocID="{636B6905-8B07-4A8A-9920-CB8277CBCEC8}" presName="textBox3b" presStyleLbl="revTx" presStyleIdx="1" presStyleCnt="3" custScaleX="182476" custScaleY="35842" custLinFactNeighborX="8456" custLinFactNeighborY="-99481">
        <dgm:presLayoutVars>
          <dgm:bulletEnabled val="1"/>
        </dgm:presLayoutVars>
      </dgm:prSet>
      <dgm:spPr/>
    </dgm:pt>
    <dgm:pt modelId="{CC2DC6BB-4BD5-444C-A232-89F7B6D9B5AD}" type="pres">
      <dgm:prSet presAssocID="{B60BBE5F-A665-46F2-B919-1153C04CBD02}" presName="bullet3c" presStyleLbl="node1" presStyleIdx="2" presStyleCnt="3" custLinFactX="12896" custLinFactY="-100000" custLinFactNeighborX="100000" custLinFactNeighborY="-186633"/>
      <dgm:spPr>
        <a:noFill/>
        <a:ln>
          <a:noFill/>
        </a:ln>
      </dgm:spPr>
    </dgm:pt>
    <dgm:pt modelId="{D6BFCB8B-9EFA-490C-AAD3-ED7928DE275A}" type="pres">
      <dgm:prSet presAssocID="{B60BBE5F-A665-46F2-B919-1153C04CBD02}" presName="textBox3c" presStyleLbl="revTx" presStyleIdx="2" presStyleCnt="3" custScaleX="185784" custScaleY="21879" custLinFactY="-18776" custLinFactNeighborX="-81005" custLinFactNeighborY="-100000">
        <dgm:presLayoutVars>
          <dgm:bulletEnabled val="1"/>
        </dgm:presLayoutVars>
      </dgm:prSet>
      <dgm:spPr/>
    </dgm:pt>
  </dgm:ptLst>
  <dgm:cxnLst>
    <dgm:cxn modelId="{FD6BFC06-12EE-43FA-B84E-D10EBEC01AD7}" type="presOf" srcId="{B60BBE5F-A665-46F2-B919-1153C04CBD02}" destId="{D6BFCB8B-9EFA-490C-AAD3-ED7928DE275A}" srcOrd="0" destOrd="0" presId="urn:microsoft.com/office/officeart/2005/8/layout/arrow2"/>
    <dgm:cxn modelId="{E4290D16-45C4-4535-A747-0CAC97F0575A}" type="presOf" srcId="{636B6905-8B07-4A8A-9920-CB8277CBCEC8}" destId="{762E8C8B-CBB3-47CF-BB93-4E34DA5A865B}" srcOrd="0" destOrd="0" presId="urn:microsoft.com/office/officeart/2005/8/layout/arrow2"/>
    <dgm:cxn modelId="{6D22D717-634A-48F6-949D-6E92812ECB6D}" type="presOf" srcId="{18A232E2-9330-45BA-8F3D-94B65CEB4C6E}" destId="{CBF801E5-F605-4B6B-AD44-734A83015E31}" srcOrd="0" destOrd="0" presId="urn:microsoft.com/office/officeart/2005/8/layout/arrow2"/>
    <dgm:cxn modelId="{74A68F44-20A8-4AB5-8443-C9992E378513}" srcId="{7A39768E-39A6-4FA9-A4B1-F5CD4CB6EEAE}" destId="{18A232E2-9330-45BA-8F3D-94B65CEB4C6E}" srcOrd="0" destOrd="0" parTransId="{2F4A1E04-5D2B-4792-BBEF-41391C61F16F}" sibTransId="{90900876-D263-4D27-9390-F2D23E76F6C1}"/>
    <dgm:cxn modelId="{236C4353-A200-48EB-89CB-BD45285A3F41}" srcId="{7A39768E-39A6-4FA9-A4B1-F5CD4CB6EEAE}" destId="{636B6905-8B07-4A8A-9920-CB8277CBCEC8}" srcOrd="1" destOrd="0" parTransId="{1F4EB6FC-6070-47DA-9E35-F176490CE62F}" sibTransId="{465F3017-FBCE-4CE5-8C7F-08B964924BB3}"/>
    <dgm:cxn modelId="{86F419EE-8959-4072-A33F-996988D36B5C}" type="presOf" srcId="{7A39768E-39A6-4FA9-A4B1-F5CD4CB6EEAE}" destId="{C418DCAE-306E-4AF7-A07C-93313C08AC51}" srcOrd="0" destOrd="0" presId="urn:microsoft.com/office/officeart/2005/8/layout/arrow2"/>
    <dgm:cxn modelId="{AC3544F8-F557-4E2E-AD61-E1C71E59215A}" srcId="{7A39768E-39A6-4FA9-A4B1-F5CD4CB6EEAE}" destId="{B60BBE5F-A665-46F2-B919-1153C04CBD02}" srcOrd="2" destOrd="0" parTransId="{28C11DF1-E077-4BD6-8C00-84F9E2513899}" sibTransId="{438A6466-CB0A-45CD-849A-77563B0BD182}"/>
    <dgm:cxn modelId="{206DD0EF-06D1-4672-830B-F6C2994D38B2}" type="presParOf" srcId="{C418DCAE-306E-4AF7-A07C-93313C08AC51}" destId="{71BCD42B-AD35-4119-8173-705E9B203F4E}" srcOrd="0" destOrd="0" presId="urn:microsoft.com/office/officeart/2005/8/layout/arrow2"/>
    <dgm:cxn modelId="{B59C9C82-6A43-48A2-AAF2-C5888394462B}" type="presParOf" srcId="{C418DCAE-306E-4AF7-A07C-93313C08AC51}" destId="{1DC85ACA-369C-4434-B04E-417D8B11B123}" srcOrd="1" destOrd="0" presId="urn:microsoft.com/office/officeart/2005/8/layout/arrow2"/>
    <dgm:cxn modelId="{24AB16E1-B7BC-419C-B7B3-61272E1039A0}" type="presParOf" srcId="{1DC85ACA-369C-4434-B04E-417D8B11B123}" destId="{7A58CA06-7CF4-4880-8AFF-C27C46361B7A}" srcOrd="0" destOrd="0" presId="urn:microsoft.com/office/officeart/2005/8/layout/arrow2"/>
    <dgm:cxn modelId="{7D0D062F-43B0-4093-82E4-2BE57295AA61}" type="presParOf" srcId="{1DC85ACA-369C-4434-B04E-417D8B11B123}" destId="{CBF801E5-F605-4B6B-AD44-734A83015E31}" srcOrd="1" destOrd="0" presId="urn:microsoft.com/office/officeart/2005/8/layout/arrow2"/>
    <dgm:cxn modelId="{F5B688C2-FE04-415A-B4FD-DD3C7667410F}" type="presParOf" srcId="{1DC85ACA-369C-4434-B04E-417D8B11B123}" destId="{486B20C5-91A5-4C36-8053-3B9ACF3D938D}" srcOrd="2" destOrd="0" presId="urn:microsoft.com/office/officeart/2005/8/layout/arrow2"/>
    <dgm:cxn modelId="{88AE1C6C-3165-4C16-B0BA-05F1ACD0DCC2}" type="presParOf" srcId="{1DC85ACA-369C-4434-B04E-417D8B11B123}" destId="{762E8C8B-CBB3-47CF-BB93-4E34DA5A865B}" srcOrd="3" destOrd="0" presId="urn:microsoft.com/office/officeart/2005/8/layout/arrow2"/>
    <dgm:cxn modelId="{AC5832F3-8302-4AA5-BB83-CDAE35F319F4}" type="presParOf" srcId="{1DC85ACA-369C-4434-B04E-417D8B11B123}" destId="{CC2DC6BB-4BD5-444C-A232-89F7B6D9B5AD}" srcOrd="4" destOrd="0" presId="urn:microsoft.com/office/officeart/2005/8/layout/arrow2"/>
    <dgm:cxn modelId="{E2A9DB80-FCE4-4C4F-AC73-B74319373F59}" type="presParOf" srcId="{1DC85ACA-369C-4434-B04E-417D8B11B123}" destId="{D6BFCB8B-9EFA-490C-AAD3-ED7928DE275A}"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548A96-DDD3-4F2D-8015-F42BA55E1C2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6C90DB-8668-478C-87C1-A07C3DFBAE15}">
      <dgm:prSet phldrT="[Text]"/>
      <dgm:spPr/>
      <dgm:t>
        <a:bodyPr/>
        <a:lstStyle/>
        <a:p>
          <a:r>
            <a:rPr lang="en-US" dirty="0"/>
            <a:t>Seeking Attention</a:t>
          </a:r>
        </a:p>
      </dgm:t>
    </dgm:pt>
    <dgm:pt modelId="{9D24F6C9-970D-4F77-AAD3-350BB5865D22}" type="parTrans" cxnId="{831D1509-85EB-43B6-BEB8-47E91FBD4D06}">
      <dgm:prSet/>
      <dgm:spPr/>
      <dgm:t>
        <a:bodyPr/>
        <a:lstStyle/>
        <a:p>
          <a:endParaRPr lang="en-US"/>
        </a:p>
      </dgm:t>
    </dgm:pt>
    <dgm:pt modelId="{E6AD1D4C-9CBD-4D68-996A-685F2B088178}" type="sibTrans" cxnId="{831D1509-85EB-43B6-BEB8-47E91FBD4D06}">
      <dgm:prSet/>
      <dgm:spPr/>
      <dgm:t>
        <a:bodyPr/>
        <a:lstStyle/>
        <a:p>
          <a:endParaRPr lang="en-US"/>
        </a:p>
      </dgm:t>
    </dgm:pt>
    <dgm:pt modelId="{2E04904F-48D4-4EAE-A248-6AB2F3D895A8}">
      <dgm:prSet phldrT="[Text]"/>
      <dgm:spPr/>
      <dgm:t>
        <a:bodyPr/>
        <a:lstStyle/>
        <a:p>
          <a:r>
            <a:rPr lang="en-US" dirty="0"/>
            <a:t>Avoid or Escape</a:t>
          </a:r>
        </a:p>
      </dgm:t>
    </dgm:pt>
    <dgm:pt modelId="{2261EB0B-DC0C-4BF4-A095-6BF9CAB592A8}" type="parTrans" cxnId="{CD028C83-B9B7-4952-B138-51AF124C8AFA}">
      <dgm:prSet/>
      <dgm:spPr/>
      <dgm:t>
        <a:bodyPr/>
        <a:lstStyle/>
        <a:p>
          <a:endParaRPr lang="en-US"/>
        </a:p>
      </dgm:t>
    </dgm:pt>
    <dgm:pt modelId="{7F8F004C-CE9F-49CE-9735-C6B9D05B2294}" type="sibTrans" cxnId="{CD028C83-B9B7-4952-B138-51AF124C8AFA}">
      <dgm:prSet/>
      <dgm:spPr/>
      <dgm:t>
        <a:bodyPr/>
        <a:lstStyle/>
        <a:p>
          <a:endParaRPr lang="en-US"/>
        </a:p>
      </dgm:t>
    </dgm:pt>
    <dgm:pt modelId="{F40E60AA-DC81-4426-992C-34EB334505B4}">
      <dgm:prSet phldrT="[Text]"/>
      <dgm:spPr/>
      <dgm:t>
        <a:bodyPr/>
        <a:lstStyle/>
        <a:p>
          <a:r>
            <a:rPr lang="en-US" dirty="0"/>
            <a:t>Function of Behavior</a:t>
          </a:r>
        </a:p>
      </dgm:t>
    </dgm:pt>
    <dgm:pt modelId="{3D2B484E-3A24-4840-932A-94753A5E912D}" type="parTrans" cxnId="{38F82335-8092-4323-8624-5B96991AC667}">
      <dgm:prSet/>
      <dgm:spPr/>
      <dgm:t>
        <a:bodyPr/>
        <a:lstStyle/>
        <a:p>
          <a:endParaRPr lang="en-US"/>
        </a:p>
      </dgm:t>
    </dgm:pt>
    <dgm:pt modelId="{90235388-5E1E-4AB4-9959-AE9AF39595CB}" type="sibTrans" cxnId="{38F82335-8092-4323-8624-5B96991AC667}">
      <dgm:prSet/>
      <dgm:spPr/>
      <dgm:t>
        <a:bodyPr/>
        <a:lstStyle/>
        <a:p>
          <a:endParaRPr lang="en-US"/>
        </a:p>
      </dgm:t>
    </dgm:pt>
    <dgm:pt modelId="{865CB514-ADF4-4FD7-AB29-EA0D087A7207}" type="pres">
      <dgm:prSet presAssocID="{B4548A96-DDD3-4F2D-8015-F42BA55E1C26}" presName="linear" presStyleCnt="0">
        <dgm:presLayoutVars>
          <dgm:dir/>
          <dgm:animLvl val="lvl"/>
          <dgm:resizeHandles val="exact"/>
        </dgm:presLayoutVars>
      </dgm:prSet>
      <dgm:spPr/>
    </dgm:pt>
    <dgm:pt modelId="{86ED5C13-E90B-4088-91B4-70CF8747EBFE}" type="pres">
      <dgm:prSet presAssocID="{7A6C90DB-8668-478C-87C1-A07C3DFBAE15}" presName="parentLin" presStyleCnt="0"/>
      <dgm:spPr/>
    </dgm:pt>
    <dgm:pt modelId="{669EA061-3454-4523-8434-7535F8232C58}" type="pres">
      <dgm:prSet presAssocID="{7A6C90DB-8668-478C-87C1-A07C3DFBAE15}" presName="parentLeftMargin" presStyleLbl="node1" presStyleIdx="0" presStyleCnt="3"/>
      <dgm:spPr/>
    </dgm:pt>
    <dgm:pt modelId="{F65D2DAB-DE6E-4FFF-AD5F-7BD929B99435}" type="pres">
      <dgm:prSet presAssocID="{7A6C90DB-8668-478C-87C1-A07C3DFBAE15}" presName="parentText" presStyleLbl="node1" presStyleIdx="0" presStyleCnt="3">
        <dgm:presLayoutVars>
          <dgm:chMax val="0"/>
          <dgm:bulletEnabled val="1"/>
        </dgm:presLayoutVars>
      </dgm:prSet>
      <dgm:spPr/>
    </dgm:pt>
    <dgm:pt modelId="{B3673B45-BFAC-40A4-B6A6-D78FB9074304}" type="pres">
      <dgm:prSet presAssocID="{7A6C90DB-8668-478C-87C1-A07C3DFBAE15}" presName="negativeSpace" presStyleCnt="0"/>
      <dgm:spPr/>
    </dgm:pt>
    <dgm:pt modelId="{5BF4B788-180A-41A7-8C5B-0CE6BD195BCC}" type="pres">
      <dgm:prSet presAssocID="{7A6C90DB-8668-478C-87C1-A07C3DFBAE15}" presName="childText" presStyleLbl="conFgAcc1" presStyleIdx="0" presStyleCnt="3">
        <dgm:presLayoutVars>
          <dgm:bulletEnabled val="1"/>
        </dgm:presLayoutVars>
      </dgm:prSet>
      <dgm:spPr/>
    </dgm:pt>
    <dgm:pt modelId="{996F0A42-C37E-4241-8F38-37B2B3012653}" type="pres">
      <dgm:prSet presAssocID="{E6AD1D4C-9CBD-4D68-996A-685F2B088178}" presName="spaceBetweenRectangles" presStyleCnt="0"/>
      <dgm:spPr/>
    </dgm:pt>
    <dgm:pt modelId="{8F6E2EA9-96D8-4A7B-AD7D-FB4C3B372CCE}" type="pres">
      <dgm:prSet presAssocID="{2E04904F-48D4-4EAE-A248-6AB2F3D895A8}" presName="parentLin" presStyleCnt="0"/>
      <dgm:spPr/>
    </dgm:pt>
    <dgm:pt modelId="{14AE0BD3-8DCD-4FFF-9144-F8057B1B0E91}" type="pres">
      <dgm:prSet presAssocID="{2E04904F-48D4-4EAE-A248-6AB2F3D895A8}" presName="parentLeftMargin" presStyleLbl="node1" presStyleIdx="0" presStyleCnt="3"/>
      <dgm:spPr/>
    </dgm:pt>
    <dgm:pt modelId="{D0A2ECC9-49C4-40C3-842A-2DAE85DE1F80}" type="pres">
      <dgm:prSet presAssocID="{2E04904F-48D4-4EAE-A248-6AB2F3D895A8}" presName="parentText" presStyleLbl="node1" presStyleIdx="1" presStyleCnt="3">
        <dgm:presLayoutVars>
          <dgm:chMax val="0"/>
          <dgm:bulletEnabled val="1"/>
        </dgm:presLayoutVars>
      </dgm:prSet>
      <dgm:spPr/>
    </dgm:pt>
    <dgm:pt modelId="{ABBE31D9-9EEB-4B87-A500-655168469F85}" type="pres">
      <dgm:prSet presAssocID="{2E04904F-48D4-4EAE-A248-6AB2F3D895A8}" presName="negativeSpace" presStyleCnt="0"/>
      <dgm:spPr/>
    </dgm:pt>
    <dgm:pt modelId="{B38CF04C-B608-4666-AF34-18D719D73BDC}" type="pres">
      <dgm:prSet presAssocID="{2E04904F-48D4-4EAE-A248-6AB2F3D895A8}" presName="childText" presStyleLbl="conFgAcc1" presStyleIdx="1" presStyleCnt="3">
        <dgm:presLayoutVars>
          <dgm:bulletEnabled val="1"/>
        </dgm:presLayoutVars>
      </dgm:prSet>
      <dgm:spPr/>
    </dgm:pt>
    <dgm:pt modelId="{817F58A4-B472-41E6-AFF0-35C59104AE7A}" type="pres">
      <dgm:prSet presAssocID="{7F8F004C-CE9F-49CE-9735-C6B9D05B2294}" presName="spaceBetweenRectangles" presStyleCnt="0"/>
      <dgm:spPr/>
    </dgm:pt>
    <dgm:pt modelId="{22D1BF3B-4B9A-4413-ADAB-CF54B8858FC2}" type="pres">
      <dgm:prSet presAssocID="{F40E60AA-DC81-4426-992C-34EB334505B4}" presName="parentLin" presStyleCnt="0"/>
      <dgm:spPr/>
    </dgm:pt>
    <dgm:pt modelId="{A7207BBF-D859-49BA-B4F5-88913CDCA532}" type="pres">
      <dgm:prSet presAssocID="{F40E60AA-DC81-4426-992C-34EB334505B4}" presName="parentLeftMargin" presStyleLbl="node1" presStyleIdx="1" presStyleCnt="3"/>
      <dgm:spPr/>
    </dgm:pt>
    <dgm:pt modelId="{7CB18929-7C49-4AC1-BCAB-E7903508AD4E}" type="pres">
      <dgm:prSet presAssocID="{F40E60AA-DC81-4426-992C-34EB334505B4}" presName="parentText" presStyleLbl="node1" presStyleIdx="2" presStyleCnt="3">
        <dgm:presLayoutVars>
          <dgm:chMax val="0"/>
          <dgm:bulletEnabled val="1"/>
        </dgm:presLayoutVars>
      </dgm:prSet>
      <dgm:spPr/>
    </dgm:pt>
    <dgm:pt modelId="{FEE7C035-8B7B-4F4C-AFB2-BC60A1D67D61}" type="pres">
      <dgm:prSet presAssocID="{F40E60AA-DC81-4426-992C-34EB334505B4}" presName="negativeSpace" presStyleCnt="0"/>
      <dgm:spPr/>
    </dgm:pt>
    <dgm:pt modelId="{DF1AE857-7376-464C-994D-D4F7135E68BB}" type="pres">
      <dgm:prSet presAssocID="{F40E60AA-DC81-4426-992C-34EB334505B4}" presName="childText" presStyleLbl="conFgAcc1" presStyleIdx="2" presStyleCnt="3">
        <dgm:presLayoutVars>
          <dgm:bulletEnabled val="1"/>
        </dgm:presLayoutVars>
      </dgm:prSet>
      <dgm:spPr/>
    </dgm:pt>
  </dgm:ptLst>
  <dgm:cxnLst>
    <dgm:cxn modelId="{831D1509-85EB-43B6-BEB8-47E91FBD4D06}" srcId="{B4548A96-DDD3-4F2D-8015-F42BA55E1C26}" destId="{7A6C90DB-8668-478C-87C1-A07C3DFBAE15}" srcOrd="0" destOrd="0" parTransId="{9D24F6C9-970D-4F77-AAD3-350BB5865D22}" sibTransId="{E6AD1D4C-9CBD-4D68-996A-685F2B088178}"/>
    <dgm:cxn modelId="{9EB8322D-0C01-4E72-A2B6-EB83428928EE}" type="presOf" srcId="{B4548A96-DDD3-4F2D-8015-F42BA55E1C26}" destId="{865CB514-ADF4-4FD7-AB29-EA0D087A7207}" srcOrd="0" destOrd="0" presId="urn:microsoft.com/office/officeart/2005/8/layout/list1"/>
    <dgm:cxn modelId="{38F82335-8092-4323-8624-5B96991AC667}" srcId="{B4548A96-DDD3-4F2D-8015-F42BA55E1C26}" destId="{F40E60AA-DC81-4426-992C-34EB334505B4}" srcOrd="2" destOrd="0" parTransId="{3D2B484E-3A24-4840-932A-94753A5E912D}" sibTransId="{90235388-5E1E-4AB4-9959-AE9AF39595CB}"/>
    <dgm:cxn modelId="{CED37B3F-51DC-4053-8857-2A5189189E8B}" type="presOf" srcId="{7A6C90DB-8668-478C-87C1-A07C3DFBAE15}" destId="{F65D2DAB-DE6E-4FFF-AD5F-7BD929B99435}" srcOrd="1" destOrd="0" presId="urn:microsoft.com/office/officeart/2005/8/layout/list1"/>
    <dgm:cxn modelId="{DD408143-3E95-4082-9899-8A5820B6E881}" type="presOf" srcId="{2E04904F-48D4-4EAE-A248-6AB2F3D895A8}" destId="{D0A2ECC9-49C4-40C3-842A-2DAE85DE1F80}" srcOrd="1" destOrd="0" presId="urn:microsoft.com/office/officeart/2005/8/layout/list1"/>
    <dgm:cxn modelId="{BBBDBD75-1586-42CA-B879-E9877389ACCC}" type="presOf" srcId="{F40E60AA-DC81-4426-992C-34EB334505B4}" destId="{7CB18929-7C49-4AC1-BCAB-E7903508AD4E}" srcOrd="1" destOrd="0" presId="urn:microsoft.com/office/officeart/2005/8/layout/list1"/>
    <dgm:cxn modelId="{CD028C83-B9B7-4952-B138-51AF124C8AFA}" srcId="{B4548A96-DDD3-4F2D-8015-F42BA55E1C26}" destId="{2E04904F-48D4-4EAE-A248-6AB2F3D895A8}" srcOrd="1" destOrd="0" parTransId="{2261EB0B-DC0C-4BF4-A095-6BF9CAB592A8}" sibTransId="{7F8F004C-CE9F-49CE-9735-C6B9D05B2294}"/>
    <dgm:cxn modelId="{28BB9DD3-D9E7-4C23-B3B3-7C30FA011283}" type="presOf" srcId="{2E04904F-48D4-4EAE-A248-6AB2F3D895A8}" destId="{14AE0BD3-8DCD-4FFF-9144-F8057B1B0E91}" srcOrd="0" destOrd="0" presId="urn:microsoft.com/office/officeart/2005/8/layout/list1"/>
    <dgm:cxn modelId="{131C79EF-56FD-4FE2-98C5-3315F6261CA3}" type="presOf" srcId="{7A6C90DB-8668-478C-87C1-A07C3DFBAE15}" destId="{669EA061-3454-4523-8434-7535F8232C58}" srcOrd="0" destOrd="0" presId="urn:microsoft.com/office/officeart/2005/8/layout/list1"/>
    <dgm:cxn modelId="{2FF325F2-35A3-4E09-B25E-A991B27C7B39}" type="presOf" srcId="{F40E60AA-DC81-4426-992C-34EB334505B4}" destId="{A7207BBF-D859-49BA-B4F5-88913CDCA532}" srcOrd="0" destOrd="0" presId="urn:microsoft.com/office/officeart/2005/8/layout/list1"/>
    <dgm:cxn modelId="{C2223E12-C401-42C2-8FD9-B40319F8546B}" type="presParOf" srcId="{865CB514-ADF4-4FD7-AB29-EA0D087A7207}" destId="{86ED5C13-E90B-4088-91B4-70CF8747EBFE}" srcOrd="0" destOrd="0" presId="urn:microsoft.com/office/officeart/2005/8/layout/list1"/>
    <dgm:cxn modelId="{7F6FB366-190B-483D-B331-BBDE7E85D22F}" type="presParOf" srcId="{86ED5C13-E90B-4088-91B4-70CF8747EBFE}" destId="{669EA061-3454-4523-8434-7535F8232C58}" srcOrd="0" destOrd="0" presId="urn:microsoft.com/office/officeart/2005/8/layout/list1"/>
    <dgm:cxn modelId="{87B889A5-9114-412A-B75C-2A33BAC2245C}" type="presParOf" srcId="{86ED5C13-E90B-4088-91B4-70CF8747EBFE}" destId="{F65D2DAB-DE6E-4FFF-AD5F-7BD929B99435}" srcOrd="1" destOrd="0" presId="urn:microsoft.com/office/officeart/2005/8/layout/list1"/>
    <dgm:cxn modelId="{70F77D80-F705-442C-B680-16D0B4BF007C}" type="presParOf" srcId="{865CB514-ADF4-4FD7-AB29-EA0D087A7207}" destId="{B3673B45-BFAC-40A4-B6A6-D78FB9074304}" srcOrd="1" destOrd="0" presId="urn:microsoft.com/office/officeart/2005/8/layout/list1"/>
    <dgm:cxn modelId="{EDC2FD89-5045-496B-849E-9E6A39F3B06B}" type="presParOf" srcId="{865CB514-ADF4-4FD7-AB29-EA0D087A7207}" destId="{5BF4B788-180A-41A7-8C5B-0CE6BD195BCC}" srcOrd="2" destOrd="0" presId="urn:microsoft.com/office/officeart/2005/8/layout/list1"/>
    <dgm:cxn modelId="{864F3415-F2C4-482F-8F20-429E217545C6}" type="presParOf" srcId="{865CB514-ADF4-4FD7-AB29-EA0D087A7207}" destId="{996F0A42-C37E-4241-8F38-37B2B3012653}" srcOrd="3" destOrd="0" presId="urn:microsoft.com/office/officeart/2005/8/layout/list1"/>
    <dgm:cxn modelId="{8E240AC9-4F43-4E88-BACF-DA88BE70C97C}" type="presParOf" srcId="{865CB514-ADF4-4FD7-AB29-EA0D087A7207}" destId="{8F6E2EA9-96D8-4A7B-AD7D-FB4C3B372CCE}" srcOrd="4" destOrd="0" presId="urn:microsoft.com/office/officeart/2005/8/layout/list1"/>
    <dgm:cxn modelId="{8F1EF838-FF68-49DB-B0D1-1A9B67DAF26B}" type="presParOf" srcId="{8F6E2EA9-96D8-4A7B-AD7D-FB4C3B372CCE}" destId="{14AE0BD3-8DCD-4FFF-9144-F8057B1B0E91}" srcOrd="0" destOrd="0" presId="urn:microsoft.com/office/officeart/2005/8/layout/list1"/>
    <dgm:cxn modelId="{30201CD6-C71F-4DF2-99D8-462B4324133C}" type="presParOf" srcId="{8F6E2EA9-96D8-4A7B-AD7D-FB4C3B372CCE}" destId="{D0A2ECC9-49C4-40C3-842A-2DAE85DE1F80}" srcOrd="1" destOrd="0" presId="urn:microsoft.com/office/officeart/2005/8/layout/list1"/>
    <dgm:cxn modelId="{ADDC3AB9-1A9D-4B48-B01B-E25797A37D14}" type="presParOf" srcId="{865CB514-ADF4-4FD7-AB29-EA0D087A7207}" destId="{ABBE31D9-9EEB-4B87-A500-655168469F85}" srcOrd="5" destOrd="0" presId="urn:microsoft.com/office/officeart/2005/8/layout/list1"/>
    <dgm:cxn modelId="{F8EDEF07-7E67-465C-AB38-F47690E2451C}" type="presParOf" srcId="{865CB514-ADF4-4FD7-AB29-EA0D087A7207}" destId="{B38CF04C-B608-4666-AF34-18D719D73BDC}" srcOrd="6" destOrd="0" presId="urn:microsoft.com/office/officeart/2005/8/layout/list1"/>
    <dgm:cxn modelId="{794607C5-DF8D-407D-BEB9-454C4BF929C6}" type="presParOf" srcId="{865CB514-ADF4-4FD7-AB29-EA0D087A7207}" destId="{817F58A4-B472-41E6-AFF0-35C59104AE7A}" srcOrd="7" destOrd="0" presId="urn:microsoft.com/office/officeart/2005/8/layout/list1"/>
    <dgm:cxn modelId="{AC6E2A0D-B4A0-4959-B108-161C13337F52}" type="presParOf" srcId="{865CB514-ADF4-4FD7-AB29-EA0D087A7207}" destId="{22D1BF3B-4B9A-4413-ADAB-CF54B8858FC2}" srcOrd="8" destOrd="0" presId="urn:microsoft.com/office/officeart/2005/8/layout/list1"/>
    <dgm:cxn modelId="{2E850973-6D89-428D-949A-CA43500ECCD4}" type="presParOf" srcId="{22D1BF3B-4B9A-4413-ADAB-CF54B8858FC2}" destId="{A7207BBF-D859-49BA-B4F5-88913CDCA532}" srcOrd="0" destOrd="0" presId="urn:microsoft.com/office/officeart/2005/8/layout/list1"/>
    <dgm:cxn modelId="{EACA0900-D22B-482B-AF2F-F4D9A0156B08}" type="presParOf" srcId="{22D1BF3B-4B9A-4413-ADAB-CF54B8858FC2}" destId="{7CB18929-7C49-4AC1-BCAB-E7903508AD4E}" srcOrd="1" destOrd="0" presId="urn:microsoft.com/office/officeart/2005/8/layout/list1"/>
    <dgm:cxn modelId="{5E0F4473-12B8-4C0A-B59D-946F048627DD}" type="presParOf" srcId="{865CB514-ADF4-4FD7-AB29-EA0D087A7207}" destId="{FEE7C035-8B7B-4F4C-AFB2-BC60A1D67D61}" srcOrd="9" destOrd="0" presId="urn:microsoft.com/office/officeart/2005/8/layout/list1"/>
    <dgm:cxn modelId="{39B0B828-FBD5-407E-B07C-56FE32A5FBB5}" type="presParOf" srcId="{865CB514-ADF4-4FD7-AB29-EA0D087A7207}" destId="{DF1AE857-7376-464C-994D-D4F7135E68B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95938-472E-4BAB-BA19-FC482EB468D9}">
      <dsp:nvSpPr>
        <dsp:cNvPr id="0" name=""/>
        <dsp:cNvSpPr/>
      </dsp:nvSpPr>
      <dsp:spPr>
        <a:xfrm>
          <a:off x="2430" y="0"/>
          <a:ext cx="1458468" cy="2031814"/>
        </a:xfrm>
        <a:prstGeom prst="upArrow">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DCFC61-FE64-4CD3-B054-BF4E595836F7}">
      <dsp:nvSpPr>
        <dsp:cNvPr id="0" name=""/>
        <dsp:cNvSpPr/>
      </dsp:nvSpPr>
      <dsp:spPr>
        <a:xfrm>
          <a:off x="1504652" y="0"/>
          <a:ext cx="2474976" cy="2031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0" rIns="213360" bIns="213360" numCol="1" spcCol="1270" anchor="ctr" anchorCtr="0">
          <a:noAutofit/>
        </a:bodyPr>
        <a:lstStyle/>
        <a:p>
          <a:pPr marL="0" lvl="0" indent="0" algn="l" defTabSz="1333500">
            <a:lnSpc>
              <a:spcPct val="90000"/>
            </a:lnSpc>
            <a:spcBef>
              <a:spcPct val="0"/>
            </a:spcBef>
            <a:spcAft>
              <a:spcPct val="35000"/>
            </a:spcAft>
            <a:buNone/>
          </a:pPr>
          <a:r>
            <a:rPr lang="en-US" sz="3000" kern="1200" dirty="0"/>
            <a:t>Stress</a:t>
          </a:r>
        </a:p>
      </dsp:txBody>
      <dsp:txXfrm>
        <a:off x="1504652" y="0"/>
        <a:ext cx="2474976" cy="2031814"/>
      </dsp:txXfrm>
    </dsp:sp>
    <dsp:sp modelId="{066B20F7-DBFF-4032-B50B-E7E001B6F4D4}">
      <dsp:nvSpPr>
        <dsp:cNvPr id="0" name=""/>
        <dsp:cNvSpPr/>
      </dsp:nvSpPr>
      <dsp:spPr>
        <a:xfrm>
          <a:off x="439971" y="2201132"/>
          <a:ext cx="1458468" cy="2031814"/>
        </a:xfrm>
        <a:prstGeom prst="downArrow">
          <a:avLst/>
        </a:prstGeom>
        <a:solidFill>
          <a:schemeClr val="accent6">
            <a:shade val="50000"/>
            <a:hueOff val="368424"/>
            <a:satOff val="-16105"/>
            <a:lumOff val="43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0EC194-6A43-40E2-A632-9562D1EE72BA}">
      <dsp:nvSpPr>
        <dsp:cNvPr id="0" name=""/>
        <dsp:cNvSpPr/>
      </dsp:nvSpPr>
      <dsp:spPr>
        <a:xfrm>
          <a:off x="1942193" y="2201132"/>
          <a:ext cx="2474976" cy="2031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0" rIns="213360" bIns="213360" numCol="1" spcCol="1270" anchor="ctr" anchorCtr="0">
          <a:noAutofit/>
        </a:bodyPr>
        <a:lstStyle/>
        <a:p>
          <a:pPr marL="0" lvl="0" indent="0" algn="l" defTabSz="1333500">
            <a:lnSpc>
              <a:spcPct val="90000"/>
            </a:lnSpc>
            <a:spcBef>
              <a:spcPct val="0"/>
            </a:spcBef>
            <a:spcAft>
              <a:spcPct val="35000"/>
            </a:spcAft>
            <a:buNone/>
          </a:pPr>
          <a:r>
            <a:rPr lang="en-US" sz="3000" kern="1200" dirty="0"/>
            <a:t>Performance</a:t>
          </a:r>
        </a:p>
      </dsp:txBody>
      <dsp:txXfrm>
        <a:off x="1942193" y="2201132"/>
        <a:ext cx="2474976" cy="20318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C8B6E-8715-4CD2-8E50-4EF8B5CAAA2C}">
      <dsp:nvSpPr>
        <dsp:cNvPr id="0" name=""/>
        <dsp:cNvSpPr/>
      </dsp:nvSpPr>
      <dsp:spPr>
        <a:xfrm>
          <a:off x="4422" y="0"/>
          <a:ext cx="1482716" cy="4410100"/>
        </a:xfrm>
        <a:prstGeom prst="roundRect">
          <a:avLst>
            <a:gd name="adj" fmla="val 10000"/>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#1 </a:t>
          </a:r>
        </a:p>
        <a:p>
          <a:pPr marL="0" lvl="0" indent="0" algn="ctr" defTabSz="711200">
            <a:lnSpc>
              <a:spcPct val="90000"/>
            </a:lnSpc>
            <a:spcBef>
              <a:spcPct val="0"/>
            </a:spcBef>
            <a:spcAft>
              <a:spcPct val="35000"/>
            </a:spcAft>
            <a:buNone/>
          </a:pPr>
          <a:r>
            <a:rPr lang="en-US" sz="1600" kern="1200" dirty="0">
              <a:solidFill>
                <a:schemeClr val="bg1"/>
              </a:solidFill>
            </a:rPr>
            <a:t>Physiology:</a:t>
          </a:r>
        </a:p>
        <a:p>
          <a:pPr marL="0" lvl="0" indent="0" algn="ctr" defTabSz="711200">
            <a:lnSpc>
              <a:spcPct val="90000"/>
            </a:lnSpc>
            <a:spcBef>
              <a:spcPct val="0"/>
            </a:spcBef>
            <a:spcAft>
              <a:spcPct val="35000"/>
            </a:spcAft>
            <a:buNone/>
          </a:pPr>
          <a:r>
            <a:rPr lang="en-US" sz="1600" kern="1200" dirty="0">
              <a:solidFill>
                <a:schemeClr val="bg1"/>
              </a:solidFill>
            </a:rPr>
            <a:t>Body &amp; Brain</a:t>
          </a:r>
        </a:p>
      </dsp:txBody>
      <dsp:txXfrm>
        <a:off x="4422" y="1764040"/>
        <a:ext cx="1482716" cy="1764040"/>
      </dsp:txXfrm>
    </dsp:sp>
    <dsp:sp modelId="{B8F04951-6DEC-4AB6-961D-607E56A85520}">
      <dsp:nvSpPr>
        <dsp:cNvPr id="0" name=""/>
        <dsp:cNvSpPr/>
      </dsp:nvSpPr>
      <dsp:spPr>
        <a:xfrm>
          <a:off x="48903" y="264606"/>
          <a:ext cx="1393753" cy="146856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CB74ED-191D-4EDE-BD98-454F7916CE44}">
      <dsp:nvSpPr>
        <dsp:cNvPr id="0" name=""/>
        <dsp:cNvSpPr/>
      </dsp:nvSpPr>
      <dsp:spPr>
        <a:xfrm>
          <a:off x="1531619" y="0"/>
          <a:ext cx="1482716" cy="4410100"/>
        </a:xfrm>
        <a:prstGeom prst="roundRect">
          <a:avLst>
            <a:gd name="adj" fmla="val 10000"/>
          </a:avLst>
        </a:prstGeom>
        <a:solidFill>
          <a:schemeClr val="accent6">
            <a:shade val="50000"/>
            <a:hueOff val="105264"/>
            <a:satOff val="-4601"/>
            <a:lumOff val="12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#2</a:t>
          </a:r>
        </a:p>
        <a:p>
          <a:pPr marL="0" lvl="0" indent="0" algn="ctr" defTabSz="711200">
            <a:lnSpc>
              <a:spcPct val="90000"/>
            </a:lnSpc>
            <a:spcBef>
              <a:spcPct val="0"/>
            </a:spcBef>
            <a:spcAft>
              <a:spcPct val="35000"/>
            </a:spcAft>
            <a:buNone/>
          </a:pPr>
          <a:r>
            <a:rPr lang="en-US" sz="1600" kern="1200" dirty="0">
              <a:solidFill>
                <a:schemeClr val="bg1"/>
              </a:solidFill>
            </a:rPr>
            <a:t>Attachment &amp; Relationships </a:t>
          </a:r>
        </a:p>
      </dsp:txBody>
      <dsp:txXfrm>
        <a:off x="1531619" y="1764040"/>
        <a:ext cx="1482716" cy="1764040"/>
      </dsp:txXfrm>
    </dsp:sp>
    <dsp:sp modelId="{F5852AFF-75A2-44FE-ABB2-2AB2CBB8C8C8}">
      <dsp:nvSpPr>
        <dsp:cNvPr id="0" name=""/>
        <dsp:cNvSpPr/>
      </dsp:nvSpPr>
      <dsp:spPr>
        <a:xfrm>
          <a:off x="1576101" y="264606"/>
          <a:ext cx="1393753" cy="146856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DD0A30-E144-4349-9C9B-74F4E46654F9}">
      <dsp:nvSpPr>
        <dsp:cNvPr id="0" name=""/>
        <dsp:cNvSpPr/>
      </dsp:nvSpPr>
      <dsp:spPr>
        <a:xfrm>
          <a:off x="3058817" y="0"/>
          <a:ext cx="1482716" cy="4410100"/>
        </a:xfrm>
        <a:prstGeom prst="roundRect">
          <a:avLst>
            <a:gd name="adj" fmla="val 10000"/>
          </a:avLst>
        </a:prstGeom>
        <a:solidFill>
          <a:schemeClr val="accent6">
            <a:shade val="50000"/>
            <a:hueOff val="210528"/>
            <a:satOff val="-9203"/>
            <a:lumOff val="25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#3</a:t>
          </a:r>
        </a:p>
        <a:p>
          <a:pPr marL="0" lvl="0" indent="0" algn="ctr" defTabSz="711200">
            <a:lnSpc>
              <a:spcPct val="90000"/>
            </a:lnSpc>
            <a:spcBef>
              <a:spcPct val="0"/>
            </a:spcBef>
            <a:spcAft>
              <a:spcPct val="35000"/>
            </a:spcAft>
            <a:buNone/>
          </a:pPr>
          <a:r>
            <a:rPr lang="en-US" sz="1600" kern="1200" dirty="0">
              <a:solidFill>
                <a:schemeClr val="bg1"/>
              </a:solidFill>
            </a:rPr>
            <a:t>Emotion Regulation </a:t>
          </a:r>
        </a:p>
        <a:p>
          <a:pPr marL="0" lvl="0" indent="0" algn="ctr" defTabSz="711200">
            <a:lnSpc>
              <a:spcPct val="90000"/>
            </a:lnSpc>
            <a:spcBef>
              <a:spcPct val="0"/>
            </a:spcBef>
            <a:spcAft>
              <a:spcPct val="35000"/>
            </a:spcAft>
            <a:buNone/>
          </a:pPr>
          <a:endParaRPr lang="en-US" sz="1600" kern="1200" dirty="0"/>
        </a:p>
      </dsp:txBody>
      <dsp:txXfrm>
        <a:off x="3058817" y="1764040"/>
        <a:ext cx="1482716" cy="1764040"/>
      </dsp:txXfrm>
    </dsp:sp>
    <dsp:sp modelId="{C76DE257-584E-42AD-B0E3-0C6FD1348D86}">
      <dsp:nvSpPr>
        <dsp:cNvPr id="0" name=""/>
        <dsp:cNvSpPr/>
      </dsp:nvSpPr>
      <dsp:spPr>
        <a:xfrm>
          <a:off x="3103299" y="264606"/>
          <a:ext cx="1393753" cy="146856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3810D7-6057-472D-892E-5F9DC3E00DB5}">
      <dsp:nvSpPr>
        <dsp:cNvPr id="0" name=""/>
        <dsp:cNvSpPr/>
      </dsp:nvSpPr>
      <dsp:spPr>
        <a:xfrm>
          <a:off x="4586015" y="0"/>
          <a:ext cx="1482716" cy="4410100"/>
        </a:xfrm>
        <a:prstGeom prst="roundRect">
          <a:avLst>
            <a:gd name="adj" fmla="val 10000"/>
          </a:avLst>
        </a:prstGeom>
        <a:solidFill>
          <a:schemeClr val="accent6">
            <a:shade val="50000"/>
            <a:hueOff val="315792"/>
            <a:satOff val="-13804"/>
            <a:lumOff val="37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#4</a:t>
          </a:r>
        </a:p>
        <a:p>
          <a:pPr marL="0" lvl="0" indent="0" algn="ctr" defTabSz="711200">
            <a:lnSpc>
              <a:spcPct val="90000"/>
            </a:lnSpc>
            <a:spcBef>
              <a:spcPct val="0"/>
            </a:spcBef>
            <a:spcAft>
              <a:spcPct val="35000"/>
            </a:spcAft>
            <a:buNone/>
          </a:pPr>
          <a:r>
            <a:rPr lang="en-US" sz="1600" kern="1200" dirty="0">
              <a:solidFill>
                <a:schemeClr val="bg1"/>
              </a:solidFill>
            </a:rPr>
            <a:t>Cognition &amp; Learning</a:t>
          </a:r>
        </a:p>
        <a:p>
          <a:pPr marL="0" lvl="0" indent="0" algn="ctr" defTabSz="711200">
            <a:lnSpc>
              <a:spcPct val="90000"/>
            </a:lnSpc>
            <a:spcBef>
              <a:spcPct val="0"/>
            </a:spcBef>
            <a:spcAft>
              <a:spcPct val="35000"/>
            </a:spcAft>
            <a:buNone/>
          </a:pPr>
          <a:endParaRPr lang="en-US" sz="1600" kern="1200" dirty="0"/>
        </a:p>
      </dsp:txBody>
      <dsp:txXfrm>
        <a:off x="4586015" y="1764040"/>
        <a:ext cx="1482716" cy="1764040"/>
      </dsp:txXfrm>
    </dsp:sp>
    <dsp:sp modelId="{3227D62E-1DFB-4B62-8A0C-A826574924ED}">
      <dsp:nvSpPr>
        <dsp:cNvPr id="0" name=""/>
        <dsp:cNvSpPr/>
      </dsp:nvSpPr>
      <dsp:spPr>
        <a:xfrm>
          <a:off x="4630496" y="264606"/>
          <a:ext cx="1393753" cy="146856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2CC0AA-12E3-4515-B945-F645C823B55D}">
      <dsp:nvSpPr>
        <dsp:cNvPr id="0" name=""/>
        <dsp:cNvSpPr/>
      </dsp:nvSpPr>
      <dsp:spPr>
        <a:xfrm>
          <a:off x="6113213" y="0"/>
          <a:ext cx="1482716" cy="4410100"/>
        </a:xfrm>
        <a:prstGeom prst="roundRect">
          <a:avLst>
            <a:gd name="adj" fmla="val 10000"/>
          </a:avLst>
        </a:prstGeom>
        <a:solidFill>
          <a:schemeClr val="accent6">
            <a:shade val="50000"/>
            <a:hueOff val="315792"/>
            <a:satOff val="-13804"/>
            <a:lumOff val="37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#5</a:t>
          </a:r>
        </a:p>
        <a:p>
          <a:pPr marL="0" lvl="0" indent="0" algn="ctr" defTabSz="711200">
            <a:lnSpc>
              <a:spcPct val="90000"/>
            </a:lnSpc>
            <a:spcBef>
              <a:spcPct val="0"/>
            </a:spcBef>
            <a:spcAft>
              <a:spcPct val="35000"/>
            </a:spcAft>
            <a:buNone/>
          </a:pPr>
          <a:r>
            <a:rPr lang="en-US" sz="1600" kern="1200" dirty="0">
              <a:solidFill>
                <a:schemeClr val="bg1"/>
              </a:solidFill>
            </a:rPr>
            <a:t>Behavioral Control</a:t>
          </a:r>
        </a:p>
        <a:p>
          <a:pPr marL="0" lvl="0" indent="0" algn="ctr" defTabSz="711200">
            <a:lnSpc>
              <a:spcPct val="90000"/>
            </a:lnSpc>
            <a:spcBef>
              <a:spcPct val="0"/>
            </a:spcBef>
            <a:spcAft>
              <a:spcPct val="35000"/>
            </a:spcAft>
            <a:buNone/>
          </a:pPr>
          <a:endParaRPr lang="en-US" sz="1600" kern="1200" dirty="0"/>
        </a:p>
      </dsp:txBody>
      <dsp:txXfrm>
        <a:off x="6113213" y="1764040"/>
        <a:ext cx="1482716" cy="1764040"/>
      </dsp:txXfrm>
    </dsp:sp>
    <dsp:sp modelId="{A7E6A0CD-6557-464D-AA89-B11766482961}">
      <dsp:nvSpPr>
        <dsp:cNvPr id="0" name=""/>
        <dsp:cNvSpPr/>
      </dsp:nvSpPr>
      <dsp:spPr>
        <a:xfrm>
          <a:off x="6157694" y="264606"/>
          <a:ext cx="1393753" cy="1468563"/>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8AE2A8-D62C-4D7A-AF53-9BE2D0F316FF}">
      <dsp:nvSpPr>
        <dsp:cNvPr id="0" name=""/>
        <dsp:cNvSpPr/>
      </dsp:nvSpPr>
      <dsp:spPr>
        <a:xfrm>
          <a:off x="7640410" y="0"/>
          <a:ext cx="1482716" cy="4410100"/>
        </a:xfrm>
        <a:prstGeom prst="roundRect">
          <a:avLst>
            <a:gd name="adj" fmla="val 10000"/>
          </a:avLst>
        </a:prstGeom>
        <a:solidFill>
          <a:schemeClr val="accent6">
            <a:shade val="50000"/>
            <a:hueOff val="210528"/>
            <a:satOff val="-9203"/>
            <a:lumOff val="25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solidFill>
                <a:schemeClr val="bg1"/>
              </a:solidFill>
            </a:rPr>
            <a:t>#6</a:t>
          </a:r>
        </a:p>
        <a:p>
          <a:pPr marL="0" lvl="0" indent="0" algn="ctr" defTabSz="711200">
            <a:lnSpc>
              <a:spcPct val="90000"/>
            </a:lnSpc>
            <a:spcBef>
              <a:spcPct val="0"/>
            </a:spcBef>
            <a:spcAft>
              <a:spcPct val="35000"/>
            </a:spcAft>
            <a:buNone/>
          </a:pPr>
          <a:r>
            <a:rPr lang="en-US" sz="1600" kern="1200" dirty="0">
              <a:solidFill>
                <a:schemeClr val="bg1"/>
              </a:solidFill>
            </a:rPr>
            <a:t>Dissociation</a:t>
          </a:r>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dsp:txBody>
      <dsp:txXfrm>
        <a:off x="7640410" y="1764040"/>
        <a:ext cx="1482716" cy="1764040"/>
      </dsp:txXfrm>
    </dsp:sp>
    <dsp:sp modelId="{23ACBCD6-E0AB-4481-BDCD-6A69E449ED7C}">
      <dsp:nvSpPr>
        <dsp:cNvPr id="0" name=""/>
        <dsp:cNvSpPr/>
      </dsp:nvSpPr>
      <dsp:spPr>
        <a:xfrm>
          <a:off x="7684892" y="264606"/>
          <a:ext cx="1393753" cy="1468563"/>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9FD75B-1509-49DB-A8CA-530767E55EDD}">
      <dsp:nvSpPr>
        <dsp:cNvPr id="0" name=""/>
        <dsp:cNvSpPr/>
      </dsp:nvSpPr>
      <dsp:spPr>
        <a:xfrm>
          <a:off x="9167608" y="0"/>
          <a:ext cx="1482716" cy="4410100"/>
        </a:xfrm>
        <a:prstGeom prst="roundRect">
          <a:avLst>
            <a:gd name="adj" fmla="val 10000"/>
          </a:avLst>
        </a:prstGeom>
        <a:solidFill>
          <a:schemeClr val="accent6">
            <a:shade val="50000"/>
            <a:hueOff val="105264"/>
            <a:satOff val="-4601"/>
            <a:lumOff val="12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#7</a:t>
          </a:r>
        </a:p>
        <a:p>
          <a:pPr marL="0" lvl="0" indent="0" algn="ctr" defTabSz="711200">
            <a:lnSpc>
              <a:spcPct val="90000"/>
            </a:lnSpc>
            <a:spcBef>
              <a:spcPct val="0"/>
            </a:spcBef>
            <a:spcAft>
              <a:spcPct val="35000"/>
            </a:spcAft>
            <a:buNone/>
          </a:pPr>
          <a:r>
            <a:rPr lang="en-US" sz="1600" kern="1200" dirty="0">
              <a:solidFill>
                <a:schemeClr val="bg1"/>
              </a:solidFill>
            </a:rPr>
            <a:t>Self-esteem &amp; Future Orientation </a:t>
          </a:r>
        </a:p>
      </dsp:txBody>
      <dsp:txXfrm>
        <a:off x="9167608" y="1764040"/>
        <a:ext cx="1482716" cy="1764040"/>
      </dsp:txXfrm>
    </dsp:sp>
    <dsp:sp modelId="{58E044FB-C4EC-4243-8CB4-D1AE67E736FD}">
      <dsp:nvSpPr>
        <dsp:cNvPr id="0" name=""/>
        <dsp:cNvSpPr/>
      </dsp:nvSpPr>
      <dsp:spPr>
        <a:xfrm>
          <a:off x="9212090" y="264606"/>
          <a:ext cx="1393753" cy="1468563"/>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CFD0F4-6A9F-452C-8BA2-632EA9F52580}">
      <dsp:nvSpPr>
        <dsp:cNvPr id="0" name=""/>
        <dsp:cNvSpPr/>
      </dsp:nvSpPr>
      <dsp:spPr>
        <a:xfrm flipV="1">
          <a:off x="5298309" y="4119434"/>
          <a:ext cx="58128" cy="120276"/>
        </a:xfrm>
        <a:prstGeom prst="leftRightArrow">
          <a:avLst/>
        </a:prstGeom>
        <a:solidFill>
          <a:schemeClr val="accent6">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699C1-73B8-4B5E-AE13-87B8A23DED2D}">
      <dsp:nvSpPr>
        <dsp:cNvPr id="0" name=""/>
        <dsp:cNvSpPr/>
      </dsp:nvSpPr>
      <dsp:spPr>
        <a:xfrm>
          <a:off x="0" y="0"/>
          <a:ext cx="8127999" cy="5638800"/>
        </a:xfrm>
        <a:prstGeom prst="trapezoid">
          <a:avLst>
            <a:gd name="adj" fmla="val 72072"/>
          </a:avLst>
        </a:prstGeom>
        <a:gradFill rotWithShape="0">
          <a:gsLst>
            <a:gs pos="0">
              <a:srgbClr val="CC0000"/>
            </a:gs>
            <a:gs pos="18000">
              <a:srgbClr val="FFFF99"/>
            </a:gs>
            <a:gs pos="50000">
              <a:srgbClr val="66FF33"/>
            </a:gs>
            <a:gs pos="65000">
              <a:srgbClr val="33CC33"/>
            </a:gs>
            <a:gs pos="82000">
              <a:srgbClr val="009900"/>
            </a:gs>
          </a:gsLst>
          <a:lin ang="54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0" y="0"/>
        <a:ext cx="8127999" cy="5638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CD42B-AD35-4119-8173-705E9B203F4E}">
      <dsp:nvSpPr>
        <dsp:cNvPr id="0" name=""/>
        <dsp:cNvSpPr/>
      </dsp:nvSpPr>
      <dsp:spPr>
        <a:xfrm rot="20026820">
          <a:off x="-27430" y="-137448"/>
          <a:ext cx="6908800" cy="5876668"/>
        </a:xfrm>
        <a:prstGeom prst="swooshArrow">
          <a:avLst>
            <a:gd name="adj1" fmla="val 25000"/>
            <a:gd name="adj2" fmla="val 25000"/>
          </a:avLst>
        </a:prstGeom>
        <a:gradFill rotWithShape="0">
          <a:gsLst>
            <a:gs pos="0">
              <a:srgbClr val="CC0000"/>
            </a:gs>
            <a:gs pos="18000">
              <a:srgbClr val="FFFF99"/>
            </a:gs>
            <a:gs pos="50000">
              <a:srgbClr val="66FF33"/>
            </a:gs>
            <a:gs pos="65000">
              <a:srgbClr val="33CC33"/>
            </a:gs>
            <a:gs pos="82000">
              <a:srgbClr val="009900"/>
            </a:gs>
          </a:gsLst>
          <a:lin ang="5400000" scaled="0"/>
        </a:gradFill>
        <a:ln>
          <a:noFill/>
        </a:ln>
        <a:effectLst>
          <a:innerShdw blurRad="393700" dist="279400">
            <a:srgbClr val="00B050"/>
          </a:innerShdw>
        </a:effectLst>
      </dsp:spPr>
      <dsp:style>
        <a:lnRef idx="0">
          <a:scrgbClr r="0" g="0" b="0"/>
        </a:lnRef>
        <a:fillRef idx="1">
          <a:scrgbClr r="0" g="0" b="0"/>
        </a:fillRef>
        <a:effectRef idx="0">
          <a:scrgbClr r="0" g="0" b="0"/>
        </a:effectRef>
        <a:fontRef idx="minor"/>
      </dsp:style>
    </dsp:sp>
    <dsp:sp modelId="{7A58CA06-7CF4-4880-8AFF-C27C46361B7A}">
      <dsp:nvSpPr>
        <dsp:cNvPr id="0" name=""/>
        <dsp:cNvSpPr/>
      </dsp:nvSpPr>
      <dsp:spPr>
        <a:xfrm>
          <a:off x="1191770" y="5535371"/>
          <a:ext cx="586024" cy="5860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F801E5-F605-4B6B-AD44-734A83015E31}">
      <dsp:nvSpPr>
        <dsp:cNvPr id="0" name=""/>
        <dsp:cNvSpPr/>
      </dsp:nvSpPr>
      <dsp:spPr>
        <a:xfrm>
          <a:off x="367390" y="4833549"/>
          <a:ext cx="3493415" cy="851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182"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latin typeface="Calibri"/>
              <a:cs typeface="Calibri"/>
            </a:rPr>
            <a:t>ALL </a:t>
          </a:r>
        </a:p>
      </dsp:txBody>
      <dsp:txXfrm>
        <a:off x="367390" y="4833549"/>
        <a:ext cx="3493415" cy="851817"/>
      </dsp:txXfrm>
    </dsp:sp>
    <dsp:sp modelId="{486B20C5-91A5-4C36-8053-3B9ACF3D938D}">
      <dsp:nvSpPr>
        <dsp:cNvPr id="0" name=""/>
        <dsp:cNvSpPr/>
      </dsp:nvSpPr>
      <dsp:spPr>
        <a:xfrm>
          <a:off x="3325369" y="2027767"/>
          <a:ext cx="324713" cy="32471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2E8C8B-CBB3-47CF-BB93-4E34DA5A865B}">
      <dsp:nvSpPr>
        <dsp:cNvPr id="0" name=""/>
        <dsp:cNvSpPr/>
      </dsp:nvSpPr>
      <dsp:spPr>
        <a:xfrm>
          <a:off x="2054351" y="1287440"/>
          <a:ext cx="3025656" cy="841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059"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latin typeface="Calibri"/>
              <a:cs typeface="Calibri"/>
            </a:rPr>
            <a:t>SOME</a:t>
          </a:r>
        </a:p>
      </dsp:txBody>
      <dsp:txXfrm>
        <a:off x="2054351" y="1287440"/>
        <a:ext cx="3025656" cy="841925"/>
      </dsp:txXfrm>
    </dsp:sp>
    <dsp:sp modelId="{CC2DC6BB-4BD5-444C-A232-89F7B6D9B5AD}">
      <dsp:nvSpPr>
        <dsp:cNvPr id="0" name=""/>
        <dsp:cNvSpPr/>
      </dsp:nvSpPr>
      <dsp:spPr>
        <a:xfrm>
          <a:off x="4849369" y="706965"/>
          <a:ext cx="449072" cy="449072"/>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BFCB8B-9EFA-490C-AAD3-ED7928DE275A}">
      <dsp:nvSpPr>
        <dsp:cNvPr id="0" name=""/>
        <dsp:cNvSpPr/>
      </dsp:nvSpPr>
      <dsp:spPr>
        <a:xfrm>
          <a:off x="2512570" y="0"/>
          <a:ext cx="3080506" cy="65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954"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latin typeface="Calibri"/>
              <a:cs typeface="Calibri"/>
            </a:rPr>
            <a:t>FEW</a:t>
          </a:r>
        </a:p>
      </dsp:txBody>
      <dsp:txXfrm>
        <a:off x="2512570" y="0"/>
        <a:ext cx="3080506" cy="6565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4B788-180A-41A7-8C5B-0CE6BD195BCC}">
      <dsp:nvSpPr>
        <dsp:cNvPr id="0" name=""/>
        <dsp:cNvSpPr/>
      </dsp:nvSpPr>
      <dsp:spPr>
        <a:xfrm>
          <a:off x="0" y="532997"/>
          <a:ext cx="9034915" cy="80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5D2DAB-DE6E-4FFF-AD5F-7BD929B99435}">
      <dsp:nvSpPr>
        <dsp:cNvPr id="0" name=""/>
        <dsp:cNvSpPr/>
      </dsp:nvSpPr>
      <dsp:spPr>
        <a:xfrm>
          <a:off x="451745" y="60677"/>
          <a:ext cx="6324440" cy="944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049" tIns="0" rIns="239049" bIns="0" numCol="1" spcCol="1270" anchor="ctr" anchorCtr="0">
          <a:noAutofit/>
        </a:bodyPr>
        <a:lstStyle/>
        <a:p>
          <a:pPr marL="0" lvl="0" indent="0" algn="l" defTabSz="1422400">
            <a:lnSpc>
              <a:spcPct val="90000"/>
            </a:lnSpc>
            <a:spcBef>
              <a:spcPct val="0"/>
            </a:spcBef>
            <a:spcAft>
              <a:spcPct val="35000"/>
            </a:spcAft>
            <a:buNone/>
          </a:pPr>
          <a:r>
            <a:rPr lang="en-US" sz="3200" kern="1200" dirty="0"/>
            <a:t>Seeking Attention</a:t>
          </a:r>
        </a:p>
      </dsp:txBody>
      <dsp:txXfrm>
        <a:off x="497859" y="106791"/>
        <a:ext cx="6232212" cy="852412"/>
      </dsp:txXfrm>
    </dsp:sp>
    <dsp:sp modelId="{B38CF04C-B608-4666-AF34-18D719D73BDC}">
      <dsp:nvSpPr>
        <dsp:cNvPr id="0" name=""/>
        <dsp:cNvSpPr/>
      </dsp:nvSpPr>
      <dsp:spPr>
        <a:xfrm>
          <a:off x="0" y="1984517"/>
          <a:ext cx="9034915" cy="80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A2ECC9-49C4-40C3-842A-2DAE85DE1F80}">
      <dsp:nvSpPr>
        <dsp:cNvPr id="0" name=""/>
        <dsp:cNvSpPr/>
      </dsp:nvSpPr>
      <dsp:spPr>
        <a:xfrm>
          <a:off x="451745" y="1512197"/>
          <a:ext cx="6324440" cy="944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049" tIns="0" rIns="239049" bIns="0" numCol="1" spcCol="1270" anchor="ctr" anchorCtr="0">
          <a:noAutofit/>
        </a:bodyPr>
        <a:lstStyle/>
        <a:p>
          <a:pPr marL="0" lvl="0" indent="0" algn="l" defTabSz="1422400">
            <a:lnSpc>
              <a:spcPct val="90000"/>
            </a:lnSpc>
            <a:spcBef>
              <a:spcPct val="0"/>
            </a:spcBef>
            <a:spcAft>
              <a:spcPct val="35000"/>
            </a:spcAft>
            <a:buNone/>
          </a:pPr>
          <a:r>
            <a:rPr lang="en-US" sz="3200" kern="1200" dirty="0"/>
            <a:t>Avoid or Escape</a:t>
          </a:r>
        </a:p>
      </dsp:txBody>
      <dsp:txXfrm>
        <a:off x="497859" y="1558311"/>
        <a:ext cx="6232212" cy="852412"/>
      </dsp:txXfrm>
    </dsp:sp>
    <dsp:sp modelId="{DF1AE857-7376-464C-994D-D4F7135E68BB}">
      <dsp:nvSpPr>
        <dsp:cNvPr id="0" name=""/>
        <dsp:cNvSpPr/>
      </dsp:nvSpPr>
      <dsp:spPr>
        <a:xfrm>
          <a:off x="0" y="3436037"/>
          <a:ext cx="9034915" cy="80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B18929-7C49-4AC1-BCAB-E7903508AD4E}">
      <dsp:nvSpPr>
        <dsp:cNvPr id="0" name=""/>
        <dsp:cNvSpPr/>
      </dsp:nvSpPr>
      <dsp:spPr>
        <a:xfrm>
          <a:off x="451745" y="2963717"/>
          <a:ext cx="6324440" cy="944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049" tIns="0" rIns="239049" bIns="0" numCol="1" spcCol="1270" anchor="ctr" anchorCtr="0">
          <a:noAutofit/>
        </a:bodyPr>
        <a:lstStyle/>
        <a:p>
          <a:pPr marL="0" lvl="0" indent="0" algn="l" defTabSz="1422400">
            <a:lnSpc>
              <a:spcPct val="90000"/>
            </a:lnSpc>
            <a:spcBef>
              <a:spcPct val="0"/>
            </a:spcBef>
            <a:spcAft>
              <a:spcPct val="35000"/>
            </a:spcAft>
            <a:buNone/>
          </a:pPr>
          <a:r>
            <a:rPr lang="en-US" sz="3200" kern="1200" dirty="0"/>
            <a:t>Function of Behavior</a:t>
          </a:r>
        </a:p>
      </dsp:txBody>
      <dsp:txXfrm>
        <a:off x="497859" y="3009831"/>
        <a:ext cx="6232212" cy="852412"/>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379E697-10C4-44D5-8C4E-0B5B804C7154}" type="datetimeFigureOut">
              <a:rPr lang="en-US" smtClean="0"/>
              <a:t>3/18/20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6A4B55A-9B9A-480D-B6BF-2FEBF7E1B408}" type="slidenum">
              <a:rPr lang="en-US" smtClean="0"/>
              <a:t>‹#›</a:t>
            </a:fld>
            <a:endParaRPr lang="en-US" dirty="0"/>
          </a:p>
        </p:txBody>
      </p:sp>
    </p:spTree>
    <p:extLst>
      <p:ext uri="{BB962C8B-B14F-4D97-AF65-F5344CB8AC3E}">
        <p14:creationId xmlns:p14="http://schemas.microsoft.com/office/powerpoint/2010/main" val="3054050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76A4B55A-9B9A-480D-B6BF-2FEBF7E1B408}" type="slidenum">
              <a:rPr lang="en-US" smtClean="0"/>
              <a:t>1</a:t>
            </a:fld>
            <a:endParaRPr lang="en-US" dirty="0"/>
          </a:p>
        </p:txBody>
      </p:sp>
    </p:spTree>
    <p:extLst>
      <p:ext uri="{BB962C8B-B14F-4D97-AF65-F5344CB8AC3E}">
        <p14:creationId xmlns:p14="http://schemas.microsoft.com/office/powerpoint/2010/main" val="328372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7EBBCB1B-747A-42C8-BC64-C5BB0FE6A878}" type="slidenum">
              <a:rPr lang="en-US" smtClean="0"/>
              <a:t>10</a:t>
            </a:fld>
            <a:endParaRPr lang="en-US" dirty="0"/>
          </a:p>
        </p:txBody>
      </p:sp>
    </p:spTree>
    <p:extLst>
      <p:ext uri="{BB962C8B-B14F-4D97-AF65-F5344CB8AC3E}">
        <p14:creationId xmlns:p14="http://schemas.microsoft.com/office/powerpoint/2010/main" val="3328119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39: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p39:notes"/>
          <p:cNvSpPr txBox="1">
            <a:spLocks noGrp="1"/>
          </p:cNvSpPr>
          <p:nvPr>
            <p:ph type="body" idx="1"/>
          </p:nvPr>
        </p:nvSpPr>
        <p:spPr>
          <a:xfrm>
            <a:off x="716619" y="4548457"/>
            <a:ext cx="5732949" cy="3721466"/>
          </a:xfrm>
          <a:prstGeom prst="rect">
            <a:avLst/>
          </a:prstGeom>
          <a:noFill/>
          <a:ln>
            <a:noFill/>
          </a:ln>
        </p:spPr>
        <p:txBody>
          <a:bodyPr spcFirstLastPara="1" wrap="square" lIns="94905" tIns="47440" rIns="94905" bIns="47440" anchor="t" anchorCtr="0">
            <a:noAutofit/>
          </a:bodyPr>
          <a:lstStyle/>
          <a:p>
            <a:endParaRPr lang="en-US" dirty="0"/>
          </a:p>
        </p:txBody>
      </p:sp>
      <p:sp>
        <p:nvSpPr>
          <p:cNvPr id="747" name="Google Shape;747;p39:notes"/>
          <p:cNvSpPr txBox="1">
            <a:spLocks noGrp="1"/>
          </p:cNvSpPr>
          <p:nvPr>
            <p:ph type="sldNum" idx="12"/>
          </p:nvPr>
        </p:nvSpPr>
        <p:spPr>
          <a:xfrm>
            <a:off x="4059181" y="8977135"/>
            <a:ext cx="3105348" cy="474207"/>
          </a:xfrm>
          <a:prstGeom prst="rect">
            <a:avLst/>
          </a:prstGeom>
          <a:noFill/>
          <a:ln>
            <a:noFill/>
          </a:ln>
        </p:spPr>
        <p:txBody>
          <a:bodyPr spcFirstLastPara="1" wrap="square" lIns="94905" tIns="47440" rIns="94905" bIns="47440" anchor="b" anchorCtr="0">
            <a:noAutofit/>
          </a:bodyPr>
          <a:lstStyle/>
          <a:p>
            <a:fld id="{00000000-1234-1234-1234-123412341234}" type="slidenum">
              <a:rPr lang="en-US"/>
              <a:pPr/>
              <a:t>11</a:t>
            </a:fld>
            <a:endParaRPr dirty="0"/>
          </a:p>
        </p:txBody>
      </p:sp>
    </p:spTree>
    <p:extLst>
      <p:ext uri="{BB962C8B-B14F-4D97-AF65-F5344CB8AC3E}">
        <p14:creationId xmlns:p14="http://schemas.microsoft.com/office/powerpoint/2010/main" val="1303654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BCB1B-747A-42C8-BC64-C5BB0FE6A878}" type="slidenum">
              <a:rPr lang="en-US" smtClean="0"/>
              <a:t>12</a:t>
            </a:fld>
            <a:endParaRPr lang="en-US" dirty="0"/>
          </a:p>
        </p:txBody>
      </p:sp>
    </p:spTree>
    <p:extLst>
      <p:ext uri="{BB962C8B-B14F-4D97-AF65-F5344CB8AC3E}">
        <p14:creationId xmlns:p14="http://schemas.microsoft.com/office/powerpoint/2010/main" val="3901181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BCB1B-747A-42C8-BC64-C5BB0FE6A878}" type="slidenum">
              <a:rPr lang="en-US" smtClean="0"/>
              <a:t>13</a:t>
            </a:fld>
            <a:endParaRPr lang="en-US" dirty="0"/>
          </a:p>
        </p:txBody>
      </p:sp>
    </p:spTree>
    <p:extLst>
      <p:ext uri="{BB962C8B-B14F-4D97-AF65-F5344CB8AC3E}">
        <p14:creationId xmlns:p14="http://schemas.microsoft.com/office/powerpoint/2010/main" val="1388002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3CA0BF-B9AC-4518-9951-F9548460CFA4}" type="slidenum">
              <a:rPr lang="en-US" smtClean="0"/>
              <a:t>14</a:t>
            </a:fld>
            <a:endParaRPr lang="en-US" dirty="0"/>
          </a:p>
        </p:txBody>
      </p:sp>
    </p:spTree>
    <p:extLst>
      <p:ext uri="{BB962C8B-B14F-4D97-AF65-F5344CB8AC3E}">
        <p14:creationId xmlns:p14="http://schemas.microsoft.com/office/powerpoint/2010/main" val="1370543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BCB1B-747A-42C8-BC64-C5BB0FE6A878}" type="slidenum">
              <a:rPr lang="en-US" smtClean="0"/>
              <a:t>15</a:t>
            </a:fld>
            <a:endParaRPr lang="en-US" dirty="0"/>
          </a:p>
        </p:txBody>
      </p:sp>
    </p:spTree>
    <p:extLst>
      <p:ext uri="{BB962C8B-B14F-4D97-AF65-F5344CB8AC3E}">
        <p14:creationId xmlns:p14="http://schemas.microsoft.com/office/powerpoint/2010/main" val="1504547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4B55A-9B9A-480D-B6BF-2FEBF7E1B408}" type="slidenum">
              <a:rPr lang="en-US" smtClean="0"/>
              <a:t>16</a:t>
            </a:fld>
            <a:endParaRPr lang="en-US" dirty="0"/>
          </a:p>
        </p:txBody>
      </p:sp>
    </p:spTree>
    <p:extLst>
      <p:ext uri="{BB962C8B-B14F-4D97-AF65-F5344CB8AC3E}">
        <p14:creationId xmlns:p14="http://schemas.microsoft.com/office/powerpoint/2010/main" val="3172857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4B55A-9B9A-480D-B6BF-2FEBF7E1B408}" type="slidenum">
              <a:rPr lang="en-US" smtClean="0"/>
              <a:t>17</a:t>
            </a:fld>
            <a:endParaRPr lang="en-US" dirty="0"/>
          </a:p>
        </p:txBody>
      </p:sp>
    </p:spTree>
    <p:extLst>
      <p:ext uri="{BB962C8B-B14F-4D97-AF65-F5344CB8AC3E}">
        <p14:creationId xmlns:p14="http://schemas.microsoft.com/office/powerpoint/2010/main" val="3128950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F35013-E791-47C9-9D07-10C8B1C7280C}" type="slidenum">
              <a:rPr lang="en-US" smtClean="0"/>
              <a:t>18</a:t>
            </a:fld>
            <a:endParaRPr lang="en-US"/>
          </a:p>
        </p:txBody>
      </p:sp>
    </p:spTree>
    <p:extLst>
      <p:ext uri="{BB962C8B-B14F-4D97-AF65-F5344CB8AC3E}">
        <p14:creationId xmlns:p14="http://schemas.microsoft.com/office/powerpoint/2010/main" val="1575241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F35013-E791-47C9-9D07-10C8B1C7280C}" type="slidenum">
              <a:rPr lang="en-US" smtClean="0"/>
              <a:t>19</a:t>
            </a:fld>
            <a:endParaRPr lang="en-US"/>
          </a:p>
        </p:txBody>
      </p:sp>
    </p:spTree>
    <p:extLst>
      <p:ext uri="{BB962C8B-B14F-4D97-AF65-F5344CB8AC3E}">
        <p14:creationId xmlns:p14="http://schemas.microsoft.com/office/powerpoint/2010/main" val="3784756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61a4aee45f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61a4aee45f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F35013-E791-47C9-9D07-10C8B1C7280C}" type="slidenum">
              <a:rPr lang="en-US" smtClean="0"/>
              <a:t>20</a:t>
            </a:fld>
            <a:endParaRPr lang="en-US"/>
          </a:p>
        </p:txBody>
      </p:sp>
    </p:spTree>
    <p:extLst>
      <p:ext uri="{BB962C8B-B14F-4D97-AF65-F5344CB8AC3E}">
        <p14:creationId xmlns:p14="http://schemas.microsoft.com/office/powerpoint/2010/main" val="3047426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4B55A-9B9A-480D-B6BF-2FEBF7E1B408}" type="slidenum">
              <a:rPr lang="en-US" smtClean="0"/>
              <a:t>21</a:t>
            </a:fld>
            <a:endParaRPr lang="en-US" dirty="0"/>
          </a:p>
        </p:txBody>
      </p:sp>
    </p:spTree>
    <p:extLst>
      <p:ext uri="{BB962C8B-B14F-4D97-AF65-F5344CB8AC3E}">
        <p14:creationId xmlns:p14="http://schemas.microsoft.com/office/powerpoint/2010/main" val="2199256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29017" indent="-280391">
              <a:spcBef>
                <a:spcPct val="30000"/>
              </a:spcBef>
              <a:defRPr sz="1200">
                <a:solidFill>
                  <a:schemeClr val="tx1"/>
                </a:solidFill>
                <a:latin typeface="Calibri" pitchFamily="34" charset="0"/>
                <a:ea typeface="ＭＳ Ｐゴシック" pitchFamily="34" charset="-128"/>
              </a:defRPr>
            </a:lvl2pPr>
            <a:lvl3pPr marL="1121564" indent="-224312">
              <a:spcBef>
                <a:spcPct val="30000"/>
              </a:spcBef>
              <a:defRPr sz="1200">
                <a:solidFill>
                  <a:schemeClr val="tx1"/>
                </a:solidFill>
                <a:latin typeface="Calibri" pitchFamily="34" charset="0"/>
                <a:ea typeface="ＭＳ Ｐゴシック" pitchFamily="34" charset="-128"/>
              </a:defRPr>
            </a:lvl3pPr>
            <a:lvl4pPr marL="1570189" indent="-224312">
              <a:spcBef>
                <a:spcPct val="30000"/>
              </a:spcBef>
              <a:defRPr sz="1200">
                <a:solidFill>
                  <a:schemeClr val="tx1"/>
                </a:solidFill>
                <a:latin typeface="Calibri" pitchFamily="34" charset="0"/>
                <a:ea typeface="ＭＳ Ｐゴシック" pitchFamily="34" charset="-128"/>
              </a:defRPr>
            </a:lvl4pPr>
            <a:lvl5pPr marL="2018816" indent="-224312">
              <a:spcBef>
                <a:spcPct val="30000"/>
              </a:spcBef>
              <a:defRPr sz="1200">
                <a:solidFill>
                  <a:schemeClr val="tx1"/>
                </a:solidFill>
                <a:latin typeface="Calibri" pitchFamily="34" charset="0"/>
                <a:ea typeface="ＭＳ Ｐゴシック" pitchFamily="34" charset="-128"/>
              </a:defRPr>
            </a:lvl5pPr>
            <a:lvl6pPr marL="2467441" indent="-224312" defTabSz="44862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6065" indent="-224312" defTabSz="44862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692" indent="-224312" defTabSz="44862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317" indent="-224312" defTabSz="44862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C5BF0D32-694F-4565-A952-5DD02D615242}" type="slidenum">
              <a:rPr lang="en-US" altLang="en-US" smtClean="0"/>
              <a:pPr>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685800" y="1143000"/>
            <a:ext cx="5486400" cy="3086100"/>
          </a:xfrm>
          <a:ln/>
        </p:spPr>
      </p:sp>
      <p:sp>
        <p:nvSpPr>
          <p:cNvPr id="98307" name="Notes Placeholder 2"/>
          <p:cNvSpPr>
            <a:spLocks noGrp="1"/>
          </p:cNvSpPr>
          <p:nvPr>
            <p:ph type="body" idx="1"/>
          </p:nvPr>
        </p:nvSpPr>
        <p:spPr>
          <a:noFill/>
        </p:spPr>
        <p:txBody>
          <a:bodyPr/>
          <a:lstStyle/>
          <a:p>
            <a:endParaRPr lang="en-US" altLang="en-US" dirty="0"/>
          </a:p>
        </p:txBody>
      </p:sp>
      <p:sp>
        <p:nvSpPr>
          <p:cNvPr id="983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25941" indent="-277291" eaLnBrk="0" hangingPunct="0">
              <a:spcBef>
                <a:spcPct val="30000"/>
              </a:spcBef>
              <a:defRPr sz="1200">
                <a:solidFill>
                  <a:schemeClr val="tx1"/>
                </a:solidFill>
                <a:latin typeface="Arial" pitchFamily="34" charset="0"/>
              </a:defRPr>
            </a:lvl2pPr>
            <a:lvl3pPr marL="1116953" indent="-221210" eaLnBrk="0" hangingPunct="0">
              <a:spcBef>
                <a:spcPct val="30000"/>
              </a:spcBef>
              <a:defRPr sz="1200">
                <a:solidFill>
                  <a:schemeClr val="tx1"/>
                </a:solidFill>
                <a:latin typeface="Arial" pitchFamily="34" charset="0"/>
              </a:defRPr>
            </a:lvl3pPr>
            <a:lvl4pPr marL="1564045" indent="-221210" eaLnBrk="0" hangingPunct="0">
              <a:spcBef>
                <a:spcPct val="30000"/>
              </a:spcBef>
              <a:defRPr sz="1200">
                <a:solidFill>
                  <a:schemeClr val="tx1"/>
                </a:solidFill>
                <a:latin typeface="Arial" pitchFamily="34" charset="0"/>
              </a:defRPr>
            </a:lvl4pPr>
            <a:lvl5pPr marL="2012695" indent="-221210" eaLnBrk="0" hangingPunct="0">
              <a:spcBef>
                <a:spcPct val="30000"/>
              </a:spcBef>
              <a:defRPr sz="1200">
                <a:solidFill>
                  <a:schemeClr val="tx1"/>
                </a:solidFill>
                <a:latin typeface="Arial" pitchFamily="34" charset="0"/>
              </a:defRPr>
            </a:lvl5pPr>
            <a:lvl6pPr marL="2461346" indent="-221210" eaLnBrk="0" fontAlgn="base" hangingPunct="0">
              <a:spcBef>
                <a:spcPct val="30000"/>
              </a:spcBef>
              <a:spcAft>
                <a:spcPct val="0"/>
              </a:spcAft>
              <a:defRPr sz="1200">
                <a:solidFill>
                  <a:schemeClr val="tx1"/>
                </a:solidFill>
                <a:latin typeface="Arial" pitchFamily="34" charset="0"/>
              </a:defRPr>
            </a:lvl6pPr>
            <a:lvl7pPr marL="2909996" indent="-221210" eaLnBrk="0" fontAlgn="base" hangingPunct="0">
              <a:spcBef>
                <a:spcPct val="30000"/>
              </a:spcBef>
              <a:spcAft>
                <a:spcPct val="0"/>
              </a:spcAft>
              <a:defRPr sz="1200">
                <a:solidFill>
                  <a:schemeClr val="tx1"/>
                </a:solidFill>
                <a:latin typeface="Arial" pitchFamily="34" charset="0"/>
              </a:defRPr>
            </a:lvl7pPr>
            <a:lvl8pPr marL="3358646" indent="-221210" eaLnBrk="0" fontAlgn="base" hangingPunct="0">
              <a:spcBef>
                <a:spcPct val="30000"/>
              </a:spcBef>
              <a:spcAft>
                <a:spcPct val="0"/>
              </a:spcAft>
              <a:defRPr sz="1200">
                <a:solidFill>
                  <a:schemeClr val="tx1"/>
                </a:solidFill>
                <a:latin typeface="Arial" pitchFamily="34" charset="0"/>
              </a:defRPr>
            </a:lvl8pPr>
            <a:lvl9pPr marL="3807297" indent="-22121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A1973C2-0D01-40F8-A11E-473C3B8852C2}" type="slidenum">
              <a:rPr lang="en-US" altLang="en-US" smtClean="0"/>
              <a:pPr eaLnBrk="1" hangingPunct="1">
                <a:spcBef>
                  <a:spcPct val="0"/>
                </a:spcBef>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BCB1B-747A-42C8-BC64-C5BB0FE6A878}" type="slidenum">
              <a:rPr lang="en-US" smtClean="0"/>
              <a:t>24</a:t>
            </a:fld>
            <a:endParaRPr lang="en-US" dirty="0"/>
          </a:p>
        </p:txBody>
      </p:sp>
    </p:spTree>
    <p:extLst>
      <p:ext uri="{BB962C8B-B14F-4D97-AF65-F5344CB8AC3E}">
        <p14:creationId xmlns:p14="http://schemas.microsoft.com/office/powerpoint/2010/main" val="1895692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BCB1B-747A-42C8-BC64-C5BB0FE6A878}" type="slidenum">
              <a:rPr lang="en-US" smtClean="0"/>
              <a:t>25</a:t>
            </a:fld>
            <a:endParaRPr lang="en-US" dirty="0"/>
          </a:p>
        </p:txBody>
      </p:sp>
    </p:spTree>
    <p:extLst>
      <p:ext uri="{BB962C8B-B14F-4D97-AF65-F5344CB8AC3E}">
        <p14:creationId xmlns:p14="http://schemas.microsoft.com/office/powerpoint/2010/main" val="790485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xfrm>
            <a:off x="717550" y="1162050"/>
            <a:ext cx="5575300" cy="3136900"/>
          </a:xfrm>
          <a:ln/>
        </p:spPr>
      </p:sp>
      <p:sp>
        <p:nvSpPr>
          <p:cNvPr id="1331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331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452" eaLnBrk="0" hangingPunct="0">
              <a:spcBef>
                <a:spcPct val="30000"/>
              </a:spcBef>
              <a:defRPr sz="1200">
                <a:solidFill>
                  <a:schemeClr val="tx1"/>
                </a:solidFill>
                <a:latin typeface="Arial" charset="0"/>
                <a:ea typeface="ＭＳ Ｐゴシック" pitchFamily="-102" charset="-128"/>
              </a:defRPr>
            </a:lvl1pPr>
            <a:lvl2pPr marL="38040347" indent="-37581838" defTabSz="950452" eaLnBrk="0" hangingPunct="0">
              <a:spcBef>
                <a:spcPct val="30000"/>
              </a:spcBef>
              <a:defRPr sz="1200">
                <a:solidFill>
                  <a:schemeClr val="tx1"/>
                </a:solidFill>
                <a:latin typeface="Arial" charset="0"/>
                <a:ea typeface="ＭＳ Ｐゴシック" pitchFamily="-102" charset="-128"/>
              </a:defRPr>
            </a:lvl2pPr>
            <a:lvl3pPr marL="1146273" indent="-229255" defTabSz="950452" eaLnBrk="0" hangingPunct="0">
              <a:spcBef>
                <a:spcPct val="30000"/>
              </a:spcBef>
              <a:defRPr sz="1200">
                <a:solidFill>
                  <a:schemeClr val="tx1"/>
                </a:solidFill>
                <a:latin typeface="Arial" charset="0"/>
                <a:ea typeface="ＭＳ Ｐゴシック" pitchFamily="-102" charset="-128"/>
              </a:defRPr>
            </a:lvl3pPr>
            <a:lvl4pPr marL="1604784" indent="-229255" defTabSz="950452" eaLnBrk="0" hangingPunct="0">
              <a:spcBef>
                <a:spcPct val="30000"/>
              </a:spcBef>
              <a:defRPr sz="1200">
                <a:solidFill>
                  <a:schemeClr val="tx1"/>
                </a:solidFill>
                <a:latin typeface="Arial" charset="0"/>
                <a:ea typeface="ＭＳ Ｐゴシック" pitchFamily="-102" charset="-128"/>
              </a:defRPr>
            </a:lvl4pPr>
            <a:lvl5pPr marL="2063292" indent="-229255" defTabSz="950452" eaLnBrk="0" hangingPunct="0">
              <a:spcBef>
                <a:spcPct val="30000"/>
              </a:spcBef>
              <a:defRPr sz="1200">
                <a:solidFill>
                  <a:schemeClr val="tx1"/>
                </a:solidFill>
                <a:latin typeface="Arial" charset="0"/>
                <a:ea typeface="ＭＳ Ｐゴシック" pitchFamily="-102" charset="-128"/>
              </a:defRPr>
            </a:lvl5pPr>
            <a:lvl6pPr marL="2521800" indent="-229255" defTabSz="950452" eaLnBrk="0" fontAlgn="base" hangingPunct="0">
              <a:spcBef>
                <a:spcPct val="30000"/>
              </a:spcBef>
              <a:spcAft>
                <a:spcPct val="0"/>
              </a:spcAft>
              <a:defRPr sz="1200">
                <a:solidFill>
                  <a:schemeClr val="tx1"/>
                </a:solidFill>
                <a:latin typeface="Arial" charset="0"/>
                <a:ea typeface="ＭＳ Ｐゴシック" pitchFamily="-102" charset="-128"/>
              </a:defRPr>
            </a:lvl6pPr>
            <a:lvl7pPr marL="2980311" indent="-229255" defTabSz="950452" eaLnBrk="0" fontAlgn="base" hangingPunct="0">
              <a:spcBef>
                <a:spcPct val="30000"/>
              </a:spcBef>
              <a:spcAft>
                <a:spcPct val="0"/>
              </a:spcAft>
              <a:defRPr sz="1200">
                <a:solidFill>
                  <a:schemeClr val="tx1"/>
                </a:solidFill>
                <a:latin typeface="Arial" charset="0"/>
                <a:ea typeface="ＭＳ Ｐゴシック" pitchFamily="-102" charset="-128"/>
              </a:defRPr>
            </a:lvl7pPr>
            <a:lvl8pPr marL="3438819" indent="-229255" defTabSz="950452" eaLnBrk="0" fontAlgn="base" hangingPunct="0">
              <a:spcBef>
                <a:spcPct val="30000"/>
              </a:spcBef>
              <a:spcAft>
                <a:spcPct val="0"/>
              </a:spcAft>
              <a:defRPr sz="1200">
                <a:solidFill>
                  <a:schemeClr val="tx1"/>
                </a:solidFill>
                <a:latin typeface="Arial" charset="0"/>
                <a:ea typeface="ＭＳ Ｐゴシック" pitchFamily="-102" charset="-128"/>
              </a:defRPr>
            </a:lvl8pPr>
            <a:lvl9pPr marL="3897328" indent="-229255" defTabSz="950452" eaLnBrk="0" fontAlgn="base" hangingPunct="0">
              <a:spcBef>
                <a:spcPct val="30000"/>
              </a:spcBef>
              <a:spcAft>
                <a:spcPct val="0"/>
              </a:spcAft>
              <a:defRPr sz="1200">
                <a:solidFill>
                  <a:schemeClr val="tx1"/>
                </a:solidFill>
                <a:latin typeface="Arial" charset="0"/>
                <a:ea typeface="ＭＳ Ｐゴシック" pitchFamily="-102" charset="-128"/>
              </a:defRPr>
            </a:lvl9pPr>
          </a:lstStyle>
          <a:p>
            <a:pPr eaLnBrk="1" hangingPunct="1">
              <a:spcBef>
                <a:spcPct val="0"/>
              </a:spcBef>
            </a:pPr>
            <a:fld id="{08137CB3-5D31-4A0F-B846-2713C3027682}" type="slidenum">
              <a:rPr lang="en-US" altLang="en-US" sz="1300"/>
              <a:pPr eaLnBrk="1" hangingPunct="1">
                <a:spcBef>
                  <a:spcPct val="0"/>
                </a:spcBef>
              </a:pPr>
              <a:t>26</a:t>
            </a:fld>
            <a:endParaRPr lang="en-US" altLang="en-US" sz="1300"/>
          </a:p>
        </p:txBody>
      </p:sp>
      <p:sp>
        <p:nvSpPr>
          <p:cNvPr id="133125" name="Date Placeholder 1"/>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044" eaLnBrk="0" hangingPunct="0">
              <a:spcBef>
                <a:spcPct val="30000"/>
              </a:spcBef>
              <a:defRPr sz="1200">
                <a:solidFill>
                  <a:schemeClr val="tx1"/>
                </a:solidFill>
                <a:latin typeface="Arial" charset="0"/>
                <a:ea typeface="ＭＳ Ｐゴシック" pitchFamily="-102" charset="-128"/>
              </a:defRPr>
            </a:lvl1pPr>
            <a:lvl2pPr marL="745077" indent="-286569" defTabSz="952044" eaLnBrk="0" hangingPunct="0">
              <a:spcBef>
                <a:spcPct val="30000"/>
              </a:spcBef>
              <a:defRPr sz="1200">
                <a:solidFill>
                  <a:schemeClr val="tx1"/>
                </a:solidFill>
                <a:latin typeface="Arial" charset="0"/>
                <a:ea typeface="ＭＳ Ｐゴシック" pitchFamily="-102" charset="-128"/>
              </a:defRPr>
            </a:lvl2pPr>
            <a:lvl3pPr marL="1146273" indent="-229255" defTabSz="952044" eaLnBrk="0" hangingPunct="0">
              <a:spcBef>
                <a:spcPct val="30000"/>
              </a:spcBef>
              <a:defRPr sz="1200">
                <a:solidFill>
                  <a:schemeClr val="tx1"/>
                </a:solidFill>
                <a:latin typeface="Arial" charset="0"/>
                <a:ea typeface="ＭＳ Ｐゴシック" pitchFamily="-102" charset="-128"/>
              </a:defRPr>
            </a:lvl3pPr>
            <a:lvl4pPr marL="1604784" indent="-229255" defTabSz="952044" eaLnBrk="0" hangingPunct="0">
              <a:spcBef>
                <a:spcPct val="30000"/>
              </a:spcBef>
              <a:defRPr sz="1200">
                <a:solidFill>
                  <a:schemeClr val="tx1"/>
                </a:solidFill>
                <a:latin typeface="Arial" charset="0"/>
                <a:ea typeface="ＭＳ Ｐゴシック" pitchFamily="-102" charset="-128"/>
              </a:defRPr>
            </a:lvl4pPr>
            <a:lvl5pPr marL="2063292" indent="-229255" defTabSz="952044" eaLnBrk="0" hangingPunct="0">
              <a:spcBef>
                <a:spcPct val="30000"/>
              </a:spcBef>
              <a:defRPr sz="1200">
                <a:solidFill>
                  <a:schemeClr val="tx1"/>
                </a:solidFill>
                <a:latin typeface="Arial" charset="0"/>
                <a:ea typeface="ＭＳ Ｐゴシック" pitchFamily="-102" charset="-128"/>
              </a:defRPr>
            </a:lvl5pPr>
            <a:lvl6pPr marL="2521800" indent="-229255" defTabSz="952044" eaLnBrk="0" fontAlgn="base" hangingPunct="0">
              <a:spcBef>
                <a:spcPct val="30000"/>
              </a:spcBef>
              <a:spcAft>
                <a:spcPct val="0"/>
              </a:spcAft>
              <a:defRPr sz="1200">
                <a:solidFill>
                  <a:schemeClr val="tx1"/>
                </a:solidFill>
                <a:latin typeface="Arial" charset="0"/>
                <a:ea typeface="ＭＳ Ｐゴシック" pitchFamily="-102" charset="-128"/>
              </a:defRPr>
            </a:lvl6pPr>
            <a:lvl7pPr marL="2980311" indent="-229255" defTabSz="952044" eaLnBrk="0" fontAlgn="base" hangingPunct="0">
              <a:spcBef>
                <a:spcPct val="30000"/>
              </a:spcBef>
              <a:spcAft>
                <a:spcPct val="0"/>
              </a:spcAft>
              <a:defRPr sz="1200">
                <a:solidFill>
                  <a:schemeClr val="tx1"/>
                </a:solidFill>
                <a:latin typeface="Arial" charset="0"/>
                <a:ea typeface="ＭＳ Ｐゴシック" pitchFamily="-102" charset="-128"/>
              </a:defRPr>
            </a:lvl7pPr>
            <a:lvl8pPr marL="3438819" indent="-229255" defTabSz="952044" eaLnBrk="0" fontAlgn="base" hangingPunct="0">
              <a:spcBef>
                <a:spcPct val="30000"/>
              </a:spcBef>
              <a:spcAft>
                <a:spcPct val="0"/>
              </a:spcAft>
              <a:defRPr sz="1200">
                <a:solidFill>
                  <a:schemeClr val="tx1"/>
                </a:solidFill>
                <a:latin typeface="Arial" charset="0"/>
                <a:ea typeface="ＭＳ Ｐゴシック" pitchFamily="-102" charset="-128"/>
              </a:defRPr>
            </a:lvl8pPr>
            <a:lvl9pPr marL="3897328" indent="-229255" defTabSz="952044" eaLnBrk="0" fontAlgn="base" hangingPunct="0">
              <a:spcBef>
                <a:spcPct val="30000"/>
              </a:spcBef>
              <a:spcAft>
                <a:spcPct val="0"/>
              </a:spcAft>
              <a:defRPr sz="1200">
                <a:solidFill>
                  <a:schemeClr val="tx1"/>
                </a:solidFill>
                <a:latin typeface="Arial" charset="0"/>
                <a:ea typeface="ＭＳ Ｐゴシック" pitchFamily="-102" charset="-128"/>
              </a:defRPr>
            </a:lvl9pPr>
          </a:lstStyle>
          <a:p>
            <a:pPr eaLnBrk="1" hangingPunct="1">
              <a:spcBef>
                <a:spcPct val="0"/>
              </a:spcBef>
            </a:pPr>
            <a:r>
              <a:rPr lang="en-US" altLang="en-US" sz="1300"/>
              <a:t>9/28/17</a:t>
            </a:r>
          </a:p>
        </p:txBody>
      </p:sp>
      <p:sp>
        <p:nvSpPr>
          <p:cNvPr id="133127" name="Header Placeholder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228" eaLnBrk="0" hangingPunct="0">
              <a:defRPr sz="2400">
                <a:solidFill>
                  <a:schemeClr val="tx1"/>
                </a:solidFill>
                <a:latin typeface="Times New Roman" pitchFamily="-102" charset="0"/>
                <a:ea typeface="ＭＳ Ｐゴシック" pitchFamily="-102" charset="-128"/>
              </a:defRPr>
            </a:lvl1pPr>
            <a:lvl2pPr marL="745077" indent="-286569" defTabSz="955228" eaLnBrk="0" hangingPunct="0">
              <a:defRPr sz="2400">
                <a:solidFill>
                  <a:schemeClr val="tx1"/>
                </a:solidFill>
                <a:latin typeface="Times New Roman" pitchFamily="-102" charset="0"/>
                <a:ea typeface="ＭＳ Ｐゴシック" pitchFamily="-102" charset="-128"/>
              </a:defRPr>
            </a:lvl2pPr>
            <a:lvl3pPr marL="1146273" indent="-229255" defTabSz="955228" eaLnBrk="0" hangingPunct="0">
              <a:defRPr sz="2400">
                <a:solidFill>
                  <a:schemeClr val="tx1"/>
                </a:solidFill>
                <a:latin typeface="Times New Roman" pitchFamily="-102" charset="0"/>
                <a:ea typeface="ＭＳ Ｐゴシック" pitchFamily="-102" charset="-128"/>
              </a:defRPr>
            </a:lvl3pPr>
            <a:lvl4pPr marL="1604784" indent="-229255" defTabSz="955228" eaLnBrk="0" hangingPunct="0">
              <a:defRPr sz="2400">
                <a:solidFill>
                  <a:schemeClr val="tx1"/>
                </a:solidFill>
                <a:latin typeface="Times New Roman" pitchFamily="-102" charset="0"/>
                <a:ea typeface="ＭＳ Ｐゴシック" pitchFamily="-102" charset="-128"/>
              </a:defRPr>
            </a:lvl4pPr>
            <a:lvl5pPr marL="2063292" indent="-229255" defTabSz="955228" eaLnBrk="0" hangingPunct="0">
              <a:defRPr sz="2400">
                <a:solidFill>
                  <a:schemeClr val="tx1"/>
                </a:solidFill>
                <a:latin typeface="Times New Roman" pitchFamily="-102" charset="0"/>
                <a:ea typeface="ＭＳ Ｐゴシック" pitchFamily="-102" charset="-128"/>
              </a:defRPr>
            </a:lvl5pPr>
            <a:lvl6pPr marL="2521800" indent="-229255" defTabSz="955228" eaLnBrk="0" fontAlgn="base" hangingPunct="0">
              <a:spcBef>
                <a:spcPct val="0"/>
              </a:spcBef>
              <a:spcAft>
                <a:spcPct val="0"/>
              </a:spcAft>
              <a:defRPr sz="2400">
                <a:solidFill>
                  <a:schemeClr val="tx1"/>
                </a:solidFill>
                <a:latin typeface="Times New Roman" pitchFamily="-102" charset="0"/>
                <a:ea typeface="ＭＳ Ｐゴシック" pitchFamily="-102" charset="-128"/>
              </a:defRPr>
            </a:lvl6pPr>
            <a:lvl7pPr marL="2980311" indent="-229255" defTabSz="955228" eaLnBrk="0" fontAlgn="base" hangingPunct="0">
              <a:spcBef>
                <a:spcPct val="0"/>
              </a:spcBef>
              <a:spcAft>
                <a:spcPct val="0"/>
              </a:spcAft>
              <a:defRPr sz="2400">
                <a:solidFill>
                  <a:schemeClr val="tx1"/>
                </a:solidFill>
                <a:latin typeface="Times New Roman" pitchFamily="-102" charset="0"/>
                <a:ea typeface="ＭＳ Ｐゴシック" pitchFamily="-102" charset="-128"/>
              </a:defRPr>
            </a:lvl7pPr>
            <a:lvl8pPr marL="3438819" indent="-229255" defTabSz="955228" eaLnBrk="0" fontAlgn="base" hangingPunct="0">
              <a:spcBef>
                <a:spcPct val="0"/>
              </a:spcBef>
              <a:spcAft>
                <a:spcPct val="0"/>
              </a:spcAft>
              <a:defRPr sz="2400">
                <a:solidFill>
                  <a:schemeClr val="tx1"/>
                </a:solidFill>
                <a:latin typeface="Times New Roman" pitchFamily="-102" charset="0"/>
                <a:ea typeface="ＭＳ Ｐゴシック" pitchFamily="-102" charset="-128"/>
              </a:defRPr>
            </a:lvl8pPr>
            <a:lvl9pPr marL="3897328" indent="-229255" defTabSz="955228" eaLnBrk="0" fontAlgn="base" hangingPunct="0">
              <a:spcBef>
                <a:spcPct val="0"/>
              </a:spcBef>
              <a:spcAft>
                <a:spcPct val="0"/>
              </a:spcAft>
              <a:defRPr sz="2400">
                <a:solidFill>
                  <a:schemeClr val="tx1"/>
                </a:solidFill>
                <a:latin typeface="Times New Roman" pitchFamily="-102" charset="0"/>
                <a:ea typeface="ＭＳ Ｐゴシック" pitchFamily="-102" charset="-128"/>
              </a:defRPr>
            </a:lvl9pPr>
          </a:lstStyle>
          <a:p>
            <a:pPr eaLnBrk="1" hangingPunct="1"/>
            <a:endParaRPr lang="en-US" altLang="en-US" sz="1300">
              <a:latin typeface="Arial" charset="0"/>
            </a:endParaRPr>
          </a:p>
        </p:txBody>
      </p:sp>
    </p:spTree>
    <p:extLst>
      <p:ext uri="{BB962C8B-B14F-4D97-AF65-F5344CB8AC3E}">
        <p14:creationId xmlns:p14="http://schemas.microsoft.com/office/powerpoint/2010/main" val="3620655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3CA0BF-B9AC-4518-9951-F9548460CFA4}" type="slidenum">
              <a:rPr lang="en-US" smtClean="0"/>
              <a:t>27</a:t>
            </a:fld>
            <a:endParaRPr lang="en-US" dirty="0"/>
          </a:p>
        </p:txBody>
      </p:sp>
    </p:spTree>
    <p:extLst>
      <p:ext uri="{BB962C8B-B14F-4D97-AF65-F5344CB8AC3E}">
        <p14:creationId xmlns:p14="http://schemas.microsoft.com/office/powerpoint/2010/main" val="1372160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BCB1B-747A-42C8-BC64-C5BB0FE6A878}" type="slidenum">
              <a:rPr lang="en-US" smtClean="0"/>
              <a:t>28</a:t>
            </a:fld>
            <a:endParaRPr lang="en-US" dirty="0"/>
          </a:p>
        </p:txBody>
      </p:sp>
    </p:spTree>
    <p:extLst>
      <p:ext uri="{BB962C8B-B14F-4D97-AF65-F5344CB8AC3E}">
        <p14:creationId xmlns:p14="http://schemas.microsoft.com/office/powerpoint/2010/main" val="24941594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1:notes"/>
          <p:cNvSpPr txBox="1">
            <a:spLocks noGrp="1"/>
          </p:cNvSpPr>
          <p:nvPr>
            <p:ph type="body" idx="1"/>
          </p:nvPr>
        </p:nvSpPr>
        <p:spPr>
          <a:xfrm>
            <a:off x="701040" y="4473892"/>
            <a:ext cx="5608320" cy="3660458"/>
          </a:xfrm>
          <a:prstGeom prst="rect">
            <a:avLst/>
          </a:prstGeom>
        </p:spPr>
        <p:txBody>
          <a:bodyPr spcFirstLastPara="1" wrap="square" lIns="93135" tIns="46555" rIns="93135" bIns="46555" anchor="t" anchorCtr="0">
            <a:noAutofit/>
          </a:bodyPr>
          <a:lstStyle/>
          <a:p>
            <a:endParaRPr dirty="0"/>
          </a:p>
        </p:txBody>
      </p:sp>
      <p:sp>
        <p:nvSpPr>
          <p:cNvPr id="324" name="Google Shape;324;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857A1C-B5D0-4931-B36F-8D02FDF45536}" type="slidenum">
              <a:rPr lang="en-US" smtClean="0"/>
              <a:t>3</a:t>
            </a:fld>
            <a:endParaRPr lang="en-US"/>
          </a:p>
        </p:txBody>
      </p:sp>
    </p:spTree>
    <p:extLst>
      <p:ext uri="{BB962C8B-B14F-4D97-AF65-F5344CB8AC3E}">
        <p14:creationId xmlns:p14="http://schemas.microsoft.com/office/powerpoint/2010/main" val="454386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717550" y="1162050"/>
            <a:ext cx="5575300" cy="3136900"/>
          </a:xfrm>
          <a:ln/>
        </p:spPr>
      </p:sp>
      <p:sp>
        <p:nvSpPr>
          <p:cNvPr id="73731" name="Notes Placeholder 2"/>
          <p:cNvSpPr>
            <a:spLocks noGrp="1"/>
          </p:cNvSpPr>
          <p:nvPr>
            <p:ph type="body" idx="1"/>
          </p:nvPr>
        </p:nvSpPr>
        <p:spPr>
          <a:noFill/>
        </p:spPr>
        <p:txBody>
          <a:bodyPr/>
          <a:lstStyle/>
          <a:p>
            <a:endParaRPr lang="en-US" altLang="en-US" dirty="0"/>
          </a:p>
        </p:txBody>
      </p:sp>
      <p:sp>
        <p:nvSpPr>
          <p:cNvPr id="737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09" indent="-285734" eaLnBrk="0" hangingPunct="0">
              <a:spcBef>
                <a:spcPct val="30000"/>
              </a:spcBef>
              <a:defRPr sz="1200">
                <a:solidFill>
                  <a:schemeClr val="tx1"/>
                </a:solidFill>
                <a:latin typeface="Arial" pitchFamily="34" charset="0"/>
              </a:defRPr>
            </a:lvl2pPr>
            <a:lvl3pPr marL="1142937" indent="-228587" eaLnBrk="0" hangingPunct="0">
              <a:spcBef>
                <a:spcPct val="30000"/>
              </a:spcBef>
              <a:defRPr sz="1200">
                <a:solidFill>
                  <a:schemeClr val="tx1"/>
                </a:solidFill>
                <a:latin typeface="Arial" pitchFamily="34" charset="0"/>
              </a:defRPr>
            </a:lvl3pPr>
            <a:lvl4pPr marL="1600111" indent="-228587" eaLnBrk="0" hangingPunct="0">
              <a:spcBef>
                <a:spcPct val="30000"/>
              </a:spcBef>
              <a:defRPr sz="1200">
                <a:solidFill>
                  <a:schemeClr val="tx1"/>
                </a:solidFill>
                <a:latin typeface="Arial" pitchFamily="34" charset="0"/>
              </a:defRPr>
            </a:lvl4pPr>
            <a:lvl5pPr marL="2057287" indent="-228587" eaLnBrk="0" hangingPunct="0">
              <a:spcBef>
                <a:spcPct val="30000"/>
              </a:spcBef>
              <a:defRPr sz="1200">
                <a:solidFill>
                  <a:schemeClr val="tx1"/>
                </a:solidFill>
                <a:latin typeface="Arial" pitchFamily="34" charset="0"/>
              </a:defRPr>
            </a:lvl5pPr>
            <a:lvl6pPr marL="2514461" indent="-228587" eaLnBrk="0" fontAlgn="base" hangingPunct="0">
              <a:spcBef>
                <a:spcPct val="30000"/>
              </a:spcBef>
              <a:spcAft>
                <a:spcPct val="0"/>
              </a:spcAft>
              <a:defRPr sz="1200">
                <a:solidFill>
                  <a:schemeClr val="tx1"/>
                </a:solidFill>
                <a:latin typeface="Arial" pitchFamily="34" charset="0"/>
              </a:defRPr>
            </a:lvl6pPr>
            <a:lvl7pPr marL="2971635" indent="-228587" eaLnBrk="0" fontAlgn="base" hangingPunct="0">
              <a:spcBef>
                <a:spcPct val="30000"/>
              </a:spcBef>
              <a:spcAft>
                <a:spcPct val="0"/>
              </a:spcAft>
              <a:defRPr sz="1200">
                <a:solidFill>
                  <a:schemeClr val="tx1"/>
                </a:solidFill>
                <a:latin typeface="Arial" pitchFamily="34" charset="0"/>
              </a:defRPr>
            </a:lvl7pPr>
            <a:lvl8pPr marL="3428811" indent="-228587" eaLnBrk="0" fontAlgn="base" hangingPunct="0">
              <a:spcBef>
                <a:spcPct val="30000"/>
              </a:spcBef>
              <a:spcAft>
                <a:spcPct val="0"/>
              </a:spcAft>
              <a:defRPr sz="1200">
                <a:solidFill>
                  <a:schemeClr val="tx1"/>
                </a:solidFill>
                <a:latin typeface="Arial" pitchFamily="34" charset="0"/>
              </a:defRPr>
            </a:lvl8pPr>
            <a:lvl9pPr marL="3885985" indent="-22858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504D7C0-499C-42F8-BB7A-1B81327A0679}" type="slidenum">
              <a:rPr lang="en-US" altLang="en-US" smtClean="0"/>
              <a:pPr eaLnBrk="1" hangingPunct="1">
                <a:spcBef>
                  <a:spcPct val="0"/>
                </a:spcBef>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857A1C-B5D0-4931-B36F-8D02FDF45536}" type="slidenum">
              <a:rPr lang="en-US" smtClean="0"/>
              <a:t>31</a:t>
            </a:fld>
            <a:endParaRPr lang="en-US"/>
          </a:p>
        </p:txBody>
      </p:sp>
    </p:spTree>
    <p:extLst>
      <p:ext uri="{BB962C8B-B14F-4D97-AF65-F5344CB8AC3E}">
        <p14:creationId xmlns:p14="http://schemas.microsoft.com/office/powerpoint/2010/main" val="2760583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BCB1B-747A-42C8-BC64-C5BB0FE6A878}" type="slidenum">
              <a:rPr lang="en-US" smtClean="0"/>
              <a:t>32</a:t>
            </a:fld>
            <a:endParaRPr lang="en-US" dirty="0"/>
          </a:p>
        </p:txBody>
      </p:sp>
    </p:spTree>
    <p:extLst>
      <p:ext uri="{BB962C8B-B14F-4D97-AF65-F5344CB8AC3E}">
        <p14:creationId xmlns:p14="http://schemas.microsoft.com/office/powerpoint/2010/main" val="8177570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D8CE5-C02F-489D-B0BC-0FCB2CA326E7}" type="slidenum">
              <a:rPr lang="en-US" smtClean="0"/>
              <a:t>33</a:t>
            </a:fld>
            <a:endParaRPr lang="en-US"/>
          </a:p>
        </p:txBody>
      </p:sp>
    </p:spTree>
    <p:extLst>
      <p:ext uri="{BB962C8B-B14F-4D97-AF65-F5344CB8AC3E}">
        <p14:creationId xmlns:p14="http://schemas.microsoft.com/office/powerpoint/2010/main" val="3231359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BCB1B-747A-42C8-BC64-C5BB0FE6A878}" type="slidenum">
              <a:rPr lang="en-US" smtClean="0"/>
              <a:t>34</a:t>
            </a:fld>
            <a:endParaRPr lang="en-US" dirty="0"/>
          </a:p>
        </p:txBody>
      </p:sp>
    </p:spTree>
    <p:extLst>
      <p:ext uri="{BB962C8B-B14F-4D97-AF65-F5344CB8AC3E}">
        <p14:creationId xmlns:p14="http://schemas.microsoft.com/office/powerpoint/2010/main" val="40058573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13:notes"/>
          <p:cNvSpPr txBox="1">
            <a:spLocks noGrp="1"/>
          </p:cNvSpPr>
          <p:nvPr>
            <p:ph type="body" idx="1"/>
          </p:nvPr>
        </p:nvSpPr>
        <p:spPr>
          <a:xfrm>
            <a:off x="701040" y="4473892"/>
            <a:ext cx="5608320" cy="3660458"/>
          </a:xfrm>
          <a:prstGeom prst="rect">
            <a:avLst/>
          </a:prstGeom>
          <a:noFill/>
          <a:ln>
            <a:noFill/>
          </a:ln>
        </p:spPr>
        <p:txBody>
          <a:bodyPr spcFirstLastPara="1" wrap="square" lIns="93135" tIns="46555" rIns="93135" bIns="46555" anchor="t" anchorCtr="0">
            <a:noAutofit/>
          </a:bodyPr>
          <a:lstStyle/>
          <a:p>
            <a:endParaRPr/>
          </a:p>
        </p:txBody>
      </p:sp>
      <p:sp>
        <p:nvSpPr>
          <p:cNvPr id="387" name="Google Shape;387;p13:notes"/>
          <p:cNvSpPr txBox="1">
            <a:spLocks noGrp="1"/>
          </p:cNvSpPr>
          <p:nvPr>
            <p:ph type="sldNum" idx="12"/>
          </p:nvPr>
        </p:nvSpPr>
        <p:spPr>
          <a:xfrm>
            <a:off x="3970938" y="8829968"/>
            <a:ext cx="3037840" cy="466433"/>
          </a:xfrm>
          <a:prstGeom prst="rect">
            <a:avLst/>
          </a:prstGeom>
          <a:noFill/>
          <a:ln>
            <a:noFill/>
          </a:ln>
        </p:spPr>
        <p:txBody>
          <a:bodyPr spcFirstLastPara="1" wrap="square" lIns="93135" tIns="46555" rIns="93135" bIns="46555" anchor="b" anchorCtr="0">
            <a:noAutofit/>
          </a:bodyPr>
          <a:lstStyle/>
          <a:p>
            <a:fld id="{00000000-1234-1234-1234-123412341234}" type="slidenum">
              <a:rPr lang="en-US"/>
              <a:pP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6:notes"/>
          <p:cNvSpPr txBox="1">
            <a:spLocks noGrp="1"/>
          </p:cNvSpPr>
          <p:nvPr>
            <p:ph type="body" idx="1"/>
          </p:nvPr>
        </p:nvSpPr>
        <p:spPr>
          <a:xfrm>
            <a:off x="701040" y="4473892"/>
            <a:ext cx="5608320" cy="3660458"/>
          </a:xfrm>
          <a:prstGeom prst="rect">
            <a:avLst/>
          </a:prstGeom>
          <a:noFill/>
          <a:ln>
            <a:noFill/>
          </a:ln>
        </p:spPr>
        <p:txBody>
          <a:bodyPr spcFirstLastPara="1" wrap="square" lIns="93135" tIns="46555" rIns="93135" bIns="46555" anchor="t" anchorCtr="0">
            <a:noAutofit/>
          </a:bodyPr>
          <a:lstStyle/>
          <a:p>
            <a:endParaRPr dirty="0"/>
          </a:p>
        </p:txBody>
      </p:sp>
      <p:sp>
        <p:nvSpPr>
          <p:cNvPr id="209" name="Google Shape;209;p6:notes"/>
          <p:cNvSpPr txBox="1">
            <a:spLocks noGrp="1"/>
          </p:cNvSpPr>
          <p:nvPr>
            <p:ph type="sldNum" idx="12"/>
          </p:nvPr>
        </p:nvSpPr>
        <p:spPr>
          <a:xfrm>
            <a:off x="3970938" y="8829968"/>
            <a:ext cx="3037840" cy="466433"/>
          </a:xfrm>
          <a:prstGeom prst="rect">
            <a:avLst/>
          </a:prstGeom>
          <a:noFill/>
          <a:ln>
            <a:noFill/>
          </a:ln>
        </p:spPr>
        <p:txBody>
          <a:bodyPr spcFirstLastPara="1" wrap="square" lIns="93135" tIns="46555" rIns="93135" bIns="46555" anchor="b" anchorCtr="0">
            <a:noAutofit/>
          </a:bodyPr>
          <a:lstStyle/>
          <a:p>
            <a:fld id="{00000000-1234-1234-1234-123412341234}" type="slidenum">
              <a:rPr lang="en-US"/>
              <a:pPr/>
              <a:t>36</a:t>
            </a:fld>
            <a:endParaRPr/>
          </a:p>
        </p:txBody>
      </p:sp>
    </p:spTree>
    <p:extLst>
      <p:ext uri="{BB962C8B-B14F-4D97-AF65-F5344CB8AC3E}">
        <p14:creationId xmlns:p14="http://schemas.microsoft.com/office/powerpoint/2010/main" val="38109708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BCB1B-747A-42C8-BC64-C5BB0FE6A878}" type="slidenum">
              <a:rPr lang="en-US" smtClean="0"/>
              <a:t>37</a:t>
            </a:fld>
            <a:endParaRPr lang="en-US" dirty="0"/>
          </a:p>
        </p:txBody>
      </p:sp>
    </p:spTree>
    <p:extLst>
      <p:ext uri="{BB962C8B-B14F-4D97-AF65-F5344CB8AC3E}">
        <p14:creationId xmlns:p14="http://schemas.microsoft.com/office/powerpoint/2010/main" val="8812448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2940" y="4521517"/>
            <a:ext cx="5608320" cy="3660458"/>
          </a:xfrm>
        </p:spPr>
        <p:txBody>
          <a:bodyPr/>
          <a:lstStyle/>
          <a:p>
            <a:endParaRPr lang="en-US" dirty="0"/>
          </a:p>
        </p:txBody>
      </p:sp>
      <p:sp>
        <p:nvSpPr>
          <p:cNvPr id="4" name="Slide Number Placeholder 3"/>
          <p:cNvSpPr>
            <a:spLocks noGrp="1"/>
          </p:cNvSpPr>
          <p:nvPr>
            <p:ph type="sldNum" sz="quarter" idx="10"/>
          </p:nvPr>
        </p:nvSpPr>
        <p:spPr/>
        <p:txBody>
          <a:bodyPr/>
          <a:lstStyle/>
          <a:p>
            <a:fld id="{7EBBCB1B-747A-42C8-BC64-C5BB0FE6A878}" type="slidenum">
              <a:rPr lang="en-US" smtClean="0"/>
              <a:t>38</a:t>
            </a:fld>
            <a:endParaRPr lang="en-US" dirty="0"/>
          </a:p>
        </p:txBody>
      </p:sp>
    </p:spTree>
    <p:extLst>
      <p:ext uri="{BB962C8B-B14F-4D97-AF65-F5344CB8AC3E}">
        <p14:creationId xmlns:p14="http://schemas.microsoft.com/office/powerpoint/2010/main" val="12753967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11322" eaLnBrk="0" hangingPunct="0">
              <a:spcBef>
                <a:spcPct val="30000"/>
              </a:spcBef>
              <a:defRPr sz="1200">
                <a:solidFill>
                  <a:schemeClr val="tx1"/>
                </a:solidFill>
                <a:latin typeface="Arial" pitchFamily="34" charset="0"/>
              </a:defRPr>
            </a:lvl1pPr>
            <a:lvl2pPr marL="735288" indent="-281965" defTabSz="911322" eaLnBrk="0" hangingPunct="0">
              <a:spcBef>
                <a:spcPct val="30000"/>
              </a:spcBef>
              <a:defRPr sz="1200">
                <a:solidFill>
                  <a:schemeClr val="tx1"/>
                </a:solidFill>
                <a:latin typeface="Arial" pitchFamily="34" charset="0"/>
              </a:defRPr>
            </a:lvl2pPr>
            <a:lvl3pPr marL="1130973" indent="-224325" defTabSz="911322" eaLnBrk="0" hangingPunct="0">
              <a:spcBef>
                <a:spcPct val="30000"/>
              </a:spcBef>
              <a:defRPr sz="1200">
                <a:solidFill>
                  <a:schemeClr val="tx1"/>
                </a:solidFill>
                <a:latin typeface="Arial" pitchFamily="34" charset="0"/>
              </a:defRPr>
            </a:lvl3pPr>
            <a:lvl4pPr marL="1582739" indent="-224325" defTabSz="911322" eaLnBrk="0" hangingPunct="0">
              <a:spcBef>
                <a:spcPct val="30000"/>
              </a:spcBef>
              <a:defRPr sz="1200">
                <a:solidFill>
                  <a:schemeClr val="tx1"/>
                </a:solidFill>
                <a:latin typeface="Arial" pitchFamily="34" charset="0"/>
              </a:defRPr>
            </a:lvl4pPr>
            <a:lvl5pPr marL="2036063" indent="-224325" defTabSz="911322" eaLnBrk="0" hangingPunct="0">
              <a:spcBef>
                <a:spcPct val="30000"/>
              </a:spcBef>
              <a:defRPr sz="1200">
                <a:solidFill>
                  <a:schemeClr val="tx1"/>
                </a:solidFill>
                <a:latin typeface="Arial" pitchFamily="34" charset="0"/>
              </a:defRPr>
            </a:lvl5pPr>
            <a:lvl6pPr marL="2484713" indent="-224325" defTabSz="911322" eaLnBrk="0" fontAlgn="base" hangingPunct="0">
              <a:spcBef>
                <a:spcPct val="30000"/>
              </a:spcBef>
              <a:spcAft>
                <a:spcPct val="0"/>
              </a:spcAft>
              <a:defRPr sz="1200">
                <a:solidFill>
                  <a:schemeClr val="tx1"/>
                </a:solidFill>
                <a:latin typeface="Arial" pitchFamily="34" charset="0"/>
              </a:defRPr>
            </a:lvl6pPr>
            <a:lvl7pPr marL="2933364" indent="-224325" defTabSz="911322" eaLnBrk="0" fontAlgn="base" hangingPunct="0">
              <a:spcBef>
                <a:spcPct val="30000"/>
              </a:spcBef>
              <a:spcAft>
                <a:spcPct val="0"/>
              </a:spcAft>
              <a:defRPr sz="1200">
                <a:solidFill>
                  <a:schemeClr val="tx1"/>
                </a:solidFill>
                <a:latin typeface="Arial" pitchFamily="34" charset="0"/>
              </a:defRPr>
            </a:lvl7pPr>
            <a:lvl8pPr marL="3382014" indent="-224325" defTabSz="911322" eaLnBrk="0" fontAlgn="base" hangingPunct="0">
              <a:spcBef>
                <a:spcPct val="30000"/>
              </a:spcBef>
              <a:spcAft>
                <a:spcPct val="0"/>
              </a:spcAft>
              <a:defRPr sz="1200">
                <a:solidFill>
                  <a:schemeClr val="tx1"/>
                </a:solidFill>
                <a:latin typeface="Arial" pitchFamily="34" charset="0"/>
              </a:defRPr>
            </a:lvl8pPr>
            <a:lvl9pPr marL="3830665" indent="-224325" defTabSz="911322"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19F2CA7-B5F1-4066-B9FD-DEFE0F4D3DB4}" type="slidenum">
              <a:rPr lang="en-US" altLang="en-US" smtClean="0">
                <a:solidFill>
                  <a:srgbClr val="000000"/>
                </a:solidFill>
              </a:rPr>
              <a:pPr eaLnBrk="1" hangingPunct="1">
                <a:spcBef>
                  <a:spcPct val="0"/>
                </a:spcBef>
              </a:pPr>
              <a:t>39</a:t>
            </a:fld>
            <a:endParaRPr lang="en-US" altLang="en-US">
              <a:solidFill>
                <a:srgbClr val="000000"/>
              </a:solidFill>
            </a:endParaRPr>
          </a:p>
        </p:txBody>
      </p:sp>
      <p:sp>
        <p:nvSpPr>
          <p:cNvPr id="83971" name="Rectangle 2"/>
          <p:cNvSpPr>
            <a:spLocks noGrp="1" noRot="1" noChangeAspect="1" noChangeArrowheads="1" noTextEdit="1"/>
          </p:cNvSpPr>
          <p:nvPr>
            <p:ph type="sldImg"/>
          </p:nvPr>
        </p:nvSpPr>
        <p:spPr>
          <a:xfrm>
            <a:off x="685800" y="1143000"/>
            <a:ext cx="5486400" cy="3086100"/>
          </a:xfrm>
          <a:ln/>
        </p:spPr>
      </p:sp>
      <p:sp>
        <p:nvSpPr>
          <p:cNvPr id="83972" name="Rectangle 3"/>
          <p:cNvSpPr>
            <a:spLocks noGrp="1" noChangeArrowheads="1"/>
          </p:cNvSpPr>
          <p:nvPr>
            <p:ph type="body" idx="1"/>
          </p:nvPr>
        </p:nvSpPr>
        <p:spPr>
          <a:xfrm>
            <a:off x="686421" y="4572001"/>
            <a:ext cx="5485158" cy="4114488"/>
          </a:xfrm>
          <a:noFill/>
        </p:spPr>
        <p:txBody>
          <a:bodyPr/>
          <a:lstStyle/>
          <a:p>
            <a:pPr>
              <a:lnSpc>
                <a:spcPct val="90000"/>
              </a:lnSpc>
            </a:pP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685800" y="1143000"/>
            <a:ext cx="5486400" cy="3086100"/>
          </a:xfrm>
          <a:ln/>
        </p:spPr>
      </p:sp>
      <p:sp>
        <p:nvSpPr>
          <p:cNvPr id="95235" name="Notes Placeholder 2"/>
          <p:cNvSpPr>
            <a:spLocks noGrp="1"/>
          </p:cNvSpPr>
          <p:nvPr>
            <p:ph type="body" idx="1"/>
          </p:nvPr>
        </p:nvSpPr>
        <p:spPr>
          <a:noFill/>
        </p:spPr>
        <p:txBody>
          <a:bodyPr/>
          <a:lstStyle/>
          <a:p>
            <a:endParaRPr lang="en-US" altLang="en-US">
              <a:latin typeface="Arial" pitchFamily="34" charset="0"/>
            </a:endParaRPr>
          </a:p>
        </p:txBody>
      </p:sp>
      <p:sp>
        <p:nvSpPr>
          <p:cNvPr id="9523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19710" indent="-275734" eaLnBrk="0" hangingPunct="0">
              <a:spcBef>
                <a:spcPct val="30000"/>
              </a:spcBef>
              <a:defRPr sz="1200">
                <a:solidFill>
                  <a:schemeClr val="tx1"/>
                </a:solidFill>
                <a:latin typeface="Arial" pitchFamily="34" charset="0"/>
              </a:defRPr>
            </a:lvl2pPr>
            <a:lvl3pPr marL="1107606" indent="-221210" eaLnBrk="0" hangingPunct="0">
              <a:spcBef>
                <a:spcPct val="30000"/>
              </a:spcBef>
              <a:defRPr sz="1200">
                <a:solidFill>
                  <a:schemeClr val="tx1"/>
                </a:solidFill>
                <a:latin typeface="Arial" pitchFamily="34" charset="0"/>
              </a:defRPr>
            </a:lvl3pPr>
            <a:lvl4pPr marL="1551582" indent="-221210" eaLnBrk="0" hangingPunct="0">
              <a:spcBef>
                <a:spcPct val="30000"/>
              </a:spcBef>
              <a:defRPr sz="1200">
                <a:solidFill>
                  <a:schemeClr val="tx1"/>
                </a:solidFill>
                <a:latin typeface="Arial" pitchFamily="34" charset="0"/>
              </a:defRPr>
            </a:lvl4pPr>
            <a:lvl5pPr marL="1995560" indent="-221210" eaLnBrk="0" hangingPunct="0">
              <a:spcBef>
                <a:spcPct val="30000"/>
              </a:spcBef>
              <a:defRPr sz="1200">
                <a:solidFill>
                  <a:schemeClr val="tx1"/>
                </a:solidFill>
                <a:latin typeface="Arial" pitchFamily="34" charset="0"/>
              </a:defRPr>
            </a:lvl5pPr>
            <a:lvl6pPr marL="2444210" indent="-221210" eaLnBrk="0" fontAlgn="base" hangingPunct="0">
              <a:spcBef>
                <a:spcPct val="30000"/>
              </a:spcBef>
              <a:spcAft>
                <a:spcPct val="0"/>
              </a:spcAft>
              <a:defRPr sz="1200">
                <a:solidFill>
                  <a:schemeClr val="tx1"/>
                </a:solidFill>
                <a:latin typeface="Arial" pitchFamily="34" charset="0"/>
              </a:defRPr>
            </a:lvl6pPr>
            <a:lvl7pPr marL="2892861" indent="-221210" eaLnBrk="0" fontAlgn="base" hangingPunct="0">
              <a:spcBef>
                <a:spcPct val="30000"/>
              </a:spcBef>
              <a:spcAft>
                <a:spcPct val="0"/>
              </a:spcAft>
              <a:defRPr sz="1200">
                <a:solidFill>
                  <a:schemeClr val="tx1"/>
                </a:solidFill>
                <a:latin typeface="Arial" pitchFamily="34" charset="0"/>
              </a:defRPr>
            </a:lvl7pPr>
            <a:lvl8pPr marL="3341511" indent="-221210" eaLnBrk="0" fontAlgn="base" hangingPunct="0">
              <a:spcBef>
                <a:spcPct val="30000"/>
              </a:spcBef>
              <a:spcAft>
                <a:spcPct val="0"/>
              </a:spcAft>
              <a:defRPr sz="1200">
                <a:solidFill>
                  <a:schemeClr val="tx1"/>
                </a:solidFill>
                <a:latin typeface="Arial" pitchFamily="34" charset="0"/>
              </a:defRPr>
            </a:lvl8pPr>
            <a:lvl9pPr marL="3790161" indent="-22121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F400BA7-CD2B-403D-8B62-9FBD2410FE90}" type="slidenum">
              <a:rPr lang="en-US" altLang="en-US" smtClean="0"/>
              <a:pPr eaLnBrk="1" hangingPunct="1">
                <a:spcBef>
                  <a:spcPct val="0"/>
                </a:spcBef>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13:notes"/>
          <p:cNvSpPr txBox="1">
            <a:spLocks noGrp="1"/>
          </p:cNvSpPr>
          <p:nvPr>
            <p:ph type="body" idx="1"/>
          </p:nvPr>
        </p:nvSpPr>
        <p:spPr>
          <a:xfrm>
            <a:off x="701040" y="4473892"/>
            <a:ext cx="5608320" cy="3660458"/>
          </a:xfrm>
          <a:prstGeom prst="rect">
            <a:avLst/>
          </a:prstGeom>
          <a:noFill/>
          <a:ln>
            <a:noFill/>
          </a:ln>
        </p:spPr>
        <p:txBody>
          <a:bodyPr spcFirstLastPara="1" wrap="square" lIns="93135" tIns="46555" rIns="93135" bIns="46555" anchor="t" anchorCtr="0">
            <a:noAutofit/>
          </a:bodyPr>
          <a:lstStyle/>
          <a:p>
            <a:endParaRPr/>
          </a:p>
        </p:txBody>
      </p:sp>
      <p:sp>
        <p:nvSpPr>
          <p:cNvPr id="387" name="Google Shape;387;p13:notes"/>
          <p:cNvSpPr txBox="1">
            <a:spLocks noGrp="1"/>
          </p:cNvSpPr>
          <p:nvPr>
            <p:ph type="sldNum" idx="12"/>
          </p:nvPr>
        </p:nvSpPr>
        <p:spPr>
          <a:xfrm>
            <a:off x="3970938" y="8829968"/>
            <a:ext cx="3037840" cy="466433"/>
          </a:xfrm>
          <a:prstGeom prst="rect">
            <a:avLst/>
          </a:prstGeom>
          <a:noFill/>
          <a:ln>
            <a:noFill/>
          </a:ln>
        </p:spPr>
        <p:txBody>
          <a:bodyPr spcFirstLastPara="1" wrap="square" lIns="93135" tIns="46555" rIns="93135" bIns="46555" anchor="b" anchorCtr="0">
            <a:noAutofit/>
          </a:bodyPr>
          <a:lstStyle/>
          <a:p>
            <a:fld id="{00000000-1234-1234-1234-123412341234}" type="slidenum">
              <a:rPr lang="en-US"/>
              <a:pPr/>
              <a:t>40</a:t>
            </a:fld>
            <a:endParaRPr/>
          </a:p>
        </p:txBody>
      </p:sp>
    </p:spTree>
    <p:extLst>
      <p:ext uri="{BB962C8B-B14F-4D97-AF65-F5344CB8AC3E}">
        <p14:creationId xmlns:p14="http://schemas.microsoft.com/office/powerpoint/2010/main" val="3853062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xfrm>
            <a:off x="685800" y="1143000"/>
            <a:ext cx="5486400" cy="3086100"/>
          </a:xfrm>
          <a:ln/>
        </p:spPr>
      </p:sp>
      <p:sp>
        <p:nvSpPr>
          <p:cNvPr id="137219" name="Notes Placeholder 2"/>
          <p:cNvSpPr>
            <a:spLocks noGrp="1"/>
          </p:cNvSpPr>
          <p:nvPr>
            <p:ph type="body" idx="1"/>
          </p:nvPr>
        </p:nvSpPr>
        <p:spPr>
          <a:xfrm>
            <a:off x="745435" y="4272197"/>
            <a:ext cx="5485158" cy="4114488"/>
          </a:xfrm>
          <a:noFill/>
        </p:spPr>
        <p:txBody>
          <a:bodyPr/>
          <a:lstStyle/>
          <a:p>
            <a:endParaRPr lang="en-US" altLang="en-US" dirty="0"/>
          </a:p>
        </p:txBody>
      </p:sp>
      <p:sp>
        <p:nvSpPr>
          <p:cNvPr id="1372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19710" indent="-275734" eaLnBrk="0" hangingPunct="0">
              <a:spcBef>
                <a:spcPct val="30000"/>
              </a:spcBef>
              <a:defRPr sz="1200">
                <a:solidFill>
                  <a:schemeClr val="tx1"/>
                </a:solidFill>
                <a:latin typeface="Arial" pitchFamily="34" charset="0"/>
              </a:defRPr>
            </a:lvl2pPr>
            <a:lvl3pPr marL="1107606" indent="-221210" eaLnBrk="0" hangingPunct="0">
              <a:spcBef>
                <a:spcPct val="30000"/>
              </a:spcBef>
              <a:defRPr sz="1200">
                <a:solidFill>
                  <a:schemeClr val="tx1"/>
                </a:solidFill>
                <a:latin typeface="Arial" pitchFamily="34" charset="0"/>
              </a:defRPr>
            </a:lvl3pPr>
            <a:lvl4pPr marL="1551582" indent="-221210" eaLnBrk="0" hangingPunct="0">
              <a:spcBef>
                <a:spcPct val="30000"/>
              </a:spcBef>
              <a:defRPr sz="1200">
                <a:solidFill>
                  <a:schemeClr val="tx1"/>
                </a:solidFill>
                <a:latin typeface="Arial" pitchFamily="34" charset="0"/>
              </a:defRPr>
            </a:lvl4pPr>
            <a:lvl5pPr marL="1995560" indent="-221210" eaLnBrk="0" hangingPunct="0">
              <a:spcBef>
                <a:spcPct val="30000"/>
              </a:spcBef>
              <a:defRPr sz="1200">
                <a:solidFill>
                  <a:schemeClr val="tx1"/>
                </a:solidFill>
                <a:latin typeface="Arial" pitchFamily="34" charset="0"/>
              </a:defRPr>
            </a:lvl5pPr>
            <a:lvl6pPr marL="2444210" indent="-221210" eaLnBrk="0" fontAlgn="base" hangingPunct="0">
              <a:spcBef>
                <a:spcPct val="30000"/>
              </a:spcBef>
              <a:spcAft>
                <a:spcPct val="0"/>
              </a:spcAft>
              <a:defRPr sz="1200">
                <a:solidFill>
                  <a:schemeClr val="tx1"/>
                </a:solidFill>
                <a:latin typeface="Arial" pitchFamily="34" charset="0"/>
              </a:defRPr>
            </a:lvl6pPr>
            <a:lvl7pPr marL="2892861" indent="-221210" eaLnBrk="0" fontAlgn="base" hangingPunct="0">
              <a:spcBef>
                <a:spcPct val="30000"/>
              </a:spcBef>
              <a:spcAft>
                <a:spcPct val="0"/>
              </a:spcAft>
              <a:defRPr sz="1200">
                <a:solidFill>
                  <a:schemeClr val="tx1"/>
                </a:solidFill>
                <a:latin typeface="Arial" pitchFamily="34" charset="0"/>
              </a:defRPr>
            </a:lvl7pPr>
            <a:lvl8pPr marL="3341511" indent="-221210" eaLnBrk="0" fontAlgn="base" hangingPunct="0">
              <a:spcBef>
                <a:spcPct val="30000"/>
              </a:spcBef>
              <a:spcAft>
                <a:spcPct val="0"/>
              </a:spcAft>
              <a:defRPr sz="1200">
                <a:solidFill>
                  <a:schemeClr val="tx1"/>
                </a:solidFill>
                <a:latin typeface="Arial" pitchFamily="34" charset="0"/>
              </a:defRPr>
            </a:lvl8pPr>
            <a:lvl9pPr marL="3790161" indent="-22121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2D38FA6-E837-4B9D-8907-1907A464F973}" type="slidenum">
              <a:rPr lang="en-US" altLang="en-US" smtClean="0"/>
              <a:pPr eaLnBrk="1" hangingPunct="1">
                <a:spcBef>
                  <a:spcPct val="0"/>
                </a:spcBef>
              </a:pPr>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685800" y="1143000"/>
            <a:ext cx="5486400" cy="3086100"/>
          </a:xfrm>
          <a:ln/>
        </p:spPr>
      </p:sp>
      <p:sp>
        <p:nvSpPr>
          <p:cNvPr id="125955" name="Notes Placeholder 2"/>
          <p:cNvSpPr>
            <a:spLocks noGrp="1"/>
          </p:cNvSpPr>
          <p:nvPr>
            <p:ph type="body" idx="1"/>
          </p:nvPr>
        </p:nvSpPr>
        <p:spPr>
          <a:noFill/>
        </p:spPr>
        <p:txBody>
          <a:bodyPr/>
          <a:lstStyle/>
          <a:p>
            <a:endParaRPr lang="en-US" altLang="en-US" dirty="0">
              <a:latin typeface="Arial" pitchFamily="34" charset="0"/>
            </a:endParaRPr>
          </a:p>
        </p:txBody>
      </p:sp>
      <p:sp>
        <p:nvSpPr>
          <p:cNvPr id="1259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29057" indent="-280406" eaLnBrk="0" hangingPunct="0">
              <a:spcBef>
                <a:spcPct val="30000"/>
              </a:spcBef>
              <a:defRPr sz="1200">
                <a:solidFill>
                  <a:schemeClr val="tx1"/>
                </a:solidFill>
                <a:latin typeface="Arial" pitchFamily="34" charset="0"/>
              </a:defRPr>
            </a:lvl2pPr>
            <a:lvl3pPr marL="1121626" indent="-224325" eaLnBrk="0" hangingPunct="0">
              <a:spcBef>
                <a:spcPct val="30000"/>
              </a:spcBef>
              <a:defRPr sz="1200">
                <a:solidFill>
                  <a:schemeClr val="tx1"/>
                </a:solidFill>
                <a:latin typeface="Arial" pitchFamily="34" charset="0"/>
              </a:defRPr>
            </a:lvl3pPr>
            <a:lvl4pPr marL="1570276" indent="-224325" eaLnBrk="0" hangingPunct="0">
              <a:spcBef>
                <a:spcPct val="30000"/>
              </a:spcBef>
              <a:defRPr sz="1200">
                <a:solidFill>
                  <a:schemeClr val="tx1"/>
                </a:solidFill>
                <a:latin typeface="Arial" pitchFamily="34" charset="0"/>
              </a:defRPr>
            </a:lvl4pPr>
            <a:lvl5pPr marL="2018927" indent="-224325" eaLnBrk="0" hangingPunct="0">
              <a:spcBef>
                <a:spcPct val="30000"/>
              </a:spcBef>
              <a:defRPr sz="1200">
                <a:solidFill>
                  <a:schemeClr val="tx1"/>
                </a:solidFill>
                <a:latin typeface="Arial" pitchFamily="34" charset="0"/>
              </a:defRPr>
            </a:lvl5pPr>
            <a:lvl6pPr marL="2467577" indent="-224325" eaLnBrk="0" fontAlgn="base" hangingPunct="0">
              <a:spcBef>
                <a:spcPct val="30000"/>
              </a:spcBef>
              <a:spcAft>
                <a:spcPct val="0"/>
              </a:spcAft>
              <a:defRPr sz="1200">
                <a:solidFill>
                  <a:schemeClr val="tx1"/>
                </a:solidFill>
                <a:latin typeface="Arial" pitchFamily="34" charset="0"/>
              </a:defRPr>
            </a:lvl6pPr>
            <a:lvl7pPr marL="2916227" indent="-224325" eaLnBrk="0" fontAlgn="base" hangingPunct="0">
              <a:spcBef>
                <a:spcPct val="30000"/>
              </a:spcBef>
              <a:spcAft>
                <a:spcPct val="0"/>
              </a:spcAft>
              <a:defRPr sz="1200">
                <a:solidFill>
                  <a:schemeClr val="tx1"/>
                </a:solidFill>
                <a:latin typeface="Arial" pitchFamily="34" charset="0"/>
              </a:defRPr>
            </a:lvl7pPr>
            <a:lvl8pPr marL="3364878" indent="-224325" eaLnBrk="0" fontAlgn="base" hangingPunct="0">
              <a:spcBef>
                <a:spcPct val="30000"/>
              </a:spcBef>
              <a:spcAft>
                <a:spcPct val="0"/>
              </a:spcAft>
              <a:defRPr sz="1200">
                <a:solidFill>
                  <a:schemeClr val="tx1"/>
                </a:solidFill>
                <a:latin typeface="Arial" pitchFamily="34" charset="0"/>
              </a:defRPr>
            </a:lvl8pPr>
            <a:lvl9pPr marL="3813528" indent="-22432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CAA4D83-930A-4C0C-B3D0-CA1DC2AA4D0C}" type="slidenum">
              <a:rPr lang="en-US" altLang="en-US" smtClean="0"/>
              <a:pPr eaLnBrk="1" hangingPunct="1">
                <a:spcBef>
                  <a:spcPct val="0"/>
                </a:spcBef>
              </a:pPr>
              <a:t>42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16:notes"/>
          <p:cNvSpPr txBox="1">
            <a:spLocks noGrp="1"/>
          </p:cNvSpPr>
          <p:nvPr>
            <p:ph type="body" idx="1"/>
          </p:nvPr>
        </p:nvSpPr>
        <p:spPr>
          <a:xfrm>
            <a:off x="701040" y="4473892"/>
            <a:ext cx="5608320" cy="3660458"/>
          </a:xfrm>
          <a:prstGeom prst="rect">
            <a:avLst/>
          </a:prstGeom>
          <a:noFill/>
          <a:ln>
            <a:noFill/>
          </a:ln>
        </p:spPr>
        <p:txBody>
          <a:bodyPr spcFirstLastPara="1" wrap="square" lIns="93137" tIns="46556" rIns="93137" bIns="46556" anchor="t" anchorCtr="0">
            <a:noAutofit/>
          </a:bodyPr>
          <a:lstStyle/>
          <a:p>
            <a:endParaRPr sz="2000" dirty="0"/>
          </a:p>
        </p:txBody>
      </p:sp>
      <p:sp>
        <p:nvSpPr>
          <p:cNvPr id="426" name="Google Shape;426;p16:notes"/>
          <p:cNvSpPr txBox="1">
            <a:spLocks noGrp="1"/>
          </p:cNvSpPr>
          <p:nvPr>
            <p:ph type="sldNum" idx="12"/>
          </p:nvPr>
        </p:nvSpPr>
        <p:spPr>
          <a:xfrm>
            <a:off x="3970938" y="8829968"/>
            <a:ext cx="3037840" cy="466433"/>
          </a:xfrm>
          <a:prstGeom prst="rect">
            <a:avLst/>
          </a:prstGeom>
          <a:noFill/>
          <a:ln>
            <a:noFill/>
          </a:ln>
        </p:spPr>
        <p:txBody>
          <a:bodyPr spcFirstLastPara="1" wrap="square" lIns="93137" tIns="46556" rIns="93137" bIns="46556" anchor="b" anchorCtr="0">
            <a:noAutofit/>
          </a:bodyPr>
          <a:lstStyle/>
          <a:p>
            <a:fld id="{00000000-1234-1234-1234-123412341234}" type="slidenum">
              <a:rPr lang="en-US"/>
              <a:pPr/>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4B55A-9B9A-480D-B6BF-2FEBF7E1B408}" type="slidenum">
              <a:rPr lang="en-US" smtClean="0"/>
              <a:t>44</a:t>
            </a:fld>
            <a:endParaRPr lang="en-US" dirty="0"/>
          </a:p>
        </p:txBody>
      </p:sp>
    </p:spTree>
    <p:extLst>
      <p:ext uri="{BB962C8B-B14F-4D97-AF65-F5344CB8AC3E}">
        <p14:creationId xmlns:p14="http://schemas.microsoft.com/office/powerpoint/2010/main" val="7572944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4B55A-9B9A-480D-B6BF-2FEBF7E1B408}" type="slidenum">
              <a:rPr lang="en-US" smtClean="0"/>
              <a:t>45</a:t>
            </a:fld>
            <a:endParaRPr lang="en-US" dirty="0"/>
          </a:p>
        </p:txBody>
      </p:sp>
    </p:spTree>
    <p:extLst>
      <p:ext uri="{BB962C8B-B14F-4D97-AF65-F5344CB8AC3E}">
        <p14:creationId xmlns:p14="http://schemas.microsoft.com/office/powerpoint/2010/main" val="32486542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4B55A-9B9A-480D-B6BF-2FEBF7E1B408}" type="slidenum">
              <a:rPr lang="en-US" smtClean="0"/>
              <a:t>46</a:t>
            </a:fld>
            <a:endParaRPr lang="en-US" dirty="0"/>
          </a:p>
        </p:txBody>
      </p:sp>
    </p:spTree>
    <p:extLst>
      <p:ext uri="{BB962C8B-B14F-4D97-AF65-F5344CB8AC3E}">
        <p14:creationId xmlns:p14="http://schemas.microsoft.com/office/powerpoint/2010/main" val="13802260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4B55A-9B9A-480D-B6BF-2FEBF7E1B408}" type="slidenum">
              <a:rPr lang="en-US" smtClean="0"/>
              <a:t>47</a:t>
            </a:fld>
            <a:endParaRPr lang="en-US" dirty="0"/>
          </a:p>
        </p:txBody>
      </p:sp>
    </p:spTree>
    <p:extLst>
      <p:ext uri="{BB962C8B-B14F-4D97-AF65-F5344CB8AC3E}">
        <p14:creationId xmlns:p14="http://schemas.microsoft.com/office/powerpoint/2010/main" val="32266853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4B55A-9B9A-480D-B6BF-2FEBF7E1B408}" type="slidenum">
              <a:rPr lang="en-US" smtClean="0"/>
              <a:t>48</a:t>
            </a:fld>
            <a:endParaRPr lang="en-US" dirty="0"/>
          </a:p>
        </p:txBody>
      </p:sp>
    </p:spTree>
    <p:extLst>
      <p:ext uri="{BB962C8B-B14F-4D97-AF65-F5344CB8AC3E}">
        <p14:creationId xmlns:p14="http://schemas.microsoft.com/office/powerpoint/2010/main" val="21600424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857A1C-B5D0-4931-B36F-8D02FDF45536}" type="slidenum">
              <a:rPr lang="en-US" smtClean="0"/>
              <a:t>49</a:t>
            </a:fld>
            <a:endParaRPr lang="en-US"/>
          </a:p>
        </p:txBody>
      </p:sp>
    </p:spTree>
    <p:extLst>
      <p:ext uri="{BB962C8B-B14F-4D97-AF65-F5344CB8AC3E}">
        <p14:creationId xmlns:p14="http://schemas.microsoft.com/office/powerpoint/2010/main" val="1589544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5110004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16:notes"/>
          <p:cNvSpPr txBox="1">
            <a:spLocks noGrp="1"/>
          </p:cNvSpPr>
          <p:nvPr>
            <p:ph type="body" idx="1"/>
          </p:nvPr>
        </p:nvSpPr>
        <p:spPr>
          <a:xfrm>
            <a:off x="701040" y="4473892"/>
            <a:ext cx="5608320" cy="3660458"/>
          </a:xfrm>
          <a:prstGeom prst="rect">
            <a:avLst/>
          </a:prstGeom>
          <a:noFill/>
          <a:ln>
            <a:noFill/>
          </a:ln>
        </p:spPr>
        <p:txBody>
          <a:bodyPr spcFirstLastPara="1" wrap="square" lIns="93137" tIns="46556" rIns="93137" bIns="46556" anchor="t" anchorCtr="0">
            <a:noAutofit/>
          </a:bodyPr>
          <a:lstStyle/>
          <a:p>
            <a:endParaRPr dirty="0"/>
          </a:p>
        </p:txBody>
      </p:sp>
      <p:sp>
        <p:nvSpPr>
          <p:cNvPr id="426" name="Google Shape;426;p16:notes"/>
          <p:cNvSpPr txBox="1">
            <a:spLocks noGrp="1"/>
          </p:cNvSpPr>
          <p:nvPr>
            <p:ph type="sldNum" idx="12"/>
          </p:nvPr>
        </p:nvSpPr>
        <p:spPr>
          <a:xfrm>
            <a:off x="3970938" y="8829968"/>
            <a:ext cx="3037840" cy="466433"/>
          </a:xfrm>
          <a:prstGeom prst="rect">
            <a:avLst/>
          </a:prstGeom>
          <a:noFill/>
          <a:ln>
            <a:noFill/>
          </a:ln>
        </p:spPr>
        <p:txBody>
          <a:bodyPr spcFirstLastPara="1" wrap="square" lIns="93137" tIns="46556" rIns="93137" bIns="46556" anchor="b" anchorCtr="0">
            <a:noAutofit/>
          </a:bodyPr>
          <a:lstStyle/>
          <a:p>
            <a:fld id="{00000000-1234-1234-1234-123412341234}" type="slidenum">
              <a:rPr lang="en-US"/>
              <a:pPr/>
              <a:t>50</a:t>
            </a:fld>
            <a:endParaRPr/>
          </a:p>
        </p:txBody>
      </p:sp>
    </p:spTree>
    <p:extLst>
      <p:ext uri="{BB962C8B-B14F-4D97-AF65-F5344CB8AC3E}">
        <p14:creationId xmlns:p14="http://schemas.microsoft.com/office/powerpoint/2010/main" val="30281006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9:notes"/>
          <p:cNvSpPr txBox="1">
            <a:spLocks noGrp="1"/>
          </p:cNvSpPr>
          <p:nvPr>
            <p:ph type="body" idx="1"/>
          </p:nvPr>
        </p:nvSpPr>
        <p:spPr>
          <a:xfrm>
            <a:off x="701040" y="4473892"/>
            <a:ext cx="5608320" cy="3660458"/>
          </a:xfrm>
          <a:prstGeom prst="rect">
            <a:avLst/>
          </a:prstGeom>
        </p:spPr>
        <p:txBody>
          <a:bodyPr spcFirstLastPara="1" wrap="square" lIns="93135" tIns="46555" rIns="93135" bIns="46555" anchor="t" anchorCtr="0">
            <a:noAutofit/>
          </a:bodyPr>
          <a:lstStyle/>
          <a:p>
            <a:endParaRPr dirty="0"/>
          </a:p>
        </p:txBody>
      </p:sp>
      <p:sp>
        <p:nvSpPr>
          <p:cNvPr id="463" name="Google Shape;463;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35288" indent="-281965" eaLnBrk="0" hangingPunct="0">
              <a:spcBef>
                <a:spcPct val="30000"/>
              </a:spcBef>
              <a:defRPr sz="1200">
                <a:solidFill>
                  <a:schemeClr val="tx1"/>
                </a:solidFill>
                <a:latin typeface="Arial" pitchFamily="34" charset="0"/>
              </a:defRPr>
            </a:lvl2pPr>
            <a:lvl3pPr marL="1130973" indent="-224325" eaLnBrk="0" hangingPunct="0">
              <a:spcBef>
                <a:spcPct val="30000"/>
              </a:spcBef>
              <a:defRPr sz="1200">
                <a:solidFill>
                  <a:schemeClr val="tx1"/>
                </a:solidFill>
                <a:latin typeface="Arial" pitchFamily="34" charset="0"/>
              </a:defRPr>
            </a:lvl3pPr>
            <a:lvl4pPr marL="1582739" indent="-224325" eaLnBrk="0" hangingPunct="0">
              <a:spcBef>
                <a:spcPct val="30000"/>
              </a:spcBef>
              <a:defRPr sz="1200">
                <a:solidFill>
                  <a:schemeClr val="tx1"/>
                </a:solidFill>
                <a:latin typeface="Arial" pitchFamily="34" charset="0"/>
              </a:defRPr>
            </a:lvl4pPr>
            <a:lvl5pPr marL="2036063" indent="-224325" eaLnBrk="0" hangingPunct="0">
              <a:spcBef>
                <a:spcPct val="30000"/>
              </a:spcBef>
              <a:defRPr sz="1200">
                <a:solidFill>
                  <a:schemeClr val="tx1"/>
                </a:solidFill>
                <a:latin typeface="Arial" pitchFamily="34" charset="0"/>
              </a:defRPr>
            </a:lvl5pPr>
            <a:lvl6pPr marL="2484713" indent="-224325" eaLnBrk="0" fontAlgn="base" hangingPunct="0">
              <a:spcBef>
                <a:spcPct val="30000"/>
              </a:spcBef>
              <a:spcAft>
                <a:spcPct val="0"/>
              </a:spcAft>
              <a:defRPr sz="1200">
                <a:solidFill>
                  <a:schemeClr val="tx1"/>
                </a:solidFill>
                <a:latin typeface="Arial" pitchFamily="34" charset="0"/>
              </a:defRPr>
            </a:lvl6pPr>
            <a:lvl7pPr marL="2933364" indent="-224325" eaLnBrk="0" fontAlgn="base" hangingPunct="0">
              <a:spcBef>
                <a:spcPct val="30000"/>
              </a:spcBef>
              <a:spcAft>
                <a:spcPct val="0"/>
              </a:spcAft>
              <a:defRPr sz="1200">
                <a:solidFill>
                  <a:schemeClr val="tx1"/>
                </a:solidFill>
                <a:latin typeface="Arial" pitchFamily="34" charset="0"/>
              </a:defRPr>
            </a:lvl7pPr>
            <a:lvl8pPr marL="3382014" indent="-224325" eaLnBrk="0" fontAlgn="base" hangingPunct="0">
              <a:spcBef>
                <a:spcPct val="30000"/>
              </a:spcBef>
              <a:spcAft>
                <a:spcPct val="0"/>
              </a:spcAft>
              <a:defRPr sz="1200">
                <a:solidFill>
                  <a:schemeClr val="tx1"/>
                </a:solidFill>
                <a:latin typeface="Arial" pitchFamily="34" charset="0"/>
              </a:defRPr>
            </a:lvl8pPr>
            <a:lvl9pPr marL="3830665" indent="-22432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CC757FB-D5C3-4EB2-84E0-6D7B075E48A3}" type="slidenum">
              <a:rPr lang="en-US" altLang="en-US" smtClean="0"/>
              <a:pPr eaLnBrk="1" hangingPunct="1">
                <a:spcBef>
                  <a:spcPct val="0"/>
                </a:spcBef>
              </a:pPr>
              <a:t>52</a:t>
            </a:fld>
            <a:endParaRPr lang="en-US" altLang="en-US"/>
          </a:p>
        </p:txBody>
      </p:sp>
      <p:sp>
        <p:nvSpPr>
          <p:cNvPr id="101379" name="Rectangle 2"/>
          <p:cNvSpPr>
            <a:spLocks noGrp="1" noRot="1" noChangeAspect="1" noChangeArrowheads="1" noTextEdit="1"/>
          </p:cNvSpPr>
          <p:nvPr>
            <p:ph type="sldImg"/>
          </p:nvPr>
        </p:nvSpPr>
        <p:spPr>
          <a:xfrm>
            <a:off x="685800" y="1143000"/>
            <a:ext cx="5486400" cy="3086100"/>
          </a:xfrm>
          <a:ln/>
        </p:spPr>
      </p:sp>
      <p:sp>
        <p:nvSpPr>
          <p:cNvPr id="101380"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43:notes"/>
          <p:cNvSpPr txBox="1">
            <a:spLocks noGrp="1"/>
          </p:cNvSpPr>
          <p:nvPr>
            <p:ph type="body" idx="1"/>
          </p:nvPr>
        </p:nvSpPr>
        <p:spPr>
          <a:xfrm>
            <a:off x="701040" y="4473892"/>
            <a:ext cx="5608320" cy="3660458"/>
          </a:xfrm>
          <a:prstGeom prst="rect">
            <a:avLst/>
          </a:prstGeom>
        </p:spPr>
        <p:txBody>
          <a:bodyPr spcFirstLastPara="1" wrap="square" lIns="93135" tIns="46555" rIns="93135" bIns="46555" anchor="t" anchorCtr="0">
            <a:noAutofit/>
          </a:bodyPr>
          <a:lstStyle/>
          <a:p>
            <a:endParaRPr dirty="0"/>
          </a:p>
        </p:txBody>
      </p:sp>
      <p:sp>
        <p:nvSpPr>
          <p:cNvPr id="839" name="Google Shape;839;p4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25742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44:notes"/>
          <p:cNvSpPr txBox="1">
            <a:spLocks noGrp="1"/>
          </p:cNvSpPr>
          <p:nvPr>
            <p:ph type="body" idx="1"/>
          </p:nvPr>
        </p:nvSpPr>
        <p:spPr>
          <a:xfrm>
            <a:off x="701040" y="4473892"/>
            <a:ext cx="5608320" cy="3660458"/>
          </a:xfrm>
          <a:prstGeom prst="rect">
            <a:avLst/>
          </a:prstGeom>
        </p:spPr>
        <p:txBody>
          <a:bodyPr spcFirstLastPara="1" wrap="square" lIns="93135" tIns="46555" rIns="93135" bIns="46555" anchor="t" anchorCtr="0">
            <a:noAutofit/>
          </a:bodyPr>
          <a:lstStyle/>
          <a:p>
            <a:endParaRPr lang="en-US" dirty="0"/>
          </a:p>
        </p:txBody>
      </p:sp>
      <p:sp>
        <p:nvSpPr>
          <p:cNvPr id="865" name="Google Shape;865;p4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68879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xfrm>
            <a:off x="685800" y="1143000"/>
            <a:ext cx="5486400" cy="3086100"/>
          </a:xfrm>
          <a:ln/>
        </p:spPr>
      </p:sp>
      <p:sp>
        <p:nvSpPr>
          <p:cNvPr id="148483" name="Notes Placeholder 2"/>
          <p:cNvSpPr>
            <a:spLocks noGrp="1"/>
          </p:cNvSpPr>
          <p:nvPr>
            <p:ph type="body" idx="1"/>
          </p:nvPr>
        </p:nvSpPr>
        <p:spPr>
          <a:noFill/>
        </p:spPr>
        <p:txBody>
          <a:bodyPr/>
          <a:lstStyle/>
          <a:p>
            <a:endParaRPr lang="en-US" altLang="en-US" dirty="0"/>
          </a:p>
        </p:txBody>
      </p:sp>
      <p:sp>
        <p:nvSpPr>
          <p:cNvPr id="1484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29057" indent="-280406" eaLnBrk="0" hangingPunct="0">
              <a:spcBef>
                <a:spcPct val="30000"/>
              </a:spcBef>
              <a:defRPr sz="1200">
                <a:solidFill>
                  <a:schemeClr val="tx1"/>
                </a:solidFill>
                <a:latin typeface="Arial" pitchFamily="34" charset="0"/>
              </a:defRPr>
            </a:lvl2pPr>
            <a:lvl3pPr marL="1121626" indent="-224325" eaLnBrk="0" hangingPunct="0">
              <a:spcBef>
                <a:spcPct val="30000"/>
              </a:spcBef>
              <a:defRPr sz="1200">
                <a:solidFill>
                  <a:schemeClr val="tx1"/>
                </a:solidFill>
                <a:latin typeface="Arial" pitchFamily="34" charset="0"/>
              </a:defRPr>
            </a:lvl3pPr>
            <a:lvl4pPr marL="1570276" indent="-224325" eaLnBrk="0" hangingPunct="0">
              <a:spcBef>
                <a:spcPct val="30000"/>
              </a:spcBef>
              <a:defRPr sz="1200">
                <a:solidFill>
                  <a:schemeClr val="tx1"/>
                </a:solidFill>
                <a:latin typeface="Arial" pitchFamily="34" charset="0"/>
              </a:defRPr>
            </a:lvl4pPr>
            <a:lvl5pPr marL="2018927" indent="-224325" eaLnBrk="0" hangingPunct="0">
              <a:spcBef>
                <a:spcPct val="30000"/>
              </a:spcBef>
              <a:defRPr sz="1200">
                <a:solidFill>
                  <a:schemeClr val="tx1"/>
                </a:solidFill>
                <a:latin typeface="Arial" pitchFamily="34" charset="0"/>
              </a:defRPr>
            </a:lvl5pPr>
            <a:lvl6pPr marL="2467577" indent="-224325" eaLnBrk="0" fontAlgn="base" hangingPunct="0">
              <a:spcBef>
                <a:spcPct val="30000"/>
              </a:spcBef>
              <a:spcAft>
                <a:spcPct val="0"/>
              </a:spcAft>
              <a:defRPr sz="1200">
                <a:solidFill>
                  <a:schemeClr val="tx1"/>
                </a:solidFill>
                <a:latin typeface="Arial" pitchFamily="34" charset="0"/>
              </a:defRPr>
            </a:lvl6pPr>
            <a:lvl7pPr marL="2916227" indent="-224325" eaLnBrk="0" fontAlgn="base" hangingPunct="0">
              <a:spcBef>
                <a:spcPct val="30000"/>
              </a:spcBef>
              <a:spcAft>
                <a:spcPct val="0"/>
              </a:spcAft>
              <a:defRPr sz="1200">
                <a:solidFill>
                  <a:schemeClr val="tx1"/>
                </a:solidFill>
                <a:latin typeface="Arial" pitchFamily="34" charset="0"/>
              </a:defRPr>
            </a:lvl7pPr>
            <a:lvl8pPr marL="3364878" indent="-224325" eaLnBrk="0" fontAlgn="base" hangingPunct="0">
              <a:spcBef>
                <a:spcPct val="30000"/>
              </a:spcBef>
              <a:spcAft>
                <a:spcPct val="0"/>
              </a:spcAft>
              <a:defRPr sz="1200">
                <a:solidFill>
                  <a:schemeClr val="tx1"/>
                </a:solidFill>
                <a:latin typeface="Arial" pitchFamily="34" charset="0"/>
              </a:defRPr>
            </a:lvl8pPr>
            <a:lvl9pPr marL="3813528" indent="-22432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9BC793B-E521-4FE6-B04D-D5DF56754DF0}" type="slidenum">
              <a:rPr lang="en-US" altLang="en-US" smtClean="0"/>
              <a:pPr eaLnBrk="1" hangingPunct="1">
                <a:spcBef>
                  <a:spcPct val="0"/>
                </a:spcBef>
              </a:pPr>
              <a:t>55</a:t>
            </a:fld>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xfrm>
            <a:off x="685800" y="1143000"/>
            <a:ext cx="5486400" cy="3086100"/>
          </a:xfrm>
          <a:ln/>
        </p:spPr>
      </p:sp>
      <p:sp>
        <p:nvSpPr>
          <p:cNvPr id="1054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54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1519" indent="-285080" eaLnBrk="0" hangingPunct="0">
              <a:spcBef>
                <a:spcPct val="30000"/>
              </a:spcBef>
              <a:defRPr sz="1200">
                <a:solidFill>
                  <a:schemeClr val="tx1"/>
                </a:solidFill>
                <a:latin typeface="Arial" pitchFamily="34" charset="0"/>
              </a:defRPr>
            </a:lvl2pPr>
            <a:lvl3pPr marL="1141878" indent="-227441" eaLnBrk="0" hangingPunct="0">
              <a:spcBef>
                <a:spcPct val="30000"/>
              </a:spcBef>
              <a:defRPr sz="1200">
                <a:solidFill>
                  <a:schemeClr val="tx1"/>
                </a:solidFill>
                <a:latin typeface="Arial" pitchFamily="34" charset="0"/>
              </a:defRPr>
            </a:lvl3pPr>
            <a:lvl4pPr marL="1599875" indent="-227441" eaLnBrk="0" hangingPunct="0">
              <a:spcBef>
                <a:spcPct val="30000"/>
              </a:spcBef>
              <a:defRPr sz="1200">
                <a:solidFill>
                  <a:schemeClr val="tx1"/>
                </a:solidFill>
                <a:latin typeface="Arial" pitchFamily="34" charset="0"/>
              </a:defRPr>
            </a:lvl4pPr>
            <a:lvl5pPr marL="2056314" indent="-227441" eaLnBrk="0" hangingPunct="0">
              <a:spcBef>
                <a:spcPct val="30000"/>
              </a:spcBef>
              <a:defRPr sz="1200">
                <a:solidFill>
                  <a:schemeClr val="tx1"/>
                </a:solidFill>
                <a:latin typeface="Arial" pitchFamily="34" charset="0"/>
              </a:defRPr>
            </a:lvl5pPr>
            <a:lvl6pPr marL="2504965" indent="-227441" eaLnBrk="0" fontAlgn="base" hangingPunct="0">
              <a:spcBef>
                <a:spcPct val="30000"/>
              </a:spcBef>
              <a:spcAft>
                <a:spcPct val="0"/>
              </a:spcAft>
              <a:defRPr sz="1200">
                <a:solidFill>
                  <a:schemeClr val="tx1"/>
                </a:solidFill>
                <a:latin typeface="Arial" pitchFamily="34" charset="0"/>
              </a:defRPr>
            </a:lvl6pPr>
            <a:lvl7pPr marL="2953615" indent="-227441" eaLnBrk="0" fontAlgn="base" hangingPunct="0">
              <a:spcBef>
                <a:spcPct val="30000"/>
              </a:spcBef>
              <a:spcAft>
                <a:spcPct val="0"/>
              </a:spcAft>
              <a:defRPr sz="1200">
                <a:solidFill>
                  <a:schemeClr val="tx1"/>
                </a:solidFill>
                <a:latin typeface="Arial" pitchFamily="34" charset="0"/>
              </a:defRPr>
            </a:lvl7pPr>
            <a:lvl8pPr marL="3402265" indent="-227441" eaLnBrk="0" fontAlgn="base" hangingPunct="0">
              <a:spcBef>
                <a:spcPct val="30000"/>
              </a:spcBef>
              <a:spcAft>
                <a:spcPct val="0"/>
              </a:spcAft>
              <a:defRPr sz="1200">
                <a:solidFill>
                  <a:schemeClr val="tx1"/>
                </a:solidFill>
                <a:latin typeface="Arial" pitchFamily="34" charset="0"/>
              </a:defRPr>
            </a:lvl8pPr>
            <a:lvl9pPr marL="3850916" indent="-2274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3D2DED6-D0EC-4E67-99F4-4F5ACA500DF3}" type="slidenum">
              <a:rPr lang="en-US" altLang="en-US" smtClean="0">
                <a:latin typeface="Calibri" pitchFamily="34" charset="0"/>
                <a:ea typeface="ＭＳ Ｐゴシック" pitchFamily="34" charset="-128"/>
              </a:rPr>
              <a:pPr eaLnBrk="1" hangingPunct="1">
                <a:spcBef>
                  <a:spcPct val="0"/>
                </a:spcBef>
              </a:pPr>
              <a:t>56</a:t>
            </a:fld>
            <a:endParaRPr lang="en-US" altLang="en-US">
              <a:latin typeface="Calibri" pitchFamily="34" charset="0"/>
              <a:ea typeface="ＭＳ Ｐゴシック"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9:notes"/>
          <p:cNvSpPr txBox="1">
            <a:spLocks noGrp="1"/>
          </p:cNvSpPr>
          <p:nvPr>
            <p:ph type="body" idx="1"/>
          </p:nvPr>
        </p:nvSpPr>
        <p:spPr>
          <a:xfrm>
            <a:off x="701040" y="4473892"/>
            <a:ext cx="5608320" cy="3660458"/>
          </a:xfrm>
          <a:prstGeom prst="rect">
            <a:avLst/>
          </a:prstGeom>
        </p:spPr>
        <p:txBody>
          <a:bodyPr spcFirstLastPara="1" wrap="square" lIns="93135" tIns="46555" rIns="93135" bIns="46555" anchor="t" anchorCtr="0">
            <a:noAutofit/>
          </a:bodyPr>
          <a:lstStyle/>
          <a:p>
            <a:endParaRPr dirty="0"/>
          </a:p>
        </p:txBody>
      </p:sp>
      <p:sp>
        <p:nvSpPr>
          <p:cNvPr id="463" name="Google Shape;463;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4140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22:notes"/>
          <p:cNvSpPr txBox="1">
            <a:spLocks noGrp="1"/>
          </p:cNvSpPr>
          <p:nvPr>
            <p:ph type="body" idx="1"/>
          </p:nvPr>
        </p:nvSpPr>
        <p:spPr>
          <a:xfrm>
            <a:off x="716619" y="4548457"/>
            <a:ext cx="5732949" cy="3721466"/>
          </a:xfrm>
          <a:prstGeom prst="rect">
            <a:avLst/>
          </a:prstGeom>
        </p:spPr>
        <p:txBody>
          <a:bodyPr spcFirstLastPara="1" wrap="square" lIns="94905" tIns="47440" rIns="94905" bIns="47440" anchor="t" anchorCtr="0">
            <a:noAutofit/>
          </a:bodyPr>
          <a:lstStyle/>
          <a:p>
            <a:endParaRPr sz="2000" dirty="0"/>
          </a:p>
        </p:txBody>
      </p:sp>
      <p:sp>
        <p:nvSpPr>
          <p:cNvPr id="508" name="Google Shape;508;p22: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857A1C-B5D0-4931-B36F-8D02FDF45536}" type="slidenum">
              <a:rPr lang="en-US" smtClean="0"/>
              <a:t>59</a:t>
            </a:fld>
            <a:endParaRPr lang="en-US"/>
          </a:p>
        </p:txBody>
      </p:sp>
    </p:spTree>
    <p:extLst>
      <p:ext uri="{BB962C8B-B14F-4D97-AF65-F5344CB8AC3E}">
        <p14:creationId xmlns:p14="http://schemas.microsoft.com/office/powerpoint/2010/main" val="2376012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3CA0BF-B9AC-4518-9951-F9548460CFA4}" type="slidenum">
              <a:rPr lang="en-US" smtClean="0"/>
              <a:t>6</a:t>
            </a:fld>
            <a:endParaRPr lang="en-US" dirty="0"/>
          </a:p>
        </p:txBody>
      </p:sp>
    </p:spTree>
    <p:extLst>
      <p:ext uri="{BB962C8B-B14F-4D97-AF65-F5344CB8AC3E}">
        <p14:creationId xmlns:p14="http://schemas.microsoft.com/office/powerpoint/2010/main" val="37495892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xfrm>
            <a:off x="685800" y="1143000"/>
            <a:ext cx="5486400" cy="3086100"/>
          </a:xfrm>
          <a:ln/>
        </p:spPr>
      </p:sp>
      <p:sp>
        <p:nvSpPr>
          <p:cNvPr id="155651" name="Notes Placeholder 2"/>
          <p:cNvSpPr>
            <a:spLocks noGrp="1"/>
          </p:cNvSpPr>
          <p:nvPr>
            <p:ph type="body" idx="1"/>
          </p:nvPr>
        </p:nvSpPr>
        <p:spPr>
          <a:noFill/>
        </p:spPr>
        <p:txBody>
          <a:bodyPr/>
          <a:lstStyle/>
          <a:p>
            <a:endParaRPr lang="en-US" altLang="en-US">
              <a:latin typeface="Arial" pitchFamily="34" charset="0"/>
            </a:endParaRPr>
          </a:p>
        </p:txBody>
      </p:sp>
      <p:sp>
        <p:nvSpPr>
          <p:cNvPr id="1556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29057" indent="-280406" eaLnBrk="0" hangingPunct="0">
              <a:spcBef>
                <a:spcPct val="30000"/>
              </a:spcBef>
              <a:defRPr sz="1200">
                <a:solidFill>
                  <a:schemeClr val="tx1"/>
                </a:solidFill>
                <a:latin typeface="Arial" pitchFamily="34" charset="0"/>
              </a:defRPr>
            </a:lvl2pPr>
            <a:lvl3pPr marL="1121626" indent="-224325" eaLnBrk="0" hangingPunct="0">
              <a:spcBef>
                <a:spcPct val="30000"/>
              </a:spcBef>
              <a:defRPr sz="1200">
                <a:solidFill>
                  <a:schemeClr val="tx1"/>
                </a:solidFill>
                <a:latin typeface="Arial" pitchFamily="34" charset="0"/>
              </a:defRPr>
            </a:lvl3pPr>
            <a:lvl4pPr marL="1570276" indent="-224325" eaLnBrk="0" hangingPunct="0">
              <a:spcBef>
                <a:spcPct val="30000"/>
              </a:spcBef>
              <a:defRPr sz="1200">
                <a:solidFill>
                  <a:schemeClr val="tx1"/>
                </a:solidFill>
                <a:latin typeface="Arial" pitchFamily="34" charset="0"/>
              </a:defRPr>
            </a:lvl4pPr>
            <a:lvl5pPr marL="2018927" indent="-224325" eaLnBrk="0" hangingPunct="0">
              <a:spcBef>
                <a:spcPct val="30000"/>
              </a:spcBef>
              <a:defRPr sz="1200">
                <a:solidFill>
                  <a:schemeClr val="tx1"/>
                </a:solidFill>
                <a:latin typeface="Arial" pitchFamily="34" charset="0"/>
              </a:defRPr>
            </a:lvl5pPr>
            <a:lvl6pPr marL="2467577" indent="-224325" eaLnBrk="0" fontAlgn="base" hangingPunct="0">
              <a:spcBef>
                <a:spcPct val="30000"/>
              </a:spcBef>
              <a:spcAft>
                <a:spcPct val="0"/>
              </a:spcAft>
              <a:defRPr sz="1200">
                <a:solidFill>
                  <a:schemeClr val="tx1"/>
                </a:solidFill>
                <a:latin typeface="Arial" pitchFamily="34" charset="0"/>
              </a:defRPr>
            </a:lvl6pPr>
            <a:lvl7pPr marL="2916227" indent="-224325" eaLnBrk="0" fontAlgn="base" hangingPunct="0">
              <a:spcBef>
                <a:spcPct val="30000"/>
              </a:spcBef>
              <a:spcAft>
                <a:spcPct val="0"/>
              </a:spcAft>
              <a:defRPr sz="1200">
                <a:solidFill>
                  <a:schemeClr val="tx1"/>
                </a:solidFill>
                <a:latin typeface="Arial" pitchFamily="34" charset="0"/>
              </a:defRPr>
            </a:lvl7pPr>
            <a:lvl8pPr marL="3364878" indent="-224325" eaLnBrk="0" fontAlgn="base" hangingPunct="0">
              <a:spcBef>
                <a:spcPct val="30000"/>
              </a:spcBef>
              <a:spcAft>
                <a:spcPct val="0"/>
              </a:spcAft>
              <a:defRPr sz="1200">
                <a:solidFill>
                  <a:schemeClr val="tx1"/>
                </a:solidFill>
                <a:latin typeface="Arial" pitchFamily="34" charset="0"/>
              </a:defRPr>
            </a:lvl8pPr>
            <a:lvl9pPr marL="3813528" indent="-22432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7EE589B-2B62-4276-801E-E33ED5FFDF06}" type="slidenum">
              <a:rPr lang="en-US" altLang="en-US" smtClean="0"/>
              <a:pPr eaLnBrk="1" hangingPunct="1">
                <a:spcBef>
                  <a:spcPct val="0"/>
                </a:spcBef>
              </a:pPr>
              <a:t>60</a:t>
            </a:fld>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31A7E5-60DD-4E4E-82F8-EDFFC1FCB332}" type="slidenum">
              <a:rPr lang="en-US" smtClean="0"/>
              <a:t>61</a:t>
            </a:fld>
            <a:endParaRPr lang="en-US"/>
          </a:p>
        </p:txBody>
      </p:sp>
    </p:spTree>
    <p:extLst>
      <p:ext uri="{BB962C8B-B14F-4D97-AF65-F5344CB8AC3E}">
        <p14:creationId xmlns:p14="http://schemas.microsoft.com/office/powerpoint/2010/main" val="41196126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xfrm>
            <a:off x="685800" y="1143000"/>
            <a:ext cx="5486400" cy="3086100"/>
          </a:xfrm>
          <a:ln/>
        </p:spPr>
      </p:sp>
      <p:sp>
        <p:nvSpPr>
          <p:cNvPr id="115715" name="Notes Placeholder 2"/>
          <p:cNvSpPr>
            <a:spLocks noGrp="1"/>
          </p:cNvSpPr>
          <p:nvPr>
            <p:ph type="body" idx="1"/>
          </p:nvPr>
        </p:nvSpPr>
        <p:spPr>
          <a:noFill/>
        </p:spPr>
        <p:txBody>
          <a:bodyPr/>
          <a:lstStyle/>
          <a:p>
            <a:endParaRPr lang="en-US" altLang="en-US"/>
          </a:p>
        </p:txBody>
      </p:sp>
      <p:sp>
        <p:nvSpPr>
          <p:cNvPr id="11571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24384" indent="-274175" eaLnBrk="0" hangingPunct="0">
              <a:spcBef>
                <a:spcPct val="30000"/>
              </a:spcBef>
              <a:defRPr sz="1200">
                <a:solidFill>
                  <a:schemeClr val="tx1"/>
                </a:solidFill>
                <a:latin typeface="Arial" pitchFamily="34" charset="0"/>
              </a:defRPr>
            </a:lvl2pPr>
            <a:lvl3pPr marL="1115395" indent="-219652" eaLnBrk="0" hangingPunct="0">
              <a:spcBef>
                <a:spcPct val="30000"/>
              </a:spcBef>
              <a:defRPr sz="1200">
                <a:solidFill>
                  <a:schemeClr val="tx1"/>
                </a:solidFill>
                <a:latin typeface="Arial" pitchFamily="34" charset="0"/>
              </a:defRPr>
            </a:lvl3pPr>
            <a:lvl4pPr marL="1562488" indent="-219652" eaLnBrk="0" hangingPunct="0">
              <a:spcBef>
                <a:spcPct val="30000"/>
              </a:spcBef>
              <a:defRPr sz="1200">
                <a:solidFill>
                  <a:schemeClr val="tx1"/>
                </a:solidFill>
                <a:latin typeface="Arial" pitchFamily="34" charset="0"/>
              </a:defRPr>
            </a:lvl4pPr>
            <a:lvl5pPr marL="2011138" indent="-219652" eaLnBrk="0" hangingPunct="0">
              <a:spcBef>
                <a:spcPct val="30000"/>
              </a:spcBef>
              <a:defRPr sz="1200">
                <a:solidFill>
                  <a:schemeClr val="tx1"/>
                </a:solidFill>
                <a:latin typeface="Arial" pitchFamily="34" charset="0"/>
              </a:defRPr>
            </a:lvl5pPr>
            <a:lvl6pPr marL="2459788" indent="-219652" eaLnBrk="0" fontAlgn="base" hangingPunct="0">
              <a:spcBef>
                <a:spcPct val="30000"/>
              </a:spcBef>
              <a:spcAft>
                <a:spcPct val="0"/>
              </a:spcAft>
              <a:defRPr sz="1200">
                <a:solidFill>
                  <a:schemeClr val="tx1"/>
                </a:solidFill>
                <a:latin typeface="Arial" pitchFamily="34" charset="0"/>
              </a:defRPr>
            </a:lvl6pPr>
            <a:lvl7pPr marL="2908439" indent="-219652" eaLnBrk="0" fontAlgn="base" hangingPunct="0">
              <a:spcBef>
                <a:spcPct val="30000"/>
              </a:spcBef>
              <a:spcAft>
                <a:spcPct val="0"/>
              </a:spcAft>
              <a:defRPr sz="1200">
                <a:solidFill>
                  <a:schemeClr val="tx1"/>
                </a:solidFill>
                <a:latin typeface="Arial" pitchFamily="34" charset="0"/>
              </a:defRPr>
            </a:lvl7pPr>
            <a:lvl8pPr marL="3357089" indent="-219652" eaLnBrk="0" fontAlgn="base" hangingPunct="0">
              <a:spcBef>
                <a:spcPct val="30000"/>
              </a:spcBef>
              <a:spcAft>
                <a:spcPct val="0"/>
              </a:spcAft>
              <a:defRPr sz="1200">
                <a:solidFill>
                  <a:schemeClr val="tx1"/>
                </a:solidFill>
                <a:latin typeface="Arial" pitchFamily="34" charset="0"/>
              </a:defRPr>
            </a:lvl8pPr>
            <a:lvl9pPr marL="3805739" indent="-219652"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8CD92DA-D736-486E-8908-0B71409F868A}" type="slidenum">
              <a:rPr lang="en-US" altLang="en-US" smtClean="0"/>
              <a:pPr eaLnBrk="1" hangingPunct="1">
                <a:spcBef>
                  <a:spcPct val="0"/>
                </a:spcBef>
              </a:pPr>
              <a:t>62</a:t>
            </a:fld>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xfrm>
            <a:off x="685800" y="1143000"/>
            <a:ext cx="5486400" cy="3086100"/>
          </a:xfrm>
          <a:ln/>
        </p:spPr>
      </p:sp>
      <p:sp>
        <p:nvSpPr>
          <p:cNvPr id="159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59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37572910" indent="-37119586" eaLnBrk="0" hangingPunct="0">
              <a:spcBef>
                <a:spcPct val="30000"/>
              </a:spcBef>
              <a:defRPr sz="1200">
                <a:solidFill>
                  <a:schemeClr val="tx1"/>
                </a:solidFill>
                <a:latin typeface="Arial" pitchFamily="34" charset="0"/>
              </a:defRPr>
            </a:lvl2pPr>
            <a:lvl3pPr marL="1130973" indent="-225883" eaLnBrk="0" hangingPunct="0">
              <a:spcBef>
                <a:spcPct val="30000"/>
              </a:spcBef>
              <a:defRPr sz="1200">
                <a:solidFill>
                  <a:schemeClr val="tx1"/>
                </a:solidFill>
                <a:latin typeface="Arial" pitchFamily="34" charset="0"/>
              </a:defRPr>
            </a:lvl3pPr>
            <a:lvl4pPr marL="1584297" indent="-225883" eaLnBrk="0" hangingPunct="0">
              <a:spcBef>
                <a:spcPct val="30000"/>
              </a:spcBef>
              <a:defRPr sz="1200">
                <a:solidFill>
                  <a:schemeClr val="tx1"/>
                </a:solidFill>
                <a:latin typeface="Arial" pitchFamily="34" charset="0"/>
              </a:defRPr>
            </a:lvl4pPr>
            <a:lvl5pPr marL="2037620" indent="-225883" eaLnBrk="0" hangingPunct="0">
              <a:spcBef>
                <a:spcPct val="30000"/>
              </a:spcBef>
              <a:defRPr sz="1200">
                <a:solidFill>
                  <a:schemeClr val="tx1"/>
                </a:solidFill>
                <a:latin typeface="Arial" pitchFamily="34" charset="0"/>
              </a:defRPr>
            </a:lvl5pPr>
            <a:lvl6pPr marL="2486271" indent="-225883" eaLnBrk="0" fontAlgn="base" hangingPunct="0">
              <a:spcBef>
                <a:spcPct val="30000"/>
              </a:spcBef>
              <a:spcAft>
                <a:spcPct val="0"/>
              </a:spcAft>
              <a:defRPr sz="1200">
                <a:solidFill>
                  <a:schemeClr val="tx1"/>
                </a:solidFill>
                <a:latin typeface="Arial" pitchFamily="34" charset="0"/>
              </a:defRPr>
            </a:lvl6pPr>
            <a:lvl7pPr marL="2934921" indent="-225883" eaLnBrk="0" fontAlgn="base" hangingPunct="0">
              <a:spcBef>
                <a:spcPct val="30000"/>
              </a:spcBef>
              <a:spcAft>
                <a:spcPct val="0"/>
              </a:spcAft>
              <a:defRPr sz="1200">
                <a:solidFill>
                  <a:schemeClr val="tx1"/>
                </a:solidFill>
                <a:latin typeface="Arial" pitchFamily="34" charset="0"/>
              </a:defRPr>
            </a:lvl7pPr>
            <a:lvl8pPr marL="3383571" indent="-225883" eaLnBrk="0" fontAlgn="base" hangingPunct="0">
              <a:spcBef>
                <a:spcPct val="30000"/>
              </a:spcBef>
              <a:spcAft>
                <a:spcPct val="0"/>
              </a:spcAft>
              <a:defRPr sz="1200">
                <a:solidFill>
                  <a:schemeClr val="tx1"/>
                </a:solidFill>
                <a:latin typeface="Arial" pitchFamily="34" charset="0"/>
              </a:defRPr>
            </a:lvl8pPr>
            <a:lvl9pPr marL="3832222" indent="-22588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529D7D2-E640-4A54-B3AE-214F052EBE11}" type="slidenum">
              <a:rPr lang="en-US" altLang="en-US" smtClean="0">
                <a:solidFill>
                  <a:srgbClr val="000000"/>
                </a:solidFill>
                <a:latin typeface="Times New Roman" pitchFamily="18" charset="0"/>
                <a:ea typeface="ＭＳ Ｐゴシック" pitchFamily="34" charset="-128"/>
              </a:rPr>
              <a:pPr eaLnBrk="1" hangingPunct="1">
                <a:spcBef>
                  <a:spcPct val="0"/>
                </a:spcBef>
              </a:pPr>
              <a:t>63</a:t>
            </a:fld>
            <a:endParaRPr lang="en-US" altLang="en-US">
              <a:solidFill>
                <a:srgbClr val="000000"/>
              </a:solidFill>
              <a:latin typeface="Times New Roman" pitchFamily="18" charset="0"/>
              <a:ea typeface="ＭＳ Ｐゴシック"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4B55A-9B9A-480D-B6BF-2FEBF7E1B408}" type="slidenum">
              <a:rPr lang="en-US" smtClean="0"/>
              <a:t>64</a:t>
            </a:fld>
            <a:endParaRPr lang="en-US" dirty="0"/>
          </a:p>
        </p:txBody>
      </p:sp>
    </p:spTree>
    <p:extLst>
      <p:ext uri="{BB962C8B-B14F-4D97-AF65-F5344CB8AC3E}">
        <p14:creationId xmlns:p14="http://schemas.microsoft.com/office/powerpoint/2010/main" val="32657325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65CFC-CFB4-4219-B146-48684AB425E2}" type="slidenum">
              <a:rPr lang="en-US" smtClean="0"/>
              <a:t>65</a:t>
            </a:fld>
            <a:endParaRPr lang="en-US"/>
          </a:p>
        </p:txBody>
      </p:sp>
    </p:spTree>
    <p:extLst>
      <p:ext uri="{BB962C8B-B14F-4D97-AF65-F5344CB8AC3E}">
        <p14:creationId xmlns:p14="http://schemas.microsoft.com/office/powerpoint/2010/main" val="30877041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22:notes"/>
          <p:cNvSpPr txBox="1">
            <a:spLocks noGrp="1"/>
          </p:cNvSpPr>
          <p:nvPr>
            <p:ph type="body" idx="1"/>
          </p:nvPr>
        </p:nvSpPr>
        <p:spPr>
          <a:xfrm>
            <a:off x="716619" y="4548457"/>
            <a:ext cx="5732949" cy="3721466"/>
          </a:xfrm>
          <a:prstGeom prst="rect">
            <a:avLst/>
          </a:prstGeom>
        </p:spPr>
        <p:txBody>
          <a:bodyPr spcFirstLastPara="1" wrap="square" lIns="94905" tIns="47440" rIns="94905" bIns="47440" anchor="t" anchorCtr="0">
            <a:noAutofit/>
          </a:bodyPr>
          <a:lstStyle/>
          <a:p>
            <a:endParaRPr dirty="0"/>
          </a:p>
        </p:txBody>
      </p:sp>
      <p:sp>
        <p:nvSpPr>
          <p:cNvPr id="508" name="Google Shape;508;p22: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48949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25:notes"/>
          <p:cNvSpPr txBox="1">
            <a:spLocks noGrp="1"/>
          </p:cNvSpPr>
          <p:nvPr>
            <p:ph type="body" idx="1"/>
          </p:nvPr>
        </p:nvSpPr>
        <p:spPr>
          <a:xfrm>
            <a:off x="701040" y="4473892"/>
            <a:ext cx="5608320" cy="3660458"/>
          </a:xfrm>
          <a:prstGeom prst="rect">
            <a:avLst/>
          </a:prstGeom>
        </p:spPr>
        <p:txBody>
          <a:bodyPr spcFirstLastPara="1" wrap="square" lIns="93135" tIns="46555" rIns="93135" bIns="46555" anchor="t" anchorCtr="0">
            <a:noAutofit/>
          </a:bodyPr>
          <a:lstStyle/>
          <a:p>
            <a:endParaRPr dirty="0"/>
          </a:p>
        </p:txBody>
      </p:sp>
      <p:sp>
        <p:nvSpPr>
          <p:cNvPr id="549" name="Google Shape;549;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62d5038135_2_5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62d5038135_2_546: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dirty="0"/>
          </a:p>
        </p:txBody>
      </p:sp>
      <p:sp>
        <p:nvSpPr>
          <p:cNvPr id="261" name="Google Shape;261;g62d5038135_2_546:notes"/>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68</a:t>
            </a:fld>
            <a:endParaRPr sz="1400"/>
          </a:p>
        </p:txBody>
      </p:sp>
    </p:spTree>
    <p:extLst>
      <p:ext uri="{BB962C8B-B14F-4D97-AF65-F5344CB8AC3E}">
        <p14:creationId xmlns:p14="http://schemas.microsoft.com/office/powerpoint/2010/main" val="13771163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325" y="8763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4575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BCB1B-747A-42C8-BC64-C5BB0FE6A878}" type="slidenum">
              <a:rPr lang="en-US" smtClean="0"/>
              <a:t>7</a:t>
            </a:fld>
            <a:endParaRPr lang="en-US" dirty="0"/>
          </a:p>
        </p:txBody>
      </p:sp>
    </p:spTree>
    <p:extLst>
      <p:ext uri="{BB962C8B-B14F-4D97-AF65-F5344CB8AC3E}">
        <p14:creationId xmlns:p14="http://schemas.microsoft.com/office/powerpoint/2010/main" val="1529405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62d5038135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62d5038135_0_11:notes"/>
          <p:cNvSpPr txBox="1">
            <a:spLocks noGrp="1"/>
          </p:cNvSpPr>
          <p:nvPr>
            <p:ph type="body" idx="1"/>
          </p:nvPr>
        </p:nvSpPr>
        <p:spPr>
          <a:xfrm>
            <a:off x="685800" y="4400550"/>
            <a:ext cx="5486400" cy="3600600"/>
          </a:xfrm>
          <a:prstGeom prst="rect">
            <a:avLst/>
          </a:prstGeom>
          <a:noFill/>
          <a:ln>
            <a:noFill/>
          </a:ln>
        </p:spPr>
        <p:txBody>
          <a:bodyPr spcFirstLastPara="1" wrap="square" lIns="91275" tIns="45625" rIns="91275" bIns="45625" anchor="t" anchorCtr="0">
            <a:noAutofit/>
          </a:bodyPr>
          <a:lstStyle/>
          <a:p>
            <a:pPr marL="0" lvl="0" indent="0" algn="l" rtl="0">
              <a:spcBef>
                <a:spcPts val="0"/>
              </a:spcBef>
              <a:spcAft>
                <a:spcPts val="0"/>
              </a:spcAft>
              <a:buNone/>
            </a:pPr>
            <a:endParaRPr sz="2000" dirty="0"/>
          </a:p>
        </p:txBody>
      </p:sp>
      <p:sp>
        <p:nvSpPr>
          <p:cNvPr id="363" name="Google Shape;363;g62d5038135_0_11:notes"/>
          <p:cNvSpPr txBox="1">
            <a:spLocks noGrp="1"/>
          </p:cNvSpPr>
          <p:nvPr>
            <p:ph type="sldNum" idx="12"/>
          </p:nvPr>
        </p:nvSpPr>
        <p:spPr>
          <a:xfrm>
            <a:off x="3884613" y="8685214"/>
            <a:ext cx="2971800" cy="458700"/>
          </a:xfrm>
          <a:prstGeom prst="rect">
            <a:avLst/>
          </a:prstGeom>
          <a:noFill/>
          <a:ln>
            <a:noFill/>
          </a:ln>
        </p:spPr>
        <p:txBody>
          <a:bodyPr spcFirstLastPara="1" wrap="square" lIns="91275" tIns="45625" rIns="91275" bIns="45625" anchor="b" anchorCtr="0">
            <a:noAutofit/>
          </a:bodyPr>
          <a:lstStyle/>
          <a:p>
            <a:pPr marL="0" lvl="0" indent="0" algn="r" rtl="0">
              <a:spcBef>
                <a:spcPts val="0"/>
              </a:spcBef>
              <a:spcAft>
                <a:spcPts val="0"/>
              </a:spcAft>
              <a:buNone/>
            </a:pPr>
            <a:fld id="{00000000-1234-1234-1234-123412341234}" type="slidenum">
              <a:rPr lang="en" sz="1400"/>
              <a:t>70</a:t>
            </a:fld>
            <a:endParaRPr sz="1400"/>
          </a:p>
        </p:txBody>
      </p:sp>
    </p:spTree>
    <p:extLst>
      <p:ext uri="{BB962C8B-B14F-4D97-AF65-F5344CB8AC3E}">
        <p14:creationId xmlns:p14="http://schemas.microsoft.com/office/powerpoint/2010/main" val="7731982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0525" y="676275"/>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87092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61a4aee45f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61a4aee45f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194091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61a4aee45f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61a4aee45f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86450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61a4aee45f_0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61a4aee45f_0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4994783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61a4aee45f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61a4aee45f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endParaRPr dirty="0"/>
          </a:p>
        </p:txBody>
      </p:sp>
    </p:spTree>
    <p:extLst>
      <p:ext uri="{BB962C8B-B14F-4D97-AF65-F5344CB8AC3E}">
        <p14:creationId xmlns:p14="http://schemas.microsoft.com/office/powerpoint/2010/main" val="39721978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21:notes"/>
          <p:cNvSpPr txBox="1">
            <a:spLocks noGrp="1"/>
          </p:cNvSpPr>
          <p:nvPr>
            <p:ph type="body" idx="1"/>
          </p:nvPr>
        </p:nvSpPr>
        <p:spPr>
          <a:xfrm>
            <a:off x="701040" y="4473893"/>
            <a:ext cx="5608320" cy="3660610"/>
          </a:xfrm>
          <a:prstGeom prst="rect">
            <a:avLst/>
          </a:prstGeom>
          <a:noFill/>
          <a:ln>
            <a:noFill/>
          </a:ln>
        </p:spPr>
        <p:txBody>
          <a:bodyPr spcFirstLastPara="1" wrap="square" lIns="93145" tIns="46548" rIns="93145" bIns="46548" anchor="t" anchorCtr="0">
            <a:noAutofit/>
          </a:bodyPr>
          <a:lstStyle/>
          <a:p>
            <a:pPr>
              <a:buSzPts val="1400"/>
            </a:pPr>
            <a:endParaRPr dirty="0"/>
          </a:p>
        </p:txBody>
      </p:sp>
      <p:sp>
        <p:nvSpPr>
          <p:cNvPr id="481" name="Google Shape;481;p21:notes"/>
          <p:cNvSpPr txBox="1">
            <a:spLocks noGrp="1"/>
          </p:cNvSpPr>
          <p:nvPr>
            <p:ph type="sldNum" idx="12"/>
          </p:nvPr>
        </p:nvSpPr>
        <p:spPr>
          <a:xfrm>
            <a:off x="3970938" y="8829968"/>
            <a:ext cx="3037840" cy="466345"/>
          </a:xfrm>
          <a:prstGeom prst="rect">
            <a:avLst/>
          </a:prstGeom>
          <a:noFill/>
          <a:ln>
            <a:noFill/>
          </a:ln>
        </p:spPr>
        <p:txBody>
          <a:bodyPr spcFirstLastPara="1" wrap="square" lIns="93145" tIns="46548" rIns="93145" bIns="46548" anchor="b" anchorCtr="0">
            <a:noAutofit/>
          </a:bodyPr>
          <a:lstStyle/>
          <a:p>
            <a:fld id="{00000000-1234-1234-1234-123412341234}" type="slidenum">
              <a:rPr lang="en-US">
                <a:solidFill>
                  <a:schemeClr val="dk1"/>
                </a:solidFill>
                <a:latin typeface="Calibri"/>
                <a:ea typeface="Calibri"/>
                <a:cs typeface="Calibri"/>
                <a:sym typeface="Calibri"/>
              </a:rPr>
              <a:pPr/>
              <a:t>76</a:t>
            </a:fld>
            <a:endParaRPr>
              <a:solidFill>
                <a:schemeClr val="dk1"/>
              </a:solidFill>
              <a:latin typeface="Calibri"/>
              <a:ea typeface="Calibri"/>
              <a:cs typeface="Calibri"/>
              <a:sym typeface="Calibri"/>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A94E53-5006-4A93-A67A-8347325EB2D9}" type="slidenum">
              <a:rPr lang="en-US" smtClean="0"/>
              <a:t>77</a:t>
            </a:fld>
            <a:endParaRPr lang="en-US"/>
          </a:p>
        </p:txBody>
      </p:sp>
    </p:spTree>
    <p:extLst>
      <p:ext uri="{BB962C8B-B14F-4D97-AF65-F5344CB8AC3E}">
        <p14:creationId xmlns:p14="http://schemas.microsoft.com/office/powerpoint/2010/main" val="14008675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25:notes"/>
          <p:cNvSpPr txBox="1">
            <a:spLocks noGrp="1"/>
          </p:cNvSpPr>
          <p:nvPr>
            <p:ph type="body" idx="1"/>
          </p:nvPr>
        </p:nvSpPr>
        <p:spPr>
          <a:xfrm>
            <a:off x="701040" y="4473892"/>
            <a:ext cx="5608320" cy="3660458"/>
          </a:xfrm>
          <a:prstGeom prst="rect">
            <a:avLst/>
          </a:prstGeom>
        </p:spPr>
        <p:txBody>
          <a:bodyPr spcFirstLastPara="1" wrap="square" lIns="93135" tIns="46555" rIns="93135" bIns="46555" anchor="t" anchorCtr="0">
            <a:noAutofit/>
          </a:bodyPr>
          <a:lstStyle/>
          <a:p>
            <a:endParaRPr dirty="0"/>
          </a:p>
        </p:txBody>
      </p:sp>
      <p:sp>
        <p:nvSpPr>
          <p:cNvPr id="549" name="Google Shape;549;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43903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p28:notes"/>
          <p:cNvSpPr txBox="1">
            <a:spLocks noGrp="1"/>
          </p:cNvSpPr>
          <p:nvPr>
            <p:ph type="body" idx="1"/>
          </p:nvPr>
        </p:nvSpPr>
        <p:spPr>
          <a:xfrm>
            <a:off x="701040" y="4473892"/>
            <a:ext cx="5608320" cy="3660458"/>
          </a:xfrm>
          <a:prstGeom prst="rect">
            <a:avLst/>
          </a:prstGeom>
          <a:noFill/>
          <a:ln>
            <a:noFill/>
          </a:ln>
        </p:spPr>
        <p:txBody>
          <a:bodyPr spcFirstLastPara="1" wrap="square" lIns="93135" tIns="46555" rIns="93135" bIns="46555" anchor="t" anchorCtr="0">
            <a:noAutofit/>
          </a:bodyPr>
          <a:lstStyle/>
          <a:p>
            <a:endParaRPr dirty="0"/>
          </a:p>
        </p:txBody>
      </p:sp>
      <p:sp>
        <p:nvSpPr>
          <p:cNvPr id="595" name="Google Shape;595;p28:notes"/>
          <p:cNvSpPr txBox="1">
            <a:spLocks noGrp="1"/>
          </p:cNvSpPr>
          <p:nvPr>
            <p:ph type="sldNum" idx="12"/>
          </p:nvPr>
        </p:nvSpPr>
        <p:spPr>
          <a:xfrm>
            <a:off x="3970938" y="8829968"/>
            <a:ext cx="3037840" cy="466433"/>
          </a:xfrm>
          <a:prstGeom prst="rect">
            <a:avLst/>
          </a:prstGeom>
          <a:noFill/>
          <a:ln>
            <a:noFill/>
          </a:ln>
        </p:spPr>
        <p:txBody>
          <a:bodyPr spcFirstLastPara="1" wrap="square" lIns="93135" tIns="46555" rIns="93135" bIns="46555" anchor="b" anchorCtr="0">
            <a:noAutofit/>
          </a:bodyPr>
          <a:lstStyle/>
          <a:p>
            <a:fld id="{00000000-1234-1234-1234-123412341234}" type="slidenum">
              <a:rPr lang="en-US"/>
              <a:pPr/>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solidFill>
                <a:srgbClr val="000000"/>
              </a:solidFill>
            </a:endParaRPr>
          </a:p>
        </p:txBody>
      </p:sp>
      <p:sp>
        <p:nvSpPr>
          <p:cNvPr id="5" name="Date Placeholder 4"/>
          <p:cNvSpPr>
            <a:spLocks noGrp="1"/>
          </p:cNvSpPr>
          <p:nvPr>
            <p:ph type="dt" idx="11"/>
          </p:nvPr>
        </p:nvSpPr>
        <p:spPr/>
        <p:txBody>
          <a:bodyPr/>
          <a:lstStyle/>
          <a:p>
            <a:pPr>
              <a:defRPr/>
            </a:pPr>
            <a:r>
              <a:rPr lang="en-US" dirty="0">
                <a:solidFill>
                  <a:srgbClr val="000000"/>
                </a:solidFill>
              </a:rPr>
              <a:t>9/28/17</a:t>
            </a:r>
          </a:p>
        </p:txBody>
      </p:sp>
      <p:sp>
        <p:nvSpPr>
          <p:cNvPr id="7" name="Slide Number Placeholder 6"/>
          <p:cNvSpPr>
            <a:spLocks noGrp="1"/>
          </p:cNvSpPr>
          <p:nvPr>
            <p:ph type="sldNum" sz="quarter" idx="13"/>
          </p:nvPr>
        </p:nvSpPr>
        <p:spPr/>
        <p:txBody>
          <a:bodyPr/>
          <a:lstStyle/>
          <a:p>
            <a:pPr>
              <a:defRPr/>
            </a:pPr>
            <a:fld id="{598EFB08-A897-4EE9-BAE0-E7E0DB517FC3}" type="slidenum">
              <a:rPr lang="en-US" altLang="en-US" smtClean="0">
                <a:solidFill>
                  <a:srgbClr val="000000"/>
                </a:solidFill>
              </a:rPr>
              <a:pPr>
                <a:defRPr/>
              </a:pPr>
              <a:t>8</a:t>
            </a:fld>
            <a:endParaRPr lang="en-US" altLang="en-US" dirty="0">
              <a:solidFill>
                <a:srgbClr val="000000"/>
              </a:solidFill>
            </a:endParaRPr>
          </a:p>
        </p:txBody>
      </p:sp>
    </p:spTree>
    <p:extLst>
      <p:ext uri="{BB962C8B-B14F-4D97-AF65-F5344CB8AC3E}">
        <p14:creationId xmlns:p14="http://schemas.microsoft.com/office/powerpoint/2010/main" val="414952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31:notes"/>
          <p:cNvSpPr txBox="1">
            <a:spLocks noGrp="1"/>
          </p:cNvSpPr>
          <p:nvPr>
            <p:ph type="body" idx="1"/>
          </p:nvPr>
        </p:nvSpPr>
        <p:spPr>
          <a:xfrm>
            <a:off x="701040" y="4473892"/>
            <a:ext cx="5608320" cy="3660458"/>
          </a:xfrm>
          <a:prstGeom prst="rect">
            <a:avLst/>
          </a:prstGeom>
        </p:spPr>
        <p:txBody>
          <a:bodyPr spcFirstLastPara="1" wrap="square" lIns="93135" tIns="46555" rIns="93135" bIns="46555" anchor="t" anchorCtr="0">
            <a:noAutofit/>
          </a:bodyPr>
          <a:lstStyle/>
          <a:p>
            <a:endParaRPr dirty="0"/>
          </a:p>
        </p:txBody>
      </p:sp>
      <p:sp>
        <p:nvSpPr>
          <p:cNvPr id="642" name="Google Shape;642;p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31:notes"/>
          <p:cNvSpPr txBox="1">
            <a:spLocks noGrp="1"/>
          </p:cNvSpPr>
          <p:nvPr>
            <p:ph type="body" idx="1"/>
          </p:nvPr>
        </p:nvSpPr>
        <p:spPr>
          <a:xfrm>
            <a:off x="701040" y="4473892"/>
            <a:ext cx="5608320" cy="3660458"/>
          </a:xfrm>
          <a:prstGeom prst="rect">
            <a:avLst/>
          </a:prstGeom>
        </p:spPr>
        <p:txBody>
          <a:bodyPr spcFirstLastPara="1" wrap="square" lIns="93135" tIns="46555" rIns="93135" bIns="46555" anchor="t" anchorCtr="0">
            <a:noAutofit/>
          </a:bodyPr>
          <a:lstStyle/>
          <a:p>
            <a:endParaRPr dirty="0"/>
          </a:p>
        </p:txBody>
      </p:sp>
      <p:sp>
        <p:nvSpPr>
          <p:cNvPr id="642" name="Google Shape;642;p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04767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A94E53-5006-4A93-A67A-8347325EB2D9}" type="slidenum">
              <a:rPr lang="en-US" smtClean="0"/>
              <a:t>82</a:t>
            </a:fld>
            <a:endParaRPr lang="en-US"/>
          </a:p>
        </p:txBody>
      </p:sp>
    </p:spTree>
    <p:extLst>
      <p:ext uri="{BB962C8B-B14F-4D97-AF65-F5344CB8AC3E}">
        <p14:creationId xmlns:p14="http://schemas.microsoft.com/office/powerpoint/2010/main" val="380222489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BBCB1B-747A-42C8-BC64-C5BB0FE6A878}" type="slidenum">
              <a:rPr lang="en-US" smtClean="0"/>
              <a:t>83</a:t>
            </a:fld>
            <a:endParaRPr lang="en-US" dirty="0"/>
          </a:p>
        </p:txBody>
      </p:sp>
    </p:spTree>
    <p:extLst>
      <p:ext uri="{BB962C8B-B14F-4D97-AF65-F5344CB8AC3E}">
        <p14:creationId xmlns:p14="http://schemas.microsoft.com/office/powerpoint/2010/main" val="248646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4B55A-9B9A-480D-B6BF-2FEBF7E1B408}" type="slidenum">
              <a:rPr lang="en-US" smtClean="0"/>
              <a:t>9</a:t>
            </a:fld>
            <a:endParaRPr lang="en-US" dirty="0"/>
          </a:p>
        </p:txBody>
      </p:sp>
    </p:spTree>
    <p:extLst>
      <p:ext uri="{BB962C8B-B14F-4D97-AF65-F5344CB8AC3E}">
        <p14:creationId xmlns:p14="http://schemas.microsoft.com/office/powerpoint/2010/main" val="3332203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A3D04-10CC-4673-A455-E5FF41083F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C96191-B8C8-4163-868E-B1C66D8683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C1E1E4-4131-4E9A-A088-08C09F5B0350}"/>
              </a:ext>
            </a:extLst>
          </p:cNvPr>
          <p:cNvSpPr>
            <a:spLocks noGrp="1"/>
          </p:cNvSpPr>
          <p:nvPr>
            <p:ph type="dt" sz="half" idx="10"/>
          </p:nvPr>
        </p:nvSpPr>
        <p:spPr/>
        <p:txBody>
          <a:bodyPr/>
          <a:lstStyle/>
          <a:p>
            <a:fld id="{B11CD6C1-FB27-4333-9935-D879FFA5317F}" type="datetimeFigureOut">
              <a:rPr lang="en-US" smtClean="0"/>
              <a:t>3/18/20</a:t>
            </a:fld>
            <a:endParaRPr lang="en-US" dirty="0"/>
          </a:p>
        </p:txBody>
      </p:sp>
      <p:sp>
        <p:nvSpPr>
          <p:cNvPr id="5" name="Footer Placeholder 4">
            <a:extLst>
              <a:ext uri="{FF2B5EF4-FFF2-40B4-BE49-F238E27FC236}">
                <a16:creationId xmlns:a16="http://schemas.microsoft.com/office/drawing/2014/main" id="{707DDB85-C07F-4F65-AF86-E779B1A5C2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23A9D8-29AD-4CC1-90E9-ACF018BF723B}"/>
              </a:ext>
            </a:extLst>
          </p:cNvPr>
          <p:cNvSpPr>
            <a:spLocks noGrp="1"/>
          </p:cNvSpPr>
          <p:nvPr>
            <p:ph type="sldNum" sz="quarter" idx="12"/>
          </p:nvPr>
        </p:nvSpPr>
        <p:spPr/>
        <p:txBody>
          <a:bodyPr/>
          <a:lstStyle/>
          <a:p>
            <a:fld id="{53ED8A92-18C5-42FC-AF7A-E7669C6C5FFE}" type="slidenum">
              <a:rPr lang="en-US" smtClean="0"/>
              <a:t>‹#›</a:t>
            </a:fld>
            <a:endParaRPr lang="en-US" dirty="0"/>
          </a:p>
        </p:txBody>
      </p:sp>
    </p:spTree>
    <p:extLst>
      <p:ext uri="{BB962C8B-B14F-4D97-AF65-F5344CB8AC3E}">
        <p14:creationId xmlns:p14="http://schemas.microsoft.com/office/powerpoint/2010/main" val="1561705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5E16A-9638-465E-88B3-BD2FBD8A3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EC71E7-B1E3-43D4-B4AE-5953E470903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B83EC0-B4A7-40E4-B0BE-181EDD04B883}"/>
              </a:ext>
            </a:extLst>
          </p:cNvPr>
          <p:cNvSpPr>
            <a:spLocks noGrp="1"/>
          </p:cNvSpPr>
          <p:nvPr>
            <p:ph type="dt" sz="half" idx="10"/>
          </p:nvPr>
        </p:nvSpPr>
        <p:spPr/>
        <p:txBody>
          <a:bodyPr/>
          <a:lstStyle/>
          <a:p>
            <a:fld id="{B11CD6C1-FB27-4333-9935-D879FFA5317F}" type="datetimeFigureOut">
              <a:rPr lang="en-US" smtClean="0"/>
              <a:t>3/18/20</a:t>
            </a:fld>
            <a:endParaRPr lang="en-US" dirty="0"/>
          </a:p>
        </p:txBody>
      </p:sp>
      <p:sp>
        <p:nvSpPr>
          <p:cNvPr id="5" name="Footer Placeholder 4">
            <a:extLst>
              <a:ext uri="{FF2B5EF4-FFF2-40B4-BE49-F238E27FC236}">
                <a16:creationId xmlns:a16="http://schemas.microsoft.com/office/drawing/2014/main" id="{BB1994A5-F6FA-4823-840D-6C8BE90D70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DC8162-B609-4952-B544-FAB354C00AA3}"/>
              </a:ext>
            </a:extLst>
          </p:cNvPr>
          <p:cNvSpPr>
            <a:spLocks noGrp="1"/>
          </p:cNvSpPr>
          <p:nvPr>
            <p:ph type="sldNum" sz="quarter" idx="12"/>
          </p:nvPr>
        </p:nvSpPr>
        <p:spPr/>
        <p:txBody>
          <a:bodyPr/>
          <a:lstStyle/>
          <a:p>
            <a:fld id="{53ED8A92-18C5-42FC-AF7A-E7669C6C5FFE}" type="slidenum">
              <a:rPr lang="en-US" smtClean="0"/>
              <a:t>‹#›</a:t>
            </a:fld>
            <a:endParaRPr lang="en-US" dirty="0"/>
          </a:p>
        </p:txBody>
      </p:sp>
    </p:spTree>
    <p:extLst>
      <p:ext uri="{BB962C8B-B14F-4D97-AF65-F5344CB8AC3E}">
        <p14:creationId xmlns:p14="http://schemas.microsoft.com/office/powerpoint/2010/main" val="4283564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AFF9EF-3A53-4F36-A01F-87FABD85C7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7EDDE5-47DF-411E-BADC-D3362371172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E90539-2D08-4F13-A30F-9D007A696B05}"/>
              </a:ext>
            </a:extLst>
          </p:cNvPr>
          <p:cNvSpPr>
            <a:spLocks noGrp="1"/>
          </p:cNvSpPr>
          <p:nvPr>
            <p:ph type="dt" sz="half" idx="10"/>
          </p:nvPr>
        </p:nvSpPr>
        <p:spPr/>
        <p:txBody>
          <a:bodyPr/>
          <a:lstStyle/>
          <a:p>
            <a:fld id="{B11CD6C1-FB27-4333-9935-D879FFA5317F}" type="datetimeFigureOut">
              <a:rPr lang="en-US" smtClean="0"/>
              <a:t>3/18/20</a:t>
            </a:fld>
            <a:endParaRPr lang="en-US" dirty="0"/>
          </a:p>
        </p:txBody>
      </p:sp>
      <p:sp>
        <p:nvSpPr>
          <p:cNvPr id="5" name="Footer Placeholder 4">
            <a:extLst>
              <a:ext uri="{FF2B5EF4-FFF2-40B4-BE49-F238E27FC236}">
                <a16:creationId xmlns:a16="http://schemas.microsoft.com/office/drawing/2014/main" id="{3B936767-F7B8-4B29-B9F5-A03AAF22C8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CD1E1A-9778-4A29-B691-29FFE5B6CEC8}"/>
              </a:ext>
            </a:extLst>
          </p:cNvPr>
          <p:cNvSpPr>
            <a:spLocks noGrp="1"/>
          </p:cNvSpPr>
          <p:nvPr>
            <p:ph type="sldNum" sz="quarter" idx="12"/>
          </p:nvPr>
        </p:nvSpPr>
        <p:spPr/>
        <p:txBody>
          <a:bodyPr/>
          <a:lstStyle/>
          <a:p>
            <a:fld id="{53ED8A92-18C5-42FC-AF7A-E7669C6C5FFE}" type="slidenum">
              <a:rPr lang="en-US" smtClean="0"/>
              <a:t>‹#›</a:t>
            </a:fld>
            <a:endParaRPr lang="en-US" dirty="0"/>
          </a:p>
        </p:txBody>
      </p:sp>
    </p:spTree>
    <p:extLst>
      <p:ext uri="{BB962C8B-B14F-4D97-AF65-F5344CB8AC3E}">
        <p14:creationId xmlns:p14="http://schemas.microsoft.com/office/powerpoint/2010/main" val="730198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NFI Vermont.  All rights reserved c 2017</a:t>
            </a:r>
          </a:p>
        </p:txBody>
      </p:sp>
      <p:sp>
        <p:nvSpPr>
          <p:cNvPr id="7" name="Slide Number Placeholder 5"/>
          <p:cNvSpPr>
            <a:spLocks noGrp="1"/>
          </p:cNvSpPr>
          <p:nvPr>
            <p:ph type="sldNum" sz="quarter" idx="12"/>
          </p:nvPr>
        </p:nvSpPr>
        <p:spPr/>
        <p:txBody>
          <a:bodyPr/>
          <a:lstStyle>
            <a:lvl1pPr>
              <a:defRPr/>
            </a:lvl1pPr>
          </a:lstStyle>
          <a:p>
            <a:pPr>
              <a:defRPr/>
            </a:pPr>
            <a:fld id="{F1E0D2F3-4FF1-43FD-8942-F588B0B193FB}" type="slidenum">
              <a:rPr lang="en-US"/>
              <a:pPr>
                <a:defRPr/>
              </a:pPr>
              <a:t>‹#›</a:t>
            </a:fld>
            <a:endParaRPr lang="en-US" dirty="0"/>
          </a:p>
        </p:txBody>
      </p:sp>
    </p:spTree>
    <p:extLst>
      <p:ext uri="{BB962C8B-B14F-4D97-AF65-F5344CB8AC3E}">
        <p14:creationId xmlns:p14="http://schemas.microsoft.com/office/powerpoint/2010/main" val="3885786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4"/>
        <p:cNvGrpSpPr/>
        <p:nvPr/>
      </p:nvGrpSpPr>
      <p:grpSpPr>
        <a:xfrm>
          <a:off x="0" y="0"/>
          <a:ext cx="0" cy="0"/>
          <a:chOff x="0" y="0"/>
          <a:chExt cx="0" cy="0"/>
        </a:xfrm>
      </p:grpSpPr>
      <p:sp>
        <p:nvSpPr>
          <p:cNvPr id="46" name="Google Shape;46;p9"/>
          <p:cNvSpPr txBox="1">
            <a:spLocks noGrp="1"/>
          </p:cNvSpPr>
          <p:nvPr>
            <p:ph type="title"/>
          </p:nvPr>
        </p:nvSpPr>
        <p:spPr>
          <a:xfrm>
            <a:off x="415067" y="667900"/>
            <a:ext cx="4939200" cy="2732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406400" y="3502300"/>
            <a:ext cx="4939200" cy="1235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600"/>
              <a:buNone/>
              <a:defRPr sz="2133">
                <a:solidFill>
                  <a:schemeClr val="accent2"/>
                </a:solidFill>
              </a:defRPr>
            </a:lvl1pPr>
            <a:lvl2pPr lvl="1">
              <a:lnSpc>
                <a:spcPct val="100000"/>
              </a:lnSpc>
              <a:spcBef>
                <a:spcPts val="0"/>
              </a:spcBef>
              <a:spcAft>
                <a:spcPts val="0"/>
              </a:spcAft>
              <a:buClr>
                <a:schemeClr val="accent2"/>
              </a:buClr>
              <a:buSzPts val="1600"/>
              <a:buNone/>
              <a:defRPr sz="2133">
                <a:solidFill>
                  <a:schemeClr val="accent2"/>
                </a:solidFill>
              </a:defRPr>
            </a:lvl2pPr>
            <a:lvl3pPr lvl="2">
              <a:lnSpc>
                <a:spcPct val="100000"/>
              </a:lnSpc>
              <a:spcBef>
                <a:spcPts val="0"/>
              </a:spcBef>
              <a:spcAft>
                <a:spcPts val="0"/>
              </a:spcAft>
              <a:buClr>
                <a:schemeClr val="accent2"/>
              </a:buClr>
              <a:buSzPts val="1600"/>
              <a:buNone/>
              <a:defRPr sz="2133">
                <a:solidFill>
                  <a:schemeClr val="accent2"/>
                </a:solidFill>
              </a:defRPr>
            </a:lvl3pPr>
            <a:lvl4pPr lvl="3">
              <a:lnSpc>
                <a:spcPct val="100000"/>
              </a:lnSpc>
              <a:spcBef>
                <a:spcPts val="0"/>
              </a:spcBef>
              <a:spcAft>
                <a:spcPts val="0"/>
              </a:spcAft>
              <a:buClr>
                <a:schemeClr val="accent2"/>
              </a:buClr>
              <a:buSzPts val="1600"/>
              <a:buNone/>
              <a:defRPr sz="2133">
                <a:solidFill>
                  <a:schemeClr val="accent2"/>
                </a:solidFill>
              </a:defRPr>
            </a:lvl4pPr>
            <a:lvl5pPr lvl="4">
              <a:lnSpc>
                <a:spcPct val="100000"/>
              </a:lnSpc>
              <a:spcBef>
                <a:spcPts val="0"/>
              </a:spcBef>
              <a:spcAft>
                <a:spcPts val="0"/>
              </a:spcAft>
              <a:buClr>
                <a:schemeClr val="accent2"/>
              </a:buClr>
              <a:buSzPts val="1600"/>
              <a:buNone/>
              <a:defRPr sz="2133">
                <a:solidFill>
                  <a:schemeClr val="accent2"/>
                </a:solidFill>
              </a:defRPr>
            </a:lvl5pPr>
            <a:lvl6pPr lvl="5">
              <a:lnSpc>
                <a:spcPct val="100000"/>
              </a:lnSpc>
              <a:spcBef>
                <a:spcPts val="0"/>
              </a:spcBef>
              <a:spcAft>
                <a:spcPts val="0"/>
              </a:spcAft>
              <a:buClr>
                <a:schemeClr val="accent2"/>
              </a:buClr>
              <a:buSzPts val="1600"/>
              <a:buNone/>
              <a:defRPr sz="2133">
                <a:solidFill>
                  <a:schemeClr val="accent2"/>
                </a:solidFill>
              </a:defRPr>
            </a:lvl6pPr>
            <a:lvl7pPr lvl="6">
              <a:lnSpc>
                <a:spcPct val="100000"/>
              </a:lnSpc>
              <a:spcBef>
                <a:spcPts val="0"/>
              </a:spcBef>
              <a:spcAft>
                <a:spcPts val="0"/>
              </a:spcAft>
              <a:buClr>
                <a:schemeClr val="accent2"/>
              </a:buClr>
              <a:buSzPts val="1600"/>
              <a:buNone/>
              <a:defRPr sz="2133">
                <a:solidFill>
                  <a:schemeClr val="accent2"/>
                </a:solidFill>
              </a:defRPr>
            </a:lvl7pPr>
            <a:lvl8pPr lvl="7">
              <a:lnSpc>
                <a:spcPct val="100000"/>
              </a:lnSpc>
              <a:spcBef>
                <a:spcPts val="0"/>
              </a:spcBef>
              <a:spcAft>
                <a:spcPts val="0"/>
              </a:spcAft>
              <a:buClr>
                <a:schemeClr val="accent2"/>
              </a:buClr>
              <a:buSzPts val="1600"/>
              <a:buNone/>
              <a:defRPr sz="2133">
                <a:solidFill>
                  <a:schemeClr val="accent2"/>
                </a:solidFill>
              </a:defRPr>
            </a:lvl8pPr>
            <a:lvl9pPr lvl="8">
              <a:lnSpc>
                <a:spcPct val="100000"/>
              </a:lnSpc>
              <a:spcBef>
                <a:spcPts val="0"/>
              </a:spcBef>
              <a:spcAft>
                <a:spcPts val="0"/>
              </a:spcAft>
              <a:buClr>
                <a:schemeClr val="accent2"/>
              </a:buClr>
              <a:buSzPts val="1600"/>
              <a:buNone/>
              <a:defRPr sz="2133">
                <a:solidFill>
                  <a:schemeClr val="accent2"/>
                </a:solidFill>
              </a:defRPr>
            </a:lvl9pPr>
          </a:lstStyle>
          <a:p>
            <a:endParaRPr/>
          </a:p>
        </p:txBody>
      </p:sp>
      <p:sp>
        <p:nvSpPr>
          <p:cNvPr id="48" name="Google Shape;48;p9"/>
          <p:cNvSpPr txBox="1">
            <a:spLocks noGrp="1"/>
          </p:cNvSpPr>
          <p:nvPr>
            <p:ph type="body" idx="2"/>
          </p:nvPr>
        </p:nvSpPr>
        <p:spPr>
          <a:xfrm>
            <a:off x="6505367" y="667900"/>
            <a:ext cx="5272000" cy="54820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49" name="Google Shape;49;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81706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
        <p:cNvGrpSpPr/>
        <p:nvPr/>
      </p:nvGrpSpPr>
      <p:grpSpPr>
        <a:xfrm>
          <a:off x="0" y="0"/>
          <a:ext cx="0" cy="0"/>
          <a:chOff x="0" y="0"/>
          <a:chExt cx="0" cy="0"/>
        </a:xfrm>
      </p:grpSpPr>
      <p:sp>
        <p:nvSpPr>
          <p:cNvPr id="28" name="Google Shape;28;p5"/>
          <p:cNvSpPr txBox="1">
            <a:spLocks noGrp="1"/>
          </p:cNvSpPr>
          <p:nvPr>
            <p:ph type="title"/>
          </p:nvPr>
        </p:nvSpPr>
        <p:spPr>
          <a:xfrm>
            <a:off x="415633" y="667900"/>
            <a:ext cx="11360800" cy="831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415600" y="2007600"/>
            <a:ext cx="5333200" cy="41016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30" name="Google Shape;30;p5"/>
          <p:cNvSpPr txBox="1">
            <a:spLocks noGrp="1"/>
          </p:cNvSpPr>
          <p:nvPr>
            <p:ph type="body" idx="2"/>
          </p:nvPr>
        </p:nvSpPr>
        <p:spPr>
          <a:xfrm>
            <a:off x="6443200" y="2007600"/>
            <a:ext cx="5333200" cy="41016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31" name="Google Shape;31;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41405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D45AA-9545-4AFB-9148-EDDC982CE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815A1-2B51-4170-BA39-B0B9EA821F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00E38-50CA-4386-A537-9C101693E103}"/>
              </a:ext>
            </a:extLst>
          </p:cNvPr>
          <p:cNvSpPr>
            <a:spLocks noGrp="1"/>
          </p:cNvSpPr>
          <p:nvPr>
            <p:ph type="dt" sz="half" idx="10"/>
          </p:nvPr>
        </p:nvSpPr>
        <p:spPr/>
        <p:txBody>
          <a:bodyPr/>
          <a:lstStyle/>
          <a:p>
            <a:fld id="{B11CD6C1-FB27-4333-9935-D879FFA5317F}" type="datetimeFigureOut">
              <a:rPr lang="en-US" smtClean="0"/>
              <a:t>3/18/20</a:t>
            </a:fld>
            <a:endParaRPr lang="en-US" dirty="0"/>
          </a:p>
        </p:txBody>
      </p:sp>
      <p:sp>
        <p:nvSpPr>
          <p:cNvPr id="5" name="Footer Placeholder 4">
            <a:extLst>
              <a:ext uri="{FF2B5EF4-FFF2-40B4-BE49-F238E27FC236}">
                <a16:creationId xmlns:a16="http://schemas.microsoft.com/office/drawing/2014/main" id="{3B77982D-4810-4FD4-AF82-5CCC4E108E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597379-B475-4612-ABA3-F1DC2528A808}"/>
              </a:ext>
            </a:extLst>
          </p:cNvPr>
          <p:cNvSpPr>
            <a:spLocks noGrp="1"/>
          </p:cNvSpPr>
          <p:nvPr>
            <p:ph type="sldNum" sz="quarter" idx="12"/>
          </p:nvPr>
        </p:nvSpPr>
        <p:spPr/>
        <p:txBody>
          <a:bodyPr/>
          <a:lstStyle/>
          <a:p>
            <a:fld id="{53ED8A92-18C5-42FC-AF7A-E7669C6C5FFE}" type="slidenum">
              <a:rPr lang="en-US" smtClean="0"/>
              <a:t>‹#›</a:t>
            </a:fld>
            <a:endParaRPr lang="en-US" dirty="0"/>
          </a:p>
        </p:txBody>
      </p:sp>
    </p:spTree>
    <p:extLst>
      <p:ext uri="{BB962C8B-B14F-4D97-AF65-F5344CB8AC3E}">
        <p14:creationId xmlns:p14="http://schemas.microsoft.com/office/powerpoint/2010/main" val="2543493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2C937-6B42-403C-A595-6CB7B02234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E1A598-91D3-4961-A9CA-B3756B722D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0B62619-EF06-42CA-8749-233B582001E7}"/>
              </a:ext>
            </a:extLst>
          </p:cNvPr>
          <p:cNvSpPr>
            <a:spLocks noGrp="1"/>
          </p:cNvSpPr>
          <p:nvPr>
            <p:ph type="dt" sz="half" idx="10"/>
          </p:nvPr>
        </p:nvSpPr>
        <p:spPr/>
        <p:txBody>
          <a:bodyPr/>
          <a:lstStyle/>
          <a:p>
            <a:fld id="{B11CD6C1-FB27-4333-9935-D879FFA5317F}" type="datetimeFigureOut">
              <a:rPr lang="en-US" smtClean="0"/>
              <a:t>3/18/20</a:t>
            </a:fld>
            <a:endParaRPr lang="en-US" dirty="0"/>
          </a:p>
        </p:txBody>
      </p:sp>
      <p:sp>
        <p:nvSpPr>
          <p:cNvPr id="5" name="Footer Placeholder 4">
            <a:extLst>
              <a:ext uri="{FF2B5EF4-FFF2-40B4-BE49-F238E27FC236}">
                <a16:creationId xmlns:a16="http://schemas.microsoft.com/office/drawing/2014/main" id="{EEB07A10-FFA3-4467-AF55-1B9B39FE81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05539B-F148-4A37-AF31-21A1AE32E7FD}"/>
              </a:ext>
            </a:extLst>
          </p:cNvPr>
          <p:cNvSpPr>
            <a:spLocks noGrp="1"/>
          </p:cNvSpPr>
          <p:nvPr>
            <p:ph type="sldNum" sz="quarter" idx="12"/>
          </p:nvPr>
        </p:nvSpPr>
        <p:spPr/>
        <p:txBody>
          <a:bodyPr/>
          <a:lstStyle/>
          <a:p>
            <a:fld id="{53ED8A92-18C5-42FC-AF7A-E7669C6C5FFE}" type="slidenum">
              <a:rPr lang="en-US" smtClean="0"/>
              <a:t>‹#›</a:t>
            </a:fld>
            <a:endParaRPr lang="en-US" dirty="0"/>
          </a:p>
        </p:txBody>
      </p:sp>
    </p:spTree>
    <p:extLst>
      <p:ext uri="{BB962C8B-B14F-4D97-AF65-F5344CB8AC3E}">
        <p14:creationId xmlns:p14="http://schemas.microsoft.com/office/powerpoint/2010/main" val="1884586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53A33-E586-466E-A075-B3C981DA08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CC3EB3-C192-4762-8692-08814F14E75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53C140-8344-41E2-9F6B-C43ED12EBEA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2BBEA8-8C18-450A-8C27-B24D557400AD}"/>
              </a:ext>
            </a:extLst>
          </p:cNvPr>
          <p:cNvSpPr>
            <a:spLocks noGrp="1"/>
          </p:cNvSpPr>
          <p:nvPr>
            <p:ph type="dt" sz="half" idx="10"/>
          </p:nvPr>
        </p:nvSpPr>
        <p:spPr/>
        <p:txBody>
          <a:bodyPr/>
          <a:lstStyle/>
          <a:p>
            <a:fld id="{B11CD6C1-FB27-4333-9935-D879FFA5317F}" type="datetimeFigureOut">
              <a:rPr lang="en-US" smtClean="0"/>
              <a:t>3/18/20</a:t>
            </a:fld>
            <a:endParaRPr lang="en-US" dirty="0"/>
          </a:p>
        </p:txBody>
      </p:sp>
      <p:sp>
        <p:nvSpPr>
          <p:cNvPr id="6" name="Footer Placeholder 5">
            <a:extLst>
              <a:ext uri="{FF2B5EF4-FFF2-40B4-BE49-F238E27FC236}">
                <a16:creationId xmlns:a16="http://schemas.microsoft.com/office/drawing/2014/main" id="{82A99AFD-2236-47A4-8C9E-456E0E58CC2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FD3438-491F-4B5F-A41F-E200103F4570}"/>
              </a:ext>
            </a:extLst>
          </p:cNvPr>
          <p:cNvSpPr>
            <a:spLocks noGrp="1"/>
          </p:cNvSpPr>
          <p:nvPr>
            <p:ph type="sldNum" sz="quarter" idx="12"/>
          </p:nvPr>
        </p:nvSpPr>
        <p:spPr/>
        <p:txBody>
          <a:bodyPr/>
          <a:lstStyle/>
          <a:p>
            <a:fld id="{53ED8A92-18C5-42FC-AF7A-E7669C6C5FFE}" type="slidenum">
              <a:rPr lang="en-US" smtClean="0"/>
              <a:t>‹#›</a:t>
            </a:fld>
            <a:endParaRPr lang="en-US" dirty="0"/>
          </a:p>
        </p:txBody>
      </p:sp>
    </p:spTree>
    <p:extLst>
      <p:ext uri="{BB962C8B-B14F-4D97-AF65-F5344CB8AC3E}">
        <p14:creationId xmlns:p14="http://schemas.microsoft.com/office/powerpoint/2010/main" val="408879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A97CE-995D-4EF7-AAAB-ADA973870C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3B6EAA-79FD-46F0-9A7A-DF073EBC94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657BFD2-F4AC-416A-823C-7F66D5DD556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E84569-74FD-490E-97DC-755BE3F03C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7914CBA-DC81-4574-AD9D-814EE6AC895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FECAFA-DB1C-462A-BF1D-037C31AA2D4F}"/>
              </a:ext>
            </a:extLst>
          </p:cNvPr>
          <p:cNvSpPr>
            <a:spLocks noGrp="1"/>
          </p:cNvSpPr>
          <p:nvPr>
            <p:ph type="dt" sz="half" idx="10"/>
          </p:nvPr>
        </p:nvSpPr>
        <p:spPr/>
        <p:txBody>
          <a:bodyPr/>
          <a:lstStyle/>
          <a:p>
            <a:fld id="{B11CD6C1-FB27-4333-9935-D879FFA5317F}" type="datetimeFigureOut">
              <a:rPr lang="en-US" smtClean="0"/>
              <a:t>3/18/20</a:t>
            </a:fld>
            <a:endParaRPr lang="en-US" dirty="0"/>
          </a:p>
        </p:txBody>
      </p:sp>
      <p:sp>
        <p:nvSpPr>
          <p:cNvPr id="8" name="Footer Placeholder 7">
            <a:extLst>
              <a:ext uri="{FF2B5EF4-FFF2-40B4-BE49-F238E27FC236}">
                <a16:creationId xmlns:a16="http://schemas.microsoft.com/office/drawing/2014/main" id="{FBC68826-26F1-4F22-BA39-299E36DCB81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62B84D6-D7E9-4EF9-BC34-FE1D5E9135CA}"/>
              </a:ext>
            </a:extLst>
          </p:cNvPr>
          <p:cNvSpPr>
            <a:spLocks noGrp="1"/>
          </p:cNvSpPr>
          <p:nvPr>
            <p:ph type="sldNum" sz="quarter" idx="12"/>
          </p:nvPr>
        </p:nvSpPr>
        <p:spPr/>
        <p:txBody>
          <a:bodyPr/>
          <a:lstStyle/>
          <a:p>
            <a:fld id="{53ED8A92-18C5-42FC-AF7A-E7669C6C5FFE}" type="slidenum">
              <a:rPr lang="en-US" smtClean="0"/>
              <a:t>‹#›</a:t>
            </a:fld>
            <a:endParaRPr lang="en-US" dirty="0"/>
          </a:p>
        </p:txBody>
      </p:sp>
    </p:spTree>
    <p:extLst>
      <p:ext uri="{BB962C8B-B14F-4D97-AF65-F5344CB8AC3E}">
        <p14:creationId xmlns:p14="http://schemas.microsoft.com/office/powerpoint/2010/main" val="164541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728E2-44EC-49D8-AF42-80877F4726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9697C6-16C7-4B2B-B90A-2F37FEE33B1E}"/>
              </a:ext>
            </a:extLst>
          </p:cNvPr>
          <p:cNvSpPr>
            <a:spLocks noGrp="1"/>
          </p:cNvSpPr>
          <p:nvPr>
            <p:ph type="dt" sz="half" idx="10"/>
          </p:nvPr>
        </p:nvSpPr>
        <p:spPr/>
        <p:txBody>
          <a:bodyPr/>
          <a:lstStyle/>
          <a:p>
            <a:fld id="{B11CD6C1-FB27-4333-9935-D879FFA5317F}" type="datetimeFigureOut">
              <a:rPr lang="en-US" smtClean="0"/>
              <a:t>3/18/20</a:t>
            </a:fld>
            <a:endParaRPr lang="en-US" dirty="0"/>
          </a:p>
        </p:txBody>
      </p:sp>
      <p:sp>
        <p:nvSpPr>
          <p:cNvPr id="4" name="Footer Placeholder 3">
            <a:extLst>
              <a:ext uri="{FF2B5EF4-FFF2-40B4-BE49-F238E27FC236}">
                <a16:creationId xmlns:a16="http://schemas.microsoft.com/office/drawing/2014/main" id="{00F6F2D5-A84B-4B36-8CE7-06F480609FB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99F94CB-97B0-48E3-B0CB-C9725E1756A3}"/>
              </a:ext>
            </a:extLst>
          </p:cNvPr>
          <p:cNvSpPr>
            <a:spLocks noGrp="1"/>
          </p:cNvSpPr>
          <p:nvPr>
            <p:ph type="sldNum" sz="quarter" idx="12"/>
          </p:nvPr>
        </p:nvSpPr>
        <p:spPr/>
        <p:txBody>
          <a:bodyPr/>
          <a:lstStyle/>
          <a:p>
            <a:fld id="{53ED8A92-18C5-42FC-AF7A-E7669C6C5FFE}" type="slidenum">
              <a:rPr lang="en-US" smtClean="0"/>
              <a:t>‹#›</a:t>
            </a:fld>
            <a:endParaRPr lang="en-US" dirty="0"/>
          </a:p>
        </p:txBody>
      </p:sp>
    </p:spTree>
    <p:extLst>
      <p:ext uri="{BB962C8B-B14F-4D97-AF65-F5344CB8AC3E}">
        <p14:creationId xmlns:p14="http://schemas.microsoft.com/office/powerpoint/2010/main" val="793000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117381-C1A4-4330-831D-212E4A045C4F}"/>
              </a:ext>
            </a:extLst>
          </p:cNvPr>
          <p:cNvSpPr>
            <a:spLocks noGrp="1"/>
          </p:cNvSpPr>
          <p:nvPr>
            <p:ph type="dt" sz="half" idx="10"/>
          </p:nvPr>
        </p:nvSpPr>
        <p:spPr/>
        <p:txBody>
          <a:bodyPr/>
          <a:lstStyle/>
          <a:p>
            <a:fld id="{B11CD6C1-FB27-4333-9935-D879FFA5317F}" type="datetimeFigureOut">
              <a:rPr lang="en-US" smtClean="0"/>
              <a:t>3/18/20</a:t>
            </a:fld>
            <a:endParaRPr lang="en-US" dirty="0"/>
          </a:p>
        </p:txBody>
      </p:sp>
      <p:sp>
        <p:nvSpPr>
          <p:cNvPr id="3" name="Footer Placeholder 2">
            <a:extLst>
              <a:ext uri="{FF2B5EF4-FFF2-40B4-BE49-F238E27FC236}">
                <a16:creationId xmlns:a16="http://schemas.microsoft.com/office/drawing/2014/main" id="{E82FA84C-2FEA-49D4-82F2-5B9B979C261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409CAEF-724B-47DC-B718-425FE8DB5205}"/>
              </a:ext>
            </a:extLst>
          </p:cNvPr>
          <p:cNvSpPr>
            <a:spLocks noGrp="1"/>
          </p:cNvSpPr>
          <p:nvPr>
            <p:ph type="sldNum" sz="quarter" idx="12"/>
          </p:nvPr>
        </p:nvSpPr>
        <p:spPr/>
        <p:txBody>
          <a:bodyPr/>
          <a:lstStyle/>
          <a:p>
            <a:fld id="{53ED8A92-18C5-42FC-AF7A-E7669C6C5FFE}" type="slidenum">
              <a:rPr lang="en-US" smtClean="0"/>
              <a:t>‹#›</a:t>
            </a:fld>
            <a:endParaRPr lang="en-US" dirty="0"/>
          </a:p>
        </p:txBody>
      </p:sp>
    </p:spTree>
    <p:extLst>
      <p:ext uri="{BB962C8B-B14F-4D97-AF65-F5344CB8AC3E}">
        <p14:creationId xmlns:p14="http://schemas.microsoft.com/office/powerpoint/2010/main" val="4190920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751B2-5B7E-4365-ABDE-83372B77BE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FE8DEE-445C-4EDC-B77A-1139E7CE89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62094E-C17C-45D5-9945-C83132978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F9F87D-3468-4077-815F-4DDFB0FB1620}"/>
              </a:ext>
            </a:extLst>
          </p:cNvPr>
          <p:cNvSpPr>
            <a:spLocks noGrp="1"/>
          </p:cNvSpPr>
          <p:nvPr>
            <p:ph type="dt" sz="half" idx="10"/>
          </p:nvPr>
        </p:nvSpPr>
        <p:spPr/>
        <p:txBody>
          <a:bodyPr/>
          <a:lstStyle/>
          <a:p>
            <a:fld id="{B11CD6C1-FB27-4333-9935-D879FFA5317F}" type="datetimeFigureOut">
              <a:rPr lang="en-US" smtClean="0"/>
              <a:t>3/18/20</a:t>
            </a:fld>
            <a:endParaRPr lang="en-US" dirty="0"/>
          </a:p>
        </p:txBody>
      </p:sp>
      <p:sp>
        <p:nvSpPr>
          <p:cNvPr id="6" name="Footer Placeholder 5">
            <a:extLst>
              <a:ext uri="{FF2B5EF4-FFF2-40B4-BE49-F238E27FC236}">
                <a16:creationId xmlns:a16="http://schemas.microsoft.com/office/drawing/2014/main" id="{ED509281-C72A-4B39-96FB-67468534C7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F860DF-AF33-4148-B896-01D643D2C7B3}"/>
              </a:ext>
            </a:extLst>
          </p:cNvPr>
          <p:cNvSpPr>
            <a:spLocks noGrp="1"/>
          </p:cNvSpPr>
          <p:nvPr>
            <p:ph type="sldNum" sz="quarter" idx="12"/>
          </p:nvPr>
        </p:nvSpPr>
        <p:spPr/>
        <p:txBody>
          <a:bodyPr/>
          <a:lstStyle/>
          <a:p>
            <a:fld id="{53ED8A92-18C5-42FC-AF7A-E7669C6C5FFE}" type="slidenum">
              <a:rPr lang="en-US" smtClean="0"/>
              <a:t>‹#›</a:t>
            </a:fld>
            <a:endParaRPr lang="en-US" dirty="0"/>
          </a:p>
        </p:txBody>
      </p:sp>
    </p:spTree>
    <p:extLst>
      <p:ext uri="{BB962C8B-B14F-4D97-AF65-F5344CB8AC3E}">
        <p14:creationId xmlns:p14="http://schemas.microsoft.com/office/powerpoint/2010/main" val="2130976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A2F65-9B6A-461F-ACA4-74CEE4375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0C06F5-2B72-4471-9694-6BE47DC2B7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75A205-2120-442E-8B42-85E4C9AC0B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38B003-80C6-40DE-B7E9-34995411BC86}"/>
              </a:ext>
            </a:extLst>
          </p:cNvPr>
          <p:cNvSpPr>
            <a:spLocks noGrp="1"/>
          </p:cNvSpPr>
          <p:nvPr>
            <p:ph type="dt" sz="half" idx="10"/>
          </p:nvPr>
        </p:nvSpPr>
        <p:spPr/>
        <p:txBody>
          <a:bodyPr/>
          <a:lstStyle/>
          <a:p>
            <a:fld id="{B11CD6C1-FB27-4333-9935-D879FFA5317F}" type="datetimeFigureOut">
              <a:rPr lang="en-US" smtClean="0"/>
              <a:t>3/18/20</a:t>
            </a:fld>
            <a:endParaRPr lang="en-US" dirty="0"/>
          </a:p>
        </p:txBody>
      </p:sp>
      <p:sp>
        <p:nvSpPr>
          <p:cNvPr id="6" name="Footer Placeholder 5">
            <a:extLst>
              <a:ext uri="{FF2B5EF4-FFF2-40B4-BE49-F238E27FC236}">
                <a16:creationId xmlns:a16="http://schemas.microsoft.com/office/drawing/2014/main" id="{A1DF616E-17FC-41BA-915F-A8AAD0F7550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F484A7F-9B1A-45C0-8D3E-78DACC4214F1}"/>
              </a:ext>
            </a:extLst>
          </p:cNvPr>
          <p:cNvSpPr>
            <a:spLocks noGrp="1"/>
          </p:cNvSpPr>
          <p:nvPr>
            <p:ph type="sldNum" sz="quarter" idx="12"/>
          </p:nvPr>
        </p:nvSpPr>
        <p:spPr/>
        <p:txBody>
          <a:bodyPr/>
          <a:lstStyle/>
          <a:p>
            <a:fld id="{53ED8A92-18C5-42FC-AF7A-E7669C6C5FFE}" type="slidenum">
              <a:rPr lang="en-US" smtClean="0"/>
              <a:t>‹#›</a:t>
            </a:fld>
            <a:endParaRPr lang="en-US" dirty="0"/>
          </a:p>
        </p:txBody>
      </p:sp>
    </p:spTree>
    <p:extLst>
      <p:ext uri="{BB962C8B-B14F-4D97-AF65-F5344CB8AC3E}">
        <p14:creationId xmlns:p14="http://schemas.microsoft.com/office/powerpoint/2010/main" val="314321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A72C48-638F-4C0B-8F9E-12B4CF5386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DA9A96-ABE6-4764-9272-5790640AAC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C8C9DC-5D64-4DCD-AFAD-9232059083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1CD6C1-FB27-4333-9935-D879FFA5317F}" type="datetimeFigureOut">
              <a:rPr lang="en-US" smtClean="0"/>
              <a:t>3/18/20</a:t>
            </a:fld>
            <a:endParaRPr lang="en-US" dirty="0"/>
          </a:p>
        </p:txBody>
      </p:sp>
      <p:sp>
        <p:nvSpPr>
          <p:cNvPr id="5" name="Footer Placeholder 4">
            <a:extLst>
              <a:ext uri="{FF2B5EF4-FFF2-40B4-BE49-F238E27FC236}">
                <a16:creationId xmlns:a16="http://schemas.microsoft.com/office/drawing/2014/main" id="{3A2DD843-38EF-4F8F-AF0F-D5613590DD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5C8ACC7-1D98-4371-9161-60F3E9BB7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D8A92-18C5-42FC-AF7A-E7669C6C5FFE}" type="slidenum">
              <a:rPr lang="en-US" smtClean="0"/>
              <a:t>‹#›</a:t>
            </a:fld>
            <a:endParaRPr lang="en-US" dirty="0"/>
          </a:p>
        </p:txBody>
      </p:sp>
    </p:spTree>
    <p:extLst>
      <p:ext uri="{BB962C8B-B14F-4D97-AF65-F5344CB8AC3E}">
        <p14:creationId xmlns:p14="http://schemas.microsoft.com/office/powerpoint/2010/main" val="363684623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21" r:id="rId12"/>
    <p:sldLayoutId id="2147483822" r:id="rId13"/>
    <p:sldLayoutId id="214748382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jp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0.jpeg"/><Relationship Id="rId7" Type="http://schemas.openxmlformats.org/officeDocument/2006/relationships/diagramQuickStyle" Target="../diagrams/quickStyle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1.png"/><Relationship Id="rId9" Type="http://schemas.microsoft.com/office/2007/relationships/diagramDrawing" Target="../diagrams/drawing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salsa3.salsalabs.com/dia/track.jsp?v=2&amp;c=%2BHItHyOKfK5Sgsug3YcRP%2Fdet5TPIlcW"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53.jpe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5.jpeg"/></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56.jpeg"/></Relationships>
</file>

<file path=ppt/slides/_rels/slide4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5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61.png"/></Relationships>
</file>

<file path=ppt/slides/_rels/slide5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62.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58.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5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image" Target="../media/image67.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63.xml"/><Relationship Id="rId1" Type="http://schemas.openxmlformats.org/officeDocument/2006/relationships/slideLayout" Target="../slideLayouts/slideLayout6.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6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6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jpg"/><Relationship Id="rId4" Type="http://schemas.openxmlformats.org/officeDocument/2006/relationships/image" Target="../media/image74.jpg"/></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7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81.jpg"/></Relationships>
</file>

<file path=ppt/slides/_rels/slide8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81.jpg"/></Relationships>
</file>

<file path=ppt/slides/_rels/slide8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88C3D-E41C-4C15-92B6-91466AD169BE}"/>
              </a:ext>
            </a:extLst>
          </p:cNvPr>
          <p:cNvSpPr>
            <a:spLocks noGrp="1"/>
          </p:cNvSpPr>
          <p:nvPr>
            <p:ph type="ctrTitle"/>
          </p:nvPr>
        </p:nvSpPr>
        <p:spPr>
          <a:xfrm>
            <a:off x="1257300" y="1041400"/>
            <a:ext cx="10475844" cy="2387600"/>
          </a:xfrm>
        </p:spPr>
        <p:txBody>
          <a:bodyPr>
            <a:normAutofit/>
          </a:bodyPr>
          <a:lstStyle/>
          <a:p>
            <a:r>
              <a:rPr lang="en-US" sz="5000" dirty="0"/>
              <a:t>Understanding Developmental Trauma: </a:t>
            </a:r>
            <a:br>
              <a:rPr lang="en-US" sz="5000" dirty="0"/>
            </a:br>
            <a:r>
              <a:rPr lang="en-US" sz="5000" dirty="0"/>
              <a:t>Using a Tiered System of Support for Implementation</a:t>
            </a:r>
          </a:p>
        </p:txBody>
      </p:sp>
      <p:sp>
        <p:nvSpPr>
          <p:cNvPr id="3" name="Subtitle 2">
            <a:extLst>
              <a:ext uri="{FF2B5EF4-FFF2-40B4-BE49-F238E27FC236}">
                <a16:creationId xmlns:a16="http://schemas.microsoft.com/office/drawing/2014/main" id="{F7AD955A-4F87-407B-B63D-65A9FD11A22C}"/>
              </a:ext>
            </a:extLst>
          </p:cNvPr>
          <p:cNvSpPr>
            <a:spLocks noGrp="1"/>
          </p:cNvSpPr>
          <p:nvPr>
            <p:ph type="subTitle" idx="1"/>
          </p:nvPr>
        </p:nvSpPr>
        <p:spPr>
          <a:xfrm>
            <a:off x="1775205" y="4144430"/>
            <a:ext cx="9440034" cy="1828801"/>
          </a:xfrm>
        </p:spPr>
        <p:txBody>
          <a:bodyPr>
            <a:noAutofit/>
          </a:bodyPr>
          <a:lstStyle/>
          <a:p>
            <a:r>
              <a:rPr lang="en-US" dirty="0"/>
              <a:t>Kym Asam, LICSW</a:t>
            </a:r>
          </a:p>
          <a:p>
            <a:r>
              <a:rPr lang="en-US" dirty="0"/>
              <a:t>Regional Director of Schools and Clinical Programming</a:t>
            </a:r>
          </a:p>
          <a:p>
            <a:r>
              <a:rPr lang="en-US" dirty="0"/>
              <a:t>UVM BEST Project coach, TA and trainer</a:t>
            </a:r>
          </a:p>
        </p:txBody>
      </p:sp>
      <p:pic>
        <p:nvPicPr>
          <p:cNvPr id="5" name="Picture 4">
            <a:extLst>
              <a:ext uri="{FF2B5EF4-FFF2-40B4-BE49-F238E27FC236}">
                <a16:creationId xmlns:a16="http://schemas.microsoft.com/office/drawing/2014/main" id="{C5E90D39-A225-4663-A9BC-DB788385690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56" y="2981739"/>
            <a:ext cx="3091376" cy="3703320"/>
          </a:xfrm>
          <a:prstGeom prst="rect">
            <a:avLst/>
          </a:prstGeom>
        </p:spPr>
      </p:pic>
    </p:spTree>
    <p:extLst>
      <p:ext uri="{BB962C8B-B14F-4D97-AF65-F5344CB8AC3E}">
        <p14:creationId xmlns:p14="http://schemas.microsoft.com/office/powerpoint/2010/main" val="40563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367046"/>
            <a:ext cx="12192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sp>
        <p:nvSpPr>
          <p:cNvPr id="22" name="TextBox 21"/>
          <p:cNvSpPr txBox="1"/>
          <p:nvPr/>
        </p:nvSpPr>
        <p:spPr>
          <a:xfrm>
            <a:off x="571500" y="6430546"/>
            <a:ext cx="23622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ADADA"/>
                </a:solidFill>
                <a:effectLst/>
                <a:uLnTx/>
                <a:uFillTx/>
                <a:latin typeface="Calisto MT" panose="02040603050505030304"/>
                <a:ea typeface="+mn-ea"/>
                <a:cs typeface="+mn-cs"/>
              </a:rPr>
              <a:t>© NFI Vermont 2019</a:t>
            </a:r>
          </a:p>
        </p:txBody>
      </p:sp>
      <p:grpSp>
        <p:nvGrpSpPr>
          <p:cNvPr id="23" name="Group 22"/>
          <p:cNvGrpSpPr/>
          <p:nvPr/>
        </p:nvGrpSpPr>
        <p:grpSpPr>
          <a:xfrm>
            <a:off x="152400" y="6264947"/>
            <a:ext cx="495301" cy="496031"/>
            <a:chOff x="152400" y="6205955"/>
            <a:chExt cx="495301" cy="496031"/>
          </a:xfrm>
        </p:grpSpPr>
        <p:pic>
          <p:nvPicPr>
            <p:cNvPr id="21" name="Picture 2" descr="35[1]"/>
            <p:cNvPicPr>
              <a:picLocks noChangeAspect="1" noChangeArrowheads="1"/>
            </p:cNvPicPr>
            <p:nvPr/>
          </p:nvPicPr>
          <p:blipFill>
            <a:blip r:embed="rId3" cstate="print">
              <a:extLst>
                <a:ext uri="{28A0092B-C50C-407E-A947-70E740481C1C}">
                  <a14:useLocalDpi xmlns:a14="http://schemas.microsoft.com/office/drawing/2010/main" val="0"/>
                </a:ext>
              </a:extLst>
            </a:blip>
            <a:srcRect l="11513" t="10632" r="11653" b="9935"/>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Oval 19"/>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grpSp>
      <p:sp>
        <p:nvSpPr>
          <p:cNvPr id="12" name="Title 1"/>
          <p:cNvSpPr txBox="1">
            <a:spLocks/>
          </p:cNvSpPr>
          <p:nvPr/>
        </p:nvSpPr>
        <p:spPr>
          <a:xfrm>
            <a:off x="913795" y="216408"/>
            <a:ext cx="10353762" cy="97045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rPr>
              <a:t> </a:t>
            </a:r>
          </a:p>
        </p:txBody>
      </p:sp>
      <p:sp>
        <p:nvSpPr>
          <p:cNvPr id="13" name="Title 1"/>
          <p:cNvSpPr txBox="1">
            <a:spLocks/>
          </p:cNvSpPr>
          <p:nvPr/>
        </p:nvSpPr>
        <p:spPr>
          <a:xfrm>
            <a:off x="913795" y="1436437"/>
            <a:ext cx="10353762" cy="4858006"/>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600"/>
              </a:spcAft>
              <a:buClrTx/>
              <a:buSzTx/>
              <a:buFontTx/>
              <a:buNone/>
              <a:tabLst/>
              <a:defRPr/>
            </a:pPr>
            <a:endParaRPr kumimoji="0" lang="en-US" sz="24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cs typeface="Times New Roman" panose="02020603050405020304" pitchFamily="18" charset="0"/>
            </a:endParaRPr>
          </a:p>
          <a:p>
            <a:pPr marL="342900" marR="0" lvl="0" indent="-342900" algn="l" defTabSz="457200" rtl="0" eaLnBrk="1" fontAlgn="auto" latinLnBrk="0" hangingPunct="1">
              <a:lnSpc>
                <a:spcPct val="150000"/>
              </a:lnSpc>
              <a:spcBef>
                <a:spcPct val="0"/>
              </a:spcBef>
              <a:spcAft>
                <a:spcPts val="600"/>
              </a:spcAft>
              <a:buClrTx/>
              <a:buSzTx/>
              <a:buFont typeface="+mj-lt"/>
              <a:buAutoNum type="arabicPeriod"/>
              <a:tabLst/>
              <a:defRPr/>
            </a:pPr>
            <a:endParaRPr kumimoji="0" lang="en-US" sz="16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cs typeface="Times New Roman" panose="02020603050405020304" pitchFamily="18" charset="0"/>
            </a:endParaRPr>
          </a:p>
        </p:txBody>
      </p:sp>
      <p:sp>
        <p:nvSpPr>
          <p:cNvPr id="2" name="Title 1"/>
          <p:cNvSpPr>
            <a:spLocks noGrp="1"/>
          </p:cNvSpPr>
          <p:nvPr>
            <p:ph type="title"/>
          </p:nvPr>
        </p:nvSpPr>
        <p:spPr>
          <a:xfrm>
            <a:off x="0" y="11027"/>
            <a:ext cx="12192000" cy="970450"/>
          </a:xfrm>
          <a:solidFill>
            <a:schemeClr val="accent6">
              <a:lumMod val="60000"/>
              <a:lumOff val="40000"/>
            </a:schemeClr>
          </a:solidFill>
        </p:spPr>
        <p:txBody>
          <a:bodyPr>
            <a:normAutofit fontScale="90000"/>
          </a:bodyPr>
          <a:lstStyle/>
          <a:p>
            <a:pPr marL="36900"/>
            <a:br>
              <a:rPr lang="en-US" dirty="0"/>
            </a:br>
            <a:r>
              <a:rPr lang="en-US" dirty="0"/>
              <a:t>1. Stress is contagious…reciprocally</a:t>
            </a:r>
            <a:br>
              <a:rPr lang="en-US" dirty="0"/>
            </a:br>
            <a:r>
              <a:rPr lang="en-US" dirty="0"/>
              <a:t> </a:t>
            </a:r>
          </a:p>
        </p:txBody>
      </p:sp>
      <p:sp>
        <p:nvSpPr>
          <p:cNvPr id="3" name="Content Placeholder 2"/>
          <p:cNvSpPr>
            <a:spLocks noGrp="1"/>
          </p:cNvSpPr>
          <p:nvPr>
            <p:ph idx="1"/>
          </p:nvPr>
        </p:nvSpPr>
        <p:spPr>
          <a:xfrm>
            <a:off x="152400" y="1363834"/>
            <a:ext cx="11827164" cy="4828510"/>
          </a:xfrm>
          <a:ln>
            <a:solidFill>
              <a:schemeClr val="accent1"/>
            </a:solidFill>
          </a:ln>
        </p:spPr>
        <p:txBody>
          <a:bodyPr>
            <a:normAutofit/>
          </a:bodyPr>
          <a:lstStyle/>
          <a:p>
            <a:pPr marL="551250" indent="-514350" algn="ctr">
              <a:buFont typeface="+mj-lt"/>
              <a:buAutoNum type="arabicPeriod"/>
            </a:pPr>
            <a:endParaRPr lang="en-US" sz="3200" dirty="0"/>
          </a:p>
          <a:p>
            <a:pPr marL="36900" indent="0" algn="ctr">
              <a:buNone/>
            </a:pPr>
            <a:endParaRPr lang="en-US" sz="3200" b="1" dirty="0">
              <a:effectLst/>
            </a:endParaRPr>
          </a:p>
        </p:txBody>
      </p:sp>
      <p:sp>
        <p:nvSpPr>
          <p:cNvPr id="5" name="Rectangle 4"/>
          <p:cNvSpPr/>
          <p:nvPr/>
        </p:nvSpPr>
        <p:spPr>
          <a:xfrm>
            <a:off x="5036471" y="1379835"/>
            <a:ext cx="2068259"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dirty="0">
                <a:ln/>
              </a:rPr>
              <a:t>Students</a:t>
            </a:r>
          </a:p>
        </p:txBody>
      </p:sp>
      <p:sp>
        <p:nvSpPr>
          <p:cNvPr id="17" name="Rectangle 16"/>
          <p:cNvSpPr/>
          <p:nvPr/>
        </p:nvSpPr>
        <p:spPr>
          <a:xfrm>
            <a:off x="4927585" y="2649835"/>
            <a:ext cx="2413032"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dirty="0">
                <a:ln/>
              </a:rPr>
              <a:t>Workforce</a:t>
            </a:r>
          </a:p>
        </p:txBody>
      </p:sp>
      <p:sp>
        <p:nvSpPr>
          <p:cNvPr id="18" name="Rectangle 17"/>
          <p:cNvSpPr/>
          <p:nvPr/>
        </p:nvSpPr>
        <p:spPr>
          <a:xfrm>
            <a:off x="3585991" y="3983335"/>
            <a:ext cx="5197833"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dirty="0">
                <a:ln/>
              </a:rPr>
              <a:t>Building Administrators</a:t>
            </a:r>
          </a:p>
        </p:txBody>
      </p:sp>
      <p:sp>
        <p:nvSpPr>
          <p:cNvPr id="24" name="Rectangle 23"/>
          <p:cNvSpPr/>
          <p:nvPr/>
        </p:nvSpPr>
        <p:spPr>
          <a:xfrm>
            <a:off x="4776072" y="5354935"/>
            <a:ext cx="2512868"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dirty="0">
                <a:ln/>
              </a:rPr>
              <a:t>District/SU</a:t>
            </a:r>
          </a:p>
        </p:txBody>
      </p:sp>
      <p:sp>
        <p:nvSpPr>
          <p:cNvPr id="6" name="Down Arrow 5"/>
          <p:cNvSpPr/>
          <p:nvPr/>
        </p:nvSpPr>
        <p:spPr>
          <a:xfrm>
            <a:off x="5482176" y="2087721"/>
            <a:ext cx="537624" cy="65547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wn Arrow 24"/>
          <p:cNvSpPr/>
          <p:nvPr/>
        </p:nvSpPr>
        <p:spPr>
          <a:xfrm>
            <a:off x="5520276" y="3459321"/>
            <a:ext cx="537624" cy="65547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p:nvPr/>
        </p:nvSpPr>
        <p:spPr>
          <a:xfrm>
            <a:off x="5571076" y="4716621"/>
            <a:ext cx="537624" cy="65547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Up Arrow 6"/>
          <p:cNvSpPr/>
          <p:nvPr/>
        </p:nvSpPr>
        <p:spPr>
          <a:xfrm>
            <a:off x="6197600" y="4665821"/>
            <a:ext cx="457200" cy="655479"/>
          </a:xfrm>
          <a:prstGeom prst="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Up Arrow 26"/>
          <p:cNvSpPr/>
          <p:nvPr/>
        </p:nvSpPr>
        <p:spPr>
          <a:xfrm>
            <a:off x="6184900" y="3383121"/>
            <a:ext cx="457200" cy="655479"/>
          </a:xfrm>
          <a:prstGeom prst="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Up Arrow 27"/>
          <p:cNvSpPr/>
          <p:nvPr/>
        </p:nvSpPr>
        <p:spPr>
          <a:xfrm>
            <a:off x="6210300" y="2036921"/>
            <a:ext cx="457200" cy="655479"/>
          </a:xfrm>
          <a:prstGeom prst="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719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18" grpId="0"/>
      <p:bldP spid="24" grpId="0"/>
      <p:bldP spid="6" grpId="0" animBg="1"/>
      <p:bldP spid="25" grpId="0" animBg="1"/>
      <p:bldP spid="26" grpId="0" animBg="1"/>
      <p:bldP spid="7"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pic>
        <p:nvPicPr>
          <p:cNvPr id="749" name="Google Shape;749;p57"/>
          <p:cNvPicPr preferRelativeResize="0"/>
          <p:nvPr/>
        </p:nvPicPr>
        <p:blipFill rotWithShape="1">
          <a:blip r:embed="rId3">
            <a:alphaModFix/>
          </a:blip>
          <a:srcRect/>
          <a:stretch/>
        </p:blipFill>
        <p:spPr>
          <a:xfrm>
            <a:off x="1072015" y="1347949"/>
            <a:ext cx="10037322" cy="4478679"/>
          </a:xfrm>
          <a:prstGeom prst="rect">
            <a:avLst/>
          </a:prstGeom>
          <a:noFill/>
          <a:ln>
            <a:noFill/>
          </a:ln>
        </p:spPr>
      </p:pic>
      <p:grpSp>
        <p:nvGrpSpPr>
          <p:cNvPr id="750" name="Google Shape;750;p57"/>
          <p:cNvGrpSpPr/>
          <p:nvPr/>
        </p:nvGrpSpPr>
        <p:grpSpPr>
          <a:xfrm>
            <a:off x="0" y="6205955"/>
            <a:ext cx="12192000" cy="652045"/>
            <a:chOff x="0" y="6205955"/>
            <a:chExt cx="12192000" cy="652045"/>
          </a:xfrm>
        </p:grpSpPr>
        <p:sp>
          <p:nvSpPr>
            <p:cNvPr id="751" name="Google Shape;751;p57"/>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Lustria"/>
                <a:ea typeface="Lustria"/>
                <a:cs typeface="Lustria"/>
                <a:sym typeface="Lustria"/>
              </a:endParaRPr>
            </a:p>
          </p:txBody>
        </p:sp>
        <p:sp>
          <p:nvSpPr>
            <p:cNvPr id="752" name="Google Shape;752;p57"/>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chemeClr val="lt2"/>
                  </a:solidFill>
                  <a:latin typeface="Lustria"/>
                  <a:ea typeface="Lustria"/>
                  <a:cs typeface="Lustria"/>
                  <a:sym typeface="Lustria"/>
                </a:rPr>
                <a:t>© NFI Vermont 2018</a:t>
              </a:r>
              <a:endParaRPr sz="1600" dirty="0">
                <a:solidFill>
                  <a:schemeClr val="lt2"/>
                </a:solidFill>
                <a:latin typeface="Lustria"/>
                <a:ea typeface="Lustria"/>
                <a:cs typeface="Lustria"/>
                <a:sym typeface="Lustria"/>
              </a:endParaRPr>
            </a:p>
          </p:txBody>
        </p:sp>
        <p:grpSp>
          <p:nvGrpSpPr>
            <p:cNvPr id="753" name="Google Shape;753;p57"/>
            <p:cNvGrpSpPr/>
            <p:nvPr/>
          </p:nvGrpSpPr>
          <p:grpSpPr>
            <a:xfrm>
              <a:off x="152400" y="6205955"/>
              <a:ext cx="495301" cy="496031"/>
              <a:chOff x="152400" y="6205955"/>
              <a:chExt cx="495301" cy="496031"/>
            </a:xfrm>
          </p:grpSpPr>
          <p:pic>
            <p:nvPicPr>
              <p:cNvPr id="754" name="Google Shape;754;p57" descr="35[1]"/>
              <p:cNvPicPr preferRelativeResize="0"/>
              <p:nvPr/>
            </p:nvPicPr>
            <p:blipFill rotWithShape="1">
              <a:blip r:embed="rId4">
                <a:alphaModFix/>
              </a:blip>
              <a:srcRect l="11513" t="10632" r="11652" b="9934"/>
              <a:stretch/>
            </p:blipFill>
            <p:spPr>
              <a:xfrm>
                <a:off x="152400" y="6205955"/>
                <a:ext cx="495300" cy="496031"/>
              </a:xfrm>
              <a:prstGeom prst="ellipse">
                <a:avLst/>
              </a:prstGeom>
              <a:noFill/>
              <a:ln>
                <a:noFill/>
              </a:ln>
            </p:spPr>
          </p:pic>
          <p:sp>
            <p:nvSpPr>
              <p:cNvPr id="755" name="Google Shape;755;p57"/>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Lustria"/>
                  <a:ea typeface="Lustria"/>
                  <a:cs typeface="Lustria"/>
                  <a:sym typeface="Lustria"/>
                </a:endParaRPr>
              </a:p>
            </p:txBody>
          </p:sp>
        </p:grpSp>
      </p:grpSp>
      <p:cxnSp>
        <p:nvCxnSpPr>
          <p:cNvPr id="756" name="Google Shape;756;p57"/>
          <p:cNvCxnSpPr>
            <a:stCxn id="749" idx="0"/>
          </p:cNvCxnSpPr>
          <p:nvPr/>
        </p:nvCxnSpPr>
        <p:spPr>
          <a:xfrm flipH="1">
            <a:off x="6069676" y="1347949"/>
            <a:ext cx="21000" cy="4110000"/>
          </a:xfrm>
          <a:prstGeom prst="straightConnector1">
            <a:avLst/>
          </a:prstGeom>
          <a:noFill/>
          <a:ln w="28575" cap="flat" cmpd="sng">
            <a:solidFill>
              <a:schemeClr val="dk1"/>
            </a:solidFill>
            <a:prstDash val="dash"/>
            <a:round/>
            <a:headEnd type="none" w="sm" len="sm"/>
            <a:tailEnd type="none" w="sm" len="sm"/>
          </a:ln>
        </p:spPr>
      </p:cxnSp>
      <p:cxnSp>
        <p:nvCxnSpPr>
          <p:cNvPr id="757" name="Google Shape;757;p57"/>
          <p:cNvCxnSpPr/>
          <p:nvPr/>
        </p:nvCxnSpPr>
        <p:spPr>
          <a:xfrm rot="10800000">
            <a:off x="3747014" y="4140007"/>
            <a:ext cx="0" cy="1308294"/>
          </a:xfrm>
          <a:prstGeom prst="straightConnector1">
            <a:avLst/>
          </a:prstGeom>
          <a:noFill/>
          <a:ln w="28575" cap="flat" cmpd="sng">
            <a:solidFill>
              <a:schemeClr val="dk1"/>
            </a:solidFill>
            <a:prstDash val="solid"/>
            <a:round/>
            <a:headEnd type="none" w="sm" len="sm"/>
            <a:tailEnd type="none" w="sm" len="sm"/>
          </a:ln>
        </p:spPr>
      </p:cxnSp>
      <p:cxnSp>
        <p:nvCxnSpPr>
          <p:cNvPr id="758" name="Google Shape;758;p57"/>
          <p:cNvCxnSpPr/>
          <p:nvPr/>
        </p:nvCxnSpPr>
        <p:spPr>
          <a:xfrm rot="10800000">
            <a:off x="8358339" y="4357688"/>
            <a:ext cx="0" cy="1090615"/>
          </a:xfrm>
          <a:prstGeom prst="straightConnector1">
            <a:avLst/>
          </a:prstGeom>
          <a:noFill/>
          <a:ln w="28575" cap="flat" cmpd="sng">
            <a:solidFill>
              <a:schemeClr val="dk1"/>
            </a:solidFill>
            <a:prstDash val="solid"/>
            <a:round/>
            <a:headEnd type="none" w="sm" len="sm"/>
            <a:tailEnd type="none" w="sm" len="sm"/>
          </a:ln>
        </p:spPr>
      </p:cxnSp>
      <p:sp>
        <p:nvSpPr>
          <p:cNvPr id="759" name="Google Shape;759;p57"/>
          <p:cNvSpPr txBox="1"/>
          <p:nvPr/>
        </p:nvSpPr>
        <p:spPr>
          <a:xfrm>
            <a:off x="6886575" y="1727276"/>
            <a:ext cx="242887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Lustria"/>
                <a:ea typeface="Lustria"/>
                <a:cs typeface="Lustria"/>
                <a:sym typeface="Lustria"/>
              </a:rPr>
              <a:t>Moderate/High Stress:</a:t>
            </a:r>
            <a:endParaRPr dirty="0"/>
          </a:p>
          <a:p>
            <a:pPr marL="0" marR="0" lvl="0" indent="0" algn="ctr" rtl="0">
              <a:spcBef>
                <a:spcPts val="0"/>
              </a:spcBef>
              <a:spcAft>
                <a:spcPts val="0"/>
              </a:spcAft>
              <a:buNone/>
            </a:pPr>
            <a:r>
              <a:rPr lang="en-US" sz="1800" i="1" dirty="0">
                <a:solidFill>
                  <a:schemeClr val="dk1"/>
                </a:solidFill>
                <a:latin typeface="Lustria"/>
                <a:ea typeface="Lustria"/>
                <a:cs typeface="Lustria"/>
                <a:sym typeface="Lustria"/>
              </a:rPr>
              <a:t>Overload</a:t>
            </a:r>
            <a:endParaRPr sz="1800" i="1" dirty="0">
              <a:solidFill>
                <a:schemeClr val="dk1"/>
              </a:solidFill>
              <a:latin typeface="Lustria"/>
              <a:ea typeface="Lustria"/>
              <a:cs typeface="Lustria"/>
              <a:sym typeface="Lustria"/>
            </a:endParaRPr>
          </a:p>
        </p:txBody>
      </p:sp>
      <p:sp>
        <p:nvSpPr>
          <p:cNvPr id="760" name="Google Shape;760;p57"/>
          <p:cNvSpPr txBox="1"/>
          <p:nvPr/>
        </p:nvSpPr>
        <p:spPr>
          <a:xfrm>
            <a:off x="8539481" y="3776952"/>
            <a:ext cx="1405321"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chemeClr val="dk1"/>
                </a:solidFill>
                <a:latin typeface="Lustria"/>
                <a:ea typeface="Lustria"/>
                <a:cs typeface="Lustria"/>
                <a:sym typeface="Lustria"/>
              </a:rPr>
              <a:t>Toxic Stress:</a:t>
            </a:r>
            <a:endParaRPr dirty="0"/>
          </a:p>
          <a:p>
            <a:pPr marL="0" marR="0" lvl="0" indent="0" algn="ctr" rtl="0">
              <a:spcBef>
                <a:spcPts val="0"/>
              </a:spcBef>
              <a:spcAft>
                <a:spcPts val="0"/>
              </a:spcAft>
              <a:buNone/>
            </a:pPr>
            <a:r>
              <a:rPr lang="en-US" sz="1800" i="1" dirty="0">
                <a:solidFill>
                  <a:schemeClr val="dk1"/>
                </a:solidFill>
                <a:latin typeface="Lustria"/>
                <a:ea typeface="Lustria"/>
                <a:cs typeface="Lustria"/>
                <a:sym typeface="Lustria"/>
              </a:rPr>
              <a:t>Breakdown</a:t>
            </a:r>
            <a:endParaRPr sz="1800" i="1" dirty="0">
              <a:solidFill>
                <a:schemeClr val="dk1"/>
              </a:solidFill>
              <a:latin typeface="Lustria"/>
              <a:ea typeface="Lustria"/>
              <a:cs typeface="Lustria"/>
              <a:sym typeface="Lustria"/>
            </a:endParaRPr>
          </a:p>
        </p:txBody>
      </p:sp>
      <p:sp>
        <p:nvSpPr>
          <p:cNvPr id="761" name="Google Shape;761;p57"/>
          <p:cNvSpPr txBox="1"/>
          <p:nvPr/>
        </p:nvSpPr>
        <p:spPr>
          <a:xfrm>
            <a:off x="2663813" y="1727276"/>
            <a:ext cx="2416046"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Lustria"/>
                <a:ea typeface="Lustria"/>
                <a:cs typeface="Lustria"/>
                <a:sym typeface="Lustria"/>
              </a:rPr>
              <a:t>Mild/Moderate Stress:</a:t>
            </a:r>
            <a:endParaRPr dirty="0"/>
          </a:p>
          <a:p>
            <a:pPr marL="0" marR="0" lvl="0" indent="0" algn="ctr" rtl="0">
              <a:spcBef>
                <a:spcPts val="0"/>
              </a:spcBef>
              <a:spcAft>
                <a:spcPts val="0"/>
              </a:spcAft>
              <a:buNone/>
            </a:pPr>
            <a:r>
              <a:rPr lang="en-US" sz="1800" i="1" dirty="0">
                <a:solidFill>
                  <a:schemeClr val="dk1"/>
                </a:solidFill>
                <a:latin typeface="Lustria"/>
                <a:ea typeface="Lustria"/>
                <a:cs typeface="Lustria"/>
                <a:sym typeface="Lustria"/>
              </a:rPr>
              <a:t>Optimum</a:t>
            </a:r>
            <a:endParaRPr sz="1800" i="1" dirty="0">
              <a:solidFill>
                <a:schemeClr val="dk1"/>
              </a:solidFill>
              <a:latin typeface="Lustria"/>
              <a:ea typeface="Lustria"/>
              <a:cs typeface="Lustria"/>
              <a:sym typeface="Lustria"/>
            </a:endParaRPr>
          </a:p>
        </p:txBody>
      </p:sp>
      <p:sp>
        <p:nvSpPr>
          <p:cNvPr id="762" name="Google Shape;762;p57"/>
          <p:cNvSpPr txBox="1"/>
          <p:nvPr/>
        </p:nvSpPr>
        <p:spPr>
          <a:xfrm>
            <a:off x="1397925" y="3776951"/>
            <a:ext cx="1747338"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Lustria"/>
                <a:ea typeface="Lustria"/>
                <a:cs typeface="Lustria"/>
                <a:sym typeface="Lustria"/>
              </a:rPr>
              <a:t>Low/No Stress:</a:t>
            </a:r>
            <a:endParaRPr dirty="0"/>
          </a:p>
          <a:p>
            <a:pPr marL="0" marR="0" lvl="0" indent="0" algn="ctr" rtl="0">
              <a:spcBef>
                <a:spcPts val="0"/>
              </a:spcBef>
              <a:spcAft>
                <a:spcPts val="0"/>
              </a:spcAft>
              <a:buNone/>
            </a:pPr>
            <a:r>
              <a:rPr lang="en-US" sz="1800" i="1" dirty="0">
                <a:solidFill>
                  <a:schemeClr val="dk1"/>
                </a:solidFill>
                <a:latin typeface="Lustria"/>
                <a:ea typeface="Lustria"/>
                <a:cs typeface="Lustria"/>
                <a:sym typeface="Lustria"/>
              </a:rPr>
              <a:t>Rest and restore</a:t>
            </a:r>
            <a:endParaRPr sz="1800" i="1" dirty="0">
              <a:solidFill>
                <a:schemeClr val="dk1"/>
              </a:solidFill>
              <a:latin typeface="Lustria"/>
              <a:ea typeface="Lustria"/>
              <a:cs typeface="Lustria"/>
              <a:sym typeface="Lustria"/>
            </a:endParaRPr>
          </a:p>
        </p:txBody>
      </p:sp>
      <p:grpSp>
        <p:nvGrpSpPr>
          <p:cNvPr id="2" name="Group 1"/>
          <p:cNvGrpSpPr/>
          <p:nvPr/>
        </p:nvGrpSpPr>
        <p:grpSpPr>
          <a:xfrm>
            <a:off x="5759516" y="1715051"/>
            <a:ext cx="4879353" cy="3079104"/>
            <a:chOff x="5759516" y="1715051"/>
            <a:chExt cx="4879353" cy="3079104"/>
          </a:xfrm>
        </p:grpSpPr>
        <p:sp>
          <p:nvSpPr>
            <p:cNvPr id="764" name="Google Shape;764;p57"/>
            <p:cNvSpPr/>
            <p:nvPr/>
          </p:nvSpPr>
          <p:spPr>
            <a:xfrm rot="5400000">
              <a:off x="5466007" y="2015664"/>
              <a:ext cx="1221546" cy="620320"/>
            </a:xfrm>
            <a:prstGeom prst="chevron">
              <a:avLst>
                <a:gd name="adj" fmla="val 50000"/>
              </a:avLst>
            </a:prstGeom>
            <a:solidFill>
              <a:srgbClr val="FF0000"/>
            </a:solidFill>
            <a:ln w="158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5" name="Google Shape;765;p57"/>
            <p:cNvSpPr txBox="1"/>
            <p:nvPr/>
          </p:nvSpPr>
          <p:spPr>
            <a:xfrm>
              <a:off x="5766621" y="2142591"/>
              <a:ext cx="620320" cy="36646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endParaRPr sz="1800" dirty="0">
                <a:solidFill>
                  <a:schemeClr val="lt1"/>
                </a:solidFill>
                <a:latin typeface="Lustria"/>
                <a:ea typeface="Lustria"/>
                <a:cs typeface="Lustria"/>
                <a:sym typeface="Lustria"/>
              </a:endParaRPr>
            </a:p>
          </p:txBody>
        </p:sp>
        <p:sp>
          <p:nvSpPr>
            <p:cNvPr id="766" name="Google Shape;766;p57"/>
            <p:cNvSpPr/>
            <p:nvPr/>
          </p:nvSpPr>
          <p:spPr>
            <a:xfrm rot="5400000">
              <a:off x="8115902" y="2049"/>
              <a:ext cx="794005" cy="4251929"/>
            </a:xfrm>
            <a:prstGeom prst="round2SameRect">
              <a:avLst>
                <a:gd name="adj1" fmla="val 16667"/>
                <a:gd name="adj2" fmla="val 0"/>
              </a:avLst>
            </a:prstGeom>
            <a:solidFill>
              <a:srgbClr val="FF0000"/>
            </a:solidFill>
            <a:ln w="158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7" name="Google Shape;767;p57"/>
            <p:cNvSpPr txBox="1"/>
            <p:nvPr/>
          </p:nvSpPr>
          <p:spPr>
            <a:xfrm>
              <a:off x="6386941" y="1769770"/>
              <a:ext cx="4223810" cy="716483"/>
            </a:xfrm>
            <a:prstGeom prst="rect">
              <a:avLst/>
            </a:prstGeom>
            <a:noFill/>
            <a:ln>
              <a:noFill/>
            </a:ln>
          </p:spPr>
          <p:txBody>
            <a:bodyPr spcFirstLastPara="1" wrap="square" lIns="128000" tIns="11425" rIns="11425" bIns="11425" anchor="ctr" anchorCtr="0">
              <a:noAutofit/>
            </a:bodyPr>
            <a:lstStyle/>
            <a:p>
              <a:pPr marL="171450" marR="0" lvl="1" indent="-171450" algn="l" rtl="0">
                <a:lnSpc>
                  <a:spcPct val="90000"/>
                </a:lnSpc>
                <a:spcBef>
                  <a:spcPts val="0"/>
                </a:spcBef>
                <a:spcAft>
                  <a:spcPts val="0"/>
                </a:spcAft>
                <a:buClr>
                  <a:schemeClr val="lt1"/>
                </a:buClr>
                <a:buSzPts val="1800"/>
                <a:buFont typeface="Lustria"/>
                <a:buChar char="•"/>
              </a:pPr>
              <a:r>
                <a:rPr lang="en-US" sz="1800" b="1" i="0" u="none" strike="noStrike" cap="none" dirty="0">
                  <a:solidFill>
                    <a:schemeClr val="lt1"/>
                  </a:solidFill>
                  <a:latin typeface="Lustria"/>
                  <a:ea typeface="Lustria"/>
                  <a:cs typeface="Lustria"/>
                  <a:sym typeface="Lustria"/>
                </a:rPr>
                <a:t>Stress is community property and therefore…</a:t>
              </a:r>
              <a:endParaRPr sz="1800" b="1" i="0" u="none" strike="noStrike" cap="none" dirty="0">
                <a:solidFill>
                  <a:schemeClr val="lt1"/>
                </a:solidFill>
                <a:latin typeface="Lustria"/>
                <a:ea typeface="Lustria"/>
                <a:cs typeface="Lustria"/>
                <a:sym typeface="Lustria"/>
              </a:endParaRPr>
            </a:p>
          </p:txBody>
        </p:sp>
        <p:sp>
          <p:nvSpPr>
            <p:cNvPr id="768" name="Google Shape;768;p57"/>
            <p:cNvSpPr/>
            <p:nvPr/>
          </p:nvSpPr>
          <p:spPr>
            <a:xfrm rot="5400000">
              <a:off x="5466007" y="2944443"/>
              <a:ext cx="1221546" cy="620320"/>
            </a:xfrm>
            <a:prstGeom prst="chevron">
              <a:avLst>
                <a:gd name="adj" fmla="val 50000"/>
              </a:avLst>
            </a:prstGeom>
            <a:solidFill>
              <a:srgbClr val="FFC000"/>
            </a:solidFill>
            <a:ln w="158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9" name="Google Shape;769;p57"/>
            <p:cNvSpPr txBox="1"/>
            <p:nvPr/>
          </p:nvSpPr>
          <p:spPr>
            <a:xfrm>
              <a:off x="5766621" y="3071370"/>
              <a:ext cx="620320" cy="36646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endParaRPr sz="1800" dirty="0">
                <a:solidFill>
                  <a:schemeClr val="lt1"/>
                </a:solidFill>
                <a:latin typeface="Lustria"/>
                <a:ea typeface="Lustria"/>
                <a:cs typeface="Lustria"/>
                <a:sym typeface="Lustria"/>
              </a:endParaRPr>
            </a:p>
          </p:txBody>
        </p:sp>
        <p:sp>
          <p:nvSpPr>
            <p:cNvPr id="770" name="Google Shape;770;p57"/>
            <p:cNvSpPr/>
            <p:nvPr/>
          </p:nvSpPr>
          <p:spPr>
            <a:xfrm rot="5400000">
              <a:off x="8115902" y="914868"/>
              <a:ext cx="794005" cy="4251929"/>
            </a:xfrm>
            <a:prstGeom prst="round2SameRect">
              <a:avLst>
                <a:gd name="adj1" fmla="val 16667"/>
                <a:gd name="adj2" fmla="val 0"/>
              </a:avLst>
            </a:prstGeom>
            <a:solidFill>
              <a:srgbClr val="FFC000"/>
            </a:solidFill>
            <a:ln w="158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1" name="Google Shape;771;p57"/>
            <p:cNvSpPr txBox="1"/>
            <p:nvPr/>
          </p:nvSpPr>
          <p:spPr>
            <a:xfrm>
              <a:off x="6386941" y="2682590"/>
              <a:ext cx="4223810" cy="716483"/>
            </a:xfrm>
            <a:prstGeom prst="rect">
              <a:avLst/>
            </a:prstGeom>
            <a:noFill/>
            <a:ln>
              <a:noFill/>
            </a:ln>
          </p:spPr>
          <p:txBody>
            <a:bodyPr spcFirstLastPara="1" wrap="square" lIns="128000" tIns="11425" rIns="11425" bIns="11425" anchor="ctr" anchorCtr="0">
              <a:noAutofit/>
            </a:bodyPr>
            <a:lstStyle/>
            <a:p>
              <a:pPr marL="171450" marR="0" lvl="1" indent="-171450" algn="l" rtl="0">
                <a:lnSpc>
                  <a:spcPct val="90000"/>
                </a:lnSpc>
                <a:spcBef>
                  <a:spcPts val="0"/>
                </a:spcBef>
                <a:spcAft>
                  <a:spcPts val="0"/>
                </a:spcAft>
                <a:buClr>
                  <a:schemeClr val="lt1"/>
                </a:buClr>
                <a:buSzPts val="1800"/>
                <a:buFont typeface="Lustria"/>
                <a:buChar char="•"/>
              </a:pPr>
              <a:r>
                <a:rPr lang="en-US" sz="1800" b="1" i="0" u="none" strike="noStrike" cap="none" dirty="0">
                  <a:solidFill>
                    <a:schemeClr val="lt1"/>
                  </a:solidFill>
                  <a:latin typeface="Lustria"/>
                  <a:ea typeface="Lustria"/>
                  <a:cs typeface="Lustria"/>
                  <a:sym typeface="Lustria"/>
                </a:rPr>
                <a:t>Everyone has some responsibility for the success of others because…</a:t>
              </a:r>
              <a:endParaRPr sz="1800" b="1" i="0" u="none" strike="noStrike" cap="none" dirty="0">
                <a:solidFill>
                  <a:schemeClr val="lt1"/>
                </a:solidFill>
                <a:latin typeface="Lustria"/>
                <a:ea typeface="Lustria"/>
                <a:cs typeface="Lustria"/>
                <a:sym typeface="Lustria"/>
              </a:endParaRPr>
            </a:p>
          </p:txBody>
        </p:sp>
        <p:sp>
          <p:nvSpPr>
            <p:cNvPr id="772" name="Google Shape;772;p57"/>
            <p:cNvSpPr/>
            <p:nvPr/>
          </p:nvSpPr>
          <p:spPr>
            <a:xfrm rot="5400000">
              <a:off x="5466007" y="3873222"/>
              <a:ext cx="1221546" cy="620320"/>
            </a:xfrm>
            <a:prstGeom prst="chevron">
              <a:avLst>
                <a:gd name="adj" fmla="val 50000"/>
              </a:avLst>
            </a:prstGeom>
            <a:solidFill>
              <a:srgbClr val="85D9C5"/>
            </a:solidFill>
            <a:ln w="158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3" name="Google Shape;773;p57"/>
            <p:cNvSpPr txBox="1"/>
            <p:nvPr/>
          </p:nvSpPr>
          <p:spPr>
            <a:xfrm>
              <a:off x="5759516" y="4264937"/>
              <a:ext cx="620320" cy="36646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endParaRPr sz="1800" dirty="0">
                <a:solidFill>
                  <a:schemeClr val="lt1"/>
                </a:solidFill>
                <a:latin typeface="Lustria"/>
                <a:ea typeface="Lustria"/>
                <a:cs typeface="Lustria"/>
                <a:sym typeface="Lustria"/>
              </a:endParaRPr>
            </a:p>
          </p:txBody>
        </p:sp>
        <p:sp>
          <p:nvSpPr>
            <p:cNvPr id="774" name="Google Shape;774;p57"/>
            <p:cNvSpPr/>
            <p:nvPr/>
          </p:nvSpPr>
          <p:spPr>
            <a:xfrm rot="5400000">
              <a:off x="8115902" y="1843647"/>
              <a:ext cx="794005" cy="4251929"/>
            </a:xfrm>
            <a:prstGeom prst="round2SameRect">
              <a:avLst>
                <a:gd name="adj1" fmla="val 16667"/>
                <a:gd name="adj2" fmla="val 0"/>
              </a:avLst>
            </a:prstGeom>
            <a:solidFill>
              <a:srgbClr val="93D1FF"/>
            </a:solidFill>
            <a:ln w="158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5" name="Google Shape;775;p57"/>
            <p:cNvSpPr txBox="1"/>
            <p:nvPr/>
          </p:nvSpPr>
          <p:spPr>
            <a:xfrm>
              <a:off x="6386941" y="3611369"/>
              <a:ext cx="4223810" cy="716483"/>
            </a:xfrm>
            <a:prstGeom prst="rect">
              <a:avLst/>
            </a:prstGeom>
            <a:noFill/>
            <a:ln>
              <a:noFill/>
            </a:ln>
          </p:spPr>
          <p:txBody>
            <a:bodyPr spcFirstLastPara="1" wrap="square" lIns="128000" tIns="11425" rIns="11425" bIns="11425" anchor="ctr" anchorCtr="0">
              <a:noAutofit/>
            </a:bodyPr>
            <a:lstStyle/>
            <a:p>
              <a:pPr marL="171450" marR="0" lvl="1" indent="-171450" algn="l" rtl="0">
                <a:lnSpc>
                  <a:spcPct val="90000"/>
                </a:lnSpc>
                <a:spcBef>
                  <a:spcPts val="0"/>
                </a:spcBef>
                <a:spcAft>
                  <a:spcPts val="0"/>
                </a:spcAft>
                <a:buClr>
                  <a:schemeClr val="lt1"/>
                </a:buClr>
                <a:buSzPts val="1800"/>
                <a:buFont typeface="Lustria"/>
                <a:buChar char="•"/>
              </a:pPr>
              <a:r>
                <a:rPr lang="en-US" sz="1800" b="1" i="0" u="none" strike="noStrike" cap="none" dirty="0">
                  <a:solidFill>
                    <a:schemeClr val="lt1"/>
                  </a:solidFill>
                  <a:latin typeface="Lustria"/>
                  <a:ea typeface="Lustria"/>
                  <a:cs typeface="Lustria"/>
                  <a:sym typeface="Lustria"/>
                </a:rPr>
                <a:t>Connections moderate stress</a:t>
              </a:r>
              <a:endParaRPr sz="1800" b="1" i="0" u="none" strike="noStrike" cap="none" dirty="0">
                <a:solidFill>
                  <a:schemeClr val="lt1"/>
                </a:solidFill>
                <a:latin typeface="Lustria"/>
                <a:ea typeface="Lustria"/>
                <a:cs typeface="Lustria"/>
                <a:sym typeface="Lustria"/>
              </a:endParaRPr>
            </a:p>
          </p:txBody>
        </p:sp>
      </p:grpSp>
      <p:sp>
        <p:nvSpPr>
          <p:cNvPr id="776" name="Google Shape;776;p57"/>
          <p:cNvSpPr/>
          <p:nvPr/>
        </p:nvSpPr>
        <p:spPr>
          <a:xfrm>
            <a:off x="1117386" y="5051640"/>
            <a:ext cx="9980376" cy="756827"/>
          </a:xfrm>
          <a:prstGeom prst="stripedRightArrow">
            <a:avLst>
              <a:gd name="adj1" fmla="val 50000"/>
              <a:gd name="adj2" fmla="val 50000"/>
            </a:avLst>
          </a:prstGeom>
          <a:gradFill>
            <a:gsLst>
              <a:gs pos="0">
                <a:srgbClr val="FF0000"/>
              </a:gs>
              <a:gs pos="26000">
                <a:srgbClr val="FFC000"/>
              </a:gs>
              <a:gs pos="49000">
                <a:srgbClr val="FFFF00"/>
              </a:gs>
              <a:gs pos="79000">
                <a:srgbClr val="00B050"/>
              </a:gs>
              <a:gs pos="100000">
                <a:srgbClr val="0070C0"/>
              </a:gs>
            </a:gsLst>
            <a:lin ang="10800000" scaled="0"/>
          </a:gra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Lustria"/>
                <a:ea typeface="Lustria"/>
                <a:cs typeface="Lustria"/>
                <a:sym typeface="Lustria"/>
              </a:rPr>
              <a:t>Stress:  The amount of energy in your body</a:t>
            </a:r>
            <a:endParaRPr sz="2400" b="1" dirty="0">
              <a:solidFill>
                <a:schemeClr val="lt1"/>
              </a:solidFill>
              <a:latin typeface="Lustria"/>
              <a:ea typeface="Lustria"/>
              <a:cs typeface="Lustria"/>
              <a:sym typeface="Lustria"/>
            </a:endParaRPr>
          </a:p>
        </p:txBody>
      </p:sp>
      <p:sp>
        <p:nvSpPr>
          <p:cNvPr id="777" name="Google Shape;777;p57"/>
          <p:cNvSpPr/>
          <p:nvPr/>
        </p:nvSpPr>
        <p:spPr>
          <a:xfrm>
            <a:off x="1117386" y="5049640"/>
            <a:ext cx="9980376" cy="756827"/>
          </a:xfrm>
          <a:prstGeom prst="stripedRightArrow">
            <a:avLst>
              <a:gd name="adj1" fmla="val 50000"/>
              <a:gd name="adj2" fmla="val 50000"/>
            </a:avLst>
          </a:prstGeom>
          <a:gradFill>
            <a:gsLst>
              <a:gs pos="0">
                <a:srgbClr val="FF0000"/>
              </a:gs>
              <a:gs pos="26000">
                <a:srgbClr val="FFC000"/>
              </a:gs>
              <a:gs pos="49000">
                <a:srgbClr val="FFFF00"/>
              </a:gs>
              <a:gs pos="79000">
                <a:srgbClr val="00B050"/>
              </a:gs>
              <a:gs pos="100000">
                <a:srgbClr val="0070C0"/>
              </a:gs>
            </a:gsLst>
            <a:lin ang="10800000" scaled="0"/>
          </a:gra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Lustria"/>
                <a:ea typeface="Lustria"/>
                <a:cs typeface="Lustria"/>
                <a:sym typeface="Lustria"/>
              </a:rPr>
              <a:t>Objective &gt; Subjective</a:t>
            </a:r>
            <a:endParaRPr sz="2400" b="1" dirty="0">
              <a:solidFill>
                <a:schemeClr val="lt1"/>
              </a:solidFill>
              <a:latin typeface="Lustria"/>
              <a:ea typeface="Lustria"/>
              <a:cs typeface="Lustria"/>
              <a:sym typeface="Lustria"/>
            </a:endParaRPr>
          </a:p>
        </p:txBody>
      </p:sp>
      <p:sp>
        <p:nvSpPr>
          <p:cNvPr id="778" name="Google Shape;778;p57"/>
          <p:cNvSpPr/>
          <p:nvPr/>
        </p:nvSpPr>
        <p:spPr>
          <a:xfrm>
            <a:off x="1117386" y="5058981"/>
            <a:ext cx="9980376" cy="756827"/>
          </a:xfrm>
          <a:prstGeom prst="stripedRightArrow">
            <a:avLst>
              <a:gd name="adj1" fmla="val 50000"/>
              <a:gd name="adj2" fmla="val 50000"/>
            </a:avLst>
          </a:prstGeom>
          <a:gradFill>
            <a:gsLst>
              <a:gs pos="0">
                <a:srgbClr val="FF0000"/>
              </a:gs>
              <a:gs pos="26000">
                <a:srgbClr val="FFC000"/>
              </a:gs>
              <a:gs pos="49000">
                <a:srgbClr val="FFFF00"/>
              </a:gs>
              <a:gs pos="79000">
                <a:srgbClr val="00B050"/>
              </a:gs>
              <a:gs pos="100000">
                <a:srgbClr val="0070C0"/>
              </a:gs>
            </a:gsLst>
            <a:lin ang="10800000" scaled="0"/>
          </a:gra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Lustria"/>
                <a:ea typeface="Lustria"/>
                <a:cs typeface="Lustria"/>
                <a:sym typeface="Lustria"/>
              </a:rPr>
              <a:t>Implicit Bias</a:t>
            </a:r>
            <a:endParaRPr sz="2400" b="1" dirty="0">
              <a:solidFill>
                <a:schemeClr val="lt1"/>
              </a:solidFill>
              <a:latin typeface="Lustria"/>
              <a:ea typeface="Lustria"/>
              <a:cs typeface="Lustria"/>
              <a:sym typeface="Lustria"/>
            </a:endParaRPr>
          </a:p>
        </p:txBody>
      </p:sp>
      <p:sp>
        <p:nvSpPr>
          <p:cNvPr id="779" name="Google Shape;779;p57"/>
          <p:cNvSpPr/>
          <p:nvPr/>
        </p:nvSpPr>
        <p:spPr>
          <a:xfrm>
            <a:off x="1117386" y="5052276"/>
            <a:ext cx="9980376" cy="756827"/>
          </a:xfrm>
          <a:prstGeom prst="stripedRightArrow">
            <a:avLst>
              <a:gd name="adj1" fmla="val 50000"/>
              <a:gd name="adj2" fmla="val 50000"/>
            </a:avLst>
          </a:prstGeom>
          <a:gradFill>
            <a:gsLst>
              <a:gs pos="0">
                <a:srgbClr val="FF0000"/>
              </a:gs>
              <a:gs pos="26000">
                <a:srgbClr val="FFC000"/>
              </a:gs>
              <a:gs pos="49000">
                <a:srgbClr val="FFFF00"/>
              </a:gs>
              <a:gs pos="79000">
                <a:srgbClr val="00B050"/>
              </a:gs>
              <a:gs pos="100000">
                <a:srgbClr val="0070C0"/>
              </a:gs>
            </a:gsLst>
            <a:lin ang="10800000" scaled="0"/>
          </a:gra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Lustria"/>
                <a:ea typeface="Lustria"/>
                <a:cs typeface="Lustria"/>
                <a:sym typeface="Lustria"/>
              </a:rPr>
              <a:t>Stress is </a:t>
            </a:r>
            <a:r>
              <a:rPr lang="en-US" sz="2400" b="1" i="1" dirty="0">
                <a:solidFill>
                  <a:schemeClr val="lt1"/>
                </a:solidFill>
                <a:latin typeface="Lustria"/>
                <a:ea typeface="Lustria"/>
                <a:cs typeface="Lustria"/>
                <a:sym typeface="Lustria"/>
              </a:rPr>
              <a:t>Contagious…</a:t>
            </a:r>
            <a:endParaRPr sz="2400" b="1" i="1" dirty="0">
              <a:solidFill>
                <a:schemeClr val="lt1"/>
              </a:solidFill>
              <a:latin typeface="Lustria"/>
              <a:ea typeface="Lustria"/>
              <a:cs typeface="Lustria"/>
              <a:sym typeface="Lustria"/>
            </a:endParaRPr>
          </a:p>
        </p:txBody>
      </p:sp>
      <p:sp>
        <p:nvSpPr>
          <p:cNvPr id="780" name="Google Shape;780;p57"/>
          <p:cNvSpPr/>
          <p:nvPr/>
        </p:nvSpPr>
        <p:spPr>
          <a:xfrm>
            <a:off x="1117386" y="5052276"/>
            <a:ext cx="9980376" cy="756827"/>
          </a:xfrm>
          <a:prstGeom prst="stripedRightArrow">
            <a:avLst>
              <a:gd name="adj1" fmla="val 50000"/>
              <a:gd name="adj2" fmla="val 50000"/>
            </a:avLst>
          </a:prstGeom>
          <a:gradFill>
            <a:gsLst>
              <a:gs pos="0">
                <a:srgbClr val="FF0000"/>
              </a:gs>
              <a:gs pos="26000">
                <a:srgbClr val="FFC000"/>
              </a:gs>
              <a:gs pos="49000">
                <a:srgbClr val="FFFF00"/>
              </a:gs>
              <a:gs pos="79000">
                <a:srgbClr val="00B050"/>
              </a:gs>
              <a:gs pos="100000">
                <a:srgbClr val="0070C0"/>
              </a:gs>
            </a:gsLst>
            <a:lin ang="10800000" scaled="0"/>
          </a:gra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dirty="0">
                <a:solidFill>
                  <a:schemeClr val="lt1"/>
                </a:solidFill>
                <a:latin typeface="Lustria"/>
                <a:ea typeface="Lustria"/>
                <a:cs typeface="Lustria"/>
                <a:sym typeface="Lustria"/>
              </a:rPr>
              <a:t>…but so is </a:t>
            </a:r>
            <a:r>
              <a:rPr lang="en-US" sz="2400" b="1" i="1" dirty="0">
                <a:solidFill>
                  <a:schemeClr val="lt1"/>
                </a:solidFill>
                <a:latin typeface="Lustria"/>
                <a:ea typeface="Lustria"/>
                <a:cs typeface="Lustria"/>
                <a:sym typeface="Lustria"/>
              </a:rPr>
              <a:t>Calm.</a:t>
            </a:r>
            <a:endParaRPr sz="2400" b="1" i="1" dirty="0">
              <a:solidFill>
                <a:schemeClr val="lt1"/>
              </a:solidFill>
              <a:latin typeface="Lustria"/>
              <a:ea typeface="Lustria"/>
              <a:cs typeface="Lustria"/>
              <a:sym typeface="Lustria"/>
            </a:endParaRPr>
          </a:p>
        </p:txBody>
      </p:sp>
      <p:sp>
        <p:nvSpPr>
          <p:cNvPr id="781" name="Google Shape;781;p57"/>
          <p:cNvSpPr txBox="1"/>
          <p:nvPr/>
        </p:nvSpPr>
        <p:spPr>
          <a:xfrm>
            <a:off x="913795" y="216408"/>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p>
            <a:pPr marL="0" marR="0" lvl="0" indent="0" algn="ctr" rtl="0">
              <a:spcBef>
                <a:spcPts val="0"/>
              </a:spcBef>
              <a:spcAft>
                <a:spcPts val="0"/>
              </a:spcAft>
              <a:buClr>
                <a:schemeClr val="lt2"/>
              </a:buClr>
              <a:buSzPts val="5400"/>
              <a:buFont typeface="Lustria"/>
              <a:buNone/>
            </a:pPr>
            <a:r>
              <a:rPr lang="en-US" sz="5400" dirty="0">
                <a:latin typeface="Lustria"/>
                <a:ea typeface="Lustria"/>
                <a:cs typeface="Lustria"/>
                <a:sym typeface="Lustria"/>
              </a:rPr>
              <a:t>The Stress Continuum</a:t>
            </a:r>
            <a:endParaRPr sz="5400" dirty="0">
              <a:latin typeface="Lustria"/>
              <a:ea typeface="Lustria"/>
              <a:cs typeface="Lustria"/>
              <a:sym typeface="Lustria"/>
            </a:endParaRPr>
          </a:p>
        </p:txBody>
      </p:sp>
    </p:spTree>
    <p:extLst>
      <p:ext uri="{BB962C8B-B14F-4D97-AF65-F5344CB8AC3E}">
        <p14:creationId xmlns:p14="http://schemas.microsoft.com/office/powerpoint/2010/main" val="131891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76"/>
                                        </p:tgtEl>
                                        <p:attrNameLst>
                                          <p:attrName>style.visibility</p:attrName>
                                        </p:attrNameLst>
                                      </p:cBhvr>
                                      <p:to>
                                        <p:strVal val="visible"/>
                                      </p:to>
                                    </p:set>
                                    <p:animEffect transition="in" filter="fade">
                                      <p:cBhvr>
                                        <p:cTn id="14" dur="2750"/>
                                        <p:tgtEl>
                                          <p:spTgt spid="77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77"/>
                                        </p:tgtEl>
                                        <p:attrNameLst>
                                          <p:attrName>style.visibility</p:attrName>
                                        </p:attrNameLst>
                                      </p:cBhvr>
                                      <p:to>
                                        <p:strVal val="visible"/>
                                      </p:to>
                                    </p:set>
                                    <p:animEffect transition="in" filter="fade">
                                      <p:cBhvr>
                                        <p:cTn id="19" dur="2750"/>
                                        <p:tgtEl>
                                          <p:spTgt spid="77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78"/>
                                        </p:tgtEl>
                                        <p:attrNameLst>
                                          <p:attrName>style.visibility</p:attrName>
                                        </p:attrNameLst>
                                      </p:cBhvr>
                                      <p:to>
                                        <p:strVal val="visible"/>
                                      </p:to>
                                    </p:set>
                                    <p:animEffect transition="in" filter="fade">
                                      <p:cBhvr>
                                        <p:cTn id="24" dur="2750"/>
                                        <p:tgtEl>
                                          <p:spTgt spid="77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79"/>
                                        </p:tgtEl>
                                        <p:attrNameLst>
                                          <p:attrName>style.visibility</p:attrName>
                                        </p:attrNameLst>
                                      </p:cBhvr>
                                      <p:to>
                                        <p:strVal val="visible"/>
                                      </p:to>
                                    </p:set>
                                    <p:animEffect transition="in" filter="fade">
                                      <p:cBhvr>
                                        <p:cTn id="29" dur="2750"/>
                                        <p:tgtEl>
                                          <p:spTgt spid="77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80"/>
                                        </p:tgtEl>
                                        <p:attrNameLst>
                                          <p:attrName>style.visibility</p:attrName>
                                        </p:attrNameLst>
                                      </p:cBhvr>
                                      <p:to>
                                        <p:strVal val="visible"/>
                                      </p:to>
                                    </p:set>
                                    <p:animEffect transition="in" filter="fade">
                                      <p:cBhvr>
                                        <p:cTn id="34" dur="2750"/>
                                        <p:tgtEl>
                                          <p:spTgt spid="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367046"/>
            <a:ext cx="12192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sp>
        <p:nvSpPr>
          <p:cNvPr id="22" name="TextBox 21"/>
          <p:cNvSpPr txBox="1"/>
          <p:nvPr/>
        </p:nvSpPr>
        <p:spPr>
          <a:xfrm>
            <a:off x="571500" y="6430546"/>
            <a:ext cx="23622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ADADA"/>
                </a:solidFill>
                <a:effectLst/>
                <a:uLnTx/>
                <a:uFillTx/>
                <a:latin typeface="Calisto MT" panose="02040603050505030304"/>
                <a:ea typeface="+mn-ea"/>
                <a:cs typeface="+mn-cs"/>
              </a:rPr>
              <a:t>© NFI Vermont 2019</a:t>
            </a:r>
          </a:p>
        </p:txBody>
      </p:sp>
      <p:grpSp>
        <p:nvGrpSpPr>
          <p:cNvPr id="23" name="Group 22"/>
          <p:cNvGrpSpPr/>
          <p:nvPr/>
        </p:nvGrpSpPr>
        <p:grpSpPr>
          <a:xfrm>
            <a:off x="152400" y="6264947"/>
            <a:ext cx="495301" cy="496031"/>
            <a:chOff x="152400" y="6205955"/>
            <a:chExt cx="495301" cy="496031"/>
          </a:xfrm>
        </p:grpSpPr>
        <p:pic>
          <p:nvPicPr>
            <p:cNvPr id="21" name="Picture 2" descr="35[1]"/>
            <p:cNvPicPr>
              <a:picLocks noChangeAspect="1" noChangeArrowheads="1"/>
            </p:cNvPicPr>
            <p:nvPr/>
          </p:nvPicPr>
          <p:blipFill>
            <a:blip r:embed="rId3" cstate="print">
              <a:extLst>
                <a:ext uri="{28A0092B-C50C-407E-A947-70E740481C1C}">
                  <a14:useLocalDpi xmlns:a14="http://schemas.microsoft.com/office/drawing/2010/main" val="0"/>
                </a:ext>
              </a:extLst>
            </a:blip>
            <a:srcRect l="11513" t="10632" r="11653" b="9935"/>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Oval 19"/>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grpSp>
      <p:sp>
        <p:nvSpPr>
          <p:cNvPr id="12" name="Title 1"/>
          <p:cNvSpPr txBox="1">
            <a:spLocks/>
          </p:cNvSpPr>
          <p:nvPr/>
        </p:nvSpPr>
        <p:spPr>
          <a:xfrm>
            <a:off x="913795" y="216408"/>
            <a:ext cx="10353762" cy="97045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rPr>
              <a:t> </a:t>
            </a:r>
          </a:p>
        </p:txBody>
      </p:sp>
      <p:sp>
        <p:nvSpPr>
          <p:cNvPr id="13" name="Title 1"/>
          <p:cNvSpPr txBox="1">
            <a:spLocks/>
          </p:cNvSpPr>
          <p:nvPr/>
        </p:nvSpPr>
        <p:spPr>
          <a:xfrm>
            <a:off x="913795" y="1436437"/>
            <a:ext cx="10353762" cy="4858006"/>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600"/>
              </a:spcAft>
              <a:buClrTx/>
              <a:buSzTx/>
              <a:buFontTx/>
              <a:buNone/>
              <a:tabLst/>
              <a:defRPr/>
            </a:pPr>
            <a:endParaRPr kumimoji="0" lang="en-US" sz="24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cs typeface="Times New Roman" panose="02020603050405020304" pitchFamily="18" charset="0"/>
            </a:endParaRPr>
          </a:p>
          <a:p>
            <a:pPr marL="342900" marR="0" lvl="0" indent="-342900" algn="l" defTabSz="457200" rtl="0" eaLnBrk="1" fontAlgn="auto" latinLnBrk="0" hangingPunct="1">
              <a:lnSpc>
                <a:spcPct val="150000"/>
              </a:lnSpc>
              <a:spcBef>
                <a:spcPct val="0"/>
              </a:spcBef>
              <a:spcAft>
                <a:spcPts val="600"/>
              </a:spcAft>
              <a:buClrTx/>
              <a:buSzTx/>
              <a:buFont typeface="+mj-lt"/>
              <a:buAutoNum type="arabicPeriod"/>
              <a:tabLst/>
              <a:defRPr/>
            </a:pPr>
            <a:endParaRPr kumimoji="0" lang="en-US" sz="16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cs typeface="Times New Roman" panose="02020603050405020304" pitchFamily="18" charset="0"/>
            </a:endParaRPr>
          </a:p>
        </p:txBody>
      </p:sp>
      <p:sp>
        <p:nvSpPr>
          <p:cNvPr id="2" name="Title 1"/>
          <p:cNvSpPr>
            <a:spLocks noGrp="1"/>
          </p:cNvSpPr>
          <p:nvPr>
            <p:ph type="title"/>
          </p:nvPr>
        </p:nvSpPr>
        <p:spPr>
          <a:xfrm>
            <a:off x="0" y="41252"/>
            <a:ext cx="12192000" cy="995603"/>
          </a:xfrm>
          <a:solidFill>
            <a:schemeClr val="accent6">
              <a:lumMod val="60000"/>
              <a:lumOff val="40000"/>
            </a:schemeClr>
          </a:solidFill>
        </p:spPr>
        <p:txBody>
          <a:bodyPr>
            <a:normAutofit/>
          </a:bodyPr>
          <a:lstStyle/>
          <a:p>
            <a:r>
              <a:rPr lang="en-US" dirty="0"/>
              <a:t>2. Stress is a primary mediator of performance…</a:t>
            </a:r>
          </a:p>
        </p:txBody>
      </p:sp>
      <p:sp>
        <p:nvSpPr>
          <p:cNvPr id="3" name="Content Placeholder 2"/>
          <p:cNvSpPr>
            <a:spLocks noGrp="1"/>
          </p:cNvSpPr>
          <p:nvPr>
            <p:ph idx="1"/>
          </p:nvPr>
        </p:nvSpPr>
        <p:spPr>
          <a:xfrm>
            <a:off x="152400" y="1044977"/>
            <a:ext cx="11827164" cy="5219970"/>
          </a:xfrm>
          <a:ln>
            <a:solidFill>
              <a:schemeClr val="accent6">
                <a:lumMod val="75000"/>
              </a:schemeClr>
            </a:solidFill>
          </a:ln>
        </p:spPr>
        <p:txBody>
          <a:bodyPr>
            <a:normAutofit/>
          </a:bodyPr>
          <a:lstStyle/>
          <a:p>
            <a:pPr marL="551250" indent="-514350" algn="ctr">
              <a:buFont typeface="+mj-lt"/>
              <a:buAutoNum type="arabicPeriod" startAt="2"/>
            </a:pPr>
            <a:endParaRPr lang="en-US" sz="3200" dirty="0"/>
          </a:p>
          <a:p>
            <a:pPr marL="36900" indent="0" algn="ctr">
              <a:buNone/>
            </a:pPr>
            <a:r>
              <a:rPr lang="en-US" sz="3200" dirty="0"/>
              <a:t> </a:t>
            </a:r>
          </a:p>
        </p:txBody>
      </p:sp>
      <p:graphicFrame>
        <p:nvGraphicFramePr>
          <p:cNvPr id="4" name="Diagram 3"/>
          <p:cNvGraphicFramePr/>
          <p:nvPr/>
        </p:nvGraphicFramePr>
        <p:xfrm>
          <a:off x="5283200" y="1854200"/>
          <a:ext cx="4419600" cy="42329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7407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367046"/>
            <a:ext cx="12192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sp>
        <p:nvSpPr>
          <p:cNvPr id="22" name="TextBox 21"/>
          <p:cNvSpPr txBox="1"/>
          <p:nvPr/>
        </p:nvSpPr>
        <p:spPr>
          <a:xfrm>
            <a:off x="571500" y="6430546"/>
            <a:ext cx="23622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ADADA"/>
                </a:solidFill>
                <a:effectLst/>
                <a:uLnTx/>
                <a:uFillTx/>
                <a:latin typeface="Calisto MT" panose="02040603050505030304"/>
                <a:ea typeface="+mn-ea"/>
                <a:cs typeface="+mn-cs"/>
              </a:rPr>
              <a:t>© NFI Vermont 2019</a:t>
            </a:r>
          </a:p>
        </p:txBody>
      </p:sp>
      <p:grpSp>
        <p:nvGrpSpPr>
          <p:cNvPr id="23" name="Group 22"/>
          <p:cNvGrpSpPr/>
          <p:nvPr/>
        </p:nvGrpSpPr>
        <p:grpSpPr>
          <a:xfrm>
            <a:off x="152400" y="6264947"/>
            <a:ext cx="495301" cy="496031"/>
            <a:chOff x="152400" y="6205955"/>
            <a:chExt cx="495301" cy="496031"/>
          </a:xfrm>
        </p:grpSpPr>
        <p:pic>
          <p:nvPicPr>
            <p:cNvPr id="21" name="Picture 2" descr="35[1]"/>
            <p:cNvPicPr>
              <a:picLocks noChangeAspect="1" noChangeArrowheads="1"/>
            </p:cNvPicPr>
            <p:nvPr/>
          </p:nvPicPr>
          <p:blipFill>
            <a:blip r:embed="rId3" cstate="print">
              <a:extLst>
                <a:ext uri="{28A0092B-C50C-407E-A947-70E740481C1C}">
                  <a14:useLocalDpi xmlns:a14="http://schemas.microsoft.com/office/drawing/2010/main" val="0"/>
                </a:ext>
              </a:extLst>
            </a:blip>
            <a:srcRect l="11513" t="10632" r="11653" b="9935"/>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Oval 19"/>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grpSp>
      <p:sp>
        <p:nvSpPr>
          <p:cNvPr id="12" name="Title 1"/>
          <p:cNvSpPr txBox="1">
            <a:spLocks/>
          </p:cNvSpPr>
          <p:nvPr/>
        </p:nvSpPr>
        <p:spPr>
          <a:xfrm>
            <a:off x="913795" y="216408"/>
            <a:ext cx="10353762" cy="97045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rPr>
              <a:t> </a:t>
            </a:r>
          </a:p>
        </p:txBody>
      </p:sp>
      <p:sp>
        <p:nvSpPr>
          <p:cNvPr id="13" name="Title 1"/>
          <p:cNvSpPr txBox="1">
            <a:spLocks/>
          </p:cNvSpPr>
          <p:nvPr/>
        </p:nvSpPr>
        <p:spPr>
          <a:xfrm>
            <a:off x="913795" y="1436437"/>
            <a:ext cx="10353762" cy="4858006"/>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600"/>
              </a:spcAft>
              <a:buClrTx/>
              <a:buSzTx/>
              <a:buFontTx/>
              <a:buNone/>
              <a:tabLst/>
              <a:defRPr/>
            </a:pPr>
            <a:endParaRPr kumimoji="0" lang="en-US" sz="24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cs typeface="Times New Roman" panose="02020603050405020304" pitchFamily="18" charset="0"/>
            </a:endParaRPr>
          </a:p>
          <a:p>
            <a:pPr marL="342900" marR="0" lvl="0" indent="-342900" algn="l" defTabSz="457200" rtl="0" eaLnBrk="1" fontAlgn="auto" latinLnBrk="0" hangingPunct="1">
              <a:lnSpc>
                <a:spcPct val="150000"/>
              </a:lnSpc>
              <a:spcBef>
                <a:spcPct val="0"/>
              </a:spcBef>
              <a:spcAft>
                <a:spcPts val="600"/>
              </a:spcAft>
              <a:buClrTx/>
              <a:buSzTx/>
              <a:buFont typeface="+mj-lt"/>
              <a:buAutoNum type="arabicPeriod"/>
              <a:tabLst/>
              <a:defRPr/>
            </a:pPr>
            <a:endParaRPr kumimoji="0" lang="en-US" sz="16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cs typeface="Times New Roman" panose="02020603050405020304" pitchFamily="18" charset="0"/>
            </a:endParaRPr>
          </a:p>
        </p:txBody>
      </p:sp>
      <p:sp>
        <p:nvSpPr>
          <p:cNvPr id="2" name="Title 1"/>
          <p:cNvSpPr>
            <a:spLocks noGrp="1"/>
          </p:cNvSpPr>
          <p:nvPr>
            <p:ph type="title"/>
          </p:nvPr>
        </p:nvSpPr>
        <p:spPr>
          <a:xfrm>
            <a:off x="0" y="11026"/>
            <a:ext cx="12192000" cy="1352807"/>
          </a:xfrm>
          <a:solidFill>
            <a:schemeClr val="accent6">
              <a:lumMod val="60000"/>
              <a:lumOff val="40000"/>
            </a:schemeClr>
          </a:solidFill>
        </p:spPr>
        <p:txBody>
          <a:bodyPr>
            <a:normAutofit fontScale="90000"/>
          </a:bodyPr>
          <a:lstStyle/>
          <a:p>
            <a:br>
              <a:rPr lang="en-US" dirty="0"/>
            </a:br>
            <a:r>
              <a:rPr lang="en-US" dirty="0"/>
              <a:t>3. When unregulated, stress injures people, groups, and organizations</a:t>
            </a:r>
            <a:br>
              <a:rPr lang="en-US" dirty="0"/>
            </a:br>
            <a:endParaRPr lang="en-US" dirty="0"/>
          </a:p>
        </p:txBody>
      </p:sp>
      <p:sp>
        <p:nvSpPr>
          <p:cNvPr id="3" name="Content Placeholder 2"/>
          <p:cNvSpPr>
            <a:spLocks noGrp="1"/>
          </p:cNvSpPr>
          <p:nvPr>
            <p:ph idx="1"/>
          </p:nvPr>
        </p:nvSpPr>
        <p:spPr>
          <a:xfrm>
            <a:off x="152400" y="1363835"/>
            <a:ext cx="11827164" cy="4427366"/>
          </a:xfrm>
          <a:ln>
            <a:solidFill>
              <a:schemeClr val="accent6">
                <a:lumMod val="75000"/>
              </a:schemeClr>
            </a:solidFill>
          </a:ln>
        </p:spPr>
        <p:txBody>
          <a:bodyPr>
            <a:normAutofit/>
          </a:bodyPr>
          <a:lstStyle/>
          <a:p>
            <a:pPr marL="551250" indent="-514350" algn="ctr">
              <a:buFont typeface="+mj-lt"/>
              <a:buAutoNum type="arabicPeriod" startAt="3"/>
            </a:pPr>
            <a:endParaRPr lang="en-US" sz="3200" dirty="0"/>
          </a:p>
          <a:p>
            <a:pPr marL="551250" indent="-514350" algn="ctr">
              <a:buFont typeface="+mj-lt"/>
              <a:buAutoNum type="arabicPeriod" startAt="3"/>
            </a:pPr>
            <a:endParaRPr lang="en-US" sz="3200" dirty="0"/>
          </a:p>
          <a:p>
            <a:pPr marL="36900" indent="0" algn="ctr">
              <a:buNone/>
            </a:pPr>
            <a:endParaRPr lang="en-US" sz="3200" dirty="0"/>
          </a:p>
        </p:txBody>
      </p:sp>
      <p:pic>
        <p:nvPicPr>
          <p:cNvPr id="5" name="Picture 4">
            <a:extLst>
              <a:ext uri="{FF2B5EF4-FFF2-40B4-BE49-F238E27FC236}">
                <a16:creationId xmlns:a16="http://schemas.microsoft.com/office/drawing/2014/main" id="{1F8B5754-FE33-4A95-A748-A9B528AB302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5237" y="1762703"/>
            <a:ext cx="7695028" cy="3658860"/>
          </a:xfrm>
          <a:prstGeom prst="rect">
            <a:avLst/>
          </a:prstGeom>
        </p:spPr>
      </p:pic>
    </p:spTree>
    <p:extLst>
      <p:ext uri="{BB962C8B-B14F-4D97-AF65-F5344CB8AC3E}">
        <p14:creationId xmlns:p14="http://schemas.microsoft.com/office/powerpoint/2010/main" val="270893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6">
              <a:lumMod val="60000"/>
              <a:lumOff val="40000"/>
            </a:schemeClr>
          </a:solidFill>
        </p:spPr>
        <p:txBody>
          <a:bodyPr>
            <a:normAutofit/>
          </a:bodyPr>
          <a:lstStyle/>
          <a:p>
            <a:r>
              <a:rPr lang="en-US" dirty="0"/>
              <a:t>4. Biases, reduced self-care, and blame</a:t>
            </a:r>
          </a:p>
        </p:txBody>
      </p:sp>
      <p:pic>
        <p:nvPicPr>
          <p:cNvPr id="7" name="Content Placeholder 6">
            <a:extLst>
              <a:ext uri="{FF2B5EF4-FFF2-40B4-BE49-F238E27FC236}">
                <a16:creationId xmlns:a16="http://schemas.microsoft.com/office/drawing/2014/main" id="{B7648BA9-9CF2-43C0-8A21-EC2F1DE6F32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5488" y="1580050"/>
            <a:ext cx="8143701" cy="4800600"/>
          </a:xfrm>
        </p:spPr>
      </p:pic>
      <p:sp>
        <p:nvSpPr>
          <p:cNvPr id="3" name="Rectangle 2"/>
          <p:cNvSpPr/>
          <p:nvPr/>
        </p:nvSpPr>
        <p:spPr>
          <a:xfrm>
            <a:off x="1805489" y="1580050"/>
            <a:ext cx="8143701" cy="480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900" algn="ctr"/>
            <a:r>
              <a:rPr lang="en-US" sz="3200" dirty="0"/>
              <a:t>4. As stress increases there is a greater focus on “what to do” with clients and less focus on our  beliefs and biases about kids who struggle, and ways to reduce </a:t>
            </a:r>
            <a:r>
              <a:rPr lang="en-US" sz="3200" b="1" u="sng" dirty="0">
                <a:solidFill>
                  <a:schemeClr val="bg1"/>
                </a:solidFill>
              </a:rPr>
              <a:t>our</a:t>
            </a:r>
            <a:r>
              <a:rPr lang="en-US" sz="3200" dirty="0"/>
              <a:t> stress</a:t>
            </a:r>
          </a:p>
          <a:p>
            <a:pPr marL="36900" algn="ctr"/>
            <a:endParaRPr lang="en-US" sz="3200" dirty="0"/>
          </a:p>
          <a:p>
            <a:pPr algn="ctr"/>
            <a:r>
              <a:rPr lang="en-US" sz="3200" dirty="0"/>
              <a:t>Blame and shame (e.g. gossip, put downs, complaints)…</a:t>
            </a:r>
          </a:p>
          <a:p>
            <a:pPr marL="450000" lvl="1" algn="ctr"/>
            <a:r>
              <a:rPr lang="en-US" sz="3000" dirty="0"/>
              <a:t> …which is a way to gain control, and</a:t>
            </a:r>
          </a:p>
          <a:p>
            <a:pPr marL="36900" algn="ctr"/>
            <a:r>
              <a:rPr lang="en-US" sz="3200" dirty="0"/>
              <a:t>…a way to discharge pain/discomfort</a:t>
            </a:r>
          </a:p>
        </p:txBody>
      </p:sp>
    </p:spTree>
    <p:extLst>
      <p:ext uri="{BB962C8B-B14F-4D97-AF65-F5344CB8AC3E}">
        <p14:creationId xmlns:p14="http://schemas.microsoft.com/office/powerpoint/2010/main" val="15060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367046"/>
            <a:ext cx="12192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sp>
        <p:nvSpPr>
          <p:cNvPr id="22" name="TextBox 21"/>
          <p:cNvSpPr txBox="1"/>
          <p:nvPr/>
        </p:nvSpPr>
        <p:spPr>
          <a:xfrm>
            <a:off x="571500" y="6430546"/>
            <a:ext cx="23622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ADADA"/>
                </a:solidFill>
                <a:effectLst/>
                <a:uLnTx/>
                <a:uFillTx/>
                <a:latin typeface="Calisto MT" panose="02040603050505030304"/>
                <a:ea typeface="+mn-ea"/>
                <a:cs typeface="+mn-cs"/>
              </a:rPr>
              <a:t>© NFI Vermont 2019</a:t>
            </a:r>
          </a:p>
        </p:txBody>
      </p:sp>
      <p:grpSp>
        <p:nvGrpSpPr>
          <p:cNvPr id="23" name="Group 22"/>
          <p:cNvGrpSpPr/>
          <p:nvPr/>
        </p:nvGrpSpPr>
        <p:grpSpPr>
          <a:xfrm>
            <a:off x="152400" y="6264947"/>
            <a:ext cx="495301" cy="496031"/>
            <a:chOff x="152400" y="6205955"/>
            <a:chExt cx="495301" cy="496031"/>
          </a:xfrm>
        </p:grpSpPr>
        <p:pic>
          <p:nvPicPr>
            <p:cNvPr id="21" name="Picture 2" descr="35[1]"/>
            <p:cNvPicPr>
              <a:picLocks noChangeAspect="1" noChangeArrowheads="1"/>
            </p:cNvPicPr>
            <p:nvPr/>
          </p:nvPicPr>
          <p:blipFill>
            <a:blip r:embed="rId3" cstate="print">
              <a:extLst>
                <a:ext uri="{28A0092B-C50C-407E-A947-70E740481C1C}">
                  <a14:useLocalDpi xmlns:a14="http://schemas.microsoft.com/office/drawing/2010/main" val="0"/>
                </a:ext>
              </a:extLst>
            </a:blip>
            <a:srcRect l="11513" t="10632" r="11653" b="9935"/>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Oval 19"/>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grpSp>
      <p:sp>
        <p:nvSpPr>
          <p:cNvPr id="12" name="Title 1"/>
          <p:cNvSpPr txBox="1">
            <a:spLocks/>
          </p:cNvSpPr>
          <p:nvPr/>
        </p:nvSpPr>
        <p:spPr>
          <a:xfrm>
            <a:off x="913795" y="216408"/>
            <a:ext cx="10353762" cy="97045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rPr>
              <a:t> </a:t>
            </a:r>
          </a:p>
        </p:txBody>
      </p:sp>
      <p:sp>
        <p:nvSpPr>
          <p:cNvPr id="13" name="Title 1"/>
          <p:cNvSpPr txBox="1">
            <a:spLocks/>
          </p:cNvSpPr>
          <p:nvPr/>
        </p:nvSpPr>
        <p:spPr>
          <a:xfrm>
            <a:off x="913795" y="1436437"/>
            <a:ext cx="10353762" cy="4858006"/>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600"/>
              </a:spcAft>
              <a:buClrTx/>
              <a:buSzTx/>
              <a:buFontTx/>
              <a:buNone/>
              <a:tabLst/>
              <a:defRPr/>
            </a:pPr>
            <a:endParaRPr kumimoji="0" lang="en-US" sz="24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cs typeface="Times New Roman" panose="02020603050405020304" pitchFamily="18" charset="0"/>
            </a:endParaRPr>
          </a:p>
          <a:p>
            <a:pPr marL="342900" marR="0" lvl="0" indent="-342900" algn="l" defTabSz="457200" rtl="0" eaLnBrk="1" fontAlgn="auto" latinLnBrk="0" hangingPunct="1">
              <a:lnSpc>
                <a:spcPct val="150000"/>
              </a:lnSpc>
              <a:spcBef>
                <a:spcPct val="0"/>
              </a:spcBef>
              <a:spcAft>
                <a:spcPts val="600"/>
              </a:spcAft>
              <a:buClrTx/>
              <a:buSzTx/>
              <a:buFont typeface="+mj-lt"/>
              <a:buAutoNum type="arabicPeriod"/>
              <a:tabLst/>
              <a:defRPr/>
            </a:pPr>
            <a:endParaRPr kumimoji="0" lang="en-US" sz="16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cs typeface="Times New Roman" panose="02020603050405020304" pitchFamily="18" charset="0"/>
            </a:endParaRPr>
          </a:p>
        </p:txBody>
      </p:sp>
      <p:sp>
        <p:nvSpPr>
          <p:cNvPr id="2" name="Title 1"/>
          <p:cNvSpPr>
            <a:spLocks noGrp="1"/>
          </p:cNvSpPr>
          <p:nvPr>
            <p:ph type="title"/>
          </p:nvPr>
        </p:nvSpPr>
        <p:spPr>
          <a:xfrm>
            <a:off x="0" y="11027"/>
            <a:ext cx="12192000" cy="970450"/>
          </a:xfrm>
          <a:solidFill>
            <a:schemeClr val="accent6">
              <a:lumMod val="60000"/>
              <a:lumOff val="40000"/>
            </a:schemeClr>
          </a:solidFill>
        </p:spPr>
        <p:txBody>
          <a:bodyPr>
            <a:normAutofit/>
          </a:bodyPr>
          <a:lstStyle/>
          <a:p>
            <a:r>
              <a:rPr lang="en-US" dirty="0"/>
              <a:t>Consequences of Unregulated Stress</a:t>
            </a:r>
          </a:p>
        </p:txBody>
      </p:sp>
      <p:sp>
        <p:nvSpPr>
          <p:cNvPr id="3" name="Content Placeholder 2"/>
          <p:cNvSpPr>
            <a:spLocks noGrp="1"/>
          </p:cNvSpPr>
          <p:nvPr>
            <p:ph idx="1"/>
          </p:nvPr>
        </p:nvSpPr>
        <p:spPr>
          <a:xfrm>
            <a:off x="152400" y="1363834"/>
            <a:ext cx="11827164" cy="4828510"/>
          </a:xfrm>
          <a:ln>
            <a:solidFill>
              <a:schemeClr val="accent1"/>
            </a:solidFill>
          </a:ln>
        </p:spPr>
        <p:txBody>
          <a:bodyPr>
            <a:normAutofit/>
          </a:bodyPr>
          <a:lstStyle/>
          <a:p>
            <a:pPr marL="36900" indent="0">
              <a:buNone/>
            </a:pPr>
            <a:endParaRPr lang="en-US" sz="3200" dirty="0"/>
          </a:p>
          <a:p>
            <a:pPr marL="551250" indent="-514350" algn="ctr">
              <a:buFont typeface="+mj-lt"/>
              <a:buAutoNum type="arabicPeriod"/>
            </a:pPr>
            <a:endParaRPr lang="en-US" sz="3200" dirty="0"/>
          </a:p>
          <a:p>
            <a:pPr marL="551250" indent="-514350" algn="ctr">
              <a:buFont typeface="+mj-lt"/>
              <a:buAutoNum type="arabicPeriod"/>
            </a:pPr>
            <a:r>
              <a:rPr lang="en-US" sz="3200" dirty="0">
                <a:effectLst/>
              </a:rPr>
              <a:t>Learned helplessness</a:t>
            </a:r>
          </a:p>
          <a:p>
            <a:pPr marL="551250" indent="-514350" algn="ctr">
              <a:buFont typeface="+mj-lt"/>
              <a:buAutoNum type="arabicPeriod"/>
            </a:pPr>
            <a:r>
              <a:rPr lang="en-US" sz="3200" dirty="0">
                <a:effectLst/>
              </a:rPr>
              <a:t>Lack of creativity</a:t>
            </a:r>
          </a:p>
          <a:p>
            <a:pPr marL="551250" indent="-514350" algn="ctr">
              <a:buFont typeface="+mj-lt"/>
              <a:buAutoNum type="arabicPeriod"/>
            </a:pPr>
            <a:r>
              <a:rPr lang="en-US" sz="3200" dirty="0">
                <a:effectLst/>
              </a:rPr>
              <a:t>Not working together</a:t>
            </a:r>
          </a:p>
          <a:p>
            <a:pPr marL="551250" indent="-514350" algn="ctr">
              <a:buFont typeface="+mj-lt"/>
              <a:buAutoNum type="arabicPeriod"/>
            </a:pPr>
            <a:r>
              <a:rPr lang="en-US" sz="3200" dirty="0">
                <a:effectLst/>
              </a:rPr>
              <a:t>Low frustration tolerance</a:t>
            </a:r>
          </a:p>
          <a:p>
            <a:pPr marL="551250" indent="-514350" algn="ctr">
              <a:buFont typeface="+mj-lt"/>
              <a:buAutoNum type="arabicPeriod"/>
            </a:pPr>
            <a:r>
              <a:rPr lang="en-US" sz="3200" dirty="0">
                <a:effectLst/>
              </a:rPr>
              <a:t>Ignoring the obvious</a:t>
            </a:r>
          </a:p>
          <a:p>
            <a:pPr marL="551250" indent="-514350" algn="ctr">
              <a:buFont typeface="+mj-lt"/>
              <a:buAutoNum type="arabicPeriod"/>
            </a:pPr>
            <a:endParaRPr lang="en-US" sz="3200" dirty="0">
              <a:effectLst/>
            </a:endParaRPr>
          </a:p>
          <a:p>
            <a:pPr marL="551250" indent="-514350" algn="ctr">
              <a:buFont typeface="+mj-lt"/>
              <a:buAutoNum type="arabicPeriod"/>
            </a:pPr>
            <a:endParaRPr lang="en-US" sz="3200" dirty="0">
              <a:effectLst/>
            </a:endParaRPr>
          </a:p>
        </p:txBody>
      </p:sp>
      <p:sp>
        <p:nvSpPr>
          <p:cNvPr id="5" name="Rectangle 4"/>
          <p:cNvSpPr/>
          <p:nvPr/>
        </p:nvSpPr>
        <p:spPr>
          <a:xfrm>
            <a:off x="5912544" y="1379835"/>
            <a:ext cx="316112"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dirty="0">
                <a:ln/>
                <a:solidFill>
                  <a:schemeClr val="accent6">
                    <a:lumMod val="60000"/>
                    <a:lumOff val="40000"/>
                  </a:schemeClr>
                </a:solidFill>
              </a:rPr>
              <a:t> </a:t>
            </a:r>
          </a:p>
        </p:txBody>
      </p:sp>
    </p:spTree>
    <p:extLst>
      <p:ext uri="{BB962C8B-B14F-4D97-AF65-F5344CB8AC3E}">
        <p14:creationId xmlns:p14="http://schemas.microsoft.com/office/powerpoint/2010/main" val="255537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205955"/>
            <a:ext cx="12192000" cy="652045"/>
            <a:chOff x="0" y="6205955"/>
            <a:chExt cx="12192000" cy="652045"/>
          </a:xfrm>
        </p:grpSpPr>
        <p:sp>
          <p:nvSpPr>
            <p:cNvPr id="6" name="Rectangle 5"/>
            <p:cNvSpPr/>
            <p:nvPr/>
          </p:nvSpPr>
          <p:spPr>
            <a:xfrm>
              <a:off x="0" y="6367046"/>
              <a:ext cx="12192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sto MT" panose="02040603050505030304"/>
                </a:rPr>
                <a:t>																	</a:t>
              </a: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Adapted from “Living on the edge” 2015		 </a:t>
              </a:r>
            </a:p>
          </p:txBody>
        </p:sp>
        <p:sp>
          <p:nvSpPr>
            <p:cNvPr id="7" name="TextBox 6"/>
            <p:cNvSpPr txBox="1"/>
            <p:nvPr/>
          </p:nvSpPr>
          <p:spPr>
            <a:xfrm>
              <a:off x="571500" y="6430547"/>
              <a:ext cx="555498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ADADA"/>
                  </a:solidFill>
                  <a:effectLst/>
                  <a:uLnTx/>
                  <a:uFillTx/>
                  <a:latin typeface="Calisto MT" panose="02040603050505030304"/>
                  <a:ea typeface="+mn-ea"/>
                  <a:cs typeface="+mn-cs"/>
                </a:rPr>
                <a:t>© NFI Vermont 2019</a:t>
              </a:r>
            </a:p>
          </p:txBody>
        </p:sp>
        <p:grpSp>
          <p:nvGrpSpPr>
            <p:cNvPr id="8" name="Group 7"/>
            <p:cNvGrpSpPr/>
            <p:nvPr/>
          </p:nvGrpSpPr>
          <p:grpSpPr>
            <a:xfrm>
              <a:off x="152400" y="6205955"/>
              <a:ext cx="495301" cy="496031"/>
              <a:chOff x="152400" y="6205955"/>
              <a:chExt cx="495301" cy="496031"/>
            </a:xfrm>
          </p:grpSpPr>
          <p:pic>
            <p:nvPicPr>
              <p:cNvPr id="9" name="Picture 2" descr="35[1]"/>
              <p:cNvPicPr>
                <a:picLocks noChangeAspect="1" noChangeArrowheads="1"/>
              </p:cNvPicPr>
              <p:nvPr/>
            </p:nvPicPr>
            <p:blipFill>
              <a:blip r:embed="rId3" cstate="print">
                <a:extLst>
                  <a:ext uri="{28A0092B-C50C-407E-A947-70E740481C1C}">
                    <a14:useLocalDpi xmlns:a14="http://schemas.microsoft.com/office/drawing/2010/main" val="0"/>
                  </a:ext>
                </a:extLst>
              </a:blip>
              <a:srcRect l="11513" t="10632" r="11653" b="9935"/>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0" name="Oval 9"/>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grpSp>
      </p:grpSp>
      <p:sp>
        <p:nvSpPr>
          <p:cNvPr id="12" name="Title 1"/>
          <p:cNvSpPr txBox="1">
            <a:spLocks/>
          </p:cNvSpPr>
          <p:nvPr/>
        </p:nvSpPr>
        <p:spPr>
          <a:xfrm>
            <a:off x="0" y="13208"/>
            <a:ext cx="12191999" cy="970450"/>
          </a:xfrm>
          <a:prstGeom prst="rect">
            <a:avLst/>
          </a:prstGeom>
          <a:solidFill>
            <a:schemeClr val="accent6">
              <a:lumMod val="60000"/>
              <a:lumOff val="40000"/>
            </a:schemeClr>
          </a:solidFill>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uLnTx/>
                <a:uFillTx/>
                <a:ea typeface="+mj-ea"/>
              </a:rPr>
              <a:t>Vicarious</a:t>
            </a:r>
            <a:r>
              <a:rPr kumimoji="0" lang="en-US" sz="5400" b="0" i="0" u="none" strike="noStrike" kern="1200" cap="none" spc="0" normalizeH="0" noProof="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uLnTx/>
                <a:uFillTx/>
                <a:ea typeface="+mj-ea"/>
              </a:rPr>
              <a:t> Impact:   </a:t>
            </a:r>
            <a:endParaRPr kumimoji="0" lang="en-US" sz="5400" b="0" i="0" u="none" strike="noStrike" kern="1200" cap="none" spc="0" normalizeH="0" baseline="0" noProof="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uLnTx/>
              <a:uFillTx/>
              <a:ea typeface="+mj-ea"/>
            </a:endParaRPr>
          </a:p>
        </p:txBody>
      </p:sp>
      <p:sp>
        <p:nvSpPr>
          <p:cNvPr id="15" name="TextBox 14"/>
          <p:cNvSpPr txBox="1"/>
          <p:nvPr/>
        </p:nvSpPr>
        <p:spPr>
          <a:xfrm>
            <a:off x="3533774" y="4953000"/>
            <a:ext cx="1571625"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12123"/>
                </a:solidFill>
                <a:effectLst/>
                <a:uLnTx/>
                <a:uFillTx/>
                <a:latin typeface="Calisto MT" panose="02040603050505030304"/>
                <a:ea typeface="+mn-ea"/>
                <a:cs typeface="+mn-cs"/>
              </a:rPr>
              <a:t>Demands</a:t>
            </a:r>
          </a:p>
        </p:txBody>
      </p:sp>
      <p:sp>
        <p:nvSpPr>
          <p:cNvPr id="16" name="TextBox 15"/>
          <p:cNvSpPr txBox="1"/>
          <p:nvPr/>
        </p:nvSpPr>
        <p:spPr>
          <a:xfrm>
            <a:off x="7105649" y="3273338"/>
            <a:ext cx="1602253"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12123"/>
                </a:solidFill>
                <a:effectLst/>
                <a:uLnTx/>
                <a:uFillTx/>
                <a:latin typeface="Calisto MT" panose="02040603050505030304"/>
                <a:ea typeface="+mn-ea"/>
                <a:cs typeface="+mn-cs"/>
              </a:rPr>
              <a:t>Capacities</a:t>
            </a:r>
          </a:p>
        </p:txBody>
      </p:sp>
      <p:sp>
        <p:nvSpPr>
          <p:cNvPr id="3" name="Pentagon 2"/>
          <p:cNvSpPr/>
          <p:nvPr/>
        </p:nvSpPr>
        <p:spPr>
          <a:xfrm>
            <a:off x="152401" y="2947180"/>
            <a:ext cx="1752598" cy="1211166"/>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Traumatic Exposures</a:t>
            </a:r>
          </a:p>
          <a:p>
            <a:pPr algn="ctr"/>
            <a:r>
              <a:rPr lang="en-US" dirty="0"/>
              <a:t>(Events)</a:t>
            </a:r>
          </a:p>
        </p:txBody>
      </p:sp>
      <p:sp>
        <p:nvSpPr>
          <p:cNvPr id="4" name="Notched Right Arrow 3"/>
          <p:cNvSpPr/>
          <p:nvPr/>
        </p:nvSpPr>
        <p:spPr>
          <a:xfrm>
            <a:off x="1643744" y="2721421"/>
            <a:ext cx="2286000" cy="1737360"/>
          </a:xfrm>
          <a:prstGeom prst="notchedRightArrow">
            <a:avLst/>
          </a:prstGeom>
          <a:gradFill flip="none" rotWithShape="1">
            <a:gsLst>
              <a:gs pos="0">
                <a:srgbClr val="FF0000"/>
              </a:gs>
              <a:gs pos="100000">
                <a:srgbClr val="FFFF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Experiences/Emotions</a:t>
            </a:r>
          </a:p>
        </p:txBody>
      </p:sp>
      <p:sp>
        <p:nvSpPr>
          <p:cNvPr id="14" name="Notched Right Arrow 13"/>
          <p:cNvSpPr/>
          <p:nvPr/>
        </p:nvSpPr>
        <p:spPr>
          <a:xfrm>
            <a:off x="3690256" y="2710540"/>
            <a:ext cx="2286000" cy="1737360"/>
          </a:xfrm>
          <a:prstGeom prst="notchedRightArrow">
            <a:avLst/>
          </a:prstGeom>
          <a:gradFill flip="none" rotWithShape="1">
            <a:gsLst>
              <a:gs pos="36000">
                <a:srgbClr val="FF0000"/>
              </a:gs>
              <a:gs pos="58000">
                <a:srgbClr val="FFFF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Response</a:t>
            </a:r>
          </a:p>
        </p:txBody>
      </p:sp>
      <p:sp>
        <p:nvSpPr>
          <p:cNvPr id="17" name="Right Arrow 16"/>
          <p:cNvSpPr/>
          <p:nvPr/>
        </p:nvSpPr>
        <p:spPr>
          <a:xfrm rot="2578949">
            <a:off x="5399312" y="3951512"/>
            <a:ext cx="2286000" cy="1737360"/>
          </a:xfrm>
          <a:prstGeom prst="rightArrow">
            <a:avLst/>
          </a:prstGeom>
          <a:gradFill flip="none" rotWithShape="1">
            <a:gsLst>
              <a:gs pos="49000">
                <a:srgbClr val="FF0000"/>
              </a:gs>
              <a:gs pos="89000">
                <a:srgbClr val="FFFF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solidFill>
            </a:endParaRPr>
          </a:p>
          <a:p>
            <a:pPr algn="ctr"/>
            <a:r>
              <a:rPr lang="en-US" sz="1400" dirty="0">
                <a:solidFill>
                  <a:schemeClr val="tx1"/>
                </a:solidFill>
              </a:rPr>
              <a:t>Dwell</a:t>
            </a:r>
          </a:p>
          <a:p>
            <a:pPr algn="ctr"/>
            <a:r>
              <a:rPr lang="en-US" sz="1400" dirty="0">
                <a:solidFill>
                  <a:schemeClr val="tx1"/>
                </a:solidFill>
              </a:rPr>
              <a:t>Quell</a:t>
            </a:r>
          </a:p>
          <a:p>
            <a:pPr algn="ctr"/>
            <a:r>
              <a:rPr lang="en-US" sz="1400" dirty="0">
                <a:solidFill>
                  <a:schemeClr val="tx1"/>
                </a:solidFill>
              </a:rPr>
              <a:t>Avoid</a:t>
            </a:r>
          </a:p>
          <a:p>
            <a:pPr algn="ctr"/>
            <a:r>
              <a:rPr lang="en-US" sz="1400" dirty="0">
                <a:solidFill>
                  <a:schemeClr val="tx1"/>
                </a:solidFill>
              </a:rPr>
              <a:t>Maladaptive</a:t>
            </a:r>
          </a:p>
          <a:p>
            <a:pPr algn="ctr"/>
            <a:endParaRPr lang="en-US" dirty="0">
              <a:solidFill>
                <a:schemeClr val="bg2"/>
              </a:solidFill>
            </a:endParaRPr>
          </a:p>
        </p:txBody>
      </p:sp>
      <p:sp>
        <p:nvSpPr>
          <p:cNvPr id="18" name="Right Arrow 17"/>
          <p:cNvSpPr/>
          <p:nvPr/>
        </p:nvSpPr>
        <p:spPr>
          <a:xfrm rot="18876334">
            <a:off x="5421082" y="1513112"/>
            <a:ext cx="2286000" cy="1737360"/>
          </a:xfrm>
          <a:prstGeom prst="rightArrow">
            <a:avLst/>
          </a:prstGeom>
          <a:gradFill flip="none" rotWithShape="1">
            <a:gsLst>
              <a:gs pos="3000">
                <a:srgbClr val="FF0000"/>
              </a:gs>
              <a:gs pos="6000">
                <a:srgbClr val="FFFF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solidFill>
            </a:endParaRPr>
          </a:p>
          <a:p>
            <a:pPr algn="ctr"/>
            <a:r>
              <a:rPr lang="en-US" sz="1400" dirty="0">
                <a:solidFill>
                  <a:schemeClr val="bg2"/>
                </a:solidFill>
              </a:rPr>
              <a:t> </a:t>
            </a:r>
          </a:p>
          <a:p>
            <a:pPr algn="ctr"/>
            <a:r>
              <a:rPr lang="en-US" sz="1400" dirty="0">
                <a:solidFill>
                  <a:schemeClr val="bg2"/>
                </a:solidFill>
              </a:rPr>
              <a:t> </a:t>
            </a:r>
            <a:r>
              <a:rPr lang="en-US" sz="1400" dirty="0">
                <a:solidFill>
                  <a:schemeClr val="tx1"/>
                </a:solidFill>
              </a:rPr>
              <a:t>Process</a:t>
            </a:r>
          </a:p>
          <a:p>
            <a:pPr algn="ctr"/>
            <a:r>
              <a:rPr lang="en-US" sz="1400" dirty="0">
                <a:solidFill>
                  <a:schemeClr val="tx1"/>
                </a:solidFill>
              </a:rPr>
              <a:t>Evaluate</a:t>
            </a:r>
          </a:p>
          <a:p>
            <a:pPr algn="ctr"/>
            <a:r>
              <a:rPr lang="en-US" sz="1400" dirty="0">
                <a:solidFill>
                  <a:schemeClr val="tx1"/>
                </a:solidFill>
              </a:rPr>
              <a:t>Reflect</a:t>
            </a:r>
          </a:p>
          <a:p>
            <a:pPr algn="ctr"/>
            <a:r>
              <a:rPr lang="en-US" sz="1400" dirty="0">
                <a:solidFill>
                  <a:schemeClr val="tx1"/>
                </a:solidFill>
              </a:rPr>
              <a:t>Structural Support</a:t>
            </a:r>
          </a:p>
          <a:p>
            <a:pPr algn="ctr"/>
            <a:endParaRPr lang="en-US" sz="1400" dirty="0">
              <a:solidFill>
                <a:schemeClr val="tx1"/>
              </a:solidFill>
            </a:endParaRPr>
          </a:p>
          <a:p>
            <a:pPr algn="ctr"/>
            <a:endParaRPr lang="en-US" dirty="0">
              <a:solidFill>
                <a:schemeClr val="bg2"/>
              </a:solidFill>
            </a:endParaRPr>
          </a:p>
        </p:txBody>
      </p:sp>
      <p:sp>
        <p:nvSpPr>
          <p:cNvPr id="11" name="Frame 10"/>
          <p:cNvSpPr/>
          <p:nvPr/>
        </p:nvSpPr>
        <p:spPr>
          <a:xfrm>
            <a:off x="7508298" y="1251858"/>
            <a:ext cx="2405743" cy="1794341"/>
          </a:xfrm>
          <a:prstGeom prst="fram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Vicarious Resilience/ Posttraumatic </a:t>
            </a:r>
          </a:p>
          <a:p>
            <a:pPr algn="ctr"/>
            <a:r>
              <a:rPr lang="en-US" dirty="0">
                <a:solidFill>
                  <a:schemeClr val="tx1"/>
                </a:solidFill>
              </a:rPr>
              <a:t>Growth</a:t>
            </a:r>
          </a:p>
          <a:p>
            <a:pPr algn="ctr"/>
            <a:r>
              <a:rPr lang="en-US" sz="1100" dirty="0">
                <a:solidFill>
                  <a:schemeClr val="tx1"/>
                </a:solidFill>
              </a:rPr>
              <a:t>“tragic yet inspiring”</a:t>
            </a:r>
          </a:p>
        </p:txBody>
      </p:sp>
      <p:sp>
        <p:nvSpPr>
          <p:cNvPr id="19" name="Frame 18"/>
          <p:cNvSpPr/>
          <p:nvPr/>
        </p:nvSpPr>
        <p:spPr>
          <a:xfrm>
            <a:off x="7508298" y="4279315"/>
            <a:ext cx="2405743" cy="1794341"/>
          </a:xfrm>
          <a:prstGeom prst="frame">
            <a:avLst/>
          </a:prstGeom>
          <a:solidFill>
            <a:srgbClr val="FF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Vicarious Trauma</a:t>
            </a:r>
          </a:p>
          <a:p>
            <a:pPr algn="ctr"/>
            <a:r>
              <a:rPr lang="en-US" dirty="0">
                <a:solidFill>
                  <a:schemeClr val="tx1"/>
                </a:solidFill>
              </a:rPr>
              <a:t>Burnout</a:t>
            </a:r>
          </a:p>
          <a:p>
            <a:pPr algn="ctr"/>
            <a:r>
              <a:rPr lang="en-US" dirty="0">
                <a:solidFill>
                  <a:schemeClr val="tx1"/>
                </a:solidFill>
              </a:rPr>
              <a:t>Empathy Fatigue</a:t>
            </a:r>
          </a:p>
          <a:p>
            <a:pPr algn="ctr"/>
            <a:r>
              <a:rPr lang="en-US" sz="1100" dirty="0">
                <a:solidFill>
                  <a:schemeClr val="tx1"/>
                </a:solidFill>
              </a:rPr>
              <a:t>“tragic and hopeless”</a:t>
            </a:r>
          </a:p>
        </p:txBody>
      </p:sp>
    </p:spTree>
    <p:extLst>
      <p:ext uri="{BB962C8B-B14F-4D97-AF65-F5344CB8AC3E}">
        <p14:creationId xmlns:p14="http://schemas.microsoft.com/office/powerpoint/2010/main" val="250322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 grpId="0" animBg="1"/>
      <p:bldP spid="4" grpId="0" animBg="1"/>
      <p:bldP spid="14" grpId="0" animBg="1"/>
      <p:bldP spid="17" grpId="0" animBg="1"/>
      <p:bldP spid="18" grpId="0" animBg="1"/>
      <p:bldP spid="11"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8021E-7AA9-4049-B230-88BCF6823CE4}"/>
              </a:ext>
            </a:extLst>
          </p:cNvPr>
          <p:cNvSpPr>
            <a:spLocks noGrp="1"/>
          </p:cNvSpPr>
          <p:nvPr>
            <p:ph type="title"/>
          </p:nvPr>
        </p:nvSpPr>
        <p:spPr>
          <a:solidFill>
            <a:schemeClr val="accent6">
              <a:lumMod val="60000"/>
              <a:lumOff val="40000"/>
            </a:schemeClr>
          </a:solidFill>
        </p:spPr>
        <p:txBody>
          <a:bodyPr/>
          <a:lstStyle/>
          <a:p>
            <a:r>
              <a:rPr lang="en-US" dirty="0"/>
              <a:t>School Culture</a:t>
            </a:r>
          </a:p>
        </p:txBody>
      </p:sp>
      <p:sp>
        <p:nvSpPr>
          <p:cNvPr id="3" name="Content Placeholder 2">
            <a:extLst>
              <a:ext uri="{FF2B5EF4-FFF2-40B4-BE49-F238E27FC236}">
                <a16:creationId xmlns:a16="http://schemas.microsoft.com/office/drawing/2014/main" id="{A8FA0D81-06DD-4492-A0E6-FFA6860BDA49}"/>
              </a:ext>
            </a:extLst>
          </p:cNvPr>
          <p:cNvSpPr>
            <a:spLocks noGrp="1"/>
          </p:cNvSpPr>
          <p:nvPr>
            <p:ph idx="1"/>
          </p:nvPr>
        </p:nvSpPr>
        <p:spPr/>
        <p:txBody>
          <a:bodyPr>
            <a:normAutofit/>
          </a:bodyPr>
          <a:lstStyle/>
          <a:p>
            <a:r>
              <a:rPr lang="en-US" sz="2800" dirty="0"/>
              <a:t>Beliefs</a:t>
            </a:r>
          </a:p>
          <a:p>
            <a:r>
              <a:rPr lang="en-US" sz="2800" dirty="0"/>
              <a:t>Perceptions</a:t>
            </a:r>
          </a:p>
          <a:p>
            <a:r>
              <a:rPr lang="en-US" sz="2800" dirty="0"/>
              <a:t>Relationships</a:t>
            </a:r>
          </a:p>
          <a:p>
            <a:r>
              <a:rPr lang="en-US" sz="2800" dirty="0"/>
              <a:t>Attitudes</a:t>
            </a:r>
          </a:p>
          <a:p>
            <a:r>
              <a:rPr lang="en-US" sz="2800" dirty="0"/>
              <a:t>Rules (written and unwritten)</a:t>
            </a:r>
          </a:p>
          <a:p>
            <a:r>
              <a:rPr lang="en-US" sz="2800" dirty="0"/>
              <a:t>Physical and emotional safety</a:t>
            </a:r>
          </a:p>
          <a:p>
            <a:r>
              <a:rPr lang="en-US" sz="2800" dirty="0"/>
              <a:t>Classroom and public spaces</a:t>
            </a:r>
          </a:p>
          <a:p>
            <a:r>
              <a:rPr lang="en-US" sz="2800" dirty="0"/>
              <a:t>Embracing and celebrating diversity</a:t>
            </a:r>
          </a:p>
        </p:txBody>
      </p:sp>
      <p:sp>
        <p:nvSpPr>
          <p:cNvPr id="4" name="Footer Placeholder 3">
            <a:extLst>
              <a:ext uri="{FF2B5EF4-FFF2-40B4-BE49-F238E27FC236}">
                <a16:creationId xmlns:a16="http://schemas.microsoft.com/office/drawing/2014/main" id="{C14DC526-1150-4D0A-AAD8-467A774EF2B8}"/>
              </a:ext>
            </a:extLst>
          </p:cNvPr>
          <p:cNvSpPr>
            <a:spLocks noGrp="1"/>
          </p:cNvSpPr>
          <p:nvPr>
            <p:ph type="ftr" sz="quarter" idx="11"/>
          </p:nvPr>
        </p:nvSpPr>
        <p:spPr/>
        <p:txBody>
          <a:bodyPr/>
          <a:lstStyle/>
          <a:p>
            <a:r>
              <a:rPr lang="en-US" dirty="0"/>
              <a:t>MTSS Field Guide, 2019</a:t>
            </a:r>
          </a:p>
        </p:txBody>
      </p:sp>
      <p:pic>
        <p:nvPicPr>
          <p:cNvPr id="9" name="Picture 8">
            <a:extLst>
              <a:ext uri="{FF2B5EF4-FFF2-40B4-BE49-F238E27FC236}">
                <a16:creationId xmlns:a16="http://schemas.microsoft.com/office/drawing/2014/main" id="{AFE28050-4E67-48A6-A062-103D6424BF7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847849"/>
            <a:ext cx="10363200" cy="4595153"/>
          </a:xfrm>
          <a:prstGeom prst="rect">
            <a:avLst/>
          </a:prstGeom>
        </p:spPr>
      </p:pic>
    </p:spTree>
    <p:extLst>
      <p:ext uri="{BB962C8B-B14F-4D97-AF65-F5344CB8AC3E}">
        <p14:creationId xmlns:p14="http://schemas.microsoft.com/office/powerpoint/2010/main" val="96964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32E7D-02FE-47B8-9B77-16021A3298BB}"/>
              </a:ext>
            </a:extLst>
          </p:cNvPr>
          <p:cNvSpPr>
            <a:spLocks noGrp="1"/>
          </p:cNvSpPr>
          <p:nvPr>
            <p:ph type="title"/>
          </p:nvPr>
        </p:nvSpPr>
        <p:spPr/>
        <p:txBody>
          <a:bodyPr/>
          <a:lstStyle/>
          <a:p>
            <a:r>
              <a:rPr lang="en-US" dirty="0"/>
              <a:t>4 R’s of Trauma</a:t>
            </a:r>
          </a:p>
        </p:txBody>
      </p:sp>
      <p:pic>
        <p:nvPicPr>
          <p:cNvPr id="5" name="Content Placeholder 4">
            <a:extLst>
              <a:ext uri="{FF2B5EF4-FFF2-40B4-BE49-F238E27FC236}">
                <a16:creationId xmlns:a16="http://schemas.microsoft.com/office/drawing/2014/main" id="{1460AD9E-16A9-47B0-A9DB-89B88B01209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347" y="1447800"/>
            <a:ext cx="12037653" cy="5257800"/>
          </a:xfrm>
        </p:spPr>
      </p:pic>
      <p:sp>
        <p:nvSpPr>
          <p:cNvPr id="6" name="Rectangle 5">
            <a:extLst>
              <a:ext uri="{FF2B5EF4-FFF2-40B4-BE49-F238E27FC236}">
                <a16:creationId xmlns:a16="http://schemas.microsoft.com/office/drawing/2014/main" id="{CC75738E-7400-4084-AE70-0B07983B0849}"/>
              </a:ext>
            </a:extLst>
          </p:cNvPr>
          <p:cNvSpPr/>
          <p:nvPr/>
        </p:nvSpPr>
        <p:spPr>
          <a:xfrm>
            <a:off x="5977217" y="3244334"/>
            <a:ext cx="290464"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2513993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60836-0B36-4DF5-9038-927FC9EF24B9}"/>
              </a:ext>
            </a:extLst>
          </p:cNvPr>
          <p:cNvSpPr>
            <a:spLocks noGrp="1"/>
          </p:cNvSpPr>
          <p:nvPr>
            <p:ph type="title"/>
          </p:nvPr>
        </p:nvSpPr>
        <p:spPr/>
        <p:txBody>
          <a:bodyPr/>
          <a:lstStyle/>
          <a:p>
            <a:r>
              <a:rPr lang="en-US" dirty="0"/>
              <a:t>Healing Organizations: Inviting Humanity into the Work</a:t>
            </a:r>
          </a:p>
        </p:txBody>
      </p:sp>
      <p:pic>
        <p:nvPicPr>
          <p:cNvPr id="4" name="Content Placeholder 3" descr="Graphic that starts with observe, moves to listen, contain, wonder, respond">
            <a:extLst>
              <a:ext uri="{FF2B5EF4-FFF2-40B4-BE49-F238E27FC236}">
                <a16:creationId xmlns:a16="http://schemas.microsoft.com/office/drawing/2014/main" id="{2B45EBCD-DEE8-4455-8707-2FD8AF85ACD6}"/>
              </a:ext>
            </a:extLst>
          </p:cNvPr>
          <p:cNvPicPr>
            <a:picLocks noGrp="1" noChangeAspect="1"/>
          </p:cNvPicPr>
          <p:nvPr>
            <p:ph idx="1"/>
          </p:nvPr>
        </p:nvPicPr>
        <p:blipFill>
          <a:blip r:embed="rId3"/>
          <a:stretch>
            <a:fillRect/>
          </a:stretch>
        </p:blipFill>
        <p:spPr>
          <a:xfrm>
            <a:off x="1788830" y="1690688"/>
            <a:ext cx="8018585" cy="4870597"/>
          </a:xfrm>
          <a:prstGeom prst="rect">
            <a:avLst/>
          </a:prstGeom>
        </p:spPr>
      </p:pic>
    </p:spTree>
    <p:extLst>
      <p:ext uri="{BB962C8B-B14F-4D97-AF65-F5344CB8AC3E}">
        <p14:creationId xmlns:p14="http://schemas.microsoft.com/office/powerpoint/2010/main" val="4245238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4"/>
          <p:cNvSpPr txBox="1">
            <a:spLocks noGrp="1"/>
          </p:cNvSpPr>
          <p:nvPr>
            <p:ph type="title"/>
          </p:nvPr>
        </p:nvSpPr>
        <p:spPr>
          <a:xfrm>
            <a:off x="415633" y="667900"/>
            <a:ext cx="11360800" cy="831600"/>
          </a:xfrm>
          <a:prstGeom prst="rect">
            <a:avLst/>
          </a:prstGeom>
        </p:spPr>
        <p:txBody>
          <a:bodyPr spcFirstLastPara="1" vert="horz" wrap="square" lIns="121900" tIns="121900" rIns="121900" bIns="121900" rtlCol="0" anchor="t" anchorCtr="0">
            <a:noAutofit/>
          </a:bodyPr>
          <a:lstStyle/>
          <a:p>
            <a:pPr>
              <a:spcBef>
                <a:spcPts val="0"/>
              </a:spcBef>
            </a:pPr>
            <a:r>
              <a:rPr lang="en-US" sz="4000" dirty="0">
                <a:ea typeface="Arial"/>
                <a:cs typeface="Calibri" panose="020F0502020204030204" pitchFamily="34" charset="0"/>
                <a:sym typeface="Arial"/>
              </a:rPr>
              <a:t>Webinar</a:t>
            </a:r>
            <a:r>
              <a:rPr lang="en" sz="4000" dirty="0">
                <a:ea typeface="Arial"/>
                <a:cs typeface="Calibri" panose="020F0502020204030204" pitchFamily="34" charset="0"/>
                <a:sym typeface="Arial"/>
              </a:rPr>
              <a:t> Objectives</a:t>
            </a:r>
            <a:endParaRPr sz="4000" dirty="0">
              <a:ea typeface="Arial"/>
              <a:cs typeface="Calibri" panose="020F0502020204030204" pitchFamily="34" charset="0"/>
              <a:sym typeface="Arial"/>
            </a:endParaRPr>
          </a:p>
        </p:txBody>
      </p:sp>
      <p:sp>
        <p:nvSpPr>
          <p:cNvPr id="219" name="Google Shape;219;p34"/>
          <p:cNvSpPr txBox="1"/>
          <p:nvPr/>
        </p:nvSpPr>
        <p:spPr>
          <a:xfrm>
            <a:off x="494833" y="1692500"/>
            <a:ext cx="11281600" cy="4497600"/>
          </a:xfrm>
          <a:prstGeom prst="rect">
            <a:avLst/>
          </a:prstGeom>
          <a:noFill/>
          <a:ln>
            <a:noFill/>
          </a:ln>
        </p:spPr>
        <p:txBody>
          <a:bodyPr spcFirstLastPara="1" wrap="square" lIns="121900" tIns="121900" rIns="121900" bIns="121900" anchor="t" anchorCtr="0">
            <a:noAutofit/>
          </a:bodyPr>
          <a:lstStyle/>
          <a:p>
            <a:pPr marL="457200" indent="-457200">
              <a:lnSpc>
                <a:spcPct val="80000"/>
              </a:lnSpc>
              <a:buFont typeface="Arial" panose="020B0604020202020204" pitchFamily="34" charset="0"/>
              <a:buChar char="•"/>
              <a:defRPr/>
            </a:pPr>
            <a:r>
              <a:rPr lang="en-US" sz="3100" dirty="0">
                <a:cs typeface="Calibri" panose="020F0502020204030204" pitchFamily="34" charset="0"/>
              </a:rPr>
              <a:t>Discuss the importance of adult wellness and work-force development</a:t>
            </a:r>
          </a:p>
          <a:p>
            <a:pPr marL="457200" indent="-457200">
              <a:lnSpc>
                <a:spcPct val="80000"/>
              </a:lnSpc>
              <a:buFont typeface="Arial" panose="020B0604020202020204" pitchFamily="34" charset="0"/>
              <a:buChar char="•"/>
              <a:defRPr/>
            </a:pPr>
            <a:r>
              <a:rPr lang="en-US" sz="3100" dirty="0">
                <a:cs typeface="Calibri" panose="020F0502020204030204" pitchFamily="34" charset="0"/>
              </a:rPr>
              <a:t>Introduce the four premises of trauma-responsive/informed schools</a:t>
            </a:r>
          </a:p>
          <a:p>
            <a:pPr marL="457200" indent="-457200">
              <a:lnSpc>
                <a:spcPct val="80000"/>
              </a:lnSpc>
              <a:buFont typeface="Arial" panose="020B0604020202020204" pitchFamily="34" charset="0"/>
              <a:buChar char="•"/>
              <a:defRPr/>
            </a:pPr>
            <a:r>
              <a:rPr lang="en-US" sz="3100" dirty="0">
                <a:cs typeface="Calibri" panose="020F0502020204030204" pitchFamily="34" charset="0"/>
              </a:rPr>
              <a:t>Differentiate between PTSD and developmental trauma</a:t>
            </a:r>
          </a:p>
          <a:p>
            <a:pPr marL="457200" indent="-457200">
              <a:lnSpc>
                <a:spcPct val="80000"/>
              </a:lnSpc>
              <a:buFont typeface="Arial" panose="020B0604020202020204" pitchFamily="34" charset="0"/>
              <a:buChar char="•"/>
              <a:defRPr/>
            </a:pPr>
            <a:r>
              <a:rPr lang="en-US" sz="3100" dirty="0">
                <a:cs typeface="Calibri" panose="020F0502020204030204" pitchFamily="34" charset="0"/>
              </a:rPr>
              <a:t>Understand the impact of trauma on multiple domains of functioning</a:t>
            </a:r>
          </a:p>
          <a:p>
            <a:pPr marL="457200" indent="-457200">
              <a:lnSpc>
                <a:spcPct val="80000"/>
              </a:lnSpc>
              <a:buFont typeface="Arial" panose="020B0604020202020204" pitchFamily="34" charset="0"/>
              <a:buChar char="•"/>
              <a:defRPr/>
            </a:pPr>
            <a:r>
              <a:rPr lang="en-US" sz="3100" dirty="0">
                <a:cs typeface="Calibri" panose="020F0502020204030204" pitchFamily="34" charset="0"/>
              </a:rPr>
              <a:t>Key skills in working with children who have experienced developmental trauma across tiers of support</a:t>
            </a:r>
          </a:p>
          <a:p>
            <a:pPr marL="457200" indent="-457200">
              <a:lnSpc>
                <a:spcPct val="80000"/>
              </a:lnSpc>
              <a:buFont typeface="Arial" panose="020B0604020202020204" pitchFamily="34" charset="0"/>
              <a:buChar char="•"/>
              <a:defRPr/>
            </a:pPr>
            <a:r>
              <a:rPr lang="en-US" sz="3100" dirty="0">
                <a:cs typeface="Calibri" panose="020F0502020204030204" pitchFamily="34" charset="0"/>
              </a:rPr>
              <a:t>Increase understanding of alignment between trauma informed schools and PBIS</a:t>
            </a:r>
          </a:p>
          <a:p>
            <a:pPr lvl="2">
              <a:lnSpc>
                <a:spcPct val="80000"/>
              </a:lnSpc>
              <a:buClr>
                <a:schemeClr val="accent2">
                  <a:shade val="50000"/>
                </a:schemeClr>
              </a:buClr>
              <a:defRPr/>
            </a:pPr>
            <a:endParaRPr lang="en-US" sz="3100" dirty="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EFFD-DCF0-4A53-B1A0-D4E9A42C46EF}"/>
              </a:ext>
            </a:extLst>
          </p:cNvPr>
          <p:cNvSpPr>
            <a:spLocks noGrp="1"/>
          </p:cNvSpPr>
          <p:nvPr>
            <p:ph type="title"/>
          </p:nvPr>
        </p:nvSpPr>
        <p:spPr/>
        <p:txBody>
          <a:bodyPr/>
          <a:lstStyle/>
          <a:p>
            <a:r>
              <a:rPr lang="en-US" dirty="0"/>
              <a:t>Reflective Supervision</a:t>
            </a:r>
          </a:p>
        </p:txBody>
      </p:sp>
      <p:pic>
        <p:nvPicPr>
          <p:cNvPr id="4" name="Content Placeholder 3" descr="Parallel process of holding (Heffron and Murch, 2013) - we can learn to hold ourselves, so we can hold the supervisee, so the supervisee can hold himself/herself, so she/he can hold the parents/caregivers, so the caregivers can hold the baby/child">
            <a:extLst>
              <a:ext uri="{FF2B5EF4-FFF2-40B4-BE49-F238E27FC236}">
                <a16:creationId xmlns:a16="http://schemas.microsoft.com/office/drawing/2014/main" id="{545B5B82-B99A-4E58-B5C6-F8B049F386F5}"/>
              </a:ext>
            </a:extLst>
          </p:cNvPr>
          <p:cNvPicPr>
            <a:picLocks noGrp="1" noChangeAspect="1"/>
          </p:cNvPicPr>
          <p:nvPr>
            <p:ph idx="1"/>
          </p:nvPr>
        </p:nvPicPr>
        <p:blipFill>
          <a:blip r:embed="rId3"/>
          <a:stretch>
            <a:fillRect/>
          </a:stretch>
        </p:blipFill>
        <p:spPr>
          <a:xfrm>
            <a:off x="1060174" y="1825625"/>
            <a:ext cx="9819861" cy="4813714"/>
          </a:xfrm>
          <a:prstGeom prst="rect">
            <a:avLst/>
          </a:prstGeom>
        </p:spPr>
      </p:pic>
    </p:spTree>
    <p:extLst>
      <p:ext uri="{BB962C8B-B14F-4D97-AF65-F5344CB8AC3E}">
        <p14:creationId xmlns:p14="http://schemas.microsoft.com/office/powerpoint/2010/main" val="2366488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4B084-29A3-45BF-A3DA-C74EEF686FAF}"/>
              </a:ext>
            </a:extLst>
          </p:cNvPr>
          <p:cNvSpPr>
            <a:spLocks noGrp="1"/>
          </p:cNvSpPr>
          <p:nvPr>
            <p:ph type="title"/>
          </p:nvPr>
        </p:nvSpPr>
        <p:spPr/>
        <p:txBody>
          <a:bodyPr/>
          <a:lstStyle/>
          <a:p>
            <a:r>
              <a:rPr lang="en-US" dirty="0"/>
              <a:t>Reflective Practices</a:t>
            </a:r>
          </a:p>
        </p:txBody>
      </p:sp>
      <p:sp>
        <p:nvSpPr>
          <p:cNvPr id="3" name="Content Placeholder 2">
            <a:extLst>
              <a:ext uri="{FF2B5EF4-FFF2-40B4-BE49-F238E27FC236}">
                <a16:creationId xmlns:a16="http://schemas.microsoft.com/office/drawing/2014/main" id="{743FE232-8646-4C37-9797-FE9F436F4512}"/>
              </a:ext>
            </a:extLst>
          </p:cNvPr>
          <p:cNvSpPr>
            <a:spLocks noGrp="1"/>
          </p:cNvSpPr>
          <p:nvPr>
            <p:ph idx="1"/>
          </p:nvPr>
        </p:nvSpPr>
        <p:spPr/>
        <p:txBody>
          <a:bodyPr>
            <a:normAutofit/>
          </a:bodyPr>
          <a:lstStyle/>
          <a:p>
            <a:pPr marL="36900" indent="0" algn="ctr">
              <a:buNone/>
            </a:pPr>
            <a:r>
              <a:rPr lang="en-US" sz="3200" dirty="0"/>
              <a:t>Just as it is important to build resilience in our students, it is necessary to build resilience into the system.  Educational organizations and their professionals should celebrate success but should be equally inclined to learn from failure and adapt to change.</a:t>
            </a:r>
          </a:p>
        </p:txBody>
      </p:sp>
      <p:sp>
        <p:nvSpPr>
          <p:cNvPr id="4" name="Footer Placeholder 3">
            <a:extLst>
              <a:ext uri="{FF2B5EF4-FFF2-40B4-BE49-F238E27FC236}">
                <a16:creationId xmlns:a16="http://schemas.microsoft.com/office/drawing/2014/main" id="{93409FE3-8C30-49C4-A784-44CC75B03A99}"/>
              </a:ext>
            </a:extLst>
          </p:cNvPr>
          <p:cNvSpPr>
            <a:spLocks noGrp="1"/>
          </p:cNvSpPr>
          <p:nvPr>
            <p:ph type="ftr" sz="quarter" idx="11"/>
          </p:nvPr>
        </p:nvSpPr>
        <p:spPr/>
        <p:txBody>
          <a:bodyPr/>
          <a:lstStyle/>
          <a:p>
            <a:r>
              <a:rPr lang="en-US" dirty="0"/>
              <a:t>MTSS Field Guide, 2019</a:t>
            </a:r>
          </a:p>
        </p:txBody>
      </p:sp>
      <p:pic>
        <p:nvPicPr>
          <p:cNvPr id="7" name="Picture 6">
            <a:extLst>
              <a:ext uri="{FF2B5EF4-FFF2-40B4-BE49-F238E27FC236}">
                <a16:creationId xmlns:a16="http://schemas.microsoft.com/office/drawing/2014/main" id="{BBE15DE8-358D-468E-A021-339011E8B98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 y="1672125"/>
            <a:ext cx="10353761" cy="4211150"/>
          </a:xfrm>
          <a:prstGeom prst="rect">
            <a:avLst/>
          </a:prstGeom>
        </p:spPr>
      </p:pic>
      <p:sp>
        <p:nvSpPr>
          <p:cNvPr id="10" name="TextBox 9">
            <a:extLst>
              <a:ext uri="{FF2B5EF4-FFF2-40B4-BE49-F238E27FC236}">
                <a16:creationId xmlns:a16="http://schemas.microsoft.com/office/drawing/2014/main" id="{6386D726-A135-412B-82EE-572264E838EE}"/>
              </a:ext>
            </a:extLst>
          </p:cNvPr>
          <p:cNvSpPr txBox="1"/>
          <p:nvPr/>
        </p:nvSpPr>
        <p:spPr>
          <a:xfrm>
            <a:off x="1329365" y="5894685"/>
            <a:ext cx="9748911" cy="461665"/>
          </a:xfrm>
          <a:prstGeom prst="rect">
            <a:avLst/>
          </a:prstGeom>
          <a:noFill/>
        </p:spPr>
        <p:txBody>
          <a:bodyPr wrap="square" rtlCol="0">
            <a:spAutoFit/>
          </a:bodyPr>
          <a:lstStyle/>
          <a:p>
            <a:r>
              <a:rPr lang="en-US" sz="2400" dirty="0"/>
              <a:t>Self-reflection sets the stage for building a culture of systemic improvement</a:t>
            </a:r>
          </a:p>
        </p:txBody>
      </p:sp>
    </p:spTree>
    <p:extLst>
      <p:ext uri="{BB962C8B-B14F-4D97-AF65-F5344CB8AC3E}">
        <p14:creationId xmlns:p14="http://schemas.microsoft.com/office/powerpoint/2010/main" val="383805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r>
              <a:rPr lang="en-US" altLang="en-US" sz="3200" dirty="0">
                <a:ea typeface="ＭＳ Ｐゴシック" pitchFamily="34" charset="-128"/>
              </a:rPr>
              <a:t>How do we think about trauma-informed practices within a Multi-tiered Systems of Support (VT MTSS)?</a:t>
            </a:r>
          </a:p>
        </p:txBody>
      </p:sp>
      <p:sp>
        <p:nvSpPr>
          <p:cNvPr id="44035" name="Content Placeholder 2"/>
          <p:cNvSpPr>
            <a:spLocks noGrp="1"/>
          </p:cNvSpPr>
          <p:nvPr>
            <p:ph idx="1"/>
          </p:nvPr>
        </p:nvSpPr>
        <p:spPr/>
        <p:txBody>
          <a:bodyPr>
            <a:normAutofit/>
          </a:bodyPr>
          <a:lstStyle/>
          <a:p>
            <a:pPr marL="0" indent="0">
              <a:buFont typeface="Arial" pitchFamily="34" charset="0"/>
              <a:buNone/>
            </a:pPr>
            <a:r>
              <a:rPr lang="en-US" altLang="en-US" sz="2800" b="1" dirty="0">
                <a:ea typeface="ＭＳ Ｐゴシック" pitchFamily="34" charset="-128"/>
              </a:rPr>
              <a:t>VT MTSS is:</a:t>
            </a:r>
          </a:p>
        </p:txBody>
      </p:sp>
      <p:pic>
        <p:nvPicPr>
          <p:cNvPr id="6" name="Content Placeholder 3">
            <a:extLst>
              <a:ext uri="{FF2B5EF4-FFF2-40B4-BE49-F238E27FC236}">
                <a16:creationId xmlns:a16="http://schemas.microsoft.com/office/drawing/2014/main" id="{D902A9E7-A60A-4A0B-9658-98559EA328D9}"/>
              </a:ext>
            </a:extLst>
          </p:cNvPr>
          <p:cNvPicPr>
            <a:picLocks noChangeAspect="1"/>
          </p:cNvPicPr>
          <p:nvPr/>
        </p:nvPicPr>
        <p:blipFill>
          <a:blip r:embed="rId3"/>
          <a:stretch>
            <a:fillRect/>
          </a:stretch>
        </p:blipFill>
        <p:spPr>
          <a:xfrm>
            <a:off x="984737" y="2499633"/>
            <a:ext cx="10115061" cy="4351338"/>
          </a:xfrm>
          <a:prstGeom prst="rect">
            <a:avLst/>
          </a:prstGeom>
        </p:spPr>
      </p:pic>
      <p:sp>
        <p:nvSpPr>
          <p:cNvPr id="7" name="Horizontal Scroll 3">
            <a:extLst>
              <a:ext uri="{FF2B5EF4-FFF2-40B4-BE49-F238E27FC236}">
                <a16:creationId xmlns:a16="http://schemas.microsoft.com/office/drawing/2014/main" id="{AA63EA63-C8F8-4EE0-9046-A90DE1FE707F}"/>
              </a:ext>
              <a:ext uri="{C183D7F6-B498-43B3-948B-1728B52AA6E4}">
                <adec:decorative xmlns:adec="http://schemas.microsoft.com/office/drawing/2017/decorative" val="1"/>
              </a:ext>
            </a:extLst>
          </p:cNvPr>
          <p:cNvSpPr/>
          <p:nvPr/>
        </p:nvSpPr>
        <p:spPr bwMode="auto">
          <a:xfrm>
            <a:off x="92647" y="2033702"/>
            <a:ext cx="11114616" cy="5283200"/>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a:solidFill>
                  <a:sysClr val="windowText" lastClr="000000"/>
                </a:solidFill>
              </a:rPr>
              <a:t>Meet students where they are at and help them get to where they need to go!</a:t>
            </a:r>
          </a:p>
        </p:txBody>
      </p:sp>
      <p:sp>
        <p:nvSpPr>
          <p:cNvPr id="8" name="Wave 7">
            <a:extLst>
              <a:ext uri="{FF2B5EF4-FFF2-40B4-BE49-F238E27FC236}">
                <a16:creationId xmlns:a16="http://schemas.microsoft.com/office/drawing/2014/main" id="{A244F9D3-CE1B-46F0-A3E7-F90A13A0CFAD}"/>
              </a:ext>
            </a:extLst>
          </p:cNvPr>
          <p:cNvSpPr/>
          <p:nvPr/>
        </p:nvSpPr>
        <p:spPr>
          <a:xfrm>
            <a:off x="726049" y="2806588"/>
            <a:ext cx="10261599" cy="3737428"/>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solidFill>
            </a:endParaRPr>
          </a:p>
          <a:p>
            <a:pPr algn="ctr"/>
            <a:r>
              <a:rPr lang="en-US" sz="2400" dirty="0">
                <a:solidFill>
                  <a:schemeClr val="bg2"/>
                </a:solidFill>
              </a:rPr>
              <a:t>Resilience is the capacity to grow despite adversity, is built through meaningful</a:t>
            </a:r>
          </a:p>
          <a:p>
            <a:pPr algn="ctr"/>
            <a:r>
              <a:rPr lang="en-US" sz="2400" dirty="0">
                <a:solidFill>
                  <a:schemeClr val="bg2"/>
                </a:solidFill>
              </a:rPr>
              <a:t>positive relationships, social support, and the opportunity for children to meaningfully master skills.</a:t>
            </a:r>
          </a:p>
          <a:p>
            <a:pPr algn="ctr"/>
            <a:endParaRPr lang="en-US" sz="2400" dirty="0">
              <a:solidFill>
                <a:schemeClr val="bg2"/>
              </a:solidFill>
            </a:endParaRPr>
          </a:p>
          <a:p>
            <a:pPr algn="r"/>
            <a:r>
              <a:rPr lang="en-US" sz="1100" dirty="0">
                <a:solidFill>
                  <a:schemeClr val="bg2"/>
                </a:solidFill>
              </a:rPr>
              <a:t>Christopher Blodgett, </a:t>
            </a:r>
            <a:r>
              <a:rPr lang="en-US" sz="1100" dirty="0" err="1">
                <a:solidFill>
                  <a:schemeClr val="bg2"/>
                </a:solidFill>
              </a:rPr>
              <a:t>Ph.D</a:t>
            </a:r>
            <a:r>
              <a:rPr lang="en-US" sz="1100" dirty="0">
                <a:solidFill>
                  <a:schemeClr val="bg2"/>
                </a:solidFill>
              </a:rPr>
              <a:t>, CLEAR Trauma Center</a:t>
            </a:r>
          </a:p>
        </p:txBody>
      </p:sp>
    </p:spTree>
    <p:extLst>
      <p:ext uri="{BB962C8B-B14F-4D97-AF65-F5344CB8AC3E}">
        <p14:creationId xmlns:p14="http://schemas.microsoft.com/office/powerpoint/2010/main" val="31899232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eaLnBrk="1" fontAlgn="auto" hangingPunct="1">
              <a:spcAft>
                <a:spcPts val="0"/>
              </a:spcAft>
              <a:defRPr/>
            </a:pPr>
            <a:r>
              <a:rPr dirty="0"/>
              <a:t>The triangle – Academic and social/emotional interventions</a:t>
            </a:r>
          </a:p>
        </p:txBody>
      </p:sp>
      <p:pic>
        <p:nvPicPr>
          <p:cNvPr id="8195" name="Picture 2" descr="Triangl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1724706"/>
            <a:ext cx="5486400" cy="4876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196" name="TextBox 2"/>
          <p:cNvSpPr txBox="1">
            <a:spLocks noChangeArrowheads="1"/>
          </p:cNvSpPr>
          <p:nvPr/>
        </p:nvSpPr>
        <p:spPr bwMode="auto">
          <a:xfrm>
            <a:off x="304800" y="5257801"/>
            <a:ext cx="233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Arial" pitchFamily="34" charset="0"/>
              </a:rPr>
              <a:t>Classroom/school wide instruction</a:t>
            </a:r>
          </a:p>
        </p:txBody>
      </p:sp>
      <p:sp>
        <p:nvSpPr>
          <p:cNvPr id="8197" name="TextBox 11"/>
          <p:cNvSpPr txBox="1">
            <a:spLocks noChangeArrowheads="1"/>
          </p:cNvSpPr>
          <p:nvPr/>
        </p:nvSpPr>
        <p:spPr bwMode="auto">
          <a:xfrm>
            <a:off x="9144000" y="5257801"/>
            <a:ext cx="2540000" cy="5847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pitchFamily="34" charset="0"/>
              </a:rPr>
              <a:t>Universal regulating </a:t>
            </a:r>
            <a:r>
              <a:rPr lang="en-US" altLang="en-US" sz="1600">
                <a:solidFill>
                  <a:schemeClr val="bg1"/>
                </a:solidFill>
                <a:latin typeface="Arial" pitchFamily="34" charset="0"/>
              </a:rPr>
              <a:t>interventions</a:t>
            </a:r>
          </a:p>
        </p:txBody>
      </p:sp>
      <p:cxnSp>
        <p:nvCxnSpPr>
          <p:cNvPr id="17" name="Straight Arrow Connector 16"/>
          <p:cNvCxnSpPr/>
          <p:nvPr/>
        </p:nvCxnSpPr>
        <p:spPr>
          <a:xfrm flipV="1">
            <a:off x="2641600" y="5257801"/>
            <a:ext cx="1828800" cy="4619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7315200" y="5257800"/>
            <a:ext cx="1727200" cy="2921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00" name="TextBox 20"/>
          <p:cNvSpPr txBox="1">
            <a:spLocks noChangeArrowheads="1"/>
          </p:cNvSpPr>
          <p:nvPr/>
        </p:nvSpPr>
        <p:spPr bwMode="auto">
          <a:xfrm>
            <a:off x="406400" y="3581400"/>
            <a:ext cx="243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pitchFamily="34" charset="0"/>
              </a:rPr>
              <a:t>Targeted academic instruction</a:t>
            </a:r>
          </a:p>
        </p:txBody>
      </p:sp>
      <p:sp>
        <p:nvSpPr>
          <p:cNvPr id="8201" name="TextBox 22"/>
          <p:cNvSpPr txBox="1">
            <a:spLocks noChangeArrowheads="1"/>
          </p:cNvSpPr>
          <p:nvPr/>
        </p:nvSpPr>
        <p:spPr bwMode="auto">
          <a:xfrm>
            <a:off x="9144000" y="3657601"/>
            <a:ext cx="2743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pitchFamily="34" charset="0"/>
              </a:rPr>
              <a:t>Targeted social skill and emotional regulation  </a:t>
            </a:r>
            <a:r>
              <a:rPr lang="en-US" altLang="en-US" sz="1600">
                <a:solidFill>
                  <a:schemeClr val="bg1"/>
                </a:solidFill>
                <a:latin typeface="Arial" pitchFamily="34" charset="0"/>
              </a:rPr>
              <a:t>instruction</a:t>
            </a:r>
          </a:p>
        </p:txBody>
      </p:sp>
      <p:cxnSp>
        <p:nvCxnSpPr>
          <p:cNvPr id="26" name="Straight Arrow Connector 25"/>
          <p:cNvCxnSpPr>
            <a:cxnSpLocks/>
          </p:cNvCxnSpPr>
          <p:nvPr/>
        </p:nvCxnSpPr>
        <p:spPr>
          <a:xfrm flipV="1">
            <a:off x="2124222" y="3749543"/>
            <a:ext cx="2680006" cy="19192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7112000" y="3749543"/>
            <a:ext cx="1930400" cy="187325"/>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8204" name="TextBox 28"/>
          <p:cNvSpPr txBox="1">
            <a:spLocks noChangeArrowheads="1"/>
          </p:cNvSpPr>
          <p:nvPr/>
        </p:nvSpPr>
        <p:spPr bwMode="auto">
          <a:xfrm>
            <a:off x="406400" y="2133601"/>
            <a:ext cx="223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dirty="0">
                <a:latin typeface="Arial" pitchFamily="34" charset="0"/>
              </a:rPr>
              <a:t>Intensive academic intervention</a:t>
            </a:r>
          </a:p>
        </p:txBody>
      </p:sp>
      <p:sp>
        <p:nvSpPr>
          <p:cNvPr id="8205" name="TextBox 29"/>
          <p:cNvSpPr txBox="1">
            <a:spLocks noChangeArrowheads="1"/>
          </p:cNvSpPr>
          <p:nvPr/>
        </p:nvSpPr>
        <p:spPr bwMode="auto">
          <a:xfrm>
            <a:off x="9347200" y="2362201"/>
            <a:ext cx="2133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pitchFamily="34" charset="0"/>
              </a:rPr>
              <a:t>Intensive mental health intervention</a:t>
            </a:r>
          </a:p>
        </p:txBody>
      </p:sp>
      <p:cxnSp>
        <p:nvCxnSpPr>
          <p:cNvPr id="29696" name="Straight Arrow Connector 29695"/>
          <p:cNvCxnSpPr/>
          <p:nvPr/>
        </p:nvCxnSpPr>
        <p:spPr>
          <a:xfrm flipV="1">
            <a:off x="2455333" y="2362200"/>
            <a:ext cx="2523067" cy="2428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698" name="Straight Arrow Connector 29697"/>
          <p:cNvCxnSpPr/>
          <p:nvPr/>
        </p:nvCxnSpPr>
        <p:spPr>
          <a:xfrm flipH="1" flipV="1">
            <a:off x="6647543" y="2425988"/>
            <a:ext cx="2445657" cy="3521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267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367046"/>
            <a:ext cx="12192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571500" y="6430546"/>
            <a:ext cx="2362200" cy="338554"/>
          </a:xfrm>
          <a:prstGeom prst="rect">
            <a:avLst/>
          </a:prstGeom>
          <a:noFill/>
        </p:spPr>
        <p:txBody>
          <a:bodyPr wrap="square" rtlCol="0">
            <a:spAutoFit/>
          </a:bodyPr>
          <a:lstStyle/>
          <a:p>
            <a:r>
              <a:rPr lang="en-US" sz="1600" dirty="0">
                <a:solidFill>
                  <a:schemeClr val="tx2"/>
                </a:solidFill>
                <a:latin typeface="+mj-lt"/>
              </a:rPr>
              <a:t>© NFI Vermont 2018</a:t>
            </a:r>
          </a:p>
        </p:txBody>
      </p:sp>
      <p:grpSp>
        <p:nvGrpSpPr>
          <p:cNvPr id="23" name="Group 22"/>
          <p:cNvGrpSpPr/>
          <p:nvPr/>
        </p:nvGrpSpPr>
        <p:grpSpPr>
          <a:xfrm>
            <a:off x="152400" y="6264947"/>
            <a:ext cx="495301" cy="496031"/>
            <a:chOff x="152400" y="6205955"/>
            <a:chExt cx="495301" cy="496031"/>
          </a:xfrm>
        </p:grpSpPr>
        <p:pic>
          <p:nvPicPr>
            <p:cNvPr id="21" name="Picture 2" descr="3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Oval 19"/>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itle 1"/>
          <p:cNvSpPr txBox="1">
            <a:spLocks/>
          </p:cNvSpPr>
          <p:nvPr/>
        </p:nvSpPr>
        <p:spPr>
          <a:xfrm>
            <a:off x="913795" y="216408"/>
            <a:ext cx="10353762" cy="97045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 </a:t>
            </a:r>
          </a:p>
        </p:txBody>
      </p:sp>
      <p:sp>
        <p:nvSpPr>
          <p:cNvPr id="13" name="Title 1"/>
          <p:cNvSpPr txBox="1">
            <a:spLocks/>
          </p:cNvSpPr>
          <p:nvPr/>
        </p:nvSpPr>
        <p:spPr>
          <a:xfrm>
            <a:off x="913795" y="1436437"/>
            <a:ext cx="10353762" cy="4858006"/>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Aft>
                <a:spcPts val="600"/>
              </a:spcAft>
            </a:pPr>
            <a:endParaRPr lang="en-US" sz="2400" dirty="0">
              <a:latin typeface="+mn-lt"/>
              <a:cs typeface="Times New Roman" panose="02020603050405020304" pitchFamily="18" charset="0"/>
            </a:endParaRPr>
          </a:p>
          <a:p>
            <a:pPr marL="342900" indent="-342900" algn="l">
              <a:lnSpc>
                <a:spcPct val="150000"/>
              </a:lnSpc>
              <a:spcAft>
                <a:spcPts val="600"/>
              </a:spcAft>
              <a:buFont typeface="+mj-lt"/>
              <a:buAutoNum type="arabicPeriod"/>
            </a:pPr>
            <a:endParaRPr lang="en-US" sz="1600" dirty="0">
              <a:latin typeface="+mn-lt"/>
              <a:cs typeface="Times New Roman" panose="02020603050405020304" pitchFamily="18" charset="0"/>
            </a:endParaRPr>
          </a:p>
        </p:txBody>
      </p:sp>
      <p:sp>
        <p:nvSpPr>
          <p:cNvPr id="2" name="Title 1"/>
          <p:cNvSpPr>
            <a:spLocks noGrp="1"/>
          </p:cNvSpPr>
          <p:nvPr>
            <p:ph type="title"/>
          </p:nvPr>
        </p:nvSpPr>
        <p:spPr>
          <a:xfrm>
            <a:off x="913795" y="59411"/>
            <a:ext cx="10353762" cy="970450"/>
          </a:xfrm>
        </p:spPr>
        <p:txBody>
          <a:bodyPr/>
          <a:lstStyle/>
          <a:p>
            <a:r>
              <a:rPr lang="en-US" dirty="0"/>
              <a:t>Upstream versus Downstream Interventions</a:t>
            </a:r>
          </a:p>
        </p:txBody>
      </p:sp>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4"/>
          <a:stretch>
            <a:fillRect/>
          </a:stretch>
        </p:blipFill>
        <p:spPr>
          <a:xfrm>
            <a:off x="2572715" y="1387108"/>
            <a:ext cx="6538729" cy="4572000"/>
          </a:xfrm>
          <a:prstGeom prst="rect">
            <a:avLst/>
          </a:prstGeom>
        </p:spPr>
      </p:pic>
      <p:graphicFrame>
        <p:nvGraphicFramePr>
          <p:cNvPr id="5" name="Diagram 4"/>
          <p:cNvGraphicFramePr/>
          <p:nvPr/>
        </p:nvGraphicFramePr>
        <p:xfrm>
          <a:off x="2031999" y="3394129"/>
          <a:ext cx="7615695" cy="5734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Notched Right Arrow 5"/>
          <p:cNvSpPr/>
          <p:nvPr/>
        </p:nvSpPr>
        <p:spPr>
          <a:xfrm>
            <a:off x="2628683" y="2987553"/>
            <a:ext cx="1781939" cy="945452"/>
          </a:xfrm>
          <a:prstGeom prst="notchedRightArrow">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bg2"/>
                </a:solidFill>
              </a:rPr>
              <a:t>Physiology</a:t>
            </a:r>
            <a:r>
              <a:rPr lang="en-US" dirty="0"/>
              <a:t> </a:t>
            </a:r>
          </a:p>
        </p:txBody>
      </p:sp>
      <p:sp>
        <p:nvSpPr>
          <p:cNvPr id="14" name="Notched Right Arrow 13"/>
          <p:cNvSpPr/>
          <p:nvPr/>
        </p:nvSpPr>
        <p:spPr>
          <a:xfrm>
            <a:off x="4487789" y="2987554"/>
            <a:ext cx="1792937" cy="942872"/>
          </a:xfrm>
          <a:prstGeom prst="notchedRightArrow">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bg2"/>
                </a:solidFill>
              </a:rPr>
              <a:t>Perceptions/impulses</a:t>
            </a:r>
          </a:p>
        </p:txBody>
      </p:sp>
      <p:sp>
        <p:nvSpPr>
          <p:cNvPr id="15" name="Notched Right Arrow 14"/>
          <p:cNvSpPr/>
          <p:nvPr/>
        </p:nvSpPr>
        <p:spPr>
          <a:xfrm>
            <a:off x="6250420" y="3015261"/>
            <a:ext cx="2129095" cy="886358"/>
          </a:xfrm>
          <a:prstGeom prst="notchedRightArrow">
            <a:avLst/>
          </a:prstGeom>
          <a:ln/>
        </p:spPr>
        <p:style>
          <a:lnRef idx="1">
            <a:schemeClr val="dk1"/>
          </a:lnRef>
          <a:fillRef idx="2">
            <a:schemeClr val="dk1"/>
          </a:fillRef>
          <a:effectRef idx="1">
            <a:schemeClr val="dk1"/>
          </a:effectRef>
          <a:fontRef idx="minor">
            <a:schemeClr val="dk1"/>
          </a:fontRef>
        </p:style>
        <p:txBody>
          <a:bodyPr rtlCol="0" anchor="ctr"/>
          <a:lstStyle/>
          <a:p>
            <a:r>
              <a:rPr lang="en-US" sz="1600" dirty="0">
                <a:solidFill>
                  <a:schemeClr val="bg2"/>
                </a:solidFill>
              </a:rPr>
              <a:t>Affect/Emotion</a:t>
            </a:r>
          </a:p>
        </p:txBody>
      </p:sp>
      <p:sp>
        <p:nvSpPr>
          <p:cNvPr id="18" name="Notched Right Arrow 17"/>
          <p:cNvSpPr/>
          <p:nvPr/>
        </p:nvSpPr>
        <p:spPr>
          <a:xfrm rot="9992521" flipV="1">
            <a:off x="6852289" y="4747249"/>
            <a:ext cx="1546338" cy="744047"/>
          </a:xfrm>
          <a:prstGeom prst="notchedRightArrow">
            <a:avLst/>
          </a:prstGeom>
          <a:ln/>
        </p:spPr>
        <p:style>
          <a:lnRef idx="1">
            <a:schemeClr val="dk1"/>
          </a:lnRef>
          <a:fillRef idx="2">
            <a:schemeClr val="dk1"/>
          </a:fillRef>
          <a:effectRef idx="1">
            <a:schemeClr val="dk1"/>
          </a:effectRef>
          <a:fontRef idx="minor">
            <a:schemeClr val="dk1"/>
          </a:fontRef>
        </p:style>
        <p:txBody>
          <a:bodyPr vert="horz" rtlCol="0" anchor="ctr"/>
          <a:lstStyle/>
          <a:p>
            <a:pPr algn="ctr"/>
            <a:r>
              <a:rPr lang="en-US" sz="1600" dirty="0">
                <a:solidFill>
                  <a:schemeClr val="bg2"/>
                </a:solidFill>
              </a:rPr>
              <a:t> Behavior</a:t>
            </a:r>
          </a:p>
        </p:txBody>
      </p:sp>
      <p:sp>
        <p:nvSpPr>
          <p:cNvPr id="7" name="Circular Arrow 6"/>
          <p:cNvSpPr/>
          <p:nvPr/>
        </p:nvSpPr>
        <p:spPr>
          <a:xfrm rot="4932955">
            <a:off x="7749738" y="3580468"/>
            <a:ext cx="1386176" cy="1164473"/>
          </a:xfrm>
          <a:prstGeom prst="circularArrow">
            <a:avLst>
              <a:gd name="adj1" fmla="val 25000"/>
              <a:gd name="adj2" fmla="val 1142319"/>
              <a:gd name="adj3" fmla="val 21055592"/>
              <a:gd name="adj4" fmla="val 11701459"/>
              <a:gd name="adj5" fmla="val 12500"/>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r>
              <a:rPr lang="en-US" dirty="0">
                <a:solidFill>
                  <a:schemeClr val="bg1"/>
                </a:solidFill>
              </a:rPr>
              <a:t>cognition</a:t>
            </a:r>
          </a:p>
        </p:txBody>
      </p:sp>
    </p:spTree>
    <p:extLst>
      <p:ext uri="{BB962C8B-B14F-4D97-AF65-F5344CB8AC3E}">
        <p14:creationId xmlns:p14="http://schemas.microsoft.com/office/powerpoint/2010/main" val="143775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8"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367046"/>
            <a:ext cx="12192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571500" y="6430546"/>
            <a:ext cx="2362200" cy="338554"/>
          </a:xfrm>
          <a:prstGeom prst="rect">
            <a:avLst/>
          </a:prstGeom>
          <a:noFill/>
        </p:spPr>
        <p:txBody>
          <a:bodyPr wrap="square" rtlCol="0">
            <a:spAutoFit/>
          </a:bodyPr>
          <a:lstStyle/>
          <a:p>
            <a:r>
              <a:rPr lang="en-US" sz="1600" dirty="0">
                <a:solidFill>
                  <a:schemeClr val="tx2"/>
                </a:solidFill>
                <a:latin typeface="+mj-lt"/>
              </a:rPr>
              <a:t>© NFI Vermont 2018</a:t>
            </a:r>
          </a:p>
        </p:txBody>
      </p:sp>
      <p:grpSp>
        <p:nvGrpSpPr>
          <p:cNvPr id="23" name="Group 22"/>
          <p:cNvGrpSpPr/>
          <p:nvPr/>
        </p:nvGrpSpPr>
        <p:grpSpPr>
          <a:xfrm>
            <a:off x="152400" y="6264947"/>
            <a:ext cx="495301" cy="496031"/>
            <a:chOff x="152400" y="6205955"/>
            <a:chExt cx="495301" cy="496031"/>
          </a:xfrm>
        </p:grpSpPr>
        <p:pic>
          <p:nvPicPr>
            <p:cNvPr id="21" name="Picture 2" descr="3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Oval 19"/>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itle 1"/>
          <p:cNvSpPr txBox="1">
            <a:spLocks/>
          </p:cNvSpPr>
          <p:nvPr/>
        </p:nvSpPr>
        <p:spPr>
          <a:xfrm>
            <a:off x="913795" y="173545"/>
            <a:ext cx="10353762" cy="97045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 </a:t>
            </a:r>
          </a:p>
        </p:txBody>
      </p:sp>
      <p:sp>
        <p:nvSpPr>
          <p:cNvPr id="13" name="Title 1"/>
          <p:cNvSpPr txBox="1">
            <a:spLocks/>
          </p:cNvSpPr>
          <p:nvPr/>
        </p:nvSpPr>
        <p:spPr>
          <a:xfrm>
            <a:off x="913795" y="1436437"/>
            <a:ext cx="10353762" cy="4858006"/>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Aft>
                <a:spcPts val="600"/>
              </a:spcAft>
            </a:pPr>
            <a:endParaRPr lang="en-US" sz="2400" dirty="0">
              <a:latin typeface="+mn-lt"/>
              <a:cs typeface="Times New Roman" panose="02020603050405020304" pitchFamily="18" charset="0"/>
            </a:endParaRPr>
          </a:p>
          <a:p>
            <a:pPr marL="342900" indent="-342900" algn="l">
              <a:lnSpc>
                <a:spcPct val="150000"/>
              </a:lnSpc>
              <a:spcAft>
                <a:spcPts val="600"/>
              </a:spcAft>
              <a:buFont typeface="+mj-lt"/>
              <a:buAutoNum type="arabicPeriod"/>
            </a:pPr>
            <a:endParaRPr lang="en-US" sz="1600" dirty="0">
              <a:latin typeface="+mn-lt"/>
              <a:cs typeface="Times New Roman" panose="02020603050405020304" pitchFamily="18" charset="0"/>
            </a:endParaRPr>
          </a:p>
        </p:txBody>
      </p:sp>
      <p:pic>
        <p:nvPicPr>
          <p:cNvPr id="9" name="Content Placeholder 3" descr="Shark"/>
          <p:cNvPicPr>
            <a:picLocks noChangeAspect="1"/>
          </p:cNvPicPr>
          <p:nvPr/>
        </p:nvPicPr>
        <p:blipFill>
          <a:blip r:embed="rId4"/>
          <a:stretch>
            <a:fillRect/>
          </a:stretch>
        </p:blipFill>
        <p:spPr>
          <a:xfrm>
            <a:off x="647699" y="542925"/>
            <a:ext cx="10925175" cy="5443538"/>
          </a:xfrm>
          <a:prstGeom prst="rect">
            <a:avLst/>
          </a:prstGeom>
          <a:effectLst>
            <a:outerShdw blurRad="25400" dir="17880000">
              <a:srgbClr val="000000">
                <a:alpha val="46000"/>
              </a:srgbClr>
            </a:outerShdw>
          </a:effectLst>
        </p:spPr>
      </p:pic>
      <p:sp>
        <p:nvSpPr>
          <p:cNvPr id="2" name="TextBox 1"/>
          <p:cNvSpPr txBox="1"/>
          <p:nvPr/>
        </p:nvSpPr>
        <p:spPr>
          <a:xfrm>
            <a:off x="647699" y="3185652"/>
            <a:ext cx="10925175" cy="2930013"/>
          </a:xfrm>
          <a:prstGeom prst="rect">
            <a:avLst/>
          </a:prstGeom>
          <a:solidFill>
            <a:schemeClr val="accent5">
              <a:lumMod val="60000"/>
              <a:lumOff val="40000"/>
            </a:schemeClr>
          </a:solidFill>
        </p:spPr>
        <p:txBody>
          <a:bodyPr wrap="square" rtlCol="0">
            <a:spAutoFit/>
          </a:bodyPr>
          <a:lstStyle/>
          <a:p>
            <a:endParaRPr lang="en-US" dirty="0"/>
          </a:p>
        </p:txBody>
      </p:sp>
      <p:sp>
        <p:nvSpPr>
          <p:cNvPr id="3" name="TextBox 2"/>
          <p:cNvSpPr txBox="1"/>
          <p:nvPr/>
        </p:nvSpPr>
        <p:spPr>
          <a:xfrm>
            <a:off x="1752600" y="3865440"/>
            <a:ext cx="1875971" cy="369332"/>
          </a:xfrm>
          <a:prstGeom prst="rect">
            <a:avLst/>
          </a:prstGeom>
          <a:noFill/>
        </p:spPr>
        <p:txBody>
          <a:bodyPr wrap="square" rtlCol="0">
            <a:spAutoFit/>
          </a:bodyPr>
          <a:lstStyle/>
          <a:p>
            <a:r>
              <a:rPr lang="en-US" dirty="0"/>
              <a:t>abuse</a:t>
            </a:r>
          </a:p>
        </p:txBody>
      </p:sp>
      <p:sp>
        <p:nvSpPr>
          <p:cNvPr id="4" name="TextBox 3"/>
          <p:cNvSpPr txBox="1"/>
          <p:nvPr/>
        </p:nvSpPr>
        <p:spPr>
          <a:xfrm>
            <a:off x="2481943" y="5065486"/>
            <a:ext cx="1349828" cy="369332"/>
          </a:xfrm>
          <a:prstGeom prst="rect">
            <a:avLst/>
          </a:prstGeom>
          <a:noFill/>
        </p:spPr>
        <p:txBody>
          <a:bodyPr wrap="square" rtlCol="0">
            <a:spAutoFit/>
          </a:bodyPr>
          <a:lstStyle/>
          <a:p>
            <a:r>
              <a:rPr lang="en-US" dirty="0"/>
              <a:t>neglect</a:t>
            </a:r>
          </a:p>
        </p:txBody>
      </p:sp>
      <p:sp>
        <p:nvSpPr>
          <p:cNvPr id="5" name="TextBox 4"/>
          <p:cNvSpPr txBox="1"/>
          <p:nvPr/>
        </p:nvSpPr>
        <p:spPr>
          <a:xfrm>
            <a:off x="3367314" y="3686629"/>
            <a:ext cx="1669143" cy="369332"/>
          </a:xfrm>
          <a:prstGeom prst="rect">
            <a:avLst/>
          </a:prstGeom>
          <a:noFill/>
        </p:spPr>
        <p:txBody>
          <a:bodyPr wrap="square" rtlCol="0">
            <a:spAutoFit/>
          </a:bodyPr>
          <a:lstStyle/>
          <a:p>
            <a:r>
              <a:rPr lang="en-US" dirty="0"/>
              <a:t>Fear of adults</a:t>
            </a:r>
          </a:p>
        </p:txBody>
      </p:sp>
      <p:sp>
        <p:nvSpPr>
          <p:cNvPr id="6" name="TextBox 5"/>
          <p:cNvSpPr txBox="1"/>
          <p:nvPr/>
        </p:nvSpPr>
        <p:spPr>
          <a:xfrm>
            <a:off x="4426857" y="4397829"/>
            <a:ext cx="1465943" cy="646331"/>
          </a:xfrm>
          <a:prstGeom prst="rect">
            <a:avLst/>
          </a:prstGeom>
          <a:noFill/>
        </p:spPr>
        <p:txBody>
          <a:bodyPr wrap="square" rtlCol="0">
            <a:spAutoFit/>
          </a:bodyPr>
          <a:lstStyle/>
          <a:p>
            <a:r>
              <a:rPr lang="en-US" dirty="0"/>
              <a:t>Community violence</a:t>
            </a:r>
          </a:p>
        </p:txBody>
      </p:sp>
      <p:sp>
        <p:nvSpPr>
          <p:cNvPr id="7" name="TextBox 6"/>
          <p:cNvSpPr txBox="1"/>
          <p:nvPr/>
        </p:nvSpPr>
        <p:spPr>
          <a:xfrm>
            <a:off x="6516914" y="5044160"/>
            <a:ext cx="1886857" cy="646331"/>
          </a:xfrm>
          <a:prstGeom prst="rect">
            <a:avLst/>
          </a:prstGeom>
          <a:noFill/>
        </p:spPr>
        <p:txBody>
          <a:bodyPr wrap="square" rtlCol="0">
            <a:spAutoFit/>
          </a:bodyPr>
          <a:lstStyle/>
          <a:p>
            <a:r>
              <a:rPr lang="en-US" dirty="0"/>
              <a:t>Poor sleep hygiene</a:t>
            </a:r>
          </a:p>
        </p:txBody>
      </p:sp>
      <p:sp>
        <p:nvSpPr>
          <p:cNvPr id="8" name="TextBox 7"/>
          <p:cNvSpPr txBox="1"/>
          <p:nvPr/>
        </p:nvSpPr>
        <p:spPr>
          <a:xfrm>
            <a:off x="9448800" y="4234772"/>
            <a:ext cx="1393371" cy="646331"/>
          </a:xfrm>
          <a:prstGeom prst="rect">
            <a:avLst/>
          </a:prstGeom>
          <a:noFill/>
        </p:spPr>
        <p:txBody>
          <a:bodyPr wrap="square" rtlCol="0">
            <a:spAutoFit/>
          </a:bodyPr>
          <a:lstStyle/>
          <a:p>
            <a:r>
              <a:rPr lang="en-US" dirty="0"/>
              <a:t>Substance abuse</a:t>
            </a:r>
          </a:p>
        </p:txBody>
      </p:sp>
      <p:sp>
        <p:nvSpPr>
          <p:cNvPr id="10" name="TextBox 9"/>
          <p:cNvSpPr txBox="1"/>
          <p:nvPr/>
        </p:nvSpPr>
        <p:spPr>
          <a:xfrm>
            <a:off x="8766629" y="5250152"/>
            <a:ext cx="2075542" cy="369332"/>
          </a:xfrm>
          <a:prstGeom prst="rect">
            <a:avLst/>
          </a:prstGeom>
          <a:noFill/>
        </p:spPr>
        <p:txBody>
          <a:bodyPr wrap="square" rtlCol="0">
            <a:spAutoFit/>
          </a:bodyPr>
          <a:lstStyle/>
          <a:p>
            <a:r>
              <a:rPr lang="en-US" dirty="0"/>
              <a:t>Difficulty in school</a:t>
            </a:r>
          </a:p>
        </p:txBody>
      </p:sp>
      <p:sp>
        <p:nvSpPr>
          <p:cNvPr id="11" name="TextBox 10"/>
          <p:cNvSpPr txBox="1"/>
          <p:nvPr/>
        </p:nvSpPr>
        <p:spPr>
          <a:xfrm>
            <a:off x="3831771" y="5367325"/>
            <a:ext cx="1727200" cy="646331"/>
          </a:xfrm>
          <a:prstGeom prst="rect">
            <a:avLst/>
          </a:prstGeom>
          <a:noFill/>
        </p:spPr>
        <p:txBody>
          <a:bodyPr wrap="square" rtlCol="0">
            <a:spAutoFit/>
          </a:bodyPr>
          <a:lstStyle/>
          <a:p>
            <a:r>
              <a:rPr lang="en-US" dirty="0"/>
              <a:t>Incarcerated parent</a:t>
            </a:r>
          </a:p>
        </p:txBody>
      </p:sp>
      <p:sp>
        <p:nvSpPr>
          <p:cNvPr id="14" name="TextBox 13"/>
          <p:cNvSpPr txBox="1"/>
          <p:nvPr/>
        </p:nvSpPr>
        <p:spPr>
          <a:xfrm>
            <a:off x="9804400" y="3686629"/>
            <a:ext cx="1255486" cy="369332"/>
          </a:xfrm>
          <a:prstGeom prst="rect">
            <a:avLst/>
          </a:prstGeom>
          <a:noFill/>
        </p:spPr>
        <p:txBody>
          <a:bodyPr wrap="square" rtlCol="0">
            <a:spAutoFit/>
          </a:bodyPr>
          <a:lstStyle/>
          <a:p>
            <a:r>
              <a:rPr lang="en-US" dirty="0"/>
              <a:t>hunger</a:t>
            </a:r>
          </a:p>
        </p:txBody>
      </p:sp>
      <p:sp>
        <p:nvSpPr>
          <p:cNvPr id="15" name="TextBox 14"/>
          <p:cNvSpPr txBox="1"/>
          <p:nvPr/>
        </p:nvSpPr>
        <p:spPr>
          <a:xfrm>
            <a:off x="1045029" y="4557937"/>
            <a:ext cx="1161142" cy="646331"/>
          </a:xfrm>
          <a:prstGeom prst="rect">
            <a:avLst/>
          </a:prstGeom>
          <a:noFill/>
        </p:spPr>
        <p:txBody>
          <a:bodyPr wrap="square" rtlCol="0">
            <a:spAutoFit/>
          </a:bodyPr>
          <a:lstStyle/>
          <a:p>
            <a:r>
              <a:rPr lang="en-US" dirty="0"/>
              <a:t>Sexual abuse</a:t>
            </a:r>
          </a:p>
        </p:txBody>
      </p:sp>
      <p:sp>
        <p:nvSpPr>
          <p:cNvPr id="16" name="TextBox 15"/>
          <p:cNvSpPr txBox="1"/>
          <p:nvPr/>
        </p:nvSpPr>
        <p:spPr>
          <a:xfrm>
            <a:off x="2322286" y="4397829"/>
            <a:ext cx="1654628" cy="369332"/>
          </a:xfrm>
          <a:prstGeom prst="rect">
            <a:avLst/>
          </a:prstGeom>
          <a:noFill/>
        </p:spPr>
        <p:txBody>
          <a:bodyPr wrap="square" rtlCol="0">
            <a:spAutoFit/>
          </a:bodyPr>
          <a:lstStyle/>
          <a:p>
            <a:r>
              <a:rPr lang="en-US" dirty="0"/>
              <a:t>Racial trauma</a:t>
            </a:r>
          </a:p>
        </p:txBody>
      </p:sp>
    </p:spTree>
    <p:extLst>
      <p:ext uri="{BB962C8B-B14F-4D97-AF65-F5344CB8AC3E}">
        <p14:creationId xmlns:p14="http://schemas.microsoft.com/office/powerpoint/2010/main" val="227842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20250"/>
                                        <p:tgtEl>
                                          <p:spTgt spid="2"/>
                                        </p:tgtEl>
                                      </p:cBhvr>
                                    </p:animEffect>
                                    <p:set>
                                      <p:cBhvr>
                                        <p:cTn id="7" dur="1" fill="hold">
                                          <p:stCondLst>
                                            <p:cond delay="2024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10" grpId="0"/>
      <p:bldP spid="11" grpId="0"/>
      <p:bldP spid="1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38293" y="228600"/>
            <a:ext cx="10972800" cy="1143000"/>
          </a:xfrm>
        </p:spPr>
        <p:txBody>
          <a:bodyPr/>
          <a:lstStyle/>
          <a:p>
            <a:pPr eaLnBrk="1" hangingPunct="1"/>
            <a:r>
              <a:rPr lang="en-US" altLang="en-US" sz="5400" dirty="0">
                <a:solidFill>
                  <a:schemeClr val="accent6"/>
                </a:solidFill>
              </a:rPr>
              <a:t>Shift Your Perspective</a:t>
            </a:r>
          </a:p>
        </p:txBody>
      </p:sp>
      <p:sp>
        <p:nvSpPr>
          <p:cNvPr id="21507" name="Content Placeholder 2"/>
          <p:cNvSpPr>
            <a:spLocks noGrp="1"/>
          </p:cNvSpPr>
          <p:nvPr>
            <p:ph idx="1"/>
          </p:nvPr>
        </p:nvSpPr>
        <p:spPr>
          <a:xfrm>
            <a:off x="203200" y="1447800"/>
            <a:ext cx="11480800" cy="3657600"/>
          </a:xfrm>
        </p:spPr>
        <p:txBody>
          <a:bodyPr/>
          <a:lstStyle/>
          <a:p>
            <a:pPr marL="0" indent="0" algn="ctr" eaLnBrk="1" hangingPunct="1">
              <a:buFont typeface="Wingdings" pitchFamily="-102" charset="2"/>
              <a:buNone/>
            </a:pPr>
            <a:r>
              <a:rPr lang="en-US" altLang="en-US" sz="4000" dirty="0"/>
              <a:t>from</a:t>
            </a:r>
          </a:p>
          <a:p>
            <a:pPr marL="0" indent="0" algn="ctr" eaLnBrk="1" hangingPunct="1">
              <a:buFont typeface="Wingdings" pitchFamily="-102" charset="2"/>
              <a:buNone/>
            </a:pPr>
            <a:r>
              <a:rPr lang="en-US" altLang="en-US" sz="4000" dirty="0">
                <a:solidFill>
                  <a:schemeClr val="accent3"/>
                </a:solidFill>
              </a:rPr>
              <a:t>"What is wrong with you?" </a:t>
            </a:r>
          </a:p>
          <a:p>
            <a:pPr marL="0" indent="0" algn="ctr" eaLnBrk="1" hangingPunct="1">
              <a:buFont typeface="Wingdings" pitchFamily="-102" charset="2"/>
              <a:buNone/>
            </a:pPr>
            <a:r>
              <a:rPr lang="en-US" altLang="en-US" sz="3600" dirty="0"/>
              <a:t>to</a:t>
            </a:r>
          </a:p>
          <a:p>
            <a:pPr marL="0" indent="0" algn="ctr" eaLnBrk="1" hangingPunct="1">
              <a:buFont typeface="Wingdings" pitchFamily="-102" charset="2"/>
              <a:buNone/>
            </a:pPr>
            <a:r>
              <a:rPr lang="en-US" altLang="en-US" sz="4000" dirty="0">
                <a:solidFill>
                  <a:schemeClr val="accent3"/>
                </a:solidFill>
              </a:rPr>
              <a:t>"What has happened to you?" </a:t>
            </a:r>
          </a:p>
          <a:p>
            <a:pPr marL="0" indent="0" algn="r" eaLnBrk="1" hangingPunct="1">
              <a:buFont typeface="Wingdings" pitchFamily="-102" charset="2"/>
              <a:buNone/>
            </a:pPr>
            <a:endParaRPr lang="en-US" altLang="en-US" sz="1100" dirty="0"/>
          </a:p>
          <a:p>
            <a:pPr marL="0" indent="0" algn="ctr" eaLnBrk="1" hangingPunct="1">
              <a:spcBef>
                <a:spcPct val="0"/>
              </a:spcBef>
              <a:buFont typeface="Wingdings" pitchFamily="-102" charset="2"/>
              <a:buNone/>
            </a:pPr>
            <a:r>
              <a:rPr lang="en-US" altLang="en-US" sz="1400" dirty="0"/>
              <a:t>(from Wisconsin Dept. of Health Services  www.dhs.wisconsin.gov/tic)</a:t>
            </a:r>
          </a:p>
        </p:txBody>
      </p:sp>
      <p:sp>
        <p:nvSpPr>
          <p:cNvPr id="5" name="Rectangle 4"/>
          <p:cNvSpPr/>
          <p:nvPr/>
        </p:nvSpPr>
        <p:spPr>
          <a:xfrm>
            <a:off x="2160693" y="1309915"/>
            <a:ext cx="8128000" cy="4238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lumMod val="95000"/>
                    <a:lumOff val="5000"/>
                  </a:schemeClr>
                </a:solidFill>
              </a:rPr>
              <a:t>Transition from a blame model to a repair model</a:t>
            </a:r>
          </a:p>
          <a:p>
            <a:pPr algn="ctr"/>
            <a:endParaRPr lang="en-US" sz="4000" dirty="0">
              <a:solidFill>
                <a:schemeClr val="bg1">
                  <a:lumMod val="95000"/>
                  <a:lumOff val="5000"/>
                </a:schemeClr>
              </a:solidFill>
            </a:endParaRPr>
          </a:p>
          <a:p>
            <a:pPr algn="ctr"/>
            <a:r>
              <a:rPr lang="en-US" sz="4000" dirty="0">
                <a:solidFill>
                  <a:schemeClr val="bg1">
                    <a:lumMod val="95000"/>
                    <a:lumOff val="5000"/>
                  </a:schemeClr>
                </a:solidFill>
              </a:rPr>
              <a:t>Asking “how can we help” and “what can we learn from </a:t>
            </a:r>
            <a:r>
              <a:rPr lang="en-US" sz="4000">
                <a:solidFill>
                  <a:schemeClr val="bg1">
                    <a:lumMod val="95000"/>
                    <a:lumOff val="5000"/>
                  </a:schemeClr>
                </a:solidFill>
              </a:rPr>
              <a:t>you?”</a:t>
            </a:r>
            <a:endParaRPr lang="en-US" sz="4000" dirty="0">
              <a:solidFill>
                <a:schemeClr val="bg1">
                  <a:lumMod val="95000"/>
                  <a:lumOff val="5000"/>
                </a:schemeClr>
              </a:solidFill>
            </a:endParaRPr>
          </a:p>
        </p:txBody>
      </p:sp>
    </p:spTree>
    <p:extLst>
      <p:ext uri="{BB962C8B-B14F-4D97-AF65-F5344CB8AC3E}">
        <p14:creationId xmlns:p14="http://schemas.microsoft.com/office/powerpoint/2010/main" val="285227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Social Injury Requires Social Healing</a:t>
            </a:r>
          </a:p>
        </p:txBody>
      </p:sp>
      <p:pic>
        <p:nvPicPr>
          <p:cNvPr id="2050" name="Picture 2">
            <a:extLst>
              <a:ext uri="{C183D7F6-B498-43B3-948B-1728B52AA6E4}">
                <adec:decorative xmlns:adec="http://schemas.microsoft.com/office/drawing/2017/decorative" val="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762375" y="1933575"/>
            <a:ext cx="4667250"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a:extLst>
              <a:ext uri="{FF2B5EF4-FFF2-40B4-BE49-F238E27FC236}">
                <a16:creationId xmlns:a16="http://schemas.microsoft.com/office/drawing/2014/main" id="{A7F69239-6096-4EFB-90A2-68104C01A2C0}"/>
              </a:ext>
            </a:extLst>
          </p:cNvPr>
          <p:cNvSpPr>
            <a:spLocks noGrp="1"/>
          </p:cNvSpPr>
          <p:nvPr>
            <p:ph type="ftr" sz="quarter" idx="11"/>
          </p:nvPr>
        </p:nvSpPr>
        <p:spPr/>
        <p:txBody>
          <a:bodyPr/>
          <a:lstStyle/>
          <a:p>
            <a:r>
              <a:rPr lang="en-US"/>
              <a:t>Sandra Bloom, MD.  Creating Sanctuary in School</a:t>
            </a:r>
            <a:endParaRPr lang="en-US" dirty="0"/>
          </a:p>
        </p:txBody>
      </p:sp>
    </p:spTree>
    <p:extLst>
      <p:ext uri="{BB962C8B-B14F-4D97-AF65-F5344CB8AC3E}">
        <p14:creationId xmlns:p14="http://schemas.microsoft.com/office/powerpoint/2010/main" val="283588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6205955"/>
            <a:ext cx="12192000" cy="652045"/>
            <a:chOff x="0" y="6205955"/>
            <a:chExt cx="12192000" cy="652045"/>
          </a:xfrm>
        </p:grpSpPr>
        <p:sp>
          <p:nvSpPr>
            <p:cNvPr id="19" name="Rectangle 18"/>
            <p:cNvSpPr/>
            <p:nvPr/>
          </p:nvSpPr>
          <p:spPr>
            <a:xfrm>
              <a:off x="0" y="6367046"/>
              <a:ext cx="12192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571500" y="6430546"/>
              <a:ext cx="2362200" cy="338554"/>
            </a:xfrm>
            <a:prstGeom prst="rect">
              <a:avLst/>
            </a:prstGeom>
            <a:noFill/>
          </p:spPr>
          <p:txBody>
            <a:bodyPr wrap="square" rtlCol="0">
              <a:spAutoFit/>
            </a:bodyPr>
            <a:lstStyle/>
            <a:p>
              <a:r>
                <a:rPr lang="en-US" sz="1600" dirty="0">
                  <a:solidFill>
                    <a:schemeClr val="tx2"/>
                  </a:solidFill>
                  <a:latin typeface="+mj-lt"/>
                </a:rPr>
                <a:t>© NFI Vermont 2018</a:t>
              </a:r>
            </a:p>
          </p:txBody>
        </p:sp>
        <p:grpSp>
          <p:nvGrpSpPr>
            <p:cNvPr id="23" name="Group 22"/>
            <p:cNvGrpSpPr/>
            <p:nvPr/>
          </p:nvGrpSpPr>
          <p:grpSpPr>
            <a:xfrm>
              <a:off x="152400" y="6205955"/>
              <a:ext cx="495301" cy="496031"/>
              <a:chOff x="152400" y="6205955"/>
              <a:chExt cx="495301" cy="496031"/>
            </a:xfrm>
          </p:grpSpPr>
          <p:pic>
            <p:nvPicPr>
              <p:cNvPr id="21" name="Picture 2" descr="3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Oval 19"/>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2" name="Title 1"/>
          <p:cNvSpPr txBox="1">
            <a:spLocks/>
          </p:cNvSpPr>
          <p:nvPr/>
        </p:nvSpPr>
        <p:spPr>
          <a:xfrm>
            <a:off x="913795" y="216408"/>
            <a:ext cx="10353762" cy="97045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What is Trauma?</a:t>
            </a:r>
          </a:p>
        </p:txBody>
      </p:sp>
      <p:sp>
        <p:nvSpPr>
          <p:cNvPr id="13" name="Title 1"/>
          <p:cNvSpPr txBox="1">
            <a:spLocks/>
          </p:cNvSpPr>
          <p:nvPr/>
        </p:nvSpPr>
        <p:spPr>
          <a:xfrm>
            <a:off x="571500" y="1186859"/>
            <a:ext cx="10696057" cy="1565486"/>
          </a:xfrm>
          <a:prstGeom prst="rect">
            <a:avLst/>
          </a:prstGeom>
          <a:effectLst>
            <a:outerShdw blurRad="25400" dir="17880000">
              <a:srgbClr val="000000">
                <a:alpha val="46000"/>
              </a:srgbClr>
            </a:outerShdw>
          </a:effectLst>
        </p:spPr>
        <p:txBody>
          <a:bodyPr vert="horz" lIns="91440" tIns="45720" rIns="91440" bIns="45720" rtlCol="0" anchor="b">
            <a:normAutofit fontScale="40000" lnSpcReduction="20000"/>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endParaRPr lang="en-US" sz="4500" i="1" dirty="0">
              <a:solidFill>
                <a:schemeClr val="accent2"/>
              </a:solidFill>
              <a:latin typeface="+mn-lt"/>
              <a:cs typeface="Times New Roman" panose="02020603050405020304" pitchFamily="18" charset="0"/>
            </a:endParaRPr>
          </a:p>
          <a:p>
            <a:pPr>
              <a:lnSpc>
                <a:spcPct val="150000"/>
              </a:lnSpc>
            </a:pPr>
            <a:r>
              <a:rPr lang="en-US" sz="4500" b="1" i="1" dirty="0">
                <a:solidFill>
                  <a:schemeClr val="tx1"/>
                </a:solidFill>
                <a:effectLst/>
                <a:latin typeface="+mn-lt"/>
                <a:cs typeface="Times New Roman" panose="02020603050405020304" pitchFamily="18" charset="0"/>
              </a:rPr>
              <a:t>Trauma is a sudden, unpredictable, physiological experience that overwhelms a person’s ability to cope.  It</a:t>
            </a:r>
            <a:r>
              <a:rPr lang="en-US" altLang="en-US" sz="4500" b="1" i="1" dirty="0">
                <a:solidFill>
                  <a:schemeClr val="tx1"/>
                </a:solidFill>
                <a:effectLst/>
              </a:rPr>
              <a:t> is not just an event itself, but rather a response to a stressful experience in which a person’s ability to cope is dramatically undermined.</a:t>
            </a:r>
          </a:p>
          <a:p>
            <a:pPr>
              <a:lnSpc>
                <a:spcPct val="150000"/>
              </a:lnSpc>
            </a:pPr>
            <a:endParaRPr lang="en-US" sz="4000" i="1" dirty="0">
              <a:solidFill>
                <a:schemeClr val="accent2"/>
              </a:solidFill>
              <a:latin typeface="+mn-lt"/>
              <a:cs typeface="Times New Roman" panose="02020603050405020304" pitchFamily="18" charset="0"/>
            </a:endParaRPr>
          </a:p>
          <a:p>
            <a:pPr marL="342900" indent="-342900" algn="l">
              <a:lnSpc>
                <a:spcPct val="150000"/>
              </a:lnSpc>
              <a:buFont typeface="+mj-lt"/>
              <a:buAutoNum type="arabicPeriod"/>
            </a:pPr>
            <a:endParaRPr lang="en-US" sz="1600" dirty="0">
              <a:latin typeface="+mn-lt"/>
              <a:cs typeface="Times New Roman" panose="02020603050405020304" pitchFamily="18" charset="0"/>
            </a:endParaRPr>
          </a:p>
          <a:p>
            <a:pPr marL="342900" indent="-342900" algn="l">
              <a:buFont typeface="+mj-lt"/>
              <a:buAutoNum type="arabicPeriod"/>
            </a:pPr>
            <a:endParaRPr lang="en-US" sz="1600" dirty="0">
              <a:latin typeface="+mn-lt"/>
              <a:cs typeface="Times New Roman" panose="02020603050405020304" pitchFamily="18" charset="0"/>
            </a:endParaRPr>
          </a:p>
        </p:txBody>
      </p:sp>
      <p:sp>
        <p:nvSpPr>
          <p:cNvPr id="3" name="Freeform 2"/>
          <p:cNvSpPr/>
          <p:nvPr/>
        </p:nvSpPr>
        <p:spPr>
          <a:xfrm>
            <a:off x="5417823" y="4049522"/>
            <a:ext cx="1997710" cy="1997710"/>
          </a:xfrm>
          <a:custGeom>
            <a:avLst/>
            <a:gdLst>
              <a:gd name="connsiteX0" fmla="*/ 1417983 w 1997710"/>
              <a:gd name="connsiteY0" fmla="*/ 318512 h 1997710"/>
              <a:gd name="connsiteX1" fmla="*/ 1573373 w 1997710"/>
              <a:gd name="connsiteY1" fmla="*/ 188117 h 1997710"/>
              <a:gd name="connsiteX2" fmla="*/ 1697512 w 1997710"/>
              <a:gd name="connsiteY2" fmla="*/ 292282 h 1997710"/>
              <a:gd name="connsiteX3" fmla="*/ 1596081 w 1997710"/>
              <a:gd name="connsiteY3" fmla="*/ 467954 h 1997710"/>
              <a:gd name="connsiteX4" fmla="*/ 1757242 w 1997710"/>
              <a:gd name="connsiteY4" fmla="*/ 747092 h 1997710"/>
              <a:gd name="connsiteX5" fmla="*/ 1960094 w 1997710"/>
              <a:gd name="connsiteY5" fmla="*/ 747087 h 1997710"/>
              <a:gd name="connsiteX6" fmla="*/ 1988234 w 1997710"/>
              <a:gd name="connsiteY6" fmla="*/ 906677 h 1997710"/>
              <a:gd name="connsiteX7" fmla="*/ 1797614 w 1997710"/>
              <a:gd name="connsiteY7" fmla="*/ 976051 h 1997710"/>
              <a:gd name="connsiteX8" fmla="*/ 1741644 w 1997710"/>
              <a:gd name="connsiteY8" fmla="*/ 1293475 h 1997710"/>
              <a:gd name="connsiteX9" fmla="*/ 1897040 w 1997710"/>
              <a:gd name="connsiteY9" fmla="*/ 1423862 h 1997710"/>
              <a:gd name="connsiteX10" fmla="*/ 1816014 w 1997710"/>
              <a:gd name="connsiteY10" fmla="*/ 1564203 h 1997710"/>
              <a:gd name="connsiteX11" fmla="*/ 1625398 w 1997710"/>
              <a:gd name="connsiteY11" fmla="*/ 1494818 h 1997710"/>
              <a:gd name="connsiteX12" fmla="*/ 1378486 w 1997710"/>
              <a:gd name="connsiteY12" fmla="*/ 1702002 h 1997710"/>
              <a:gd name="connsiteX13" fmla="*/ 1413716 w 1997710"/>
              <a:gd name="connsiteY13" fmla="*/ 1901771 h 1997710"/>
              <a:gd name="connsiteX14" fmla="*/ 1261437 w 1997710"/>
              <a:gd name="connsiteY14" fmla="*/ 1957196 h 1997710"/>
              <a:gd name="connsiteX15" fmla="*/ 1160016 w 1997710"/>
              <a:gd name="connsiteY15" fmla="*/ 1781519 h 1997710"/>
              <a:gd name="connsiteX16" fmla="*/ 837695 w 1997710"/>
              <a:gd name="connsiteY16" fmla="*/ 1781519 h 1997710"/>
              <a:gd name="connsiteX17" fmla="*/ 736273 w 1997710"/>
              <a:gd name="connsiteY17" fmla="*/ 1957196 h 1997710"/>
              <a:gd name="connsiteX18" fmla="*/ 583994 w 1997710"/>
              <a:gd name="connsiteY18" fmla="*/ 1901771 h 1997710"/>
              <a:gd name="connsiteX19" fmla="*/ 619225 w 1997710"/>
              <a:gd name="connsiteY19" fmla="*/ 1702002 h 1997710"/>
              <a:gd name="connsiteX20" fmla="*/ 372313 w 1997710"/>
              <a:gd name="connsiteY20" fmla="*/ 1494818 h 1997710"/>
              <a:gd name="connsiteX21" fmla="*/ 181696 w 1997710"/>
              <a:gd name="connsiteY21" fmla="*/ 1564203 h 1997710"/>
              <a:gd name="connsiteX22" fmla="*/ 100670 w 1997710"/>
              <a:gd name="connsiteY22" fmla="*/ 1423862 h 1997710"/>
              <a:gd name="connsiteX23" fmla="*/ 256067 w 1997710"/>
              <a:gd name="connsiteY23" fmla="*/ 1293475 h 1997710"/>
              <a:gd name="connsiteX24" fmla="*/ 200097 w 1997710"/>
              <a:gd name="connsiteY24" fmla="*/ 976051 h 1997710"/>
              <a:gd name="connsiteX25" fmla="*/ 9476 w 1997710"/>
              <a:gd name="connsiteY25" fmla="*/ 906677 h 1997710"/>
              <a:gd name="connsiteX26" fmla="*/ 37616 w 1997710"/>
              <a:gd name="connsiteY26" fmla="*/ 747087 h 1997710"/>
              <a:gd name="connsiteX27" fmla="*/ 240468 w 1997710"/>
              <a:gd name="connsiteY27" fmla="*/ 747092 h 1997710"/>
              <a:gd name="connsiteX28" fmla="*/ 401628 w 1997710"/>
              <a:gd name="connsiteY28" fmla="*/ 467954 h 1997710"/>
              <a:gd name="connsiteX29" fmla="*/ 300198 w 1997710"/>
              <a:gd name="connsiteY29" fmla="*/ 292282 h 1997710"/>
              <a:gd name="connsiteX30" fmla="*/ 424337 w 1997710"/>
              <a:gd name="connsiteY30" fmla="*/ 188117 h 1997710"/>
              <a:gd name="connsiteX31" fmla="*/ 579727 w 1997710"/>
              <a:gd name="connsiteY31" fmla="*/ 318512 h 1997710"/>
              <a:gd name="connsiteX32" fmla="*/ 882610 w 1997710"/>
              <a:gd name="connsiteY32" fmla="*/ 208272 h 1997710"/>
              <a:gd name="connsiteX33" fmla="*/ 917829 w 1997710"/>
              <a:gd name="connsiteY33" fmla="*/ 8501 h 1997710"/>
              <a:gd name="connsiteX34" fmla="*/ 1079881 w 1997710"/>
              <a:gd name="connsiteY34" fmla="*/ 8501 h 1997710"/>
              <a:gd name="connsiteX35" fmla="*/ 1115100 w 1997710"/>
              <a:gd name="connsiteY35" fmla="*/ 208272 h 1997710"/>
              <a:gd name="connsiteX36" fmla="*/ 1417983 w 1997710"/>
              <a:gd name="connsiteY36" fmla="*/ 318512 h 199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97710" h="1997710">
                <a:moveTo>
                  <a:pt x="1417983" y="318512"/>
                </a:moveTo>
                <a:lnTo>
                  <a:pt x="1573373" y="188117"/>
                </a:lnTo>
                <a:lnTo>
                  <a:pt x="1697512" y="292282"/>
                </a:lnTo>
                <a:lnTo>
                  <a:pt x="1596081" y="467954"/>
                </a:lnTo>
                <a:cubicBezTo>
                  <a:pt x="1668204" y="549087"/>
                  <a:pt x="1723040" y="644065"/>
                  <a:pt x="1757242" y="747092"/>
                </a:cubicBezTo>
                <a:lnTo>
                  <a:pt x="1960094" y="747087"/>
                </a:lnTo>
                <a:lnTo>
                  <a:pt x="1988234" y="906677"/>
                </a:lnTo>
                <a:lnTo>
                  <a:pt x="1797614" y="976051"/>
                </a:lnTo>
                <a:cubicBezTo>
                  <a:pt x="1800712" y="1084562"/>
                  <a:pt x="1781668" y="1192567"/>
                  <a:pt x="1741644" y="1293475"/>
                </a:cubicBezTo>
                <a:lnTo>
                  <a:pt x="1897040" y="1423862"/>
                </a:lnTo>
                <a:lnTo>
                  <a:pt x="1816014" y="1564203"/>
                </a:lnTo>
                <a:lnTo>
                  <a:pt x="1625398" y="1494818"/>
                </a:lnTo>
                <a:cubicBezTo>
                  <a:pt x="1558021" y="1579934"/>
                  <a:pt x="1474008" y="1650429"/>
                  <a:pt x="1378486" y="1702002"/>
                </a:cubicBezTo>
                <a:lnTo>
                  <a:pt x="1413716" y="1901771"/>
                </a:lnTo>
                <a:lnTo>
                  <a:pt x="1261437" y="1957196"/>
                </a:lnTo>
                <a:lnTo>
                  <a:pt x="1160016" y="1781519"/>
                </a:lnTo>
                <a:cubicBezTo>
                  <a:pt x="1053691" y="1803413"/>
                  <a:pt x="944020" y="1803413"/>
                  <a:pt x="837695" y="1781519"/>
                </a:cubicBezTo>
                <a:lnTo>
                  <a:pt x="736273" y="1957196"/>
                </a:lnTo>
                <a:lnTo>
                  <a:pt x="583994" y="1901771"/>
                </a:lnTo>
                <a:lnTo>
                  <a:pt x="619225" y="1702002"/>
                </a:lnTo>
                <a:cubicBezTo>
                  <a:pt x="523702" y="1650429"/>
                  <a:pt x="439689" y="1579934"/>
                  <a:pt x="372313" y="1494818"/>
                </a:cubicBezTo>
                <a:lnTo>
                  <a:pt x="181696" y="1564203"/>
                </a:lnTo>
                <a:lnTo>
                  <a:pt x="100670" y="1423862"/>
                </a:lnTo>
                <a:lnTo>
                  <a:pt x="256067" y="1293475"/>
                </a:lnTo>
                <a:cubicBezTo>
                  <a:pt x="216043" y="1192567"/>
                  <a:pt x="196999" y="1084562"/>
                  <a:pt x="200097" y="976051"/>
                </a:cubicBezTo>
                <a:lnTo>
                  <a:pt x="9476" y="906677"/>
                </a:lnTo>
                <a:lnTo>
                  <a:pt x="37616" y="747087"/>
                </a:lnTo>
                <a:lnTo>
                  <a:pt x="240468" y="747092"/>
                </a:lnTo>
                <a:cubicBezTo>
                  <a:pt x="274670" y="644065"/>
                  <a:pt x="329505" y="549087"/>
                  <a:pt x="401628" y="467954"/>
                </a:cubicBezTo>
                <a:lnTo>
                  <a:pt x="300198" y="292282"/>
                </a:lnTo>
                <a:lnTo>
                  <a:pt x="424337" y="188117"/>
                </a:lnTo>
                <a:lnTo>
                  <a:pt x="579727" y="318512"/>
                </a:lnTo>
                <a:cubicBezTo>
                  <a:pt x="672152" y="261573"/>
                  <a:pt x="775209" y="224064"/>
                  <a:pt x="882610" y="208272"/>
                </a:cubicBezTo>
                <a:lnTo>
                  <a:pt x="917829" y="8501"/>
                </a:lnTo>
                <a:lnTo>
                  <a:pt x="1079881" y="8501"/>
                </a:lnTo>
                <a:lnTo>
                  <a:pt x="1115100" y="208272"/>
                </a:lnTo>
                <a:cubicBezTo>
                  <a:pt x="1222501" y="224064"/>
                  <a:pt x="1325558" y="261574"/>
                  <a:pt x="1417983" y="318512"/>
                </a:cubicBez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5129" tIns="531454" rIns="465129" bIns="566392" numCol="1" spcCol="1270" anchor="ctr" anchorCtr="0">
            <a:noAutofit/>
          </a:bodyPr>
          <a:lstStyle/>
          <a:p>
            <a:pPr lvl="0" algn="ctr" defTabSz="2222500">
              <a:lnSpc>
                <a:spcPct val="90000"/>
              </a:lnSpc>
              <a:spcBef>
                <a:spcPct val="0"/>
              </a:spcBef>
              <a:spcAft>
                <a:spcPct val="35000"/>
              </a:spcAft>
            </a:pPr>
            <a:r>
              <a:rPr lang="en-US" sz="5000" kern="1200" dirty="0">
                <a:solidFill>
                  <a:schemeClr val="tx1"/>
                </a:solidFill>
              </a:rPr>
              <a:t> </a:t>
            </a:r>
          </a:p>
        </p:txBody>
      </p:sp>
      <p:sp>
        <p:nvSpPr>
          <p:cNvPr id="4" name="Freeform 3"/>
          <p:cNvSpPr/>
          <p:nvPr/>
        </p:nvSpPr>
        <p:spPr>
          <a:xfrm>
            <a:off x="4206240" y="3434079"/>
            <a:ext cx="1553971" cy="1556513"/>
          </a:xfrm>
          <a:custGeom>
            <a:avLst/>
            <a:gdLst>
              <a:gd name="connsiteX0" fmla="*/ 1162754 w 1553971"/>
              <a:gd name="connsiteY0" fmla="*/ 393956 h 1556513"/>
              <a:gd name="connsiteX1" fmla="*/ 1392087 w 1553971"/>
              <a:gd name="connsiteY1" fmla="*/ 325092 h 1556513"/>
              <a:gd name="connsiteX2" fmla="*/ 1476543 w 1553971"/>
              <a:gd name="connsiteY2" fmla="*/ 471717 h 1556513"/>
              <a:gd name="connsiteX3" fmla="*/ 1301908 w 1553971"/>
              <a:gd name="connsiteY3" fmla="*/ 635540 h 1556513"/>
              <a:gd name="connsiteX4" fmla="*/ 1301908 w 1553971"/>
              <a:gd name="connsiteY4" fmla="*/ 920972 h 1556513"/>
              <a:gd name="connsiteX5" fmla="*/ 1476543 w 1553971"/>
              <a:gd name="connsiteY5" fmla="*/ 1084796 h 1556513"/>
              <a:gd name="connsiteX6" fmla="*/ 1392087 w 1553971"/>
              <a:gd name="connsiteY6" fmla="*/ 1231421 h 1556513"/>
              <a:gd name="connsiteX7" fmla="*/ 1162754 w 1553971"/>
              <a:gd name="connsiteY7" fmla="*/ 1162557 h 1556513"/>
              <a:gd name="connsiteX8" fmla="*/ 916139 w 1553971"/>
              <a:gd name="connsiteY8" fmla="*/ 1305273 h 1556513"/>
              <a:gd name="connsiteX9" fmla="*/ 861346 w 1553971"/>
              <a:gd name="connsiteY9" fmla="*/ 1538368 h 1556513"/>
              <a:gd name="connsiteX10" fmla="*/ 692625 w 1553971"/>
              <a:gd name="connsiteY10" fmla="*/ 1538368 h 1556513"/>
              <a:gd name="connsiteX11" fmla="*/ 637832 w 1553971"/>
              <a:gd name="connsiteY11" fmla="*/ 1305273 h 1556513"/>
              <a:gd name="connsiteX12" fmla="*/ 391217 w 1553971"/>
              <a:gd name="connsiteY12" fmla="*/ 1162557 h 1556513"/>
              <a:gd name="connsiteX13" fmla="*/ 161884 w 1553971"/>
              <a:gd name="connsiteY13" fmla="*/ 1231421 h 1556513"/>
              <a:gd name="connsiteX14" fmla="*/ 77428 w 1553971"/>
              <a:gd name="connsiteY14" fmla="*/ 1084796 h 1556513"/>
              <a:gd name="connsiteX15" fmla="*/ 252063 w 1553971"/>
              <a:gd name="connsiteY15" fmla="*/ 920973 h 1556513"/>
              <a:gd name="connsiteX16" fmla="*/ 252063 w 1553971"/>
              <a:gd name="connsiteY16" fmla="*/ 635541 h 1556513"/>
              <a:gd name="connsiteX17" fmla="*/ 77428 w 1553971"/>
              <a:gd name="connsiteY17" fmla="*/ 471717 h 1556513"/>
              <a:gd name="connsiteX18" fmla="*/ 161884 w 1553971"/>
              <a:gd name="connsiteY18" fmla="*/ 325092 h 1556513"/>
              <a:gd name="connsiteX19" fmla="*/ 391217 w 1553971"/>
              <a:gd name="connsiteY19" fmla="*/ 393956 h 1556513"/>
              <a:gd name="connsiteX20" fmla="*/ 637832 w 1553971"/>
              <a:gd name="connsiteY20" fmla="*/ 251240 h 1556513"/>
              <a:gd name="connsiteX21" fmla="*/ 692625 w 1553971"/>
              <a:gd name="connsiteY21" fmla="*/ 18145 h 1556513"/>
              <a:gd name="connsiteX22" fmla="*/ 861346 w 1553971"/>
              <a:gd name="connsiteY22" fmla="*/ 18145 h 1556513"/>
              <a:gd name="connsiteX23" fmla="*/ 916139 w 1553971"/>
              <a:gd name="connsiteY23" fmla="*/ 251240 h 1556513"/>
              <a:gd name="connsiteX24" fmla="*/ 1162754 w 1553971"/>
              <a:gd name="connsiteY24" fmla="*/ 393956 h 155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53971" h="1556513">
                <a:moveTo>
                  <a:pt x="1162754" y="393956"/>
                </a:moveTo>
                <a:lnTo>
                  <a:pt x="1392087" y="325092"/>
                </a:lnTo>
                <a:lnTo>
                  <a:pt x="1476543" y="471717"/>
                </a:lnTo>
                <a:lnTo>
                  <a:pt x="1301908" y="635540"/>
                </a:lnTo>
                <a:cubicBezTo>
                  <a:pt x="1327198" y="728996"/>
                  <a:pt x="1327198" y="827517"/>
                  <a:pt x="1301908" y="920972"/>
                </a:cubicBezTo>
                <a:lnTo>
                  <a:pt x="1476543" y="1084796"/>
                </a:lnTo>
                <a:lnTo>
                  <a:pt x="1392087" y="1231421"/>
                </a:lnTo>
                <a:lnTo>
                  <a:pt x="1162754" y="1162557"/>
                </a:lnTo>
                <a:cubicBezTo>
                  <a:pt x="1094653" y="1231238"/>
                  <a:pt x="1009530" y="1280499"/>
                  <a:pt x="916139" y="1305273"/>
                </a:cubicBezTo>
                <a:lnTo>
                  <a:pt x="861346" y="1538368"/>
                </a:lnTo>
                <a:lnTo>
                  <a:pt x="692625" y="1538368"/>
                </a:lnTo>
                <a:lnTo>
                  <a:pt x="637832" y="1305273"/>
                </a:lnTo>
                <a:cubicBezTo>
                  <a:pt x="544441" y="1280499"/>
                  <a:pt x="459318" y="1231238"/>
                  <a:pt x="391217" y="1162557"/>
                </a:cubicBezTo>
                <a:lnTo>
                  <a:pt x="161884" y="1231421"/>
                </a:lnTo>
                <a:lnTo>
                  <a:pt x="77428" y="1084796"/>
                </a:lnTo>
                <a:lnTo>
                  <a:pt x="252063" y="920973"/>
                </a:lnTo>
                <a:cubicBezTo>
                  <a:pt x="226773" y="827517"/>
                  <a:pt x="226773" y="728996"/>
                  <a:pt x="252063" y="635541"/>
                </a:cubicBezTo>
                <a:lnTo>
                  <a:pt x="77428" y="471717"/>
                </a:lnTo>
                <a:lnTo>
                  <a:pt x="161884" y="325092"/>
                </a:lnTo>
                <a:lnTo>
                  <a:pt x="391217" y="393956"/>
                </a:lnTo>
                <a:cubicBezTo>
                  <a:pt x="459318" y="325275"/>
                  <a:pt x="544441" y="276014"/>
                  <a:pt x="637832" y="251240"/>
                </a:cubicBezTo>
                <a:lnTo>
                  <a:pt x="692625" y="18145"/>
                </a:lnTo>
                <a:lnTo>
                  <a:pt x="861346" y="18145"/>
                </a:lnTo>
                <a:lnTo>
                  <a:pt x="916139" y="251240"/>
                </a:lnTo>
                <a:cubicBezTo>
                  <a:pt x="1009530" y="276014"/>
                  <a:pt x="1094653" y="325275"/>
                  <a:pt x="1162754" y="393956"/>
                </a:cubicBez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06457" tIns="409196" rIns="406457" bIns="409196"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rPr>
              <a:t> </a:t>
            </a:r>
          </a:p>
        </p:txBody>
      </p:sp>
      <p:sp>
        <p:nvSpPr>
          <p:cNvPr id="5" name="Freeform 4"/>
          <p:cNvSpPr/>
          <p:nvPr/>
        </p:nvSpPr>
        <p:spPr>
          <a:xfrm rot="21431852">
            <a:off x="4910582" y="2279928"/>
            <a:ext cx="1743455" cy="1743455"/>
          </a:xfrm>
          <a:custGeom>
            <a:avLst/>
            <a:gdLst>
              <a:gd name="connsiteX0" fmla="*/ 1065148 w 1423525"/>
              <a:gd name="connsiteY0" fmla="*/ 360543 h 1423525"/>
              <a:gd name="connsiteX1" fmla="*/ 1275166 w 1423525"/>
              <a:gd name="connsiteY1" fmla="*/ 297247 h 1423525"/>
              <a:gd name="connsiteX2" fmla="*/ 1352445 w 1423525"/>
              <a:gd name="connsiteY2" fmla="*/ 431098 h 1423525"/>
              <a:gd name="connsiteX3" fmla="*/ 1192621 w 1423525"/>
              <a:gd name="connsiteY3" fmla="*/ 581331 h 1423525"/>
              <a:gd name="connsiteX4" fmla="*/ 1192621 w 1423525"/>
              <a:gd name="connsiteY4" fmla="*/ 842194 h 1423525"/>
              <a:gd name="connsiteX5" fmla="*/ 1352445 w 1423525"/>
              <a:gd name="connsiteY5" fmla="*/ 992427 h 1423525"/>
              <a:gd name="connsiteX6" fmla="*/ 1275166 w 1423525"/>
              <a:gd name="connsiteY6" fmla="*/ 1126278 h 1423525"/>
              <a:gd name="connsiteX7" fmla="*/ 1065148 w 1423525"/>
              <a:gd name="connsiteY7" fmla="*/ 1062982 h 1423525"/>
              <a:gd name="connsiteX8" fmla="*/ 839234 w 1423525"/>
              <a:gd name="connsiteY8" fmla="*/ 1193413 h 1423525"/>
              <a:gd name="connsiteX9" fmla="*/ 789041 w 1423525"/>
              <a:gd name="connsiteY9" fmla="*/ 1406942 h 1423525"/>
              <a:gd name="connsiteX10" fmla="*/ 634484 w 1423525"/>
              <a:gd name="connsiteY10" fmla="*/ 1406942 h 1423525"/>
              <a:gd name="connsiteX11" fmla="*/ 584290 w 1423525"/>
              <a:gd name="connsiteY11" fmla="*/ 1193413 h 1423525"/>
              <a:gd name="connsiteX12" fmla="*/ 358376 w 1423525"/>
              <a:gd name="connsiteY12" fmla="*/ 1062982 h 1423525"/>
              <a:gd name="connsiteX13" fmla="*/ 148359 w 1423525"/>
              <a:gd name="connsiteY13" fmla="*/ 1126278 h 1423525"/>
              <a:gd name="connsiteX14" fmla="*/ 71080 w 1423525"/>
              <a:gd name="connsiteY14" fmla="*/ 992427 h 1423525"/>
              <a:gd name="connsiteX15" fmla="*/ 230904 w 1423525"/>
              <a:gd name="connsiteY15" fmla="*/ 842194 h 1423525"/>
              <a:gd name="connsiteX16" fmla="*/ 230904 w 1423525"/>
              <a:gd name="connsiteY16" fmla="*/ 581331 h 1423525"/>
              <a:gd name="connsiteX17" fmla="*/ 71080 w 1423525"/>
              <a:gd name="connsiteY17" fmla="*/ 431098 h 1423525"/>
              <a:gd name="connsiteX18" fmla="*/ 148359 w 1423525"/>
              <a:gd name="connsiteY18" fmla="*/ 297247 h 1423525"/>
              <a:gd name="connsiteX19" fmla="*/ 358377 w 1423525"/>
              <a:gd name="connsiteY19" fmla="*/ 360543 h 1423525"/>
              <a:gd name="connsiteX20" fmla="*/ 584291 w 1423525"/>
              <a:gd name="connsiteY20" fmla="*/ 230112 h 1423525"/>
              <a:gd name="connsiteX21" fmla="*/ 634484 w 1423525"/>
              <a:gd name="connsiteY21" fmla="*/ 16583 h 1423525"/>
              <a:gd name="connsiteX22" fmla="*/ 789041 w 1423525"/>
              <a:gd name="connsiteY22" fmla="*/ 16583 h 1423525"/>
              <a:gd name="connsiteX23" fmla="*/ 839235 w 1423525"/>
              <a:gd name="connsiteY23" fmla="*/ 230112 h 1423525"/>
              <a:gd name="connsiteX24" fmla="*/ 1065149 w 1423525"/>
              <a:gd name="connsiteY24" fmla="*/ 360543 h 1423525"/>
              <a:gd name="connsiteX25" fmla="*/ 1065148 w 1423525"/>
              <a:gd name="connsiteY25" fmla="*/ 360543 h 142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3525" h="1423525">
                <a:moveTo>
                  <a:pt x="916247" y="360085"/>
                </a:moveTo>
                <a:lnTo>
                  <a:pt x="1068507" y="265783"/>
                </a:lnTo>
                <a:lnTo>
                  <a:pt x="1157741" y="355017"/>
                </a:lnTo>
                <a:lnTo>
                  <a:pt x="1063440" y="507277"/>
                </a:lnTo>
                <a:cubicBezTo>
                  <a:pt x="1099761" y="569743"/>
                  <a:pt x="1118789" y="640756"/>
                  <a:pt x="1118567" y="713013"/>
                </a:cubicBezTo>
                <a:lnTo>
                  <a:pt x="1276364" y="797723"/>
                </a:lnTo>
                <a:lnTo>
                  <a:pt x="1243702" y="919619"/>
                </a:lnTo>
                <a:lnTo>
                  <a:pt x="1064690" y="914081"/>
                </a:lnTo>
                <a:cubicBezTo>
                  <a:pt x="1028754" y="976769"/>
                  <a:pt x="976769" y="1028754"/>
                  <a:pt x="914081" y="1064690"/>
                </a:cubicBezTo>
                <a:lnTo>
                  <a:pt x="919619" y="1243702"/>
                </a:lnTo>
                <a:lnTo>
                  <a:pt x="797724" y="1276364"/>
                </a:lnTo>
                <a:lnTo>
                  <a:pt x="713013" y="1118566"/>
                </a:lnTo>
                <a:cubicBezTo>
                  <a:pt x="640755" y="1118788"/>
                  <a:pt x="569743" y="1099761"/>
                  <a:pt x="507277" y="1063440"/>
                </a:cubicBezTo>
                <a:lnTo>
                  <a:pt x="355018" y="1157742"/>
                </a:lnTo>
                <a:lnTo>
                  <a:pt x="265784" y="1068508"/>
                </a:lnTo>
                <a:lnTo>
                  <a:pt x="360085" y="916248"/>
                </a:lnTo>
                <a:cubicBezTo>
                  <a:pt x="323764" y="853782"/>
                  <a:pt x="304736" y="782769"/>
                  <a:pt x="304958" y="710512"/>
                </a:cubicBezTo>
                <a:lnTo>
                  <a:pt x="147161" y="625802"/>
                </a:lnTo>
                <a:lnTo>
                  <a:pt x="179823" y="503906"/>
                </a:lnTo>
                <a:lnTo>
                  <a:pt x="358835" y="509444"/>
                </a:lnTo>
                <a:cubicBezTo>
                  <a:pt x="394771" y="446756"/>
                  <a:pt x="446756" y="394771"/>
                  <a:pt x="509444" y="358835"/>
                </a:cubicBezTo>
                <a:lnTo>
                  <a:pt x="503906" y="179823"/>
                </a:lnTo>
                <a:lnTo>
                  <a:pt x="625801" y="147161"/>
                </a:lnTo>
                <a:lnTo>
                  <a:pt x="710512" y="304959"/>
                </a:lnTo>
                <a:cubicBezTo>
                  <a:pt x="782770" y="304737"/>
                  <a:pt x="853782" y="323764"/>
                  <a:pt x="916248" y="360085"/>
                </a:cubicBezTo>
                <a:lnTo>
                  <a:pt x="916247" y="360085"/>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5685" tIns="535686" rIns="535685" bIns="535684" numCol="1" spcCol="1270" anchor="ctr" anchorCtr="0">
            <a:noAutofit/>
          </a:bodyPr>
          <a:lstStyle/>
          <a:p>
            <a:pPr lvl="0" algn="ctr" defTabSz="2222500">
              <a:lnSpc>
                <a:spcPct val="90000"/>
              </a:lnSpc>
              <a:spcBef>
                <a:spcPct val="0"/>
              </a:spcBef>
              <a:spcAft>
                <a:spcPct val="35000"/>
              </a:spcAft>
            </a:pPr>
            <a:r>
              <a:rPr lang="en-US" sz="5000" kern="1200" dirty="0">
                <a:solidFill>
                  <a:schemeClr val="tx1"/>
                </a:solidFill>
              </a:rPr>
              <a:t> </a:t>
            </a:r>
          </a:p>
        </p:txBody>
      </p:sp>
      <p:sp>
        <p:nvSpPr>
          <p:cNvPr id="6" name="Circular Arrow 5"/>
          <p:cNvSpPr/>
          <p:nvPr/>
        </p:nvSpPr>
        <p:spPr>
          <a:xfrm rot="20899000">
            <a:off x="5328201" y="3664483"/>
            <a:ext cx="2557068" cy="2557068"/>
          </a:xfrm>
          <a:prstGeom prst="circularArrow">
            <a:avLst>
              <a:gd name="adj1" fmla="val 4688"/>
              <a:gd name="adj2" fmla="val 299029"/>
              <a:gd name="adj3" fmla="val 2501218"/>
              <a:gd name="adj4" fmla="val 15893861"/>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 name="Shape 6"/>
          <p:cNvSpPr/>
          <p:nvPr/>
        </p:nvSpPr>
        <p:spPr>
          <a:xfrm>
            <a:off x="3940068" y="3178210"/>
            <a:ext cx="1857870" cy="1857870"/>
          </a:xfrm>
          <a:prstGeom prst="leftCircularArrow">
            <a:avLst>
              <a:gd name="adj1" fmla="val 6452"/>
              <a:gd name="adj2" fmla="val 429999"/>
              <a:gd name="adj3" fmla="val 10489124"/>
              <a:gd name="adj4" fmla="val 15399627"/>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Circular Arrow 7"/>
          <p:cNvSpPr/>
          <p:nvPr/>
        </p:nvSpPr>
        <p:spPr>
          <a:xfrm rot="755875">
            <a:off x="4741270" y="2174164"/>
            <a:ext cx="2003158" cy="2003158"/>
          </a:xfrm>
          <a:prstGeom prst="circularArrow">
            <a:avLst>
              <a:gd name="adj1" fmla="val 5984"/>
              <a:gd name="adj2" fmla="val 394124"/>
              <a:gd name="adj3" fmla="val 13313824"/>
              <a:gd name="adj4" fmla="val 9771226"/>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TextBox 10"/>
          <p:cNvSpPr txBox="1"/>
          <p:nvPr/>
        </p:nvSpPr>
        <p:spPr>
          <a:xfrm>
            <a:off x="5352726" y="3001539"/>
            <a:ext cx="1015626" cy="369332"/>
          </a:xfrm>
          <a:prstGeom prst="rect">
            <a:avLst/>
          </a:prstGeom>
          <a:noFill/>
        </p:spPr>
        <p:txBody>
          <a:bodyPr wrap="square" rtlCol="0">
            <a:spAutoFit/>
          </a:bodyPr>
          <a:lstStyle/>
          <a:p>
            <a:r>
              <a:rPr lang="en-US" b="1" dirty="0"/>
              <a:t>Event(s)</a:t>
            </a:r>
          </a:p>
        </p:txBody>
      </p:sp>
      <p:sp>
        <p:nvSpPr>
          <p:cNvPr id="14" name="TextBox 13"/>
          <p:cNvSpPr txBox="1"/>
          <p:nvPr/>
        </p:nvSpPr>
        <p:spPr>
          <a:xfrm>
            <a:off x="4426338" y="4049522"/>
            <a:ext cx="1371600" cy="369332"/>
          </a:xfrm>
          <a:prstGeom prst="rect">
            <a:avLst/>
          </a:prstGeom>
          <a:noFill/>
        </p:spPr>
        <p:txBody>
          <a:bodyPr wrap="square" rtlCol="0">
            <a:spAutoFit/>
          </a:bodyPr>
          <a:lstStyle/>
          <a:p>
            <a:r>
              <a:rPr lang="en-US" b="1" dirty="0"/>
              <a:t>Experience</a:t>
            </a:r>
          </a:p>
        </p:txBody>
      </p:sp>
      <p:sp>
        <p:nvSpPr>
          <p:cNvPr id="15" name="TextBox 14"/>
          <p:cNvSpPr txBox="1"/>
          <p:nvPr/>
        </p:nvSpPr>
        <p:spPr>
          <a:xfrm>
            <a:off x="6035235" y="4879100"/>
            <a:ext cx="1143000" cy="400110"/>
          </a:xfrm>
          <a:prstGeom prst="rect">
            <a:avLst/>
          </a:prstGeom>
          <a:noFill/>
        </p:spPr>
        <p:txBody>
          <a:bodyPr wrap="square" rtlCol="0">
            <a:spAutoFit/>
          </a:bodyPr>
          <a:lstStyle/>
          <a:p>
            <a:r>
              <a:rPr lang="en-US" sz="2000" b="1" dirty="0"/>
              <a:t>Effects</a:t>
            </a:r>
          </a:p>
        </p:txBody>
      </p:sp>
      <p:pic>
        <p:nvPicPr>
          <p:cNvPr id="24" name="Picture 2" descr="Image result for SAMHSA logo"/>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0233115" y="6040609"/>
            <a:ext cx="1783080" cy="6251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16678" y="2752345"/>
            <a:ext cx="3816437" cy="461665"/>
          </a:xfrm>
          <a:prstGeom prst="rect">
            <a:avLst/>
          </a:prstGeom>
          <a:noFill/>
        </p:spPr>
        <p:txBody>
          <a:bodyPr wrap="square" rtlCol="0">
            <a:spAutoFit/>
          </a:bodyPr>
          <a:lstStyle/>
          <a:p>
            <a:r>
              <a:rPr lang="en-US" sz="2400" dirty="0"/>
              <a:t>Direct, secondary, vicarious</a:t>
            </a:r>
          </a:p>
        </p:txBody>
      </p:sp>
      <p:sp>
        <p:nvSpPr>
          <p:cNvPr id="9" name="TextBox 8"/>
          <p:cNvSpPr txBox="1"/>
          <p:nvPr/>
        </p:nvSpPr>
        <p:spPr>
          <a:xfrm>
            <a:off x="660220" y="3541690"/>
            <a:ext cx="3546020" cy="1200329"/>
          </a:xfrm>
          <a:prstGeom prst="rect">
            <a:avLst/>
          </a:prstGeom>
          <a:noFill/>
        </p:spPr>
        <p:txBody>
          <a:bodyPr wrap="square" rtlCol="0">
            <a:spAutoFit/>
          </a:bodyPr>
          <a:lstStyle/>
          <a:p>
            <a:r>
              <a:rPr lang="en-US" sz="2400" dirty="0"/>
              <a:t>Helplessness, isolation/loneliness, mistrust and shame</a:t>
            </a:r>
          </a:p>
        </p:txBody>
      </p:sp>
      <p:sp>
        <p:nvSpPr>
          <p:cNvPr id="10" name="TextBox 9"/>
          <p:cNvSpPr txBox="1"/>
          <p:nvPr/>
        </p:nvSpPr>
        <p:spPr>
          <a:xfrm>
            <a:off x="7881257" y="4371661"/>
            <a:ext cx="2801257" cy="1569660"/>
          </a:xfrm>
          <a:prstGeom prst="rect">
            <a:avLst/>
          </a:prstGeom>
          <a:noFill/>
        </p:spPr>
        <p:txBody>
          <a:bodyPr wrap="square" rtlCol="0">
            <a:spAutoFit/>
          </a:bodyPr>
          <a:lstStyle/>
          <a:p>
            <a:r>
              <a:rPr lang="en-US" sz="2400" dirty="0"/>
              <a:t>Heightened reactions to environmental stimuli</a:t>
            </a:r>
          </a:p>
        </p:txBody>
      </p:sp>
    </p:spTree>
    <p:extLst>
      <p:ext uri="{BB962C8B-B14F-4D97-AF65-F5344CB8AC3E}">
        <p14:creationId xmlns:p14="http://schemas.microsoft.com/office/powerpoint/2010/main" val="81444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1" grpId="0"/>
      <p:bldP spid="14" grpId="0"/>
      <p:bldP spid="15" grpId="0"/>
      <p:bldP spid="2"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grpSp>
        <p:nvGrpSpPr>
          <p:cNvPr id="326" name="Google Shape;326;p29"/>
          <p:cNvGrpSpPr/>
          <p:nvPr/>
        </p:nvGrpSpPr>
        <p:grpSpPr>
          <a:xfrm>
            <a:off x="0" y="6205955"/>
            <a:ext cx="12192000" cy="652045"/>
            <a:chOff x="0" y="6205955"/>
            <a:chExt cx="12192000" cy="652045"/>
          </a:xfrm>
        </p:grpSpPr>
        <p:sp>
          <p:nvSpPr>
            <p:cNvPr id="327" name="Google Shape;327;p29"/>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sp>
          <p:nvSpPr>
            <p:cNvPr id="328" name="Google Shape;328;p29"/>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grpSp>
          <p:nvGrpSpPr>
            <p:cNvPr id="329" name="Google Shape;329;p29"/>
            <p:cNvGrpSpPr/>
            <p:nvPr/>
          </p:nvGrpSpPr>
          <p:grpSpPr>
            <a:xfrm>
              <a:off x="152400" y="6205955"/>
              <a:ext cx="495301" cy="496031"/>
              <a:chOff x="152400" y="6205955"/>
              <a:chExt cx="495301" cy="496031"/>
            </a:xfrm>
          </p:grpSpPr>
          <p:pic>
            <p:nvPicPr>
              <p:cNvPr id="330" name="Google Shape;330;p29" descr="35[1]"/>
              <p:cNvPicPr preferRelativeResize="0"/>
              <p:nvPr/>
            </p:nvPicPr>
            <p:blipFill rotWithShape="1">
              <a:blip r:embed="rId3">
                <a:alphaModFix/>
              </a:blip>
              <a:srcRect l="11513" t="10632" r="11652" b="9934"/>
              <a:stretch/>
            </p:blipFill>
            <p:spPr>
              <a:xfrm>
                <a:off x="152400" y="6205955"/>
                <a:ext cx="495300" cy="496031"/>
              </a:xfrm>
              <a:prstGeom prst="ellipse">
                <a:avLst/>
              </a:prstGeom>
              <a:noFill/>
              <a:ln>
                <a:noFill/>
              </a:ln>
            </p:spPr>
          </p:pic>
          <p:sp>
            <p:nvSpPr>
              <p:cNvPr id="331" name="Google Shape;331;p29"/>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grpSp>
      <p:sp>
        <p:nvSpPr>
          <p:cNvPr id="332" name="Google Shape;332;p29"/>
          <p:cNvSpPr txBox="1"/>
          <p:nvPr/>
        </p:nvSpPr>
        <p:spPr>
          <a:xfrm>
            <a:off x="919119" y="76231"/>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p>
            <a:pPr marL="0" marR="0" lvl="0" indent="0" algn="ctr" rtl="0">
              <a:spcBef>
                <a:spcPts val="0"/>
              </a:spcBef>
              <a:spcAft>
                <a:spcPts val="0"/>
              </a:spcAft>
              <a:buClr>
                <a:schemeClr val="lt2"/>
              </a:buClr>
              <a:buSzPts val="5400"/>
              <a:buFont typeface="Lustria"/>
              <a:buNone/>
            </a:pPr>
            <a:r>
              <a:rPr lang="en-US" sz="5400" dirty="0">
                <a:latin typeface="Lustria"/>
                <a:ea typeface="Lustria"/>
                <a:cs typeface="Lustria"/>
                <a:sym typeface="Lustria"/>
              </a:rPr>
              <a:t>Developmental Trauma</a:t>
            </a:r>
            <a:endParaRPr sz="5400" dirty="0">
              <a:latin typeface="Lustria"/>
              <a:ea typeface="Lustria"/>
              <a:cs typeface="Lustria"/>
              <a:sym typeface="Lustria"/>
            </a:endParaRPr>
          </a:p>
        </p:txBody>
      </p:sp>
      <p:grpSp>
        <p:nvGrpSpPr>
          <p:cNvPr id="333" name="Google Shape;333;p29"/>
          <p:cNvGrpSpPr/>
          <p:nvPr/>
        </p:nvGrpSpPr>
        <p:grpSpPr>
          <a:xfrm>
            <a:off x="3362716" y="593233"/>
            <a:ext cx="5777336" cy="6187408"/>
            <a:chOff x="3940068" y="1979825"/>
            <a:chExt cx="4177618" cy="4474143"/>
          </a:xfrm>
        </p:grpSpPr>
        <p:sp>
          <p:nvSpPr>
            <p:cNvPr id="334" name="Google Shape;334;p29"/>
            <p:cNvSpPr/>
            <p:nvPr/>
          </p:nvSpPr>
          <p:spPr>
            <a:xfrm>
              <a:off x="5417823" y="4049522"/>
              <a:ext cx="1997710" cy="1997710"/>
            </a:xfrm>
            <a:custGeom>
              <a:avLst/>
              <a:gdLst/>
              <a:ahLst/>
              <a:cxnLst/>
              <a:rect l="l" t="t" r="r" b="b"/>
              <a:pathLst>
                <a:path w="1997710" h="1997710" extrusionOk="0">
                  <a:moveTo>
                    <a:pt x="1417983" y="318512"/>
                  </a:moveTo>
                  <a:lnTo>
                    <a:pt x="1573373" y="188117"/>
                  </a:lnTo>
                  <a:lnTo>
                    <a:pt x="1697512" y="292282"/>
                  </a:lnTo>
                  <a:lnTo>
                    <a:pt x="1596081" y="467954"/>
                  </a:lnTo>
                  <a:cubicBezTo>
                    <a:pt x="1668204" y="549087"/>
                    <a:pt x="1723040" y="644065"/>
                    <a:pt x="1757242" y="747092"/>
                  </a:cubicBezTo>
                  <a:lnTo>
                    <a:pt x="1960094" y="747087"/>
                  </a:lnTo>
                  <a:lnTo>
                    <a:pt x="1988234" y="906677"/>
                  </a:lnTo>
                  <a:lnTo>
                    <a:pt x="1797614" y="976051"/>
                  </a:lnTo>
                  <a:cubicBezTo>
                    <a:pt x="1800712" y="1084562"/>
                    <a:pt x="1781668" y="1192567"/>
                    <a:pt x="1741644" y="1293475"/>
                  </a:cubicBezTo>
                  <a:lnTo>
                    <a:pt x="1897040" y="1423862"/>
                  </a:lnTo>
                  <a:lnTo>
                    <a:pt x="1816014" y="1564203"/>
                  </a:lnTo>
                  <a:lnTo>
                    <a:pt x="1625398" y="1494818"/>
                  </a:lnTo>
                  <a:cubicBezTo>
                    <a:pt x="1558021" y="1579934"/>
                    <a:pt x="1474008" y="1650429"/>
                    <a:pt x="1378486" y="1702002"/>
                  </a:cubicBezTo>
                  <a:lnTo>
                    <a:pt x="1413716" y="1901771"/>
                  </a:lnTo>
                  <a:lnTo>
                    <a:pt x="1261437" y="1957196"/>
                  </a:lnTo>
                  <a:lnTo>
                    <a:pt x="1160016" y="1781519"/>
                  </a:lnTo>
                  <a:cubicBezTo>
                    <a:pt x="1053691" y="1803413"/>
                    <a:pt x="944020" y="1803413"/>
                    <a:pt x="837695" y="1781519"/>
                  </a:cubicBezTo>
                  <a:lnTo>
                    <a:pt x="736273" y="1957196"/>
                  </a:lnTo>
                  <a:lnTo>
                    <a:pt x="583994" y="1901771"/>
                  </a:lnTo>
                  <a:lnTo>
                    <a:pt x="619225" y="1702002"/>
                  </a:lnTo>
                  <a:cubicBezTo>
                    <a:pt x="523702" y="1650429"/>
                    <a:pt x="439689" y="1579934"/>
                    <a:pt x="372313" y="1494818"/>
                  </a:cubicBezTo>
                  <a:lnTo>
                    <a:pt x="181696" y="1564203"/>
                  </a:lnTo>
                  <a:lnTo>
                    <a:pt x="100670" y="1423862"/>
                  </a:lnTo>
                  <a:lnTo>
                    <a:pt x="256067" y="1293475"/>
                  </a:lnTo>
                  <a:cubicBezTo>
                    <a:pt x="216043" y="1192567"/>
                    <a:pt x="196999" y="1084562"/>
                    <a:pt x="200097" y="976051"/>
                  </a:cubicBezTo>
                  <a:lnTo>
                    <a:pt x="9476" y="906677"/>
                  </a:lnTo>
                  <a:lnTo>
                    <a:pt x="37616" y="747087"/>
                  </a:lnTo>
                  <a:lnTo>
                    <a:pt x="240468" y="747092"/>
                  </a:lnTo>
                  <a:cubicBezTo>
                    <a:pt x="274670" y="644065"/>
                    <a:pt x="329505" y="549087"/>
                    <a:pt x="401628" y="467954"/>
                  </a:cubicBezTo>
                  <a:lnTo>
                    <a:pt x="300198" y="292282"/>
                  </a:lnTo>
                  <a:lnTo>
                    <a:pt x="424337" y="188117"/>
                  </a:lnTo>
                  <a:lnTo>
                    <a:pt x="579727" y="318512"/>
                  </a:lnTo>
                  <a:cubicBezTo>
                    <a:pt x="672152" y="261573"/>
                    <a:pt x="775209" y="224064"/>
                    <a:pt x="882610" y="208272"/>
                  </a:cubicBezTo>
                  <a:lnTo>
                    <a:pt x="917829" y="8501"/>
                  </a:lnTo>
                  <a:lnTo>
                    <a:pt x="1079881" y="8501"/>
                  </a:lnTo>
                  <a:lnTo>
                    <a:pt x="1115100" y="208272"/>
                  </a:lnTo>
                  <a:cubicBezTo>
                    <a:pt x="1222501" y="224064"/>
                    <a:pt x="1325558" y="261574"/>
                    <a:pt x="1417983" y="318512"/>
                  </a:cubicBezTo>
                  <a:close/>
                </a:path>
              </a:pathLst>
            </a:custGeom>
            <a:solidFill>
              <a:srgbClr val="00B050"/>
            </a:solidFill>
            <a:ln w="15875" cap="rnd" cmpd="sng">
              <a:solidFill>
                <a:schemeClr val="lt1"/>
              </a:solidFill>
              <a:prstDash val="solid"/>
              <a:round/>
              <a:headEnd type="none" w="sm" len="sm"/>
              <a:tailEnd type="none" w="sm" len="sm"/>
            </a:ln>
          </p:spPr>
          <p:txBody>
            <a:bodyPr spcFirstLastPara="1" wrap="square" lIns="465125" tIns="531450" rIns="465125" bIns="566375" anchor="ctr" anchorCtr="0">
              <a:noAutofit/>
            </a:bodyPr>
            <a:lstStyle/>
            <a:p>
              <a:pPr marL="0" marR="0" lvl="0" indent="0" algn="ctr" rtl="0">
                <a:lnSpc>
                  <a:spcPct val="90000"/>
                </a:lnSpc>
                <a:spcBef>
                  <a:spcPts val="0"/>
                </a:spcBef>
                <a:spcAft>
                  <a:spcPts val="0"/>
                </a:spcAft>
                <a:buNone/>
              </a:pPr>
              <a:r>
                <a:rPr lang="en-US" sz="5000">
                  <a:solidFill>
                    <a:schemeClr val="lt1"/>
                  </a:solidFill>
                  <a:latin typeface="Lustria"/>
                  <a:ea typeface="Lustria"/>
                  <a:cs typeface="Lustria"/>
                  <a:sym typeface="Lustria"/>
                </a:rPr>
                <a:t> </a:t>
              </a:r>
              <a:endParaRPr sz="5000">
                <a:solidFill>
                  <a:schemeClr val="lt1"/>
                </a:solidFill>
                <a:latin typeface="Lustria"/>
                <a:ea typeface="Lustria"/>
                <a:cs typeface="Lustria"/>
                <a:sym typeface="Lustria"/>
              </a:endParaRPr>
            </a:p>
          </p:txBody>
        </p:sp>
        <p:sp>
          <p:nvSpPr>
            <p:cNvPr id="335" name="Google Shape;335;p29"/>
            <p:cNvSpPr/>
            <p:nvPr/>
          </p:nvSpPr>
          <p:spPr>
            <a:xfrm>
              <a:off x="4206240" y="3434079"/>
              <a:ext cx="1553971" cy="1556513"/>
            </a:xfrm>
            <a:custGeom>
              <a:avLst/>
              <a:gdLst/>
              <a:ahLst/>
              <a:cxnLst/>
              <a:rect l="l" t="t" r="r" b="b"/>
              <a:pathLst>
                <a:path w="1553971" h="1556513" extrusionOk="0">
                  <a:moveTo>
                    <a:pt x="1162754" y="393956"/>
                  </a:moveTo>
                  <a:lnTo>
                    <a:pt x="1392087" y="325092"/>
                  </a:lnTo>
                  <a:lnTo>
                    <a:pt x="1476543" y="471717"/>
                  </a:lnTo>
                  <a:lnTo>
                    <a:pt x="1301908" y="635540"/>
                  </a:lnTo>
                  <a:cubicBezTo>
                    <a:pt x="1327198" y="728996"/>
                    <a:pt x="1327198" y="827517"/>
                    <a:pt x="1301908" y="920972"/>
                  </a:cubicBezTo>
                  <a:lnTo>
                    <a:pt x="1476543" y="1084796"/>
                  </a:lnTo>
                  <a:lnTo>
                    <a:pt x="1392087" y="1231421"/>
                  </a:lnTo>
                  <a:lnTo>
                    <a:pt x="1162754" y="1162557"/>
                  </a:lnTo>
                  <a:cubicBezTo>
                    <a:pt x="1094653" y="1231238"/>
                    <a:pt x="1009530" y="1280499"/>
                    <a:pt x="916139" y="1305273"/>
                  </a:cubicBezTo>
                  <a:lnTo>
                    <a:pt x="861346" y="1538368"/>
                  </a:lnTo>
                  <a:lnTo>
                    <a:pt x="692625" y="1538368"/>
                  </a:lnTo>
                  <a:lnTo>
                    <a:pt x="637832" y="1305273"/>
                  </a:lnTo>
                  <a:cubicBezTo>
                    <a:pt x="544441" y="1280499"/>
                    <a:pt x="459318" y="1231238"/>
                    <a:pt x="391217" y="1162557"/>
                  </a:cubicBezTo>
                  <a:lnTo>
                    <a:pt x="161884" y="1231421"/>
                  </a:lnTo>
                  <a:lnTo>
                    <a:pt x="77428" y="1084796"/>
                  </a:lnTo>
                  <a:lnTo>
                    <a:pt x="252063" y="920973"/>
                  </a:lnTo>
                  <a:cubicBezTo>
                    <a:pt x="226773" y="827517"/>
                    <a:pt x="226773" y="728996"/>
                    <a:pt x="252063" y="635541"/>
                  </a:cubicBezTo>
                  <a:lnTo>
                    <a:pt x="77428" y="471717"/>
                  </a:lnTo>
                  <a:lnTo>
                    <a:pt x="161884" y="325092"/>
                  </a:lnTo>
                  <a:lnTo>
                    <a:pt x="391217" y="393956"/>
                  </a:lnTo>
                  <a:cubicBezTo>
                    <a:pt x="459318" y="325275"/>
                    <a:pt x="544441" y="276014"/>
                    <a:pt x="637832" y="251240"/>
                  </a:cubicBezTo>
                  <a:lnTo>
                    <a:pt x="692625" y="18145"/>
                  </a:lnTo>
                  <a:lnTo>
                    <a:pt x="861346" y="18145"/>
                  </a:lnTo>
                  <a:lnTo>
                    <a:pt x="916139" y="251240"/>
                  </a:lnTo>
                  <a:cubicBezTo>
                    <a:pt x="1009530" y="276014"/>
                    <a:pt x="1094653" y="325275"/>
                    <a:pt x="1162754" y="393956"/>
                  </a:cubicBezTo>
                  <a:close/>
                </a:path>
              </a:pathLst>
            </a:custGeom>
            <a:solidFill>
              <a:srgbClr val="FF0000"/>
            </a:solidFill>
            <a:ln w="15875" cap="rnd" cmpd="sng">
              <a:solidFill>
                <a:schemeClr val="lt1"/>
              </a:solidFill>
              <a:prstDash val="solid"/>
              <a:round/>
              <a:headEnd type="none" w="sm" len="sm"/>
              <a:tailEnd type="none" w="sm" len="sm"/>
            </a:ln>
          </p:spPr>
          <p:txBody>
            <a:bodyPr spcFirstLastPara="1" wrap="square" lIns="406450" tIns="409175" rIns="406450" bIns="409175" anchor="ctr" anchorCtr="0">
              <a:noAutofit/>
            </a:bodyPr>
            <a:lstStyle/>
            <a:p>
              <a:pPr marL="0" marR="0" lvl="0" indent="0" algn="ctr" rtl="0">
                <a:lnSpc>
                  <a:spcPct val="90000"/>
                </a:lnSpc>
                <a:spcBef>
                  <a:spcPts val="0"/>
                </a:spcBef>
                <a:spcAft>
                  <a:spcPts val="0"/>
                </a:spcAft>
                <a:buNone/>
              </a:pPr>
              <a:r>
                <a:rPr lang="en-US" sz="1200">
                  <a:solidFill>
                    <a:schemeClr val="lt1"/>
                  </a:solidFill>
                  <a:latin typeface="Lustria"/>
                  <a:ea typeface="Lustria"/>
                  <a:cs typeface="Lustria"/>
                  <a:sym typeface="Lustria"/>
                </a:rPr>
                <a:t> </a:t>
              </a:r>
              <a:endParaRPr sz="1200">
                <a:solidFill>
                  <a:schemeClr val="lt1"/>
                </a:solidFill>
                <a:latin typeface="Lustria"/>
                <a:ea typeface="Lustria"/>
                <a:cs typeface="Lustria"/>
                <a:sym typeface="Lustria"/>
              </a:endParaRPr>
            </a:p>
          </p:txBody>
        </p:sp>
        <p:sp>
          <p:nvSpPr>
            <p:cNvPr id="336" name="Google Shape;336;p29"/>
            <p:cNvSpPr/>
            <p:nvPr/>
          </p:nvSpPr>
          <p:spPr>
            <a:xfrm rot="-168148">
              <a:off x="4910582" y="2279928"/>
              <a:ext cx="1743455" cy="1743455"/>
            </a:xfrm>
            <a:custGeom>
              <a:avLst/>
              <a:gdLst/>
              <a:ahLst/>
              <a:cxnLst/>
              <a:rect l="l" t="t" r="r" b="b"/>
              <a:pathLst>
                <a:path w="1423525" h="1423525" extrusionOk="0">
                  <a:moveTo>
                    <a:pt x="916247" y="360085"/>
                  </a:moveTo>
                  <a:lnTo>
                    <a:pt x="1068507" y="265783"/>
                  </a:lnTo>
                  <a:lnTo>
                    <a:pt x="1157741" y="355017"/>
                  </a:lnTo>
                  <a:lnTo>
                    <a:pt x="1063440" y="507277"/>
                  </a:lnTo>
                  <a:cubicBezTo>
                    <a:pt x="1099761" y="569743"/>
                    <a:pt x="1118789" y="640756"/>
                    <a:pt x="1118567" y="713013"/>
                  </a:cubicBezTo>
                  <a:lnTo>
                    <a:pt x="1276364" y="797723"/>
                  </a:lnTo>
                  <a:lnTo>
                    <a:pt x="1243702" y="919619"/>
                  </a:lnTo>
                  <a:lnTo>
                    <a:pt x="1064690" y="914081"/>
                  </a:lnTo>
                  <a:cubicBezTo>
                    <a:pt x="1028754" y="976769"/>
                    <a:pt x="976769" y="1028754"/>
                    <a:pt x="914081" y="1064690"/>
                  </a:cubicBezTo>
                  <a:lnTo>
                    <a:pt x="919619" y="1243702"/>
                  </a:lnTo>
                  <a:lnTo>
                    <a:pt x="797724" y="1276364"/>
                  </a:lnTo>
                  <a:lnTo>
                    <a:pt x="713013" y="1118566"/>
                  </a:lnTo>
                  <a:cubicBezTo>
                    <a:pt x="640755" y="1118788"/>
                    <a:pt x="569743" y="1099761"/>
                    <a:pt x="507277" y="1063440"/>
                  </a:cubicBezTo>
                  <a:lnTo>
                    <a:pt x="355018" y="1157742"/>
                  </a:lnTo>
                  <a:lnTo>
                    <a:pt x="265784" y="1068508"/>
                  </a:lnTo>
                  <a:lnTo>
                    <a:pt x="360085" y="916248"/>
                  </a:lnTo>
                  <a:cubicBezTo>
                    <a:pt x="323764" y="853782"/>
                    <a:pt x="304736" y="782769"/>
                    <a:pt x="304958" y="710512"/>
                  </a:cubicBezTo>
                  <a:lnTo>
                    <a:pt x="147161" y="625802"/>
                  </a:lnTo>
                  <a:lnTo>
                    <a:pt x="179823" y="503906"/>
                  </a:lnTo>
                  <a:lnTo>
                    <a:pt x="358835" y="509444"/>
                  </a:lnTo>
                  <a:cubicBezTo>
                    <a:pt x="394771" y="446756"/>
                    <a:pt x="446756" y="394771"/>
                    <a:pt x="509444" y="358835"/>
                  </a:cubicBezTo>
                  <a:lnTo>
                    <a:pt x="503906" y="179823"/>
                  </a:lnTo>
                  <a:lnTo>
                    <a:pt x="625801" y="147161"/>
                  </a:lnTo>
                  <a:lnTo>
                    <a:pt x="710512" y="304959"/>
                  </a:lnTo>
                  <a:cubicBezTo>
                    <a:pt x="782770" y="304737"/>
                    <a:pt x="853782" y="323764"/>
                    <a:pt x="916248" y="360085"/>
                  </a:cubicBezTo>
                  <a:lnTo>
                    <a:pt x="916247" y="360085"/>
                  </a:lnTo>
                  <a:close/>
                </a:path>
              </a:pathLst>
            </a:custGeom>
            <a:solidFill>
              <a:srgbClr val="FFFF00"/>
            </a:solidFill>
            <a:ln w="15875" cap="rnd" cmpd="sng">
              <a:solidFill>
                <a:schemeClr val="lt1"/>
              </a:solidFill>
              <a:prstDash val="solid"/>
              <a:round/>
              <a:headEnd type="none" w="sm" len="sm"/>
              <a:tailEnd type="none" w="sm" len="sm"/>
            </a:ln>
          </p:spPr>
          <p:txBody>
            <a:bodyPr spcFirstLastPara="1" wrap="square" lIns="535675" tIns="535675" rIns="535675" bIns="535675" anchor="ctr" anchorCtr="0">
              <a:noAutofit/>
            </a:bodyPr>
            <a:lstStyle/>
            <a:p>
              <a:pPr marL="0" marR="0" lvl="0" indent="0" algn="ctr" rtl="0">
                <a:lnSpc>
                  <a:spcPct val="90000"/>
                </a:lnSpc>
                <a:spcBef>
                  <a:spcPts val="0"/>
                </a:spcBef>
                <a:spcAft>
                  <a:spcPts val="0"/>
                </a:spcAft>
                <a:buNone/>
              </a:pPr>
              <a:r>
                <a:rPr lang="en-US" sz="5000">
                  <a:solidFill>
                    <a:schemeClr val="lt1"/>
                  </a:solidFill>
                  <a:latin typeface="Lustria"/>
                  <a:ea typeface="Lustria"/>
                  <a:cs typeface="Lustria"/>
                  <a:sym typeface="Lustria"/>
                </a:rPr>
                <a:t> </a:t>
              </a:r>
              <a:endParaRPr sz="5000">
                <a:solidFill>
                  <a:schemeClr val="lt1"/>
                </a:solidFill>
                <a:latin typeface="Lustria"/>
                <a:ea typeface="Lustria"/>
                <a:cs typeface="Lustria"/>
                <a:sym typeface="Lustria"/>
              </a:endParaRPr>
            </a:p>
          </p:txBody>
        </p:sp>
        <p:grpSp>
          <p:nvGrpSpPr>
            <p:cNvPr id="337" name="Google Shape;337;p29"/>
            <p:cNvGrpSpPr/>
            <p:nvPr/>
          </p:nvGrpSpPr>
          <p:grpSpPr>
            <a:xfrm>
              <a:off x="3940068" y="1979825"/>
              <a:ext cx="4177618" cy="4474143"/>
              <a:chOff x="3940068" y="1979825"/>
              <a:chExt cx="4177618" cy="4474143"/>
            </a:xfrm>
          </p:grpSpPr>
          <p:sp>
            <p:nvSpPr>
              <p:cNvPr id="338" name="Google Shape;338;p29"/>
              <p:cNvSpPr/>
              <p:nvPr/>
            </p:nvSpPr>
            <p:spPr>
              <a:xfrm rot="-701000">
                <a:off x="5328201" y="3664483"/>
                <a:ext cx="2557068" cy="2557068"/>
              </a:xfrm>
              <a:custGeom>
                <a:avLst/>
                <a:gdLst/>
                <a:ahLst/>
                <a:cxnLst/>
                <a:rect l="l" t="t" r="r" b="b"/>
                <a:pathLst>
                  <a:path w="120000" h="120000" extrusionOk="0">
                    <a:moveTo>
                      <a:pt x="54997" y="3973"/>
                    </a:moveTo>
                    <a:lnTo>
                      <a:pt x="54997" y="3973"/>
                    </a:lnTo>
                    <a:cubicBezTo>
                      <a:pt x="78022" y="1917"/>
                      <a:pt x="99960" y="14156"/>
                      <a:pt x="110304" y="34829"/>
                    </a:cubicBezTo>
                    <a:cubicBezTo>
                      <a:pt x="120648" y="55501"/>
                      <a:pt x="117292" y="80397"/>
                      <a:pt x="101843" y="97592"/>
                    </a:cubicBezTo>
                    <a:lnTo>
                      <a:pt x="104410" y="100313"/>
                    </a:lnTo>
                    <a:lnTo>
                      <a:pt x="96668" y="98871"/>
                    </a:lnTo>
                    <a:lnTo>
                      <a:pt x="95403" y="90765"/>
                    </a:lnTo>
                    <a:lnTo>
                      <a:pt x="97968" y="93485"/>
                    </a:lnTo>
                    <a:cubicBezTo>
                      <a:pt x="111673" y="77945"/>
                      <a:pt x="114525" y="55624"/>
                      <a:pt x="105168" y="37138"/>
                    </a:cubicBezTo>
                    <a:cubicBezTo>
                      <a:pt x="95811" y="18652"/>
                      <a:pt x="76135" y="7734"/>
                      <a:pt x="55498" y="9576"/>
                    </a:cubicBezTo>
                    <a:close/>
                  </a:path>
                </a:pathLst>
              </a:custGeom>
              <a:solidFill>
                <a:srgbClr val="ADD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9"/>
              <p:cNvSpPr/>
              <p:nvPr/>
            </p:nvSpPr>
            <p:spPr>
              <a:xfrm>
                <a:off x="3940068" y="3178210"/>
                <a:ext cx="1857870" cy="1857870"/>
              </a:xfrm>
              <a:custGeom>
                <a:avLst/>
                <a:gdLst/>
                <a:ahLst/>
                <a:cxnLst/>
                <a:rect l="l" t="t" r="r" b="b"/>
                <a:pathLst>
                  <a:path w="120000" h="120000" extrusionOk="0">
                    <a:moveTo>
                      <a:pt x="47348" y="6641"/>
                    </a:moveTo>
                    <a:lnTo>
                      <a:pt x="49134" y="14174"/>
                    </a:lnTo>
                    <a:cubicBezTo>
                      <a:pt x="26517" y="19537"/>
                      <a:pt x="11195" y="40598"/>
                      <a:pt x="13055" y="63768"/>
                    </a:cubicBezTo>
                    <a:lnTo>
                      <a:pt x="18064" y="62671"/>
                    </a:lnTo>
                    <a:lnTo>
                      <a:pt x="10211" y="70899"/>
                    </a:lnTo>
                    <a:lnTo>
                      <a:pt x="417" y="66534"/>
                    </a:lnTo>
                    <a:lnTo>
                      <a:pt x="5431" y="65437"/>
                    </a:lnTo>
                    <a:lnTo>
                      <a:pt x="5431" y="65437"/>
                    </a:lnTo>
                    <a:cubicBezTo>
                      <a:pt x="2709" y="38107"/>
                      <a:pt x="20623" y="12978"/>
                      <a:pt x="47348" y="6641"/>
                    </a:cubicBezTo>
                    <a:close/>
                  </a:path>
                </a:pathLst>
              </a:custGeom>
              <a:solidFill>
                <a:srgbClr val="ADD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9"/>
              <p:cNvSpPr/>
              <p:nvPr/>
            </p:nvSpPr>
            <p:spPr>
              <a:xfrm rot="755875">
                <a:off x="4741270" y="2174164"/>
                <a:ext cx="2003158" cy="2003158"/>
              </a:xfrm>
              <a:custGeom>
                <a:avLst/>
                <a:gdLst/>
                <a:ahLst/>
                <a:cxnLst/>
                <a:rect l="l" t="t" r="r" b="b"/>
                <a:pathLst>
                  <a:path w="120000" h="120000" extrusionOk="0">
                    <a:moveTo>
                      <a:pt x="7241" y="76277"/>
                    </a:moveTo>
                    <a:lnTo>
                      <a:pt x="7241" y="76277"/>
                    </a:lnTo>
                    <a:cubicBezTo>
                      <a:pt x="1479" y="57602"/>
                      <a:pt x="6019" y="37272"/>
                      <a:pt x="19179" y="22822"/>
                    </a:cubicBezTo>
                    <a:lnTo>
                      <a:pt x="16020" y="19256"/>
                    </a:lnTo>
                    <a:lnTo>
                      <a:pt x="25771" y="21357"/>
                    </a:lnTo>
                    <a:lnTo>
                      <a:pt x="27129" y="31797"/>
                    </a:lnTo>
                    <a:lnTo>
                      <a:pt x="23972" y="28233"/>
                    </a:lnTo>
                    <a:lnTo>
                      <a:pt x="23972" y="28233"/>
                    </a:lnTo>
                    <a:cubicBezTo>
                      <a:pt x="12910" y="40780"/>
                      <a:pt x="9171" y="58177"/>
                      <a:pt x="14102" y="74161"/>
                    </a:cubicBezTo>
                    <a:close/>
                  </a:path>
                </a:pathLst>
              </a:custGeom>
              <a:solidFill>
                <a:srgbClr val="ADD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9"/>
              <p:cNvSpPr txBox="1"/>
              <p:nvPr/>
            </p:nvSpPr>
            <p:spPr>
              <a:xfrm>
                <a:off x="5290125" y="2852577"/>
                <a:ext cx="1015626" cy="6008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chemeClr val="bg1"/>
                    </a:solidFill>
                    <a:latin typeface="Lustria"/>
                    <a:ea typeface="Lustria"/>
                    <a:cs typeface="Lustria"/>
                    <a:sym typeface="Lustria"/>
                  </a:rPr>
                  <a:t>Multiple events before age 5</a:t>
                </a:r>
                <a:endParaRPr sz="1600" b="1" dirty="0">
                  <a:solidFill>
                    <a:schemeClr val="bg1"/>
                  </a:solidFill>
                  <a:latin typeface="Lustria"/>
                  <a:ea typeface="Lustria"/>
                  <a:cs typeface="Lustria"/>
                  <a:sym typeface="Lustria"/>
                </a:endParaRPr>
              </a:p>
            </p:txBody>
          </p:sp>
          <p:sp>
            <p:nvSpPr>
              <p:cNvPr id="342" name="Google Shape;342;p29"/>
              <p:cNvSpPr txBox="1"/>
              <p:nvPr/>
            </p:nvSpPr>
            <p:spPr>
              <a:xfrm>
                <a:off x="4371836" y="3809371"/>
                <a:ext cx="1221115" cy="77894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chemeClr val="bg1"/>
                    </a:solidFill>
                    <a:latin typeface="Lustria"/>
                    <a:ea typeface="Lustria"/>
                    <a:cs typeface="Lustria"/>
                    <a:sym typeface="Lustria"/>
                  </a:rPr>
                  <a:t>Perpetrated from the caregiving system</a:t>
                </a:r>
                <a:endParaRPr sz="1600" b="1" dirty="0">
                  <a:solidFill>
                    <a:schemeClr val="bg1"/>
                  </a:solidFill>
                  <a:latin typeface="Lustria"/>
                  <a:ea typeface="Lustria"/>
                  <a:cs typeface="Lustria"/>
                  <a:sym typeface="Lustria"/>
                </a:endParaRPr>
              </a:p>
            </p:txBody>
          </p:sp>
          <p:sp>
            <p:nvSpPr>
              <p:cNvPr id="343" name="Google Shape;343;p29"/>
              <p:cNvSpPr txBox="1"/>
              <p:nvPr/>
            </p:nvSpPr>
            <p:spPr>
              <a:xfrm>
                <a:off x="5655795" y="4600493"/>
                <a:ext cx="1570355" cy="7344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dirty="0">
                    <a:solidFill>
                      <a:schemeClr val="bg1"/>
                    </a:solidFill>
                    <a:latin typeface="Lustria"/>
                    <a:ea typeface="Lustria"/>
                    <a:cs typeface="Lustria"/>
                    <a:sym typeface="Lustria"/>
                  </a:rPr>
                  <a:t>Leads to developmental injuries in 7 areas</a:t>
                </a:r>
                <a:endParaRPr sz="2000" b="1" dirty="0">
                  <a:solidFill>
                    <a:schemeClr val="bg1"/>
                  </a:solidFill>
                  <a:latin typeface="Lustria"/>
                  <a:ea typeface="Lustria"/>
                  <a:cs typeface="Lustria"/>
                  <a:sym typeface="Lustria"/>
                </a:endParaRPr>
              </a:p>
            </p:txBody>
          </p:sp>
        </p:grpSp>
      </p:grpSp>
      <p:pic>
        <p:nvPicPr>
          <p:cNvPr id="344" name="Google Shape;344;p29" descr="Image result for SAMHSA logo"/>
          <p:cNvPicPr preferRelativeResize="0"/>
          <p:nvPr/>
        </p:nvPicPr>
        <p:blipFill rotWithShape="1">
          <a:blip r:embed="rId4">
            <a:alphaModFix/>
          </a:blip>
          <a:srcRect t="28381" b="26039"/>
          <a:stretch/>
        </p:blipFill>
        <p:spPr>
          <a:xfrm>
            <a:off x="10233115" y="6040609"/>
            <a:ext cx="1783080" cy="625152"/>
          </a:xfrm>
          <a:prstGeom prst="rect">
            <a:avLst/>
          </a:prstGeom>
          <a:noFill/>
          <a:ln>
            <a:noFill/>
          </a:ln>
        </p:spPr>
      </p:pic>
    </p:spTree>
    <p:extLst>
      <p:ext uri="{BB962C8B-B14F-4D97-AF65-F5344CB8AC3E}">
        <p14:creationId xmlns:p14="http://schemas.microsoft.com/office/powerpoint/2010/main" val="938920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and Awareness</a:t>
            </a:r>
          </a:p>
        </p:txBody>
      </p:sp>
      <p:pic>
        <p:nvPicPr>
          <p:cNvPr id="2050" name="Picture 2" descr="Image of large group of peop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8800" y="1905000"/>
            <a:ext cx="8382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US"/>
              <a:t>NFI Vermont.  All rights reserved c 2017</a:t>
            </a:r>
          </a:p>
        </p:txBody>
      </p:sp>
      <p:pic>
        <p:nvPicPr>
          <p:cNvPr id="5" name="Picture 2" descr="Image of one person crying with their hand on their h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5537" y="1798638"/>
            <a:ext cx="9500925" cy="45143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35200" y="5257800"/>
            <a:ext cx="3860800" cy="523220"/>
          </a:xfrm>
          <a:prstGeom prst="rect">
            <a:avLst/>
          </a:prstGeom>
          <a:noFill/>
        </p:spPr>
        <p:txBody>
          <a:bodyPr wrap="square" rtlCol="0">
            <a:spAutoFit/>
          </a:bodyPr>
          <a:lstStyle/>
          <a:p>
            <a:r>
              <a:rPr lang="en-US" sz="2800" dirty="0">
                <a:solidFill>
                  <a:schemeClr val="bg1"/>
                </a:solidFill>
              </a:rPr>
              <a:t>It’s not just them…</a:t>
            </a:r>
          </a:p>
        </p:txBody>
      </p:sp>
    </p:spTree>
    <p:extLst>
      <p:ext uri="{BB962C8B-B14F-4D97-AF65-F5344CB8AC3E}">
        <p14:creationId xmlns:p14="http://schemas.microsoft.com/office/powerpoint/2010/main" val="53637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rtlCol="0">
            <a:normAutofit fontScale="90000"/>
          </a:bodyPr>
          <a:lstStyle/>
          <a:p>
            <a:pPr eaLnBrk="1" fontAlgn="auto" hangingPunct="1">
              <a:spcAft>
                <a:spcPts val="0"/>
              </a:spcAft>
              <a:defRPr/>
            </a:pPr>
            <a:r>
              <a:t>“Trauma is not a story of what happened to you a long time ago, it is what is in your body.”</a:t>
            </a:r>
          </a:p>
        </p:txBody>
      </p:sp>
      <p:sp>
        <p:nvSpPr>
          <p:cNvPr id="6" name="Subtitle 5"/>
          <p:cNvSpPr>
            <a:spLocks noGrp="1"/>
          </p:cNvSpPr>
          <p:nvPr>
            <p:ph type="subTitle" idx="1"/>
          </p:nvPr>
        </p:nvSpPr>
        <p:spPr/>
        <p:txBody>
          <a:bodyPr rtlCol="0">
            <a:normAutofit/>
          </a:bodyPr>
          <a:lstStyle/>
          <a:p>
            <a:pPr eaLnBrk="1" fontAlgn="auto" hangingPunct="1">
              <a:spcAft>
                <a:spcPts val="0"/>
              </a:spcAft>
              <a:defRPr/>
            </a:pPr>
            <a:r>
              <a:rPr lang="en-US" dirty="0"/>
              <a:t>Bessel van der </a:t>
            </a:r>
            <a:r>
              <a:rPr lang="en-US"/>
              <a:t>Kolk</a:t>
            </a:r>
          </a:p>
        </p:txBody>
      </p:sp>
      <p:sp>
        <p:nvSpPr>
          <p:cNvPr id="2" name="Footer Placeholder 1"/>
          <p:cNvSpPr>
            <a:spLocks noGrp="1"/>
          </p:cNvSpPr>
          <p:nvPr>
            <p:ph type="ftr" sz="quarter" idx="11"/>
          </p:nvPr>
        </p:nvSpPr>
        <p:spPr/>
        <p:txBody>
          <a:bodyPr/>
          <a:lstStyle/>
          <a:p>
            <a:r>
              <a:rPr lang="en-US"/>
              <a:t>NFI Vermont.  All rights reserved c 2017</a:t>
            </a:r>
          </a:p>
        </p:txBody>
      </p:sp>
      <p:pic>
        <p:nvPicPr>
          <p:cNvPr id="40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9601" y="6105526"/>
            <a:ext cx="1028700"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721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t>Adverse Childhood Experiences</a:t>
            </a:r>
          </a:p>
        </p:txBody>
      </p:sp>
      <p:pic>
        <p:nvPicPr>
          <p:cNvPr id="1027" name="Picture 3" descr="pyramid depicting the progression from adverse childhood experiences through early death"/>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16000" y="1600200"/>
            <a:ext cx="7213600" cy="464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a:t>NFI Vermont.  All rights reserved c 2017</a:t>
            </a:r>
          </a:p>
        </p:txBody>
      </p:sp>
      <p:grpSp>
        <p:nvGrpSpPr>
          <p:cNvPr id="20" name="Group 19"/>
          <p:cNvGrpSpPr/>
          <p:nvPr/>
        </p:nvGrpSpPr>
        <p:grpSpPr>
          <a:xfrm>
            <a:off x="7924800" y="1567934"/>
            <a:ext cx="2587320" cy="5049798"/>
            <a:chOff x="5943600" y="1567934"/>
            <a:chExt cx="1940490" cy="5049798"/>
          </a:xfrm>
        </p:grpSpPr>
        <p:sp>
          <p:nvSpPr>
            <p:cNvPr id="17" name="Up Arrow 16"/>
            <p:cNvSpPr/>
            <p:nvPr/>
          </p:nvSpPr>
          <p:spPr>
            <a:xfrm>
              <a:off x="6477000" y="2057400"/>
              <a:ext cx="937051" cy="403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6324600" y="6248400"/>
              <a:ext cx="1371600" cy="369332"/>
            </a:xfrm>
            <a:prstGeom prst="rect">
              <a:avLst/>
            </a:prstGeom>
            <a:noFill/>
          </p:spPr>
          <p:txBody>
            <a:bodyPr wrap="square" rtlCol="0">
              <a:spAutoFit/>
            </a:bodyPr>
            <a:lstStyle/>
            <a:p>
              <a:r>
                <a:rPr lang="en-US" b="1" dirty="0"/>
                <a:t>Conception</a:t>
              </a:r>
            </a:p>
          </p:txBody>
        </p:sp>
        <p:sp>
          <p:nvSpPr>
            <p:cNvPr id="19" name="TextBox 18"/>
            <p:cNvSpPr txBox="1"/>
            <p:nvPr/>
          </p:nvSpPr>
          <p:spPr>
            <a:xfrm>
              <a:off x="5943600" y="1567934"/>
              <a:ext cx="1940490" cy="400110"/>
            </a:xfrm>
            <a:prstGeom prst="rect">
              <a:avLst/>
            </a:prstGeom>
            <a:noFill/>
          </p:spPr>
          <p:txBody>
            <a:bodyPr wrap="square" rtlCol="0">
              <a:spAutoFit/>
            </a:bodyPr>
            <a:lstStyle/>
            <a:p>
              <a:pPr algn="ctr"/>
              <a:r>
                <a:rPr lang="en-US" sz="2000" b="1" dirty="0"/>
                <a:t>Death</a:t>
              </a:r>
            </a:p>
          </p:txBody>
        </p:sp>
      </p:grpSp>
    </p:spTree>
    <p:extLst>
      <p:ext uri="{BB962C8B-B14F-4D97-AF65-F5344CB8AC3E}">
        <p14:creationId xmlns:p14="http://schemas.microsoft.com/office/powerpoint/2010/main" val="621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ACE’s Antidotes</a:t>
            </a:r>
          </a:p>
        </p:txBody>
      </p:sp>
      <p:sp>
        <p:nvSpPr>
          <p:cNvPr id="3" name="Content Placeholder 2"/>
          <p:cNvSpPr>
            <a:spLocks noGrp="1"/>
          </p:cNvSpPr>
          <p:nvPr>
            <p:ph idx="1"/>
          </p:nvPr>
        </p:nvSpPr>
        <p:spPr/>
        <p:txBody>
          <a:bodyPr/>
          <a:lstStyle/>
          <a:p>
            <a:r>
              <a:rPr lang="en-US" dirty="0"/>
              <a:t>Sleep</a:t>
            </a:r>
          </a:p>
          <a:p>
            <a:r>
              <a:rPr lang="en-US" dirty="0"/>
              <a:t>Mental health</a:t>
            </a:r>
          </a:p>
          <a:p>
            <a:r>
              <a:rPr lang="en-US" dirty="0"/>
              <a:t>Healthy relationships</a:t>
            </a:r>
          </a:p>
          <a:p>
            <a:r>
              <a:rPr lang="en-US" dirty="0"/>
              <a:t>Exercise</a:t>
            </a:r>
          </a:p>
          <a:p>
            <a:r>
              <a:rPr lang="en-US" dirty="0"/>
              <a:t>Nutrition</a:t>
            </a:r>
          </a:p>
          <a:p>
            <a:r>
              <a:rPr lang="en-US" dirty="0"/>
              <a:t>Mindfulness</a:t>
            </a:r>
          </a:p>
          <a:p>
            <a:pPr lvl="1"/>
            <a:r>
              <a:rPr lang="en-US" dirty="0"/>
              <a:t>Meditation</a:t>
            </a:r>
          </a:p>
          <a:p>
            <a:pPr lvl="1"/>
            <a:r>
              <a:rPr lang="en-US" dirty="0"/>
              <a:t>Yoga</a:t>
            </a:r>
          </a:p>
          <a:p>
            <a:pPr lvl="1"/>
            <a:r>
              <a:rPr lang="en-US" dirty="0"/>
              <a:t>Progressive muscle relaxation</a:t>
            </a:r>
          </a:p>
        </p:txBody>
      </p:sp>
      <p:sp>
        <p:nvSpPr>
          <p:cNvPr id="4" name="Footer Placeholder 3"/>
          <p:cNvSpPr>
            <a:spLocks noGrp="1"/>
          </p:cNvSpPr>
          <p:nvPr>
            <p:ph type="ftr" sz="quarter" idx="11"/>
          </p:nvPr>
        </p:nvSpPr>
        <p:spPr/>
        <p:txBody>
          <a:bodyPr/>
          <a:lstStyle/>
          <a:p>
            <a:r>
              <a:rPr lang="en-US"/>
              <a:t>The Deepest Well:  Nadine Burke Harris, M.D.</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1993" y="1912940"/>
            <a:ext cx="6858000" cy="432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1993" y="1919513"/>
            <a:ext cx="6456177" cy="4321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449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7972E-AB06-4009-B1D3-5E83B6335D63}"/>
              </a:ext>
            </a:extLst>
          </p:cNvPr>
          <p:cNvSpPr>
            <a:spLocks noGrp="1"/>
          </p:cNvSpPr>
          <p:nvPr>
            <p:ph type="title"/>
          </p:nvPr>
        </p:nvSpPr>
        <p:spPr>
          <a:solidFill>
            <a:schemeClr val="accent6"/>
          </a:solidFill>
        </p:spPr>
        <p:txBody>
          <a:bodyPr/>
          <a:lstStyle/>
          <a:p>
            <a:r>
              <a:rPr lang="en-US" dirty="0"/>
              <a:t>Upstream Interventions (Universal)</a:t>
            </a:r>
          </a:p>
        </p:txBody>
      </p:sp>
      <p:sp>
        <p:nvSpPr>
          <p:cNvPr id="3" name="Content Placeholder 2">
            <a:extLst>
              <a:ext uri="{FF2B5EF4-FFF2-40B4-BE49-F238E27FC236}">
                <a16:creationId xmlns:a16="http://schemas.microsoft.com/office/drawing/2014/main" id="{52B100A0-5515-4AD2-BEB1-BB38D7A43C1A}"/>
              </a:ext>
            </a:extLst>
          </p:cNvPr>
          <p:cNvSpPr>
            <a:spLocks noGrp="1"/>
          </p:cNvSpPr>
          <p:nvPr>
            <p:ph sz="half" idx="1"/>
          </p:nvPr>
        </p:nvSpPr>
        <p:spPr/>
        <p:txBody>
          <a:bodyPr>
            <a:normAutofit fontScale="92500" lnSpcReduction="20000"/>
          </a:bodyPr>
          <a:lstStyle/>
          <a:p>
            <a:r>
              <a:rPr lang="en-US" dirty="0"/>
              <a:t>Lighting</a:t>
            </a:r>
          </a:p>
          <a:p>
            <a:r>
              <a:rPr lang="en-US" dirty="0"/>
              <a:t>Greetings and relational deposits</a:t>
            </a:r>
          </a:p>
          <a:p>
            <a:r>
              <a:rPr lang="en-US" dirty="0"/>
              <a:t>Non-contingent movement breaks</a:t>
            </a:r>
          </a:p>
          <a:p>
            <a:r>
              <a:rPr lang="en-US" dirty="0"/>
              <a:t>Alternative seating opportunities</a:t>
            </a:r>
          </a:p>
          <a:p>
            <a:r>
              <a:rPr lang="en-US" dirty="0"/>
              <a:t>PBIS</a:t>
            </a:r>
          </a:p>
          <a:p>
            <a:r>
              <a:rPr lang="en-US" dirty="0"/>
              <a:t>Manipulatives</a:t>
            </a:r>
          </a:p>
          <a:p>
            <a:r>
              <a:rPr lang="en-US" dirty="0"/>
              <a:t>Non-verbal communication</a:t>
            </a:r>
          </a:p>
          <a:p>
            <a:r>
              <a:rPr lang="en-US" dirty="0"/>
              <a:t>OT activities </a:t>
            </a:r>
          </a:p>
          <a:p>
            <a:r>
              <a:rPr lang="en-US" dirty="0"/>
              <a:t>Consistency and predictability</a:t>
            </a:r>
          </a:p>
          <a:p>
            <a:r>
              <a:rPr lang="en-US" dirty="0"/>
              <a:t>Matching affect</a:t>
            </a:r>
          </a:p>
        </p:txBody>
      </p:sp>
      <p:sp>
        <p:nvSpPr>
          <p:cNvPr id="4" name="Content Placeholder 3">
            <a:extLst>
              <a:ext uri="{FF2B5EF4-FFF2-40B4-BE49-F238E27FC236}">
                <a16:creationId xmlns:a16="http://schemas.microsoft.com/office/drawing/2014/main" id="{028F9E25-EC13-45C7-9E4C-374DAAE13E99}"/>
              </a:ext>
            </a:extLst>
          </p:cNvPr>
          <p:cNvSpPr>
            <a:spLocks noGrp="1"/>
          </p:cNvSpPr>
          <p:nvPr>
            <p:ph sz="half" idx="2"/>
          </p:nvPr>
        </p:nvSpPr>
        <p:spPr/>
        <p:txBody>
          <a:bodyPr>
            <a:normAutofit fontScale="92500" lnSpcReduction="20000"/>
          </a:bodyPr>
          <a:lstStyle/>
          <a:p>
            <a:r>
              <a:rPr lang="en-US" dirty="0"/>
              <a:t>OTR</a:t>
            </a:r>
          </a:p>
          <a:p>
            <a:r>
              <a:rPr lang="en-US" dirty="0"/>
              <a:t>Lycra</a:t>
            </a:r>
          </a:p>
          <a:p>
            <a:r>
              <a:rPr lang="en-US" dirty="0"/>
              <a:t>Visual noise</a:t>
            </a:r>
          </a:p>
          <a:p>
            <a:r>
              <a:rPr lang="en-US" dirty="0"/>
              <a:t>Wall color</a:t>
            </a:r>
          </a:p>
          <a:p>
            <a:r>
              <a:rPr lang="en-US" dirty="0"/>
              <a:t>Stop and name</a:t>
            </a:r>
          </a:p>
          <a:p>
            <a:r>
              <a:rPr lang="en-US" dirty="0"/>
              <a:t>Community building circles</a:t>
            </a:r>
          </a:p>
          <a:p>
            <a:r>
              <a:rPr lang="en-US" dirty="0"/>
              <a:t>Mindfulness movements</a:t>
            </a:r>
          </a:p>
          <a:p>
            <a:r>
              <a:rPr lang="en-US" dirty="0"/>
              <a:t>Yoga</a:t>
            </a:r>
          </a:p>
          <a:p>
            <a:r>
              <a:rPr lang="en-US" dirty="0"/>
              <a:t>Prompting and pre-corrections</a:t>
            </a:r>
          </a:p>
          <a:p>
            <a:r>
              <a:rPr lang="en-US" dirty="0"/>
              <a:t>Wellness and reflective practices</a:t>
            </a:r>
          </a:p>
        </p:txBody>
      </p:sp>
      <p:pic>
        <p:nvPicPr>
          <p:cNvPr id="5" name="Content Placeholder 3">
            <a:extLst>
              <a:ext uri="{FF2B5EF4-FFF2-40B4-BE49-F238E27FC236}">
                <a16:creationId xmlns:a16="http://schemas.microsoft.com/office/drawing/2014/main" id="{DB6662C5-F0D2-4CC3-AD1A-5E481100AE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6083" y="1472334"/>
            <a:ext cx="10979834" cy="4802186"/>
          </a:xfrm>
          <a:prstGeom prst="rect">
            <a:avLst/>
          </a:prstGeom>
        </p:spPr>
      </p:pic>
      <p:sp>
        <p:nvSpPr>
          <p:cNvPr id="6" name="TextBox 5">
            <a:extLst>
              <a:ext uri="{FF2B5EF4-FFF2-40B4-BE49-F238E27FC236}">
                <a16:creationId xmlns:a16="http://schemas.microsoft.com/office/drawing/2014/main" id="{58793799-C63A-444A-A4BB-111DB89433B3}"/>
              </a:ext>
            </a:extLst>
          </p:cNvPr>
          <p:cNvSpPr txBox="1"/>
          <p:nvPr/>
        </p:nvSpPr>
        <p:spPr>
          <a:xfrm>
            <a:off x="7399606" y="6020972"/>
            <a:ext cx="3024554" cy="646331"/>
          </a:xfrm>
          <a:prstGeom prst="rect">
            <a:avLst/>
          </a:prstGeom>
          <a:noFill/>
        </p:spPr>
        <p:txBody>
          <a:bodyPr wrap="square" rtlCol="0">
            <a:spAutoFit/>
          </a:bodyPr>
          <a:lstStyle/>
          <a:p>
            <a:r>
              <a:rPr lang="en-US" b="1" i="1" dirty="0">
                <a:hlinkClick r:id="rId4"/>
              </a:rPr>
              <a:t>Source:  </a:t>
            </a:r>
            <a:r>
              <a:rPr lang="en-US" b="1" i="1" u="sng" dirty="0">
                <a:hlinkClick r:id="rId4"/>
              </a:rPr>
              <a:t>A School's Journey Toward Trauma-Sensitivity</a:t>
            </a:r>
            <a:r>
              <a:rPr lang="en-US" u="sng" dirty="0">
                <a:hlinkClick r:id="rId4"/>
              </a:rPr>
              <a:t>. </a:t>
            </a:r>
            <a:endParaRPr lang="en-US" dirty="0"/>
          </a:p>
        </p:txBody>
      </p:sp>
      <p:sp>
        <p:nvSpPr>
          <p:cNvPr id="7" name="Footer Placeholder 6">
            <a:extLst>
              <a:ext uri="{FF2B5EF4-FFF2-40B4-BE49-F238E27FC236}">
                <a16:creationId xmlns:a16="http://schemas.microsoft.com/office/drawing/2014/main" id="{34DEB1BB-2B29-439B-91F8-DDA8F8279769}"/>
              </a:ext>
            </a:extLst>
          </p:cNvPr>
          <p:cNvSpPr>
            <a:spLocks noGrp="1"/>
          </p:cNvSpPr>
          <p:nvPr>
            <p:ph type="ftr" sz="quarter" idx="11"/>
          </p:nvPr>
        </p:nvSpPr>
        <p:spPr>
          <a:xfrm>
            <a:off x="4038600" y="5922498"/>
            <a:ext cx="2868637" cy="798977"/>
          </a:xfrm>
        </p:spPr>
        <p:txBody>
          <a:bodyPr/>
          <a:lstStyle/>
          <a:p>
            <a:r>
              <a:rPr lang="en-US" sz="1400" b="1" dirty="0">
                <a:solidFill>
                  <a:schemeClr val="tx1"/>
                </a:solidFill>
              </a:rPr>
              <a:t>Policy Institute, Helping Traumatized Children Trauma Learning Learn</a:t>
            </a:r>
          </a:p>
        </p:txBody>
      </p:sp>
    </p:spTree>
    <p:extLst>
      <p:ext uri="{BB962C8B-B14F-4D97-AF65-F5344CB8AC3E}">
        <p14:creationId xmlns:p14="http://schemas.microsoft.com/office/powerpoint/2010/main" val="259624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715617" y="1570386"/>
          <a:ext cx="10654747" cy="441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Right Arrow 4"/>
          <p:cNvSpPr/>
          <p:nvPr/>
        </p:nvSpPr>
        <p:spPr>
          <a:xfrm>
            <a:off x="1311967" y="5083710"/>
            <a:ext cx="9206094" cy="685800"/>
          </a:xfrm>
          <a:prstGeom prst="leftRightArrow">
            <a:avLst/>
          </a:prstGeom>
          <a:solidFill>
            <a:schemeClr val="tx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b="1" dirty="0">
                <a:solidFill>
                  <a:srgbClr val="FF0000"/>
                </a:solidFill>
                <a:effectLst>
                  <a:outerShdw blurRad="38100" dist="38100" dir="2700000" algn="tl">
                    <a:srgbClr val="000000">
                      <a:alpha val="43137"/>
                    </a:srgbClr>
                  </a:outerShdw>
                </a:effectLst>
                <a:latin typeface="Century Gothic" panose="020B0502020202020204"/>
              </a:rPr>
              <a:t>UN-REGULATED STRESS</a:t>
            </a:r>
          </a:p>
        </p:txBody>
      </p:sp>
      <p:sp>
        <p:nvSpPr>
          <p:cNvPr id="6" name="Title 1"/>
          <p:cNvSpPr txBox="1">
            <a:spLocks/>
          </p:cNvSpPr>
          <p:nvPr/>
        </p:nvSpPr>
        <p:spPr>
          <a:xfrm>
            <a:off x="754743" y="130629"/>
            <a:ext cx="11205025" cy="1339858"/>
          </a:xfrm>
          <a:prstGeom prst="rect">
            <a:avLst/>
          </a:prstGeom>
          <a:effectLst>
            <a:outerShdw blurRad="25400" dir="17880000">
              <a:srgbClr val="000000">
                <a:alpha val="46000"/>
              </a:srgbClr>
            </a:outerShdw>
          </a:effectLst>
        </p:spPr>
        <p:txBody>
          <a:bodyPr vert="horz" lIns="68580" tIns="34290" rIns="68580" bIns="34290" rtlCol="0" anchor="b">
            <a:no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endParaRPr lang="en-US" sz="2400" i="1" dirty="0">
              <a:solidFill>
                <a:schemeClr val="accent2"/>
              </a:solidFill>
              <a:latin typeface="+mn-lt"/>
              <a:cs typeface="Times New Roman" panose="02020603050405020304" pitchFamily="18" charset="0"/>
            </a:endParaRPr>
          </a:p>
          <a:p>
            <a:pPr>
              <a:lnSpc>
                <a:spcPct val="150000"/>
              </a:lnSpc>
            </a:pPr>
            <a:r>
              <a:rPr lang="en-US" sz="2400" i="1" dirty="0">
                <a:solidFill>
                  <a:schemeClr val="accent2"/>
                </a:solidFill>
                <a:latin typeface="+mn-lt"/>
                <a:cs typeface="Times New Roman" panose="02020603050405020304" pitchFamily="18" charset="0"/>
              </a:rPr>
              <a:t>T</a:t>
            </a:r>
          </a:p>
          <a:p>
            <a:pPr>
              <a:lnSpc>
                <a:spcPct val="150000"/>
              </a:lnSpc>
            </a:pPr>
            <a:endParaRPr lang="en-US" sz="2400" i="1" dirty="0">
              <a:solidFill>
                <a:schemeClr val="accent2"/>
              </a:solidFill>
              <a:latin typeface="+mn-lt"/>
              <a:cs typeface="Times New Roman" panose="02020603050405020304" pitchFamily="18" charset="0"/>
            </a:endParaRPr>
          </a:p>
          <a:p>
            <a:pPr>
              <a:lnSpc>
                <a:spcPct val="150000"/>
              </a:lnSpc>
            </a:pPr>
            <a:endParaRPr lang="en-US" sz="2400" i="1" dirty="0">
              <a:solidFill>
                <a:schemeClr val="accent2"/>
              </a:solidFill>
              <a:latin typeface="+mn-lt"/>
              <a:cs typeface="Times New Roman" panose="02020603050405020304" pitchFamily="18" charset="0"/>
            </a:endParaRPr>
          </a:p>
          <a:p>
            <a:endParaRPr lang="en-US" sz="2400" b="1" i="1" dirty="0">
              <a:solidFill>
                <a:schemeClr val="accent2"/>
              </a:solidFill>
              <a:latin typeface="+mn-lt"/>
              <a:cs typeface="Times New Roman" panose="02020603050405020304" pitchFamily="18" charset="0"/>
            </a:endParaRPr>
          </a:p>
          <a:p>
            <a:endParaRPr lang="en-US" sz="2400" b="1" i="1" dirty="0">
              <a:solidFill>
                <a:schemeClr val="accent2"/>
              </a:solidFill>
              <a:latin typeface="+mn-lt"/>
              <a:cs typeface="Times New Roman" panose="02020603050405020304" pitchFamily="18" charset="0"/>
            </a:endParaRPr>
          </a:p>
          <a:p>
            <a:endParaRPr lang="en-US" sz="2400" b="1" i="1" dirty="0">
              <a:solidFill>
                <a:schemeClr val="accent2"/>
              </a:solidFill>
              <a:latin typeface="+mn-lt"/>
              <a:cs typeface="Times New Roman" panose="02020603050405020304" pitchFamily="18" charset="0"/>
            </a:endParaRPr>
          </a:p>
          <a:p>
            <a:endParaRPr lang="en-US" sz="2000" b="1" i="1" dirty="0">
              <a:solidFill>
                <a:schemeClr val="accent2"/>
              </a:solidFill>
              <a:latin typeface="+mn-lt"/>
              <a:cs typeface="Times New Roman" panose="02020603050405020304" pitchFamily="18" charset="0"/>
            </a:endParaRPr>
          </a:p>
          <a:p>
            <a:endParaRPr lang="en-US" sz="2000" b="1" i="1" dirty="0">
              <a:solidFill>
                <a:schemeClr val="accent2"/>
              </a:solidFill>
              <a:latin typeface="+mn-lt"/>
              <a:cs typeface="Times New Roman" panose="02020603050405020304" pitchFamily="18" charset="0"/>
            </a:endParaRPr>
          </a:p>
          <a:p>
            <a:endParaRPr lang="en-US" sz="2000" b="1" i="1" dirty="0">
              <a:solidFill>
                <a:schemeClr val="accent2"/>
              </a:solidFill>
              <a:latin typeface="+mn-lt"/>
              <a:cs typeface="Times New Roman" panose="02020603050405020304" pitchFamily="18" charset="0"/>
            </a:endParaRPr>
          </a:p>
          <a:p>
            <a:endParaRPr lang="en-US" sz="2000" b="1" i="1" dirty="0">
              <a:solidFill>
                <a:schemeClr val="accent2"/>
              </a:solidFill>
              <a:latin typeface="+mn-lt"/>
              <a:cs typeface="Times New Roman" panose="02020603050405020304" pitchFamily="18" charset="0"/>
            </a:endParaRPr>
          </a:p>
          <a:p>
            <a:r>
              <a:rPr lang="en-US" sz="3200" b="1" dirty="0">
                <a:latin typeface="+mn-lt"/>
                <a:cs typeface="Times New Roman" panose="02020603050405020304" pitchFamily="18" charset="0"/>
              </a:rPr>
              <a:t>When Neural Networks Become Abnormally Organized, There is a Cascade of Neurobiological Problems</a:t>
            </a:r>
          </a:p>
        </p:txBody>
      </p:sp>
      <p:sp>
        <p:nvSpPr>
          <p:cNvPr id="7" name="Left-Right Arrow 6"/>
          <p:cNvSpPr/>
          <p:nvPr/>
        </p:nvSpPr>
        <p:spPr>
          <a:xfrm>
            <a:off x="1302027" y="5058764"/>
            <a:ext cx="9215274" cy="685800"/>
          </a:xfrm>
          <a:prstGeom prst="leftRightArrow">
            <a:avLst/>
          </a:prstGeom>
          <a:solidFill>
            <a:schemeClr val="tx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b="1" dirty="0">
                <a:solidFill>
                  <a:srgbClr val="FF0000"/>
                </a:solidFill>
                <a:effectLst>
                  <a:outerShdw blurRad="38100" dist="38100" dir="2700000" algn="tl">
                    <a:srgbClr val="000000">
                      <a:alpha val="43137"/>
                    </a:srgbClr>
                  </a:outerShdw>
                </a:effectLst>
                <a:latin typeface="Century Gothic" panose="020B0502020202020204"/>
              </a:rPr>
              <a:t>Domains of Impact/Developmental Injuries </a:t>
            </a:r>
          </a:p>
        </p:txBody>
      </p:sp>
      <p:sp>
        <p:nvSpPr>
          <p:cNvPr id="8" name="Rectangle 7"/>
          <p:cNvSpPr/>
          <p:nvPr/>
        </p:nvSpPr>
        <p:spPr>
          <a:xfrm>
            <a:off x="0" y="6367046"/>
            <a:ext cx="12192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113072" y="6333772"/>
            <a:ext cx="495301" cy="496031"/>
            <a:chOff x="152400" y="6205955"/>
            <a:chExt cx="495301" cy="496031"/>
          </a:xfrm>
        </p:grpSpPr>
        <p:pic>
          <p:nvPicPr>
            <p:cNvPr id="10" name="Picture 2" descr="3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1" name="Oval 10"/>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571500" y="6430546"/>
            <a:ext cx="2362200" cy="338554"/>
          </a:xfrm>
          <a:prstGeom prst="rect">
            <a:avLst/>
          </a:prstGeom>
          <a:noFill/>
        </p:spPr>
        <p:txBody>
          <a:bodyPr wrap="square" rtlCol="0">
            <a:spAutoFit/>
          </a:bodyPr>
          <a:lstStyle/>
          <a:p>
            <a:r>
              <a:rPr lang="en-US" sz="1600" dirty="0">
                <a:solidFill>
                  <a:schemeClr val="tx2"/>
                </a:solidFill>
                <a:latin typeface="+mj-lt"/>
              </a:rPr>
              <a:t>© NFI Vermont 2018</a:t>
            </a:r>
          </a:p>
        </p:txBody>
      </p:sp>
    </p:spTree>
    <p:extLst>
      <p:ext uri="{BB962C8B-B14F-4D97-AF65-F5344CB8AC3E}">
        <p14:creationId xmlns:p14="http://schemas.microsoft.com/office/powerpoint/2010/main" val="82341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B6CFD0F4-6A9F-452C-8BA2-632EA9F52580}"/>
                                            </p:graphicEl>
                                          </p:spTgt>
                                        </p:tgtEl>
                                        <p:attrNameLst>
                                          <p:attrName>style.visibility</p:attrName>
                                        </p:attrNameLst>
                                      </p:cBhvr>
                                      <p:to>
                                        <p:strVal val="visible"/>
                                      </p:to>
                                    </p:set>
                                    <p:animEffect transition="in" filter="wipe(left)">
                                      <p:cBhvr>
                                        <p:cTn id="7" dur="3000"/>
                                        <p:tgtEl>
                                          <p:spTgt spid="4">
                                            <p:graphicEl>
                                              <a:dgm id="{B6CFD0F4-6A9F-452C-8BA2-632EA9F5258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B8F04951-6DEC-4AB6-961D-607E56A85520}"/>
                                            </p:graphicEl>
                                          </p:spTgt>
                                        </p:tgtEl>
                                        <p:attrNameLst>
                                          <p:attrName>style.visibility</p:attrName>
                                        </p:attrNameLst>
                                      </p:cBhvr>
                                      <p:to>
                                        <p:strVal val="visible"/>
                                      </p:to>
                                    </p:set>
                                    <p:animEffect transition="in" filter="wipe(left)">
                                      <p:cBhvr>
                                        <p:cTn id="12" dur="3000"/>
                                        <p:tgtEl>
                                          <p:spTgt spid="4">
                                            <p:graphicEl>
                                              <a:dgm id="{B8F04951-6DEC-4AB6-961D-607E56A85520}"/>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graphicEl>
                                              <a:dgm id="{CC4C8B6E-8715-4CD2-8E50-4EF8B5CAAA2C}"/>
                                            </p:graphicEl>
                                          </p:spTgt>
                                        </p:tgtEl>
                                        <p:attrNameLst>
                                          <p:attrName>style.visibility</p:attrName>
                                        </p:attrNameLst>
                                      </p:cBhvr>
                                      <p:to>
                                        <p:strVal val="visible"/>
                                      </p:to>
                                    </p:set>
                                    <p:animEffect transition="in" filter="wipe(left)">
                                      <p:cBhvr>
                                        <p:cTn id="15" dur="3000"/>
                                        <p:tgtEl>
                                          <p:spTgt spid="4">
                                            <p:graphicEl>
                                              <a:dgm id="{CC4C8B6E-8715-4CD2-8E50-4EF8B5CAAA2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graphicEl>
                                              <a:dgm id="{F5852AFF-75A2-44FE-ABB2-2AB2CBB8C8C8}"/>
                                            </p:graphicEl>
                                          </p:spTgt>
                                        </p:tgtEl>
                                        <p:attrNameLst>
                                          <p:attrName>style.visibility</p:attrName>
                                        </p:attrNameLst>
                                      </p:cBhvr>
                                      <p:to>
                                        <p:strVal val="visible"/>
                                      </p:to>
                                    </p:set>
                                    <p:animEffect transition="in" filter="wipe(left)">
                                      <p:cBhvr>
                                        <p:cTn id="20" dur="3000"/>
                                        <p:tgtEl>
                                          <p:spTgt spid="4">
                                            <p:graphicEl>
                                              <a:dgm id="{F5852AFF-75A2-44FE-ABB2-2AB2CBB8C8C8}"/>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graphicEl>
                                              <a:dgm id="{91CB74ED-191D-4EDE-BD98-454F7916CE44}"/>
                                            </p:graphicEl>
                                          </p:spTgt>
                                        </p:tgtEl>
                                        <p:attrNameLst>
                                          <p:attrName>style.visibility</p:attrName>
                                        </p:attrNameLst>
                                      </p:cBhvr>
                                      <p:to>
                                        <p:strVal val="visible"/>
                                      </p:to>
                                    </p:set>
                                    <p:animEffect transition="in" filter="wipe(left)">
                                      <p:cBhvr>
                                        <p:cTn id="23" dur="3000"/>
                                        <p:tgtEl>
                                          <p:spTgt spid="4">
                                            <p:graphicEl>
                                              <a:dgm id="{91CB74ED-191D-4EDE-BD98-454F7916CE4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graphicEl>
                                              <a:dgm id="{C76DE257-584E-42AD-B0E3-0C6FD1348D86}"/>
                                            </p:graphicEl>
                                          </p:spTgt>
                                        </p:tgtEl>
                                        <p:attrNameLst>
                                          <p:attrName>style.visibility</p:attrName>
                                        </p:attrNameLst>
                                      </p:cBhvr>
                                      <p:to>
                                        <p:strVal val="visible"/>
                                      </p:to>
                                    </p:set>
                                    <p:animEffect transition="in" filter="wipe(left)">
                                      <p:cBhvr>
                                        <p:cTn id="28" dur="3000"/>
                                        <p:tgtEl>
                                          <p:spTgt spid="4">
                                            <p:graphicEl>
                                              <a:dgm id="{C76DE257-584E-42AD-B0E3-0C6FD1348D86}"/>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
                                            <p:graphicEl>
                                              <a:dgm id="{69DD0A30-E144-4349-9C9B-74F4E46654F9}"/>
                                            </p:graphicEl>
                                          </p:spTgt>
                                        </p:tgtEl>
                                        <p:attrNameLst>
                                          <p:attrName>style.visibility</p:attrName>
                                        </p:attrNameLst>
                                      </p:cBhvr>
                                      <p:to>
                                        <p:strVal val="visible"/>
                                      </p:to>
                                    </p:set>
                                    <p:animEffect transition="in" filter="wipe(left)">
                                      <p:cBhvr>
                                        <p:cTn id="31" dur="3000"/>
                                        <p:tgtEl>
                                          <p:spTgt spid="4">
                                            <p:graphicEl>
                                              <a:dgm id="{69DD0A30-E144-4349-9C9B-74F4E46654F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graphicEl>
                                              <a:dgm id="{3227D62E-1DFB-4B62-8A0C-A826574924ED}"/>
                                            </p:graphicEl>
                                          </p:spTgt>
                                        </p:tgtEl>
                                        <p:attrNameLst>
                                          <p:attrName>style.visibility</p:attrName>
                                        </p:attrNameLst>
                                      </p:cBhvr>
                                      <p:to>
                                        <p:strVal val="visible"/>
                                      </p:to>
                                    </p:set>
                                    <p:animEffect transition="in" filter="wipe(left)">
                                      <p:cBhvr>
                                        <p:cTn id="36" dur="3000"/>
                                        <p:tgtEl>
                                          <p:spTgt spid="4">
                                            <p:graphicEl>
                                              <a:dgm id="{3227D62E-1DFB-4B62-8A0C-A826574924ED}"/>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
                                            <p:graphicEl>
                                              <a:dgm id="{963810D7-6057-472D-892E-5F9DC3E00DB5}"/>
                                            </p:graphicEl>
                                          </p:spTgt>
                                        </p:tgtEl>
                                        <p:attrNameLst>
                                          <p:attrName>style.visibility</p:attrName>
                                        </p:attrNameLst>
                                      </p:cBhvr>
                                      <p:to>
                                        <p:strVal val="visible"/>
                                      </p:to>
                                    </p:set>
                                    <p:animEffect transition="in" filter="wipe(left)">
                                      <p:cBhvr>
                                        <p:cTn id="39" dur="3000"/>
                                        <p:tgtEl>
                                          <p:spTgt spid="4">
                                            <p:graphicEl>
                                              <a:dgm id="{963810D7-6057-472D-892E-5F9DC3E00DB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
                                            <p:graphicEl>
                                              <a:dgm id="{A7E6A0CD-6557-464D-AA89-B11766482961}"/>
                                            </p:graphicEl>
                                          </p:spTgt>
                                        </p:tgtEl>
                                        <p:attrNameLst>
                                          <p:attrName>style.visibility</p:attrName>
                                        </p:attrNameLst>
                                      </p:cBhvr>
                                      <p:to>
                                        <p:strVal val="visible"/>
                                      </p:to>
                                    </p:set>
                                    <p:animEffect transition="in" filter="wipe(left)">
                                      <p:cBhvr>
                                        <p:cTn id="44" dur="3000"/>
                                        <p:tgtEl>
                                          <p:spTgt spid="4">
                                            <p:graphicEl>
                                              <a:dgm id="{A7E6A0CD-6557-464D-AA89-B11766482961}"/>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4">
                                            <p:graphicEl>
                                              <a:dgm id="{752CC0AA-12E3-4515-B945-F645C823B55D}"/>
                                            </p:graphicEl>
                                          </p:spTgt>
                                        </p:tgtEl>
                                        <p:attrNameLst>
                                          <p:attrName>style.visibility</p:attrName>
                                        </p:attrNameLst>
                                      </p:cBhvr>
                                      <p:to>
                                        <p:strVal val="visible"/>
                                      </p:to>
                                    </p:set>
                                    <p:animEffect transition="in" filter="wipe(left)">
                                      <p:cBhvr>
                                        <p:cTn id="47" dur="3000"/>
                                        <p:tgtEl>
                                          <p:spTgt spid="4">
                                            <p:graphicEl>
                                              <a:dgm id="{752CC0AA-12E3-4515-B945-F645C823B55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graphicEl>
                                              <a:dgm id="{23ACBCD6-E0AB-4481-BDCD-6A69E449ED7C}"/>
                                            </p:graphicEl>
                                          </p:spTgt>
                                        </p:tgtEl>
                                        <p:attrNameLst>
                                          <p:attrName>style.visibility</p:attrName>
                                        </p:attrNameLst>
                                      </p:cBhvr>
                                      <p:to>
                                        <p:strVal val="visible"/>
                                      </p:to>
                                    </p:set>
                                    <p:animEffect transition="in" filter="wipe(left)">
                                      <p:cBhvr>
                                        <p:cTn id="52" dur="3000"/>
                                        <p:tgtEl>
                                          <p:spTgt spid="4">
                                            <p:graphicEl>
                                              <a:dgm id="{23ACBCD6-E0AB-4481-BDCD-6A69E449ED7C}"/>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
                                            <p:graphicEl>
                                              <a:dgm id="{468AE2A8-D62C-4D7A-AF53-9BE2D0F316FF}"/>
                                            </p:graphicEl>
                                          </p:spTgt>
                                        </p:tgtEl>
                                        <p:attrNameLst>
                                          <p:attrName>style.visibility</p:attrName>
                                        </p:attrNameLst>
                                      </p:cBhvr>
                                      <p:to>
                                        <p:strVal val="visible"/>
                                      </p:to>
                                    </p:set>
                                    <p:animEffect transition="in" filter="wipe(left)">
                                      <p:cBhvr>
                                        <p:cTn id="55" dur="3000"/>
                                        <p:tgtEl>
                                          <p:spTgt spid="4">
                                            <p:graphicEl>
                                              <a:dgm id="{468AE2A8-D62C-4D7A-AF53-9BE2D0F316FF}"/>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
                                            <p:graphicEl>
                                              <a:dgm id="{58E044FB-C4EC-4243-8CB4-D1AE67E736FD}"/>
                                            </p:graphicEl>
                                          </p:spTgt>
                                        </p:tgtEl>
                                        <p:attrNameLst>
                                          <p:attrName>style.visibility</p:attrName>
                                        </p:attrNameLst>
                                      </p:cBhvr>
                                      <p:to>
                                        <p:strVal val="visible"/>
                                      </p:to>
                                    </p:set>
                                    <p:animEffect transition="in" filter="wipe(left)">
                                      <p:cBhvr>
                                        <p:cTn id="60" dur="3000"/>
                                        <p:tgtEl>
                                          <p:spTgt spid="4">
                                            <p:graphicEl>
                                              <a:dgm id="{58E044FB-C4EC-4243-8CB4-D1AE67E736FD}"/>
                                            </p:graphic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
                                            <p:graphicEl>
                                              <a:dgm id="{5E9FD75B-1509-49DB-A8CA-530767E55EDD}"/>
                                            </p:graphicEl>
                                          </p:spTgt>
                                        </p:tgtEl>
                                        <p:attrNameLst>
                                          <p:attrName>style.visibility</p:attrName>
                                        </p:attrNameLst>
                                      </p:cBhvr>
                                      <p:to>
                                        <p:strVal val="visible"/>
                                      </p:to>
                                    </p:set>
                                    <p:animEffect transition="in" filter="wipe(left)">
                                      <p:cBhvr>
                                        <p:cTn id="63" dur="3000"/>
                                        <p:tgtEl>
                                          <p:spTgt spid="4">
                                            <p:graphicEl>
                                              <a:dgm id="{5E9FD75B-1509-49DB-A8CA-530767E55EDD}"/>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fade">
                                      <p:cBhvr>
                                        <p:cTn id="74" dur="500"/>
                                        <p:tgtEl>
                                          <p:spTgt spid="5"/>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animBg="1"/>
      <p:bldP spid="7" grpId="0" animBg="1"/>
      <p:bldP spid="7"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1"/>
          <p:cNvSpPr/>
          <p:nvPr/>
        </p:nvSpPr>
        <p:spPr>
          <a:xfrm>
            <a:off x="715617" y="270741"/>
            <a:ext cx="10654746" cy="5804995"/>
          </a:xfrm>
          <a:custGeom>
            <a:avLst/>
            <a:gdLst/>
            <a:ahLst/>
            <a:cxnLst/>
            <a:rect l="l" t="t" r="r" b="b"/>
            <a:pathLst>
              <a:path w="10654746" h="5804995" extrusionOk="0">
                <a:moveTo>
                  <a:pt x="0" y="580500"/>
                </a:moveTo>
                <a:cubicBezTo>
                  <a:pt x="0" y="259899"/>
                  <a:pt x="259899" y="0"/>
                  <a:pt x="580500" y="0"/>
                </a:cubicBezTo>
                <a:lnTo>
                  <a:pt x="10074247" y="0"/>
                </a:lnTo>
                <a:cubicBezTo>
                  <a:pt x="10394848" y="0"/>
                  <a:pt x="10654747" y="259899"/>
                  <a:pt x="10654747" y="580500"/>
                </a:cubicBezTo>
                <a:cubicBezTo>
                  <a:pt x="10654747" y="2128499"/>
                  <a:pt x="10654746" y="3676497"/>
                  <a:pt x="10654746" y="5224496"/>
                </a:cubicBezTo>
                <a:cubicBezTo>
                  <a:pt x="10654746" y="5545097"/>
                  <a:pt x="10394847" y="5804996"/>
                  <a:pt x="10074246" y="5804996"/>
                </a:cubicBezTo>
                <a:lnTo>
                  <a:pt x="580500" y="5804995"/>
                </a:lnTo>
                <a:cubicBezTo>
                  <a:pt x="259899" y="5804995"/>
                  <a:pt x="0" y="5545096"/>
                  <a:pt x="0" y="5224495"/>
                </a:cubicBezTo>
                <a:lnTo>
                  <a:pt x="0" y="580500"/>
                </a:lnTo>
                <a:close/>
              </a:path>
            </a:pathLst>
          </a:custGeom>
          <a:solidFill>
            <a:srgbClr val="375B47"/>
          </a:solidFill>
          <a:ln w="15875" cap="rnd" cmpd="sng">
            <a:solidFill>
              <a:schemeClr val="lt1"/>
            </a:solidFill>
            <a:prstDash val="solid"/>
            <a:round/>
            <a:headEnd type="none" w="sm" len="sm"/>
            <a:tailEnd type="none" w="sm" len="sm"/>
          </a:ln>
        </p:spPr>
        <p:txBody>
          <a:bodyPr spcFirstLastPara="1" wrap="square" lIns="170675" tIns="2492675" rIns="170675" bIns="1331675" anchor="ctr" anchorCtr="0">
            <a:noAutofit/>
          </a:bodyPr>
          <a:lstStyle/>
          <a:p>
            <a:pPr marL="0" marR="0" lvl="0" indent="0" algn="ctr" rtl="0">
              <a:lnSpc>
                <a:spcPct val="90000"/>
              </a:lnSpc>
              <a:spcBef>
                <a:spcPts val="0"/>
              </a:spcBef>
              <a:spcAft>
                <a:spcPts val="0"/>
              </a:spcAft>
              <a:buNone/>
            </a:pPr>
            <a:r>
              <a:rPr lang="en-US" sz="2400">
                <a:solidFill>
                  <a:schemeClr val="lt1"/>
                </a:solidFill>
                <a:latin typeface="Lustria"/>
                <a:ea typeface="Lustria"/>
                <a:cs typeface="Lustria"/>
                <a:sym typeface="Lustria"/>
              </a:rPr>
              <a:t>#1 Physiology: Body &amp; Brain </a:t>
            </a:r>
            <a:endParaRPr/>
          </a:p>
          <a:p>
            <a:pPr marL="0" marR="0" lvl="0" indent="0" algn="ctr" rtl="0">
              <a:lnSpc>
                <a:spcPct val="90000"/>
              </a:lnSpc>
              <a:spcBef>
                <a:spcPts val="840"/>
              </a:spcBef>
              <a:spcAft>
                <a:spcPts val="0"/>
              </a:spcAft>
              <a:buNone/>
            </a:pPr>
            <a:r>
              <a:rPr lang="en-US" sz="2400" b="1">
                <a:solidFill>
                  <a:schemeClr val="lt1"/>
                </a:solidFill>
                <a:latin typeface="Lustria"/>
                <a:ea typeface="Lustria"/>
                <a:cs typeface="Lustria"/>
                <a:sym typeface="Lustria"/>
              </a:rPr>
              <a:t>Developmental Injuries </a:t>
            </a:r>
            <a:endParaRPr/>
          </a:p>
          <a:p>
            <a:pPr marL="0" marR="0" lvl="0" indent="0" algn="ctr" rtl="0">
              <a:lnSpc>
                <a:spcPct val="90000"/>
              </a:lnSpc>
              <a:spcBef>
                <a:spcPts val="840"/>
              </a:spcBef>
              <a:spcAft>
                <a:spcPts val="0"/>
              </a:spcAft>
              <a:buNone/>
            </a:pPr>
            <a:r>
              <a:rPr lang="en-US" sz="2400">
                <a:solidFill>
                  <a:schemeClr val="lt1"/>
                </a:solidFill>
                <a:latin typeface="Lustria"/>
                <a:ea typeface="Lustria"/>
                <a:cs typeface="Lustria"/>
                <a:sym typeface="Lustria"/>
              </a:rPr>
              <a:t> </a:t>
            </a:r>
            <a:endParaRPr/>
          </a:p>
          <a:p>
            <a:pPr marL="0" marR="0" lvl="0" indent="0" algn="ctr" rtl="0">
              <a:lnSpc>
                <a:spcPct val="90000"/>
              </a:lnSpc>
              <a:spcBef>
                <a:spcPts val="840"/>
              </a:spcBef>
              <a:spcAft>
                <a:spcPts val="0"/>
              </a:spcAft>
              <a:buNone/>
            </a:pPr>
            <a:endParaRPr sz="2400">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endParaRPr sz="2400">
              <a:solidFill>
                <a:schemeClr val="lt1"/>
              </a:solidFill>
              <a:latin typeface="Lustria"/>
              <a:ea typeface="Lustria"/>
              <a:cs typeface="Lustria"/>
              <a:sym typeface="Lustria"/>
            </a:endParaRPr>
          </a:p>
        </p:txBody>
      </p:sp>
      <p:sp>
        <p:nvSpPr>
          <p:cNvPr id="390" name="Google Shape;390;p31"/>
          <p:cNvSpPr/>
          <p:nvPr/>
        </p:nvSpPr>
        <p:spPr>
          <a:xfrm>
            <a:off x="5076458" y="619040"/>
            <a:ext cx="1933063" cy="1933063"/>
          </a:xfrm>
          <a:prstGeom prst="ellipse">
            <a:avLst/>
          </a:prstGeom>
          <a:blipFill rotWithShape="1">
            <a:blip r:embed="rId3">
              <a:alphaModFix/>
            </a:blip>
            <a:stretch>
              <a:fillRect/>
            </a:stretch>
          </a:blip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1"/>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nvGrpSpPr>
          <p:cNvPr id="392" name="Google Shape;392;p31"/>
          <p:cNvGrpSpPr/>
          <p:nvPr/>
        </p:nvGrpSpPr>
        <p:grpSpPr>
          <a:xfrm>
            <a:off x="113072" y="6333772"/>
            <a:ext cx="495301" cy="496031"/>
            <a:chOff x="152400" y="6205955"/>
            <a:chExt cx="495301" cy="496031"/>
          </a:xfrm>
        </p:grpSpPr>
        <p:pic>
          <p:nvPicPr>
            <p:cNvPr id="393" name="Google Shape;393;p31" descr="35[1]"/>
            <p:cNvPicPr preferRelativeResize="0"/>
            <p:nvPr/>
          </p:nvPicPr>
          <p:blipFill rotWithShape="1">
            <a:blip r:embed="rId4">
              <a:alphaModFix/>
            </a:blip>
            <a:srcRect/>
            <a:stretch/>
          </p:blipFill>
          <p:spPr>
            <a:xfrm>
              <a:off x="152400" y="6205955"/>
              <a:ext cx="495300" cy="496031"/>
            </a:xfrm>
            <a:prstGeom prst="ellipse">
              <a:avLst/>
            </a:prstGeom>
            <a:noFill/>
            <a:ln>
              <a:noFill/>
            </a:ln>
          </p:spPr>
        </p:pic>
        <p:sp>
          <p:nvSpPr>
            <p:cNvPr id="394" name="Google Shape;394;p31"/>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sp>
        <p:nvSpPr>
          <p:cNvPr id="395" name="Google Shape;395;p31"/>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sp>
        <p:nvSpPr>
          <p:cNvPr id="396" name="Google Shape;396;p31"/>
          <p:cNvSpPr/>
          <p:nvPr/>
        </p:nvSpPr>
        <p:spPr>
          <a:xfrm>
            <a:off x="1372667" y="3978811"/>
            <a:ext cx="9340645" cy="1634490"/>
          </a:xfrm>
          <a:prstGeom prst="roundRect">
            <a:avLst>
              <a:gd name="adj" fmla="val 16667"/>
            </a:avLst>
          </a:prstGeom>
          <a:solidFill>
            <a:schemeClr val="lt1"/>
          </a:solidFill>
          <a:ln w="9525"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ACES Study</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Hypersensitive/sensitized</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Hyposensitive/desensitized</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Regressions and Delays</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Neurodevelopmental Delays and Exaggerated Stress Response</a:t>
            </a:r>
            <a:endParaRPr/>
          </a:p>
        </p:txBody>
      </p:sp>
    </p:spTree>
    <p:extLst>
      <p:ext uri="{BB962C8B-B14F-4D97-AF65-F5344CB8AC3E}">
        <p14:creationId xmlns:p14="http://schemas.microsoft.com/office/powerpoint/2010/main" val="1129881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4"/>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sp>
        <p:nvSpPr>
          <p:cNvPr id="212" name="Google Shape;212;p24"/>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grpSp>
        <p:nvGrpSpPr>
          <p:cNvPr id="213" name="Google Shape;213;p24"/>
          <p:cNvGrpSpPr/>
          <p:nvPr/>
        </p:nvGrpSpPr>
        <p:grpSpPr>
          <a:xfrm>
            <a:off x="152400" y="6205955"/>
            <a:ext cx="495301" cy="496031"/>
            <a:chOff x="152400" y="6205955"/>
            <a:chExt cx="495301" cy="496031"/>
          </a:xfrm>
        </p:grpSpPr>
        <p:pic>
          <p:nvPicPr>
            <p:cNvPr id="214" name="Google Shape;214;p24" descr="35[1]"/>
            <p:cNvPicPr preferRelativeResize="0"/>
            <p:nvPr/>
          </p:nvPicPr>
          <p:blipFill rotWithShape="1">
            <a:blip r:embed="rId3">
              <a:alphaModFix/>
            </a:blip>
            <a:srcRect l="11513" t="10632" r="11652" b="9934"/>
            <a:stretch/>
          </p:blipFill>
          <p:spPr>
            <a:xfrm>
              <a:off x="152400" y="6205955"/>
              <a:ext cx="495300" cy="496031"/>
            </a:xfrm>
            <a:prstGeom prst="ellipse">
              <a:avLst/>
            </a:prstGeom>
            <a:noFill/>
            <a:ln>
              <a:noFill/>
            </a:ln>
          </p:spPr>
        </p:pic>
        <p:sp>
          <p:nvSpPr>
            <p:cNvPr id="215" name="Google Shape;215;p24"/>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sp>
        <p:nvSpPr>
          <p:cNvPr id="216" name="Google Shape;216;p24"/>
          <p:cNvSpPr txBox="1"/>
          <p:nvPr/>
        </p:nvSpPr>
        <p:spPr>
          <a:xfrm>
            <a:off x="913795" y="216408"/>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2"/>
              </a:buClr>
              <a:buSzPts val="4590"/>
              <a:buFont typeface="Lustria"/>
              <a:buNone/>
            </a:pPr>
            <a:r>
              <a:rPr lang="en-US" sz="4590" dirty="0">
                <a:latin typeface="Lustria"/>
                <a:ea typeface="Lustria"/>
                <a:cs typeface="Lustria"/>
                <a:sym typeface="Lustria"/>
              </a:rPr>
              <a:t>The Human Brain: Form and Function</a:t>
            </a:r>
            <a:endParaRPr sz="4590" dirty="0">
              <a:latin typeface="Lustria"/>
              <a:ea typeface="Lustria"/>
              <a:cs typeface="Lustria"/>
              <a:sym typeface="Lustria"/>
            </a:endParaRPr>
          </a:p>
        </p:txBody>
      </p:sp>
      <p:grpSp>
        <p:nvGrpSpPr>
          <p:cNvPr id="217" name="Google Shape;217;p24"/>
          <p:cNvGrpSpPr/>
          <p:nvPr/>
        </p:nvGrpSpPr>
        <p:grpSpPr>
          <a:xfrm>
            <a:off x="257538" y="1721534"/>
            <a:ext cx="7048500" cy="3771900"/>
            <a:chOff x="314325" y="1581150"/>
            <a:chExt cx="7048500" cy="3771900"/>
          </a:xfrm>
        </p:grpSpPr>
        <p:sp>
          <p:nvSpPr>
            <p:cNvPr id="218" name="Google Shape;218;p24"/>
            <p:cNvSpPr/>
            <p:nvPr/>
          </p:nvSpPr>
          <p:spPr>
            <a:xfrm>
              <a:off x="314325" y="1581150"/>
              <a:ext cx="7048500" cy="3771900"/>
            </a:xfrm>
            <a:prstGeom prst="roundRect">
              <a:avLst>
                <a:gd name="adj" fmla="val 16667"/>
              </a:avLst>
            </a:prstGeom>
            <a:solidFill>
              <a:schemeClr val="lt1"/>
            </a:solid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pic>
          <p:nvPicPr>
            <p:cNvPr id="219" name="Google Shape;219;p24"/>
            <p:cNvPicPr preferRelativeResize="0"/>
            <p:nvPr/>
          </p:nvPicPr>
          <p:blipFill rotWithShape="1">
            <a:blip r:embed="rId4">
              <a:alphaModFix/>
            </a:blip>
            <a:srcRect/>
            <a:stretch/>
          </p:blipFill>
          <p:spPr>
            <a:xfrm>
              <a:off x="533400" y="1752600"/>
              <a:ext cx="4493538" cy="3383280"/>
            </a:xfrm>
            <a:prstGeom prst="rect">
              <a:avLst/>
            </a:prstGeom>
            <a:noFill/>
            <a:ln>
              <a:noFill/>
            </a:ln>
          </p:spPr>
        </p:pic>
        <p:sp>
          <p:nvSpPr>
            <p:cNvPr id="220" name="Google Shape;220;p24"/>
            <p:cNvSpPr/>
            <p:nvPr/>
          </p:nvSpPr>
          <p:spPr>
            <a:xfrm>
              <a:off x="4954358" y="3324601"/>
              <a:ext cx="1408276" cy="408623"/>
            </a:xfrm>
            <a:prstGeom prst="roundRect">
              <a:avLst>
                <a:gd name="adj" fmla="val 16667"/>
              </a:avLst>
            </a:prstGeom>
            <a:solidFill>
              <a:srgbClr val="E2404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dirty="0">
                  <a:solidFill>
                    <a:schemeClr val="bg1"/>
                  </a:solidFill>
                  <a:latin typeface="Lustria"/>
                  <a:ea typeface="Lustria"/>
                  <a:cs typeface="Lustria"/>
                  <a:sym typeface="Lustria"/>
                </a:rPr>
                <a:t>Survival</a:t>
              </a:r>
              <a:endParaRPr sz="1800" b="1" dirty="0">
                <a:solidFill>
                  <a:schemeClr val="bg1"/>
                </a:solidFill>
                <a:latin typeface="Lustria"/>
                <a:ea typeface="Lustria"/>
                <a:cs typeface="Lustria"/>
                <a:sym typeface="Lustria"/>
              </a:endParaRPr>
            </a:p>
          </p:txBody>
        </p:sp>
        <p:sp>
          <p:nvSpPr>
            <p:cNvPr id="221" name="Google Shape;221;p24"/>
            <p:cNvSpPr/>
            <p:nvPr/>
          </p:nvSpPr>
          <p:spPr>
            <a:xfrm>
              <a:off x="5116974" y="2800189"/>
              <a:ext cx="1408276" cy="408623"/>
            </a:xfrm>
            <a:prstGeom prst="roundRect">
              <a:avLst>
                <a:gd name="adj" fmla="val 16667"/>
              </a:avLst>
            </a:prstGeom>
            <a:solidFill>
              <a:srgbClr val="EFE97A"/>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dirty="0">
                  <a:solidFill>
                    <a:schemeClr val="bg1"/>
                  </a:solidFill>
                  <a:latin typeface="Lustria"/>
                  <a:ea typeface="Lustria"/>
                  <a:cs typeface="Lustria"/>
                  <a:sym typeface="Lustria"/>
                </a:rPr>
                <a:t>Emotional </a:t>
              </a:r>
              <a:endParaRPr sz="1800" b="1" dirty="0">
                <a:solidFill>
                  <a:schemeClr val="bg1"/>
                </a:solidFill>
                <a:latin typeface="Lustria"/>
                <a:ea typeface="Lustria"/>
                <a:cs typeface="Lustria"/>
                <a:sym typeface="Lustria"/>
              </a:endParaRPr>
            </a:p>
          </p:txBody>
        </p:sp>
        <p:sp>
          <p:nvSpPr>
            <p:cNvPr id="222" name="Google Shape;222;p24"/>
            <p:cNvSpPr/>
            <p:nvPr/>
          </p:nvSpPr>
          <p:spPr>
            <a:xfrm>
              <a:off x="4954357" y="2262190"/>
              <a:ext cx="2408467" cy="408623"/>
            </a:xfrm>
            <a:prstGeom prst="roundRect">
              <a:avLst>
                <a:gd name="adj" fmla="val 16667"/>
              </a:avLst>
            </a:prstGeom>
            <a:solidFill>
              <a:srgbClr val="22B499"/>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chemeClr val="bg1"/>
                  </a:solidFill>
                  <a:latin typeface="Lustria"/>
                  <a:ea typeface="Lustria"/>
                  <a:cs typeface="Lustria"/>
                  <a:sym typeface="Lustria"/>
                </a:rPr>
                <a:t>Logic and Reason</a:t>
              </a:r>
              <a:endParaRPr b="1" dirty="0">
                <a:solidFill>
                  <a:schemeClr val="bg1"/>
                </a:solidFill>
                <a:latin typeface="Lustria"/>
                <a:ea typeface="Lustria"/>
                <a:cs typeface="Lustria"/>
                <a:sym typeface="Lustria"/>
              </a:endParaRPr>
            </a:p>
          </p:txBody>
        </p:sp>
      </p:grpSp>
      <p:sp>
        <p:nvSpPr>
          <p:cNvPr id="223" name="Google Shape;223;p24"/>
          <p:cNvSpPr/>
          <p:nvPr/>
        </p:nvSpPr>
        <p:spPr>
          <a:xfrm>
            <a:off x="7525113" y="1935612"/>
            <a:ext cx="4501331" cy="2595165"/>
          </a:xfrm>
          <a:prstGeom prst="roundRect">
            <a:avLst>
              <a:gd name="adj" fmla="val 16667"/>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228600" marR="0" lvl="0" indent="-228600" algn="l" rtl="0">
              <a:spcBef>
                <a:spcPts val="0"/>
              </a:spcBef>
              <a:spcAft>
                <a:spcPts val="0"/>
              </a:spcAft>
              <a:buClr>
                <a:schemeClr val="lt1"/>
              </a:buClr>
              <a:buSzPts val="1800"/>
              <a:buFont typeface="Lustria"/>
              <a:buAutoNum type="arabicPeriod"/>
            </a:pPr>
            <a:r>
              <a:rPr lang="en-US" sz="1800" dirty="0">
                <a:latin typeface="Lustria"/>
                <a:ea typeface="Lustria"/>
                <a:cs typeface="Lustria"/>
                <a:sym typeface="Lustria"/>
              </a:rPr>
              <a:t>Three interrelated, interconnected, interdependent “operating systems”…with unique functions and abilities</a:t>
            </a:r>
            <a:endParaRPr dirty="0"/>
          </a:p>
          <a:p>
            <a:pPr marL="228600" marR="0" lvl="0" indent="-228600" algn="l" rtl="0">
              <a:spcBef>
                <a:spcPts val="0"/>
              </a:spcBef>
              <a:spcAft>
                <a:spcPts val="0"/>
              </a:spcAft>
              <a:buClr>
                <a:schemeClr val="lt1"/>
              </a:buClr>
              <a:buSzPts val="1800"/>
              <a:buFont typeface="Lustria"/>
              <a:buAutoNum type="arabicPeriod"/>
            </a:pPr>
            <a:r>
              <a:rPr lang="en-US" sz="1800" dirty="0">
                <a:latin typeface="Lustria"/>
                <a:ea typeface="Lustria"/>
                <a:cs typeface="Lustria"/>
                <a:sym typeface="Lustria"/>
              </a:rPr>
              <a:t>…that work most effectively under conditions of low to moderate </a:t>
            </a:r>
            <a:r>
              <a:rPr lang="en-US" sz="1800" b="1" dirty="0">
                <a:latin typeface="Lustria"/>
                <a:ea typeface="Lustria"/>
                <a:cs typeface="Lustria"/>
                <a:sym typeface="Lustria"/>
              </a:rPr>
              <a:t>stress</a:t>
            </a:r>
            <a:r>
              <a:rPr lang="en-US" sz="1800" dirty="0">
                <a:latin typeface="Lustria"/>
                <a:ea typeface="Lustria"/>
                <a:cs typeface="Lustria"/>
                <a:sym typeface="Lustria"/>
              </a:rPr>
              <a:t>.</a:t>
            </a:r>
          </a:p>
        </p:txBody>
      </p:sp>
    </p:spTree>
    <p:extLst>
      <p:ext uri="{BB962C8B-B14F-4D97-AF65-F5344CB8AC3E}">
        <p14:creationId xmlns:p14="http://schemas.microsoft.com/office/powerpoint/2010/main" val="7879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 calcmode="lin" valueType="num">
                                      <p:cBhvr additive="base">
                                        <p:cTn id="7" dur="500"/>
                                        <p:tgtEl>
                                          <p:spTgt spid="22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23">
                                            <p:txEl>
                                              <p:pRg st="0" end="0"/>
                                            </p:txEl>
                                          </p:spTgt>
                                        </p:tgtEl>
                                        <p:attrNameLst>
                                          <p:attrName>style.visibility</p:attrName>
                                        </p:attrNameLst>
                                      </p:cBhvr>
                                      <p:to>
                                        <p:strVal val="visible"/>
                                      </p:to>
                                    </p:set>
                                    <p:anim calcmode="lin" valueType="num">
                                      <p:cBhvr additive="base">
                                        <p:cTn id="10" dur="500"/>
                                        <p:tgtEl>
                                          <p:spTgt spid="223">
                                            <p:txEl>
                                              <p:pRg st="0" end="0"/>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223">
                                            <p:txEl>
                                              <p:pRg st="1" end="1"/>
                                            </p:txEl>
                                          </p:spTgt>
                                        </p:tgtEl>
                                        <p:attrNameLst>
                                          <p:attrName>style.visibility</p:attrName>
                                        </p:attrNameLst>
                                      </p:cBhvr>
                                      <p:to>
                                        <p:strVal val="visible"/>
                                      </p:to>
                                    </p:set>
                                    <p:anim calcmode="lin" valueType="num">
                                      <p:cBhvr additive="base">
                                        <p:cTn id="13" dur="500"/>
                                        <p:tgtEl>
                                          <p:spTgt spid="2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367046"/>
            <a:ext cx="12192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571500" y="6430546"/>
            <a:ext cx="2362200" cy="338554"/>
          </a:xfrm>
          <a:prstGeom prst="rect">
            <a:avLst/>
          </a:prstGeom>
          <a:noFill/>
        </p:spPr>
        <p:txBody>
          <a:bodyPr wrap="square" rtlCol="0">
            <a:spAutoFit/>
          </a:bodyPr>
          <a:lstStyle/>
          <a:p>
            <a:r>
              <a:rPr lang="en-US" sz="1600" dirty="0">
                <a:solidFill>
                  <a:schemeClr val="tx2"/>
                </a:solidFill>
                <a:latin typeface="+mj-lt"/>
              </a:rPr>
              <a:t>© NFI Vermont 2018</a:t>
            </a:r>
          </a:p>
        </p:txBody>
      </p:sp>
      <p:grpSp>
        <p:nvGrpSpPr>
          <p:cNvPr id="23" name="Group 22"/>
          <p:cNvGrpSpPr/>
          <p:nvPr/>
        </p:nvGrpSpPr>
        <p:grpSpPr>
          <a:xfrm>
            <a:off x="152400" y="6264947"/>
            <a:ext cx="495301" cy="496031"/>
            <a:chOff x="152400" y="6205955"/>
            <a:chExt cx="495301" cy="496031"/>
          </a:xfrm>
        </p:grpSpPr>
        <p:pic>
          <p:nvPicPr>
            <p:cNvPr id="21" name="Picture 2" descr="3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Oval 19"/>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itle 1"/>
          <p:cNvSpPr txBox="1">
            <a:spLocks/>
          </p:cNvSpPr>
          <p:nvPr/>
        </p:nvSpPr>
        <p:spPr>
          <a:xfrm>
            <a:off x="913795" y="216408"/>
            <a:ext cx="10353762" cy="97045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 </a:t>
            </a:r>
          </a:p>
        </p:txBody>
      </p:sp>
      <p:sp>
        <p:nvSpPr>
          <p:cNvPr id="13" name="Title 1"/>
          <p:cNvSpPr txBox="1">
            <a:spLocks/>
          </p:cNvSpPr>
          <p:nvPr/>
        </p:nvSpPr>
        <p:spPr>
          <a:xfrm>
            <a:off x="913795" y="1436437"/>
            <a:ext cx="10353762" cy="4858006"/>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Aft>
                <a:spcPts val="600"/>
              </a:spcAft>
            </a:pPr>
            <a:endParaRPr lang="en-US" sz="2400" dirty="0">
              <a:latin typeface="+mn-lt"/>
              <a:cs typeface="Times New Roman" panose="02020603050405020304" pitchFamily="18" charset="0"/>
            </a:endParaRPr>
          </a:p>
          <a:p>
            <a:pPr marL="342900" indent="-342900" algn="l">
              <a:lnSpc>
                <a:spcPct val="150000"/>
              </a:lnSpc>
              <a:spcAft>
                <a:spcPts val="600"/>
              </a:spcAft>
              <a:buFont typeface="+mj-lt"/>
              <a:buAutoNum type="arabicPeriod"/>
            </a:pPr>
            <a:endParaRPr lang="en-US" sz="1600" dirty="0">
              <a:latin typeface="+mn-lt"/>
              <a:cs typeface="Times New Roman" panose="02020603050405020304" pitchFamily="18" charset="0"/>
            </a:endParaRPr>
          </a:p>
        </p:txBody>
      </p:sp>
      <p:pic>
        <p:nvPicPr>
          <p:cNvPr id="9" name="Picture 2" descr="Image result for cogs in a br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0160" y="2225406"/>
            <a:ext cx="2950436" cy="31906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cogs in a brain broken"/>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221995" y="2027104"/>
            <a:ext cx="2983704" cy="3388970"/>
          </a:xfrm>
          <a:prstGeom prst="rect">
            <a:avLst/>
          </a:prstGeom>
          <a:noFill/>
          <a:effectLst>
            <a:outerShdw blurRad="25400" dir="17880000">
              <a:srgbClr val="000000">
                <a:alpha val="46000"/>
              </a:srgbClr>
            </a:outerShdw>
          </a:effectLst>
          <a:extLst>
            <a:ext uri="{909E8E84-426E-40DD-AFC4-6F175D3DCCD1}">
              <a14:hiddenFill xmlns:a14="http://schemas.microsoft.com/office/drawing/2010/main">
                <a:solidFill>
                  <a:srgbClr val="FFFFFF"/>
                </a:solidFill>
              </a14:hiddenFill>
            </a:ext>
          </a:extLst>
        </p:spPr>
      </p:pic>
      <p:sp>
        <p:nvSpPr>
          <p:cNvPr id="11" name="Oval Callout 10"/>
          <p:cNvSpPr/>
          <p:nvPr/>
        </p:nvSpPr>
        <p:spPr>
          <a:xfrm rot="2566021">
            <a:off x="8438502" y="96334"/>
            <a:ext cx="2132304" cy="2148772"/>
          </a:xfrm>
          <a:prstGeom prst="wedgeEllipse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b="1" dirty="0">
                <a:solidFill>
                  <a:prstClr val="black"/>
                </a:solidFill>
                <a:latin typeface="Century Gothic" panose="020B0502020202020204"/>
              </a:rPr>
              <a:t>Erratic</a:t>
            </a:r>
            <a:r>
              <a:rPr lang="en-US" dirty="0">
                <a:solidFill>
                  <a:prstClr val="white"/>
                </a:solidFill>
                <a:latin typeface="Century Gothic" panose="020B0502020202020204"/>
              </a:rPr>
              <a:t> </a:t>
            </a:r>
          </a:p>
        </p:txBody>
      </p:sp>
      <p:sp>
        <p:nvSpPr>
          <p:cNvPr id="14" name="Oval Callout 13"/>
          <p:cNvSpPr/>
          <p:nvPr/>
        </p:nvSpPr>
        <p:spPr>
          <a:xfrm rot="3573745">
            <a:off x="9098725" y="1836073"/>
            <a:ext cx="2098995" cy="2197397"/>
          </a:xfrm>
          <a:prstGeom prst="wedgeEllipse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2000" b="1" dirty="0">
                <a:solidFill>
                  <a:prstClr val="black"/>
                </a:solidFill>
                <a:latin typeface="Century Gothic" panose="020B0502020202020204"/>
              </a:rPr>
              <a:t>Sluggish </a:t>
            </a:r>
          </a:p>
        </p:txBody>
      </p:sp>
      <p:sp>
        <p:nvSpPr>
          <p:cNvPr id="15" name="Oval Callout 14"/>
          <p:cNvSpPr/>
          <p:nvPr/>
        </p:nvSpPr>
        <p:spPr>
          <a:xfrm rot="5400000">
            <a:off x="8876724" y="3882439"/>
            <a:ext cx="2142141" cy="2270348"/>
          </a:xfrm>
          <a:prstGeom prst="wedgeEllipse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342900" eaLnBrk="1" fontAlgn="auto" hangingPunct="1">
              <a:spcBef>
                <a:spcPts val="0"/>
              </a:spcBef>
              <a:spcAft>
                <a:spcPts val="0"/>
              </a:spcAft>
            </a:pPr>
            <a:r>
              <a:rPr lang="en-US" b="1" dirty="0">
                <a:solidFill>
                  <a:prstClr val="black"/>
                </a:solidFill>
                <a:latin typeface="Century Gothic" panose="020B0502020202020204"/>
              </a:rPr>
              <a:t>Shuts down</a:t>
            </a:r>
          </a:p>
        </p:txBody>
      </p:sp>
      <p:sp>
        <p:nvSpPr>
          <p:cNvPr id="2" name="Title 1"/>
          <p:cNvSpPr>
            <a:spLocks noGrp="1"/>
          </p:cNvSpPr>
          <p:nvPr>
            <p:ph type="title"/>
          </p:nvPr>
        </p:nvSpPr>
        <p:spPr/>
        <p:txBody>
          <a:bodyPr/>
          <a:lstStyle/>
          <a:p>
            <a:r>
              <a:rPr lang="en-US" dirty="0"/>
              <a:t>Trauma as a virus</a:t>
            </a:r>
          </a:p>
        </p:txBody>
      </p:sp>
      <p:sp>
        <p:nvSpPr>
          <p:cNvPr id="4" name="Rounded Rectangle 3"/>
          <p:cNvSpPr/>
          <p:nvPr/>
        </p:nvSpPr>
        <p:spPr>
          <a:xfrm>
            <a:off x="8374743" y="216407"/>
            <a:ext cx="3381828" cy="55602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buClr>
                <a:schemeClr val="lt1"/>
              </a:buClr>
              <a:buSzPts val="1800"/>
              <a:buFont typeface="Lustria"/>
              <a:buAutoNum type="arabicPeriod"/>
            </a:pPr>
            <a:r>
              <a:rPr lang="en-US" dirty="0">
                <a:latin typeface="Lustria"/>
                <a:ea typeface="Lustria"/>
                <a:cs typeface="Lustria"/>
                <a:sym typeface="Lustria"/>
              </a:rPr>
              <a:t>High levels of stress and </a:t>
            </a:r>
            <a:r>
              <a:rPr lang="en-US" i="1" u="sng" dirty="0">
                <a:latin typeface="Lustria"/>
                <a:ea typeface="Lustria"/>
                <a:cs typeface="Lustria"/>
                <a:sym typeface="Lustria"/>
              </a:rPr>
              <a:t>adversity</a:t>
            </a:r>
            <a:r>
              <a:rPr lang="en-US" dirty="0">
                <a:latin typeface="Lustria"/>
                <a:ea typeface="Lustria"/>
                <a:cs typeface="Lustria"/>
                <a:sym typeface="Lustria"/>
              </a:rPr>
              <a:t> separate and impair the three “operating systems”</a:t>
            </a:r>
            <a:endParaRPr lang="en-US" dirty="0"/>
          </a:p>
          <a:p>
            <a:pPr marL="228600" lvl="0" indent="-228600">
              <a:buClr>
                <a:schemeClr val="lt1"/>
              </a:buClr>
              <a:buSzPts val="1800"/>
              <a:buFont typeface="Lustria"/>
              <a:buAutoNum type="arabicPeriod"/>
            </a:pPr>
            <a:r>
              <a:rPr lang="en-US" dirty="0">
                <a:latin typeface="Lustria"/>
                <a:ea typeface="Lustria"/>
                <a:cs typeface="Lustria"/>
                <a:sym typeface="Lustria"/>
              </a:rPr>
              <a:t>Trauma is like a </a:t>
            </a:r>
            <a:r>
              <a:rPr lang="en-US" u="sng" dirty="0">
                <a:latin typeface="Lustria"/>
                <a:ea typeface="Lustria"/>
                <a:cs typeface="Lustria"/>
                <a:sym typeface="Lustria"/>
              </a:rPr>
              <a:t>virus</a:t>
            </a:r>
            <a:r>
              <a:rPr lang="en-US" dirty="0">
                <a:latin typeface="Lustria"/>
                <a:ea typeface="Lustria"/>
                <a:cs typeface="Lustria"/>
                <a:sym typeface="Lustria"/>
              </a:rPr>
              <a:t> in the operating systems of the brain (Bloom)</a:t>
            </a:r>
            <a:endParaRPr lang="en-US" dirty="0"/>
          </a:p>
          <a:p>
            <a:pPr marL="228600" lvl="0" indent="-228600">
              <a:buClr>
                <a:schemeClr val="lt1"/>
              </a:buClr>
              <a:buSzPts val="1800"/>
              <a:buFont typeface="Lustria"/>
              <a:buAutoNum type="arabicPeriod"/>
            </a:pPr>
            <a:r>
              <a:rPr lang="en-US" dirty="0">
                <a:latin typeface="Lustria"/>
                <a:ea typeface="Lustria"/>
                <a:cs typeface="Lustria"/>
                <a:sym typeface="Lustria"/>
              </a:rPr>
              <a:t>Healing a brain exposed to chronic adversity often requires unique interventions</a:t>
            </a:r>
            <a:endParaRPr lang="en-US" sz="1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45181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it happens matters</a:t>
            </a:r>
          </a:p>
        </p:txBody>
      </p:sp>
      <p:pic>
        <p:nvPicPr>
          <p:cNvPr id="3074"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914400" y="1990804"/>
            <a:ext cx="5059363" cy="3541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3" descr="NMT_sm.jpeg"/>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7239000" y="3020219"/>
            <a:ext cx="30480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pPr>
              <a:defRPr/>
            </a:pPr>
            <a:r>
              <a:rPr lang="en-US"/>
              <a:t>NFI Vermont.  All rights reserved c 2017</a:t>
            </a:r>
          </a:p>
        </p:txBody>
      </p:sp>
      <p:grpSp>
        <p:nvGrpSpPr>
          <p:cNvPr id="5" name="Group 2"/>
          <p:cNvGrpSpPr>
            <a:grpSpLocks/>
          </p:cNvGrpSpPr>
          <p:nvPr/>
        </p:nvGrpSpPr>
        <p:grpSpPr bwMode="auto">
          <a:xfrm>
            <a:off x="6202578" y="1601873"/>
            <a:ext cx="5713651" cy="4611405"/>
            <a:chOff x="213" y="384"/>
            <a:chExt cx="3157" cy="3464"/>
          </a:xfrm>
        </p:grpSpPr>
        <p:sp>
          <p:nvSpPr>
            <p:cNvPr id="6" name="Freeform 3"/>
            <p:cNvSpPr>
              <a:spLocks/>
            </p:cNvSpPr>
            <p:nvPr/>
          </p:nvSpPr>
          <p:spPr bwMode="auto">
            <a:xfrm>
              <a:off x="213" y="385"/>
              <a:ext cx="559" cy="1283"/>
            </a:xfrm>
            <a:custGeom>
              <a:avLst/>
              <a:gdLst>
                <a:gd name="T0" fmla="*/ 4 w 629"/>
                <a:gd name="T1" fmla="*/ 0 h 1283"/>
                <a:gd name="T2" fmla="*/ 4 w 629"/>
                <a:gd name="T3" fmla="*/ 736 h 1283"/>
                <a:gd name="T4" fmla="*/ 4 w 629"/>
                <a:gd name="T5" fmla="*/ 1282 h 1283"/>
                <a:gd name="T6" fmla="*/ 0 w 629"/>
                <a:gd name="T7" fmla="*/ 644 h 1283"/>
                <a:gd name="T8" fmla="*/ 4 w 629"/>
                <a:gd name="T9" fmla="*/ 0 h 1283"/>
                <a:gd name="T10" fmla="*/ 0 60000 65536"/>
                <a:gd name="T11" fmla="*/ 0 60000 65536"/>
                <a:gd name="T12" fmla="*/ 0 60000 65536"/>
                <a:gd name="T13" fmla="*/ 0 60000 65536"/>
                <a:gd name="T14" fmla="*/ 0 60000 65536"/>
                <a:gd name="T15" fmla="*/ 0 w 629"/>
                <a:gd name="T16" fmla="*/ 0 h 1283"/>
                <a:gd name="T17" fmla="*/ 629 w 629"/>
                <a:gd name="T18" fmla="*/ 1283 h 1283"/>
              </a:gdLst>
              <a:ahLst/>
              <a:cxnLst>
                <a:cxn ang="T10">
                  <a:pos x="T0" y="T1"/>
                </a:cxn>
                <a:cxn ang="T11">
                  <a:pos x="T2" y="T3"/>
                </a:cxn>
                <a:cxn ang="T12">
                  <a:pos x="T4" y="T5"/>
                </a:cxn>
                <a:cxn ang="T13">
                  <a:pos x="T6" y="T7"/>
                </a:cxn>
                <a:cxn ang="T14">
                  <a:pos x="T8" y="T9"/>
                </a:cxn>
              </a:cxnLst>
              <a:rect l="T15" t="T16" r="T17" b="T18"/>
              <a:pathLst>
                <a:path w="629" h="1283">
                  <a:moveTo>
                    <a:pt x="331" y="0"/>
                  </a:moveTo>
                  <a:lnTo>
                    <a:pt x="628" y="736"/>
                  </a:lnTo>
                  <a:lnTo>
                    <a:pt x="350" y="1282"/>
                  </a:lnTo>
                  <a:lnTo>
                    <a:pt x="0" y="644"/>
                  </a:lnTo>
                  <a:lnTo>
                    <a:pt x="331" y="0"/>
                  </a:lnTo>
                </a:path>
              </a:pathLst>
            </a:custGeom>
            <a:solidFill>
              <a:srgbClr val="009688"/>
            </a:solidFill>
            <a:ln w="12700" cap="rnd">
              <a:solidFill>
                <a:srgbClr val="000000"/>
              </a:solidFill>
              <a:round/>
              <a:headEnd/>
              <a:tailEnd/>
            </a:ln>
          </p:spPr>
          <p:txBody>
            <a:bodyPr/>
            <a:lstStyle/>
            <a:p>
              <a:endParaRPr lang="en-US"/>
            </a:p>
          </p:txBody>
        </p:sp>
        <p:sp>
          <p:nvSpPr>
            <p:cNvPr id="7" name="Freeform 4"/>
            <p:cNvSpPr>
              <a:spLocks/>
            </p:cNvSpPr>
            <p:nvPr/>
          </p:nvSpPr>
          <p:spPr bwMode="auto">
            <a:xfrm>
              <a:off x="508" y="1090"/>
              <a:ext cx="2603" cy="549"/>
            </a:xfrm>
            <a:custGeom>
              <a:avLst/>
              <a:gdLst>
                <a:gd name="T0" fmla="*/ 4 w 2928"/>
                <a:gd name="T1" fmla="*/ 0 h 549"/>
                <a:gd name="T2" fmla="*/ 4 w 2928"/>
                <a:gd name="T3" fmla="*/ 0 h 549"/>
                <a:gd name="T4" fmla="*/ 0 w 2928"/>
                <a:gd name="T5" fmla="*/ 548 h 549"/>
                <a:gd name="T6" fmla="*/ 4 w 2928"/>
                <a:gd name="T7" fmla="*/ 548 h 549"/>
                <a:gd name="T8" fmla="*/ 4 w 2928"/>
                <a:gd name="T9" fmla="*/ 0 h 549"/>
                <a:gd name="T10" fmla="*/ 0 60000 65536"/>
                <a:gd name="T11" fmla="*/ 0 60000 65536"/>
                <a:gd name="T12" fmla="*/ 0 60000 65536"/>
                <a:gd name="T13" fmla="*/ 0 60000 65536"/>
                <a:gd name="T14" fmla="*/ 0 60000 65536"/>
                <a:gd name="T15" fmla="*/ 0 w 2928"/>
                <a:gd name="T16" fmla="*/ 0 h 549"/>
                <a:gd name="T17" fmla="*/ 2928 w 2928"/>
                <a:gd name="T18" fmla="*/ 549 h 549"/>
              </a:gdLst>
              <a:ahLst/>
              <a:cxnLst>
                <a:cxn ang="T10">
                  <a:pos x="T0" y="T1"/>
                </a:cxn>
                <a:cxn ang="T11">
                  <a:pos x="T2" y="T3"/>
                </a:cxn>
                <a:cxn ang="T12">
                  <a:pos x="T4" y="T5"/>
                </a:cxn>
                <a:cxn ang="T13">
                  <a:pos x="T6" y="T7"/>
                </a:cxn>
                <a:cxn ang="T14">
                  <a:pos x="T8" y="T9"/>
                </a:cxn>
              </a:cxnLst>
              <a:rect l="T15" t="T16" r="T17" b="T18"/>
              <a:pathLst>
                <a:path w="2928" h="549">
                  <a:moveTo>
                    <a:pt x="2927" y="0"/>
                  </a:moveTo>
                  <a:lnTo>
                    <a:pt x="277" y="0"/>
                  </a:lnTo>
                  <a:lnTo>
                    <a:pt x="0" y="548"/>
                  </a:lnTo>
                  <a:lnTo>
                    <a:pt x="2552" y="548"/>
                  </a:lnTo>
                  <a:lnTo>
                    <a:pt x="2927" y="0"/>
                  </a:lnTo>
                </a:path>
              </a:pathLst>
            </a:custGeom>
            <a:solidFill>
              <a:srgbClr val="004E47"/>
            </a:solidFill>
            <a:ln w="12700" cap="rnd">
              <a:solidFill>
                <a:srgbClr val="000000"/>
              </a:solidFill>
              <a:round/>
              <a:headEnd/>
              <a:tailEnd/>
            </a:ln>
          </p:spPr>
          <p:txBody>
            <a:bodyPr/>
            <a:lstStyle/>
            <a:p>
              <a:endParaRPr lang="en-US"/>
            </a:p>
          </p:txBody>
        </p:sp>
        <p:sp>
          <p:nvSpPr>
            <p:cNvPr id="8" name="Freeform 5"/>
            <p:cNvSpPr>
              <a:spLocks/>
            </p:cNvSpPr>
            <p:nvPr/>
          </p:nvSpPr>
          <p:spPr bwMode="auto">
            <a:xfrm>
              <a:off x="492" y="384"/>
              <a:ext cx="2878" cy="737"/>
            </a:xfrm>
            <a:custGeom>
              <a:avLst/>
              <a:gdLst>
                <a:gd name="T0" fmla="*/ 4 w 3237"/>
                <a:gd name="T1" fmla="*/ 736 h 737"/>
                <a:gd name="T2" fmla="*/ 4 w 3237"/>
                <a:gd name="T3" fmla="*/ 736 h 737"/>
                <a:gd name="T4" fmla="*/ 0 w 3237"/>
                <a:gd name="T5" fmla="*/ 0 h 737"/>
                <a:gd name="T6" fmla="*/ 4 w 3237"/>
                <a:gd name="T7" fmla="*/ 0 h 737"/>
                <a:gd name="T8" fmla="*/ 4 w 3237"/>
                <a:gd name="T9" fmla="*/ 736 h 737"/>
                <a:gd name="T10" fmla="*/ 0 60000 65536"/>
                <a:gd name="T11" fmla="*/ 0 60000 65536"/>
                <a:gd name="T12" fmla="*/ 0 60000 65536"/>
                <a:gd name="T13" fmla="*/ 0 60000 65536"/>
                <a:gd name="T14" fmla="*/ 0 60000 65536"/>
                <a:gd name="T15" fmla="*/ 0 w 3237"/>
                <a:gd name="T16" fmla="*/ 0 h 737"/>
                <a:gd name="T17" fmla="*/ 3237 w 3237"/>
                <a:gd name="T18" fmla="*/ 737 h 737"/>
              </a:gdLst>
              <a:ahLst/>
              <a:cxnLst>
                <a:cxn ang="T10">
                  <a:pos x="T0" y="T1"/>
                </a:cxn>
                <a:cxn ang="T11">
                  <a:pos x="T2" y="T3"/>
                </a:cxn>
                <a:cxn ang="T12">
                  <a:pos x="T4" y="T5"/>
                </a:cxn>
                <a:cxn ang="T13">
                  <a:pos x="T6" y="T7"/>
                </a:cxn>
                <a:cxn ang="T14">
                  <a:pos x="T8" y="T9"/>
                </a:cxn>
              </a:cxnLst>
              <a:rect l="T15" t="T16" r="T17" b="T18"/>
              <a:pathLst>
                <a:path w="3237" h="737">
                  <a:moveTo>
                    <a:pt x="2951" y="736"/>
                  </a:moveTo>
                  <a:lnTo>
                    <a:pt x="299" y="736"/>
                  </a:lnTo>
                  <a:lnTo>
                    <a:pt x="0" y="0"/>
                  </a:lnTo>
                  <a:lnTo>
                    <a:pt x="3236" y="0"/>
                  </a:lnTo>
                  <a:lnTo>
                    <a:pt x="2951" y="736"/>
                  </a:lnTo>
                </a:path>
              </a:pathLst>
            </a:custGeom>
            <a:solidFill>
              <a:srgbClr val="8CF4EA"/>
            </a:solidFill>
            <a:ln w="12700" cap="rnd">
              <a:solidFill>
                <a:srgbClr val="000000"/>
              </a:solidFill>
              <a:round/>
              <a:headEnd/>
              <a:tailEnd/>
            </a:ln>
          </p:spPr>
          <p:txBody>
            <a:bodyPr/>
            <a:lstStyle/>
            <a:p>
              <a:endParaRPr lang="en-US"/>
            </a:p>
          </p:txBody>
        </p:sp>
        <p:sp>
          <p:nvSpPr>
            <p:cNvPr id="9" name="Freeform 6"/>
            <p:cNvSpPr>
              <a:spLocks/>
            </p:cNvSpPr>
            <p:nvPr/>
          </p:nvSpPr>
          <p:spPr bwMode="auto">
            <a:xfrm>
              <a:off x="569" y="1232"/>
              <a:ext cx="526" cy="1164"/>
            </a:xfrm>
            <a:custGeom>
              <a:avLst/>
              <a:gdLst>
                <a:gd name="T0" fmla="*/ 4 w 592"/>
                <a:gd name="T1" fmla="*/ 0 h 1164"/>
                <a:gd name="T2" fmla="*/ 4 w 592"/>
                <a:gd name="T3" fmla="*/ 690 h 1164"/>
                <a:gd name="T4" fmla="*/ 4 w 592"/>
                <a:gd name="T5" fmla="*/ 1163 h 1164"/>
                <a:gd name="T6" fmla="*/ 0 w 592"/>
                <a:gd name="T7" fmla="*/ 522 h 1164"/>
                <a:gd name="T8" fmla="*/ 4 w 592"/>
                <a:gd name="T9" fmla="*/ 0 h 1164"/>
                <a:gd name="T10" fmla="*/ 0 60000 65536"/>
                <a:gd name="T11" fmla="*/ 0 60000 65536"/>
                <a:gd name="T12" fmla="*/ 0 60000 65536"/>
                <a:gd name="T13" fmla="*/ 0 60000 65536"/>
                <a:gd name="T14" fmla="*/ 0 60000 65536"/>
                <a:gd name="T15" fmla="*/ 0 w 592"/>
                <a:gd name="T16" fmla="*/ 0 h 1164"/>
                <a:gd name="T17" fmla="*/ 592 w 592"/>
                <a:gd name="T18" fmla="*/ 1164 h 1164"/>
              </a:gdLst>
              <a:ahLst/>
              <a:cxnLst>
                <a:cxn ang="T10">
                  <a:pos x="T0" y="T1"/>
                </a:cxn>
                <a:cxn ang="T11">
                  <a:pos x="T2" y="T3"/>
                </a:cxn>
                <a:cxn ang="T12">
                  <a:pos x="T4" y="T5"/>
                </a:cxn>
                <a:cxn ang="T13">
                  <a:pos x="T6" y="T7"/>
                </a:cxn>
                <a:cxn ang="T14">
                  <a:pos x="T8" y="T9"/>
                </a:cxn>
              </a:cxnLst>
              <a:rect l="T15" t="T16" r="T17" b="T18"/>
              <a:pathLst>
                <a:path w="592" h="1164">
                  <a:moveTo>
                    <a:pt x="278" y="0"/>
                  </a:moveTo>
                  <a:lnTo>
                    <a:pt x="591" y="690"/>
                  </a:lnTo>
                  <a:lnTo>
                    <a:pt x="347" y="1163"/>
                  </a:lnTo>
                  <a:lnTo>
                    <a:pt x="0" y="522"/>
                  </a:lnTo>
                  <a:lnTo>
                    <a:pt x="278" y="0"/>
                  </a:lnTo>
                </a:path>
              </a:pathLst>
            </a:custGeom>
            <a:solidFill>
              <a:srgbClr val="438E00"/>
            </a:solidFill>
            <a:ln w="12700" cap="rnd">
              <a:solidFill>
                <a:srgbClr val="000000"/>
              </a:solidFill>
              <a:round/>
              <a:headEnd/>
              <a:tailEnd/>
            </a:ln>
          </p:spPr>
          <p:txBody>
            <a:bodyPr/>
            <a:lstStyle/>
            <a:p>
              <a:endParaRPr lang="en-US"/>
            </a:p>
          </p:txBody>
        </p:sp>
        <p:sp>
          <p:nvSpPr>
            <p:cNvPr id="10" name="Freeform 7"/>
            <p:cNvSpPr>
              <a:spLocks/>
            </p:cNvSpPr>
            <p:nvPr/>
          </p:nvSpPr>
          <p:spPr bwMode="auto">
            <a:xfrm>
              <a:off x="877" y="1987"/>
              <a:ext cx="1958" cy="409"/>
            </a:xfrm>
            <a:custGeom>
              <a:avLst/>
              <a:gdLst>
                <a:gd name="T0" fmla="*/ 4 w 2202"/>
                <a:gd name="T1" fmla="*/ 0 h 409"/>
                <a:gd name="T2" fmla="*/ 4 w 2202"/>
                <a:gd name="T3" fmla="*/ 0 h 409"/>
                <a:gd name="T4" fmla="*/ 0 w 2202"/>
                <a:gd name="T5" fmla="*/ 408 h 409"/>
                <a:gd name="T6" fmla="*/ 4 w 2202"/>
                <a:gd name="T7" fmla="*/ 406 h 409"/>
                <a:gd name="T8" fmla="*/ 4 w 2202"/>
                <a:gd name="T9" fmla="*/ 0 h 409"/>
                <a:gd name="T10" fmla="*/ 0 60000 65536"/>
                <a:gd name="T11" fmla="*/ 0 60000 65536"/>
                <a:gd name="T12" fmla="*/ 0 60000 65536"/>
                <a:gd name="T13" fmla="*/ 0 60000 65536"/>
                <a:gd name="T14" fmla="*/ 0 60000 65536"/>
                <a:gd name="T15" fmla="*/ 0 w 2202"/>
                <a:gd name="T16" fmla="*/ 0 h 409"/>
                <a:gd name="T17" fmla="*/ 2202 w 2202"/>
                <a:gd name="T18" fmla="*/ 409 h 409"/>
              </a:gdLst>
              <a:ahLst/>
              <a:cxnLst>
                <a:cxn ang="T10">
                  <a:pos x="T0" y="T1"/>
                </a:cxn>
                <a:cxn ang="T11">
                  <a:pos x="T2" y="T3"/>
                </a:cxn>
                <a:cxn ang="T12">
                  <a:pos x="T4" y="T5"/>
                </a:cxn>
                <a:cxn ang="T13">
                  <a:pos x="T6" y="T7"/>
                </a:cxn>
                <a:cxn ang="T14">
                  <a:pos x="T8" y="T9"/>
                </a:cxn>
              </a:cxnLst>
              <a:rect l="T15" t="T16" r="T17" b="T18"/>
              <a:pathLst>
                <a:path w="2202" h="409">
                  <a:moveTo>
                    <a:pt x="2201" y="0"/>
                  </a:moveTo>
                  <a:lnTo>
                    <a:pt x="206" y="0"/>
                  </a:lnTo>
                  <a:lnTo>
                    <a:pt x="0" y="408"/>
                  </a:lnTo>
                  <a:lnTo>
                    <a:pt x="1807" y="406"/>
                  </a:lnTo>
                  <a:lnTo>
                    <a:pt x="2201" y="0"/>
                  </a:lnTo>
                </a:path>
              </a:pathLst>
            </a:custGeom>
            <a:solidFill>
              <a:srgbClr val="1F4300"/>
            </a:solidFill>
            <a:ln w="12700" cap="rnd">
              <a:solidFill>
                <a:srgbClr val="000000"/>
              </a:solidFill>
              <a:round/>
              <a:headEnd/>
              <a:tailEnd/>
            </a:ln>
          </p:spPr>
          <p:txBody>
            <a:bodyPr/>
            <a:lstStyle/>
            <a:p>
              <a:endParaRPr lang="en-US"/>
            </a:p>
          </p:txBody>
        </p:sp>
        <p:sp>
          <p:nvSpPr>
            <p:cNvPr id="11" name="Freeform 8"/>
            <p:cNvSpPr>
              <a:spLocks/>
            </p:cNvSpPr>
            <p:nvPr/>
          </p:nvSpPr>
          <p:spPr bwMode="auto">
            <a:xfrm>
              <a:off x="811" y="1235"/>
              <a:ext cx="2273" cy="755"/>
            </a:xfrm>
            <a:custGeom>
              <a:avLst/>
              <a:gdLst>
                <a:gd name="T0" fmla="*/ 4 w 2556"/>
                <a:gd name="T1" fmla="*/ 0 h 755"/>
                <a:gd name="T2" fmla="*/ 0 w 2556"/>
                <a:gd name="T3" fmla="*/ 0 h 755"/>
                <a:gd name="T4" fmla="*/ 4 w 2556"/>
                <a:gd name="T5" fmla="*/ 754 h 755"/>
                <a:gd name="T6" fmla="*/ 4 w 2556"/>
                <a:gd name="T7" fmla="*/ 754 h 755"/>
                <a:gd name="T8" fmla="*/ 4 w 2556"/>
                <a:gd name="T9" fmla="*/ 0 h 755"/>
                <a:gd name="T10" fmla="*/ 0 60000 65536"/>
                <a:gd name="T11" fmla="*/ 0 60000 65536"/>
                <a:gd name="T12" fmla="*/ 0 60000 65536"/>
                <a:gd name="T13" fmla="*/ 0 60000 65536"/>
                <a:gd name="T14" fmla="*/ 0 60000 65536"/>
                <a:gd name="T15" fmla="*/ 0 w 2556"/>
                <a:gd name="T16" fmla="*/ 0 h 755"/>
                <a:gd name="T17" fmla="*/ 2556 w 2556"/>
                <a:gd name="T18" fmla="*/ 755 h 755"/>
              </a:gdLst>
              <a:ahLst/>
              <a:cxnLst>
                <a:cxn ang="T10">
                  <a:pos x="T0" y="T1"/>
                </a:cxn>
                <a:cxn ang="T11">
                  <a:pos x="T2" y="T3"/>
                </a:cxn>
                <a:cxn ang="T12">
                  <a:pos x="T4" y="T5"/>
                </a:cxn>
                <a:cxn ang="T13">
                  <a:pos x="T6" y="T7"/>
                </a:cxn>
                <a:cxn ang="T14">
                  <a:pos x="T8" y="T9"/>
                </a:cxn>
              </a:cxnLst>
              <a:rect l="T15" t="T16" r="T17" b="T18"/>
              <a:pathLst>
                <a:path w="2556" h="755">
                  <a:moveTo>
                    <a:pt x="2555" y="0"/>
                  </a:moveTo>
                  <a:lnTo>
                    <a:pt x="0" y="0"/>
                  </a:lnTo>
                  <a:lnTo>
                    <a:pt x="283" y="754"/>
                  </a:lnTo>
                  <a:lnTo>
                    <a:pt x="2274" y="754"/>
                  </a:lnTo>
                  <a:lnTo>
                    <a:pt x="2555" y="0"/>
                  </a:lnTo>
                </a:path>
              </a:pathLst>
            </a:custGeom>
            <a:solidFill>
              <a:srgbClr val="A3F25F"/>
            </a:solidFill>
            <a:ln w="12700" cap="rnd">
              <a:solidFill>
                <a:srgbClr val="000000"/>
              </a:solidFill>
              <a:round/>
              <a:headEnd/>
              <a:tailEnd/>
            </a:ln>
          </p:spPr>
          <p:txBody>
            <a:bodyPr/>
            <a:lstStyle/>
            <a:p>
              <a:endParaRPr lang="en-US"/>
            </a:p>
          </p:txBody>
        </p:sp>
        <p:sp>
          <p:nvSpPr>
            <p:cNvPr id="12" name="Freeform 9"/>
            <p:cNvSpPr>
              <a:spLocks/>
            </p:cNvSpPr>
            <p:nvPr/>
          </p:nvSpPr>
          <p:spPr bwMode="auto">
            <a:xfrm>
              <a:off x="925" y="2107"/>
              <a:ext cx="432" cy="1007"/>
            </a:xfrm>
            <a:custGeom>
              <a:avLst/>
              <a:gdLst>
                <a:gd name="T0" fmla="*/ 4 w 486"/>
                <a:gd name="T1" fmla="*/ 732 h 1007"/>
                <a:gd name="T2" fmla="*/ 4 w 486"/>
                <a:gd name="T3" fmla="*/ 0 h 1007"/>
                <a:gd name="T4" fmla="*/ 0 w 486"/>
                <a:gd name="T5" fmla="*/ 375 h 1007"/>
                <a:gd name="T6" fmla="*/ 4 w 486"/>
                <a:gd name="T7" fmla="*/ 1006 h 1007"/>
                <a:gd name="T8" fmla="*/ 4 w 486"/>
                <a:gd name="T9" fmla="*/ 732 h 1007"/>
                <a:gd name="T10" fmla="*/ 0 60000 65536"/>
                <a:gd name="T11" fmla="*/ 0 60000 65536"/>
                <a:gd name="T12" fmla="*/ 0 60000 65536"/>
                <a:gd name="T13" fmla="*/ 0 60000 65536"/>
                <a:gd name="T14" fmla="*/ 0 60000 65536"/>
                <a:gd name="T15" fmla="*/ 0 w 486"/>
                <a:gd name="T16" fmla="*/ 0 h 1007"/>
                <a:gd name="T17" fmla="*/ 486 w 486"/>
                <a:gd name="T18" fmla="*/ 1007 h 1007"/>
              </a:gdLst>
              <a:ahLst/>
              <a:cxnLst>
                <a:cxn ang="T10">
                  <a:pos x="T0" y="T1"/>
                </a:cxn>
                <a:cxn ang="T11">
                  <a:pos x="T2" y="T3"/>
                </a:cxn>
                <a:cxn ang="T12">
                  <a:pos x="T4" y="T5"/>
                </a:cxn>
                <a:cxn ang="T13">
                  <a:pos x="T6" y="T7"/>
                </a:cxn>
                <a:cxn ang="T14">
                  <a:pos x="T8" y="T9"/>
                </a:cxn>
              </a:cxnLst>
              <a:rect l="T15" t="T16" r="T17" b="T18"/>
              <a:pathLst>
                <a:path w="486" h="1007">
                  <a:moveTo>
                    <a:pt x="485" y="732"/>
                  </a:moveTo>
                  <a:lnTo>
                    <a:pt x="197" y="0"/>
                  </a:lnTo>
                  <a:lnTo>
                    <a:pt x="0" y="375"/>
                  </a:lnTo>
                  <a:lnTo>
                    <a:pt x="345" y="1006"/>
                  </a:lnTo>
                  <a:lnTo>
                    <a:pt x="485" y="732"/>
                  </a:lnTo>
                </a:path>
              </a:pathLst>
            </a:custGeom>
            <a:solidFill>
              <a:srgbClr val="767900"/>
            </a:solidFill>
            <a:ln w="12700" cap="rnd">
              <a:solidFill>
                <a:srgbClr val="000000"/>
              </a:solidFill>
              <a:round/>
              <a:headEnd/>
              <a:tailEnd/>
            </a:ln>
          </p:spPr>
          <p:txBody>
            <a:bodyPr/>
            <a:lstStyle/>
            <a:p>
              <a:endParaRPr lang="en-US"/>
            </a:p>
          </p:txBody>
        </p:sp>
        <p:sp>
          <p:nvSpPr>
            <p:cNvPr id="13" name="Freeform 10"/>
            <p:cNvSpPr>
              <a:spLocks/>
            </p:cNvSpPr>
            <p:nvPr/>
          </p:nvSpPr>
          <p:spPr bwMode="auto">
            <a:xfrm>
              <a:off x="1234" y="2840"/>
              <a:ext cx="1308" cy="274"/>
            </a:xfrm>
            <a:custGeom>
              <a:avLst/>
              <a:gdLst>
                <a:gd name="T0" fmla="*/ 4 w 1472"/>
                <a:gd name="T1" fmla="*/ 0 h 274"/>
                <a:gd name="T2" fmla="*/ 4 w 1472"/>
                <a:gd name="T3" fmla="*/ 0 h 274"/>
                <a:gd name="T4" fmla="*/ 0 w 1472"/>
                <a:gd name="T5" fmla="*/ 273 h 274"/>
                <a:gd name="T6" fmla="*/ 4 w 1472"/>
                <a:gd name="T7" fmla="*/ 273 h 274"/>
                <a:gd name="T8" fmla="*/ 4 w 1472"/>
                <a:gd name="T9" fmla="*/ 0 h 274"/>
                <a:gd name="T10" fmla="*/ 0 60000 65536"/>
                <a:gd name="T11" fmla="*/ 0 60000 65536"/>
                <a:gd name="T12" fmla="*/ 0 60000 65536"/>
                <a:gd name="T13" fmla="*/ 0 60000 65536"/>
                <a:gd name="T14" fmla="*/ 0 60000 65536"/>
                <a:gd name="T15" fmla="*/ 0 w 1472"/>
                <a:gd name="T16" fmla="*/ 0 h 274"/>
                <a:gd name="T17" fmla="*/ 1472 w 1472"/>
                <a:gd name="T18" fmla="*/ 274 h 274"/>
              </a:gdLst>
              <a:ahLst/>
              <a:cxnLst>
                <a:cxn ang="T10">
                  <a:pos x="T0" y="T1"/>
                </a:cxn>
                <a:cxn ang="T11">
                  <a:pos x="T2" y="T3"/>
                </a:cxn>
                <a:cxn ang="T12">
                  <a:pos x="T4" y="T5"/>
                </a:cxn>
                <a:cxn ang="T13">
                  <a:pos x="T6" y="T7"/>
                </a:cxn>
                <a:cxn ang="T14">
                  <a:pos x="T8" y="T9"/>
                </a:cxn>
              </a:cxnLst>
              <a:rect l="T15" t="T16" r="T17" b="T18"/>
              <a:pathLst>
                <a:path w="1472" h="274">
                  <a:moveTo>
                    <a:pt x="1471" y="0"/>
                  </a:moveTo>
                  <a:lnTo>
                    <a:pt x="139" y="0"/>
                  </a:lnTo>
                  <a:lnTo>
                    <a:pt x="0" y="273"/>
                  </a:lnTo>
                  <a:lnTo>
                    <a:pt x="1098" y="273"/>
                  </a:lnTo>
                  <a:lnTo>
                    <a:pt x="1471" y="0"/>
                  </a:lnTo>
                </a:path>
              </a:pathLst>
            </a:custGeom>
            <a:solidFill>
              <a:srgbClr val="3A3C00"/>
            </a:solidFill>
            <a:ln w="12700" cap="rnd">
              <a:solidFill>
                <a:srgbClr val="000000"/>
              </a:solidFill>
              <a:round/>
              <a:headEnd/>
              <a:tailEnd/>
            </a:ln>
          </p:spPr>
          <p:txBody>
            <a:bodyPr/>
            <a:lstStyle/>
            <a:p>
              <a:endParaRPr lang="en-US"/>
            </a:p>
          </p:txBody>
        </p:sp>
        <p:sp>
          <p:nvSpPr>
            <p:cNvPr id="14" name="Freeform 11"/>
            <p:cNvSpPr>
              <a:spLocks/>
            </p:cNvSpPr>
            <p:nvPr/>
          </p:nvSpPr>
          <p:spPr bwMode="auto">
            <a:xfrm>
              <a:off x="1101" y="2106"/>
              <a:ext cx="1692" cy="735"/>
            </a:xfrm>
            <a:custGeom>
              <a:avLst/>
              <a:gdLst>
                <a:gd name="T0" fmla="*/ 4 w 1903"/>
                <a:gd name="T1" fmla="*/ 0 h 735"/>
                <a:gd name="T2" fmla="*/ 0 w 1903"/>
                <a:gd name="T3" fmla="*/ 0 h 735"/>
                <a:gd name="T4" fmla="*/ 4 w 1903"/>
                <a:gd name="T5" fmla="*/ 734 h 735"/>
                <a:gd name="T6" fmla="*/ 4 w 1903"/>
                <a:gd name="T7" fmla="*/ 734 h 735"/>
                <a:gd name="T8" fmla="*/ 4 w 1903"/>
                <a:gd name="T9" fmla="*/ 0 h 735"/>
                <a:gd name="T10" fmla="*/ 0 60000 65536"/>
                <a:gd name="T11" fmla="*/ 0 60000 65536"/>
                <a:gd name="T12" fmla="*/ 0 60000 65536"/>
                <a:gd name="T13" fmla="*/ 0 60000 65536"/>
                <a:gd name="T14" fmla="*/ 0 60000 65536"/>
                <a:gd name="T15" fmla="*/ 0 w 1903"/>
                <a:gd name="T16" fmla="*/ 0 h 735"/>
                <a:gd name="T17" fmla="*/ 1903 w 1903"/>
                <a:gd name="T18" fmla="*/ 735 h 735"/>
              </a:gdLst>
              <a:ahLst/>
              <a:cxnLst>
                <a:cxn ang="T10">
                  <a:pos x="T0" y="T1"/>
                </a:cxn>
                <a:cxn ang="T11">
                  <a:pos x="T2" y="T3"/>
                </a:cxn>
                <a:cxn ang="T12">
                  <a:pos x="T4" y="T5"/>
                </a:cxn>
                <a:cxn ang="T13">
                  <a:pos x="T6" y="T7"/>
                </a:cxn>
                <a:cxn ang="T14">
                  <a:pos x="T8" y="T9"/>
                </a:cxn>
              </a:cxnLst>
              <a:rect l="T15" t="T16" r="T17" b="T18"/>
              <a:pathLst>
                <a:path w="1903" h="735">
                  <a:moveTo>
                    <a:pt x="1902" y="0"/>
                  </a:moveTo>
                  <a:lnTo>
                    <a:pt x="0" y="0"/>
                  </a:lnTo>
                  <a:lnTo>
                    <a:pt x="287" y="734"/>
                  </a:lnTo>
                  <a:lnTo>
                    <a:pt x="1619" y="734"/>
                  </a:lnTo>
                  <a:lnTo>
                    <a:pt x="1902" y="0"/>
                  </a:lnTo>
                </a:path>
              </a:pathLst>
            </a:custGeom>
            <a:solidFill>
              <a:srgbClr val="EAEC5E"/>
            </a:solidFill>
            <a:ln w="12700" cap="rnd">
              <a:solidFill>
                <a:srgbClr val="000000"/>
              </a:solidFill>
              <a:round/>
              <a:headEnd/>
              <a:tailEnd/>
            </a:ln>
          </p:spPr>
          <p:txBody>
            <a:bodyPr/>
            <a:lstStyle/>
            <a:p>
              <a:endParaRPr lang="en-US"/>
            </a:p>
          </p:txBody>
        </p:sp>
        <p:sp>
          <p:nvSpPr>
            <p:cNvPr id="15" name="Freeform 12"/>
            <p:cNvSpPr>
              <a:spLocks/>
            </p:cNvSpPr>
            <p:nvPr/>
          </p:nvSpPr>
          <p:spPr bwMode="auto">
            <a:xfrm>
              <a:off x="1280" y="2964"/>
              <a:ext cx="372" cy="880"/>
            </a:xfrm>
            <a:custGeom>
              <a:avLst/>
              <a:gdLst>
                <a:gd name="T0" fmla="*/ 4 w 419"/>
                <a:gd name="T1" fmla="*/ 0 h 880"/>
                <a:gd name="T2" fmla="*/ 0 w 419"/>
                <a:gd name="T3" fmla="*/ 251 h 880"/>
                <a:gd name="T4" fmla="*/ 4 w 419"/>
                <a:gd name="T5" fmla="*/ 879 h 880"/>
                <a:gd name="T6" fmla="*/ 4 w 419"/>
                <a:gd name="T7" fmla="*/ 746 h 880"/>
                <a:gd name="T8" fmla="*/ 4 w 419"/>
                <a:gd name="T9" fmla="*/ 0 h 880"/>
                <a:gd name="T10" fmla="*/ 0 60000 65536"/>
                <a:gd name="T11" fmla="*/ 0 60000 65536"/>
                <a:gd name="T12" fmla="*/ 0 60000 65536"/>
                <a:gd name="T13" fmla="*/ 0 60000 65536"/>
                <a:gd name="T14" fmla="*/ 0 60000 65536"/>
                <a:gd name="T15" fmla="*/ 0 w 419"/>
                <a:gd name="T16" fmla="*/ 0 h 880"/>
                <a:gd name="T17" fmla="*/ 419 w 419"/>
                <a:gd name="T18" fmla="*/ 880 h 880"/>
              </a:gdLst>
              <a:ahLst/>
              <a:cxnLst>
                <a:cxn ang="T10">
                  <a:pos x="T0" y="T1"/>
                </a:cxn>
                <a:cxn ang="T11">
                  <a:pos x="T2" y="T3"/>
                </a:cxn>
                <a:cxn ang="T12">
                  <a:pos x="T4" y="T5"/>
                </a:cxn>
                <a:cxn ang="T13">
                  <a:pos x="T6" y="T7"/>
                </a:cxn>
                <a:cxn ang="T14">
                  <a:pos x="T8" y="T9"/>
                </a:cxn>
              </a:cxnLst>
              <a:rect l="T15" t="T16" r="T17" b="T18"/>
              <a:pathLst>
                <a:path w="419" h="880">
                  <a:moveTo>
                    <a:pt x="132" y="0"/>
                  </a:moveTo>
                  <a:lnTo>
                    <a:pt x="0" y="251"/>
                  </a:lnTo>
                  <a:lnTo>
                    <a:pt x="346" y="879"/>
                  </a:lnTo>
                  <a:lnTo>
                    <a:pt x="418" y="746"/>
                  </a:lnTo>
                  <a:lnTo>
                    <a:pt x="132" y="0"/>
                  </a:lnTo>
                </a:path>
              </a:pathLst>
            </a:custGeom>
            <a:solidFill>
              <a:srgbClr val="E5405D"/>
            </a:solidFill>
            <a:ln w="12700" cap="rnd">
              <a:solidFill>
                <a:srgbClr val="000000"/>
              </a:solidFill>
              <a:round/>
              <a:headEnd/>
              <a:tailEnd/>
            </a:ln>
          </p:spPr>
          <p:txBody>
            <a:bodyPr/>
            <a:lstStyle/>
            <a:p>
              <a:endParaRPr lang="en-US"/>
            </a:p>
          </p:txBody>
        </p:sp>
        <p:sp>
          <p:nvSpPr>
            <p:cNvPr id="16" name="Freeform 13"/>
            <p:cNvSpPr>
              <a:spLocks/>
            </p:cNvSpPr>
            <p:nvPr/>
          </p:nvSpPr>
          <p:spPr bwMode="auto">
            <a:xfrm>
              <a:off x="1584" y="3712"/>
              <a:ext cx="657" cy="136"/>
            </a:xfrm>
            <a:custGeom>
              <a:avLst/>
              <a:gdLst>
                <a:gd name="T0" fmla="*/ 4 w 739"/>
                <a:gd name="T1" fmla="*/ 0 h 136"/>
                <a:gd name="T2" fmla="*/ 4 w 739"/>
                <a:gd name="T3" fmla="*/ 0 h 136"/>
                <a:gd name="T4" fmla="*/ 0 w 739"/>
                <a:gd name="T5" fmla="*/ 135 h 136"/>
                <a:gd name="T6" fmla="*/ 4 w 739"/>
                <a:gd name="T7" fmla="*/ 133 h 136"/>
                <a:gd name="T8" fmla="*/ 4 w 739"/>
                <a:gd name="T9" fmla="*/ 0 h 136"/>
                <a:gd name="T10" fmla="*/ 0 60000 65536"/>
                <a:gd name="T11" fmla="*/ 0 60000 65536"/>
                <a:gd name="T12" fmla="*/ 0 60000 65536"/>
                <a:gd name="T13" fmla="*/ 0 60000 65536"/>
                <a:gd name="T14" fmla="*/ 0 60000 65536"/>
                <a:gd name="T15" fmla="*/ 0 w 739"/>
                <a:gd name="T16" fmla="*/ 0 h 136"/>
                <a:gd name="T17" fmla="*/ 739 w 739"/>
                <a:gd name="T18" fmla="*/ 136 h 136"/>
              </a:gdLst>
              <a:ahLst/>
              <a:cxnLst>
                <a:cxn ang="T10">
                  <a:pos x="T0" y="T1"/>
                </a:cxn>
                <a:cxn ang="T11">
                  <a:pos x="T2" y="T3"/>
                </a:cxn>
                <a:cxn ang="T12">
                  <a:pos x="T4" y="T5"/>
                </a:cxn>
                <a:cxn ang="T13">
                  <a:pos x="T6" y="T7"/>
                </a:cxn>
                <a:cxn ang="T14">
                  <a:pos x="T8" y="T9"/>
                </a:cxn>
              </a:cxnLst>
              <a:rect l="T15" t="T16" r="T17" b="T18"/>
              <a:pathLst>
                <a:path w="739" h="136">
                  <a:moveTo>
                    <a:pt x="738" y="0"/>
                  </a:moveTo>
                  <a:lnTo>
                    <a:pt x="75" y="0"/>
                  </a:lnTo>
                  <a:lnTo>
                    <a:pt x="0" y="135"/>
                  </a:lnTo>
                  <a:lnTo>
                    <a:pt x="509" y="133"/>
                  </a:lnTo>
                  <a:lnTo>
                    <a:pt x="738" y="0"/>
                  </a:lnTo>
                </a:path>
              </a:pathLst>
            </a:custGeom>
            <a:solidFill>
              <a:srgbClr val="790015"/>
            </a:solidFill>
            <a:ln w="12700" cap="rnd">
              <a:solidFill>
                <a:srgbClr val="000000"/>
              </a:solidFill>
              <a:round/>
              <a:headEnd/>
              <a:tailEnd/>
            </a:ln>
          </p:spPr>
          <p:txBody>
            <a:bodyPr/>
            <a:lstStyle/>
            <a:p>
              <a:endParaRPr lang="en-US"/>
            </a:p>
          </p:txBody>
        </p:sp>
        <p:sp>
          <p:nvSpPr>
            <p:cNvPr id="17" name="Freeform 14"/>
            <p:cNvSpPr>
              <a:spLocks/>
            </p:cNvSpPr>
            <p:nvPr/>
          </p:nvSpPr>
          <p:spPr bwMode="auto">
            <a:xfrm>
              <a:off x="1397" y="2964"/>
              <a:ext cx="1101" cy="749"/>
            </a:xfrm>
            <a:custGeom>
              <a:avLst/>
              <a:gdLst>
                <a:gd name="T0" fmla="*/ 4 w 1238"/>
                <a:gd name="T1" fmla="*/ 0 h 749"/>
                <a:gd name="T2" fmla="*/ 0 w 1238"/>
                <a:gd name="T3" fmla="*/ 0 h 749"/>
                <a:gd name="T4" fmla="*/ 4 w 1238"/>
                <a:gd name="T5" fmla="*/ 748 h 749"/>
                <a:gd name="T6" fmla="*/ 4 w 1238"/>
                <a:gd name="T7" fmla="*/ 748 h 749"/>
                <a:gd name="T8" fmla="*/ 4 w 1238"/>
                <a:gd name="T9" fmla="*/ 0 h 749"/>
                <a:gd name="T10" fmla="*/ 0 60000 65536"/>
                <a:gd name="T11" fmla="*/ 0 60000 65536"/>
                <a:gd name="T12" fmla="*/ 0 60000 65536"/>
                <a:gd name="T13" fmla="*/ 0 60000 65536"/>
                <a:gd name="T14" fmla="*/ 0 60000 65536"/>
                <a:gd name="T15" fmla="*/ 0 w 1238"/>
                <a:gd name="T16" fmla="*/ 0 h 749"/>
                <a:gd name="T17" fmla="*/ 1238 w 1238"/>
                <a:gd name="T18" fmla="*/ 749 h 749"/>
              </a:gdLst>
              <a:ahLst/>
              <a:cxnLst>
                <a:cxn ang="T10">
                  <a:pos x="T0" y="T1"/>
                </a:cxn>
                <a:cxn ang="T11">
                  <a:pos x="T2" y="T3"/>
                </a:cxn>
                <a:cxn ang="T12">
                  <a:pos x="T4" y="T5"/>
                </a:cxn>
                <a:cxn ang="T13">
                  <a:pos x="T6" y="T7"/>
                </a:cxn>
                <a:cxn ang="T14">
                  <a:pos x="T8" y="T9"/>
                </a:cxn>
              </a:cxnLst>
              <a:rect l="T15" t="T16" r="T17" b="T18"/>
              <a:pathLst>
                <a:path w="1238" h="749">
                  <a:moveTo>
                    <a:pt x="1237" y="0"/>
                  </a:moveTo>
                  <a:lnTo>
                    <a:pt x="0" y="0"/>
                  </a:lnTo>
                  <a:lnTo>
                    <a:pt x="286" y="748"/>
                  </a:lnTo>
                  <a:lnTo>
                    <a:pt x="949" y="748"/>
                  </a:lnTo>
                  <a:lnTo>
                    <a:pt x="1237" y="0"/>
                  </a:lnTo>
                </a:path>
              </a:pathLst>
            </a:custGeom>
            <a:solidFill>
              <a:srgbClr val="FDA4B5"/>
            </a:solidFill>
            <a:ln w="12700" cap="rnd">
              <a:solidFill>
                <a:srgbClr val="000000"/>
              </a:solidFill>
              <a:round/>
              <a:headEnd/>
              <a:tailEnd/>
            </a:ln>
          </p:spPr>
          <p:txBody>
            <a:bodyPr/>
            <a:lstStyle/>
            <a:p>
              <a:endParaRPr lang="en-US"/>
            </a:p>
          </p:txBody>
        </p:sp>
        <p:sp>
          <p:nvSpPr>
            <p:cNvPr id="18" name="Rectangle 15"/>
            <p:cNvSpPr>
              <a:spLocks noChangeArrowheads="1"/>
            </p:cNvSpPr>
            <p:nvPr/>
          </p:nvSpPr>
          <p:spPr bwMode="auto">
            <a:xfrm>
              <a:off x="1629" y="600"/>
              <a:ext cx="668" cy="369"/>
            </a:xfrm>
            <a:prstGeom prst="rect">
              <a:avLst/>
            </a:prstGeom>
            <a:solidFill>
              <a:srgbClr val="FFFFFF"/>
            </a:solidFill>
            <a:ln w="6350">
              <a:solidFill>
                <a:srgbClr val="000000"/>
              </a:solidFill>
              <a:miter lim="800000"/>
              <a:headEnd/>
              <a:tailEnd/>
            </a:ln>
          </p:spPr>
          <p:txBody>
            <a:bodyPr wrap="none" lIns="92075" tIns="46038" rIns="92075" bIns="46038">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a:solidFill>
                    <a:srgbClr val="000000"/>
                  </a:solidFill>
                  <a:latin typeface="Arial" pitchFamily="34" charset="0"/>
                </a:rPr>
                <a:t>Cortex</a:t>
              </a:r>
            </a:p>
          </p:txBody>
        </p:sp>
        <p:sp>
          <p:nvSpPr>
            <p:cNvPr id="19" name="Rectangle 16"/>
            <p:cNvSpPr>
              <a:spLocks noChangeArrowheads="1"/>
            </p:cNvSpPr>
            <p:nvPr/>
          </p:nvSpPr>
          <p:spPr bwMode="auto">
            <a:xfrm>
              <a:off x="1544" y="1474"/>
              <a:ext cx="833" cy="331"/>
            </a:xfrm>
            <a:prstGeom prst="rect">
              <a:avLst/>
            </a:prstGeom>
            <a:solidFill>
              <a:srgbClr val="FFFFFF"/>
            </a:solidFill>
            <a:ln w="6350">
              <a:solidFill>
                <a:srgbClr val="000000"/>
              </a:solidFill>
              <a:miter lim="800000"/>
              <a:headEnd/>
              <a:tailEnd/>
            </a:ln>
          </p:spPr>
          <p:txBody>
            <a:bodyPr lIns="92075" tIns="46038" rIns="92075" bIns="46038">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a:solidFill>
                    <a:srgbClr val="000000"/>
                  </a:solidFill>
                  <a:latin typeface="Arial" pitchFamily="34" charset="0"/>
                </a:rPr>
                <a:t>Limbic</a:t>
              </a:r>
            </a:p>
          </p:txBody>
        </p:sp>
        <p:sp>
          <p:nvSpPr>
            <p:cNvPr id="20" name="Rectangle 17"/>
            <p:cNvSpPr>
              <a:spLocks noChangeArrowheads="1"/>
            </p:cNvSpPr>
            <p:nvPr/>
          </p:nvSpPr>
          <p:spPr bwMode="auto">
            <a:xfrm>
              <a:off x="1403" y="2286"/>
              <a:ext cx="1128" cy="330"/>
            </a:xfrm>
            <a:prstGeom prst="rect">
              <a:avLst/>
            </a:prstGeom>
            <a:solidFill>
              <a:srgbClr val="FFFFFF"/>
            </a:solidFill>
            <a:ln w="6350">
              <a:solidFill>
                <a:srgbClr val="000000"/>
              </a:solidFill>
              <a:miter lim="800000"/>
              <a:headEnd/>
              <a:tailEnd/>
            </a:ln>
          </p:spPr>
          <p:txBody>
            <a:bodyPr wrap="none" lIns="92075" tIns="46038" rIns="92075" bIns="46038">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a:solidFill>
                    <a:srgbClr val="000000"/>
                  </a:solidFill>
                  <a:latin typeface="Arial" pitchFamily="34" charset="0"/>
                </a:rPr>
                <a:t>Diencephalon</a:t>
              </a:r>
            </a:p>
          </p:txBody>
        </p:sp>
        <p:sp>
          <p:nvSpPr>
            <p:cNvPr id="21" name="Rectangle 18"/>
            <p:cNvSpPr>
              <a:spLocks noChangeArrowheads="1"/>
            </p:cNvSpPr>
            <p:nvPr/>
          </p:nvSpPr>
          <p:spPr bwMode="auto">
            <a:xfrm>
              <a:off x="1537" y="3152"/>
              <a:ext cx="852" cy="330"/>
            </a:xfrm>
            <a:prstGeom prst="rect">
              <a:avLst/>
            </a:prstGeom>
            <a:solidFill>
              <a:srgbClr val="FFFFFF"/>
            </a:solidFill>
            <a:ln w="6350">
              <a:solidFill>
                <a:srgbClr val="000000"/>
              </a:solidFill>
              <a:miter lim="800000"/>
              <a:headEnd/>
              <a:tailEnd/>
            </a:ln>
          </p:spPr>
          <p:txBody>
            <a:bodyPr wrap="none" lIns="92075" tIns="46038" rIns="92075" bIns="46038">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a:solidFill>
                    <a:srgbClr val="000000"/>
                  </a:solidFill>
                  <a:latin typeface="Arial" pitchFamily="34" charset="0"/>
                </a:rPr>
                <a:t>Brainstem</a:t>
              </a:r>
            </a:p>
          </p:txBody>
        </p:sp>
      </p:grpSp>
    </p:spTree>
    <p:extLst>
      <p:ext uri="{BB962C8B-B14F-4D97-AF65-F5344CB8AC3E}">
        <p14:creationId xmlns:p14="http://schemas.microsoft.com/office/powerpoint/2010/main" val="344464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NFI Vermont.  All rights reserved c 2017</a:t>
            </a:r>
          </a:p>
        </p:txBody>
      </p:sp>
      <p:sp>
        <p:nvSpPr>
          <p:cNvPr id="17410" name="Rectangle 2"/>
          <p:cNvSpPr>
            <a:spLocks noGrp="1" noChangeArrowheads="1"/>
          </p:cNvSpPr>
          <p:nvPr>
            <p:ph type="title" idx="4294967295"/>
          </p:nvPr>
        </p:nvSpPr>
        <p:spPr>
          <a:xfrm>
            <a:off x="406400" y="190500"/>
            <a:ext cx="10972800" cy="1143000"/>
          </a:xfrm>
        </p:spPr>
        <p:txBody>
          <a:bodyPr>
            <a:normAutofit/>
          </a:bodyPr>
          <a:lstStyle/>
          <a:p>
            <a:pPr eaLnBrk="1" hangingPunct="1"/>
            <a:r>
              <a:rPr lang="en-US" altLang="en-US" sz="4000" dirty="0"/>
              <a:t>Effects of Trauma on Brain Functioning</a:t>
            </a:r>
          </a:p>
        </p:txBody>
      </p:sp>
      <p:sp>
        <p:nvSpPr>
          <p:cNvPr id="25603" name="Oval 4"/>
          <p:cNvSpPr>
            <a:spLocks noChangeArrowheads="1"/>
          </p:cNvSpPr>
          <p:nvPr/>
        </p:nvSpPr>
        <p:spPr bwMode="auto">
          <a:xfrm>
            <a:off x="7823200" y="4114800"/>
            <a:ext cx="3556000" cy="14478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a:solidFill>
                  <a:srgbClr val="FFFFFF"/>
                </a:solidFill>
                <a:latin typeface="Arial" pitchFamily="34" charset="0"/>
              </a:rPr>
              <a:t>Amygdala</a:t>
            </a:r>
            <a:endParaRPr lang="en-US" altLang="en-US" sz="1600">
              <a:solidFill>
                <a:srgbClr val="FFFFFF"/>
              </a:solidFill>
              <a:latin typeface="Arial" pitchFamily="34" charset="0"/>
            </a:endParaRPr>
          </a:p>
          <a:p>
            <a:pPr algn="ctr" eaLnBrk="1" hangingPunct="1">
              <a:spcBef>
                <a:spcPct val="0"/>
              </a:spcBef>
              <a:buFontTx/>
              <a:buNone/>
            </a:pPr>
            <a:r>
              <a:rPr lang="en-US" altLang="en-US" sz="1600">
                <a:solidFill>
                  <a:srgbClr val="FFFFFF"/>
                </a:solidFill>
                <a:latin typeface="Arial" pitchFamily="34" charset="0"/>
              </a:rPr>
              <a:t>(Intensity/significance)</a:t>
            </a:r>
          </a:p>
        </p:txBody>
      </p:sp>
      <p:sp>
        <p:nvSpPr>
          <p:cNvPr id="17412" name="Rectangle 5"/>
          <p:cNvSpPr>
            <a:spLocks noChangeArrowheads="1"/>
          </p:cNvSpPr>
          <p:nvPr/>
        </p:nvSpPr>
        <p:spPr bwMode="auto">
          <a:xfrm>
            <a:off x="7112000" y="1981200"/>
            <a:ext cx="3352800" cy="11430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a:solidFill>
                  <a:srgbClr val="FFFFFF"/>
                </a:solidFill>
                <a:latin typeface="Arial" pitchFamily="34" charset="0"/>
              </a:rPr>
              <a:t>Thalamus</a:t>
            </a:r>
            <a:endParaRPr lang="en-US" altLang="en-US" sz="1400">
              <a:solidFill>
                <a:srgbClr val="FFFFFF"/>
              </a:solidFill>
              <a:latin typeface="Arial" pitchFamily="34" charset="0"/>
            </a:endParaRPr>
          </a:p>
          <a:p>
            <a:pPr algn="ctr" eaLnBrk="1" hangingPunct="1">
              <a:spcBef>
                <a:spcPct val="0"/>
              </a:spcBef>
              <a:buFontTx/>
              <a:buNone/>
            </a:pPr>
            <a:r>
              <a:rPr lang="en-US" altLang="en-US" sz="1400">
                <a:solidFill>
                  <a:srgbClr val="FFFFFF"/>
                </a:solidFill>
                <a:latin typeface="Arial" pitchFamily="34" charset="0"/>
              </a:rPr>
              <a:t>Visual, auditory, olfactory,</a:t>
            </a:r>
          </a:p>
          <a:p>
            <a:pPr algn="ctr" eaLnBrk="1" hangingPunct="1">
              <a:spcBef>
                <a:spcPct val="0"/>
              </a:spcBef>
              <a:buFontTx/>
              <a:buNone/>
            </a:pPr>
            <a:r>
              <a:rPr lang="en-US" altLang="en-US" sz="1400">
                <a:solidFill>
                  <a:srgbClr val="FFFFFF"/>
                </a:solidFill>
                <a:latin typeface="Arial" pitchFamily="34" charset="0"/>
              </a:rPr>
              <a:t> kinesthetic, gustatory</a:t>
            </a:r>
          </a:p>
        </p:txBody>
      </p:sp>
      <p:sp>
        <p:nvSpPr>
          <p:cNvPr id="2" name="Rectangle 6"/>
          <p:cNvSpPr>
            <a:spLocks noChangeArrowheads="1"/>
          </p:cNvSpPr>
          <p:nvPr/>
        </p:nvSpPr>
        <p:spPr bwMode="auto">
          <a:xfrm>
            <a:off x="1267884" y="4495801"/>
            <a:ext cx="3251200" cy="1420813"/>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a:solidFill>
                  <a:srgbClr val="FFFFFF"/>
                </a:solidFill>
                <a:latin typeface="Arial" pitchFamily="34" charset="0"/>
              </a:rPr>
              <a:t>Hippocampus</a:t>
            </a:r>
          </a:p>
          <a:p>
            <a:pPr algn="ctr" eaLnBrk="1" hangingPunct="1">
              <a:spcBef>
                <a:spcPct val="0"/>
              </a:spcBef>
              <a:buFontTx/>
              <a:buNone/>
            </a:pPr>
            <a:r>
              <a:rPr lang="en-US" altLang="en-US" sz="1600">
                <a:solidFill>
                  <a:srgbClr val="FFFFFF"/>
                </a:solidFill>
                <a:latin typeface="Arial" pitchFamily="34" charset="0"/>
              </a:rPr>
              <a:t>(cognitive map)</a:t>
            </a:r>
          </a:p>
        </p:txBody>
      </p:sp>
      <p:sp>
        <p:nvSpPr>
          <p:cNvPr id="17414" name="Line 7"/>
          <p:cNvSpPr>
            <a:spLocks noChangeShapeType="1"/>
          </p:cNvSpPr>
          <p:nvPr/>
        </p:nvSpPr>
        <p:spPr bwMode="auto">
          <a:xfrm flipH="1">
            <a:off x="4978400" y="2514600"/>
            <a:ext cx="20320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5" name="Line 8"/>
          <p:cNvSpPr>
            <a:spLocks noChangeShapeType="1"/>
          </p:cNvSpPr>
          <p:nvPr/>
        </p:nvSpPr>
        <p:spPr bwMode="auto">
          <a:xfrm flipV="1">
            <a:off x="2946400" y="3429000"/>
            <a:ext cx="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7" name="Line 10"/>
          <p:cNvSpPr>
            <a:spLocks noChangeShapeType="1"/>
          </p:cNvSpPr>
          <p:nvPr/>
        </p:nvSpPr>
        <p:spPr bwMode="auto">
          <a:xfrm flipH="1">
            <a:off x="4673600" y="4876800"/>
            <a:ext cx="2946400" cy="228600"/>
          </a:xfrm>
          <a:prstGeom prst="line">
            <a:avLst/>
          </a:prstGeom>
          <a:noFill/>
          <a:ln w="5715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8" name="Line 11"/>
          <p:cNvSpPr>
            <a:spLocks noChangeShapeType="1"/>
          </p:cNvSpPr>
          <p:nvPr/>
        </p:nvSpPr>
        <p:spPr bwMode="auto">
          <a:xfrm>
            <a:off x="8636000" y="3276600"/>
            <a:ext cx="406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Rectangle 6"/>
          <p:cNvSpPr>
            <a:spLocks noChangeArrowheads="1"/>
          </p:cNvSpPr>
          <p:nvPr/>
        </p:nvSpPr>
        <p:spPr bwMode="auto">
          <a:xfrm>
            <a:off x="1039284" y="2286000"/>
            <a:ext cx="3708400" cy="11430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a:solidFill>
                  <a:srgbClr val="FFFFFF"/>
                </a:solidFill>
                <a:latin typeface="Arial" pitchFamily="34" charset="0"/>
              </a:rPr>
              <a:t>Pre-frontal cortex</a:t>
            </a:r>
          </a:p>
          <a:p>
            <a:pPr algn="ctr" eaLnBrk="1" hangingPunct="1">
              <a:spcBef>
                <a:spcPct val="0"/>
              </a:spcBef>
              <a:buFontTx/>
              <a:buNone/>
            </a:pPr>
            <a:r>
              <a:rPr lang="en-US" altLang="en-US" sz="1600">
                <a:solidFill>
                  <a:srgbClr val="FFFFFF"/>
                </a:solidFill>
                <a:latin typeface="Arial" pitchFamily="34" charset="0"/>
              </a:rPr>
              <a:t>(integration and planning)</a:t>
            </a: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9601" y="6098219"/>
            <a:ext cx="1028700"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28471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25603"/>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grpId="0" nodeType="clickEffect">
                                  <p:stCondLst>
                                    <p:cond delay="0"/>
                                  </p:stCondLst>
                                  <p:childTnLst>
                                    <p:animScale>
                                      <p:cBhvr>
                                        <p:cTn id="10" dur="2000" fill="hold"/>
                                        <p:tgtEl>
                                          <p:spTgt spid="2"/>
                                        </p:tgtEl>
                                      </p:cBhvr>
                                      <p:by x="50000" y="50000"/>
                                    </p:animScale>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grpId="0" nodeType="clickEffect">
                                  <p:stCondLst>
                                    <p:cond delay="0"/>
                                  </p:stCondLst>
                                  <p:childTnLst>
                                    <p:anim calcmode="lin" valueType="num">
                                      <p:cBhvr additive="base">
                                        <p:cTn id="14" dur="500"/>
                                        <p:tgtEl>
                                          <p:spTgt spid="12"/>
                                        </p:tgtEl>
                                        <p:attrNameLst>
                                          <p:attrName>ppt_x</p:attrName>
                                        </p:attrNameLst>
                                      </p:cBhvr>
                                      <p:tavLst>
                                        <p:tav tm="0">
                                          <p:val>
                                            <p:strVal val="ppt_x"/>
                                          </p:val>
                                        </p:tav>
                                        <p:tav tm="100000">
                                          <p:val>
                                            <p:strVal val="ppt_x"/>
                                          </p:val>
                                        </p:tav>
                                      </p:tavLst>
                                    </p:anim>
                                    <p:anim calcmode="lin" valueType="num">
                                      <p:cBhvr additive="base">
                                        <p:cTn id="15" dur="500"/>
                                        <p:tgtEl>
                                          <p:spTgt spid="12"/>
                                        </p:tgtEl>
                                        <p:attrNameLst>
                                          <p:attrName>ppt_y</p:attrName>
                                        </p:attrNameLst>
                                      </p:cBhvr>
                                      <p:tavLst>
                                        <p:tav tm="0">
                                          <p:val>
                                            <p:strVal val="ppt_y"/>
                                          </p:val>
                                        </p:tav>
                                        <p:tav tm="100000">
                                          <p:val>
                                            <p:strVal val="1+ppt_h/2"/>
                                          </p:val>
                                        </p:tav>
                                      </p:tavLst>
                                    </p:anim>
                                    <p:set>
                                      <p:cBhvr>
                                        <p:cTn id="16" dur="1" fill="hold">
                                          <p:stCondLst>
                                            <p:cond delay="499"/>
                                          </p:stCondLst>
                                        </p:cTn>
                                        <p:tgtEl>
                                          <p:spTgt spid="12"/>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1"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mph" presetSubtype="0" fill="hold" grpId="1" nodeType="clickEffect">
                                  <p:stCondLst>
                                    <p:cond delay="0"/>
                                  </p:stCondLst>
                                  <p:childTnLst>
                                    <p:animScale>
                                      <p:cBhvr>
                                        <p:cTn id="26" dur="2000" fill="hold"/>
                                        <p:tgtEl>
                                          <p:spTgt spid="2"/>
                                        </p:tgtEl>
                                      </p:cBhvr>
                                      <p:by x="150000" y="150000"/>
                                    </p:animScale>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mph" presetSubtype="0" fill="hold" grpId="1" nodeType="clickEffect">
                                  <p:stCondLst>
                                    <p:cond delay="0"/>
                                  </p:stCondLst>
                                  <p:childTnLst>
                                    <p:animScale>
                                      <p:cBhvr>
                                        <p:cTn id="30" dur="2000" fill="hold"/>
                                        <p:tgtEl>
                                          <p:spTgt spid="25603"/>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P spid="25603" grpId="1" animBg="1"/>
      <p:bldP spid="2" grpId="0" animBg="1"/>
      <p:bldP spid="2" grpId="1" animBg="1"/>
      <p:bldP spid="12"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dirty="0"/>
              <a:t>Polling Question #1</a:t>
            </a:r>
          </a:p>
        </p:txBody>
      </p:sp>
      <p:sp>
        <p:nvSpPr>
          <p:cNvPr id="3" name="Content Placeholder 2"/>
          <p:cNvSpPr>
            <a:spLocks noGrp="1"/>
          </p:cNvSpPr>
          <p:nvPr>
            <p:ph idx="1"/>
          </p:nvPr>
        </p:nvSpPr>
        <p:spPr/>
        <p:txBody>
          <a:bodyPr>
            <a:normAutofit/>
          </a:bodyPr>
          <a:lstStyle/>
          <a:p>
            <a:pPr eaLnBrk="1" hangingPunct="1"/>
            <a:r>
              <a:rPr lang="en-US" altLang="en-US" sz="3600" dirty="0"/>
              <a:t>How many audience participants have had some training on developmental or complex trauma?</a:t>
            </a:r>
          </a:p>
        </p:txBody>
      </p:sp>
    </p:spTree>
    <p:extLst>
      <p:ext uri="{BB962C8B-B14F-4D97-AF65-F5344CB8AC3E}">
        <p14:creationId xmlns:p14="http://schemas.microsoft.com/office/powerpoint/2010/main" val="1548974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1"/>
          <p:cNvSpPr/>
          <p:nvPr/>
        </p:nvSpPr>
        <p:spPr>
          <a:xfrm>
            <a:off x="715617" y="270741"/>
            <a:ext cx="10654746" cy="5804995"/>
          </a:xfrm>
          <a:custGeom>
            <a:avLst/>
            <a:gdLst/>
            <a:ahLst/>
            <a:cxnLst/>
            <a:rect l="l" t="t" r="r" b="b"/>
            <a:pathLst>
              <a:path w="10654746" h="5804995" extrusionOk="0">
                <a:moveTo>
                  <a:pt x="0" y="580500"/>
                </a:moveTo>
                <a:cubicBezTo>
                  <a:pt x="0" y="259899"/>
                  <a:pt x="259899" y="0"/>
                  <a:pt x="580500" y="0"/>
                </a:cubicBezTo>
                <a:lnTo>
                  <a:pt x="10074247" y="0"/>
                </a:lnTo>
                <a:cubicBezTo>
                  <a:pt x="10394848" y="0"/>
                  <a:pt x="10654747" y="259899"/>
                  <a:pt x="10654747" y="580500"/>
                </a:cubicBezTo>
                <a:cubicBezTo>
                  <a:pt x="10654747" y="2128499"/>
                  <a:pt x="10654746" y="3676497"/>
                  <a:pt x="10654746" y="5224496"/>
                </a:cubicBezTo>
                <a:cubicBezTo>
                  <a:pt x="10654746" y="5545097"/>
                  <a:pt x="10394847" y="5804996"/>
                  <a:pt x="10074246" y="5804996"/>
                </a:cubicBezTo>
                <a:lnTo>
                  <a:pt x="580500" y="5804995"/>
                </a:lnTo>
                <a:cubicBezTo>
                  <a:pt x="259899" y="5804995"/>
                  <a:pt x="0" y="5545096"/>
                  <a:pt x="0" y="5224495"/>
                </a:cubicBezTo>
                <a:lnTo>
                  <a:pt x="0" y="580500"/>
                </a:lnTo>
                <a:close/>
              </a:path>
            </a:pathLst>
          </a:custGeom>
          <a:solidFill>
            <a:srgbClr val="375B47"/>
          </a:solidFill>
          <a:ln w="15875" cap="rnd" cmpd="sng">
            <a:solidFill>
              <a:schemeClr val="lt1"/>
            </a:solidFill>
            <a:prstDash val="solid"/>
            <a:round/>
            <a:headEnd type="none" w="sm" len="sm"/>
            <a:tailEnd type="none" w="sm" len="sm"/>
          </a:ln>
        </p:spPr>
        <p:txBody>
          <a:bodyPr spcFirstLastPara="1" wrap="square" lIns="170675" tIns="2492675" rIns="170675" bIns="1331675" anchor="ctr" anchorCtr="0">
            <a:noAutofit/>
          </a:bodyPr>
          <a:lstStyle/>
          <a:p>
            <a:pPr marL="0" marR="0" lvl="0" indent="0" algn="ctr" rtl="0">
              <a:lnSpc>
                <a:spcPct val="90000"/>
              </a:lnSpc>
              <a:spcBef>
                <a:spcPts val="0"/>
              </a:spcBef>
              <a:spcAft>
                <a:spcPts val="0"/>
              </a:spcAft>
              <a:buNone/>
            </a:pPr>
            <a:r>
              <a:rPr lang="en-US" sz="2400">
                <a:solidFill>
                  <a:schemeClr val="lt1"/>
                </a:solidFill>
                <a:latin typeface="Lustria"/>
                <a:ea typeface="Lustria"/>
                <a:cs typeface="Lustria"/>
                <a:sym typeface="Lustria"/>
              </a:rPr>
              <a:t>#1 Physiology: Body &amp; Brain </a:t>
            </a:r>
            <a:endParaRPr/>
          </a:p>
          <a:p>
            <a:pPr marL="0" marR="0" lvl="0" indent="0" algn="ctr" rtl="0">
              <a:lnSpc>
                <a:spcPct val="90000"/>
              </a:lnSpc>
              <a:spcBef>
                <a:spcPts val="840"/>
              </a:spcBef>
              <a:spcAft>
                <a:spcPts val="0"/>
              </a:spcAft>
              <a:buNone/>
            </a:pPr>
            <a:r>
              <a:rPr lang="en-US" sz="2400" b="1">
                <a:solidFill>
                  <a:schemeClr val="lt1"/>
                </a:solidFill>
                <a:latin typeface="Lustria"/>
                <a:ea typeface="Lustria"/>
                <a:cs typeface="Lustria"/>
                <a:sym typeface="Lustria"/>
              </a:rPr>
              <a:t>Developmental Injuries </a:t>
            </a:r>
            <a:endParaRPr/>
          </a:p>
          <a:p>
            <a:pPr marL="0" marR="0" lvl="0" indent="0" algn="ctr" rtl="0">
              <a:lnSpc>
                <a:spcPct val="90000"/>
              </a:lnSpc>
              <a:spcBef>
                <a:spcPts val="840"/>
              </a:spcBef>
              <a:spcAft>
                <a:spcPts val="0"/>
              </a:spcAft>
              <a:buNone/>
            </a:pPr>
            <a:r>
              <a:rPr lang="en-US" sz="2400">
                <a:solidFill>
                  <a:schemeClr val="lt1"/>
                </a:solidFill>
                <a:latin typeface="Lustria"/>
                <a:ea typeface="Lustria"/>
                <a:cs typeface="Lustria"/>
                <a:sym typeface="Lustria"/>
              </a:rPr>
              <a:t> </a:t>
            </a:r>
            <a:endParaRPr/>
          </a:p>
          <a:p>
            <a:pPr marL="0" marR="0" lvl="0" indent="0" algn="ctr" rtl="0">
              <a:lnSpc>
                <a:spcPct val="90000"/>
              </a:lnSpc>
              <a:spcBef>
                <a:spcPts val="840"/>
              </a:spcBef>
              <a:spcAft>
                <a:spcPts val="0"/>
              </a:spcAft>
              <a:buNone/>
            </a:pPr>
            <a:endParaRPr sz="2400">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endParaRPr sz="2400">
              <a:solidFill>
                <a:schemeClr val="lt1"/>
              </a:solidFill>
              <a:latin typeface="Lustria"/>
              <a:ea typeface="Lustria"/>
              <a:cs typeface="Lustria"/>
              <a:sym typeface="Lustria"/>
            </a:endParaRPr>
          </a:p>
        </p:txBody>
      </p:sp>
      <p:sp>
        <p:nvSpPr>
          <p:cNvPr id="390" name="Google Shape;390;p31"/>
          <p:cNvSpPr/>
          <p:nvPr/>
        </p:nvSpPr>
        <p:spPr>
          <a:xfrm>
            <a:off x="5076458" y="619040"/>
            <a:ext cx="1933063" cy="1933063"/>
          </a:xfrm>
          <a:prstGeom prst="ellipse">
            <a:avLst/>
          </a:prstGeom>
          <a:blipFill rotWithShape="1">
            <a:blip r:embed="rId3">
              <a:alphaModFix/>
            </a:blip>
            <a:stretch>
              <a:fillRect/>
            </a:stretch>
          </a:blip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1"/>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nvGrpSpPr>
          <p:cNvPr id="392" name="Google Shape;392;p31"/>
          <p:cNvGrpSpPr/>
          <p:nvPr/>
        </p:nvGrpSpPr>
        <p:grpSpPr>
          <a:xfrm>
            <a:off x="113072" y="6333772"/>
            <a:ext cx="495301" cy="496031"/>
            <a:chOff x="152400" y="6205955"/>
            <a:chExt cx="495301" cy="496031"/>
          </a:xfrm>
        </p:grpSpPr>
        <p:pic>
          <p:nvPicPr>
            <p:cNvPr id="393" name="Google Shape;393;p31" descr="35[1]"/>
            <p:cNvPicPr preferRelativeResize="0"/>
            <p:nvPr/>
          </p:nvPicPr>
          <p:blipFill rotWithShape="1">
            <a:blip r:embed="rId4">
              <a:alphaModFix/>
            </a:blip>
            <a:srcRect/>
            <a:stretch/>
          </p:blipFill>
          <p:spPr>
            <a:xfrm>
              <a:off x="152400" y="6205955"/>
              <a:ext cx="495300" cy="496031"/>
            </a:xfrm>
            <a:prstGeom prst="ellipse">
              <a:avLst/>
            </a:prstGeom>
            <a:noFill/>
            <a:ln>
              <a:noFill/>
            </a:ln>
          </p:spPr>
        </p:pic>
        <p:sp>
          <p:nvSpPr>
            <p:cNvPr id="394" name="Google Shape;394;p31"/>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sp>
        <p:nvSpPr>
          <p:cNvPr id="395" name="Google Shape;395;p31"/>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sp>
        <p:nvSpPr>
          <p:cNvPr id="2" name="Rounded Rectangle 1"/>
          <p:cNvSpPr/>
          <p:nvPr/>
        </p:nvSpPr>
        <p:spPr>
          <a:xfrm>
            <a:off x="1219200" y="3702050"/>
            <a:ext cx="9753600" cy="2133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Clr>
                <a:schemeClr val="dk1"/>
              </a:buClr>
              <a:buSzPts val="1800"/>
              <a:buFont typeface="Lustria"/>
              <a:buAutoNum type="arabicPeriod"/>
            </a:pPr>
            <a:r>
              <a:rPr lang="en-US" sz="1800" dirty="0">
                <a:solidFill>
                  <a:schemeClr val="dk1"/>
                </a:solidFill>
                <a:latin typeface="Lustria"/>
                <a:ea typeface="Lustria"/>
                <a:cs typeface="Lustria"/>
                <a:sym typeface="Lustria"/>
              </a:rPr>
              <a:t>Stabilize the nervous system</a:t>
            </a:r>
            <a:endParaRPr lang="en-US" dirty="0"/>
          </a:p>
          <a:p>
            <a:pPr marL="800100" lvl="1" indent="-342900">
              <a:buClr>
                <a:schemeClr val="dk1"/>
              </a:buClr>
              <a:buSzPts val="1800"/>
              <a:buFont typeface="Noto Sans Symbols"/>
              <a:buChar char="➢"/>
            </a:pPr>
            <a:r>
              <a:rPr lang="en-US" sz="1800" dirty="0">
                <a:solidFill>
                  <a:schemeClr val="dk1"/>
                </a:solidFill>
                <a:latin typeface="Lustria"/>
                <a:ea typeface="Lustria"/>
                <a:cs typeface="Lustria"/>
                <a:sym typeface="Lustria"/>
              </a:rPr>
              <a:t>Structure, Routine, Rituals</a:t>
            </a:r>
            <a:endParaRPr lang="en-US" dirty="0"/>
          </a:p>
          <a:p>
            <a:pPr marL="1257300" lvl="2" indent="-342900">
              <a:buClr>
                <a:schemeClr val="dk1"/>
              </a:buClr>
              <a:buSzPts val="1800"/>
              <a:buFont typeface="Noto Sans Symbols"/>
              <a:buChar char="➢"/>
            </a:pPr>
            <a:r>
              <a:rPr lang="en-US" sz="1800" dirty="0">
                <a:solidFill>
                  <a:schemeClr val="dk1"/>
                </a:solidFill>
                <a:latin typeface="Lustria"/>
                <a:ea typeface="Lustria"/>
                <a:cs typeface="Lustria"/>
                <a:sym typeface="Lustria"/>
              </a:rPr>
              <a:t>Especially during transitions, discipline, saying “no”</a:t>
            </a:r>
          </a:p>
          <a:p>
            <a:pPr marL="800100" lvl="1" indent="-342900">
              <a:buClr>
                <a:schemeClr val="dk1"/>
              </a:buClr>
              <a:buSzPts val="1800"/>
              <a:buFont typeface="Noto Sans Symbols"/>
              <a:buChar char="➢"/>
            </a:pPr>
            <a:r>
              <a:rPr lang="en-US" sz="1800" dirty="0">
                <a:solidFill>
                  <a:schemeClr val="dk1"/>
                </a:solidFill>
                <a:latin typeface="Lustria"/>
                <a:ea typeface="Lustria"/>
                <a:cs typeface="Lustria"/>
                <a:sym typeface="Lustria"/>
              </a:rPr>
              <a:t>Movement</a:t>
            </a:r>
            <a:endParaRPr lang="en-US" dirty="0"/>
          </a:p>
          <a:p>
            <a:pPr marL="800100" lvl="1" indent="-342900">
              <a:buClr>
                <a:schemeClr val="dk1"/>
              </a:buClr>
              <a:buSzPts val="1800"/>
              <a:buFont typeface="Noto Sans Symbols"/>
              <a:buChar char="➢"/>
            </a:pPr>
            <a:r>
              <a:rPr lang="en-US" sz="1800" dirty="0">
                <a:solidFill>
                  <a:schemeClr val="dk1"/>
                </a:solidFill>
                <a:latin typeface="Lustria"/>
                <a:ea typeface="Lustria"/>
                <a:cs typeface="Lustria"/>
                <a:sym typeface="Lustria"/>
              </a:rPr>
              <a:t>Rhythmic activities</a:t>
            </a:r>
            <a:endParaRPr lang="en-US" dirty="0"/>
          </a:p>
          <a:p>
            <a:pPr marL="342900" lvl="0" indent="-342900">
              <a:buClr>
                <a:schemeClr val="dk1"/>
              </a:buClr>
              <a:buSzPts val="1800"/>
              <a:buFont typeface="Lustria"/>
              <a:buAutoNum type="arabicPeriod"/>
            </a:pPr>
            <a:r>
              <a:rPr lang="en-US" sz="1800" dirty="0">
                <a:solidFill>
                  <a:schemeClr val="dk1"/>
                </a:solidFill>
                <a:latin typeface="Lustria"/>
                <a:ea typeface="Lustria"/>
                <a:cs typeface="Lustria"/>
                <a:sym typeface="Lustria"/>
              </a:rPr>
              <a:t>Regulate—Relate—Reason </a:t>
            </a:r>
            <a:endParaRPr lang="en-US" dirty="0"/>
          </a:p>
          <a:p>
            <a:pPr marL="342900" lvl="0" indent="-342900">
              <a:buClr>
                <a:schemeClr val="dk1"/>
              </a:buClr>
              <a:buSzPts val="1800"/>
              <a:buFont typeface="Lustria"/>
              <a:buAutoNum type="arabicPeriod"/>
            </a:pPr>
            <a:r>
              <a:rPr lang="en-US" sz="1800" dirty="0">
                <a:solidFill>
                  <a:schemeClr val="dk1"/>
                </a:solidFill>
                <a:latin typeface="Lustria"/>
                <a:ea typeface="Lustria"/>
                <a:cs typeface="Lustria"/>
                <a:sym typeface="Lustria"/>
              </a:rPr>
              <a:t>Co-Regulation: Mimic early attachment  needs  </a:t>
            </a:r>
            <a:endParaRPr lang="en-US" dirty="0"/>
          </a:p>
          <a:p>
            <a:pPr marL="342900" lvl="0" indent="-342900">
              <a:buClr>
                <a:schemeClr val="dk1"/>
              </a:buClr>
              <a:buSzPts val="1800"/>
              <a:buFont typeface="Lustria"/>
              <a:buAutoNum type="arabicPeriod"/>
            </a:pPr>
            <a:r>
              <a:rPr lang="en-US" sz="1800" dirty="0">
                <a:solidFill>
                  <a:schemeClr val="dk1"/>
                </a:solidFill>
                <a:latin typeface="Lustria"/>
                <a:ea typeface="Lustria"/>
                <a:cs typeface="Lustria"/>
                <a:sym typeface="Lustria"/>
              </a:rPr>
              <a:t>Addressing basic needs</a:t>
            </a:r>
            <a:endParaRPr lang="en-US" dirty="0"/>
          </a:p>
        </p:txBody>
      </p:sp>
    </p:spTree>
    <p:extLst>
      <p:ext uri="{BB962C8B-B14F-4D97-AF65-F5344CB8AC3E}">
        <p14:creationId xmlns:p14="http://schemas.microsoft.com/office/powerpoint/2010/main" val="421198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dirty="0"/>
              <a:t>Targeting the Tiers, PB</a:t>
            </a:r>
            <a:r>
              <a:rPr lang="en-US" dirty="0"/>
              <a:t>I</a:t>
            </a:r>
            <a:r>
              <a:rPr dirty="0"/>
              <a:t>S approaches</a:t>
            </a:r>
          </a:p>
        </p:txBody>
      </p:sp>
      <p:pic>
        <p:nvPicPr>
          <p:cNvPr id="47107" name="Picture 2" descr="Triangl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1981200"/>
            <a:ext cx="5486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6"/>
          <p:cNvSpPr txBox="1">
            <a:spLocks noChangeArrowheads="1"/>
          </p:cNvSpPr>
          <p:nvPr/>
        </p:nvSpPr>
        <p:spPr bwMode="auto">
          <a:xfrm>
            <a:off x="812800" y="2971800"/>
            <a:ext cx="197273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FF0000"/>
                </a:solidFill>
                <a:latin typeface="Arial" pitchFamily="34" charset="0"/>
              </a:rPr>
              <a:t>Intensive</a:t>
            </a:r>
          </a:p>
        </p:txBody>
      </p:sp>
      <p:sp>
        <p:nvSpPr>
          <p:cNvPr id="5" name="TextBox 30"/>
          <p:cNvSpPr txBox="1">
            <a:spLocks noChangeArrowheads="1"/>
          </p:cNvSpPr>
          <p:nvPr/>
        </p:nvSpPr>
        <p:spPr bwMode="auto">
          <a:xfrm>
            <a:off x="654052" y="4070350"/>
            <a:ext cx="187324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FFFF00"/>
                </a:solidFill>
                <a:latin typeface="Arial" pitchFamily="34" charset="0"/>
              </a:rPr>
              <a:t>Targeted</a:t>
            </a:r>
          </a:p>
        </p:txBody>
      </p:sp>
      <p:sp>
        <p:nvSpPr>
          <p:cNvPr id="6" name="TextBox 39"/>
          <p:cNvSpPr txBox="1">
            <a:spLocks noChangeArrowheads="1"/>
          </p:cNvSpPr>
          <p:nvPr/>
        </p:nvSpPr>
        <p:spPr bwMode="auto">
          <a:xfrm>
            <a:off x="654052" y="5348289"/>
            <a:ext cx="1873249"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008000"/>
                </a:solidFill>
                <a:latin typeface="Arial" pitchFamily="34" charset="0"/>
              </a:rPr>
              <a:t>Universal</a:t>
            </a:r>
          </a:p>
        </p:txBody>
      </p:sp>
      <p:sp>
        <p:nvSpPr>
          <p:cNvPr id="7" name="TextBox 5"/>
          <p:cNvSpPr txBox="1">
            <a:spLocks noChangeArrowheads="1"/>
          </p:cNvSpPr>
          <p:nvPr/>
        </p:nvSpPr>
        <p:spPr bwMode="auto">
          <a:xfrm>
            <a:off x="9203267" y="3068639"/>
            <a:ext cx="29887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a:solidFill>
                  <a:srgbClr val="FF0000"/>
                </a:solidFill>
                <a:latin typeface="Arial" pitchFamily="34" charset="0"/>
              </a:rPr>
              <a:t>Brain stem</a:t>
            </a:r>
          </a:p>
        </p:txBody>
      </p:sp>
      <p:sp>
        <p:nvSpPr>
          <p:cNvPr id="8" name="TextBox 17"/>
          <p:cNvSpPr txBox="1">
            <a:spLocks noChangeArrowheads="1"/>
          </p:cNvSpPr>
          <p:nvPr/>
        </p:nvSpPr>
        <p:spPr bwMode="auto">
          <a:xfrm>
            <a:off x="9791114" y="3884614"/>
            <a:ext cx="2146886"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FFFF00"/>
                </a:solidFill>
                <a:latin typeface="Arial" pitchFamily="34" charset="0"/>
              </a:rPr>
              <a:t>Limbic</a:t>
            </a:r>
          </a:p>
        </p:txBody>
      </p:sp>
      <p:sp>
        <p:nvSpPr>
          <p:cNvPr id="9" name="TextBox 20"/>
          <p:cNvSpPr txBox="1">
            <a:spLocks noChangeArrowheads="1"/>
          </p:cNvSpPr>
          <p:nvPr/>
        </p:nvSpPr>
        <p:spPr bwMode="auto">
          <a:xfrm>
            <a:off x="9550400" y="54102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008000"/>
                </a:solidFill>
                <a:latin typeface="Arial" pitchFamily="34" charset="0"/>
              </a:rPr>
              <a:t>Cortex</a:t>
            </a:r>
          </a:p>
        </p:txBody>
      </p:sp>
      <p:cxnSp>
        <p:nvCxnSpPr>
          <p:cNvPr id="10" name="Straight Arrow Connector 9"/>
          <p:cNvCxnSpPr/>
          <p:nvPr/>
        </p:nvCxnSpPr>
        <p:spPr>
          <a:xfrm>
            <a:off x="2567517" y="3170238"/>
            <a:ext cx="1380067" cy="0"/>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2360084" y="4310063"/>
            <a:ext cx="1380067" cy="0"/>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a:off x="2451100" y="5248275"/>
            <a:ext cx="1380067" cy="0"/>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H="1" flipV="1">
            <a:off x="7211484" y="3148014"/>
            <a:ext cx="1625600" cy="15875"/>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flipH="1" flipV="1">
            <a:off x="7473265" y="5248275"/>
            <a:ext cx="2032000" cy="1587"/>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flipH="1" flipV="1">
            <a:off x="8082865" y="4076725"/>
            <a:ext cx="1422400" cy="0"/>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69482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p:txBody>
          <a:bodyPr/>
          <a:lstStyle/>
          <a:p>
            <a:pPr eaLnBrk="1" hangingPunct="1"/>
            <a:r>
              <a:rPr lang="en-US" altLang="en-US"/>
              <a:t>Polling Question #2	</a:t>
            </a:r>
          </a:p>
        </p:txBody>
      </p:sp>
      <p:sp>
        <p:nvSpPr>
          <p:cNvPr id="35843" name="Content Placeholder 1"/>
          <p:cNvSpPr>
            <a:spLocks noGrp="1"/>
          </p:cNvSpPr>
          <p:nvPr>
            <p:ph idx="1"/>
          </p:nvPr>
        </p:nvSpPr>
        <p:spPr/>
        <p:txBody>
          <a:bodyPr>
            <a:normAutofit/>
          </a:bodyPr>
          <a:lstStyle/>
          <a:p>
            <a:pPr eaLnBrk="1" hangingPunct="1"/>
            <a:r>
              <a:rPr lang="en-US" altLang="en-US" sz="3600" dirty="0"/>
              <a:t>How many participants use movement when working with students?</a:t>
            </a:r>
          </a:p>
        </p:txBody>
      </p:sp>
    </p:spTree>
    <p:extLst>
      <p:ext uri="{BB962C8B-B14F-4D97-AF65-F5344CB8AC3E}">
        <p14:creationId xmlns:p14="http://schemas.microsoft.com/office/powerpoint/2010/main" val="3851464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4"/>
          <p:cNvSpPr/>
          <p:nvPr/>
        </p:nvSpPr>
        <p:spPr>
          <a:xfrm>
            <a:off x="206477" y="167149"/>
            <a:ext cx="11582400" cy="6136718"/>
          </a:xfrm>
          <a:custGeom>
            <a:avLst/>
            <a:gdLst/>
            <a:ahLst/>
            <a:cxnLst/>
            <a:rect l="l" t="t" r="r" b="b"/>
            <a:pathLst>
              <a:path w="11582400" h="6136718" extrusionOk="0">
                <a:moveTo>
                  <a:pt x="0" y="613672"/>
                </a:moveTo>
                <a:cubicBezTo>
                  <a:pt x="0" y="274750"/>
                  <a:pt x="274750" y="0"/>
                  <a:pt x="613672" y="0"/>
                </a:cubicBezTo>
                <a:lnTo>
                  <a:pt x="10968728" y="0"/>
                </a:lnTo>
                <a:cubicBezTo>
                  <a:pt x="11307650" y="0"/>
                  <a:pt x="11582400" y="274750"/>
                  <a:pt x="11582400" y="613672"/>
                </a:cubicBezTo>
                <a:lnTo>
                  <a:pt x="11582400" y="5523046"/>
                </a:lnTo>
                <a:cubicBezTo>
                  <a:pt x="11582400" y="5861968"/>
                  <a:pt x="11307650" y="6136718"/>
                  <a:pt x="10968728" y="6136718"/>
                </a:cubicBezTo>
                <a:lnTo>
                  <a:pt x="613672" y="6136718"/>
                </a:lnTo>
                <a:cubicBezTo>
                  <a:pt x="274750" y="6136718"/>
                  <a:pt x="0" y="5861968"/>
                  <a:pt x="0" y="5523046"/>
                </a:cubicBezTo>
                <a:lnTo>
                  <a:pt x="0" y="613672"/>
                </a:lnTo>
                <a:close/>
              </a:path>
            </a:pathLst>
          </a:custGeom>
          <a:solidFill>
            <a:srgbClr val="53896B"/>
          </a:solidFill>
          <a:ln w="15875" cap="rnd" cmpd="sng">
            <a:solidFill>
              <a:schemeClr val="lt1"/>
            </a:solidFill>
            <a:prstDash val="solid"/>
            <a:round/>
            <a:headEnd type="none" w="sm" len="sm"/>
            <a:tailEnd type="none" w="sm" len="sm"/>
          </a:ln>
        </p:spPr>
        <p:txBody>
          <a:bodyPr spcFirstLastPara="1" wrap="square" lIns="142225" tIns="2596925" rIns="142225" bIns="1369575" anchor="ctr" anchorCtr="0">
            <a:noAutofit/>
          </a:bodyPr>
          <a:lstStyle/>
          <a:p>
            <a:pPr marL="0" marR="0" lvl="0" indent="0" algn="ctr" rtl="0">
              <a:lnSpc>
                <a:spcPct val="90000"/>
              </a:lnSpc>
              <a:spcBef>
                <a:spcPts val="0"/>
              </a:spcBef>
              <a:spcAft>
                <a:spcPts val="0"/>
              </a:spcAft>
              <a:buNone/>
            </a:pPr>
            <a:r>
              <a:rPr lang="en-US" sz="2400" dirty="0">
                <a:solidFill>
                  <a:schemeClr val="lt1"/>
                </a:solidFill>
                <a:latin typeface="Lustria"/>
                <a:ea typeface="Lustria"/>
                <a:cs typeface="Lustria"/>
                <a:sym typeface="Lustria"/>
              </a:rPr>
              <a:t>#2 Attachment &amp; Relationships</a:t>
            </a:r>
            <a:endParaRPr dirty="0"/>
          </a:p>
          <a:p>
            <a:pPr marL="0" marR="0" lvl="0" indent="0" algn="ctr" rtl="0">
              <a:lnSpc>
                <a:spcPct val="90000"/>
              </a:lnSpc>
              <a:spcBef>
                <a:spcPts val="840"/>
              </a:spcBef>
              <a:spcAft>
                <a:spcPts val="0"/>
              </a:spcAft>
              <a:buNone/>
            </a:pPr>
            <a:r>
              <a:rPr lang="en-US" sz="2400" b="1" dirty="0">
                <a:solidFill>
                  <a:schemeClr val="lt1"/>
                </a:solidFill>
                <a:latin typeface="Lustria"/>
                <a:ea typeface="Lustria"/>
                <a:cs typeface="Lustria"/>
                <a:sym typeface="Lustria"/>
              </a:rPr>
              <a:t>Developmental Injuries</a:t>
            </a:r>
            <a:endParaRPr dirty="0"/>
          </a:p>
          <a:p>
            <a:pPr marL="0" marR="0" lvl="0" indent="0" algn="ctr" rtl="0">
              <a:lnSpc>
                <a:spcPct val="90000"/>
              </a:lnSpc>
              <a:spcBef>
                <a:spcPts val="840"/>
              </a:spcBef>
              <a:spcAft>
                <a:spcPts val="0"/>
              </a:spcAft>
              <a:buNone/>
            </a:pPr>
            <a:endParaRPr sz="2400" b="1" dirty="0">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endParaRPr sz="2400" b="1" dirty="0">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endParaRPr sz="2400" b="1" dirty="0">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r>
              <a:rPr lang="en-US" sz="2400" b="1" dirty="0">
                <a:solidFill>
                  <a:schemeClr val="lt1"/>
                </a:solidFill>
                <a:latin typeface="Lustria"/>
                <a:ea typeface="Lustria"/>
                <a:cs typeface="Lustria"/>
                <a:sym typeface="Lustria"/>
              </a:rPr>
              <a:t> </a:t>
            </a:r>
            <a:endParaRPr dirty="0"/>
          </a:p>
          <a:p>
            <a:pPr marL="0" marR="0" lvl="0" indent="0" algn="ctr" rtl="0">
              <a:lnSpc>
                <a:spcPct val="90000"/>
              </a:lnSpc>
              <a:spcBef>
                <a:spcPts val="840"/>
              </a:spcBef>
              <a:spcAft>
                <a:spcPts val="0"/>
              </a:spcAft>
              <a:buNone/>
            </a:pPr>
            <a:endParaRPr sz="2000" b="1" dirty="0">
              <a:solidFill>
                <a:schemeClr val="lt1"/>
              </a:solidFill>
              <a:latin typeface="Lustria"/>
              <a:ea typeface="Lustria"/>
              <a:cs typeface="Lustria"/>
              <a:sym typeface="Lustria"/>
            </a:endParaRPr>
          </a:p>
          <a:p>
            <a:pPr marL="0" marR="0" lvl="0" indent="0" algn="ctr" rtl="0">
              <a:lnSpc>
                <a:spcPct val="90000"/>
              </a:lnSpc>
              <a:spcBef>
                <a:spcPts val="700"/>
              </a:spcBef>
              <a:spcAft>
                <a:spcPts val="0"/>
              </a:spcAft>
              <a:buNone/>
            </a:pPr>
            <a:endParaRPr sz="2000" dirty="0">
              <a:solidFill>
                <a:schemeClr val="lt1"/>
              </a:solidFill>
              <a:latin typeface="Lustria"/>
              <a:ea typeface="Lustria"/>
              <a:cs typeface="Lustria"/>
              <a:sym typeface="Lustria"/>
            </a:endParaRPr>
          </a:p>
          <a:p>
            <a:pPr marL="0" marR="0" lvl="0" indent="0" algn="ctr" rtl="0">
              <a:lnSpc>
                <a:spcPct val="90000"/>
              </a:lnSpc>
              <a:spcBef>
                <a:spcPts val="700"/>
              </a:spcBef>
              <a:spcAft>
                <a:spcPts val="0"/>
              </a:spcAft>
              <a:buNone/>
            </a:pPr>
            <a:endParaRPr sz="2000" dirty="0">
              <a:solidFill>
                <a:schemeClr val="lt1"/>
              </a:solidFill>
              <a:latin typeface="Lustria"/>
              <a:ea typeface="Lustria"/>
              <a:cs typeface="Lustria"/>
              <a:sym typeface="Lustria"/>
            </a:endParaRPr>
          </a:p>
          <a:p>
            <a:pPr marL="0" marR="0" lvl="0" indent="0" algn="ctr" rtl="0">
              <a:lnSpc>
                <a:spcPct val="90000"/>
              </a:lnSpc>
              <a:spcBef>
                <a:spcPts val="700"/>
              </a:spcBef>
              <a:spcAft>
                <a:spcPts val="0"/>
              </a:spcAft>
              <a:buNone/>
            </a:pPr>
            <a:r>
              <a:rPr lang="en-US" sz="2000" dirty="0">
                <a:solidFill>
                  <a:schemeClr val="lt1"/>
                </a:solidFill>
                <a:latin typeface="Lustria"/>
                <a:ea typeface="Lustria"/>
                <a:cs typeface="Lustria"/>
                <a:sym typeface="Lustria"/>
              </a:rPr>
              <a:t> </a:t>
            </a:r>
            <a:endParaRPr sz="2000" dirty="0">
              <a:solidFill>
                <a:schemeClr val="lt1"/>
              </a:solidFill>
              <a:latin typeface="Lustria"/>
              <a:ea typeface="Lustria"/>
              <a:cs typeface="Lustria"/>
              <a:sym typeface="Lustria"/>
            </a:endParaRPr>
          </a:p>
        </p:txBody>
      </p:sp>
      <p:sp>
        <p:nvSpPr>
          <p:cNvPr id="429" name="Google Shape;429;p34"/>
          <p:cNvSpPr/>
          <p:nvPr/>
        </p:nvSpPr>
        <p:spPr>
          <a:xfrm rot="10800000" flipH="1">
            <a:off x="6120698" y="5920610"/>
            <a:ext cx="99418" cy="124949"/>
          </a:xfrm>
          <a:prstGeom prst="leftRightArrow">
            <a:avLst>
              <a:gd name="adj1" fmla="val 50000"/>
              <a:gd name="adj2" fmla="val 50000"/>
            </a:avLst>
          </a:prstGeom>
          <a:solidFill>
            <a:srgbClr val="C2D7CB"/>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4"/>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nvGrpSpPr>
          <p:cNvPr id="431" name="Google Shape;431;p34"/>
          <p:cNvGrpSpPr/>
          <p:nvPr/>
        </p:nvGrpSpPr>
        <p:grpSpPr>
          <a:xfrm>
            <a:off x="113072" y="6333772"/>
            <a:ext cx="495301" cy="496031"/>
            <a:chOff x="152400" y="6205955"/>
            <a:chExt cx="495301" cy="496031"/>
          </a:xfrm>
        </p:grpSpPr>
        <p:pic>
          <p:nvPicPr>
            <p:cNvPr id="432" name="Google Shape;432;p34" descr="35[1]"/>
            <p:cNvPicPr preferRelativeResize="0"/>
            <p:nvPr/>
          </p:nvPicPr>
          <p:blipFill rotWithShape="1">
            <a:blip r:embed="rId3">
              <a:alphaModFix/>
            </a:blip>
            <a:srcRect/>
            <a:stretch/>
          </p:blipFill>
          <p:spPr>
            <a:xfrm>
              <a:off x="152400" y="6205955"/>
              <a:ext cx="495300" cy="496031"/>
            </a:xfrm>
            <a:prstGeom prst="ellipse">
              <a:avLst/>
            </a:prstGeom>
            <a:noFill/>
            <a:ln>
              <a:noFill/>
            </a:ln>
          </p:spPr>
        </p:pic>
        <p:sp>
          <p:nvSpPr>
            <p:cNvPr id="433" name="Google Shape;433;p34"/>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sp>
        <p:nvSpPr>
          <p:cNvPr id="434" name="Google Shape;434;p34"/>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sp>
        <p:nvSpPr>
          <p:cNvPr id="435" name="Google Shape;435;p34"/>
          <p:cNvSpPr/>
          <p:nvPr/>
        </p:nvSpPr>
        <p:spPr>
          <a:xfrm>
            <a:off x="451669" y="2636853"/>
            <a:ext cx="11092015" cy="3473291"/>
          </a:xfrm>
          <a:prstGeom prst="roundRect">
            <a:avLst>
              <a:gd name="adj" fmla="val 16667"/>
            </a:avLst>
          </a:prstGeom>
          <a:solidFill>
            <a:schemeClr val="lt1"/>
          </a:solidFill>
          <a:ln w="9525" cap="flat" cmpd="sng">
            <a:solidFill>
              <a:srgbClr val="A5A5A5"/>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Attachment is the search for protection. </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“We do to others what was done to us….unless we remember our pain” (Lieberman)</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Highly insecure and mistrustful of others (particularly authority figures)</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Lack of congruence between internal experience and external world response (invalidation)</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Broad symptoms pattern including: bossy, controlling and commanding, clingy and dependent, avoidant and detached; separation anxiety </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Highly sensitized/reactive to transitions, limits, hearing “no”, working cooperatively</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Difficulty attuning to others and taking perspective </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Unusual self-soothing habits and patterns</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Reenactments </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Atypical Seeking Behaviors</a:t>
            </a:r>
            <a:endParaRPr sz="1800">
              <a:solidFill>
                <a:schemeClr val="dk1"/>
              </a:solidFill>
              <a:latin typeface="Lustria"/>
              <a:ea typeface="Lustria"/>
              <a:cs typeface="Lustria"/>
              <a:sym typeface="Lustria"/>
            </a:endParaRPr>
          </a:p>
        </p:txBody>
      </p:sp>
      <p:pic>
        <p:nvPicPr>
          <p:cNvPr id="436" name="Google Shape;436;p34"/>
          <p:cNvPicPr preferRelativeResize="0"/>
          <p:nvPr/>
        </p:nvPicPr>
        <p:blipFill rotWithShape="1">
          <a:blip r:embed="rId4">
            <a:alphaModFix/>
          </a:blip>
          <a:srcRect l="37028" t="1639" r="14455" b="1329"/>
          <a:stretch/>
        </p:blipFill>
        <p:spPr>
          <a:xfrm>
            <a:off x="733001" y="403932"/>
            <a:ext cx="2039198" cy="2039198"/>
          </a:xfrm>
          <a:custGeom>
            <a:avLst/>
            <a:gdLst/>
            <a:ahLst/>
            <a:cxnLst/>
            <a:rect l="l" t="t" r="r" b="b"/>
            <a:pathLst>
              <a:path w="2039198" h="2039198" extrusionOk="0">
                <a:moveTo>
                  <a:pt x="1019599" y="0"/>
                </a:moveTo>
                <a:cubicBezTo>
                  <a:pt x="1582708" y="0"/>
                  <a:pt x="2039198" y="456490"/>
                  <a:pt x="2039198" y="1019599"/>
                </a:cubicBezTo>
                <a:cubicBezTo>
                  <a:pt x="2039198" y="1582708"/>
                  <a:pt x="1582708" y="2039198"/>
                  <a:pt x="1019599" y="2039198"/>
                </a:cubicBezTo>
                <a:cubicBezTo>
                  <a:pt x="456490" y="2039198"/>
                  <a:pt x="0" y="1582708"/>
                  <a:pt x="0" y="1019599"/>
                </a:cubicBezTo>
                <a:cubicBezTo>
                  <a:pt x="0" y="456490"/>
                  <a:pt x="456490" y="0"/>
                  <a:pt x="1019599" y="0"/>
                </a:cubicBezTo>
                <a:close/>
              </a:path>
            </a:pathLst>
          </a:custGeom>
          <a:noFill/>
          <a:ln w="9525" cap="flat" cmpd="sng">
            <a:solidFill>
              <a:schemeClr val="lt1"/>
            </a:solidFill>
            <a:prstDash val="solid"/>
            <a:round/>
            <a:headEnd type="none" w="sm" len="sm"/>
            <a:tailEnd type="none" w="sm" len="sm"/>
          </a:ln>
        </p:spPr>
      </p:pic>
    </p:spTree>
    <p:extLst>
      <p:ext uri="{BB962C8B-B14F-4D97-AF65-F5344CB8AC3E}">
        <p14:creationId xmlns:p14="http://schemas.microsoft.com/office/powerpoint/2010/main" val="27281237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367046"/>
            <a:ext cx="12192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Adapted from Beverly James    </a:t>
            </a:r>
          </a:p>
        </p:txBody>
      </p:sp>
      <p:sp>
        <p:nvSpPr>
          <p:cNvPr id="22" name="TextBox 21"/>
          <p:cNvSpPr txBox="1"/>
          <p:nvPr/>
        </p:nvSpPr>
        <p:spPr>
          <a:xfrm>
            <a:off x="571500" y="6430546"/>
            <a:ext cx="2362200" cy="338554"/>
          </a:xfrm>
          <a:prstGeom prst="rect">
            <a:avLst/>
          </a:prstGeom>
          <a:noFill/>
        </p:spPr>
        <p:txBody>
          <a:bodyPr wrap="square" rtlCol="0">
            <a:spAutoFit/>
          </a:bodyPr>
          <a:lstStyle/>
          <a:p>
            <a:r>
              <a:rPr lang="en-US" sz="1600" dirty="0">
                <a:solidFill>
                  <a:schemeClr val="tx2"/>
                </a:solidFill>
                <a:latin typeface="+mj-lt"/>
              </a:rPr>
              <a:t>© NFI Vermont 2018</a:t>
            </a:r>
          </a:p>
        </p:txBody>
      </p:sp>
      <p:grpSp>
        <p:nvGrpSpPr>
          <p:cNvPr id="23" name="Group 22"/>
          <p:cNvGrpSpPr/>
          <p:nvPr/>
        </p:nvGrpSpPr>
        <p:grpSpPr>
          <a:xfrm>
            <a:off x="152400" y="6264947"/>
            <a:ext cx="495301" cy="496031"/>
            <a:chOff x="152400" y="6205955"/>
            <a:chExt cx="495301" cy="496031"/>
          </a:xfrm>
        </p:grpSpPr>
        <p:pic>
          <p:nvPicPr>
            <p:cNvPr id="21" name="Picture 2" descr="3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Oval 19"/>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itle 1"/>
          <p:cNvSpPr txBox="1">
            <a:spLocks/>
          </p:cNvSpPr>
          <p:nvPr/>
        </p:nvSpPr>
        <p:spPr>
          <a:xfrm>
            <a:off x="913795" y="216408"/>
            <a:ext cx="10353762" cy="97045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 </a:t>
            </a:r>
          </a:p>
        </p:txBody>
      </p:sp>
      <p:sp>
        <p:nvSpPr>
          <p:cNvPr id="13" name="Title 1"/>
          <p:cNvSpPr txBox="1">
            <a:spLocks/>
          </p:cNvSpPr>
          <p:nvPr/>
        </p:nvSpPr>
        <p:spPr>
          <a:xfrm>
            <a:off x="913795" y="1436437"/>
            <a:ext cx="10353762" cy="4858006"/>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Aft>
                <a:spcPts val="600"/>
              </a:spcAft>
            </a:pPr>
            <a:endParaRPr lang="en-US" sz="2400" dirty="0">
              <a:latin typeface="+mn-lt"/>
              <a:cs typeface="Times New Roman" panose="02020603050405020304" pitchFamily="18" charset="0"/>
            </a:endParaRPr>
          </a:p>
          <a:p>
            <a:pPr marL="342900" indent="-342900" algn="l">
              <a:lnSpc>
                <a:spcPct val="150000"/>
              </a:lnSpc>
              <a:spcAft>
                <a:spcPts val="600"/>
              </a:spcAft>
              <a:buFont typeface="+mj-lt"/>
              <a:buAutoNum type="arabicPeriod"/>
            </a:pPr>
            <a:endParaRPr lang="en-US" sz="1600" dirty="0">
              <a:latin typeface="+mn-lt"/>
              <a:cs typeface="Times New Roman" panose="02020603050405020304" pitchFamily="18" charset="0"/>
            </a:endParaRPr>
          </a:p>
        </p:txBody>
      </p:sp>
      <p:sp>
        <p:nvSpPr>
          <p:cNvPr id="2" name="Title 1"/>
          <p:cNvSpPr>
            <a:spLocks noGrp="1"/>
          </p:cNvSpPr>
          <p:nvPr>
            <p:ph type="title"/>
          </p:nvPr>
        </p:nvSpPr>
        <p:spPr>
          <a:xfrm>
            <a:off x="274817" y="146887"/>
            <a:ext cx="6148017" cy="970450"/>
          </a:xfrm>
          <a:ln>
            <a:solidFill>
              <a:schemeClr val="accent6">
                <a:lumMod val="75000"/>
              </a:schemeClr>
            </a:solidFill>
          </a:ln>
        </p:spPr>
        <p:txBody>
          <a:bodyPr/>
          <a:lstStyle/>
          <a:p>
            <a:r>
              <a:rPr lang="en-US" dirty="0"/>
              <a:t>Healthy Attachment </a:t>
            </a:r>
          </a:p>
        </p:txBody>
      </p:sp>
      <p:sp>
        <p:nvSpPr>
          <p:cNvPr id="14" name="Oval 13"/>
          <p:cNvSpPr/>
          <p:nvPr/>
        </p:nvSpPr>
        <p:spPr>
          <a:xfrm>
            <a:off x="3326500" y="1186858"/>
            <a:ext cx="5266657" cy="5078089"/>
          </a:xfrm>
          <a:prstGeom prst="ellipse">
            <a:avLst/>
          </a:prstGeom>
        </p:spPr>
        <p:style>
          <a:lnRef idx="1">
            <a:schemeClr val="dk1"/>
          </a:lnRef>
          <a:fillRef idx="2">
            <a:schemeClr val="dk1"/>
          </a:fillRef>
          <a:effectRef idx="1">
            <a:schemeClr val="dk1"/>
          </a:effectRef>
          <a:fontRef idx="minor">
            <a:schemeClr val="dk1"/>
          </a:fontRef>
        </p:style>
        <p:txBody>
          <a:bodyPr rtlCol="0" anchor="t"/>
          <a:lstStyle/>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p:txBody>
      </p:sp>
      <p:sp>
        <p:nvSpPr>
          <p:cNvPr id="4" name="Right Arrow 3"/>
          <p:cNvSpPr/>
          <p:nvPr/>
        </p:nvSpPr>
        <p:spPr>
          <a:xfrm rot="3291204">
            <a:off x="6723940" y="2324225"/>
            <a:ext cx="1678135" cy="410659"/>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rot="13765071">
            <a:off x="3566654" y="4932658"/>
            <a:ext cx="1678135" cy="410659"/>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p:cNvSpPr/>
          <p:nvPr/>
        </p:nvSpPr>
        <p:spPr>
          <a:xfrm rot="8173517">
            <a:off x="6716852" y="4875505"/>
            <a:ext cx="1678135" cy="410659"/>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rot="18381621">
            <a:off x="3432827" y="2379309"/>
            <a:ext cx="1678135" cy="410659"/>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5144032" y="1373638"/>
            <a:ext cx="1579921" cy="8865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t>Physical or Psychological Need</a:t>
            </a:r>
          </a:p>
        </p:txBody>
      </p:sp>
      <p:sp>
        <p:nvSpPr>
          <p:cNvPr id="18" name="Rounded Rectangle 17"/>
          <p:cNvSpPr/>
          <p:nvPr/>
        </p:nvSpPr>
        <p:spPr>
          <a:xfrm>
            <a:off x="7182996" y="3380753"/>
            <a:ext cx="1280160" cy="8865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State of Arousal </a:t>
            </a:r>
          </a:p>
        </p:txBody>
      </p:sp>
      <p:sp>
        <p:nvSpPr>
          <p:cNvPr id="24" name="Rounded Rectangle 23"/>
          <p:cNvSpPr/>
          <p:nvPr/>
        </p:nvSpPr>
        <p:spPr>
          <a:xfrm>
            <a:off x="3432344" y="3402787"/>
            <a:ext cx="1280160" cy="8865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Relaxed</a:t>
            </a:r>
          </a:p>
        </p:txBody>
      </p:sp>
      <p:sp>
        <p:nvSpPr>
          <p:cNvPr id="25" name="Rounded Rectangle 24"/>
          <p:cNvSpPr/>
          <p:nvPr/>
        </p:nvSpPr>
        <p:spPr>
          <a:xfrm>
            <a:off x="5168031" y="5109926"/>
            <a:ext cx="1579921" cy="8865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Attunement  Needs Regarded</a:t>
            </a:r>
          </a:p>
        </p:txBody>
      </p:sp>
      <p:sp>
        <p:nvSpPr>
          <p:cNvPr id="26" name="Rounded Rectangle 25"/>
          <p:cNvSpPr/>
          <p:nvPr/>
        </p:nvSpPr>
        <p:spPr>
          <a:xfrm>
            <a:off x="4818348" y="2486324"/>
            <a:ext cx="2266548" cy="2413351"/>
          </a:xfrm>
          <a:prstGeom prst="roundRect">
            <a:avLst/>
          </a:prstGeom>
          <a:solidFill>
            <a:schemeClr val="bg2">
              <a:lumMod val="25000"/>
              <a:lumOff val="75000"/>
            </a:schemeClr>
          </a:solidFill>
        </p:spPr>
        <p:style>
          <a:lnRef idx="2">
            <a:schemeClr val="accent6"/>
          </a:lnRef>
          <a:fillRef idx="1">
            <a:schemeClr val="lt1"/>
          </a:fillRef>
          <a:effectRef idx="0">
            <a:schemeClr val="accent6"/>
          </a:effectRef>
          <a:fontRef idx="minor">
            <a:schemeClr val="dk1"/>
          </a:fontRef>
        </p:style>
        <p:txBody>
          <a:bodyPr rtlCol="0" anchor="t"/>
          <a:lstStyle/>
          <a:p>
            <a:pPr marL="285750" lvl="0" indent="-285750" defTabSz="914400" eaLnBrk="0" fontAlgn="base" hangingPunct="0">
              <a:spcBef>
                <a:spcPct val="0"/>
              </a:spcBef>
              <a:spcAft>
                <a:spcPct val="0"/>
              </a:spcAft>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Safety and Security </a:t>
            </a:r>
          </a:p>
          <a:p>
            <a:pPr marL="285750" lvl="0" indent="-285750" defTabSz="914400" eaLnBrk="0" fontAlgn="base" hangingPunct="0">
              <a:spcBef>
                <a:spcPct val="0"/>
              </a:spcBef>
              <a:spcAft>
                <a:spcPct val="0"/>
              </a:spcAft>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Trust and mutual regard</a:t>
            </a:r>
          </a:p>
          <a:p>
            <a:pPr marL="285750" lvl="0" indent="-285750" defTabSz="914400" eaLnBrk="0" fontAlgn="base" hangingPunct="0">
              <a:spcBef>
                <a:spcPct val="0"/>
              </a:spcBef>
              <a:spcAft>
                <a:spcPct val="0"/>
              </a:spcAft>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Feelings are organized</a:t>
            </a:r>
          </a:p>
          <a:p>
            <a:pPr marL="285750" lvl="0" indent="-285750" defTabSz="914400" eaLnBrk="0" fontAlgn="base" hangingPunct="0">
              <a:spcBef>
                <a:spcPct val="0"/>
              </a:spcBef>
              <a:spcAft>
                <a:spcPct val="0"/>
              </a:spcAft>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“Felt” sense of ‘being-with” others</a:t>
            </a:r>
          </a:p>
          <a:p>
            <a:pPr marL="285750" lvl="0" indent="-285750" defTabSz="914400" eaLnBrk="0" fontAlgn="base" hangingPunct="0">
              <a:spcBef>
                <a:spcPct val="0"/>
              </a:spcBef>
              <a:spcAft>
                <a:spcPct val="0"/>
              </a:spcAft>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Intrinsic memory</a:t>
            </a:r>
          </a:p>
          <a:p>
            <a:pPr marL="285750" lvl="0" indent="-285750" defTabSz="914400" eaLnBrk="0" fontAlgn="base" hangingPunct="0">
              <a:spcBef>
                <a:spcPct val="0"/>
              </a:spcBef>
              <a:spcAft>
                <a:spcPct val="0"/>
              </a:spcAft>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Mental Map/ Road Map</a:t>
            </a:r>
          </a:p>
        </p:txBody>
      </p:sp>
    </p:spTree>
    <p:extLst>
      <p:ext uri="{BB962C8B-B14F-4D97-AF65-F5344CB8AC3E}">
        <p14:creationId xmlns:p14="http://schemas.microsoft.com/office/powerpoint/2010/main" val="266122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24" grpId="0" animBg="1"/>
      <p:bldP spid="25" grpId="0" animBg="1"/>
      <p:bldP spid="2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367046"/>
            <a:ext cx="12192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1200" dirty="0">
                <a:solidFill>
                  <a:prstClr val="black"/>
                </a:solidFill>
                <a:latin typeface="Arial" charset="0"/>
                <a:ea typeface="ＭＳ Ｐゴシック" charset="0"/>
              </a:rPr>
              <a:t>													All rights reserved © 2006-2012 Bruce D. Perry and The ChildTrauma Academy  </a:t>
            </a:r>
          </a:p>
        </p:txBody>
      </p:sp>
      <p:sp>
        <p:nvSpPr>
          <p:cNvPr id="22" name="TextBox 21"/>
          <p:cNvSpPr txBox="1"/>
          <p:nvPr/>
        </p:nvSpPr>
        <p:spPr>
          <a:xfrm>
            <a:off x="571500" y="6430546"/>
            <a:ext cx="2362200" cy="338554"/>
          </a:xfrm>
          <a:prstGeom prst="rect">
            <a:avLst/>
          </a:prstGeom>
          <a:noFill/>
        </p:spPr>
        <p:txBody>
          <a:bodyPr wrap="square" rtlCol="0">
            <a:spAutoFit/>
          </a:bodyPr>
          <a:lstStyle/>
          <a:p>
            <a:r>
              <a:rPr lang="en-US" sz="1600" dirty="0">
                <a:solidFill>
                  <a:schemeClr val="tx2"/>
                </a:solidFill>
                <a:latin typeface="+mj-lt"/>
              </a:rPr>
              <a:t>© NFI Vermont 2018</a:t>
            </a:r>
          </a:p>
        </p:txBody>
      </p:sp>
      <p:grpSp>
        <p:nvGrpSpPr>
          <p:cNvPr id="23" name="Group 22"/>
          <p:cNvGrpSpPr/>
          <p:nvPr/>
        </p:nvGrpSpPr>
        <p:grpSpPr>
          <a:xfrm>
            <a:off x="152400" y="6264947"/>
            <a:ext cx="495301" cy="496031"/>
            <a:chOff x="152400" y="6205955"/>
            <a:chExt cx="495301" cy="496031"/>
          </a:xfrm>
        </p:grpSpPr>
        <p:pic>
          <p:nvPicPr>
            <p:cNvPr id="21" name="Picture 2" descr="3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Oval 19"/>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itle 1"/>
          <p:cNvSpPr txBox="1">
            <a:spLocks/>
          </p:cNvSpPr>
          <p:nvPr/>
        </p:nvSpPr>
        <p:spPr>
          <a:xfrm>
            <a:off x="913795" y="216408"/>
            <a:ext cx="10353762" cy="97045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 </a:t>
            </a:r>
          </a:p>
        </p:txBody>
      </p:sp>
      <p:sp>
        <p:nvSpPr>
          <p:cNvPr id="13" name="Title 1"/>
          <p:cNvSpPr txBox="1">
            <a:spLocks/>
          </p:cNvSpPr>
          <p:nvPr/>
        </p:nvSpPr>
        <p:spPr>
          <a:xfrm>
            <a:off x="913795" y="1436437"/>
            <a:ext cx="10353762" cy="4858006"/>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Aft>
                <a:spcPts val="600"/>
              </a:spcAft>
            </a:pPr>
            <a:endParaRPr lang="en-US" sz="2400" dirty="0">
              <a:latin typeface="+mn-lt"/>
              <a:cs typeface="Times New Roman" panose="02020603050405020304" pitchFamily="18" charset="0"/>
            </a:endParaRPr>
          </a:p>
          <a:p>
            <a:pPr marL="342900" indent="-342900" algn="l">
              <a:lnSpc>
                <a:spcPct val="150000"/>
              </a:lnSpc>
              <a:spcAft>
                <a:spcPts val="600"/>
              </a:spcAft>
              <a:buFont typeface="+mj-lt"/>
              <a:buAutoNum type="arabicPeriod"/>
            </a:pPr>
            <a:endParaRPr lang="en-US" sz="1600" dirty="0">
              <a:latin typeface="+mn-lt"/>
              <a:cs typeface="Times New Roman" panose="02020603050405020304" pitchFamily="18" charset="0"/>
            </a:endParaRPr>
          </a:p>
        </p:txBody>
      </p:sp>
      <p:sp>
        <p:nvSpPr>
          <p:cNvPr id="2" name="Title 1"/>
          <p:cNvSpPr>
            <a:spLocks noGrp="1"/>
          </p:cNvSpPr>
          <p:nvPr>
            <p:ph type="title"/>
          </p:nvPr>
        </p:nvSpPr>
        <p:spPr>
          <a:xfrm>
            <a:off x="146877" y="148903"/>
            <a:ext cx="5093715" cy="755666"/>
          </a:xfrm>
          <a:noFill/>
          <a:ln>
            <a:noFill/>
          </a:ln>
        </p:spPr>
        <p:txBody>
          <a:bodyPr/>
          <a:lstStyle/>
          <a:p>
            <a:pPr algn="l"/>
            <a:r>
              <a:rPr lang="en-US" dirty="0"/>
              <a:t>Co-Regulation</a:t>
            </a:r>
          </a:p>
        </p:txBody>
      </p:sp>
      <p:pic>
        <p:nvPicPr>
          <p:cNvPr id="11" name="Content Placeholder 10"/>
          <p:cNvPicPr>
            <a:picLocks noGrp="1" noChangeAspect="1"/>
          </p:cNvPicPr>
          <p:nvPr>
            <p:ph idx="1"/>
          </p:nvPr>
        </p:nvPicPr>
        <p:blipFill>
          <a:blip r:embed="rId4" cstate="print"/>
          <a:stretch>
            <a:fillRect/>
          </a:stretch>
        </p:blipFill>
        <p:spPr>
          <a:xfrm>
            <a:off x="2890688" y="1135247"/>
            <a:ext cx="6921909" cy="4931249"/>
          </a:xfrm>
          <a:prstGeom prst="rect">
            <a:avLst/>
          </a:prstGeom>
          <a:ln w="228600" cap="sq" cmpd="thickThin">
            <a:solidFill>
              <a:srgbClr val="000000"/>
            </a:solidFill>
            <a:prstDash val="solid"/>
            <a:miter lim="800000"/>
          </a:ln>
          <a:effectLst>
            <a:innerShdw blurRad="76200">
              <a:srgbClr val="000000"/>
            </a:innerShdw>
          </a:effectLst>
        </p:spPr>
      </p:pic>
      <p:pic>
        <p:nvPicPr>
          <p:cNvPr id="14" name="Picture 13" descr="NMT_sm.jpe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81141" y="4837471"/>
            <a:ext cx="1853137" cy="1192957"/>
          </a:xfrm>
          <a:prstGeom prst="rect">
            <a:avLst/>
          </a:prstGeom>
        </p:spPr>
      </p:pic>
    </p:spTree>
    <p:extLst>
      <p:ext uri="{BB962C8B-B14F-4D97-AF65-F5344CB8AC3E}">
        <p14:creationId xmlns:p14="http://schemas.microsoft.com/office/powerpoint/2010/main" val="20721778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367046"/>
            <a:ext cx="12192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Adapted from Beverly James    </a:t>
            </a:r>
          </a:p>
        </p:txBody>
      </p:sp>
      <p:sp>
        <p:nvSpPr>
          <p:cNvPr id="22" name="TextBox 21"/>
          <p:cNvSpPr txBox="1"/>
          <p:nvPr/>
        </p:nvSpPr>
        <p:spPr>
          <a:xfrm>
            <a:off x="571500" y="6430546"/>
            <a:ext cx="2362200" cy="338554"/>
          </a:xfrm>
          <a:prstGeom prst="rect">
            <a:avLst/>
          </a:prstGeom>
          <a:noFill/>
        </p:spPr>
        <p:txBody>
          <a:bodyPr wrap="square" rtlCol="0">
            <a:spAutoFit/>
          </a:bodyPr>
          <a:lstStyle/>
          <a:p>
            <a:r>
              <a:rPr lang="en-US" sz="1600" dirty="0">
                <a:solidFill>
                  <a:schemeClr val="tx2"/>
                </a:solidFill>
                <a:latin typeface="+mj-lt"/>
              </a:rPr>
              <a:t>© NFI Vermont 2018</a:t>
            </a:r>
          </a:p>
        </p:txBody>
      </p:sp>
      <p:grpSp>
        <p:nvGrpSpPr>
          <p:cNvPr id="23" name="Group 22"/>
          <p:cNvGrpSpPr/>
          <p:nvPr/>
        </p:nvGrpSpPr>
        <p:grpSpPr>
          <a:xfrm>
            <a:off x="152400" y="6264947"/>
            <a:ext cx="495301" cy="496031"/>
            <a:chOff x="152400" y="6205955"/>
            <a:chExt cx="495301" cy="496031"/>
          </a:xfrm>
        </p:grpSpPr>
        <p:pic>
          <p:nvPicPr>
            <p:cNvPr id="21" name="Picture 2" descr="3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Oval 19"/>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itle 1"/>
          <p:cNvSpPr txBox="1">
            <a:spLocks/>
          </p:cNvSpPr>
          <p:nvPr/>
        </p:nvSpPr>
        <p:spPr>
          <a:xfrm>
            <a:off x="913795" y="216408"/>
            <a:ext cx="10353762" cy="97045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 </a:t>
            </a:r>
          </a:p>
        </p:txBody>
      </p:sp>
      <p:sp>
        <p:nvSpPr>
          <p:cNvPr id="13" name="Title 1"/>
          <p:cNvSpPr txBox="1">
            <a:spLocks/>
          </p:cNvSpPr>
          <p:nvPr/>
        </p:nvSpPr>
        <p:spPr>
          <a:xfrm>
            <a:off x="913795" y="1436437"/>
            <a:ext cx="10353762" cy="4858006"/>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Aft>
                <a:spcPts val="600"/>
              </a:spcAft>
            </a:pPr>
            <a:endParaRPr lang="en-US" sz="2400" dirty="0">
              <a:latin typeface="+mn-lt"/>
              <a:cs typeface="Times New Roman" panose="02020603050405020304" pitchFamily="18" charset="0"/>
            </a:endParaRPr>
          </a:p>
          <a:p>
            <a:pPr marL="342900" indent="-342900" algn="l">
              <a:lnSpc>
                <a:spcPct val="150000"/>
              </a:lnSpc>
              <a:spcAft>
                <a:spcPts val="600"/>
              </a:spcAft>
              <a:buFont typeface="+mj-lt"/>
              <a:buAutoNum type="arabicPeriod"/>
            </a:pPr>
            <a:endParaRPr lang="en-US" sz="1600" dirty="0">
              <a:latin typeface="+mn-lt"/>
              <a:cs typeface="Times New Roman" panose="02020603050405020304" pitchFamily="18" charset="0"/>
            </a:endParaRPr>
          </a:p>
        </p:txBody>
      </p:sp>
      <p:sp>
        <p:nvSpPr>
          <p:cNvPr id="2" name="Title 1"/>
          <p:cNvSpPr>
            <a:spLocks noGrp="1"/>
          </p:cNvSpPr>
          <p:nvPr>
            <p:ph type="title"/>
          </p:nvPr>
        </p:nvSpPr>
        <p:spPr>
          <a:xfrm>
            <a:off x="274817" y="146887"/>
            <a:ext cx="6148017" cy="970450"/>
          </a:xfrm>
          <a:ln>
            <a:solidFill>
              <a:schemeClr val="accent6">
                <a:lumMod val="75000"/>
              </a:schemeClr>
            </a:solidFill>
          </a:ln>
        </p:spPr>
        <p:txBody>
          <a:bodyPr/>
          <a:lstStyle/>
          <a:p>
            <a:r>
              <a:rPr lang="en-US" dirty="0"/>
              <a:t>Unhealthy Attachment</a:t>
            </a:r>
          </a:p>
        </p:txBody>
      </p:sp>
      <p:sp>
        <p:nvSpPr>
          <p:cNvPr id="14" name="Oval 13"/>
          <p:cNvSpPr/>
          <p:nvPr/>
        </p:nvSpPr>
        <p:spPr>
          <a:xfrm>
            <a:off x="3326500" y="1186858"/>
            <a:ext cx="5266657" cy="5078089"/>
          </a:xfrm>
          <a:prstGeom prst="ellipse">
            <a:avLst/>
          </a:prstGeom>
        </p:spPr>
        <p:style>
          <a:lnRef idx="1">
            <a:schemeClr val="dk1"/>
          </a:lnRef>
          <a:fillRef idx="2">
            <a:schemeClr val="dk1"/>
          </a:fillRef>
          <a:effectRef idx="1">
            <a:schemeClr val="dk1"/>
          </a:effectRef>
          <a:fontRef idx="minor">
            <a:schemeClr val="dk1"/>
          </a:fontRef>
        </p:style>
        <p:txBody>
          <a:bodyPr rtlCol="0" anchor="t"/>
          <a:lstStyle/>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p:txBody>
      </p:sp>
      <p:sp>
        <p:nvSpPr>
          <p:cNvPr id="4" name="Right Arrow 3"/>
          <p:cNvSpPr/>
          <p:nvPr/>
        </p:nvSpPr>
        <p:spPr>
          <a:xfrm rot="3291204">
            <a:off x="6723940" y="2324225"/>
            <a:ext cx="1678135" cy="410659"/>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rot="13765071">
            <a:off x="3566654" y="4932658"/>
            <a:ext cx="1678135" cy="410659"/>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p:cNvSpPr/>
          <p:nvPr/>
        </p:nvSpPr>
        <p:spPr>
          <a:xfrm rot="8173517">
            <a:off x="6716852" y="4875505"/>
            <a:ext cx="1678135" cy="410659"/>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rot="18381621">
            <a:off x="3432827" y="2379309"/>
            <a:ext cx="1678135" cy="410659"/>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5144032" y="1373638"/>
            <a:ext cx="1663973" cy="8865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Physical or Psychological Need </a:t>
            </a:r>
          </a:p>
        </p:txBody>
      </p:sp>
      <p:sp>
        <p:nvSpPr>
          <p:cNvPr id="18" name="Rounded Rectangle 17"/>
          <p:cNvSpPr/>
          <p:nvPr/>
        </p:nvSpPr>
        <p:spPr>
          <a:xfrm>
            <a:off x="7182996" y="3380753"/>
            <a:ext cx="1280160" cy="8865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State of Arousal </a:t>
            </a:r>
          </a:p>
        </p:txBody>
      </p:sp>
      <p:sp>
        <p:nvSpPr>
          <p:cNvPr id="24" name="Rounded Rectangle 23"/>
          <p:cNvSpPr/>
          <p:nvPr/>
        </p:nvSpPr>
        <p:spPr>
          <a:xfrm>
            <a:off x="3432344" y="3402786"/>
            <a:ext cx="1280160" cy="964375"/>
          </a:xfrm>
          <a:prstGeom prst="roundRect">
            <a:avLst>
              <a:gd name="adj" fmla="val 1444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t>Activation of Stress Response System </a:t>
            </a:r>
          </a:p>
        </p:txBody>
      </p:sp>
      <p:sp>
        <p:nvSpPr>
          <p:cNvPr id="25" name="Rounded Rectangle 24"/>
          <p:cNvSpPr/>
          <p:nvPr/>
        </p:nvSpPr>
        <p:spPr>
          <a:xfrm>
            <a:off x="5107509" y="5109925"/>
            <a:ext cx="1700496" cy="9492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171450" indent="-171450" algn="ctr">
              <a:buFont typeface="Wingdings" panose="05000000000000000000" pitchFamily="2" charset="2"/>
              <a:buChar char="Ø"/>
            </a:pPr>
            <a:endParaRPr lang="en-US" sz="1200" dirty="0"/>
          </a:p>
          <a:p>
            <a:pPr marL="171450" indent="-171450" algn="ctr">
              <a:buFont typeface="Wingdings" panose="05000000000000000000" pitchFamily="2" charset="2"/>
              <a:buChar char="Ø"/>
            </a:pPr>
            <a:r>
              <a:rPr lang="en-US" sz="1400" dirty="0"/>
              <a:t>Mis-attunement</a:t>
            </a:r>
          </a:p>
          <a:p>
            <a:pPr marL="171450" indent="-171450">
              <a:buFont typeface="Wingdings" panose="05000000000000000000" pitchFamily="2" charset="2"/>
              <a:buChar char="Ø"/>
            </a:pPr>
            <a:r>
              <a:rPr lang="en-US" sz="1400" dirty="0"/>
              <a:t>Needs Disregarded</a:t>
            </a:r>
          </a:p>
          <a:p>
            <a:pPr marL="171450" indent="-171450">
              <a:buFont typeface="Wingdings" panose="05000000000000000000" pitchFamily="2" charset="2"/>
              <a:buChar char="Ø"/>
            </a:pPr>
            <a:r>
              <a:rPr lang="en-US" sz="1400" dirty="0"/>
              <a:t>Trauma</a:t>
            </a:r>
          </a:p>
          <a:p>
            <a:pPr algn="ctr"/>
            <a:endParaRPr lang="en-US" dirty="0"/>
          </a:p>
        </p:txBody>
      </p:sp>
    </p:spTree>
    <p:extLst>
      <p:ext uri="{BB962C8B-B14F-4D97-AF65-F5344CB8AC3E}">
        <p14:creationId xmlns:p14="http://schemas.microsoft.com/office/powerpoint/2010/main" val="164775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24" grpId="0" animBg="1"/>
      <p:bldP spid="2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367046"/>
            <a:ext cx="12192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Adapted from Beverly James    </a:t>
            </a:r>
          </a:p>
        </p:txBody>
      </p:sp>
      <p:sp>
        <p:nvSpPr>
          <p:cNvPr id="22" name="TextBox 21"/>
          <p:cNvSpPr txBox="1"/>
          <p:nvPr/>
        </p:nvSpPr>
        <p:spPr>
          <a:xfrm>
            <a:off x="571500" y="6430546"/>
            <a:ext cx="2362200" cy="338554"/>
          </a:xfrm>
          <a:prstGeom prst="rect">
            <a:avLst/>
          </a:prstGeom>
          <a:noFill/>
        </p:spPr>
        <p:txBody>
          <a:bodyPr wrap="square" rtlCol="0">
            <a:spAutoFit/>
          </a:bodyPr>
          <a:lstStyle/>
          <a:p>
            <a:r>
              <a:rPr lang="en-US" sz="1600" dirty="0">
                <a:solidFill>
                  <a:schemeClr val="tx2"/>
                </a:solidFill>
                <a:latin typeface="+mj-lt"/>
              </a:rPr>
              <a:t>© NFI Vermont 2018</a:t>
            </a:r>
          </a:p>
        </p:txBody>
      </p:sp>
      <p:grpSp>
        <p:nvGrpSpPr>
          <p:cNvPr id="23" name="Group 22"/>
          <p:cNvGrpSpPr/>
          <p:nvPr/>
        </p:nvGrpSpPr>
        <p:grpSpPr>
          <a:xfrm>
            <a:off x="152400" y="6264947"/>
            <a:ext cx="495301" cy="496031"/>
            <a:chOff x="152400" y="6205955"/>
            <a:chExt cx="495301" cy="496031"/>
          </a:xfrm>
        </p:grpSpPr>
        <p:pic>
          <p:nvPicPr>
            <p:cNvPr id="21" name="Picture 2" descr="3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Oval 19"/>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itle 1"/>
          <p:cNvSpPr txBox="1">
            <a:spLocks/>
          </p:cNvSpPr>
          <p:nvPr/>
        </p:nvSpPr>
        <p:spPr>
          <a:xfrm>
            <a:off x="913795" y="216408"/>
            <a:ext cx="10353762" cy="97045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 </a:t>
            </a:r>
          </a:p>
        </p:txBody>
      </p:sp>
      <p:sp>
        <p:nvSpPr>
          <p:cNvPr id="13" name="Title 1"/>
          <p:cNvSpPr txBox="1">
            <a:spLocks/>
          </p:cNvSpPr>
          <p:nvPr/>
        </p:nvSpPr>
        <p:spPr>
          <a:xfrm>
            <a:off x="913795" y="1436437"/>
            <a:ext cx="10353762" cy="4858006"/>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Aft>
                <a:spcPts val="600"/>
              </a:spcAft>
            </a:pPr>
            <a:endParaRPr lang="en-US" sz="2400" dirty="0">
              <a:latin typeface="+mn-lt"/>
              <a:cs typeface="Times New Roman" panose="02020603050405020304" pitchFamily="18" charset="0"/>
            </a:endParaRPr>
          </a:p>
          <a:p>
            <a:pPr marL="342900" indent="-342900" algn="l">
              <a:lnSpc>
                <a:spcPct val="150000"/>
              </a:lnSpc>
              <a:spcAft>
                <a:spcPts val="600"/>
              </a:spcAft>
              <a:buFont typeface="+mj-lt"/>
              <a:buAutoNum type="arabicPeriod"/>
            </a:pPr>
            <a:endParaRPr lang="en-US" sz="1600" dirty="0">
              <a:latin typeface="+mn-lt"/>
              <a:cs typeface="Times New Roman" panose="02020603050405020304" pitchFamily="18" charset="0"/>
            </a:endParaRPr>
          </a:p>
        </p:txBody>
      </p:sp>
      <p:sp>
        <p:nvSpPr>
          <p:cNvPr id="2" name="Title 1"/>
          <p:cNvSpPr>
            <a:spLocks noGrp="1"/>
          </p:cNvSpPr>
          <p:nvPr>
            <p:ph type="title"/>
          </p:nvPr>
        </p:nvSpPr>
        <p:spPr>
          <a:xfrm>
            <a:off x="274817" y="146887"/>
            <a:ext cx="6148017" cy="970450"/>
          </a:xfrm>
          <a:ln>
            <a:solidFill>
              <a:schemeClr val="accent6">
                <a:lumMod val="75000"/>
              </a:schemeClr>
            </a:solidFill>
          </a:ln>
        </p:spPr>
        <p:txBody>
          <a:bodyPr/>
          <a:lstStyle/>
          <a:p>
            <a:r>
              <a:rPr lang="en-US" dirty="0"/>
              <a:t>Unhealthy Attachment</a:t>
            </a:r>
          </a:p>
        </p:txBody>
      </p:sp>
      <p:sp>
        <p:nvSpPr>
          <p:cNvPr id="14" name="Oval 13"/>
          <p:cNvSpPr/>
          <p:nvPr/>
        </p:nvSpPr>
        <p:spPr>
          <a:xfrm>
            <a:off x="3326500" y="1186858"/>
            <a:ext cx="5266657" cy="5078089"/>
          </a:xfrm>
          <a:prstGeom prst="ellipse">
            <a:avLst/>
          </a:prstGeom>
        </p:spPr>
        <p:style>
          <a:lnRef idx="1">
            <a:schemeClr val="dk1"/>
          </a:lnRef>
          <a:fillRef idx="2">
            <a:schemeClr val="dk1"/>
          </a:fillRef>
          <a:effectRef idx="1">
            <a:schemeClr val="dk1"/>
          </a:effectRef>
          <a:fontRef idx="minor">
            <a:schemeClr val="dk1"/>
          </a:fontRef>
        </p:style>
        <p:txBody>
          <a:bodyPr rtlCol="0" anchor="t"/>
          <a:lstStyle/>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p:txBody>
      </p:sp>
      <p:sp>
        <p:nvSpPr>
          <p:cNvPr id="4" name="Right Arrow 3"/>
          <p:cNvSpPr/>
          <p:nvPr/>
        </p:nvSpPr>
        <p:spPr>
          <a:xfrm rot="3291204">
            <a:off x="6723940" y="2324225"/>
            <a:ext cx="1678135" cy="410659"/>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rot="13765071">
            <a:off x="3566654" y="4932658"/>
            <a:ext cx="1678135" cy="410659"/>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p:cNvSpPr/>
          <p:nvPr/>
        </p:nvSpPr>
        <p:spPr>
          <a:xfrm rot="8173517">
            <a:off x="6716852" y="4875505"/>
            <a:ext cx="1678135" cy="410659"/>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rot="18381621">
            <a:off x="3432827" y="2379309"/>
            <a:ext cx="1678135" cy="410659"/>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5144032" y="1373638"/>
            <a:ext cx="1663973" cy="8865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Physical or Psychological Need </a:t>
            </a:r>
          </a:p>
        </p:txBody>
      </p:sp>
      <p:sp>
        <p:nvSpPr>
          <p:cNvPr id="18" name="Rounded Rectangle 17"/>
          <p:cNvSpPr/>
          <p:nvPr/>
        </p:nvSpPr>
        <p:spPr>
          <a:xfrm>
            <a:off x="7182996" y="3380753"/>
            <a:ext cx="1280160" cy="8865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State of Arousal </a:t>
            </a:r>
          </a:p>
        </p:txBody>
      </p:sp>
      <p:sp>
        <p:nvSpPr>
          <p:cNvPr id="24" name="Rounded Rectangle 23"/>
          <p:cNvSpPr/>
          <p:nvPr/>
        </p:nvSpPr>
        <p:spPr>
          <a:xfrm>
            <a:off x="3432344" y="3402786"/>
            <a:ext cx="1280160" cy="964375"/>
          </a:xfrm>
          <a:prstGeom prst="roundRect">
            <a:avLst>
              <a:gd name="adj" fmla="val 1444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t>Activation of Stress Response System </a:t>
            </a:r>
          </a:p>
        </p:txBody>
      </p:sp>
      <p:sp>
        <p:nvSpPr>
          <p:cNvPr id="25" name="Rounded Rectangle 24"/>
          <p:cNvSpPr/>
          <p:nvPr/>
        </p:nvSpPr>
        <p:spPr>
          <a:xfrm>
            <a:off x="5107509" y="5109925"/>
            <a:ext cx="1700496" cy="9492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171450" indent="-171450" algn="ctr">
              <a:buFont typeface="Wingdings" panose="05000000000000000000" pitchFamily="2" charset="2"/>
              <a:buChar char="Ø"/>
            </a:pPr>
            <a:endParaRPr lang="en-US" sz="1200" dirty="0"/>
          </a:p>
          <a:p>
            <a:pPr marL="171450" indent="-171450" algn="ctr">
              <a:buFont typeface="Wingdings" panose="05000000000000000000" pitchFamily="2" charset="2"/>
              <a:buChar char="Ø"/>
            </a:pPr>
            <a:r>
              <a:rPr lang="en-US" sz="1400" dirty="0"/>
              <a:t>Mis-attunement</a:t>
            </a:r>
          </a:p>
          <a:p>
            <a:pPr marL="171450" indent="-171450">
              <a:buFont typeface="Wingdings" panose="05000000000000000000" pitchFamily="2" charset="2"/>
              <a:buChar char="Ø"/>
            </a:pPr>
            <a:r>
              <a:rPr lang="en-US" sz="1400" dirty="0"/>
              <a:t>Needs Disregarded</a:t>
            </a:r>
          </a:p>
          <a:p>
            <a:pPr marL="171450" indent="-171450">
              <a:buFont typeface="Wingdings" panose="05000000000000000000" pitchFamily="2" charset="2"/>
              <a:buChar char="Ø"/>
            </a:pPr>
            <a:r>
              <a:rPr lang="en-US" sz="1400" dirty="0"/>
              <a:t>Trauma</a:t>
            </a:r>
          </a:p>
          <a:p>
            <a:pPr algn="ctr"/>
            <a:endParaRPr lang="en-US" dirty="0"/>
          </a:p>
        </p:txBody>
      </p:sp>
      <p:sp>
        <p:nvSpPr>
          <p:cNvPr id="26" name="Rounded Rectangle 25"/>
          <p:cNvSpPr/>
          <p:nvPr/>
        </p:nvSpPr>
        <p:spPr>
          <a:xfrm>
            <a:off x="4816585" y="2509796"/>
            <a:ext cx="2268311" cy="2425998"/>
          </a:xfrm>
          <a:prstGeom prst="roundRect">
            <a:avLst/>
          </a:prstGeom>
          <a:solidFill>
            <a:schemeClr val="bg2">
              <a:lumMod val="25000"/>
              <a:lumOff val="75000"/>
            </a:schemeClr>
          </a:solidFill>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q"/>
            </a:pPr>
            <a:r>
              <a:rPr lang="en-US" sz="1300" dirty="0">
                <a:latin typeface="Times New Roman" panose="02020603050405020304" pitchFamily="18" charset="0"/>
                <a:cs typeface="Times New Roman" panose="02020603050405020304" pitchFamily="18" charset="0"/>
              </a:rPr>
              <a:t>Danger and Insecurity</a:t>
            </a:r>
          </a:p>
          <a:p>
            <a:pPr marL="285750" indent="-285750">
              <a:buFont typeface="Wingdings" panose="05000000000000000000" pitchFamily="2" charset="2"/>
              <a:buChar char="q"/>
            </a:pPr>
            <a:r>
              <a:rPr lang="en-US" sz="1300" dirty="0">
                <a:latin typeface="Times New Roman" panose="02020603050405020304" pitchFamily="18" charset="0"/>
                <a:cs typeface="Times New Roman" panose="02020603050405020304" pitchFamily="18" charset="0"/>
              </a:rPr>
              <a:t>Mistrust</a:t>
            </a:r>
          </a:p>
          <a:p>
            <a:pPr marL="285750" indent="-285750">
              <a:buFont typeface="Wingdings" panose="05000000000000000000" pitchFamily="2" charset="2"/>
              <a:buChar char="q"/>
            </a:pPr>
            <a:r>
              <a:rPr lang="en-US" sz="1300" dirty="0">
                <a:latin typeface="Times New Roman" panose="02020603050405020304" pitchFamily="18" charset="0"/>
                <a:cs typeface="Times New Roman" panose="02020603050405020304" pitchFamily="18" charset="0"/>
              </a:rPr>
              <a:t>Feelings are disorganized</a:t>
            </a:r>
          </a:p>
          <a:p>
            <a:pPr marL="285750" indent="-285750">
              <a:buFont typeface="Wingdings" panose="05000000000000000000" pitchFamily="2" charset="2"/>
              <a:buChar char="q"/>
            </a:pPr>
            <a:r>
              <a:rPr lang="en-US" sz="1300" dirty="0">
                <a:latin typeface="Times New Roman" panose="02020603050405020304" pitchFamily="18" charset="0"/>
                <a:cs typeface="Times New Roman" panose="02020603050405020304" pitchFamily="18" charset="0"/>
              </a:rPr>
              <a:t>“Felt” sense of ‘being-without” others</a:t>
            </a:r>
          </a:p>
          <a:p>
            <a:pPr marL="285750" indent="-285750">
              <a:buFont typeface="Wingdings" panose="05000000000000000000" pitchFamily="2" charset="2"/>
              <a:buChar char="q"/>
            </a:pPr>
            <a:r>
              <a:rPr lang="en-US" sz="1300" dirty="0">
                <a:latin typeface="Times New Roman" panose="02020603050405020304" pitchFamily="18" charset="0"/>
                <a:cs typeface="Times New Roman" panose="02020603050405020304" pitchFamily="18" charset="0"/>
              </a:rPr>
              <a:t>Poor self-regulation</a:t>
            </a:r>
          </a:p>
          <a:p>
            <a:pPr marL="285750" indent="-285750">
              <a:buFont typeface="Wingdings" panose="05000000000000000000" pitchFamily="2" charset="2"/>
              <a:buChar char="q"/>
            </a:pPr>
            <a:r>
              <a:rPr lang="en-US" sz="1300" dirty="0">
                <a:latin typeface="Times New Roman" panose="02020603050405020304" pitchFamily="18" charset="0"/>
                <a:cs typeface="Times New Roman" panose="02020603050405020304" pitchFamily="18" charset="0"/>
              </a:rPr>
              <a:t>Implicit memory</a:t>
            </a:r>
          </a:p>
          <a:p>
            <a:pPr marL="285750" indent="-285750">
              <a:buFont typeface="Wingdings" panose="05000000000000000000" pitchFamily="2" charset="2"/>
              <a:buChar char="q"/>
            </a:pPr>
            <a:r>
              <a:rPr lang="en-US" sz="1300" dirty="0">
                <a:latin typeface="Times New Roman" panose="02020603050405020304" pitchFamily="18" charset="0"/>
                <a:cs typeface="Times New Roman" panose="02020603050405020304" pitchFamily="18" charset="0"/>
              </a:rPr>
              <a:t>Mental Map/ Road Map</a:t>
            </a:r>
          </a:p>
        </p:txBody>
      </p:sp>
    </p:spTree>
    <p:extLst>
      <p:ext uri="{BB962C8B-B14F-4D97-AF65-F5344CB8AC3E}">
        <p14:creationId xmlns:p14="http://schemas.microsoft.com/office/powerpoint/2010/main" val="307368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367046"/>
            <a:ext cx="12192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1400" dirty="0">
                <a:solidFill>
                  <a:prstClr val="black"/>
                </a:solidFill>
                <a:latin typeface="Arial" charset="0"/>
                <a:ea typeface="ＭＳ Ｐゴシック" charset="0"/>
              </a:rPr>
              <a:t>												All rights reserved © 2006-2012 Bruce D. Perry and The ChildTrauma Academy  </a:t>
            </a:r>
          </a:p>
        </p:txBody>
      </p:sp>
      <p:sp>
        <p:nvSpPr>
          <p:cNvPr id="22" name="TextBox 21"/>
          <p:cNvSpPr txBox="1"/>
          <p:nvPr/>
        </p:nvSpPr>
        <p:spPr>
          <a:xfrm>
            <a:off x="571500" y="6430546"/>
            <a:ext cx="2362200" cy="338554"/>
          </a:xfrm>
          <a:prstGeom prst="rect">
            <a:avLst/>
          </a:prstGeom>
          <a:noFill/>
        </p:spPr>
        <p:txBody>
          <a:bodyPr wrap="square" rtlCol="0">
            <a:spAutoFit/>
          </a:bodyPr>
          <a:lstStyle/>
          <a:p>
            <a:r>
              <a:rPr lang="en-US" sz="1600" dirty="0">
                <a:solidFill>
                  <a:schemeClr val="tx2"/>
                </a:solidFill>
                <a:latin typeface="+mj-lt"/>
              </a:rPr>
              <a:t>© NFI Vermont 2018</a:t>
            </a:r>
          </a:p>
        </p:txBody>
      </p:sp>
      <p:grpSp>
        <p:nvGrpSpPr>
          <p:cNvPr id="23" name="Group 22"/>
          <p:cNvGrpSpPr/>
          <p:nvPr/>
        </p:nvGrpSpPr>
        <p:grpSpPr>
          <a:xfrm>
            <a:off x="152400" y="6264947"/>
            <a:ext cx="495301" cy="496031"/>
            <a:chOff x="152400" y="6205955"/>
            <a:chExt cx="495301" cy="496031"/>
          </a:xfrm>
        </p:grpSpPr>
        <p:pic>
          <p:nvPicPr>
            <p:cNvPr id="21" name="Picture 2" descr="3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Oval 19"/>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itle 1"/>
          <p:cNvSpPr txBox="1">
            <a:spLocks/>
          </p:cNvSpPr>
          <p:nvPr/>
        </p:nvSpPr>
        <p:spPr>
          <a:xfrm>
            <a:off x="913795" y="216408"/>
            <a:ext cx="10353762" cy="97045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 </a:t>
            </a:r>
          </a:p>
        </p:txBody>
      </p:sp>
      <p:sp>
        <p:nvSpPr>
          <p:cNvPr id="13" name="Title 1"/>
          <p:cNvSpPr txBox="1">
            <a:spLocks/>
          </p:cNvSpPr>
          <p:nvPr/>
        </p:nvSpPr>
        <p:spPr>
          <a:xfrm>
            <a:off x="913795" y="1436437"/>
            <a:ext cx="10353762" cy="4858006"/>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Aft>
                <a:spcPts val="600"/>
              </a:spcAft>
            </a:pPr>
            <a:endParaRPr lang="en-US" sz="2400" dirty="0">
              <a:latin typeface="+mn-lt"/>
              <a:cs typeface="Times New Roman" panose="02020603050405020304" pitchFamily="18" charset="0"/>
            </a:endParaRPr>
          </a:p>
          <a:p>
            <a:pPr marL="342900" indent="-342900" algn="l">
              <a:lnSpc>
                <a:spcPct val="150000"/>
              </a:lnSpc>
              <a:spcAft>
                <a:spcPts val="600"/>
              </a:spcAft>
              <a:buFont typeface="+mj-lt"/>
              <a:buAutoNum type="arabicPeriod"/>
            </a:pPr>
            <a:endParaRPr lang="en-US" sz="1600" dirty="0">
              <a:latin typeface="+mn-lt"/>
              <a:cs typeface="Times New Roman" panose="02020603050405020304" pitchFamily="18" charset="0"/>
            </a:endParaRPr>
          </a:p>
        </p:txBody>
      </p:sp>
      <p:pic>
        <p:nvPicPr>
          <p:cNvPr id="9" name="Content Placeholder 3"/>
          <p:cNvPicPr>
            <a:picLocks noChangeAspect="1"/>
          </p:cNvPicPr>
          <p:nvPr/>
        </p:nvPicPr>
        <p:blipFill>
          <a:blip r:embed="rId4" cstate="print"/>
          <a:stretch>
            <a:fillRect/>
          </a:stretch>
        </p:blipFill>
        <p:spPr>
          <a:xfrm>
            <a:off x="1170041" y="924231"/>
            <a:ext cx="6949440" cy="5094093"/>
          </a:xfrm>
          <a:prstGeom prst="rect">
            <a:avLst/>
          </a:prstGeom>
          <a:ln w="228600" cap="sq" cmpd="thickThin">
            <a:solidFill>
              <a:srgbClr val="000000"/>
            </a:solidFill>
            <a:prstDash val="solid"/>
            <a:miter lim="800000"/>
          </a:ln>
          <a:effectLst>
            <a:innerShdw blurRad="76200">
              <a:srgbClr val="000000"/>
            </a:innerShdw>
          </a:effectLst>
        </p:spPr>
      </p:pic>
      <p:pic>
        <p:nvPicPr>
          <p:cNvPr id="10" name="Picture 9" descr="NMT_sm.jpe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08958" y="5152099"/>
            <a:ext cx="1853137" cy="1192957"/>
          </a:xfrm>
          <a:prstGeom prst="rect">
            <a:avLst/>
          </a:prstGeom>
        </p:spPr>
      </p:pic>
      <p:sp>
        <p:nvSpPr>
          <p:cNvPr id="2" name="TextBox 1"/>
          <p:cNvSpPr txBox="1"/>
          <p:nvPr/>
        </p:nvSpPr>
        <p:spPr>
          <a:xfrm>
            <a:off x="9045677" y="629265"/>
            <a:ext cx="2733368" cy="1200329"/>
          </a:xfrm>
          <a:prstGeom prst="rect">
            <a:avLst/>
          </a:prstGeom>
          <a:noFill/>
        </p:spPr>
        <p:txBody>
          <a:bodyPr wrap="square" rtlCol="0">
            <a:spAutoFit/>
          </a:bodyPr>
          <a:lstStyle/>
          <a:p>
            <a:pPr algn="ctr"/>
            <a:r>
              <a:rPr lang="en-US" sz="2400" dirty="0"/>
              <a:t>Co-Dysregulation:</a:t>
            </a:r>
          </a:p>
          <a:p>
            <a:pPr algn="ctr"/>
            <a:r>
              <a:rPr lang="en-US" sz="2400" dirty="0"/>
              <a:t>Provocation &amp; Escalation </a:t>
            </a:r>
          </a:p>
        </p:txBody>
      </p:sp>
    </p:spTree>
    <p:extLst>
      <p:ext uri="{BB962C8B-B14F-4D97-AF65-F5344CB8AC3E}">
        <p14:creationId xmlns:p14="http://schemas.microsoft.com/office/powerpoint/2010/main" val="243910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fontAlgn="auto" hangingPunct="1">
              <a:spcAft>
                <a:spcPts val="0"/>
              </a:spcAft>
              <a:defRPr/>
            </a:pPr>
            <a:r>
              <a:rPr lang="en-US" altLang="en-US"/>
              <a:t>Key Concept</a:t>
            </a:r>
          </a:p>
        </p:txBody>
      </p:sp>
      <p:sp>
        <p:nvSpPr>
          <p:cNvPr id="4" name="Footer Placeholder 3"/>
          <p:cNvSpPr>
            <a:spLocks noGrp="1"/>
          </p:cNvSpPr>
          <p:nvPr>
            <p:ph type="ftr" sz="quarter" idx="11"/>
          </p:nvPr>
        </p:nvSpPr>
        <p:spPr/>
        <p:txBody>
          <a:bodyPr/>
          <a:lstStyle/>
          <a:p>
            <a:r>
              <a:rPr lang="en-US"/>
              <a:t>NFI Vermont.  All rights reserved c 2017</a:t>
            </a:r>
          </a:p>
        </p:txBody>
      </p:sp>
      <p:pic>
        <p:nvPicPr>
          <p:cNvPr id="3" name="Picture 2"/>
          <p:cNvPicPr/>
          <p:nvPr/>
        </p:nvPicPr>
        <p:blipFill>
          <a:blip r:embed="rId3"/>
          <a:stretch>
            <a:fillRect/>
          </a:stretch>
        </p:blipFill>
        <p:spPr>
          <a:xfrm>
            <a:off x="0" y="0"/>
            <a:ext cx="12192000" cy="68580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800" y="3276601"/>
            <a:ext cx="9550400"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912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025" y="452427"/>
            <a:ext cx="10972800" cy="792162"/>
          </a:xfrm>
        </p:spPr>
        <p:txBody>
          <a:bodyPr>
            <a:normAutofit/>
          </a:bodyPr>
          <a:lstStyle/>
          <a:p>
            <a:r>
              <a:rPr lang="en-US" sz="3200" dirty="0"/>
              <a:t>Overarching Principle and Progression</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528550" y="1731963"/>
            <a:ext cx="8775510" cy="4059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743200" y="2714177"/>
            <a:ext cx="6299200" cy="646331"/>
          </a:xfrm>
          <a:prstGeom prst="rect">
            <a:avLst/>
          </a:prstGeom>
          <a:noFill/>
        </p:spPr>
        <p:txBody>
          <a:bodyPr wrap="square" rtlCol="0">
            <a:spAutoFit/>
          </a:bodyPr>
          <a:lstStyle/>
          <a:p>
            <a:pPr algn="ctr"/>
            <a:r>
              <a:rPr lang="en-US" sz="3600" dirty="0">
                <a:solidFill>
                  <a:schemeClr val="bg1"/>
                </a:solidFill>
              </a:rPr>
              <a:t>SAFETY AND SECURITY</a:t>
            </a:r>
          </a:p>
        </p:txBody>
      </p:sp>
      <p:pic>
        <p:nvPicPr>
          <p:cNvPr id="6" name="Picture 5" descr="This is a graphic of content ranging from trauma inducing to trauma reducing that can be applied at the client, staff, administration, and government levels. On the trauma-inducing side, there are words like reactive, reliving, avoiding, us vs. them, etc. In the middle is trauma-informed (understanding of the nature and impact of traua and recovery, shared language, etc.) and on the far right is healing organizations (reflective, making meaning out of the past, collaborative, etc."/>
          <p:cNvPicPr>
            <a:picLocks noChangeAspect="1"/>
          </p:cNvPicPr>
          <p:nvPr/>
        </p:nvPicPr>
        <p:blipFill>
          <a:blip r:embed="rId4"/>
          <a:stretch>
            <a:fillRect/>
          </a:stretch>
        </p:blipFill>
        <p:spPr>
          <a:xfrm>
            <a:off x="711201" y="1145470"/>
            <a:ext cx="10768448" cy="5712530"/>
          </a:xfrm>
          <a:prstGeom prst="rect">
            <a:avLst/>
          </a:prstGeom>
          <a:solidFill>
            <a:schemeClr val="tx1">
              <a:lumMod val="75000"/>
            </a:schemeClr>
          </a:solidFill>
        </p:spPr>
      </p:pic>
      <p:sp>
        <p:nvSpPr>
          <p:cNvPr id="7" name="Rectangle 6"/>
          <p:cNvSpPr/>
          <p:nvPr/>
        </p:nvSpPr>
        <p:spPr>
          <a:xfrm>
            <a:off x="1151369" y="7713"/>
            <a:ext cx="9888112" cy="55154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panose="020F0502020204030204" pitchFamily="34" charset="0"/>
                <a:cs typeface="Calibri" panose="020F0502020204030204" pitchFamily="34" charset="0"/>
              </a:rPr>
              <a:t>Trauma informed care is “universal precaution” to stop the spread of trauma and toxic stress </a:t>
            </a:r>
          </a:p>
          <a:p>
            <a:pPr algn="ctr"/>
            <a:r>
              <a:rPr lang="en-US" sz="2000" dirty="0">
                <a:solidFill>
                  <a:prstClr val="black"/>
                </a:solidFill>
                <a:latin typeface="Calibri" panose="020F0502020204030204" pitchFamily="34" charset="0"/>
                <a:cs typeface="Calibri" panose="020F0502020204030204" pitchFamily="34" charset="0"/>
              </a:rPr>
              <a:t>(Sandra Bloom)</a:t>
            </a:r>
          </a:p>
        </p:txBody>
      </p:sp>
    </p:spTree>
    <p:extLst>
      <p:ext uri="{BB962C8B-B14F-4D97-AF65-F5344CB8AC3E}">
        <p14:creationId xmlns:p14="http://schemas.microsoft.com/office/powerpoint/2010/main" val="189072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4"/>
          <p:cNvSpPr/>
          <p:nvPr/>
        </p:nvSpPr>
        <p:spPr>
          <a:xfrm>
            <a:off x="206477" y="167149"/>
            <a:ext cx="11582400" cy="6136718"/>
          </a:xfrm>
          <a:custGeom>
            <a:avLst/>
            <a:gdLst/>
            <a:ahLst/>
            <a:cxnLst/>
            <a:rect l="l" t="t" r="r" b="b"/>
            <a:pathLst>
              <a:path w="11582400" h="6136718" extrusionOk="0">
                <a:moveTo>
                  <a:pt x="0" y="613672"/>
                </a:moveTo>
                <a:cubicBezTo>
                  <a:pt x="0" y="274750"/>
                  <a:pt x="274750" y="0"/>
                  <a:pt x="613672" y="0"/>
                </a:cubicBezTo>
                <a:lnTo>
                  <a:pt x="10968728" y="0"/>
                </a:lnTo>
                <a:cubicBezTo>
                  <a:pt x="11307650" y="0"/>
                  <a:pt x="11582400" y="274750"/>
                  <a:pt x="11582400" y="613672"/>
                </a:cubicBezTo>
                <a:lnTo>
                  <a:pt x="11582400" y="5523046"/>
                </a:lnTo>
                <a:cubicBezTo>
                  <a:pt x="11582400" y="5861968"/>
                  <a:pt x="11307650" y="6136718"/>
                  <a:pt x="10968728" y="6136718"/>
                </a:cubicBezTo>
                <a:lnTo>
                  <a:pt x="613672" y="6136718"/>
                </a:lnTo>
                <a:cubicBezTo>
                  <a:pt x="274750" y="6136718"/>
                  <a:pt x="0" y="5861968"/>
                  <a:pt x="0" y="5523046"/>
                </a:cubicBezTo>
                <a:lnTo>
                  <a:pt x="0" y="613672"/>
                </a:lnTo>
                <a:close/>
              </a:path>
            </a:pathLst>
          </a:custGeom>
          <a:solidFill>
            <a:srgbClr val="53896B"/>
          </a:solidFill>
          <a:ln w="15875" cap="rnd" cmpd="sng">
            <a:solidFill>
              <a:schemeClr val="lt1"/>
            </a:solidFill>
            <a:prstDash val="solid"/>
            <a:round/>
            <a:headEnd type="none" w="sm" len="sm"/>
            <a:tailEnd type="none" w="sm" len="sm"/>
          </a:ln>
        </p:spPr>
        <p:txBody>
          <a:bodyPr spcFirstLastPara="1" wrap="square" lIns="142225" tIns="2596925" rIns="142225" bIns="1369575" anchor="ctr" anchorCtr="0">
            <a:noAutofit/>
          </a:bodyPr>
          <a:lstStyle/>
          <a:p>
            <a:pPr marL="0" marR="0" lvl="0" indent="0" algn="ctr" rtl="0">
              <a:lnSpc>
                <a:spcPct val="90000"/>
              </a:lnSpc>
              <a:spcBef>
                <a:spcPts val="0"/>
              </a:spcBef>
              <a:spcAft>
                <a:spcPts val="0"/>
              </a:spcAft>
              <a:buNone/>
            </a:pPr>
            <a:r>
              <a:rPr lang="en-US" sz="2400" dirty="0">
                <a:solidFill>
                  <a:schemeClr val="lt1"/>
                </a:solidFill>
                <a:latin typeface="Lustria"/>
                <a:ea typeface="Lustria"/>
                <a:cs typeface="Lustria"/>
                <a:sym typeface="Lustria"/>
              </a:rPr>
              <a:t>#2 Attachment &amp; Relationships</a:t>
            </a:r>
            <a:endParaRPr dirty="0"/>
          </a:p>
          <a:p>
            <a:pPr marL="0" marR="0" lvl="0" indent="0" algn="ctr" rtl="0">
              <a:lnSpc>
                <a:spcPct val="90000"/>
              </a:lnSpc>
              <a:spcBef>
                <a:spcPts val="840"/>
              </a:spcBef>
              <a:spcAft>
                <a:spcPts val="0"/>
              </a:spcAft>
              <a:buNone/>
            </a:pPr>
            <a:r>
              <a:rPr lang="en-US" sz="2400" b="1" dirty="0">
                <a:solidFill>
                  <a:schemeClr val="lt1"/>
                </a:solidFill>
                <a:latin typeface="Lustria"/>
                <a:ea typeface="Lustria"/>
                <a:cs typeface="Lustria"/>
                <a:sym typeface="Lustria"/>
              </a:rPr>
              <a:t>Developmental Injuries</a:t>
            </a:r>
            <a:endParaRPr dirty="0"/>
          </a:p>
          <a:p>
            <a:pPr marL="0" marR="0" lvl="0" indent="0" algn="ctr" rtl="0">
              <a:lnSpc>
                <a:spcPct val="90000"/>
              </a:lnSpc>
              <a:spcBef>
                <a:spcPts val="840"/>
              </a:spcBef>
              <a:spcAft>
                <a:spcPts val="0"/>
              </a:spcAft>
              <a:buNone/>
            </a:pPr>
            <a:endParaRPr sz="2400" b="1" dirty="0">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endParaRPr sz="2400" b="1" dirty="0">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endParaRPr sz="2400" b="1" dirty="0">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r>
              <a:rPr lang="en-US" sz="2400" b="1" dirty="0">
                <a:solidFill>
                  <a:schemeClr val="lt1"/>
                </a:solidFill>
                <a:latin typeface="Lustria"/>
                <a:ea typeface="Lustria"/>
                <a:cs typeface="Lustria"/>
                <a:sym typeface="Lustria"/>
              </a:rPr>
              <a:t> </a:t>
            </a:r>
            <a:endParaRPr dirty="0"/>
          </a:p>
          <a:p>
            <a:pPr marL="0" marR="0" lvl="0" indent="0" algn="ctr" rtl="0">
              <a:lnSpc>
                <a:spcPct val="90000"/>
              </a:lnSpc>
              <a:spcBef>
                <a:spcPts val="840"/>
              </a:spcBef>
              <a:spcAft>
                <a:spcPts val="0"/>
              </a:spcAft>
              <a:buNone/>
            </a:pPr>
            <a:endParaRPr sz="2000" b="1" dirty="0">
              <a:solidFill>
                <a:schemeClr val="lt1"/>
              </a:solidFill>
              <a:latin typeface="Lustria"/>
              <a:ea typeface="Lustria"/>
              <a:cs typeface="Lustria"/>
              <a:sym typeface="Lustria"/>
            </a:endParaRPr>
          </a:p>
          <a:p>
            <a:pPr marL="0" marR="0" lvl="0" indent="0" algn="ctr" rtl="0">
              <a:lnSpc>
                <a:spcPct val="90000"/>
              </a:lnSpc>
              <a:spcBef>
                <a:spcPts val="700"/>
              </a:spcBef>
              <a:spcAft>
                <a:spcPts val="0"/>
              </a:spcAft>
              <a:buNone/>
            </a:pPr>
            <a:endParaRPr sz="2000" dirty="0">
              <a:solidFill>
                <a:schemeClr val="lt1"/>
              </a:solidFill>
              <a:latin typeface="Lustria"/>
              <a:ea typeface="Lustria"/>
              <a:cs typeface="Lustria"/>
              <a:sym typeface="Lustria"/>
            </a:endParaRPr>
          </a:p>
          <a:p>
            <a:pPr marL="0" marR="0" lvl="0" indent="0" algn="ctr" rtl="0">
              <a:lnSpc>
                <a:spcPct val="90000"/>
              </a:lnSpc>
              <a:spcBef>
                <a:spcPts val="700"/>
              </a:spcBef>
              <a:spcAft>
                <a:spcPts val="0"/>
              </a:spcAft>
              <a:buNone/>
            </a:pPr>
            <a:endParaRPr sz="2000" dirty="0">
              <a:solidFill>
                <a:schemeClr val="lt1"/>
              </a:solidFill>
              <a:latin typeface="Lustria"/>
              <a:ea typeface="Lustria"/>
              <a:cs typeface="Lustria"/>
              <a:sym typeface="Lustria"/>
            </a:endParaRPr>
          </a:p>
          <a:p>
            <a:pPr marL="0" marR="0" lvl="0" indent="0" algn="ctr" rtl="0">
              <a:lnSpc>
                <a:spcPct val="90000"/>
              </a:lnSpc>
              <a:spcBef>
                <a:spcPts val="700"/>
              </a:spcBef>
              <a:spcAft>
                <a:spcPts val="0"/>
              </a:spcAft>
              <a:buNone/>
            </a:pPr>
            <a:r>
              <a:rPr lang="en-US" sz="2000" dirty="0">
                <a:solidFill>
                  <a:schemeClr val="lt1"/>
                </a:solidFill>
                <a:latin typeface="Lustria"/>
                <a:ea typeface="Lustria"/>
                <a:cs typeface="Lustria"/>
                <a:sym typeface="Lustria"/>
              </a:rPr>
              <a:t> </a:t>
            </a:r>
            <a:endParaRPr sz="2000" dirty="0">
              <a:solidFill>
                <a:schemeClr val="lt1"/>
              </a:solidFill>
              <a:latin typeface="Lustria"/>
              <a:ea typeface="Lustria"/>
              <a:cs typeface="Lustria"/>
              <a:sym typeface="Lustria"/>
            </a:endParaRPr>
          </a:p>
        </p:txBody>
      </p:sp>
      <p:sp>
        <p:nvSpPr>
          <p:cNvPr id="429" name="Google Shape;429;p34"/>
          <p:cNvSpPr/>
          <p:nvPr/>
        </p:nvSpPr>
        <p:spPr>
          <a:xfrm rot="10800000" flipH="1">
            <a:off x="6120698" y="5920610"/>
            <a:ext cx="99418" cy="124949"/>
          </a:xfrm>
          <a:prstGeom prst="leftRightArrow">
            <a:avLst>
              <a:gd name="adj1" fmla="val 50000"/>
              <a:gd name="adj2" fmla="val 50000"/>
            </a:avLst>
          </a:prstGeom>
          <a:solidFill>
            <a:srgbClr val="C2D7CB"/>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4"/>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nvGrpSpPr>
          <p:cNvPr id="431" name="Google Shape;431;p34"/>
          <p:cNvGrpSpPr/>
          <p:nvPr/>
        </p:nvGrpSpPr>
        <p:grpSpPr>
          <a:xfrm>
            <a:off x="113072" y="6333772"/>
            <a:ext cx="495301" cy="496031"/>
            <a:chOff x="152400" y="6205955"/>
            <a:chExt cx="495301" cy="496031"/>
          </a:xfrm>
        </p:grpSpPr>
        <p:pic>
          <p:nvPicPr>
            <p:cNvPr id="432" name="Google Shape;432;p34" descr="35[1]"/>
            <p:cNvPicPr preferRelativeResize="0"/>
            <p:nvPr/>
          </p:nvPicPr>
          <p:blipFill rotWithShape="1">
            <a:blip r:embed="rId3">
              <a:alphaModFix/>
            </a:blip>
            <a:srcRect/>
            <a:stretch/>
          </p:blipFill>
          <p:spPr>
            <a:xfrm>
              <a:off x="152400" y="6205955"/>
              <a:ext cx="495300" cy="496031"/>
            </a:xfrm>
            <a:prstGeom prst="ellipse">
              <a:avLst/>
            </a:prstGeom>
            <a:noFill/>
            <a:ln>
              <a:noFill/>
            </a:ln>
          </p:spPr>
        </p:pic>
        <p:sp>
          <p:nvSpPr>
            <p:cNvPr id="433" name="Google Shape;433;p34"/>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sp>
        <p:nvSpPr>
          <p:cNvPr id="434" name="Google Shape;434;p34"/>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pic>
        <p:nvPicPr>
          <p:cNvPr id="436" name="Google Shape;436;p34"/>
          <p:cNvPicPr preferRelativeResize="0"/>
          <p:nvPr/>
        </p:nvPicPr>
        <p:blipFill rotWithShape="1">
          <a:blip r:embed="rId4">
            <a:alphaModFix/>
          </a:blip>
          <a:srcRect l="37028" t="1639" r="14455" b="1329"/>
          <a:stretch/>
        </p:blipFill>
        <p:spPr>
          <a:xfrm>
            <a:off x="733001" y="403932"/>
            <a:ext cx="2039198" cy="2039198"/>
          </a:xfrm>
          <a:custGeom>
            <a:avLst/>
            <a:gdLst/>
            <a:ahLst/>
            <a:cxnLst/>
            <a:rect l="l" t="t" r="r" b="b"/>
            <a:pathLst>
              <a:path w="2039198" h="2039198" extrusionOk="0">
                <a:moveTo>
                  <a:pt x="1019599" y="0"/>
                </a:moveTo>
                <a:cubicBezTo>
                  <a:pt x="1582708" y="0"/>
                  <a:pt x="2039198" y="456490"/>
                  <a:pt x="2039198" y="1019599"/>
                </a:cubicBezTo>
                <a:cubicBezTo>
                  <a:pt x="2039198" y="1582708"/>
                  <a:pt x="1582708" y="2039198"/>
                  <a:pt x="1019599" y="2039198"/>
                </a:cubicBezTo>
                <a:cubicBezTo>
                  <a:pt x="456490" y="2039198"/>
                  <a:pt x="0" y="1582708"/>
                  <a:pt x="0" y="1019599"/>
                </a:cubicBezTo>
                <a:cubicBezTo>
                  <a:pt x="0" y="456490"/>
                  <a:pt x="456490" y="0"/>
                  <a:pt x="1019599" y="0"/>
                </a:cubicBezTo>
                <a:close/>
              </a:path>
            </a:pathLst>
          </a:custGeom>
          <a:noFill/>
          <a:ln w="9525" cap="flat" cmpd="sng">
            <a:solidFill>
              <a:schemeClr val="lt1"/>
            </a:solidFill>
            <a:prstDash val="solid"/>
            <a:round/>
            <a:headEnd type="none" w="sm" len="sm"/>
            <a:tailEnd type="none" w="sm" len="sm"/>
          </a:ln>
        </p:spPr>
      </p:pic>
      <p:sp>
        <p:nvSpPr>
          <p:cNvPr id="2" name="Rounded Rectangle 1"/>
          <p:cNvSpPr/>
          <p:nvPr/>
        </p:nvSpPr>
        <p:spPr>
          <a:xfrm>
            <a:off x="206477" y="2660375"/>
            <a:ext cx="11297878" cy="37936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Clr>
                <a:schemeClr val="dk1"/>
              </a:buClr>
              <a:buSzPts val="1800"/>
              <a:buFont typeface="Lustria"/>
              <a:buAutoNum type="arabicPeriod"/>
            </a:pPr>
            <a:r>
              <a:rPr lang="en-US" sz="1800" dirty="0">
                <a:solidFill>
                  <a:schemeClr val="dk1"/>
                </a:solidFill>
                <a:latin typeface="Lustria"/>
                <a:ea typeface="Lustria"/>
                <a:cs typeface="Lustria"/>
                <a:sym typeface="Lustria"/>
              </a:rPr>
              <a:t>Relational deposits/Relational endurance</a:t>
            </a:r>
            <a:endParaRPr lang="en-US" dirty="0"/>
          </a:p>
          <a:p>
            <a:pPr marL="342900" lvl="0" indent="-342900">
              <a:buClr>
                <a:schemeClr val="dk1"/>
              </a:buClr>
              <a:buSzPts val="1800"/>
              <a:buFont typeface="Lustria"/>
              <a:buAutoNum type="arabicPeriod"/>
            </a:pPr>
            <a:r>
              <a:rPr lang="en-US" sz="1800" dirty="0">
                <a:solidFill>
                  <a:schemeClr val="dk1"/>
                </a:solidFill>
                <a:latin typeface="Lustria"/>
                <a:ea typeface="Lustria"/>
                <a:cs typeface="Lustria"/>
                <a:sym typeface="Lustria"/>
              </a:rPr>
              <a:t>Create congruence between internal experience and external world response</a:t>
            </a:r>
            <a:endParaRPr lang="en-US" dirty="0"/>
          </a:p>
          <a:p>
            <a:pPr marL="800100" lvl="1" indent="-342900">
              <a:buClr>
                <a:schemeClr val="dk1"/>
              </a:buClr>
              <a:buSzPts val="1800"/>
              <a:buFont typeface="Times New Roman"/>
              <a:buChar char="►"/>
            </a:pPr>
            <a:r>
              <a:rPr lang="en-US" sz="1800" dirty="0">
                <a:solidFill>
                  <a:schemeClr val="dk1"/>
                </a:solidFill>
                <a:latin typeface="Lustria"/>
                <a:ea typeface="Lustria"/>
                <a:cs typeface="Lustria"/>
                <a:sym typeface="Lustria"/>
              </a:rPr>
              <a:t>Validation not reassurance (enter the darkness)</a:t>
            </a:r>
            <a:endParaRPr lang="en-US" dirty="0"/>
          </a:p>
          <a:p>
            <a:pPr marL="342900" lvl="0" indent="-342900">
              <a:buClr>
                <a:schemeClr val="dk1"/>
              </a:buClr>
              <a:buSzPts val="1800"/>
              <a:buFont typeface="Lustria"/>
              <a:buAutoNum type="arabicPeriod"/>
            </a:pPr>
            <a:r>
              <a:rPr lang="en-US" sz="1800" dirty="0">
                <a:solidFill>
                  <a:schemeClr val="dk1"/>
                </a:solidFill>
                <a:latin typeface="Lustria"/>
                <a:ea typeface="Lustria"/>
                <a:cs typeface="Lustria"/>
                <a:sym typeface="Lustria"/>
              </a:rPr>
              <a:t>Its not the rupture, it’s the repair—expect the rupture, work the repair </a:t>
            </a:r>
            <a:endParaRPr lang="en-US" dirty="0"/>
          </a:p>
          <a:p>
            <a:pPr marL="342900" lvl="0" indent="-342900">
              <a:buClr>
                <a:schemeClr val="dk1"/>
              </a:buClr>
              <a:buSzPts val="1800"/>
              <a:buFont typeface="Lustria"/>
              <a:buAutoNum type="arabicPeriod"/>
            </a:pPr>
            <a:r>
              <a:rPr lang="en-US" sz="1800" dirty="0">
                <a:solidFill>
                  <a:schemeClr val="dk1"/>
                </a:solidFill>
                <a:latin typeface="Lustria"/>
                <a:ea typeface="Lustria"/>
                <a:cs typeface="Lustria"/>
                <a:sym typeface="Lustria"/>
              </a:rPr>
              <a:t>Avoid ensnarement in reenactment</a:t>
            </a:r>
            <a:endParaRPr lang="en-US" dirty="0"/>
          </a:p>
          <a:p>
            <a:pPr lvl="0">
              <a:buClr>
                <a:schemeClr val="dk1"/>
              </a:buClr>
              <a:buSzPts val="1800"/>
            </a:pPr>
            <a:r>
              <a:rPr lang="en-US" sz="1800" dirty="0">
                <a:solidFill>
                  <a:schemeClr val="dk1"/>
                </a:solidFill>
                <a:latin typeface="Lustria"/>
                <a:ea typeface="Lustria"/>
                <a:cs typeface="Lustria"/>
                <a:sym typeface="Lustria"/>
              </a:rPr>
              <a:t>5.   Refine your language:</a:t>
            </a:r>
            <a:endParaRPr lang="en-US" dirty="0"/>
          </a:p>
          <a:p>
            <a:pPr marL="800100" lvl="1" indent="-342900">
              <a:buClr>
                <a:schemeClr val="dk1"/>
              </a:buClr>
              <a:buSzPts val="1800"/>
              <a:buFont typeface="Lustria"/>
              <a:buAutoNum type="alphaLcParenR"/>
            </a:pPr>
            <a:r>
              <a:rPr lang="en-US" sz="1800" dirty="0">
                <a:solidFill>
                  <a:schemeClr val="dk1"/>
                </a:solidFill>
                <a:latin typeface="Lustria"/>
                <a:ea typeface="Lustria"/>
                <a:cs typeface="Lustria"/>
                <a:sym typeface="Lustria"/>
              </a:rPr>
              <a:t>Connection seeking not attention seeking</a:t>
            </a:r>
            <a:endParaRPr lang="en-US" dirty="0"/>
          </a:p>
          <a:p>
            <a:pPr marL="800100" lvl="1" indent="-342900">
              <a:buClr>
                <a:schemeClr val="dk1"/>
              </a:buClr>
              <a:buSzPts val="1800"/>
              <a:buFont typeface="Lustria"/>
              <a:buAutoNum type="alphaLcParenR"/>
            </a:pPr>
            <a:r>
              <a:rPr lang="en-US" sz="1800" dirty="0">
                <a:solidFill>
                  <a:schemeClr val="dk1"/>
                </a:solidFill>
                <a:latin typeface="Lustria"/>
                <a:ea typeface="Lustria"/>
                <a:cs typeface="Lustria"/>
                <a:sym typeface="Lustria"/>
              </a:rPr>
              <a:t>Repair seeking</a:t>
            </a:r>
            <a:endParaRPr lang="en-US" dirty="0"/>
          </a:p>
          <a:p>
            <a:pPr marL="800100" lvl="1" indent="-342900">
              <a:buClr>
                <a:schemeClr val="dk1"/>
              </a:buClr>
              <a:buSzPts val="1800"/>
              <a:buFont typeface="Lustria"/>
              <a:buAutoNum type="alphaLcParenR"/>
            </a:pPr>
            <a:r>
              <a:rPr lang="en-US" sz="1800" dirty="0">
                <a:solidFill>
                  <a:schemeClr val="dk1"/>
                </a:solidFill>
                <a:latin typeface="Lustria"/>
                <a:ea typeface="Lustria"/>
                <a:cs typeface="Lustria"/>
                <a:sym typeface="Lustria"/>
              </a:rPr>
              <a:t>Validation seeking not manipulation</a:t>
            </a:r>
            <a:endParaRPr lang="en-US" dirty="0"/>
          </a:p>
          <a:p>
            <a:pPr marL="342900" lvl="0" indent="-342900">
              <a:buClr>
                <a:schemeClr val="dk1"/>
              </a:buClr>
              <a:buSzPts val="1800"/>
              <a:buFont typeface="Lustria"/>
              <a:buAutoNum type="arabicPeriod" startAt="6"/>
            </a:pPr>
            <a:r>
              <a:rPr lang="en-US" sz="1800" dirty="0">
                <a:solidFill>
                  <a:schemeClr val="dk1"/>
                </a:solidFill>
                <a:latin typeface="Lustria"/>
                <a:ea typeface="Lustria"/>
                <a:cs typeface="Lustria"/>
                <a:sym typeface="Lustria"/>
              </a:rPr>
              <a:t>PACE</a:t>
            </a:r>
            <a:endParaRPr lang="en-US" dirty="0"/>
          </a:p>
          <a:p>
            <a:pPr marL="342900" lvl="0" indent="-342900">
              <a:buClr>
                <a:schemeClr val="dk1"/>
              </a:buClr>
              <a:buSzPts val="1800"/>
              <a:buFont typeface="Lustria"/>
              <a:buAutoNum type="arabicPeriod" startAt="6"/>
            </a:pPr>
            <a:r>
              <a:rPr lang="en-US" sz="1800" dirty="0">
                <a:solidFill>
                  <a:schemeClr val="dk1"/>
                </a:solidFill>
                <a:latin typeface="Lustria"/>
                <a:ea typeface="Lustria"/>
                <a:cs typeface="Lustria"/>
                <a:sym typeface="Lustria"/>
              </a:rPr>
              <a:t>Build architecture of healthy interactions -- attunement</a:t>
            </a:r>
            <a:endParaRPr lang="en-US" dirty="0"/>
          </a:p>
          <a:p>
            <a:pPr marL="342900" lvl="0" indent="-342900">
              <a:buClr>
                <a:schemeClr val="dk1"/>
              </a:buClr>
              <a:buSzPts val="1800"/>
              <a:buFont typeface="Lustria"/>
              <a:buAutoNum type="arabicPeriod" startAt="6"/>
            </a:pPr>
            <a:r>
              <a:rPr lang="en-US" sz="1800" dirty="0">
                <a:solidFill>
                  <a:schemeClr val="dk1"/>
                </a:solidFill>
                <a:latin typeface="Lustria"/>
                <a:ea typeface="Lustria"/>
                <a:cs typeface="Lustria"/>
                <a:sym typeface="Lustria"/>
              </a:rPr>
              <a:t>Maintain awareness about the impact on relationships within workforce (contagion)</a:t>
            </a:r>
            <a:endParaRPr lang="en-US" dirty="0"/>
          </a:p>
        </p:txBody>
      </p:sp>
    </p:spTree>
    <p:extLst>
      <p:ext uri="{BB962C8B-B14F-4D97-AF65-F5344CB8AC3E}">
        <p14:creationId xmlns:p14="http://schemas.microsoft.com/office/powerpoint/2010/main" val="333686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grpSp>
        <p:nvGrpSpPr>
          <p:cNvPr id="465" name="Google Shape;465;p37"/>
          <p:cNvGrpSpPr/>
          <p:nvPr/>
        </p:nvGrpSpPr>
        <p:grpSpPr>
          <a:xfrm>
            <a:off x="715617" y="363794"/>
            <a:ext cx="10654746" cy="5616692"/>
            <a:chOff x="0" y="0"/>
            <a:chExt cx="10654746" cy="5616692"/>
          </a:xfrm>
        </p:grpSpPr>
        <p:sp>
          <p:nvSpPr>
            <p:cNvPr id="466" name="Google Shape;466;p37"/>
            <p:cNvSpPr/>
            <p:nvPr/>
          </p:nvSpPr>
          <p:spPr>
            <a:xfrm>
              <a:off x="0" y="0"/>
              <a:ext cx="10654746" cy="5616692"/>
            </a:xfrm>
            <a:prstGeom prst="roundRect">
              <a:avLst>
                <a:gd name="adj" fmla="val 10000"/>
              </a:avLst>
            </a:prstGeom>
            <a:solidFill>
              <a:srgbClr val="ADCEBB"/>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7"/>
            <p:cNvSpPr txBox="1"/>
            <p:nvPr/>
          </p:nvSpPr>
          <p:spPr>
            <a:xfrm>
              <a:off x="0" y="2246676"/>
              <a:ext cx="10654746" cy="2246676"/>
            </a:xfrm>
            <a:prstGeom prst="rect">
              <a:avLst/>
            </a:prstGeom>
            <a:noFill/>
            <a:ln>
              <a:noFill/>
            </a:ln>
          </p:spPr>
          <p:txBody>
            <a:bodyPr spcFirstLastPara="1" wrap="square" lIns="156450" tIns="156450" rIns="156450" bIns="156450" anchor="ctr" anchorCtr="0">
              <a:noAutofit/>
            </a:bodyPr>
            <a:lstStyle/>
            <a:p>
              <a:pPr marL="0" marR="0" lvl="0" indent="0" algn="ctr" rtl="0">
                <a:lnSpc>
                  <a:spcPct val="90000"/>
                </a:lnSpc>
                <a:spcBef>
                  <a:spcPts val="0"/>
                </a:spcBef>
                <a:spcAft>
                  <a:spcPts val="0"/>
                </a:spcAft>
                <a:buNone/>
              </a:pPr>
              <a:r>
                <a:rPr lang="en-US" sz="2200">
                  <a:solidFill>
                    <a:schemeClr val="lt1"/>
                  </a:solidFill>
                  <a:latin typeface="Lustria"/>
                  <a:ea typeface="Lustria"/>
                  <a:cs typeface="Lustria"/>
                  <a:sym typeface="Lustria"/>
                </a:rPr>
                <a:t>#3 Emotion Regulation:</a:t>
              </a:r>
              <a:endParaRPr/>
            </a:p>
            <a:p>
              <a:pPr marL="0" marR="0" lvl="0" indent="0" algn="ctr" rtl="0">
                <a:lnSpc>
                  <a:spcPct val="90000"/>
                </a:lnSpc>
                <a:spcBef>
                  <a:spcPts val="770"/>
                </a:spcBef>
                <a:spcAft>
                  <a:spcPts val="0"/>
                </a:spcAft>
                <a:buNone/>
              </a:pPr>
              <a:r>
                <a:rPr lang="en-US" sz="2400" b="1">
                  <a:solidFill>
                    <a:schemeClr val="lt1"/>
                  </a:solidFill>
                  <a:latin typeface="Lustria"/>
                  <a:ea typeface="Lustria"/>
                  <a:cs typeface="Lustria"/>
                  <a:sym typeface="Lustria"/>
                </a:rPr>
                <a:t>Developmental Injuries</a:t>
              </a:r>
              <a:endParaRPr/>
            </a:p>
            <a:p>
              <a:pPr marL="0" marR="0" lvl="0" indent="0" algn="ctr" rtl="0">
                <a:lnSpc>
                  <a:spcPct val="90000"/>
                </a:lnSpc>
                <a:spcBef>
                  <a:spcPts val="840"/>
                </a:spcBef>
                <a:spcAft>
                  <a:spcPts val="0"/>
                </a:spcAft>
                <a:buNone/>
              </a:pPr>
              <a:endParaRPr sz="2400" b="1">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endParaRPr sz="2400" b="1">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r>
                <a:rPr lang="en-US" sz="2200" b="1">
                  <a:solidFill>
                    <a:schemeClr val="lt1"/>
                  </a:solidFill>
                  <a:latin typeface="Lustria"/>
                  <a:ea typeface="Lustria"/>
                  <a:cs typeface="Lustria"/>
                  <a:sym typeface="Lustria"/>
                </a:rPr>
                <a:t> </a:t>
              </a:r>
              <a:endParaRPr/>
            </a:p>
            <a:p>
              <a:pPr marL="0" marR="0" lvl="0" indent="0" algn="ctr" rtl="0">
                <a:lnSpc>
                  <a:spcPct val="90000"/>
                </a:lnSpc>
                <a:spcBef>
                  <a:spcPts val="770"/>
                </a:spcBef>
                <a:spcAft>
                  <a:spcPts val="0"/>
                </a:spcAft>
                <a:buNone/>
              </a:pPr>
              <a:endParaRPr sz="2200">
                <a:solidFill>
                  <a:schemeClr val="lt1"/>
                </a:solidFill>
                <a:latin typeface="Lustria"/>
                <a:ea typeface="Lustria"/>
                <a:cs typeface="Lustria"/>
                <a:sym typeface="Lustria"/>
              </a:endParaRPr>
            </a:p>
          </p:txBody>
        </p:sp>
        <p:sp>
          <p:nvSpPr>
            <p:cNvPr id="468" name="Google Shape;468;p37"/>
            <p:cNvSpPr/>
            <p:nvPr/>
          </p:nvSpPr>
          <p:spPr>
            <a:xfrm>
              <a:off x="4445200" y="174299"/>
              <a:ext cx="1870358" cy="1870358"/>
            </a:xfrm>
            <a:prstGeom prst="ellipse">
              <a:avLst/>
            </a:prstGeom>
            <a:blipFill rotWithShape="1">
              <a:blip r:embed="rId3">
                <a:alphaModFix/>
              </a:blip>
              <a:stretch>
                <a:fillRect/>
              </a:stretch>
            </a:blip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7"/>
            <p:cNvSpPr/>
            <p:nvPr/>
          </p:nvSpPr>
          <p:spPr>
            <a:xfrm rot="10800000" flipH="1">
              <a:off x="10563290" y="5265912"/>
              <a:ext cx="91456" cy="114361"/>
            </a:xfrm>
            <a:prstGeom prst="leftRightArrow">
              <a:avLst>
                <a:gd name="adj1" fmla="val 50000"/>
                <a:gd name="adj2" fmla="val 50000"/>
              </a:avLst>
            </a:prstGeom>
            <a:solidFill>
              <a:srgbClr val="C2D7CB"/>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0" name="Google Shape;470;p37"/>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nvGrpSpPr>
          <p:cNvPr id="471" name="Google Shape;471;p37"/>
          <p:cNvGrpSpPr/>
          <p:nvPr/>
        </p:nvGrpSpPr>
        <p:grpSpPr>
          <a:xfrm>
            <a:off x="113072" y="6333772"/>
            <a:ext cx="495301" cy="496031"/>
            <a:chOff x="152400" y="6205955"/>
            <a:chExt cx="495301" cy="496031"/>
          </a:xfrm>
        </p:grpSpPr>
        <p:pic>
          <p:nvPicPr>
            <p:cNvPr id="472" name="Google Shape;472;p37" descr="35[1]"/>
            <p:cNvPicPr preferRelativeResize="0"/>
            <p:nvPr/>
          </p:nvPicPr>
          <p:blipFill rotWithShape="1">
            <a:blip r:embed="rId4">
              <a:alphaModFix/>
            </a:blip>
            <a:srcRect/>
            <a:stretch/>
          </p:blipFill>
          <p:spPr>
            <a:xfrm>
              <a:off x="152400" y="6205955"/>
              <a:ext cx="495300" cy="496031"/>
            </a:xfrm>
            <a:prstGeom prst="ellipse">
              <a:avLst/>
            </a:prstGeom>
            <a:noFill/>
            <a:ln>
              <a:noFill/>
            </a:ln>
          </p:spPr>
        </p:pic>
        <p:sp>
          <p:nvSpPr>
            <p:cNvPr id="473" name="Google Shape;473;p37"/>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sp>
        <p:nvSpPr>
          <p:cNvPr id="474" name="Google Shape;474;p37"/>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sp>
        <p:nvSpPr>
          <p:cNvPr id="475" name="Google Shape;475;p37"/>
          <p:cNvSpPr/>
          <p:nvPr/>
        </p:nvSpPr>
        <p:spPr>
          <a:xfrm>
            <a:off x="954155" y="3517216"/>
            <a:ext cx="10177669" cy="2247424"/>
          </a:xfrm>
          <a:prstGeom prst="roundRect">
            <a:avLst>
              <a:gd name="adj" fmla="val 16667"/>
            </a:avLst>
          </a:prstGeom>
          <a:solidFill>
            <a:schemeClr val="lt1"/>
          </a:solidFill>
          <a:ln w="9525" cap="flat" cmpd="sng">
            <a:solidFill>
              <a:srgbClr val="375B47"/>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Difficulty knowing and identifying physiological states  </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Incongruence between internal physiological states and external expression</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Poor affect identification and affect expression</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Over-dependence on behavior to reveal internal  affect states </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Difficulty expressing needs in socially acceptable ways</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Emotions have proven to be very dangerous for child; they often reenact this with others</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Sleep and eating disruptions </a:t>
            </a:r>
            <a:endParaRPr sz="1800">
              <a:solidFill>
                <a:schemeClr val="dk1"/>
              </a:solidFill>
              <a:latin typeface="Lustria"/>
              <a:ea typeface="Lustria"/>
              <a:cs typeface="Lustria"/>
              <a:sym typeface="Lustria"/>
            </a:endParaRPr>
          </a:p>
        </p:txBody>
      </p:sp>
    </p:spTree>
    <p:extLst>
      <p:ext uri="{BB962C8B-B14F-4D97-AF65-F5344CB8AC3E}">
        <p14:creationId xmlns:p14="http://schemas.microsoft.com/office/powerpoint/2010/main" val="12597855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rtlCol="0">
            <a:normAutofit/>
          </a:bodyPr>
          <a:lstStyle/>
          <a:p>
            <a:pPr eaLnBrk="1" fontAlgn="auto" hangingPunct="1">
              <a:spcAft>
                <a:spcPts val="0"/>
              </a:spcAft>
              <a:defRPr/>
            </a:pPr>
            <a:r>
              <a:rPr sz="4000"/>
              <a:t>Normative Danger Responses</a:t>
            </a:r>
            <a:br>
              <a:rPr sz="4000"/>
            </a:br>
            <a:r>
              <a:rPr sz="4000"/>
              <a:t>Autonomic Nervous Response System	</a:t>
            </a:r>
          </a:p>
        </p:txBody>
      </p:sp>
      <p:sp>
        <p:nvSpPr>
          <p:cNvPr id="81923" name="Rectangle 3"/>
          <p:cNvSpPr>
            <a:spLocks noGrp="1" noChangeArrowheads="1"/>
          </p:cNvSpPr>
          <p:nvPr>
            <p:ph type="body" sz="half" idx="1"/>
          </p:nvPr>
        </p:nvSpPr>
        <p:spPr/>
        <p:txBody>
          <a:bodyPr/>
          <a:lstStyle/>
          <a:p>
            <a:pPr eaLnBrk="1" hangingPunct="1"/>
            <a:r>
              <a:rPr lang="en-US" altLang="en-US" sz="3600" dirty="0"/>
              <a:t>Fight</a:t>
            </a:r>
          </a:p>
          <a:p>
            <a:pPr eaLnBrk="1" hangingPunct="1"/>
            <a:r>
              <a:rPr lang="en-US" altLang="en-US" sz="3600" dirty="0"/>
              <a:t>Flight</a:t>
            </a:r>
          </a:p>
          <a:p>
            <a:pPr eaLnBrk="1" hangingPunct="1"/>
            <a:r>
              <a:rPr lang="en-US" altLang="en-US" sz="3600" dirty="0"/>
              <a:t>Freeze</a:t>
            </a:r>
          </a:p>
          <a:p>
            <a:pPr eaLnBrk="1" hangingPunct="1"/>
            <a:r>
              <a:rPr lang="en-US" altLang="en-US" sz="3600" dirty="0"/>
              <a:t>Flock</a:t>
            </a:r>
          </a:p>
          <a:p>
            <a:pPr eaLnBrk="1" hangingPunct="1"/>
            <a:r>
              <a:rPr lang="en-US" altLang="en-US" sz="3600" dirty="0"/>
              <a:t>Submit</a:t>
            </a:r>
          </a:p>
          <a:p>
            <a:pPr algn="r" eaLnBrk="1" hangingPunct="1">
              <a:buFont typeface="Wingdings" pitchFamily="2" charset="2"/>
              <a:buNone/>
            </a:pPr>
            <a:endParaRPr lang="en-US" altLang="en-US" sz="3600" dirty="0"/>
          </a:p>
        </p:txBody>
      </p:sp>
      <p:sp>
        <p:nvSpPr>
          <p:cNvPr id="34820" name="Rectangle 5"/>
          <p:cNvSpPr>
            <a:spLocks noGrp="1" noChangeArrowheads="1"/>
          </p:cNvSpPr>
          <p:nvPr>
            <p:ph sz="half" idx="2"/>
          </p:nvPr>
        </p:nvSpPr>
        <p:spPr/>
        <p:txBody>
          <a:bodyPr/>
          <a:lstStyle/>
          <a:p>
            <a:pPr eaLnBrk="1" hangingPunct="1"/>
            <a:endParaRPr lang="en-US" altLang="en-US" sz="2800"/>
          </a:p>
        </p:txBody>
      </p:sp>
      <p:sp>
        <p:nvSpPr>
          <p:cNvPr id="2" name="Footer Placeholder 1"/>
          <p:cNvSpPr>
            <a:spLocks noGrp="1"/>
          </p:cNvSpPr>
          <p:nvPr>
            <p:ph type="ftr" sz="quarter" idx="11"/>
          </p:nvPr>
        </p:nvSpPr>
        <p:spPr/>
        <p:txBody>
          <a:bodyPr/>
          <a:lstStyle/>
          <a:p>
            <a:pPr>
              <a:defRPr/>
            </a:pPr>
            <a:r>
              <a:rPr lang="en-US"/>
              <a:t>NFI Vermont.  All rights reserved c 2017</a:t>
            </a:r>
          </a:p>
        </p:txBody>
      </p:sp>
      <p:pic>
        <p:nvPicPr>
          <p:cNvPr id="81927" name="Picture 7" descr="Bengal ti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1981200"/>
            <a:ext cx="538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81854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iterate type="wd">
                                    <p:tmPct val="0"/>
                                  </p:iterate>
                                  <p:childTnLst>
                                    <p:set>
                                      <p:cBhvr>
                                        <p:cTn id="6" dur="1" fill="hold">
                                          <p:stCondLst>
                                            <p:cond delay="0"/>
                                          </p:stCondLst>
                                        </p:cTn>
                                        <p:tgtEl>
                                          <p:spTgt spid="81922"/>
                                        </p:tgtEl>
                                        <p:attrNameLst>
                                          <p:attrName>style.visibility</p:attrName>
                                        </p:attrNameLst>
                                      </p:cBhvr>
                                      <p:to>
                                        <p:strVal val="visible"/>
                                      </p:to>
                                    </p:set>
                                    <p:animEffect transition="in" filter="fade">
                                      <p:cBhvr>
                                        <p:cTn id="7" dur="2000"/>
                                        <p:tgtEl>
                                          <p:spTgt spid="819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1927"/>
                                        </p:tgtEl>
                                        <p:attrNameLst>
                                          <p:attrName>style.visibility</p:attrName>
                                        </p:attrNameLst>
                                      </p:cBhvr>
                                      <p:to>
                                        <p:strVal val="visible"/>
                                      </p:to>
                                    </p:set>
                                    <p:animEffect transition="in" filter="dissolve">
                                      <p:cBhvr>
                                        <p:cTn id="12" dur="3000"/>
                                        <p:tgtEl>
                                          <p:spTgt spid="819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23">
                                            <p:txEl>
                                              <p:pRg st="0" end="0"/>
                                            </p:txEl>
                                          </p:spTgt>
                                        </p:tgtEl>
                                        <p:attrNameLst>
                                          <p:attrName>style.visibility</p:attrName>
                                        </p:attrNameLst>
                                      </p:cBhvr>
                                      <p:to>
                                        <p:strVal val="visible"/>
                                      </p:to>
                                    </p:set>
                                    <p:animEffect transition="in" filter="fade">
                                      <p:cBhvr>
                                        <p:cTn id="17" dur="2000"/>
                                        <p:tgtEl>
                                          <p:spTgt spid="8192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23">
                                            <p:txEl>
                                              <p:pRg st="1" end="1"/>
                                            </p:txEl>
                                          </p:spTgt>
                                        </p:tgtEl>
                                        <p:attrNameLst>
                                          <p:attrName>style.visibility</p:attrName>
                                        </p:attrNameLst>
                                      </p:cBhvr>
                                      <p:to>
                                        <p:strVal val="visible"/>
                                      </p:to>
                                    </p:set>
                                    <p:animEffect transition="in" filter="fade">
                                      <p:cBhvr>
                                        <p:cTn id="22" dur="2000"/>
                                        <p:tgtEl>
                                          <p:spTgt spid="8192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23">
                                            <p:txEl>
                                              <p:pRg st="2" end="2"/>
                                            </p:txEl>
                                          </p:spTgt>
                                        </p:tgtEl>
                                        <p:attrNameLst>
                                          <p:attrName>style.visibility</p:attrName>
                                        </p:attrNameLst>
                                      </p:cBhvr>
                                      <p:to>
                                        <p:strVal val="visible"/>
                                      </p:to>
                                    </p:set>
                                    <p:animEffect transition="in" filter="fade">
                                      <p:cBhvr>
                                        <p:cTn id="27" dur="2000"/>
                                        <p:tgtEl>
                                          <p:spTgt spid="8192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1923">
                                            <p:txEl>
                                              <p:pRg st="3" end="3"/>
                                            </p:txEl>
                                          </p:spTgt>
                                        </p:tgtEl>
                                        <p:attrNameLst>
                                          <p:attrName>style.visibility</p:attrName>
                                        </p:attrNameLst>
                                      </p:cBhvr>
                                      <p:to>
                                        <p:strVal val="visible"/>
                                      </p:to>
                                    </p:set>
                                    <p:animEffect transition="in" filter="fade">
                                      <p:cBhvr>
                                        <p:cTn id="32" dur="2000"/>
                                        <p:tgtEl>
                                          <p:spTgt spid="8192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1923">
                                            <p:txEl>
                                              <p:pRg st="4" end="4"/>
                                            </p:txEl>
                                          </p:spTgt>
                                        </p:tgtEl>
                                        <p:attrNameLst>
                                          <p:attrName>style.visibility</p:attrName>
                                        </p:attrNameLst>
                                      </p:cBhvr>
                                      <p:to>
                                        <p:strVal val="visible"/>
                                      </p:to>
                                    </p:set>
                                    <p:animEffect transition="in" filter="fade">
                                      <p:cBhvr>
                                        <p:cTn id="37" dur="2000"/>
                                        <p:tgtEl>
                                          <p:spTgt spid="819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pic>
        <p:nvPicPr>
          <p:cNvPr id="841" name="Google Shape;841;p61"/>
          <p:cNvPicPr preferRelativeResize="0"/>
          <p:nvPr/>
        </p:nvPicPr>
        <p:blipFill rotWithShape="1">
          <a:blip r:embed="rId3">
            <a:alphaModFix/>
          </a:blip>
          <a:srcRect/>
          <a:stretch/>
        </p:blipFill>
        <p:spPr>
          <a:xfrm>
            <a:off x="1072015" y="1347949"/>
            <a:ext cx="10037322" cy="4478679"/>
          </a:xfrm>
          <a:prstGeom prst="rect">
            <a:avLst/>
          </a:prstGeom>
          <a:noFill/>
          <a:ln w="9525" cap="flat" cmpd="sng">
            <a:solidFill>
              <a:schemeClr val="dk1"/>
            </a:solidFill>
            <a:prstDash val="solid"/>
            <a:round/>
            <a:headEnd type="none" w="sm" len="sm"/>
            <a:tailEnd type="none" w="sm" len="sm"/>
          </a:ln>
        </p:spPr>
      </p:pic>
      <p:pic>
        <p:nvPicPr>
          <p:cNvPr id="842" name="Google Shape;842;p61"/>
          <p:cNvPicPr preferRelativeResize="0"/>
          <p:nvPr/>
        </p:nvPicPr>
        <p:blipFill rotWithShape="1">
          <a:blip r:embed="rId4">
            <a:alphaModFix/>
          </a:blip>
          <a:srcRect r="63323"/>
          <a:stretch/>
        </p:blipFill>
        <p:spPr>
          <a:xfrm>
            <a:off x="1163987" y="1618360"/>
            <a:ext cx="3356245" cy="3889585"/>
          </a:xfrm>
          <a:prstGeom prst="rect">
            <a:avLst/>
          </a:prstGeom>
          <a:noFill/>
          <a:ln>
            <a:noFill/>
          </a:ln>
        </p:spPr>
      </p:pic>
      <p:grpSp>
        <p:nvGrpSpPr>
          <p:cNvPr id="843" name="Google Shape;843;p61"/>
          <p:cNvGrpSpPr/>
          <p:nvPr/>
        </p:nvGrpSpPr>
        <p:grpSpPr>
          <a:xfrm>
            <a:off x="0" y="6205955"/>
            <a:ext cx="12192000" cy="652045"/>
            <a:chOff x="0" y="6205955"/>
            <a:chExt cx="12192000" cy="652045"/>
          </a:xfrm>
        </p:grpSpPr>
        <p:sp>
          <p:nvSpPr>
            <p:cNvPr id="844" name="Google Shape;844;p61"/>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sp>
          <p:nvSpPr>
            <p:cNvPr id="845" name="Google Shape;845;p61"/>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grpSp>
          <p:nvGrpSpPr>
            <p:cNvPr id="846" name="Google Shape;846;p61"/>
            <p:cNvGrpSpPr/>
            <p:nvPr/>
          </p:nvGrpSpPr>
          <p:grpSpPr>
            <a:xfrm>
              <a:off x="152400" y="6205955"/>
              <a:ext cx="495301" cy="496031"/>
              <a:chOff x="152400" y="6205955"/>
              <a:chExt cx="495301" cy="496031"/>
            </a:xfrm>
          </p:grpSpPr>
          <p:pic>
            <p:nvPicPr>
              <p:cNvPr id="847" name="Google Shape;847;p61" descr="35[1]"/>
              <p:cNvPicPr preferRelativeResize="0"/>
              <p:nvPr/>
            </p:nvPicPr>
            <p:blipFill rotWithShape="1">
              <a:blip r:embed="rId5">
                <a:alphaModFix/>
              </a:blip>
              <a:srcRect l="11513" t="10632" r="11652" b="9934"/>
              <a:stretch/>
            </p:blipFill>
            <p:spPr>
              <a:xfrm>
                <a:off x="152400" y="6205955"/>
                <a:ext cx="495300" cy="496031"/>
              </a:xfrm>
              <a:prstGeom prst="ellipse">
                <a:avLst/>
              </a:prstGeom>
              <a:noFill/>
              <a:ln>
                <a:noFill/>
              </a:ln>
            </p:spPr>
          </p:pic>
          <p:sp>
            <p:nvSpPr>
              <p:cNvPr id="848" name="Google Shape;848;p61"/>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grpSp>
      <p:sp>
        <p:nvSpPr>
          <p:cNvPr id="849" name="Google Shape;849;p61"/>
          <p:cNvSpPr txBox="1"/>
          <p:nvPr/>
        </p:nvSpPr>
        <p:spPr>
          <a:xfrm>
            <a:off x="913795" y="216408"/>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p>
            <a:pPr marL="0" marR="0" lvl="0" indent="0" algn="ctr" rtl="0">
              <a:lnSpc>
                <a:spcPct val="80000"/>
              </a:lnSpc>
              <a:spcBef>
                <a:spcPts val="0"/>
              </a:spcBef>
              <a:spcAft>
                <a:spcPts val="0"/>
              </a:spcAft>
              <a:buClr>
                <a:schemeClr val="lt2"/>
              </a:buClr>
              <a:buSzPts val="3375"/>
              <a:buFont typeface="Lustria"/>
              <a:buNone/>
            </a:pPr>
            <a:r>
              <a:rPr lang="en-US" sz="3375" dirty="0">
                <a:latin typeface="Lustria"/>
                <a:ea typeface="Lustria"/>
                <a:cs typeface="Lustria"/>
                <a:sym typeface="Lustria"/>
              </a:rPr>
              <a:t>The Stress Continuum:</a:t>
            </a:r>
            <a:endParaRPr dirty="0"/>
          </a:p>
          <a:p>
            <a:pPr marL="0" marR="0" lvl="0" indent="0" algn="ctr" rtl="0">
              <a:lnSpc>
                <a:spcPct val="80000"/>
              </a:lnSpc>
              <a:spcBef>
                <a:spcPts val="0"/>
              </a:spcBef>
              <a:spcAft>
                <a:spcPts val="0"/>
              </a:spcAft>
              <a:buClr>
                <a:schemeClr val="lt2"/>
              </a:buClr>
              <a:buSzPts val="3375"/>
              <a:buFont typeface="Lustria"/>
              <a:buNone/>
            </a:pPr>
            <a:r>
              <a:rPr lang="en-US" sz="3375" dirty="0">
                <a:latin typeface="Lustria"/>
                <a:ea typeface="Lustria"/>
                <a:cs typeface="Lustria"/>
                <a:sym typeface="Lustria"/>
              </a:rPr>
              <a:t>Typically Developing Person</a:t>
            </a:r>
            <a:endParaRPr sz="3375" dirty="0">
              <a:latin typeface="Lustria"/>
              <a:ea typeface="Lustria"/>
              <a:cs typeface="Lustria"/>
              <a:sym typeface="Lustria"/>
            </a:endParaRPr>
          </a:p>
        </p:txBody>
      </p:sp>
      <p:pic>
        <p:nvPicPr>
          <p:cNvPr id="850" name="Google Shape;850;p61"/>
          <p:cNvPicPr preferRelativeResize="0"/>
          <p:nvPr/>
        </p:nvPicPr>
        <p:blipFill rotWithShape="1">
          <a:blip r:embed="rId4">
            <a:alphaModFix/>
          </a:blip>
          <a:srcRect l="53279" r="30173"/>
          <a:stretch/>
        </p:blipFill>
        <p:spPr>
          <a:xfrm>
            <a:off x="6076335" y="1565128"/>
            <a:ext cx="1514167" cy="3889585"/>
          </a:xfrm>
          <a:prstGeom prst="rect">
            <a:avLst/>
          </a:prstGeom>
          <a:noFill/>
          <a:ln>
            <a:noFill/>
          </a:ln>
        </p:spPr>
      </p:pic>
      <p:pic>
        <p:nvPicPr>
          <p:cNvPr id="851" name="Google Shape;851;p61"/>
          <p:cNvPicPr preferRelativeResize="0"/>
          <p:nvPr/>
        </p:nvPicPr>
        <p:blipFill rotWithShape="1">
          <a:blip r:embed="rId4">
            <a:alphaModFix/>
          </a:blip>
          <a:srcRect l="36784" r="46562"/>
          <a:stretch/>
        </p:blipFill>
        <p:spPr>
          <a:xfrm>
            <a:off x="4552335" y="1568547"/>
            <a:ext cx="1524000" cy="3889585"/>
          </a:xfrm>
          <a:prstGeom prst="rect">
            <a:avLst/>
          </a:prstGeom>
          <a:noFill/>
          <a:ln>
            <a:noFill/>
          </a:ln>
        </p:spPr>
      </p:pic>
      <p:cxnSp>
        <p:nvCxnSpPr>
          <p:cNvPr id="852" name="Google Shape;852;p61"/>
          <p:cNvCxnSpPr>
            <a:stCxn id="841" idx="0"/>
          </p:cNvCxnSpPr>
          <p:nvPr/>
        </p:nvCxnSpPr>
        <p:spPr>
          <a:xfrm flipH="1">
            <a:off x="6069676" y="1347949"/>
            <a:ext cx="21000" cy="4110000"/>
          </a:xfrm>
          <a:prstGeom prst="straightConnector1">
            <a:avLst/>
          </a:prstGeom>
          <a:noFill/>
          <a:ln w="28575" cap="flat" cmpd="sng">
            <a:solidFill>
              <a:schemeClr val="dk1"/>
            </a:solidFill>
            <a:prstDash val="dash"/>
            <a:round/>
            <a:headEnd type="none" w="sm" len="sm"/>
            <a:tailEnd type="none" w="sm" len="sm"/>
          </a:ln>
        </p:spPr>
      </p:cxnSp>
      <p:pic>
        <p:nvPicPr>
          <p:cNvPr id="853" name="Google Shape;853;p61"/>
          <p:cNvPicPr preferRelativeResize="0"/>
          <p:nvPr/>
        </p:nvPicPr>
        <p:blipFill rotWithShape="1">
          <a:blip r:embed="rId4">
            <a:alphaModFix/>
          </a:blip>
          <a:srcRect l="70011" r="-3427"/>
          <a:stretch/>
        </p:blipFill>
        <p:spPr>
          <a:xfrm>
            <a:off x="7600335" y="1564647"/>
            <a:ext cx="3057832" cy="3889585"/>
          </a:xfrm>
          <a:prstGeom prst="rect">
            <a:avLst/>
          </a:prstGeom>
          <a:noFill/>
          <a:ln>
            <a:noFill/>
          </a:ln>
        </p:spPr>
      </p:pic>
      <p:cxnSp>
        <p:nvCxnSpPr>
          <p:cNvPr id="854" name="Google Shape;854;p61"/>
          <p:cNvCxnSpPr/>
          <p:nvPr/>
        </p:nvCxnSpPr>
        <p:spPr>
          <a:xfrm rot="10800000">
            <a:off x="4543425" y="3095625"/>
            <a:ext cx="0" cy="2352675"/>
          </a:xfrm>
          <a:prstGeom prst="straightConnector1">
            <a:avLst/>
          </a:prstGeom>
          <a:noFill/>
          <a:ln w="28575" cap="flat" cmpd="sng">
            <a:solidFill>
              <a:schemeClr val="dk1"/>
            </a:solidFill>
            <a:prstDash val="solid"/>
            <a:round/>
            <a:headEnd type="none" w="sm" len="sm"/>
            <a:tailEnd type="none" w="sm" len="sm"/>
          </a:ln>
        </p:spPr>
      </p:cxnSp>
      <p:cxnSp>
        <p:nvCxnSpPr>
          <p:cNvPr id="855" name="Google Shape;855;p61"/>
          <p:cNvCxnSpPr/>
          <p:nvPr/>
        </p:nvCxnSpPr>
        <p:spPr>
          <a:xfrm rot="10800000">
            <a:off x="7591425" y="3267075"/>
            <a:ext cx="0" cy="2181227"/>
          </a:xfrm>
          <a:prstGeom prst="straightConnector1">
            <a:avLst/>
          </a:prstGeom>
          <a:noFill/>
          <a:ln w="28575" cap="flat" cmpd="sng">
            <a:solidFill>
              <a:schemeClr val="dk1"/>
            </a:solidFill>
            <a:prstDash val="solid"/>
            <a:round/>
            <a:headEnd type="none" w="sm" len="sm"/>
            <a:tailEnd type="none" w="sm" len="sm"/>
          </a:ln>
        </p:spPr>
      </p:cxnSp>
      <p:sp>
        <p:nvSpPr>
          <p:cNvPr id="856" name="Google Shape;856;p61"/>
          <p:cNvSpPr txBox="1"/>
          <p:nvPr/>
        </p:nvSpPr>
        <p:spPr>
          <a:xfrm>
            <a:off x="6886575" y="1727276"/>
            <a:ext cx="242887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Lustria"/>
                <a:ea typeface="Lustria"/>
                <a:cs typeface="Lustria"/>
                <a:sym typeface="Lustria"/>
              </a:rPr>
              <a:t>Moderate/High Stress:</a:t>
            </a:r>
            <a:endParaRPr/>
          </a:p>
          <a:p>
            <a:pPr marL="0" marR="0" lvl="0" indent="0" algn="ctr" rtl="0">
              <a:spcBef>
                <a:spcPts val="0"/>
              </a:spcBef>
              <a:spcAft>
                <a:spcPts val="0"/>
              </a:spcAft>
              <a:buNone/>
            </a:pPr>
            <a:r>
              <a:rPr lang="en-US" sz="1800" i="1">
                <a:solidFill>
                  <a:schemeClr val="dk1"/>
                </a:solidFill>
                <a:latin typeface="Lustria"/>
                <a:ea typeface="Lustria"/>
                <a:cs typeface="Lustria"/>
                <a:sym typeface="Lustria"/>
              </a:rPr>
              <a:t>Overload</a:t>
            </a:r>
            <a:endParaRPr sz="1800" i="1">
              <a:solidFill>
                <a:schemeClr val="dk1"/>
              </a:solidFill>
              <a:latin typeface="Lustria"/>
              <a:ea typeface="Lustria"/>
              <a:cs typeface="Lustria"/>
              <a:sym typeface="Lustria"/>
            </a:endParaRPr>
          </a:p>
        </p:txBody>
      </p:sp>
      <p:sp>
        <p:nvSpPr>
          <p:cNvPr id="857" name="Google Shape;857;p61"/>
          <p:cNvSpPr txBox="1"/>
          <p:nvPr/>
        </p:nvSpPr>
        <p:spPr>
          <a:xfrm>
            <a:off x="8539481" y="3776952"/>
            <a:ext cx="1405321"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Lustria"/>
                <a:ea typeface="Lustria"/>
                <a:cs typeface="Lustria"/>
                <a:sym typeface="Lustria"/>
              </a:rPr>
              <a:t>Toxic Stress:</a:t>
            </a:r>
            <a:endParaRPr/>
          </a:p>
          <a:p>
            <a:pPr marL="0" marR="0" lvl="0" indent="0" algn="ctr" rtl="0">
              <a:spcBef>
                <a:spcPts val="0"/>
              </a:spcBef>
              <a:spcAft>
                <a:spcPts val="0"/>
              </a:spcAft>
              <a:buNone/>
            </a:pPr>
            <a:r>
              <a:rPr lang="en-US" sz="1800" i="1">
                <a:solidFill>
                  <a:schemeClr val="dk1"/>
                </a:solidFill>
                <a:latin typeface="Lustria"/>
                <a:ea typeface="Lustria"/>
                <a:cs typeface="Lustria"/>
                <a:sym typeface="Lustria"/>
              </a:rPr>
              <a:t>Breakdown</a:t>
            </a:r>
            <a:endParaRPr sz="1800" i="1">
              <a:solidFill>
                <a:schemeClr val="dk1"/>
              </a:solidFill>
              <a:latin typeface="Lustria"/>
              <a:ea typeface="Lustria"/>
              <a:cs typeface="Lustria"/>
              <a:sym typeface="Lustria"/>
            </a:endParaRPr>
          </a:p>
        </p:txBody>
      </p:sp>
      <p:sp>
        <p:nvSpPr>
          <p:cNvPr id="858" name="Google Shape;858;p61"/>
          <p:cNvSpPr txBox="1"/>
          <p:nvPr/>
        </p:nvSpPr>
        <p:spPr>
          <a:xfrm>
            <a:off x="2663813" y="1727276"/>
            <a:ext cx="2416046"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Lustria"/>
                <a:ea typeface="Lustria"/>
                <a:cs typeface="Lustria"/>
                <a:sym typeface="Lustria"/>
              </a:rPr>
              <a:t>Mild/Moderate Stress:</a:t>
            </a:r>
            <a:endParaRPr/>
          </a:p>
          <a:p>
            <a:pPr marL="0" marR="0" lvl="0" indent="0" algn="ctr" rtl="0">
              <a:spcBef>
                <a:spcPts val="0"/>
              </a:spcBef>
              <a:spcAft>
                <a:spcPts val="0"/>
              </a:spcAft>
              <a:buNone/>
            </a:pPr>
            <a:r>
              <a:rPr lang="en-US" sz="1800" i="1">
                <a:solidFill>
                  <a:schemeClr val="dk1"/>
                </a:solidFill>
                <a:latin typeface="Lustria"/>
                <a:ea typeface="Lustria"/>
                <a:cs typeface="Lustria"/>
                <a:sym typeface="Lustria"/>
              </a:rPr>
              <a:t>Optimum</a:t>
            </a:r>
            <a:endParaRPr sz="1800" i="1">
              <a:solidFill>
                <a:schemeClr val="dk1"/>
              </a:solidFill>
              <a:latin typeface="Lustria"/>
              <a:ea typeface="Lustria"/>
              <a:cs typeface="Lustria"/>
              <a:sym typeface="Lustria"/>
            </a:endParaRPr>
          </a:p>
        </p:txBody>
      </p:sp>
      <p:sp>
        <p:nvSpPr>
          <p:cNvPr id="859" name="Google Shape;859;p61"/>
          <p:cNvSpPr txBox="1"/>
          <p:nvPr/>
        </p:nvSpPr>
        <p:spPr>
          <a:xfrm>
            <a:off x="1397925" y="3776951"/>
            <a:ext cx="1747338"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Lustria"/>
                <a:ea typeface="Lustria"/>
                <a:cs typeface="Lustria"/>
                <a:sym typeface="Lustria"/>
              </a:rPr>
              <a:t>Low/No Stress:</a:t>
            </a:r>
            <a:endParaRPr/>
          </a:p>
          <a:p>
            <a:pPr marL="0" marR="0" lvl="0" indent="0" algn="ctr" rtl="0">
              <a:spcBef>
                <a:spcPts val="0"/>
              </a:spcBef>
              <a:spcAft>
                <a:spcPts val="0"/>
              </a:spcAft>
              <a:buNone/>
            </a:pPr>
            <a:r>
              <a:rPr lang="en-US" sz="1800" i="1">
                <a:solidFill>
                  <a:schemeClr val="dk1"/>
                </a:solidFill>
                <a:latin typeface="Lustria"/>
                <a:ea typeface="Lustria"/>
                <a:cs typeface="Lustria"/>
                <a:sym typeface="Lustria"/>
              </a:rPr>
              <a:t>Rest and restore</a:t>
            </a:r>
            <a:endParaRPr sz="1800" i="1">
              <a:solidFill>
                <a:schemeClr val="dk1"/>
              </a:solidFill>
              <a:latin typeface="Lustria"/>
              <a:ea typeface="Lustria"/>
              <a:cs typeface="Lustria"/>
              <a:sym typeface="Lustria"/>
            </a:endParaRPr>
          </a:p>
        </p:txBody>
      </p:sp>
      <p:sp>
        <p:nvSpPr>
          <p:cNvPr id="860" name="Google Shape;860;p61"/>
          <p:cNvSpPr/>
          <p:nvPr/>
        </p:nvSpPr>
        <p:spPr>
          <a:xfrm>
            <a:off x="1111056" y="5458132"/>
            <a:ext cx="9998281" cy="590243"/>
          </a:xfrm>
          <a:prstGeom prst="rect">
            <a:avLst/>
          </a:prstGeom>
          <a:gradFill>
            <a:gsLst>
              <a:gs pos="0">
                <a:srgbClr val="FF0000"/>
              </a:gs>
              <a:gs pos="26000">
                <a:srgbClr val="FFC000"/>
              </a:gs>
              <a:gs pos="50000">
                <a:srgbClr val="FFFF00"/>
              </a:gs>
              <a:gs pos="75000">
                <a:srgbClr val="00B050"/>
              </a:gs>
              <a:gs pos="100000">
                <a:srgbClr val="0070C0"/>
              </a:gs>
            </a:gsLst>
            <a:lin ang="10800000" scaled="0"/>
          </a:gradFill>
          <a:ln w="1587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dk2"/>
                </a:solidFill>
                <a:latin typeface="Lustria"/>
                <a:ea typeface="Lustria"/>
                <a:cs typeface="Lustria"/>
                <a:sym typeface="Lustria"/>
              </a:rPr>
              <a:t>Positive				Tolerable							                                                                                                                                Toxic</a:t>
            </a:r>
            <a:endParaRPr sz="1800" b="1" dirty="0">
              <a:solidFill>
                <a:schemeClr val="dk2"/>
              </a:solidFill>
              <a:latin typeface="Lustria"/>
              <a:ea typeface="Lustria"/>
              <a:cs typeface="Lustria"/>
              <a:sym typeface="Lustria"/>
            </a:endParaRPr>
          </a:p>
        </p:txBody>
      </p:sp>
      <p:sp>
        <p:nvSpPr>
          <p:cNvPr id="861" name="Google Shape;861;p61"/>
          <p:cNvSpPr/>
          <p:nvPr/>
        </p:nvSpPr>
        <p:spPr>
          <a:xfrm>
            <a:off x="1082663" y="5512861"/>
            <a:ext cx="10037322" cy="494643"/>
          </a:xfrm>
          <a:prstGeom prst="rect">
            <a:avLst/>
          </a:prstGeom>
          <a:gradFill>
            <a:gsLst>
              <a:gs pos="0">
                <a:srgbClr val="FF0000"/>
              </a:gs>
              <a:gs pos="15000">
                <a:srgbClr val="FF0000"/>
              </a:gs>
              <a:gs pos="36000">
                <a:srgbClr val="FFC000"/>
              </a:gs>
              <a:gs pos="50000">
                <a:srgbClr val="FFFF00"/>
              </a:gs>
              <a:gs pos="75000">
                <a:srgbClr val="00B050"/>
              </a:gs>
              <a:gs pos="100000">
                <a:srgbClr val="0070C0"/>
              </a:gs>
            </a:gsLst>
            <a:lin ang="10800000" scaled="0"/>
          </a:gradFill>
          <a:ln w="1587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dk2"/>
                </a:solidFill>
                <a:latin typeface="Lustria"/>
                <a:ea typeface="Lustria"/>
                <a:cs typeface="Lustria"/>
                <a:sym typeface="Lustria"/>
              </a:rPr>
              <a:t>Resiliency							Vulnerability</a:t>
            </a:r>
            <a:endParaRPr sz="1800" b="1" dirty="0">
              <a:solidFill>
                <a:schemeClr val="dk2"/>
              </a:solidFill>
              <a:latin typeface="Lustria"/>
              <a:ea typeface="Lustria"/>
              <a:cs typeface="Lustria"/>
              <a:sym typeface="Lustria"/>
            </a:endParaRPr>
          </a:p>
        </p:txBody>
      </p:sp>
      <p:cxnSp>
        <p:nvCxnSpPr>
          <p:cNvPr id="862" name="Google Shape;862;p61"/>
          <p:cNvCxnSpPr/>
          <p:nvPr/>
        </p:nvCxnSpPr>
        <p:spPr>
          <a:xfrm>
            <a:off x="1072015" y="5448300"/>
            <a:ext cx="10037322" cy="0"/>
          </a:xfrm>
          <a:prstGeom prst="straightConnector1">
            <a:avLst/>
          </a:prstGeom>
          <a:noFill/>
          <a:ln w="5715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285064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2"/>
                                        </p:tgtEl>
                                        <p:attrNameLst>
                                          <p:attrName>style.visibility</p:attrName>
                                        </p:attrNameLst>
                                      </p:cBhvr>
                                      <p:to>
                                        <p:strVal val="visible"/>
                                      </p:to>
                                    </p:set>
                                    <p:animEffect transition="in" filter="fade">
                                      <p:cBhvr>
                                        <p:cTn id="7" dur="500"/>
                                        <p:tgtEl>
                                          <p:spTgt spid="8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51"/>
                                        </p:tgtEl>
                                        <p:attrNameLst>
                                          <p:attrName>style.visibility</p:attrName>
                                        </p:attrNameLst>
                                      </p:cBhvr>
                                      <p:to>
                                        <p:strVal val="visible"/>
                                      </p:to>
                                    </p:set>
                                    <p:animEffect transition="in" filter="fade">
                                      <p:cBhvr>
                                        <p:cTn id="12" dur="500"/>
                                        <p:tgtEl>
                                          <p:spTgt spid="8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50"/>
                                        </p:tgtEl>
                                        <p:attrNameLst>
                                          <p:attrName>style.visibility</p:attrName>
                                        </p:attrNameLst>
                                      </p:cBhvr>
                                      <p:to>
                                        <p:strVal val="visible"/>
                                      </p:to>
                                    </p:set>
                                    <p:animEffect transition="in" filter="fade">
                                      <p:cBhvr>
                                        <p:cTn id="17" dur="500"/>
                                        <p:tgtEl>
                                          <p:spTgt spid="8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53"/>
                                        </p:tgtEl>
                                        <p:attrNameLst>
                                          <p:attrName>style.visibility</p:attrName>
                                        </p:attrNameLst>
                                      </p:cBhvr>
                                      <p:to>
                                        <p:strVal val="visible"/>
                                      </p:to>
                                    </p:set>
                                    <p:animEffect transition="in" filter="fade">
                                      <p:cBhvr>
                                        <p:cTn id="22" dur="500"/>
                                        <p:tgtEl>
                                          <p:spTgt spid="85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pic>
        <p:nvPicPr>
          <p:cNvPr id="867" name="Google Shape;867;p62"/>
          <p:cNvPicPr preferRelativeResize="0"/>
          <p:nvPr/>
        </p:nvPicPr>
        <p:blipFill rotWithShape="1">
          <a:blip r:embed="rId3">
            <a:alphaModFix/>
          </a:blip>
          <a:srcRect/>
          <a:stretch/>
        </p:blipFill>
        <p:spPr>
          <a:xfrm>
            <a:off x="1072015" y="1347949"/>
            <a:ext cx="10037322" cy="4478679"/>
          </a:xfrm>
          <a:prstGeom prst="rect">
            <a:avLst/>
          </a:prstGeom>
          <a:noFill/>
          <a:ln w="9525" cap="flat" cmpd="sng">
            <a:solidFill>
              <a:schemeClr val="dk1"/>
            </a:solidFill>
            <a:prstDash val="solid"/>
            <a:round/>
            <a:headEnd type="none" w="sm" len="sm"/>
            <a:tailEnd type="none" w="sm" len="sm"/>
          </a:ln>
        </p:spPr>
      </p:pic>
      <p:pic>
        <p:nvPicPr>
          <p:cNvPr id="868" name="Google Shape;868;p62"/>
          <p:cNvPicPr preferRelativeResize="0"/>
          <p:nvPr/>
        </p:nvPicPr>
        <p:blipFill rotWithShape="1">
          <a:blip r:embed="rId4">
            <a:alphaModFix/>
          </a:blip>
          <a:srcRect l="50414" r="26175"/>
          <a:stretch/>
        </p:blipFill>
        <p:spPr>
          <a:xfrm>
            <a:off x="6076334" y="1539868"/>
            <a:ext cx="2292161" cy="3932261"/>
          </a:xfrm>
          <a:prstGeom prst="rect">
            <a:avLst/>
          </a:prstGeom>
          <a:noFill/>
          <a:ln>
            <a:noFill/>
          </a:ln>
        </p:spPr>
      </p:pic>
      <p:grpSp>
        <p:nvGrpSpPr>
          <p:cNvPr id="869" name="Google Shape;869;p62"/>
          <p:cNvGrpSpPr/>
          <p:nvPr/>
        </p:nvGrpSpPr>
        <p:grpSpPr>
          <a:xfrm>
            <a:off x="0" y="6205955"/>
            <a:ext cx="12192000" cy="652045"/>
            <a:chOff x="0" y="6205955"/>
            <a:chExt cx="12192000" cy="652045"/>
          </a:xfrm>
        </p:grpSpPr>
        <p:sp>
          <p:nvSpPr>
            <p:cNvPr id="870" name="Google Shape;870;p62"/>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sp>
          <p:nvSpPr>
            <p:cNvPr id="871" name="Google Shape;871;p62"/>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grpSp>
          <p:nvGrpSpPr>
            <p:cNvPr id="872" name="Google Shape;872;p62"/>
            <p:cNvGrpSpPr/>
            <p:nvPr/>
          </p:nvGrpSpPr>
          <p:grpSpPr>
            <a:xfrm>
              <a:off x="152400" y="6205955"/>
              <a:ext cx="495301" cy="496031"/>
              <a:chOff x="152400" y="6205955"/>
              <a:chExt cx="495301" cy="496031"/>
            </a:xfrm>
          </p:grpSpPr>
          <p:pic>
            <p:nvPicPr>
              <p:cNvPr id="873" name="Google Shape;873;p62" descr="35[1]"/>
              <p:cNvPicPr preferRelativeResize="0"/>
              <p:nvPr/>
            </p:nvPicPr>
            <p:blipFill rotWithShape="1">
              <a:blip r:embed="rId5">
                <a:alphaModFix/>
              </a:blip>
              <a:srcRect l="11513" t="10632" r="11652" b="9934"/>
              <a:stretch/>
            </p:blipFill>
            <p:spPr>
              <a:xfrm>
                <a:off x="152400" y="6205955"/>
                <a:ext cx="495300" cy="496031"/>
              </a:xfrm>
              <a:prstGeom prst="ellipse">
                <a:avLst/>
              </a:prstGeom>
              <a:noFill/>
              <a:ln>
                <a:noFill/>
              </a:ln>
            </p:spPr>
          </p:pic>
          <p:sp>
            <p:nvSpPr>
              <p:cNvPr id="874" name="Google Shape;874;p62"/>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grpSp>
      <p:pic>
        <p:nvPicPr>
          <p:cNvPr id="875" name="Google Shape;875;p62"/>
          <p:cNvPicPr preferRelativeResize="0"/>
          <p:nvPr/>
        </p:nvPicPr>
        <p:blipFill rotWithShape="1">
          <a:blip r:embed="rId4">
            <a:alphaModFix/>
          </a:blip>
          <a:srcRect l="26703" r="49438"/>
          <a:stretch/>
        </p:blipFill>
        <p:spPr>
          <a:xfrm>
            <a:off x="3750197" y="1545653"/>
            <a:ext cx="2335971" cy="3932261"/>
          </a:xfrm>
          <a:prstGeom prst="rect">
            <a:avLst/>
          </a:prstGeom>
          <a:noFill/>
          <a:ln>
            <a:noFill/>
          </a:ln>
        </p:spPr>
      </p:pic>
      <p:sp>
        <p:nvSpPr>
          <p:cNvPr id="876" name="Google Shape;876;p62"/>
          <p:cNvSpPr txBox="1"/>
          <p:nvPr/>
        </p:nvSpPr>
        <p:spPr>
          <a:xfrm>
            <a:off x="913795" y="216408"/>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p>
            <a:pPr marL="0" marR="0" lvl="0" indent="0" algn="ctr" rtl="0">
              <a:lnSpc>
                <a:spcPct val="80000"/>
              </a:lnSpc>
              <a:spcBef>
                <a:spcPts val="0"/>
              </a:spcBef>
              <a:spcAft>
                <a:spcPts val="0"/>
              </a:spcAft>
              <a:buClr>
                <a:schemeClr val="lt2"/>
              </a:buClr>
              <a:buSzPts val="3375"/>
              <a:buFont typeface="Lustria"/>
              <a:buNone/>
            </a:pPr>
            <a:r>
              <a:rPr lang="en-US" sz="3375" dirty="0">
                <a:latin typeface="Lustria"/>
                <a:ea typeface="Lustria"/>
                <a:cs typeface="Lustria"/>
                <a:sym typeface="Lustria"/>
              </a:rPr>
              <a:t>The Stress Continuum:</a:t>
            </a:r>
            <a:endParaRPr dirty="0"/>
          </a:p>
          <a:p>
            <a:pPr marL="0" marR="0" lvl="0" indent="0" algn="ctr" rtl="0">
              <a:lnSpc>
                <a:spcPct val="80000"/>
              </a:lnSpc>
              <a:spcBef>
                <a:spcPts val="0"/>
              </a:spcBef>
              <a:spcAft>
                <a:spcPts val="0"/>
              </a:spcAft>
              <a:buClr>
                <a:schemeClr val="lt2"/>
              </a:buClr>
              <a:buSzPts val="3375"/>
              <a:buFont typeface="Lustria"/>
              <a:buNone/>
            </a:pPr>
            <a:r>
              <a:rPr lang="en-US" sz="3375" dirty="0">
                <a:latin typeface="Lustria"/>
                <a:ea typeface="Lustria"/>
                <a:cs typeface="Lustria"/>
                <a:sym typeface="Lustria"/>
              </a:rPr>
              <a:t>Person Exposed to Chronic Trauma (</a:t>
            </a:r>
            <a:r>
              <a:rPr lang="en-US" sz="3375" i="1" dirty="0">
                <a:latin typeface="Lustria"/>
                <a:ea typeface="Lustria"/>
                <a:cs typeface="Lustria"/>
                <a:sym typeface="Lustria"/>
              </a:rPr>
              <a:t>sensitized</a:t>
            </a:r>
            <a:r>
              <a:rPr lang="en-US" sz="3375" dirty="0">
                <a:latin typeface="Lustria"/>
                <a:ea typeface="Lustria"/>
                <a:cs typeface="Lustria"/>
                <a:sym typeface="Lustria"/>
              </a:rPr>
              <a:t>)</a:t>
            </a:r>
            <a:endParaRPr sz="3375" dirty="0">
              <a:latin typeface="Lustria"/>
              <a:ea typeface="Lustria"/>
              <a:cs typeface="Lustria"/>
              <a:sym typeface="Lustria"/>
            </a:endParaRPr>
          </a:p>
        </p:txBody>
      </p:sp>
      <p:cxnSp>
        <p:nvCxnSpPr>
          <p:cNvPr id="877" name="Google Shape;877;p62"/>
          <p:cNvCxnSpPr>
            <a:stCxn id="867" idx="0"/>
          </p:cNvCxnSpPr>
          <p:nvPr/>
        </p:nvCxnSpPr>
        <p:spPr>
          <a:xfrm flipH="1">
            <a:off x="6069676" y="1347949"/>
            <a:ext cx="21000" cy="4110000"/>
          </a:xfrm>
          <a:prstGeom prst="straightConnector1">
            <a:avLst/>
          </a:prstGeom>
          <a:noFill/>
          <a:ln w="28575" cap="flat" cmpd="sng">
            <a:solidFill>
              <a:schemeClr val="dk1"/>
            </a:solidFill>
            <a:prstDash val="dash"/>
            <a:round/>
            <a:headEnd type="none" w="sm" len="sm"/>
            <a:tailEnd type="none" w="sm" len="sm"/>
          </a:ln>
        </p:spPr>
      </p:cxnSp>
      <p:pic>
        <p:nvPicPr>
          <p:cNvPr id="878" name="Google Shape;878;p62"/>
          <p:cNvPicPr preferRelativeResize="0"/>
          <p:nvPr/>
        </p:nvPicPr>
        <p:blipFill rotWithShape="1">
          <a:blip r:embed="rId4">
            <a:alphaModFix/>
          </a:blip>
          <a:srcRect l="73691" r="-1312"/>
          <a:stretch/>
        </p:blipFill>
        <p:spPr>
          <a:xfrm>
            <a:off x="8356921" y="1549700"/>
            <a:ext cx="2704369" cy="3932261"/>
          </a:xfrm>
          <a:prstGeom prst="rect">
            <a:avLst/>
          </a:prstGeom>
          <a:noFill/>
          <a:ln>
            <a:noFill/>
          </a:ln>
        </p:spPr>
      </p:pic>
      <p:sp>
        <p:nvSpPr>
          <p:cNvPr id="879" name="Google Shape;879;p62"/>
          <p:cNvSpPr txBox="1"/>
          <p:nvPr/>
        </p:nvSpPr>
        <p:spPr>
          <a:xfrm>
            <a:off x="6886575" y="1727276"/>
            <a:ext cx="242887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Lustria"/>
                <a:ea typeface="Lustria"/>
                <a:cs typeface="Lustria"/>
                <a:sym typeface="Lustria"/>
              </a:rPr>
              <a:t>Moderate/High Stress:</a:t>
            </a:r>
            <a:endParaRPr/>
          </a:p>
          <a:p>
            <a:pPr marL="0" marR="0" lvl="0" indent="0" algn="ctr" rtl="0">
              <a:spcBef>
                <a:spcPts val="0"/>
              </a:spcBef>
              <a:spcAft>
                <a:spcPts val="0"/>
              </a:spcAft>
              <a:buNone/>
            </a:pPr>
            <a:r>
              <a:rPr lang="en-US" sz="1800" i="1">
                <a:solidFill>
                  <a:schemeClr val="dk1"/>
                </a:solidFill>
                <a:latin typeface="Lustria"/>
                <a:ea typeface="Lustria"/>
                <a:cs typeface="Lustria"/>
                <a:sym typeface="Lustria"/>
              </a:rPr>
              <a:t>Overload</a:t>
            </a:r>
            <a:endParaRPr sz="1800" i="1">
              <a:solidFill>
                <a:schemeClr val="dk1"/>
              </a:solidFill>
              <a:latin typeface="Lustria"/>
              <a:ea typeface="Lustria"/>
              <a:cs typeface="Lustria"/>
              <a:sym typeface="Lustria"/>
            </a:endParaRPr>
          </a:p>
        </p:txBody>
      </p:sp>
      <p:sp>
        <p:nvSpPr>
          <p:cNvPr id="880" name="Google Shape;880;p62"/>
          <p:cNvSpPr txBox="1"/>
          <p:nvPr/>
        </p:nvSpPr>
        <p:spPr>
          <a:xfrm>
            <a:off x="8539481" y="3776952"/>
            <a:ext cx="1405321"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Lustria"/>
                <a:ea typeface="Lustria"/>
                <a:cs typeface="Lustria"/>
                <a:sym typeface="Lustria"/>
              </a:rPr>
              <a:t>Toxic Stress:</a:t>
            </a:r>
            <a:endParaRPr/>
          </a:p>
          <a:p>
            <a:pPr marL="0" marR="0" lvl="0" indent="0" algn="ctr" rtl="0">
              <a:spcBef>
                <a:spcPts val="0"/>
              </a:spcBef>
              <a:spcAft>
                <a:spcPts val="0"/>
              </a:spcAft>
              <a:buNone/>
            </a:pPr>
            <a:r>
              <a:rPr lang="en-US" sz="1800" i="1">
                <a:solidFill>
                  <a:schemeClr val="dk1"/>
                </a:solidFill>
                <a:latin typeface="Lustria"/>
                <a:ea typeface="Lustria"/>
                <a:cs typeface="Lustria"/>
                <a:sym typeface="Lustria"/>
              </a:rPr>
              <a:t>Breakdown</a:t>
            </a:r>
            <a:endParaRPr sz="1800" i="1">
              <a:solidFill>
                <a:schemeClr val="dk1"/>
              </a:solidFill>
              <a:latin typeface="Lustria"/>
              <a:ea typeface="Lustria"/>
              <a:cs typeface="Lustria"/>
              <a:sym typeface="Lustria"/>
            </a:endParaRPr>
          </a:p>
        </p:txBody>
      </p:sp>
      <p:sp>
        <p:nvSpPr>
          <p:cNvPr id="881" name="Google Shape;881;p62"/>
          <p:cNvSpPr txBox="1"/>
          <p:nvPr/>
        </p:nvSpPr>
        <p:spPr>
          <a:xfrm>
            <a:off x="2663813" y="1727276"/>
            <a:ext cx="2416046"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Lustria"/>
                <a:ea typeface="Lustria"/>
                <a:cs typeface="Lustria"/>
                <a:sym typeface="Lustria"/>
              </a:rPr>
              <a:t>Mild/Moderate Stress:</a:t>
            </a:r>
            <a:endParaRPr/>
          </a:p>
          <a:p>
            <a:pPr marL="0" marR="0" lvl="0" indent="0" algn="ctr" rtl="0">
              <a:spcBef>
                <a:spcPts val="0"/>
              </a:spcBef>
              <a:spcAft>
                <a:spcPts val="0"/>
              </a:spcAft>
              <a:buNone/>
            </a:pPr>
            <a:r>
              <a:rPr lang="en-US" sz="1800" i="1">
                <a:solidFill>
                  <a:schemeClr val="dk1"/>
                </a:solidFill>
                <a:latin typeface="Lustria"/>
                <a:ea typeface="Lustria"/>
                <a:cs typeface="Lustria"/>
                <a:sym typeface="Lustria"/>
              </a:rPr>
              <a:t>Optimum</a:t>
            </a:r>
            <a:endParaRPr sz="1800" i="1">
              <a:solidFill>
                <a:schemeClr val="dk1"/>
              </a:solidFill>
              <a:latin typeface="Lustria"/>
              <a:ea typeface="Lustria"/>
              <a:cs typeface="Lustria"/>
              <a:sym typeface="Lustria"/>
            </a:endParaRPr>
          </a:p>
        </p:txBody>
      </p:sp>
      <p:sp>
        <p:nvSpPr>
          <p:cNvPr id="882" name="Google Shape;882;p62"/>
          <p:cNvSpPr txBox="1"/>
          <p:nvPr/>
        </p:nvSpPr>
        <p:spPr>
          <a:xfrm>
            <a:off x="1397925" y="3776951"/>
            <a:ext cx="1747338"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Lustria"/>
                <a:ea typeface="Lustria"/>
                <a:cs typeface="Lustria"/>
                <a:sym typeface="Lustria"/>
              </a:rPr>
              <a:t>Low/No Stress:</a:t>
            </a:r>
            <a:endParaRPr/>
          </a:p>
          <a:p>
            <a:pPr marL="0" marR="0" lvl="0" indent="0" algn="ctr" rtl="0">
              <a:spcBef>
                <a:spcPts val="0"/>
              </a:spcBef>
              <a:spcAft>
                <a:spcPts val="0"/>
              </a:spcAft>
              <a:buNone/>
            </a:pPr>
            <a:r>
              <a:rPr lang="en-US" sz="1800" i="1">
                <a:solidFill>
                  <a:schemeClr val="dk1"/>
                </a:solidFill>
                <a:latin typeface="Lustria"/>
                <a:ea typeface="Lustria"/>
                <a:cs typeface="Lustria"/>
                <a:sym typeface="Lustria"/>
              </a:rPr>
              <a:t>Rest and restore</a:t>
            </a:r>
            <a:endParaRPr sz="1800" i="1">
              <a:solidFill>
                <a:schemeClr val="dk1"/>
              </a:solidFill>
              <a:latin typeface="Lustria"/>
              <a:ea typeface="Lustria"/>
              <a:cs typeface="Lustria"/>
              <a:sym typeface="Lustria"/>
            </a:endParaRPr>
          </a:p>
        </p:txBody>
      </p:sp>
      <p:sp>
        <p:nvSpPr>
          <p:cNvPr id="883" name="Google Shape;883;p62"/>
          <p:cNvSpPr/>
          <p:nvPr/>
        </p:nvSpPr>
        <p:spPr>
          <a:xfrm>
            <a:off x="1072015" y="5705475"/>
            <a:ext cx="10037322" cy="342900"/>
          </a:xfrm>
          <a:prstGeom prst="rect">
            <a:avLst/>
          </a:prstGeom>
          <a:gradFill>
            <a:gsLst>
              <a:gs pos="0">
                <a:srgbClr val="FF0000"/>
              </a:gs>
              <a:gs pos="26000">
                <a:srgbClr val="FFC000"/>
              </a:gs>
              <a:gs pos="50000">
                <a:srgbClr val="FFFF00"/>
              </a:gs>
              <a:gs pos="75000">
                <a:srgbClr val="00B050"/>
              </a:gs>
              <a:gs pos="100000">
                <a:srgbClr val="0070C0"/>
              </a:gs>
            </a:gsLst>
            <a:lin ang="10800000" scaled="0"/>
          </a:gradFill>
          <a:ln w="1587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dk2"/>
                </a:solidFill>
                <a:latin typeface="Lustria"/>
                <a:ea typeface="Lustria"/>
                <a:cs typeface="Lustria"/>
                <a:sym typeface="Lustria"/>
              </a:rPr>
              <a:t>Positive		Tolerable		Toxic</a:t>
            </a:r>
            <a:endParaRPr sz="1800" b="1">
              <a:solidFill>
                <a:schemeClr val="dk2"/>
              </a:solidFill>
              <a:latin typeface="Lustria"/>
              <a:ea typeface="Lustria"/>
              <a:cs typeface="Lustria"/>
              <a:sym typeface="Lustria"/>
            </a:endParaRPr>
          </a:p>
        </p:txBody>
      </p:sp>
      <p:sp>
        <p:nvSpPr>
          <p:cNvPr id="884" name="Google Shape;884;p62"/>
          <p:cNvSpPr/>
          <p:nvPr/>
        </p:nvSpPr>
        <p:spPr>
          <a:xfrm>
            <a:off x="1073473" y="5706592"/>
            <a:ext cx="10037322" cy="342900"/>
          </a:xfrm>
          <a:prstGeom prst="rect">
            <a:avLst/>
          </a:prstGeom>
          <a:gradFill>
            <a:gsLst>
              <a:gs pos="0">
                <a:srgbClr val="FF0000"/>
              </a:gs>
              <a:gs pos="47000">
                <a:srgbClr val="FF0000"/>
              </a:gs>
              <a:gs pos="63000">
                <a:srgbClr val="FFC000"/>
              </a:gs>
              <a:gs pos="69000">
                <a:srgbClr val="FFFF00"/>
              </a:gs>
              <a:gs pos="89000">
                <a:srgbClr val="00B050"/>
              </a:gs>
              <a:gs pos="100000">
                <a:srgbClr val="0070C0"/>
              </a:gs>
            </a:gsLst>
            <a:lin ang="10800000" scaled="0"/>
          </a:gradFill>
          <a:ln w="1587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dk2"/>
                </a:solidFill>
                <a:latin typeface="Lustria"/>
                <a:ea typeface="Lustria"/>
                <a:cs typeface="Lustria"/>
                <a:sym typeface="Lustria"/>
              </a:rPr>
              <a:t>Resiliency			Vulnerability</a:t>
            </a:r>
            <a:endParaRPr sz="1800" b="1">
              <a:solidFill>
                <a:schemeClr val="dk2"/>
              </a:solidFill>
              <a:latin typeface="Lustria"/>
              <a:ea typeface="Lustria"/>
              <a:cs typeface="Lustria"/>
              <a:sym typeface="Lustria"/>
            </a:endParaRPr>
          </a:p>
        </p:txBody>
      </p:sp>
      <p:pic>
        <p:nvPicPr>
          <p:cNvPr id="885" name="Google Shape;885;p62"/>
          <p:cNvPicPr preferRelativeResize="0"/>
          <p:nvPr/>
        </p:nvPicPr>
        <p:blipFill rotWithShape="1">
          <a:blip r:embed="rId4">
            <a:alphaModFix/>
          </a:blip>
          <a:srcRect r="73367"/>
          <a:stretch/>
        </p:blipFill>
        <p:spPr>
          <a:xfrm>
            <a:off x="1131008" y="1540518"/>
            <a:ext cx="2607615" cy="3932261"/>
          </a:xfrm>
          <a:prstGeom prst="rect">
            <a:avLst/>
          </a:prstGeom>
          <a:noFill/>
          <a:ln>
            <a:noFill/>
          </a:ln>
        </p:spPr>
      </p:pic>
      <p:cxnSp>
        <p:nvCxnSpPr>
          <p:cNvPr id="886" name="Google Shape;886;p62"/>
          <p:cNvCxnSpPr/>
          <p:nvPr/>
        </p:nvCxnSpPr>
        <p:spPr>
          <a:xfrm>
            <a:off x="1072015" y="5448300"/>
            <a:ext cx="10037322" cy="0"/>
          </a:xfrm>
          <a:prstGeom prst="straightConnector1">
            <a:avLst/>
          </a:prstGeom>
          <a:noFill/>
          <a:ln w="57150" cap="flat" cmpd="sng">
            <a:solidFill>
              <a:schemeClr val="dk1"/>
            </a:solidFill>
            <a:prstDash val="solid"/>
            <a:round/>
            <a:headEnd type="none" w="sm" len="sm"/>
            <a:tailEnd type="none" w="sm" len="sm"/>
          </a:ln>
        </p:spPr>
      </p:cxnSp>
      <p:cxnSp>
        <p:nvCxnSpPr>
          <p:cNvPr id="887" name="Google Shape;887;p62"/>
          <p:cNvCxnSpPr/>
          <p:nvPr/>
        </p:nvCxnSpPr>
        <p:spPr>
          <a:xfrm rot="10800000">
            <a:off x="3747014" y="4201610"/>
            <a:ext cx="0" cy="1246691"/>
          </a:xfrm>
          <a:prstGeom prst="straightConnector1">
            <a:avLst/>
          </a:prstGeom>
          <a:noFill/>
          <a:ln w="28575" cap="flat" cmpd="sng">
            <a:solidFill>
              <a:schemeClr val="dk1"/>
            </a:solidFill>
            <a:prstDash val="solid"/>
            <a:round/>
            <a:headEnd type="none" w="sm" len="sm"/>
            <a:tailEnd type="none" w="sm" len="sm"/>
          </a:ln>
        </p:spPr>
      </p:cxnSp>
      <p:cxnSp>
        <p:nvCxnSpPr>
          <p:cNvPr id="888" name="Google Shape;888;p62"/>
          <p:cNvCxnSpPr/>
          <p:nvPr/>
        </p:nvCxnSpPr>
        <p:spPr>
          <a:xfrm rot="10800000">
            <a:off x="8358339" y="4322965"/>
            <a:ext cx="0" cy="1125335"/>
          </a:xfrm>
          <a:prstGeom prst="straightConnector1">
            <a:avLst/>
          </a:prstGeom>
          <a:noFill/>
          <a:ln w="28575"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28449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5"/>
                                        </p:tgtEl>
                                        <p:attrNameLst>
                                          <p:attrName>style.visibility</p:attrName>
                                        </p:attrNameLst>
                                      </p:cBhvr>
                                      <p:to>
                                        <p:strVal val="visible"/>
                                      </p:to>
                                    </p:set>
                                    <p:animEffect transition="in" filter="fade">
                                      <p:cBhvr>
                                        <p:cTn id="7" dur="500"/>
                                        <p:tgtEl>
                                          <p:spTgt spid="8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5"/>
                                        </p:tgtEl>
                                        <p:attrNameLst>
                                          <p:attrName>style.visibility</p:attrName>
                                        </p:attrNameLst>
                                      </p:cBhvr>
                                      <p:to>
                                        <p:strVal val="visible"/>
                                      </p:to>
                                    </p:set>
                                    <p:animEffect transition="in" filter="fade">
                                      <p:cBhvr>
                                        <p:cTn id="12" dur="500"/>
                                        <p:tgtEl>
                                          <p:spTgt spid="8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68"/>
                                        </p:tgtEl>
                                        <p:attrNameLst>
                                          <p:attrName>style.visibility</p:attrName>
                                        </p:attrNameLst>
                                      </p:cBhvr>
                                      <p:to>
                                        <p:strVal val="visible"/>
                                      </p:to>
                                    </p:set>
                                    <p:animEffect transition="in" filter="fade">
                                      <p:cBhvr>
                                        <p:cTn id="17" dur="500"/>
                                        <p:tgtEl>
                                          <p:spTgt spid="8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78"/>
                                        </p:tgtEl>
                                        <p:attrNameLst>
                                          <p:attrName>style.visibility</p:attrName>
                                        </p:attrNameLst>
                                      </p:cBhvr>
                                      <p:to>
                                        <p:strVal val="visible"/>
                                      </p:to>
                                    </p:set>
                                    <p:animEffect transition="in" filter="fade">
                                      <p:cBhvr>
                                        <p:cTn id="22" dur="500"/>
                                        <p:tgtEl>
                                          <p:spTgt spid="87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8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a:t>Stage vs. Age</a:t>
            </a:r>
          </a:p>
        </p:txBody>
      </p:sp>
      <p:sp>
        <p:nvSpPr>
          <p:cNvPr id="58371" name="Content Placeholder 2"/>
          <p:cNvSpPr>
            <a:spLocks noGrp="1"/>
          </p:cNvSpPr>
          <p:nvPr>
            <p:ph idx="1"/>
          </p:nvPr>
        </p:nvSpPr>
        <p:spPr/>
        <p:txBody>
          <a:bodyPr/>
          <a:lstStyle/>
          <a:p>
            <a:r>
              <a:rPr lang="en-US" altLang="en-US" sz="2400"/>
              <a:t>Stage = where child is at developmentally, regardless of chronological age</a:t>
            </a:r>
          </a:p>
          <a:p>
            <a:r>
              <a:rPr lang="en-US" altLang="en-US" sz="2400"/>
              <a:t>Ask yourself, “At what age do kids typically master this behavior?”</a:t>
            </a:r>
          </a:p>
          <a:p>
            <a:r>
              <a:rPr lang="en-US" altLang="en-US" sz="2400"/>
              <a:t>Intervene based on the developmental challenge, not the age of the child – this usually requires creativity!</a:t>
            </a:r>
          </a:p>
          <a:p>
            <a:endParaRPr lang="en-US" altLang="en-US"/>
          </a:p>
          <a:p>
            <a:endParaRPr lang="en-US" altLang="en-US"/>
          </a:p>
        </p:txBody>
      </p:sp>
      <p:sp>
        <p:nvSpPr>
          <p:cNvPr id="4" name="Footer Placeholder 3"/>
          <p:cNvSpPr>
            <a:spLocks noGrp="1"/>
          </p:cNvSpPr>
          <p:nvPr>
            <p:ph type="ftr" sz="quarter" idx="11"/>
          </p:nvPr>
        </p:nvSpPr>
        <p:spPr/>
        <p:txBody>
          <a:bodyPr/>
          <a:lstStyle/>
          <a:p>
            <a:pPr>
              <a:defRPr/>
            </a:pPr>
            <a:r>
              <a:rPr lang="en-US"/>
              <a:t>NFI Vermont.  All rights reserved c 2017</a:t>
            </a:r>
          </a:p>
        </p:txBody>
      </p:sp>
      <p:sp>
        <p:nvSpPr>
          <p:cNvPr id="21" name="Rectangle 20"/>
          <p:cNvSpPr/>
          <p:nvPr/>
        </p:nvSpPr>
        <p:spPr>
          <a:xfrm>
            <a:off x="2438400" y="4075114"/>
            <a:ext cx="6400800" cy="2401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3" name="Straight Connector 22"/>
          <p:cNvCxnSpPr/>
          <p:nvPr/>
        </p:nvCxnSpPr>
        <p:spPr>
          <a:xfrm>
            <a:off x="2438400" y="4075114"/>
            <a:ext cx="6400800" cy="24018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a:spLocks noChangeArrowheads="1"/>
          </p:cNvSpPr>
          <p:nvPr/>
        </p:nvSpPr>
        <p:spPr bwMode="auto">
          <a:xfrm>
            <a:off x="2946400" y="5943600"/>
            <a:ext cx="132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b="1">
                <a:latin typeface="Arial" pitchFamily="34" charset="0"/>
              </a:rPr>
              <a:t>Stress</a:t>
            </a:r>
          </a:p>
        </p:txBody>
      </p:sp>
      <p:sp>
        <p:nvSpPr>
          <p:cNvPr id="27" name="TextBox 26"/>
          <p:cNvSpPr txBox="1">
            <a:spLocks noChangeArrowheads="1"/>
          </p:cNvSpPr>
          <p:nvPr/>
        </p:nvSpPr>
        <p:spPr bwMode="auto">
          <a:xfrm>
            <a:off x="6752492" y="4191000"/>
            <a:ext cx="17819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a:latin typeface="Arial" pitchFamily="34" charset="0"/>
              </a:rPr>
              <a:t>Performance</a:t>
            </a:r>
          </a:p>
        </p:txBody>
      </p:sp>
      <p:sp>
        <p:nvSpPr>
          <p:cNvPr id="29" name="Down Arrow 28"/>
          <p:cNvSpPr/>
          <p:nvPr/>
        </p:nvSpPr>
        <p:spPr>
          <a:xfrm>
            <a:off x="7194551" y="4699000"/>
            <a:ext cx="647700" cy="9779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 name="Up Arrow 29"/>
          <p:cNvSpPr/>
          <p:nvPr/>
        </p:nvSpPr>
        <p:spPr>
          <a:xfrm>
            <a:off x="3282951" y="4757738"/>
            <a:ext cx="647700" cy="9779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244873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p:bldP spid="27" grpId="0"/>
      <p:bldP spid="29" grpId="0" animBg="1"/>
      <p:bldP spid="3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001" y="1219200"/>
            <a:ext cx="105029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 descr="NMT_sm.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28251" y="0"/>
            <a:ext cx="2063749"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own Arrow 1"/>
          <p:cNvSpPr/>
          <p:nvPr/>
        </p:nvSpPr>
        <p:spPr>
          <a:xfrm>
            <a:off x="3149600" y="1752600"/>
            <a:ext cx="1024467" cy="1219200"/>
          </a:xfrm>
          <a:prstGeom prst="downArrow">
            <a:avLst/>
          </a:prstGeom>
          <a:solidFill>
            <a:srgbClr val="841E1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Down Arrow 4"/>
          <p:cNvSpPr/>
          <p:nvPr/>
        </p:nvSpPr>
        <p:spPr>
          <a:xfrm>
            <a:off x="10134600" y="1787525"/>
            <a:ext cx="1026584" cy="1219200"/>
          </a:xfrm>
          <a:prstGeom prst="downArrow">
            <a:avLst/>
          </a:prstGeom>
          <a:solidFill>
            <a:srgbClr val="841E1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Footer Placeholder 2"/>
          <p:cNvSpPr>
            <a:spLocks noGrp="1"/>
          </p:cNvSpPr>
          <p:nvPr>
            <p:ph type="ftr" sz="quarter" idx="11"/>
          </p:nvPr>
        </p:nvSpPr>
        <p:spPr/>
        <p:txBody>
          <a:bodyPr/>
          <a:lstStyle/>
          <a:p>
            <a:r>
              <a:rPr lang="en-US"/>
              <a:t>NFI Vermont.  All rights reserved c 2017</a:t>
            </a:r>
          </a:p>
        </p:txBody>
      </p:sp>
    </p:spTree>
    <p:extLst>
      <p:ext uri="{BB962C8B-B14F-4D97-AF65-F5344CB8AC3E}">
        <p14:creationId xmlns:p14="http://schemas.microsoft.com/office/powerpoint/2010/main" val="183597279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grpSp>
        <p:nvGrpSpPr>
          <p:cNvPr id="465" name="Google Shape;465;p37"/>
          <p:cNvGrpSpPr/>
          <p:nvPr/>
        </p:nvGrpSpPr>
        <p:grpSpPr>
          <a:xfrm>
            <a:off x="715617" y="363794"/>
            <a:ext cx="10654746" cy="5616692"/>
            <a:chOff x="0" y="0"/>
            <a:chExt cx="10654746" cy="5616692"/>
          </a:xfrm>
        </p:grpSpPr>
        <p:sp>
          <p:nvSpPr>
            <p:cNvPr id="466" name="Google Shape;466;p37"/>
            <p:cNvSpPr/>
            <p:nvPr/>
          </p:nvSpPr>
          <p:spPr>
            <a:xfrm>
              <a:off x="0" y="0"/>
              <a:ext cx="10654746" cy="5616692"/>
            </a:xfrm>
            <a:prstGeom prst="roundRect">
              <a:avLst>
                <a:gd name="adj" fmla="val 10000"/>
              </a:avLst>
            </a:prstGeom>
            <a:solidFill>
              <a:srgbClr val="ADCEBB"/>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7"/>
            <p:cNvSpPr txBox="1"/>
            <p:nvPr/>
          </p:nvSpPr>
          <p:spPr>
            <a:xfrm>
              <a:off x="0" y="2246676"/>
              <a:ext cx="10654746" cy="2246676"/>
            </a:xfrm>
            <a:prstGeom prst="rect">
              <a:avLst/>
            </a:prstGeom>
            <a:noFill/>
            <a:ln>
              <a:noFill/>
            </a:ln>
          </p:spPr>
          <p:txBody>
            <a:bodyPr spcFirstLastPara="1" wrap="square" lIns="156450" tIns="156450" rIns="156450" bIns="156450" anchor="ctr" anchorCtr="0">
              <a:noAutofit/>
            </a:bodyPr>
            <a:lstStyle/>
            <a:p>
              <a:pPr marL="0" marR="0" lvl="0" indent="0" algn="ctr" rtl="0">
                <a:lnSpc>
                  <a:spcPct val="90000"/>
                </a:lnSpc>
                <a:spcBef>
                  <a:spcPts val="0"/>
                </a:spcBef>
                <a:spcAft>
                  <a:spcPts val="0"/>
                </a:spcAft>
                <a:buNone/>
              </a:pPr>
              <a:r>
                <a:rPr lang="en-US" sz="2200">
                  <a:solidFill>
                    <a:schemeClr val="lt1"/>
                  </a:solidFill>
                  <a:latin typeface="Lustria"/>
                  <a:ea typeface="Lustria"/>
                  <a:cs typeface="Lustria"/>
                  <a:sym typeface="Lustria"/>
                </a:rPr>
                <a:t>#3 Emotion Regulation:</a:t>
              </a:r>
              <a:endParaRPr/>
            </a:p>
            <a:p>
              <a:pPr marL="0" marR="0" lvl="0" indent="0" algn="ctr" rtl="0">
                <a:lnSpc>
                  <a:spcPct val="90000"/>
                </a:lnSpc>
                <a:spcBef>
                  <a:spcPts val="770"/>
                </a:spcBef>
                <a:spcAft>
                  <a:spcPts val="0"/>
                </a:spcAft>
                <a:buNone/>
              </a:pPr>
              <a:r>
                <a:rPr lang="en-US" sz="2400" b="1">
                  <a:solidFill>
                    <a:schemeClr val="lt1"/>
                  </a:solidFill>
                  <a:latin typeface="Lustria"/>
                  <a:ea typeface="Lustria"/>
                  <a:cs typeface="Lustria"/>
                  <a:sym typeface="Lustria"/>
                </a:rPr>
                <a:t>Developmental Injuries</a:t>
              </a:r>
              <a:endParaRPr/>
            </a:p>
            <a:p>
              <a:pPr marL="0" marR="0" lvl="0" indent="0" algn="ctr" rtl="0">
                <a:lnSpc>
                  <a:spcPct val="90000"/>
                </a:lnSpc>
                <a:spcBef>
                  <a:spcPts val="840"/>
                </a:spcBef>
                <a:spcAft>
                  <a:spcPts val="0"/>
                </a:spcAft>
                <a:buNone/>
              </a:pPr>
              <a:endParaRPr sz="2400" b="1">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endParaRPr sz="2400" b="1">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r>
                <a:rPr lang="en-US" sz="2200" b="1">
                  <a:solidFill>
                    <a:schemeClr val="lt1"/>
                  </a:solidFill>
                  <a:latin typeface="Lustria"/>
                  <a:ea typeface="Lustria"/>
                  <a:cs typeface="Lustria"/>
                  <a:sym typeface="Lustria"/>
                </a:rPr>
                <a:t> </a:t>
              </a:r>
              <a:endParaRPr/>
            </a:p>
            <a:p>
              <a:pPr marL="0" marR="0" lvl="0" indent="0" algn="ctr" rtl="0">
                <a:lnSpc>
                  <a:spcPct val="90000"/>
                </a:lnSpc>
                <a:spcBef>
                  <a:spcPts val="770"/>
                </a:spcBef>
                <a:spcAft>
                  <a:spcPts val="0"/>
                </a:spcAft>
                <a:buNone/>
              </a:pPr>
              <a:endParaRPr sz="2200">
                <a:solidFill>
                  <a:schemeClr val="lt1"/>
                </a:solidFill>
                <a:latin typeface="Lustria"/>
                <a:ea typeface="Lustria"/>
                <a:cs typeface="Lustria"/>
                <a:sym typeface="Lustria"/>
              </a:endParaRPr>
            </a:p>
          </p:txBody>
        </p:sp>
        <p:sp>
          <p:nvSpPr>
            <p:cNvPr id="468" name="Google Shape;468;p37"/>
            <p:cNvSpPr/>
            <p:nvPr/>
          </p:nvSpPr>
          <p:spPr>
            <a:xfrm>
              <a:off x="4445200" y="174299"/>
              <a:ext cx="1870358" cy="1870358"/>
            </a:xfrm>
            <a:prstGeom prst="ellipse">
              <a:avLst/>
            </a:prstGeom>
            <a:blipFill rotWithShape="1">
              <a:blip r:embed="rId3">
                <a:alphaModFix/>
              </a:blip>
              <a:stretch>
                <a:fillRect/>
              </a:stretch>
            </a:blip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7"/>
            <p:cNvSpPr/>
            <p:nvPr/>
          </p:nvSpPr>
          <p:spPr>
            <a:xfrm rot="10800000" flipH="1">
              <a:off x="10563290" y="5265912"/>
              <a:ext cx="91456" cy="114361"/>
            </a:xfrm>
            <a:prstGeom prst="leftRightArrow">
              <a:avLst>
                <a:gd name="adj1" fmla="val 50000"/>
                <a:gd name="adj2" fmla="val 50000"/>
              </a:avLst>
            </a:prstGeom>
            <a:solidFill>
              <a:srgbClr val="C2D7CB"/>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0" name="Google Shape;470;p37"/>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nvGrpSpPr>
          <p:cNvPr id="471" name="Google Shape;471;p37"/>
          <p:cNvGrpSpPr/>
          <p:nvPr/>
        </p:nvGrpSpPr>
        <p:grpSpPr>
          <a:xfrm>
            <a:off x="113072" y="6333772"/>
            <a:ext cx="495301" cy="496031"/>
            <a:chOff x="152400" y="6205955"/>
            <a:chExt cx="495301" cy="496031"/>
          </a:xfrm>
        </p:grpSpPr>
        <p:pic>
          <p:nvPicPr>
            <p:cNvPr id="472" name="Google Shape;472;p37" descr="35[1]"/>
            <p:cNvPicPr preferRelativeResize="0"/>
            <p:nvPr/>
          </p:nvPicPr>
          <p:blipFill rotWithShape="1">
            <a:blip r:embed="rId4">
              <a:alphaModFix/>
            </a:blip>
            <a:srcRect/>
            <a:stretch/>
          </p:blipFill>
          <p:spPr>
            <a:xfrm>
              <a:off x="152400" y="6205955"/>
              <a:ext cx="495300" cy="496031"/>
            </a:xfrm>
            <a:prstGeom prst="ellipse">
              <a:avLst/>
            </a:prstGeom>
            <a:noFill/>
            <a:ln>
              <a:noFill/>
            </a:ln>
          </p:spPr>
        </p:pic>
        <p:sp>
          <p:nvSpPr>
            <p:cNvPr id="473" name="Google Shape;473;p37"/>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sp>
        <p:nvSpPr>
          <p:cNvPr id="474" name="Google Shape;474;p37"/>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sp>
        <p:nvSpPr>
          <p:cNvPr id="2" name="Rounded Rectangle 1"/>
          <p:cNvSpPr/>
          <p:nvPr/>
        </p:nvSpPr>
        <p:spPr>
          <a:xfrm>
            <a:off x="1007161" y="3423492"/>
            <a:ext cx="10177669" cy="24632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Be an interpreter </a:t>
            </a:r>
            <a:endParaRPr lang="en-US" sz="2000" dirty="0"/>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Use movement, yoga, martial arts, music, OT activities, etc.</a:t>
            </a:r>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Teach affect identification and expression</a:t>
            </a:r>
            <a:endParaRPr lang="en-US" sz="2000" dirty="0"/>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Co-regulation strategies: RRR</a:t>
            </a:r>
            <a:endParaRPr lang="en-US" sz="2000" dirty="0"/>
          </a:p>
        </p:txBody>
      </p:sp>
    </p:spTree>
    <p:extLst>
      <p:ext uri="{BB962C8B-B14F-4D97-AF65-F5344CB8AC3E}">
        <p14:creationId xmlns:p14="http://schemas.microsoft.com/office/powerpoint/2010/main" val="217951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grpSp>
        <p:nvGrpSpPr>
          <p:cNvPr id="510" name="Google Shape;510;p40"/>
          <p:cNvGrpSpPr/>
          <p:nvPr/>
        </p:nvGrpSpPr>
        <p:grpSpPr>
          <a:xfrm>
            <a:off x="715617" y="363794"/>
            <a:ext cx="10654746" cy="5616692"/>
            <a:chOff x="0" y="0"/>
            <a:chExt cx="10654746" cy="5616692"/>
          </a:xfrm>
        </p:grpSpPr>
        <p:sp>
          <p:nvSpPr>
            <p:cNvPr id="511" name="Google Shape;511;p40"/>
            <p:cNvSpPr/>
            <p:nvPr/>
          </p:nvSpPr>
          <p:spPr>
            <a:xfrm>
              <a:off x="0" y="0"/>
              <a:ext cx="10654746" cy="5616692"/>
            </a:xfrm>
            <a:prstGeom prst="roundRect">
              <a:avLst>
                <a:gd name="adj" fmla="val 10000"/>
              </a:avLst>
            </a:prstGeom>
            <a:solidFill>
              <a:srgbClr val="A4D085"/>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0"/>
            <p:cNvSpPr txBox="1"/>
            <p:nvPr/>
          </p:nvSpPr>
          <p:spPr>
            <a:xfrm>
              <a:off x="0" y="2246676"/>
              <a:ext cx="10654746" cy="2246676"/>
            </a:xfrm>
            <a:prstGeom prst="rect">
              <a:avLst/>
            </a:prstGeom>
            <a:noFill/>
            <a:ln>
              <a:noFill/>
            </a:ln>
          </p:spPr>
          <p:txBody>
            <a:bodyPr spcFirstLastPara="1" wrap="square" lIns="192000" tIns="192000" rIns="192000" bIns="192000" anchor="ctr" anchorCtr="0">
              <a:noAutofit/>
            </a:bodyPr>
            <a:lstStyle/>
            <a:p>
              <a:pPr marL="0" marR="0" lvl="0" indent="0" algn="ctr" rtl="0">
                <a:lnSpc>
                  <a:spcPct val="90000"/>
                </a:lnSpc>
                <a:spcBef>
                  <a:spcPts val="0"/>
                </a:spcBef>
                <a:spcAft>
                  <a:spcPts val="0"/>
                </a:spcAft>
                <a:buNone/>
              </a:pPr>
              <a:endParaRPr sz="2700">
                <a:solidFill>
                  <a:schemeClr val="lt1"/>
                </a:solidFill>
                <a:latin typeface="Lustria"/>
                <a:ea typeface="Lustria"/>
                <a:cs typeface="Lustria"/>
                <a:sym typeface="Lustria"/>
              </a:endParaRPr>
            </a:p>
            <a:p>
              <a:pPr marL="0" marR="0" lvl="0" indent="0" algn="ctr" rtl="0">
                <a:lnSpc>
                  <a:spcPct val="90000"/>
                </a:lnSpc>
                <a:spcBef>
                  <a:spcPts val="945"/>
                </a:spcBef>
                <a:spcAft>
                  <a:spcPts val="0"/>
                </a:spcAft>
                <a:buNone/>
              </a:pPr>
              <a:r>
                <a:rPr lang="en-US" sz="2700">
                  <a:solidFill>
                    <a:schemeClr val="lt1"/>
                  </a:solidFill>
                  <a:latin typeface="Lustria"/>
                  <a:ea typeface="Lustria"/>
                  <a:cs typeface="Lustria"/>
                  <a:sym typeface="Lustria"/>
                </a:rPr>
                <a:t>#4 Cognition &amp; Learning: </a:t>
              </a:r>
              <a:endParaRPr/>
            </a:p>
            <a:p>
              <a:pPr marL="0" marR="0" lvl="0" indent="0" algn="ctr" rtl="0">
                <a:lnSpc>
                  <a:spcPct val="90000"/>
                </a:lnSpc>
                <a:spcBef>
                  <a:spcPts val="945"/>
                </a:spcBef>
                <a:spcAft>
                  <a:spcPts val="0"/>
                </a:spcAft>
                <a:buNone/>
              </a:pPr>
              <a:r>
                <a:rPr lang="en-US" sz="2400" b="1">
                  <a:solidFill>
                    <a:schemeClr val="lt1"/>
                  </a:solidFill>
                  <a:latin typeface="Lustria"/>
                  <a:ea typeface="Lustria"/>
                  <a:cs typeface="Lustria"/>
                  <a:sym typeface="Lustria"/>
                </a:rPr>
                <a:t>Developmental Injuries </a:t>
              </a:r>
              <a:endParaRPr/>
            </a:p>
            <a:p>
              <a:pPr marL="0" marR="0" lvl="0" indent="0" algn="ctr" rtl="0">
                <a:lnSpc>
                  <a:spcPct val="90000"/>
                </a:lnSpc>
                <a:spcBef>
                  <a:spcPts val="840"/>
                </a:spcBef>
                <a:spcAft>
                  <a:spcPts val="0"/>
                </a:spcAft>
                <a:buNone/>
              </a:pPr>
              <a:endParaRPr sz="2400">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endParaRPr sz="2400">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endParaRPr sz="2400">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endParaRPr sz="2700">
                <a:solidFill>
                  <a:schemeClr val="lt1"/>
                </a:solidFill>
                <a:latin typeface="Lustria"/>
                <a:ea typeface="Lustria"/>
                <a:cs typeface="Lustria"/>
                <a:sym typeface="Lustria"/>
              </a:endParaRPr>
            </a:p>
          </p:txBody>
        </p:sp>
        <p:sp>
          <p:nvSpPr>
            <p:cNvPr id="513" name="Google Shape;513;p40"/>
            <p:cNvSpPr/>
            <p:nvPr/>
          </p:nvSpPr>
          <p:spPr>
            <a:xfrm>
              <a:off x="4392194" y="172391"/>
              <a:ext cx="1870358" cy="1870358"/>
            </a:xfrm>
            <a:prstGeom prst="ellipse">
              <a:avLst/>
            </a:prstGeom>
            <a:blipFill rotWithShape="1">
              <a:blip r:embed="rId3">
                <a:alphaModFix/>
              </a:blip>
              <a:stretch>
                <a:fillRect/>
              </a:stretch>
            </a:blip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0"/>
            <p:cNvSpPr/>
            <p:nvPr/>
          </p:nvSpPr>
          <p:spPr>
            <a:xfrm rot="10800000" flipH="1">
              <a:off x="5440541" y="5265912"/>
              <a:ext cx="91456" cy="114361"/>
            </a:xfrm>
            <a:prstGeom prst="leftRightArrow">
              <a:avLst>
                <a:gd name="adj1" fmla="val 50000"/>
                <a:gd name="adj2" fmla="val 50000"/>
              </a:avLst>
            </a:prstGeom>
            <a:solidFill>
              <a:srgbClr val="C2D7CB"/>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5" name="Google Shape;515;p40"/>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nvGrpSpPr>
          <p:cNvPr id="516" name="Google Shape;516;p40"/>
          <p:cNvGrpSpPr/>
          <p:nvPr/>
        </p:nvGrpSpPr>
        <p:grpSpPr>
          <a:xfrm>
            <a:off x="113072" y="6333772"/>
            <a:ext cx="495301" cy="496031"/>
            <a:chOff x="152400" y="6205955"/>
            <a:chExt cx="495301" cy="496031"/>
          </a:xfrm>
        </p:grpSpPr>
        <p:pic>
          <p:nvPicPr>
            <p:cNvPr id="517" name="Google Shape;517;p40" descr="35[1]"/>
            <p:cNvPicPr preferRelativeResize="0"/>
            <p:nvPr/>
          </p:nvPicPr>
          <p:blipFill rotWithShape="1">
            <a:blip r:embed="rId4">
              <a:alphaModFix/>
            </a:blip>
            <a:srcRect/>
            <a:stretch/>
          </p:blipFill>
          <p:spPr>
            <a:xfrm>
              <a:off x="152400" y="6205955"/>
              <a:ext cx="495300" cy="496031"/>
            </a:xfrm>
            <a:prstGeom prst="ellipse">
              <a:avLst/>
            </a:prstGeom>
            <a:noFill/>
            <a:ln>
              <a:noFill/>
            </a:ln>
          </p:spPr>
        </p:pic>
        <p:sp>
          <p:nvSpPr>
            <p:cNvPr id="518" name="Google Shape;518;p40"/>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sp>
        <p:nvSpPr>
          <p:cNvPr id="519" name="Google Shape;519;p40"/>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sp>
        <p:nvSpPr>
          <p:cNvPr id="520" name="Google Shape;520;p40"/>
          <p:cNvSpPr/>
          <p:nvPr/>
        </p:nvSpPr>
        <p:spPr>
          <a:xfrm>
            <a:off x="1071769" y="3721492"/>
            <a:ext cx="10048461" cy="2374508"/>
          </a:xfrm>
          <a:prstGeom prst="roundRect">
            <a:avLst>
              <a:gd name="adj" fmla="val 16667"/>
            </a:avLst>
          </a:prstGeom>
          <a:solidFill>
            <a:schemeClr val="lt1"/>
          </a:solidFill>
          <a:ln w="9525" cap="flat" cmpd="sng">
            <a:solidFill>
              <a:srgbClr val="8C8C93"/>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Rigid/concrete thinking</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Poor cause and affect thinking/consequential thinking</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Language Delays, Language Use</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Difficulty with Executive Functioning</a:t>
            </a:r>
          </a:p>
          <a:p>
            <a:pPr marL="342900" marR="0" lvl="0" indent="-342900" algn="l" rtl="0">
              <a:spcBef>
                <a:spcPts val="0"/>
              </a:spcBef>
              <a:spcAft>
                <a:spcPts val="0"/>
              </a:spcAft>
              <a:buClr>
                <a:schemeClr val="dk1"/>
              </a:buClr>
              <a:buSzPts val="1800"/>
              <a:buFont typeface="Lustria"/>
              <a:buAutoNum type="arabicPeriod"/>
            </a:pPr>
            <a:r>
              <a:rPr lang="en-US" dirty="0">
                <a:solidFill>
                  <a:schemeClr val="dk1"/>
                </a:solidFill>
                <a:latin typeface="Lustria"/>
                <a:ea typeface="Lustria"/>
                <a:cs typeface="Lustria"/>
                <a:sym typeface="Lustria"/>
              </a:rPr>
              <a:t>Cognitive Distortions</a:t>
            </a:r>
            <a:endParaRPr lang="en-US" sz="1800" dirty="0">
              <a:solidFill>
                <a:schemeClr val="dk1"/>
              </a:solidFill>
              <a:latin typeface="Lustria"/>
              <a:ea typeface="Lustria"/>
              <a:cs typeface="Lustria"/>
              <a:sym typeface="Lustria"/>
            </a:endParaRPr>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Attention, Memory and Curiosity Deficits</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Learning challenges</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Intrusive memories</a:t>
            </a:r>
            <a:endParaRPr dirty="0"/>
          </a:p>
          <a:p>
            <a:pPr marL="0" marR="0" lvl="0" indent="0" algn="l" rtl="0">
              <a:spcBef>
                <a:spcPts val="0"/>
              </a:spcBef>
              <a:spcAft>
                <a:spcPts val="0"/>
              </a:spcAft>
              <a:buNone/>
            </a:pPr>
            <a:endParaRPr sz="1800" dirty="0">
              <a:solidFill>
                <a:schemeClr val="dk1"/>
              </a:solidFill>
              <a:latin typeface="Lustria"/>
              <a:ea typeface="Lustria"/>
              <a:cs typeface="Lustria"/>
              <a:sym typeface="Lustria"/>
            </a:endParaRPr>
          </a:p>
        </p:txBody>
      </p:sp>
    </p:spTree>
    <p:extLst>
      <p:ext uri="{BB962C8B-B14F-4D97-AF65-F5344CB8AC3E}">
        <p14:creationId xmlns:p14="http://schemas.microsoft.com/office/powerpoint/2010/main" val="24980494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a:t>NFI Vermont.  All rights reserved c 2017</a:t>
            </a:r>
          </a:p>
        </p:txBody>
      </p:sp>
      <p:pic>
        <p:nvPicPr>
          <p:cNvPr id="3" name="Picture 2"/>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0967579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Health Crisis</a:t>
            </a:r>
          </a:p>
        </p:txBody>
      </p:sp>
      <p:sp>
        <p:nvSpPr>
          <p:cNvPr id="3" name="Content Placeholder 2"/>
          <p:cNvSpPr>
            <a:spLocks noGrp="1"/>
          </p:cNvSpPr>
          <p:nvPr>
            <p:ph idx="1"/>
          </p:nvPr>
        </p:nvSpPr>
        <p:spPr/>
        <p:txBody>
          <a:bodyPr>
            <a:normAutofit/>
          </a:bodyPr>
          <a:lstStyle/>
          <a:p>
            <a:r>
              <a:rPr lang="en-US" dirty="0"/>
              <a:t>AIDS</a:t>
            </a:r>
          </a:p>
          <a:p>
            <a:r>
              <a:rPr lang="en-US" dirty="0"/>
              <a:t>Obesity</a:t>
            </a:r>
          </a:p>
          <a:p>
            <a:r>
              <a:rPr lang="en-US" dirty="0"/>
              <a:t>Domestic Violence</a:t>
            </a:r>
          </a:p>
          <a:p>
            <a:r>
              <a:rPr lang="en-US" dirty="0"/>
              <a:t>COVID-19</a:t>
            </a:r>
          </a:p>
          <a:p>
            <a:r>
              <a:rPr lang="en-US" dirty="0"/>
              <a:t>Bird Flu</a:t>
            </a:r>
          </a:p>
          <a:p>
            <a:r>
              <a:rPr lang="en-US" dirty="0"/>
              <a:t>Developmental Trauma</a:t>
            </a:r>
          </a:p>
          <a:p>
            <a:r>
              <a:rPr lang="en-US" dirty="0"/>
              <a:t>More…</a:t>
            </a: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988127"/>
            <a:ext cx="35052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1581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p:txBody>
          <a:bodyPr/>
          <a:lstStyle/>
          <a:p>
            <a:pPr eaLnBrk="1" hangingPunct="1"/>
            <a:r>
              <a:rPr lang="en-US" altLang="en-US"/>
              <a:t>Polling question #3		</a:t>
            </a:r>
          </a:p>
        </p:txBody>
      </p:sp>
      <p:sp>
        <p:nvSpPr>
          <p:cNvPr id="66563" name="Content Placeholder 1"/>
          <p:cNvSpPr>
            <a:spLocks noGrp="1"/>
          </p:cNvSpPr>
          <p:nvPr>
            <p:ph idx="1"/>
          </p:nvPr>
        </p:nvSpPr>
        <p:spPr/>
        <p:txBody>
          <a:bodyPr>
            <a:normAutofit/>
          </a:bodyPr>
          <a:lstStyle/>
          <a:p>
            <a:pPr eaLnBrk="1" hangingPunct="1"/>
            <a:r>
              <a:rPr lang="en-US" altLang="en-US" sz="3600" dirty="0"/>
              <a:t>How many participants have a morning, coffee routine?</a:t>
            </a:r>
          </a:p>
        </p:txBody>
      </p:sp>
    </p:spTree>
    <p:extLst>
      <p:ext uri="{BB962C8B-B14F-4D97-AF65-F5344CB8AC3E}">
        <p14:creationId xmlns:p14="http://schemas.microsoft.com/office/powerpoint/2010/main" val="37468800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Interrupted Sequential Thinking</a:t>
            </a:r>
          </a:p>
        </p:txBody>
      </p:sp>
      <p:pic>
        <p:nvPicPr>
          <p:cNvPr id="2050" name="Picture 2" descr="A man making coffe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5384800" cy="4495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A toaster oven on fire"/>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6202363" y="2331897"/>
            <a:ext cx="5065712" cy="2859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a:t>NFI Vermont.  All rights reserved c 2017</a:t>
            </a:r>
          </a:p>
        </p:txBody>
      </p:sp>
    </p:spTree>
    <p:extLst>
      <p:ext uri="{BB962C8B-B14F-4D97-AF65-F5344CB8AC3E}">
        <p14:creationId xmlns:p14="http://schemas.microsoft.com/office/powerpoint/2010/main" val="15269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fade">
                                      <p:cBhvr>
                                        <p:cTn id="13" dur="1000"/>
                                        <p:tgtEl>
                                          <p:spTgt spid="2051"/>
                                        </p:tgtEl>
                                      </p:cBhvr>
                                    </p:animEffect>
                                    <p:anim calcmode="lin" valueType="num">
                                      <p:cBhvr>
                                        <p:cTn id="14" dur="1000" fill="hold"/>
                                        <p:tgtEl>
                                          <p:spTgt spid="2051"/>
                                        </p:tgtEl>
                                        <p:attrNameLst>
                                          <p:attrName>ppt_x</p:attrName>
                                        </p:attrNameLst>
                                      </p:cBhvr>
                                      <p:tavLst>
                                        <p:tav tm="0">
                                          <p:val>
                                            <p:strVal val="#ppt_x"/>
                                          </p:val>
                                        </p:tav>
                                        <p:tav tm="100000">
                                          <p:val>
                                            <p:strVal val="#ppt_x"/>
                                          </p:val>
                                        </p:tav>
                                      </p:tavLst>
                                    </p:anim>
                                    <p:anim calcmode="lin" valueType="num">
                                      <p:cBhvr>
                                        <p:cTn id="15"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NFI Vermont.  All rights reserved c 2017</a:t>
            </a:r>
          </a:p>
        </p:txBody>
      </p:sp>
      <p:sp>
        <p:nvSpPr>
          <p:cNvPr id="49154" name="Title 1"/>
          <p:cNvSpPr>
            <a:spLocks noGrp="1"/>
          </p:cNvSpPr>
          <p:nvPr>
            <p:ph type="title" idx="4294967295"/>
          </p:nvPr>
        </p:nvSpPr>
        <p:spPr>
          <a:xfrm>
            <a:off x="381000" y="349250"/>
            <a:ext cx="10972800" cy="1371600"/>
          </a:xfrm>
        </p:spPr>
        <p:txBody>
          <a:bodyPr/>
          <a:lstStyle/>
          <a:p>
            <a:pPr eaLnBrk="1" hangingPunct="1"/>
            <a:r>
              <a:rPr lang="en-US" altLang="en-US" dirty="0"/>
              <a:t>Sequential Thinking </a:t>
            </a:r>
          </a:p>
        </p:txBody>
      </p:sp>
      <p:sp>
        <p:nvSpPr>
          <p:cNvPr id="52227" name="Content Placeholder 2"/>
          <p:cNvSpPr>
            <a:spLocks noGrp="1"/>
          </p:cNvSpPr>
          <p:nvPr>
            <p:ph idx="4294967295"/>
          </p:nvPr>
        </p:nvSpPr>
        <p:spPr>
          <a:xfrm>
            <a:off x="515155" y="1981200"/>
            <a:ext cx="10972800" cy="4114800"/>
          </a:xfrm>
        </p:spPr>
        <p:txBody>
          <a:bodyPr rtlCol="0">
            <a:normAutofit/>
          </a:bodyPr>
          <a:lstStyle/>
          <a:p>
            <a:pPr marL="0" indent="0" algn="ctr" eaLnBrk="1" fontAlgn="auto" hangingPunct="1">
              <a:spcAft>
                <a:spcPts val="0"/>
              </a:spcAft>
              <a:buFont typeface="Wingdings" pitchFamily="2" charset="2"/>
              <a:buNone/>
              <a:defRPr/>
            </a:pPr>
            <a:r>
              <a:rPr lang="en-US" altLang="en-US" dirty="0"/>
              <a:t>A child’s successful completion of many academic tasks depends on the ability to bring a linear order to the chaos of daily experience. Traumatic experience can limit this ability to organize material sequentially, leading to difficulty in reading, writing and communicating verbally. </a:t>
            </a:r>
          </a:p>
          <a:p>
            <a:pPr marL="0" indent="0" algn="ctr" eaLnBrk="1" fontAlgn="auto" hangingPunct="1">
              <a:spcAft>
                <a:spcPts val="0"/>
              </a:spcAft>
              <a:buFont typeface="Wingdings" pitchFamily="2" charset="2"/>
              <a:buNone/>
              <a:defRPr/>
            </a:pPr>
            <a:endParaRPr lang="en-US" altLang="en-US" dirty="0"/>
          </a:p>
          <a:p>
            <a:pPr marL="0" indent="0" eaLnBrk="1" fontAlgn="auto" hangingPunct="1">
              <a:spcAft>
                <a:spcPts val="0"/>
              </a:spcAft>
              <a:buFont typeface="Wingdings" pitchFamily="2" charset="2"/>
              <a:buNone/>
              <a:defRPr/>
            </a:pPr>
            <a:r>
              <a:rPr lang="en-US" altLang="en-US" sz="1600" dirty="0"/>
              <a:t>From Helping the Traumatized Child Learn</a:t>
            </a:r>
          </a:p>
        </p:txBody>
      </p:sp>
    </p:spTree>
    <p:extLst>
      <p:ext uri="{BB962C8B-B14F-4D97-AF65-F5344CB8AC3E}">
        <p14:creationId xmlns:p14="http://schemas.microsoft.com/office/powerpoint/2010/main" val="4453692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336800" y="685800"/>
          <a:ext cx="8128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nvGraphicFramePr>
        <p:xfrm>
          <a:off x="-508000" y="304800"/>
          <a:ext cx="6908800" cy="6121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0660" name="TextBox 13"/>
          <p:cNvSpPr txBox="1">
            <a:spLocks noChangeArrowheads="1"/>
          </p:cNvSpPr>
          <p:nvPr/>
        </p:nvSpPr>
        <p:spPr bwMode="auto">
          <a:xfrm>
            <a:off x="7518400" y="228601"/>
            <a:ext cx="4470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37931725" indent="-37474525"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dirty="0">
                <a:solidFill>
                  <a:srgbClr val="3333CC"/>
                </a:solidFill>
                <a:ea typeface="ＭＳ Ｐゴシック" pitchFamily="34" charset="-128"/>
              </a:rPr>
              <a:t>Building on competencies</a:t>
            </a:r>
          </a:p>
        </p:txBody>
      </p:sp>
      <p:cxnSp>
        <p:nvCxnSpPr>
          <p:cNvPr id="20" name="Straight Connector 19"/>
          <p:cNvCxnSpPr>
            <a:cxnSpLocks noChangeShapeType="1"/>
          </p:cNvCxnSpPr>
          <p:nvPr/>
        </p:nvCxnSpPr>
        <p:spPr bwMode="auto">
          <a:xfrm rot="16200000" flipH="1">
            <a:off x="3784600" y="4826000"/>
            <a:ext cx="1371600" cy="4064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24" name="Straight Connector 23"/>
          <p:cNvCxnSpPr>
            <a:cxnSpLocks noChangeShapeType="1"/>
          </p:cNvCxnSpPr>
          <p:nvPr/>
        </p:nvCxnSpPr>
        <p:spPr bwMode="auto">
          <a:xfrm rot="5400000" flipH="1" flipV="1">
            <a:off x="3644900" y="4076700"/>
            <a:ext cx="2667000" cy="6096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26" name="Straight Connector 25"/>
          <p:cNvCxnSpPr>
            <a:cxnSpLocks noChangeShapeType="1"/>
          </p:cNvCxnSpPr>
          <p:nvPr/>
        </p:nvCxnSpPr>
        <p:spPr bwMode="auto">
          <a:xfrm rot="16200000" flipH="1">
            <a:off x="5080000" y="3251200"/>
            <a:ext cx="914400" cy="5080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28" name="Straight Connector 27"/>
          <p:cNvCxnSpPr>
            <a:cxnSpLocks noChangeShapeType="1"/>
          </p:cNvCxnSpPr>
          <p:nvPr/>
        </p:nvCxnSpPr>
        <p:spPr bwMode="auto">
          <a:xfrm rot="5400000" flipH="1" flipV="1">
            <a:off x="4711700" y="2679700"/>
            <a:ext cx="2362200" cy="2032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30" name="Straight Connector 29"/>
          <p:cNvCxnSpPr>
            <a:cxnSpLocks noChangeShapeType="1"/>
          </p:cNvCxnSpPr>
          <p:nvPr/>
        </p:nvCxnSpPr>
        <p:spPr bwMode="auto">
          <a:xfrm rot="5400000" flipH="1" flipV="1">
            <a:off x="6134100" y="1155700"/>
            <a:ext cx="533400" cy="2032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32" name="Straight Connector 31"/>
          <p:cNvCxnSpPr>
            <a:cxnSpLocks noChangeShapeType="1"/>
          </p:cNvCxnSpPr>
          <p:nvPr/>
        </p:nvCxnSpPr>
        <p:spPr bwMode="auto">
          <a:xfrm rot="5400000">
            <a:off x="6134101" y="4380972"/>
            <a:ext cx="2362200" cy="423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34" name="Straight Connector 33"/>
          <p:cNvCxnSpPr>
            <a:cxnSpLocks noChangeShapeType="1"/>
          </p:cNvCxnSpPr>
          <p:nvPr/>
        </p:nvCxnSpPr>
        <p:spPr bwMode="auto">
          <a:xfrm rot="5400000" flipH="1" flipV="1">
            <a:off x="6705600" y="4343400"/>
            <a:ext cx="1828800" cy="6096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36" name="Straight Connector 35"/>
          <p:cNvCxnSpPr>
            <a:cxnSpLocks noChangeShapeType="1"/>
          </p:cNvCxnSpPr>
          <p:nvPr/>
        </p:nvCxnSpPr>
        <p:spPr bwMode="auto">
          <a:xfrm rot="16200000" flipH="1">
            <a:off x="7061200" y="4597400"/>
            <a:ext cx="2438400" cy="7112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40" name="Straight Connector 39"/>
          <p:cNvCxnSpPr>
            <a:cxnSpLocks noChangeShapeType="1"/>
          </p:cNvCxnSpPr>
          <p:nvPr/>
        </p:nvCxnSpPr>
        <p:spPr bwMode="auto">
          <a:xfrm rot="16200000" flipH="1">
            <a:off x="5803900" y="2374900"/>
            <a:ext cx="2209800" cy="2032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46" name="Straight Connector 45"/>
          <p:cNvCxnSpPr>
            <a:cxnSpLocks noChangeShapeType="1"/>
          </p:cNvCxnSpPr>
          <p:nvPr/>
        </p:nvCxnSpPr>
        <p:spPr bwMode="auto">
          <a:xfrm flipV="1">
            <a:off x="5994400" y="1524000"/>
            <a:ext cx="304800" cy="762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a:cxnSpLocks noChangeShapeType="1"/>
          </p:cNvCxnSpPr>
          <p:nvPr/>
        </p:nvCxnSpPr>
        <p:spPr bwMode="auto">
          <a:xfrm rot="5400000" flipH="1" flipV="1">
            <a:off x="6972300" y="3238500"/>
            <a:ext cx="381000" cy="3048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50" name="Straight Connector 49"/>
          <p:cNvCxnSpPr>
            <a:cxnSpLocks noChangeShapeType="1"/>
          </p:cNvCxnSpPr>
          <p:nvPr/>
        </p:nvCxnSpPr>
        <p:spPr bwMode="auto">
          <a:xfrm rot="16200000" flipV="1">
            <a:off x="6464300" y="1028700"/>
            <a:ext cx="381000" cy="3048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22" name="TextBox 21"/>
          <p:cNvSpPr txBox="1">
            <a:spLocks noChangeArrowheads="1"/>
          </p:cNvSpPr>
          <p:nvPr/>
        </p:nvSpPr>
        <p:spPr bwMode="auto">
          <a:xfrm>
            <a:off x="5410503" y="1524001"/>
            <a:ext cx="8566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37931725" indent="-37474525"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0000"/>
                </a:solidFill>
                <a:ea typeface="ＭＳ Ｐゴシック" pitchFamily="34" charset="-128"/>
              </a:rPr>
              <a:t>Math</a:t>
            </a:r>
          </a:p>
        </p:txBody>
      </p:sp>
      <p:sp>
        <p:nvSpPr>
          <p:cNvPr id="23" name="TextBox 22"/>
          <p:cNvSpPr txBox="1">
            <a:spLocks noChangeArrowheads="1"/>
          </p:cNvSpPr>
          <p:nvPr/>
        </p:nvSpPr>
        <p:spPr bwMode="auto">
          <a:xfrm>
            <a:off x="4252068" y="5562601"/>
            <a:ext cx="11859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37931725" indent="-37474525"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0000"/>
                </a:solidFill>
                <a:ea typeface="ＭＳ Ｐゴシック" pitchFamily="34" charset="-128"/>
              </a:rPr>
              <a:t>Reading</a:t>
            </a:r>
          </a:p>
        </p:txBody>
      </p:sp>
      <p:sp>
        <p:nvSpPr>
          <p:cNvPr id="25" name="TextBox 24"/>
          <p:cNvSpPr txBox="1">
            <a:spLocks noChangeArrowheads="1"/>
          </p:cNvSpPr>
          <p:nvPr/>
        </p:nvSpPr>
        <p:spPr bwMode="auto">
          <a:xfrm>
            <a:off x="4388729" y="3657601"/>
            <a:ext cx="25890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37931725" indent="-37474525"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0000"/>
                </a:solidFill>
                <a:ea typeface="ＭＳ Ｐゴシック" pitchFamily="34" charset="-128"/>
              </a:rPr>
              <a:t>Adult Relationships</a:t>
            </a:r>
          </a:p>
        </p:txBody>
      </p:sp>
      <p:sp>
        <p:nvSpPr>
          <p:cNvPr id="27" name="TextBox 26"/>
          <p:cNvSpPr txBox="1">
            <a:spLocks noChangeArrowheads="1"/>
          </p:cNvSpPr>
          <p:nvPr/>
        </p:nvSpPr>
        <p:spPr bwMode="auto">
          <a:xfrm>
            <a:off x="5550856" y="685800"/>
            <a:ext cx="1890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37931725" indent="-37474525"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a:solidFill>
                  <a:srgbClr val="000000"/>
                </a:solidFill>
                <a:ea typeface="ＭＳ Ｐゴシック" pitchFamily="34" charset="-128"/>
              </a:rPr>
              <a:t>Emotion Mgt.</a:t>
            </a:r>
          </a:p>
        </p:txBody>
      </p:sp>
      <p:sp>
        <p:nvSpPr>
          <p:cNvPr id="29" name="TextBox 28"/>
          <p:cNvSpPr txBox="1">
            <a:spLocks noChangeArrowheads="1"/>
          </p:cNvSpPr>
          <p:nvPr/>
        </p:nvSpPr>
        <p:spPr bwMode="auto">
          <a:xfrm>
            <a:off x="6777567" y="4572001"/>
            <a:ext cx="229658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37931725" indent="-37474525"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0000"/>
                </a:solidFill>
                <a:ea typeface="ＭＳ Ｐゴシック" pitchFamily="34" charset="-128"/>
              </a:rPr>
              <a:t>Attendance</a:t>
            </a:r>
          </a:p>
        </p:txBody>
      </p:sp>
      <p:sp>
        <p:nvSpPr>
          <p:cNvPr id="31" name="TextBox 30"/>
          <p:cNvSpPr txBox="1">
            <a:spLocks noChangeArrowheads="1"/>
          </p:cNvSpPr>
          <p:nvPr/>
        </p:nvSpPr>
        <p:spPr bwMode="auto">
          <a:xfrm>
            <a:off x="7485955" y="5889626"/>
            <a:ext cx="21857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37931725" indent="-37474525"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0000"/>
                </a:solidFill>
                <a:ea typeface="ＭＳ Ｐゴシック" pitchFamily="34" charset="-128"/>
              </a:rPr>
              <a:t>Peer Interaction</a:t>
            </a:r>
          </a:p>
        </p:txBody>
      </p:sp>
      <p:sp>
        <p:nvSpPr>
          <p:cNvPr id="33" name="TextBox 32"/>
          <p:cNvSpPr txBox="1">
            <a:spLocks noChangeArrowheads="1"/>
          </p:cNvSpPr>
          <p:nvPr/>
        </p:nvSpPr>
        <p:spPr bwMode="auto">
          <a:xfrm>
            <a:off x="6821178" y="2857501"/>
            <a:ext cx="11256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37931725" indent="-37474525"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0000"/>
                </a:solidFill>
                <a:ea typeface="ＭＳ Ｐゴシック" pitchFamily="34" charset="-128"/>
              </a:rPr>
              <a:t>Science</a:t>
            </a:r>
          </a:p>
        </p:txBody>
      </p:sp>
      <p:sp>
        <p:nvSpPr>
          <p:cNvPr id="70681" name="TextBox 1"/>
          <p:cNvSpPr txBox="1">
            <a:spLocks noChangeArrowheads="1"/>
          </p:cNvSpPr>
          <p:nvPr/>
        </p:nvSpPr>
        <p:spPr bwMode="auto">
          <a:xfrm>
            <a:off x="1142211" y="5514945"/>
            <a:ext cx="14253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37931725" indent="-37474525"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pitchFamily="34" charset="0"/>
                <a:ea typeface="ＭＳ Ｐゴシック" pitchFamily="34" charset="-128"/>
              </a:rPr>
              <a:t>(Universal)</a:t>
            </a:r>
          </a:p>
        </p:txBody>
      </p:sp>
      <p:sp>
        <p:nvSpPr>
          <p:cNvPr id="70682" name="TextBox 34"/>
          <p:cNvSpPr txBox="1">
            <a:spLocks noChangeArrowheads="1"/>
          </p:cNvSpPr>
          <p:nvPr/>
        </p:nvSpPr>
        <p:spPr bwMode="auto">
          <a:xfrm>
            <a:off x="2737061" y="2146945"/>
            <a:ext cx="13521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37931725" indent="-37474525"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pitchFamily="34" charset="0"/>
                <a:ea typeface="ＭＳ Ｐゴシック" pitchFamily="34" charset="-128"/>
              </a:rPr>
              <a:t>(Targeted)</a:t>
            </a:r>
          </a:p>
        </p:txBody>
      </p:sp>
      <p:sp>
        <p:nvSpPr>
          <p:cNvPr id="70683" name="TextBox 36"/>
          <p:cNvSpPr txBox="1">
            <a:spLocks noChangeArrowheads="1"/>
          </p:cNvSpPr>
          <p:nvPr/>
        </p:nvSpPr>
        <p:spPr bwMode="auto">
          <a:xfrm>
            <a:off x="3833539" y="636290"/>
            <a:ext cx="1380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37931725" indent="-37474525"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pitchFamily="34" charset="0"/>
                <a:ea typeface="ＭＳ Ｐゴシック" pitchFamily="34" charset="-128"/>
              </a:rPr>
              <a:t>(Intensive)</a:t>
            </a:r>
          </a:p>
        </p:txBody>
      </p:sp>
      <p:sp>
        <p:nvSpPr>
          <p:cNvPr id="5" name="Isosceles Triangle 4">
            <a:extLst>
              <a:ext uri="{FF2B5EF4-FFF2-40B4-BE49-F238E27FC236}">
                <a16:creationId xmlns:a16="http://schemas.microsoft.com/office/drawing/2014/main" id="{A88B6444-A132-4BCC-A65C-BCAD6120C90C}"/>
              </a:ext>
            </a:extLst>
          </p:cNvPr>
          <p:cNvSpPr/>
          <p:nvPr/>
        </p:nvSpPr>
        <p:spPr>
          <a:xfrm>
            <a:off x="2387125" y="769853"/>
            <a:ext cx="8027350" cy="5581438"/>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Instructional supports, practices, and interventions can be tiered – students can not! There are no “tier 2 students” (or tier 3 or tier 1). By assigning this type of label to students we make their current status permanent. That is the antithesis of the concepts underlying a multi-tiered system of supports.</a:t>
            </a:r>
          </a:p>
          <a:p>
            <a:endParaRPr lang="en-US" b="1" dirty="0">
              <a:solidFill>
                <a:schemeClr val="tx1"/>
              </a:solidFill>
            </a:endParaRPr>
          </a:p>
          <a:p>
            <a:r>
              <a:rPr lang="en-US" sz="1100" dirty="0">
                <a:solidFill>
                  <a:schemeClr val="tx1"/>
                </a:solidFill>
              </a:rPr>
              <a:t>MTSS FIELD GUIDE, 2019</a:t>
            </a:r>
            <a:endParaRPr lang="en-US" dirty="0">
              <a:solidFill>
                <a:schemeClr val="tx1"/>
              </a:solidFill>
            </a:endParaRPr>
          </a:p>
        </p:txBody>
      </p:sp>
    </p:spTree>
    <p:extLst>
      <p:ext uri="{BB962C8B-B14F-4D97-AF65-F5344CB8AC3E}">
        <p14:creationId xmlns:p14="http://schemas.microsoft.com/office/powerpoint/2010/main" val="4313379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ppt_x"/>
                                          </p:val>
                                        </p:tav>
                                        <p:tav tm="100000">
                                          <p:val>
                                            <p:strVal val="#ppt_x"/>
                                          </p:val>
                                        </p:tav>
                                      </p:tavLst>
                                    </p:anim>
                                    <p:anim calcmode="lin" valueType="num">
                                      <p:cBhvr additive="base">
                                        <p:cTn id="24" dur="5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ppt_x"/>
                                          </p:val>
                                        </p:tav>
                                        <p:tav tm="100000">
                                          <p:val>
                                            <p:strVal val="#ppt_x"/>
                                          </p:val>
                                        </p:tav>
                                      </p:tavLst>
                                    </p:anim>
                                    <p:anim calcmode="lin" valueType="num">
                                      <p:cBhvr additive="base">
                                        <p:cTn id="36" dur="500" fill="hold"/>
                                        <p:tgtEl>
                                          <p:spTgt spid="4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7" grpId="0"/>
      <p:bldP spid="29" grpId="0"/>
      <p:bldP spid="31" grpId="0"/>
      <p:bldP spid="33" grpId="0"/>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Competencies</a:t>
            </a:r>
          </a:p>
        </p:txBody>
      </p:sp>
      <p:sp>
        <p:nvSpPr>
          <p:cNvPr id="6" name="Content Placeholder 5"/>
          <p:cNvSpPr>
            <a:spLocks noGrp="1"/>
          </p:cNvSpPr>
          <p:nvPr>
            <p:ph sz="half" idx="1"/>
          </p:nvPr>
        </p:nvSpPr>
        <p:spPr>
          <a:xfrm>
            <a:off x="913795" y="1732449"/>
            <a:ext cx="5060497" cy="4784464"/>
          </a:xfrm>
        </p:spPr>
        <p:txBody>
          <a:bodyPr>
            <a:normAutofit/>
          </a:bodyPr>
          <a:lstStyle/>
          <a:p>
            <a:r>
              <a:rPr lang="en-US" sz="2800" dirty="0"/>
              <a:t>Relational Connection</a:t>
            </a:r>
          </a:p>
          <a:p>
            <a:r>
              <a:rPr lang="en-US" sz="2800" dirty="0"/>
              <a:t>Self-Development and Identity</a:t>
            </a:r>
          </a:p>
          <a:p>
            <a:r>
              <a:rPr lang="en-US" sz="2800" dirty="0"/>
              <a:t>Executive Functioning</a:t>
            </a:r>
          </a:p>
          <a:p>
            <a:pPr lvl="1"/>
            <a:r>
              <a:rPr lang="en-US" sz="2400" dirty="0"/>
              <a:t>Delaying and Inhibiting Responses</a:t>
            </a:r>
          </a:p>
          <a:p>
            <a:pPr lvl="1"/>
            <a:r>
              <a:rPr lang="en-US" sz="2400" dirty="0"/>
              <a:t>Cognitive Flexibility</a:t>
            </a:r>
          </a:p>
          <a:p>
            <a:pPr lvl="1"/>
            <a:r>
              <a:rPr lang="en-US" sz="2400" dirty="0"/>
              <a:t>Working Memory</a:t>
            </a:r>
          </a:p>
          <a:p>
            <a:pPr marL="450000" lvl="1" indent="0">
              <a:buNone/>
            </a:pPr>
            <a:endParaRPr lang="en-US" sz="1200" dirty="0"/>
          </a:p>
          <a:p>
            <a:pPr marL="450000" lvl="1" indent="0">
              <a:buNone/>
            </a:pPr>
            <a:r>
              <a:rPr lang="en-US" sz="1200" dirty="0"/>
              <a:t>Margaret Blaustein and Christine </a:t>
            </a:r>
            <a:r>
              <a:rPr lang="en-US" sz="1200" dirty="0" err="1"/>
              <a:t>Kinniburgh</a:t>
            </a:r>
            <a:r>
              <a:rPr lang="en-US" sz="1200" dirty="0"/>
              <a:t>,  ARC Model</a:t>
            </a:r>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90688"/>
            <a:ext cx="5116739" cy="4746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0803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it!</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7601" y="1600201"/>
            <a:ext cx="9347199" cy="487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pPr>
              <a:defRPr/>
            </a:pPr>
            <a:r>
              <a:rPr lang="en-US"/>
              <a:t>NFI Vermont.  All rights reserved c 2017</a:t>
            </a:r>
          </a:p>
        </p:txBody>
      </p:sp>
      <p:sp>
        <p:nvSpPr>
          <p:cNvPr id="5" name="Oval 4"/>
          <p:cNvSpPr/>
          <p:nvPr/>
        </p:nvSpPr>
        <p:spPr>
          <a:xfrm rot="20701288">
            <a:off x="6386593" y="4337874"/>
            <a:ext cx="2946400" cy="831946"/>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1" y="2707379"/>
            <a:ext cx="10578927" cy="646331"/>
          </a:xfrm>
          <a:prstGeom prst="rect">
            <a:avLst/>
          </a:prstGeom>
          <a:solidFill>
            <a:schemeClr val="accent1">
              <a:lumMod val="20000"/>
              <a:lumOff val="80000"/>
            </a:schemeClr>
          </a:solidFill>
        </p:spPr>
        <p:txBody>
          <a:bodyPr wrap="square" rtlCol="0">
            <a:spAutoFit/>
          </a:bodyPr>
          <a:lstStyle/>
          <a:p>
            <a:pPr algn="ctr"/>
            <a:r>
              <a:rPr lang="en-US" sz="3600" dirty="0"/>
              <a:t>Movement is important for learning and staying calm</a:t>
            </a:r>
          </a:p>
        </p:txBody>
      </p:sp>
    </p:spTree>
    <p:extLst>
      <p:ext uri="{BB962C8B-B14F-4D97-AF65-F5344CB8AC3E}">
        <p14:creationId xmlns:p14="http://schemas.microsoft.com/office/powerpoint/2010/main" val="83219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allAtOnce"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grpSp>
        <p:nvGrpSpPr>
          <p:cNvPr id="510" name="Google Shape;510;p40"/>
          <p:cNvGrpSpPr/>
          <p:nvPr/>
        </p:nvGrpSpPr>
        <p:grpSpPr>
          <a:xfrm>
            <a:off x="715617" y="363794"/>
            <a:ext cx="10654746" cy="5616692"/>
            <a:chOff x="0" y="0"/>
            <a:chExt cx="10654746" cy="5616692"/>
          </a:xfrm>
        </p:grpSpPr>
        <p:sp>
          <p:nvSpPr>
            <p:cNvPr id="511" name="Google Shape;511;p40"/>
            <p:cNvSpPr/>
            <p:nvPr/>
          </p:nvSpPr>
          <p:spPr>
            <a:xfrm>
              <a:off x="0" y="0"/>
              <a:ext cx="10654746" cy="5616692"/>
            </a:xfrm>
            <a:prstGeom prst="roundRect">
              <a:avLst>
                <a:gd name="adj" fmla="val 10000"/>
              </a:avLst>
            </a:prstGeom>
            <a:solidFill>
              <a:srgbClr val="A4D085"/>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0"/>
            <p:cNvSpPr txBox="1"/>
            <p:nvPr/>
          </p:nvSpPr>
          <p:spPr>
            <a:xfrm>
              <a:off x="0" y="2246676"/>
              <a:ext cx="10654746" cy="2246676"/>
            </a:xfrm>
            <a:prstGeom prst="rect">
              <a:avLst/>
            </a:prstGeom>
            <a:noFill/>
            <a:ln>
              <a:noFill/>
            </a:ln>
          </p:spPr>
          <p:txBody>
            <a:bodyPr spcFirstLastPara="1" wrap="square" lIns="192000" tIns="192000" rIns="192000" bIns="192000" anchor="ctr" anchorCtr="0">
              <a:noAutofit/>
            </a:bodyPr>
            <a:lstStyle/>
            <a:p>
              <a:pPr marL="0" marR="0" lvl="0" indent="0" algn="ctr" rtl="0">
                <a:lnSpc>
                  <a:spcPct val="90000"/>
                </a:lnSpc>
                <a:spcBef>
                  <a:spcPts val="0"/>
                </a:spcBef>
                <a:spcAft>
                  <a:spcPts val="0"/>
                </a:spcAft>
                <a:buNone/>
              </a:pPr>
              <a:endParaRPr sz="2700">
                <a:solidFill>
                  <a:schemeClr val="lt1"/>
                </a:solidFill>
                <a:latin typeface="Lustria"/>
                <a:ea typeface="Lustria"/>
                <a:cs typeface="Lustria"/>
                <a:sym typeface="Lustria"/>
              </a:endParaRPr>
            </a:p>
            <a:p>
              <a:pPr marL="0" marR="0" lvl="0" indent="0" algn="ctr" rtl="0">
                <a:lnSpc>
                  <a:spcPct val="90000"/>
                </a:lnSpc>
                <a:spcBef>
                  <a:spcPts val="945"/>
                </a:spcBef>
                <a:spcAft>
                  <a:spcPts val="0"/>
                </a:spcAft>
                <a:buNone/>
              </a:pPr>
              <a:r>
                <a:rPr lang="en-US" sz="2700">
                  <a:solidFill>
                    <a:schemeClr val="lt1"/>
                  </a:solidFill>
                  <a:latin typeface="Lustria"/>
                  <a:ea typeface="Lustria"/>
                  <a:cs typeface="Lustria"/>
                  <a:sym typeface="Lustria"/>
                </a:rPr>
                <a:t>#4 Cognition &amp; Learning: </a:t>
              </a:r>
              <a:endParaRPr/>
            </a:p>
            <a:p>
              <a:pPr marL="0" marR="0" lvl="0" indent="0" algn="ctr" rtl="0">
                <a:lnSpc>
                  <a:spcPct val="90000"/>
                </a:lnSpc>
                <a:spcBef>
                  <a:spcPts val="945"/>
                </a:spcBef>
                <a:spcAft>
                  <a:spcPts val="0"/>
                </a:spcAft>
                <a:buNone/>
              </a:pPr>
              <a:r>
                <a:rPr lang="en-US" sz="2400" b="1">
                  <a:solidFill>
                    <a:schemeClr val="lt1"/>
                  </a:solidFill>
                  <a:latin typeface="Lustria"/>
                  <a:ea typeface="Lustria"/>
                  <a:cs typeface="Lustria"/>
                  <a:sym typeface="Lustria"/>
                </a:rPr>
                <a:t>Developmental Injuries </a:t>
              </a:r>
              <a:endParaRPr/>
            </a:p>
            <a:p>
              <a:pPr marL="0" marR="0" lvl="0" indent="0" algn="ctr" rtl="0">
                <a:lnSpc>
                  <a:spcPct val="90000"/>
                </a:lnSpc>
                <a:spcBef>
                  <a:spcPts val="840"/>
                </a:spcBef>
                <a:spcAft>
                  <a:spcPts val="0"/>
                </a:spcAft>
                <a:buNone/>
              </a:pPr>
              <a:endParaRPr sz="2400">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endParaRPr sz="2400">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endParaRPr sz="2400">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endParaRPr sz="2700">
                <a:solidFill>
                  <a:schemeClr val="lt1"/>
                </a:solidFill>
                <a:latin typeface="Lustria"/>
                <a:ea typeface="Lustria"/>
                <a:cs typeface="Lustria"/>
                <a:sym typeface="Lustria"/>
              </a:endParaRPr>
            </a:p>
          </p:txBody>
        </p:sp>
        <p:sp>
          <p:nvSpPr>
            <p:cNvPr id="513" name="Google Shape;513;p40"/>
            <p:cNvSpPr/>
            <p:nvPr/>
          </p:nvSpPr>
          <p:spPr>
            <a:xfrm>
              <a:off x="4392194" y="172391"/>
              <a:ext cx="1870358" cy="1870358"/>
            </a:xfrm>
            <a:prstGeom prst="ellipse">
              <a:avLst/>
            </a:prstGeom>
            <a:blipFill rotWithShape="1">
              <a:blip r:embed="rId3">
                <a:alphaModFix/>
              </a:blip>
              <a:stretch>
                <a:fillRect/>
              </a:stretch>
            </a:blip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0"/>
            <p:cNvSpPr/>
            <p:nvPr/>
          </p:nvSpPr>
          <p:spPr>
            <a:xfrm rot="10800000" flipH="1">
              <a:off x="5440541" y="5265912"/>
              <a:ext cx="91456" cy="114361"/>
            </a:xfrm>
            <a:prstGeom prst="leftRightArrow">
              <a:avLst>
                <a:gd name="adj1" fmla="val 50000"/>
                <a:gd name="adj2" fmla="val 50000"/>
              </a:avLst>
            </a:prstGeom>
            <a:solidFill>
              <a:srgbClr val="C2D7CB"/>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5" name="Google Shape;515;p40"/>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nvGrpSpPr>
          <p:cNvPr id="516" name="Google Shape;516;p40"/>
          <p:cNvGrpSpPr/>
          <p:nvPr/>
        </p:nvGrpSpPr>
        <p:grpSpPr>
          <a:xfrm>
            <a:off x="113072" y="6333772"/>
            <a:ext cx="495301" cy="496031"/>
            <a:chOff x="152400" y="6205955"/>
            <a:chExt cx="495301" cy="496031"/>
          </a:xfrm>
        </p:grpSpPr>
        <p:pic>
          <p:nvPicPr>
            <p:cNvPr id="517" name="Google Shape;517;p40" descr="35[1]"/>
            <p:cNvPicPr preferRelativeResize="0"/>
            <p:nvPr/>
          </p:nvPicPr>
          <p:blipFill rotWithShape="1">
            <a:blip r:embed="rId4">
              <a:alphaModFix/>
            </a:blip>
            <a:srcRect/>
            <a:stretch/>
          </p:blipFill>
          <p:spPr>
            <a:xfrm>
              <a:off x="152400" y="6205955"/>
              <a:ext cx="495300" cy="496031"/>
            </a:xfrm>
            <a:prstGeom prst="ellipse">
              <a:avLst/>
            </a:prstGeom>
            <a:noFill/>
            <a:ln>
              <a:noFill/>
            </a:ln>
          </p:spPr>
        </p:pic>
        <p:sp>
          <p:nvSpPr>
            <p:cNvPr id="518" name="Google Shape;518;p40"/>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sp>
        <p:nvSpPr>
          <p:cNvPr id="519" name="Google Shape;519;p40"/>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sp>
        <p:nvSpPr>
          <p:cNvPr id="2" name="Rounded Rectangle 1"/>
          <p:cNvSpPr/>
          <p:nvPr/>
        </p:nvSpPr>
        <p:spPr>
          <a:xfrm>
            <a:off x="1015142" y="3799258"/>
            <a:ext cx="10282030" cy="23745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Movement</a:t>
            </a:r>
            <a:endParaRPr lang="en-US" sz="2000" dirty="0"/>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Multi-sensory experiences</a:t>
            </a:r>
            <a:endParaRPr lang="en-US" sz="2000" dirty="0"/>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Targeted training in Executive Functioning</a:t>
            </a:r>
            <a:endParaRPr lang="en-US" sz="2000" dirty="0"/>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Structure and routine</a:t>
            </a:r>
            <a:endParaRPr lang="en-US" sz="2000" dirty="0"/>
          </a:p>
        </p:txBody>
      </p:sp>
    </p:spTree>
    <p:extLst>
      <p:ext uri="{BB962C8B-B14F-4D97-AF65-F5344CB8AC3E}">
        <p14:creationId xmlns:p14="http://schemas.microsoft.com/office/powerpoint/2010/main" val="344561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grpSp>
        <p:nvGrpSpPr>
          <p:cNvPr id="551" name="Google Shape;551;p43"/>
          <p:cNvGrpSpPr/>
          <p:nvPr/>
        </p:nvGrpSpPr>
        <p:grpSpPr>
          <a:xfrm>
            <a:off x="715617" y="353961"/>
            <a:ext cx="10654746" cy="5666281"/>
            <a:chOff x="0" y="0"/>
            <a:chExt cx="10654746" cy="5666281"/>
          </a:xfrm>
        </p:grpSpPr>
        <p:sp>
          <p:nvSpPr>
            <p:cNvPr id="552" name="Google Shape;552;p43"/>
            <p:cNvSpPr/>
            <p:nvPr/>
          </p:nvSpPr>
          <p:spPr>
            <a:xfrm>
              <a:off x="0" y="0"/>
              <a:ext cx="10654746" cy="5666281"/>
            </a:xfrm>
            <a:prstGeom prst="roundRect">
              <a:avLst>
                <a:gd name="adj" fmla="val 10000"/>
              </a:avLst>
            </a:prstGeom>
            <a:solidFill>
              <a:srgbClr val="507E30"/>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3"/>
            <p:cNvSpPr txBox="1"/>
            <p:nvPr/>
          </p:nvSpPr>
          <p:spPr>
            <a:xfrm>
              <a:off x="0" y="2266512"/>
              <a:ext cx="10654746" cy="2266512"/>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None/>
              </a:pPr>
              <a:r>
                <a:rPr lang="en-US" sz="2400">
                  <a:solidFill>
                    <a:schemeClr val="lt1"/>
                  </a:solidFill>
                  <a:latin typeface="Lustria"/>
                  <a:ea typeface="Lustria"/>
                  <a:cs typeface="Lustria"/>
                  <a:sym typeface="Lustria"/>
                </a:rPr>
                <a:t>#5 Behavioral Control:</a:t>
              </a:r>
              <a:endParaRPr/>
            </a:p>
            <a:p>
              <a:pPr marL="0" marR="0" lvl="0" indent="0" algn="ctr" rtl="0">
                <a:lnSpc>
                  <a:spcPct val="90000"/>
                </a:lnSpc>
                <a:spcBef>
                  <a:spcPts val="840"/>
                </a:spcBef>
                <a:spcAft>
                  <a:spcPts val="0"/>
                </a:spcAft>
                <a:buNone/>
              </a:pPr>
              <a:r>
                <a:rPr lang="en-US" sz="2400" b="1">
                  <a:solidFill>
                    <a:schemeClr val="lt1"/>
                  </a:solidFill>
                  <a:latin typeface="Lustria"/>
                  <a:ea typeface="Lustria"/>
                  <a:cs typeface="Lustria"/>
                  <a:sym typeface="Lustria"/>
                </a:rPr>
                <a:t>Developmental Injuries</a:t>
              </a:r>
              <a:endParaRPr/>
            </a:p>
            <a:p>
              <a:pPr marL="0" marR="0" lvl="0" indent="0" algn="ctr" rtl="0">
                <a:lnSpc>
                  <a:spcPct val="90000"/>
                </a:lnSpc>
                <a:spcBef>
                  <a:spcPts val="840"/>
                </a:spcBef>
                <a:spcAft>
                  <a:spcPts val="0"/>
                </a:spcAft>
                <a:buNone/>
              </a:pPr>
              <a:endParaRPr sz="1900">
                <a:solidFill>
                  <a:schemeClr val="lt1"/>
                </a:solidFill>
                <a:latin typeface="Lustria"/>
                <a:ea typeface="Lustria"/>
                <a:cs typeface="Lustria"/>
                <a:sym typeface="Lustria"/>
              </a:endParaRPr>
            </a:p>
            <a:p>
              <a:pPr marL="0" marR="0" lvl="0" indent="0" algn="ctr" rtl="0">
                <a:lnSpc>
                  <a:spcPct val="90000"/>
                </a:lnSpc>
                <a:spcBef>
                  <a:spcPts val="665"/>
                </a:spcBef>
                <a:spcAft>
                  <a:spcPts val="0"/>
                </a:spcAft>
                <a:buNone/>
              </a:pPr>
              <a:endParaRPr sz="1900">
                <a:solidFill>
                  <a:schemeClr val="lt1"/>
                </a:solidFill>
                <a:latin typeface="Lustria"/>
                <a:ea typeface="Lustria"/>
                <a:cs typeface="Lustria"/>
                <a:sym typeface="Lustria"/>
              </a:endParaRPr>
            </a:p>
            <a:p>
              <a:pPr marL="0" marR="0" lvl="0" indent="0" algn="ctr" rtl="0">
                <a:lnSpc>
                  <a:spcPct val="90000"/>
                </a:lnSpc>
                <a:spcBef>
                  <a:spcPts val="665"/>
                </a:spcBef>
                <a:spcAft>
                  <a:spcPts val="0"/>
                </a:spcAft>
                <a:buNone/>
              </a:pPr>
              <a:r>
                <a:rPr lang="en-US" sz="1900">
                  <a:solidFill>
                    <a:schemeClr val="lt1"/>
                  </a:solidFill>
                  <a:latin typeface="Lustria"/>
                  <a:ea typeface="Lustria"/>
                  <a:cs typeface="Lustria"/>
                  <a:sym typeface="Lustria"/>
                </a:rPr>
                <a:t> </a:t>
              </a:r>
              <a:endParaRPr/>
            </a:p>
            <a:p>
              <a:pPr marL="0" marR="0" lvl="0" indent="0" algn="ctr" rtl="0">
                <a:lnSpc>
                  <a:spcPct val="90000"/>
                </a:lnSpc>
                <a:spcBef>
                  <a:spcPts val="665"/>
                </a:spcBef>
                <a:spcAft>
                  <a:spcPts val="0"/>
                </a:spcAft>
                <a:buNone/>
              </a:pPr>
              <a:endParaRPr sz="1900">
                <a:solidFill>
                  <a:schemeClr val="lt1"/>
                </a:solidFill>
                <a:latin typeface="Lustria"/>
                <a:ea typeface="Lustria"/>
                <a:cs typeface="Lustria"/>
                <a:sym typeface="Lustria"/>
              </a:endParaRPr>
            </a:p>
          </p:txBody>
        </p:sp>
        <p:sp>
          <p:nvSpPr>
            <p:cNvPr id="554" name="Google Shape;554;p43"/>
            <p:cNvSpPr/>
            <p:nvPr/>
          </p:nvSpPr>
          <p:spPr>
            <a:xfrm>
              <a:off x="4383937" y="187649"/>
              <a:ext cx="1886871" cy="1886871"/>
            </a:xfrm>
            <a:prstGeom prst="ellipse">
              <a:avLst/>
            </a:prstGeom>
            <a:blipFill rotWithShape="1">
              <a:blip r:embed="rId3">
                <a:alphaModFix/>
              </a:blip>
              <a:stretch>
                <a:fillRect/>
              </a:stretch>
            </a:blip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3"/>
            <p:cNvSpPr/>
            <p:nvPr/>
          </p:nvSpPr>
          <p:spPr>
            <a:xfrm rot="10800000" flipH="1">
              <a:off x="5440541" y="5312404"/>
              <a:ext cx="91456" cy="115371"/>
            </a:xfrm>
            <a:prstGeom prst="leftRightArrow">
              <a:avLst>
                <a:gd name="adj1" fmla="val 50000"/>
                <a:gd name="adj2" fmla="val 50000"/>
              </a:avLst>
            </a:prstGeom>
            <a:solidFill>
              <a:srgbClr val="C2D7CB"/>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6" name="Google Shape;556;p43"/>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nvGrpSpPr>
          <p:cNvPr id="557" name="Google Shape;557;p43"/>
          <p:cNvGrpSpPr/>
          <p:nvPr/>
        </p:nvGrpSpPr>
        <p:grpSpPr>
          <a:xfrm>
            <a:off x="113072" y="6333772"/>
            <a:ext cx="495301" cy="496031"/>
            <a:chOff x="152400" y="6205955"/>
            <a:chExt cx="495301" cy="496031"/>
          </a:xfrm>
        </p:grpSpPr>
        <p:pic>
          <p:nvPicPr>
            <p:cNvPr id="558" name="Google Shape;558;p43" descr="35[1]"/>
            <p:cNvPicPr preferRelativeResize="0"/>
            <p:nvPr/>
          </p:nvPicPr>
          <p:blipFill rotWithShape="1">
            <a:blip r:embed="rId4">
              <a:alphaModFix/>
            </a:blip>
            <a:srcRect/>
            <a:stretch/>
          </p:blipFill>
          <p:spPr>
            <a:xfrm>
              <a:off x="152400" y="6205955"/>
              <a:ext cx="495300" cy="496031"/>
            </a:xfrm>
            <a:prstGeom prst="ellipse">
              <a:avLst/>
            </a:prstGeom>
            <a:noFill/>
            <a:ln>
              <a:noFill/>
            </a:ln>
          </p:spPr>
        </p:pic>
        <p:sp>
          <p:nvSpPr>
            <p:cNvPr id="559" name="Google Shape;559;p43"/>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sp>
        <p:nvSpPr>
          <p:cNvPr id="560" name="Google Shape;560;p43"/>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sp>
        <p:nvSpPr>
          <p:cNvPr id="561" name="Google Shape;561;p43"/>
          <p:cNvSpPr/>
          <p:nvPr/>
        </p:nvSpPr>
        <p:spPr>
          <a:xfrm>
            <a:off x="944216" y="3670234"/>
            <a:ext cx="10197547" cy="2350007"/>
          </a:xfrm>
          <a:prstGeom prst="roundRect">
            <a:avLst>
              <a:gd name="adj" fmla="val 16667"/>
            </a:avLst>
          </a:prstGeom>
          <a:solidFill>
            <a:schemeClr val="lt1"/>
          </a:solidFill>
          <a:ln w="9525" cap="flat" cmpd="sng">
            <a:solidFill>
              <a:srgbClr val="375B47"/>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Impulse control, disinhibited, risk taking</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Sleep and eating challenges</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Managing fluctuating arousal</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Trauma reenactment, repetition,  avoidance</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Opposition, resistance </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 Self-destructive, self-sabotaging</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“Comfort” with chaos</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Compliance, collapse, helplessness, defeat  </a:t>
            </a:r>
            <a:endParaRPr sz="1800">
              <a:solidFill>
                <a:schemeClr val="dk1"/>
              </a:solidFill>
              <a:latin typeface="Lustria"/>
              <a:ea typeface="Lustria"/>
              <a:cs typeface="Lustria"/>
              <a:sym typeface="Lustria"/>
            </a:endParaRPr>
          </a:p>
        </p:txBody>
      </p:sp>
    </p:spTree>
    <p:extLst>
      <p:ext uri="{BB962C8B-B14F-4D97-AF65-F5344CB8AC3E}">
        <p14:creationId xmlns:p14="http://schemas.microsoft.com/office/powerpoint/2010/main" val="21932655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0"/>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vert="horz" wrap="square" lIns="91433" tIns="45700" rIns="91433" bIns="45700" rtlCol="0" anchor="ctr" anchorCtr="0">
            <a:noAutofit/>
          </a:bodyPr>
          <a:lstStyle/>
          <a:p>
            <a:pPr algn="ctr">
              <a:spcBef>
                <a:spcPts val="0"/>
              </a:spcBef>
              <a:buClr>
                <a:schemeClr val="lt2"/>
              </a:buClr>
              <a:buSzPts val="2700"/>
            </a:pPr>
            <a:r>
              <a:rPr lang="en" sz="3200" dirty="0"/>
              <a:t>What Neural Pathways Does Traditional Discipline Create (punishing negative consequences)</a:t>
            </a:r>
            <a:endParaRPr sz="3200" dirty="0"/>
          </a:p>
        </p:txBody>
      </p:sp>
      <p:sp>
        <p:nvSpPr>
          <p:cNvPr id="264" name="Google Shape;264;p40"/>
          <p:cNvSpPr txBox="1">
            <a:spLocks noGrp="1"/>
          </p:cNvSpPr>
          <p:nvPr>
            <p:ph idx="1"/>
          </p:nvPr>
        </p:nvSpPr>
        <p:spPr>
          <a:prstGeom prst="rect">
            <a:avLst/>
          </a:prstGeom>
          <a:noFill/>
          <a:ln>
            <a:noFill/>
          </a:ln>
          <a:effectLst>
            <a:outerShdw blurRad="25400">
              <a:srgbClr val="000000">
                <a:alpha val="45882"/>
              </a:srgbClr>
            </a:outerShdw>
          </a:effectLst>
        </p:spPr>
        <p:txBody>
          <a:bodyPr spcFirstLastPara="1" vert="horz" wrap="square" lIns="91433" tIns="45700" rIns="91433" bIns="45700" rtlCol="0" anchor="t" anchorCtr="0">
            <a:noAutofit/>
          </a:bodyPr>
          <a:lstStyle/>
          <a:p>
            <a:pPr marL="338658" indent="-313259">
              <a:spcBef>
                <a:spcPts val="0"/>
              </a:spcBef>
              <a:spcAft>
                <a:spcPts val="0"/>
              </a:spcAft>
              <a:buSzPts val="1100"/>
              <a:buChar char="◈"/>
            </a:pPr>
            <a:r>
              <a:rPr lang="en" sz="2667" dirty="0"/>
              <a:t>suppress unwanted behavior, require obedience, and control another being. </a:t>
            </a:r>
            <a:endParaRPr sz="2667" dirty="0"/>
          </a:p>
          <a:p>
            <a:pPr marL="338658" indent="-313259">
              <a:spcBef>
                <a:spcPts val="1067"/>
              </a:spcBef>
              <a:spcAft>
                <a:spcPts val="0"/>
              </a:spcAft>
              <a:buSzPts val="1100"/>
              <a:buChar char="◈"/>
            </a:pPr>
            <a:r>
              <a:rPr lang="en" sz="2667" dirty="0"/>
              <a:t>does not teach new behaviors; discipline might teach or reinforce fear while suppressing behavior</a:t>
            </a:r>
            <a:endParaRPr sz="2667" dirty="0"/>
          </a:p>
          <a:p>
            <a:pPr marL="338658" indent="-313259">
              <a:spcBef>
                <a:spcPts val="1067"/>
              </a:spcBef>
              <a:spcAft>
                <a:spcPts val="0"/>
              </a:spcAft>
              <a:buSzPts val="1100"/>
              <a:buChar char="◈"/>
            </a:pPr>
            <a:r>
              <a:rPr lang="en" sz="2667" dirty="0"/>
              <a:t>negative outcomes; “…above and beyond individual, family, and community risk factors, exclusionary school discipline makes a significant contribution in and of itself to a range of negative developmental outcomes.” (Skiba et al., 2014. p. 556).</a:t>
            </a:r>
            <a:endParaRPr sz="2667" dirty="0"/>
          </a:p>
        </p:txBody>
      </p:sp>
      <p:pic>
        <p:nvPicPr>
          <p:cNvPr id="265" name="Google Shape;265;p40"/>
          <p:cNvPicPr preferRelativeResize="0"/>
          <p:nvPr/>
        </p:nvPicPr>
        <p:blipFill rotWithShape="1">
          <a:blip r:embed="rId3">
            <a:alphaModFix/>
          </a:blip>
          <a:srcRect/>
          <a:stretch/>
        </p:blipFill>
        <p:spPr>
          <a:xfrm>
            <a:off x="5633983" y="1715703"/>
            <a:ext cx="6378344" cy="5257800"/>
          </a:xfrm>
          <a:prstGeom prst="rect">
            <a:avLst/>
          </a:prstGeom>
          <a:noFill/>
          <a:ln>
            <a:no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507" y="1715703"/>
            <a:ext cx="5210476"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C4CF7B86-4B2B-4180-847C-0AA94D5EA584}"/>
              </a:ext>
            </a:extLst>
          </p:cNvPr>
          <p:cNvSpPr/>
          <p:nvPr/>
        </p:nvSpPr>
        <p:spPr>
          <a:xfrm>
            <a:off x="423507" y="1715702"/>
            <a:ext cx="11588820" cy="528281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a:solidFill>
                  <a:schemeClr val="tx1"/>
                </a:solidFill>
              </a:rPr>
              <a:t>Needs based vs. Compliance Based</a:t>
            </a:r>
          </a:p>
          <a:p>
            <a:pPr algn="ctr"/>
            <a:endParaRPr lang="en-US" sz="3733" dirty="0">
              <a:solidFill>
                <a:schemeClr val="tx1"/>
              </a:solidFill>
            </a:endParaRPr>
          </a:p>
          <a:p>
            <a:pPr algn="ctr"/>
            <a:r>
              <a:rPr lang="en-US" sz="3733" dirty="0">
                <a:solidFill>
                  <a:schemeClr val="tx1"/>
                </a:solidFill>
              </a:rPr>
              <a:t>Rule violation vs. Repair</a:t>
            </a:r>
          </a:p>
        </p:txBody>
      </p:sp>
    </p:spTree>
    <p:extLst>
      <p:ext uri="{BB962C8B-B14F-4D97-AF65-F5344CB8AC3E}">
        <p14:creationId xmlns:p14="http://schemas.microsoft.com/office/powerpoint/2010/main" val="388557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2050"/>
                                        </p:tgtEl>
                                      </p:cBhvr>
                                    </p:animEffect>
                                    <p:anim calcmode="lin" valueType="num">
                                      <p:cBhvr>
                                        <p:cTn id="7" dur="1000"/>
                                        <p:tgtEl>
                                          <p:spTgt spid="2050"/>
                                        </p:tgtEl>
                                        <p:attrNameLst>
                                          <p:attrName>ppt_x</p:attrName>
                                        </p:attrNameLst>
                                      </p:cBhvr>
                                      <p:tavLst>
                                        <p:tav tm="0">
                                          <p:val>
                                            <p:strVal val="ppt_x"/>
                                          </p:val>
                                        </p:tav>
                                        <p:tav tm="100000">
                                          <p:val>
                                            <p:strVal val="ppt_x"/>
                                          </p:val>
                                        </p:tav>
                                      </p:tavLst>
                                    </p:anim>
                                    <p:anim calcmode="lin" valueType="num">
                                      <p:cBhvr>
                                        <p:cTn id="8" dur="1000"/>
                                        <p:tgtEl>
                                          <p:spTgt spid="2050"/>
                                        </p:tgtEl>
                                        <p:attrNameLst>
                                          <p:attrName>ppt_y</p:attrName>
                                        </p:attrNameLst>
                                      </p:cBhvr>
                                      <p:tavLst>
                                        <p:tav tm="0">
                                          <p:val>
                                            <p:strVal val="ppt_y"/>
                                          </p:val>
                                        </p:tav>
                                        <p:tav tm="100000">
                                          <p:val>
                                            <p:strVal val="ppt_y+.1"/>
                                          </p:val>
                                        </p:tav>
                                      </p:tavLst>
                                    </p:anim>
                                    <p:set>
                                      <p:cBhvr>
                                        <p:cTn id="9" dur="1" fill="hold">
                                          <p:stCondLst>
                                            <p:cond delay="999"/>
                                          </p:stCondLst>
                                        </p:cTn>
                                        <p:tgtEl>
                                          <p:spTgt spid="205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265"/>
                                        </p:tgtEl>
                                      </p:cBhvr>
                                    </p:animEffect>
                                    <p:set>
                                      <p:cBhvr>
                                        <p:cTn id="14" dur="1" fill="hold">
                                          <p:stCondLst>
                                            <p:cond delay="500"/>
                                          </p:stCondLst>
                                        </p:cTn>
                                        <p:tgtEl>
                                          <p:spTgt spid="26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Seeing Problem Behavior as Stress Behavior</a:t>
            </a:r>
          </a:p>
        </p:txBody>
      </p:sp>
      <p:sp>
        <p:nvSpPr>
          <p:cNvPr id="3" name="Text Placeholder 2"/>
          <p:cNvSpPr>
            <a:spLocks noGrp="1"/>
          </p:cNvSpPr>
          <p:nvPr>
            <p:ph idx="1"/>
          </p:nvPr>
        </p:nvSpPr>
        <p:spPr/>
        <p:txBody>
          <a:bodyPr>
            <a:normAutofit/>
          </a:bodyPr>
          <a:lstStyle/>
          <a:p>
            <a:r>
              <a:rPr lang="en-US" sz="3200" dirty="0"/>
              <a:t>Stress lens shifts perspective (blame and will to injury and collaboration)</a:t>
            </a:r>
          </a:p>
          <a:p>
            <a:r>
              <a:rPr lang="en-US" sz="3200" dirty="0"/>
              <a:t>Actions are motivated by survival</a:t>
            </a:r>
          </a:p>
          <a:p>
            <a:r>
              <a:rPr lang="en-US" sz="3200" dirty="0"/>
              <a:t>Potential stress activation</a:t>
            </a:r>
          </a:p>
          <a:p>
            <a:r>
              <a:rPr lang="en-US" sz="3200" dirty="0"/>
              <a:t>Disconnection and marginalization (reenactment)</a:t>
            </a:r>
          </a:p>
          <a:p>
            <a:r>
              <a:rPr lang="en-US" sz="3200" dirty="0"/>
              <a:t>Who is in control</a:t>
            </a:r>
          </a:p>
          <a:p>
            <a:r>
              <a:rPr lang="en-US" sz="3200" dirty="0"/>
              <a:t>Regulate, relate, reason</a:t>
            </a:r>
          </a:p>
        </p:txBody>
      </p:sp>
      <p:pic>
        <p:nvPicPr>
          <p:cNvPr id="2051" name="Pictur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856" y="1681211"/>
            <a:ext cx="10510785" cy="4607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615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051"/>
                                        </p:tgtEl>
                                      </p:cBhvr>
                                    </p:animEffect>
                                    <p:set>
                                      <p:cBhvr>
                                        <p:cTn id="7" dur="1" fill="hold">
                                          <p:stCondLst>
                                            <p:cond delay="499"/>
                                          </p:stCondLst>
                                        </p:cTn>
                                        <p:tgtEl>
                                          <p:spTgt spid="20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7D9CB-AB08-46B8-B5C2-4FD3A4753F0E}"/>
              </a:ext>
            </a:extLst>
          </p:cNvPr>
          <p:cNvSpPr>
            <a:spLocks noGrp="1"/>
          </p:cNvSpPr>
          <p:nvPr>
            <p:ph type="title"/>
          </p:nvPr>
        </p:nvSpPr>
        <p:spPr/>
        <p:txBody>
          <a:bodyPr>
            <a:normAutofit/>
          </a:bodyPr>
          <a:lstStyle/>
          <a:p>
            <a:r>
              <a:rPr lang="en-US" dirty="0"/>
              <a:t>Insidious Trauma</a:t>
            </a:r>
            <a:br>
              <a:rPr lang="en-US" dirty="0"/>
            </a:br>
            <a:r>
              <a:rPr lang="en-US" dirty="0"/>
              <a:t>“</a:t>
            </a:r>
            <a:r>
              <a:rPr lang="en-US" i="1" dirty="0"/>
              <a:t>like drops of acid falling on a stone”</a:t>
            </a:r>
            <a:endParaRPr lang="en-US" dirty="0"/>
          </a:p>
        </p:txBody>
      </p:sp>
      <p:pic>
        <p:nvPicPr>
          <p:cNvPr id="7" name="Picture 6">
            <a:extLst>
              <a:ext uri="{FF2B5EF4-FFF2-40B4-BE49-F238E27FC236}">
                <a16:creationId xmlns:a16="http://schemas.microsoft.com/office/drawing/2014/main" id="{2A01068B-C978-4F1F-A210-AD1A3BD20A6B}"/>
              </a:ext>
            </a:extLst>
          </p:cNvPr>
          <p:cNvPicPr>
            <a:picLocks noChangeAspect="1"/>
          </p:cNvPicPr>
          <p:nvPr/>
        </p:nvPicPr>
        <p:blipFill>
          <a:blip r:embed="rId3"/>
          <a:stretch>
            <a:fillRect/>
          </a:stretch>
        </p:blipFill>
        <p:spPr>
          <a:xfrm>
            <a:off x="2518756" y="1860634"/>
            <a:ext cx="7620000" cy="4600401"/>
          </a:xfrm>
          <a:prstGeom prst="rect">
            <a:avLst/>
          </a:prstGeom>
        </p:spPr>
      </p:pic>
      <p:pic>
        <p:nvPicPr>
          <p:cNvPr id="2050" name="Picture 2">
            <a:extLst>
              <a:ext uri="{FF2B5EF4-FFF2-40B4-BE49-F238E27FC236}">
                <a16:creationId xmlns:a16="http://schemas.microsoft.com/office/drawing/2014/main" id="{8A92DB47-5B83-4D05-97AF-EC43D82F0026}"/>
              </a:ext>
              <a:ext uri="{C183D7F6-B498-43B3-948B-1728B52AA6E4}">
                <adec:decorative xmlns:adec="http://schemas.microsoft.com/office/drawing/2017/decorative" val="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518756" y="1860634"/>
            <a:ext cx="7620000" cy="46004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BA62666D-3B9A-49D2-AF52-C61705589DD0}"/>
              </a:ext>
            </a:extLst>
          </p:cNvPr>
          <p:cNvPicPr>
            <a:picLocks noChangeAspect="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6328756" y="1860634"/>
            <a:ext cx="1041400" cy="781050"/>
          </a:xfrm>
          <a:prstGeom prst="rect">
            <a:avLst/>
          </a:prstGeom>
          <a:solidFill>
            <a:schemeClr val="accent5">
              <a:lumMod val="50000"/>
            </a:schemeClr>
          </a:solidFill>
          <a:ln>
            <a:noFill/>
          </a:ln>
        </p:spPr>
      </p:pic>
    </p:spTree>
    <p:extLst>
      <p:ext uri="{BB962C8B-B14F-4D97-AF65-F5344CB8AC3E}">
        <p14:creationId xmlns:p14="http://schemas.microsoft.com/office/powerpoint/2010/main" val="21360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grpSp>
        <p:nvGrpSpPr>
          <p:cNvPr id="365" name="Google Shape;365;p47"/>
          <p:cNvGrpSpPr/>
          <p:nvPr/>
        </p:nvGrpSpPr>
        <p:grpSpPr>
          <a:xfrm>
            <a:off x="0" y="6205955"/>
            <a:ext cx="12192000" cy="652191"/>
            <a:chOff x="0" y="6205955"/>
            <a:chExt cx="12192000" cy="652191"/>
          </a:xfrm>
        </p:grpSpPr>
        <p:sp>
          <p:nvSpPr>
            <p:cNvPr id="366" name="Google Shape;366;p47"/>
            <p:cNvSpPr/>
            <p:nvPr/>
          </p:nvSpPr>
          <p:spPr>
            <a:xfrm>
              <a:off x="0" y="6367046"/>
              <a:ext cx="12192000" cy="491100"/>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33" tIns="45700" rIns="91433" bIns="45700" anchor="ctr" anchorCtr="0">
              <a:noAutofit/>
            </a:bodyPr>
            <a:lstStyle/>
            <a:p>
              <a:pPr algn="ctr">
                <a:buClr>
                  <a:schemeClr val="lt1"/>
                </a:buClr>
                <a:buSzPts val="1400"/>
              </a:pPr>
              <a:endParaRPr sz="1867">
                <a:solidFill>
                  <a:schemeClr val="lt1"/>
                </a:solidFill>
                <a:latin typeface="Lustria"/>
                <a:ea typeface="Lustria"/>
                <a:cs typeface="Lustria"/>
                <a:sym typeface="Lustria"/>
              </a:endParaRPr>
            </a:p>
          </p:txBody>
        </p:sp>
        <p:sp>
          <p:nvSpPr>
            <p:cNvPr id="367" name="Google Shape;367;p47"/>
            <p:cNvSpPr txBox="1"/>
            <p:nvPr/>
          </p:nvSpPr>
          <p:spPr>
            <a:xfrm>
              <a:off x="571500" y="6430546"/>
              <a:ext cx="2362200" cy="338700"/>
            </a:xfrm>
            <a:prstGeom prst="rect">
              <a:avLst/>
            </a:prstGeom>
            <a:noFill/>
            <a:ln>
              <a:noFill/>
            </a:ln>
          </p:spPr>
          <p:txBody>
            <a:bodyPr spcFirstLastPara="1" wrap="square" lIns="91433" tIns="45700" rIns="91433" bIns="45700" anchor="t" anchorCtr="0">
              <a:noAutofit/>
            </a:bodyPr>
            <a:lstStyle/>
            <a:p>
              <a:pPr>
                <a:buClr>
                  <a:schemeClr val="lt2"/>
                </a:buClr>
                <a:buSzPts val="1200"/>
              </a:pPr>
              <a:r>
                <a:rPr lang="en"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grpSp>
          <p:nvGrpSpPr>
            <p:cNvPr id="368" name="Google Shape;368;p47"/>
            <p:cNvGrpSpPr/>
            <p:nvPr/>
          </p:nvGrpSpPr>
          <p:grpSpPr>
            <a:xfrm>
              <a:off x="152400" y="6205955"/>
              <a:ext cx="495301" cy="495900"/>
              <a:chOff x="152400" y="6205955"/>
              <a:chExt cx="495301" cy="495900"/>
            </a:xfrm>
          </p:grpSpPr>
          <p:pic>
            <p:nvPicPr>
              <p:cNvPr id="369" name="Google Shape;369;p47" descr="35[1]"/>
              <p:cNvPicPr preferRelativeResize="0"/>
              <p:nvPr/>
            </p:nvPicPr>
            <p:blipFill rotWithShape="1">
              <a:blip r:embed="rId3">
                <a:alphaModFix/>
              </a:blip>
              <a:srcRect l="11509" t="10628" r="11655" b="9937"/>
              <a:stretch/>
            </p:blipFill>
            <p:spPr>
              <a:xfrm>
                <a:off x="152400" y="6205955"/>
                <a:ext cx="495300" cy="495900"/>
              </a:xfrm>
              <a:prstGeom prst="ellipse">
                <a:avLst/>
              </a:prstGeom>
              <a:noFill/>
              <a:ln>
                <a:noFill/>
              </a:ln>
            </p:spPr>
          </p:pic>
          <p:sp>
            <p:nvSpPr>
              <p:cNvPr id="370" name="Google Shape;370;p47"/>
              <p:cNvSpPr/>
              <p:nvPr/>
            </p:nvSpPr>
            <p:spPr>
              <a:xfrm>
                <a:off x="152401" y="6205955"/>
                <a:ext cx="495300" cy="495900"/>
              </a:xfrm>
              <a:prstGeom prst="ellipse">
                <a:avLst/>
              </a:prstGeom>
              <a:noFill/>
              <a:ln w="9525"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a:buClr>
                    <a:schemeClr val="lt1"/>
                  </a:buClr>
                  <a:buSzPts val="1400"/>
                </a:pPr>
                <a:endParaRPr sz="1867">
                  <a:solidFill>
                    <a:schemeClr val="lt1"/>
                  </a:solidFill>
                  <a:latin typeface="Lustria"/>
                  <a:ea typeface="Lustria"/>
                  <a:cs typeface="Lustria"/>
                  <a:sym typeface="Lustria"/>
                </a:endParaRPr>
              </a:p>
            </p:txBody>
          </p:sp>
        </p:grpSp>
      </p:grpSp>
      <p:sp>
        <p:nvSpPr>
          <p:cNvPr id="371" name="Google Shape;371;p47"/>
          <p:cNvSpPr txBox="1"/>
          <p:nvPr/>
        </p:nvSpPr>
        <p:spPr>
          <a:xfrm>
            <a:off x="919119" y="397085"/>
            <a:ext cx="10353600" cy="970400"/>
          </a:xfrm>
          <a:prstGeom prst="rect">
            <a:avLst/>
          </a:prstGeom>
          <a:noFill/>
          <a:ln>
            <a:noFill/>
          </a:ln>
        </p:spPr>
        <p:txBody>
          <a:bodyPr spcFirstLastPara="1" wrap="square" lIns="91433" tIns="45700" rIns="91433" bIns="45700" anchor="t" anchorCtr="0">
            <a:noAutofit/>
          </a:bodyPr>
          <a:lstStyle/>
          <a:p>
            <a:pPr algn="ctr">
              <a:buClr>
                <a:schemeClr val="lt2"/>
              </a:buClr>
              <a:buSzPts val="3000"/>
            </a:pPr>
            <a:r>
              <a:rPr lang="en" sz="4000" dirty="0">
                <a:latin typeface="Lustria"/>
                <a:ea typeface="Lustria"/>
                <a:cs typeface="Lustria"/>
                <a:sym typeface="Lustria"/>
              </a:rPr>
              <a:t>Re-Framing: An alternative Behavior Lens </a:t>
            </a:r>
            <a:endParaRPr sz="4000" dirty="0">
              <a:latin typeface="Lustria"/>
              <a:ea typeface="Lustria"/>
              <a:cs typeface="Lustria"/>
              <a:sym typeface="Lustria"/>
            </a:endParaRPr>
          </a:p>
        </p:txBody>
      </p:sp>
      <p:sp>
        <p:nvSpPr>
          <p:cNvPr id="372" name="Google Shape;372;p47"/>
          <p:cNvSpPr txBox="1"/>
          <p:nvPr/>
        </p:nvSpPr>
        <p:spPr>
          <a:xfrm>
            <a:off x="1219656" y="1596700"/>
            <a:ext cx="4876400" cy="544800"/>
          </a:xfrm>
          <a:prstGeom prst="rect">
            <a:avLst/>
          </a:prstGeom>
          <a:noFill/>
          <a:ln>
            <a:noFill/>
          </a:ln>
        </p:spPr>
        <p:txBody>
          <a:bodyPr spcFirstLastPara="1" wrap="square" lIns="91433" tIns="45700" rIns="91433" bIns="45700" anchor="t" anchorCtr="0">
            <a:noAutofit/>
          </a:bodyPr>
          <a:lstStyle/>
          <a:p>
            <a:pPr marL="33866">
              <a:buClr>
                <a:schemeClr val="lt2"/>
              </a:buClr>
              <a:buSzPts val="1300"/>
            </a:pPr>
            <a:r>
              <a:rPr lang="en" sz="2400">
                <a:solidFill>
                  <a:schemeClr val="lt2"/>
                </a:solidFill>
                <a:latin typeface="Lustria"/>
                <a:ea typeface="Lustria"/>
                <a:cs typeface="Lustria"/>
                <a:sym typeface="Lustria"/>
              </a:rPr>
              <a:t>What you see on the outside…</a:t>
            </a:r>
            <a:endParaRPr sz="2400">
              <a:solidFill>
                <a:schemeClr val="lt2"/>
              </a:solidFill>
              <a:latin typeface="Lustria"/>
              <a:ea typeface="Lustria"/>
              <a:cs typeface="Lustria"/>
              <a:sym typeface="Lustria"/>
            </a:endParaRPr>
          </a:p>
        </p:txBody>
      </p:sp>
      <p:sp>
        <p:nvSpPr>
          <p:cNvPr id="373" name="Google Shape;373;p47"/>
          <p:cNvSpPr txBox="1"/>
          <p:nvPr/>
        </p:nvSpPr>
        <p:spPr>
          <a:xfrm>
            <a:off x="6948813" y="1596701"/>
            <a:ext cx="4895200" cy="544800"/>
          </a:xfrm>
          <a:prstGeom prst="rect">
            <a:avLst/>
          </a:prstGeom>
          <a:noFill/>
          <a:ln>
            <a:noFill/>
          </a:ln>
        </p:spPr>
        <p:txBody>
          <a:bodyPr spcFirstLastPara="1" wrap="square" lIns="91433" tIns="45700" rIns="91433" bIns="45700" anchor="t" anchorCtr="0">
            <a:noAutofit/>
          </a:bodyPr>
          <a:lstStyle/>
          <a:p>
            <a:pPr marL="33866">
              <a:buClr>
                <a:schemeClr val="lt2"/>
              </a:buClr>
              <a:buSzPts val="1300"/>
            </a:pPr>
            <a:r>
              <a:rPr lang="en" sz="2400">
                <a:solidFill>
                  <a:schemeClr val="lt2"/>
                </a:solidFill>
                <a:latin typeface="Lustria"/>
                <a:ea typeface="Lustria"/>
                <a:cs typeface="Lustria"/>
                <a:sym typeface="Lustria"/>
              </a:rPr>
              <a:t>…What is going on the inside </a:t>
            </a:r>
            <a:endParaRPr sz="2400">
              <a:solidFill>
                <a:schemeClr val="lt2"/>
              </a:solidFill>
              <a:latin typeface="Lustria"/>
              <a:ea typeface="Lustria"/>
              <a:cs typeface="Lustria"/>
              <a:sym typeface="Lustria"/>
            </a:endParaRPr>
          </a:p>
        </p:txBody>
      </p:sp>
      <p:pic>
        <p:nvPicPr>
          <p:cNvPr id="374" name="Google Shape;374;p47"/>
          <p:cNvPicPr preferRelativeResize="0"/>
          <p:nvPr/>
        </p:nvPicPr>
        <p:blipFill rotWithShape="1">
          <a:blip r:embed="rId4">
            <a:alphaModFix/>
          </a:blip>
          <a:srcRect/>
          <a:stretch/>
        </p:blipFill>
        <p:spPr>
          <a:xfrm rot="612096">
            <a:off x="7235281" y="2367581"/>
            <a:ext cx="3551908" cy="3551908"/>
          </a:xfrm>
          <a:prstGeom prst="rect">
            <a:avLst/>
          </a:prstGeom>
          <a:solidFill>
            <a:srgbClr val="ECECEC"/>
          </a:solidFill>
          <a:ln w="28575" cap="sq" cmpd="sng">
            <a:solidFill>
              <a:srgbClr val="FFFFFF"/>
            </a:solidFill>
            <a:prstDash val="solid"/>
            <a:miter lim="800000"/>
            <a:headEnd type="none" w="sm" len="sm"/>
            <a:tailEnd type="none" w="sm" len="sm"/>
          </a:ln>
          <a:effectLst>
            <a:outerShdw blurRad="65000" dist="50800" dir="12900000" kx="195054" ky="144987" algn="tl" rotWithShape="0">
              <a:srgbClr val="000000">
                <a:alpha val="29409"/>
              </a:srgbClr>
            </a:outerShdw>
          </a:effectLst>
        </p:spPr>
      </p:pic>
      <p:pic>
        <p:nvPicPr>
          <p:cNvPr id="375" name="Google Shape;375;p47"/>
          <p:cNvPicPr preferRelativeResize="0"/>
          <p:nvPr/>
        </p:nvPicPr>
        <p:blipFill rotWithShape="1">
          <a:blip r:embed="rId5">
            <a:alphaModFix/>
          </a:blip>
          <a:srcRect/>
          <a:stretch/>
        </p:blipFill>
        <p:spPr>
          <a:xfrm>
            <a:off x="919119" y="2370749"/>
            <a:ext cx="4745175" cy="3164995"/>
          </a:xfrm>
          <a:prstGeom prst="rect">
            <a:avLst/>
          </a:prstGeom>
          <a:solidFill>
            <a:srgbClr val="ECECEC"/>
          </a:solidFill>
          <a:ln w="19050" cap="sq" cmpd="sng">
            <a:solidFill>
              <a:srgbClr val="FFFFFF"/>
            </a:solidFill>
            <a:prstDash val="solid"/>
            <a:miter lim="800000"/>
            <a:headEnd type="none" w="sm" len="sm"/>
            <a:tailEnd type="none" w="sm" len="sm"/>
          </a:ln>
          <a:effectLst>
            <a:outerShdw blurRad="65000" dist="50800" dir="12900000" kx="195054" ky="144987" algn="tl" rotWithShape="0">
              <a:srgbClr val="000000">
                <a:alpha val="29409"/>
              </a:srgbClr>
            </a:outerShdw>
          </a:effectLst>
        </p:spPr>
      </p:pic>
      <p:pic>
        <p:nvPicPr>
          <p:cNvPr id="376" name="Google Shape;376;p47"/>
          <p:cNvPicPr preferRelativeResize="0"/>
          <p:nvPr/>
        </p:nvPicPr>
        <p:blipFill rotWithShape="1">
          <a:blip r:embed="rId6">
            <a:alphaModFix/>
          </a:blip>
          <a:srcRect/>
          <a:stretch/>
        </p:blipFill>
        <p:spPr>
          <a:xfrm>
            <a:off x="919120" y="1367536"/>
            <a:ext cx="10663281" cy="4999509"/>
          </a:xfrm>
          <a:prstGeom prst="rect">
            <a:avLst/>
          </a:prstGeom>
          <a:noFill/>
          <a:ln>
            <a:noFill/>
          </a:ln>
        </p:spPr>
      </p:pic>
      <p:sp>
        <p:nvSpPr>
          <p:cNvPr id="14" name="Google Shape;334;p43"/>
          <p:cNvSpPr/>
          <p:nvPr/>
        </p:nvSpPr>
        <p:spPr>
          <a:xfrm>
            <a:off x="256538" y="1273988"/>
            <a:ext cx="11447783" cy="5094097"/>
          </a:xfrm>
          <a:prstGeom prst="rect">
            <a:avLst/>
          </a:prstGeom>
          <a:solidFill>
            <a:schemeClr val="accent1">
              <a:lumMod val="40000"/>
              <a:lumOff val="60000"/>
            </a:schemeClr>
          </a:solidFill>
          <a:ln w="15875" cap="rnd" cmpd="sng">
            <a:solidFill>
              <a:srgbClr val="537656"/>
            </a:solidFill>
            <a:prstDash val="solid"/>
            <a:round/>
            <a:headEnd type="none" w="sm" len="sm"/>
            <a:tailEnd type="none" w="sm" len="sm"/>
          </a:ln>
        </p:spPr>
        <p:txBody>
          <a:bodyPr spcFirstLastPara="1" wrap="square" lIns="91433" tIns="45700" rIns="91433" bIns="45700" anchor="ctr" anchorCtr="0">
            <a:noAutofit/>
          </a:bodyPr>
          <a:lstStyle/>
          <a:p>
            <a:pPr marL="457189" indent="-457189">
              <a:buClr>
                <a:schemeClr val="lt1"/>
              </a:buClr>
              <a:buSzPts val="2400"/>
              <a:buFont typeface="Arial"/>
              <a:buChar char="•"/>
            </a:pPr>
            <a:r>
              <a:rPr lang="en" sz="3200" dirty="0">
                <a:latin typeface="Lustria"/>
                <a:ea typeface="Lustria"/>
                <a:cs typeface="Lustria"/>
                <a:sym typeface="Lustria"/>
              </a:rPr>
              <a:t>Threats – I am unsafe, I need to protect myself because nobody else ever has.</a:t>
            </a:r>
            <a:endParaRPr sz="1467" dirty="0"/>
          </a:p>
          <a:p>
            <a:pPr marL="457189" indent="-457189">
              <a:buClr>
                <a:schemeClr val="lt1"/>
              </a:buClr>
              <a:buSzPts val="2400"/>
              <a:buFont typeface="Arial"/>
              <a:buChar char="•"/>
            </a:pPr>
            <a:r>
              <a:rPr lang="en" sz="3200" dirty="0">
                <a:latin typeface="Lustria"/>
                <a:ea typeface="Lustria"/>
                <a:cs typeface="Lustria"/>
                <a:sym typeface="Lustria"/>
              </a:rPr>
              <a:t>Avoidance/passive – I am not competent, I am not worthy</a:t>
            </a:r>
            <a:endParaRPr sz="1467" dirty="0"/>
          </a:p>
          <a:p>
            <a:pPr marL="457189" indent="-457189">
              <a:buClr>
                <a:schemeClr val="lt1"/>
              </a:buClr>
              <a:buSzPts val="2400"/>
              <a:buFont typeface="Arial"/>
              <a:buChar char="•"/>
            </a:pPr>
            <a:r>
              <a:rPr lang="en" sz="3200" dirty="0">
                <a:latin typeface="Lustria"/>
                <a:ea typeface="Lustria"/>
                <a:cs typeface="Lustria"/>
                <a:sym typeface="Lustria"/>
              </a:rPr>
              <a:t>Demanding – only I can meet my needs because nobody else has.</a:t>
            </a:r>
            <a:endParaRPr sz="1467" dirty="0"/>
          </a:p>
          <a:p>
            <a:pPr marL="457189" indent="-457189">
              <a:buClr>
                <a:schemeClr val="lt1"/>
              </a:buClr>
              <a:buSzPts val="2400"/>
              <a:buFont typeface="Arial"/>
              <a:buChar char="•"/>
            </a:pPr>
            <a:r>
              <a:rPr lang="en" sz="3200" dirty="0">
                <a:latin typeface="Lustria"/>
                <a:ea typeface="Lustria"/>
                <a:cs typeface="Lustria"/>
                <a:sym typeface="Lustria"/>
              </a:rPr>
              <a:t>Attention seeking – I am insecure and uncertain.</a:t>
            </a:r>
            <a:endParaRPr sz="1467" dirty="0"/>
          </a:p>
          <a:p>
            <a:pPr marL="457189" indent="-457189">
              <a:buClr>
                <a:schemeClr val="lt1"/>
              </a:buClr>
              <a:buSzPts val="2400"/>
              <a:buFont typeface="Arial"/>
              <a:buChar char="•"/>
            </a:pPr>
            <a:r>
              <a:rPr lang="en" sz="3200" dirty="0">
                <a:latin typeface="Lustria"/>
                <a:ea typeface="Lustria"/>
                <a:cs typeface="Lustria"/>
                <a:sym typeface="Lustria"/>
              </a:rPr>
              <a:t>Defiance = fear, Can’t vs. won’t</a:t>
            </a:r>
            <a:endParaRPr sz="1467" dirty="0"/>
          </a:p>
          <a:p>
            <a:endParaRPr sz="3200" dirty="0">
              <a:latin typeface="Lustria"/>
              <a:ea typeface="Lustria"/>
              <a:cs typeface="Lustria"/>
              <a:sym typeface="Lustria"/>
            </a:endParaRPr>
          </a:p>
          <a:p>
            <a:endParaRPr sz="1867" dirty="0">
              <a:latin typeface="Lustria"/>
              <a:ea typeface="Lustria"/>
              <a:cs typeface="Lustria"/>
              <a:sym typeface="Lustria"/>
            </a:endParaRPr>
          </a:p>
        </p:txBody>
      </p:sp>
    </p:spTree>
    <p:extLst>
      <p:ext uri="{BB962C8B-B14F-4D97-AF65-F5344CB8AC3E}">
        <p14:creationId xmlns:p14="http://schemas.microsoft.com/office/powerpoint/2010/main" val="326927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6"/>
                                        </p:tgtEl>
                                        <p:attrNameLst>
                                          <p:attrName>style.visibility</p:attrName>
                                        </p:attrNameLst>
                                      </p:cBhvr>
                                      <p:to>
                                        <p:strVal val="visible"/>
                                      </p:to>
                                    </p:set>
                                    <p:animEffect transition="in" filter="fade">
                                      <p:cBhvr>
                                        <p:cTn id="7" dur="500"/>
                                        <p:tgtEl>
                                          <p:spTgt spid="37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Reframing Motivation and Behavior</a:t>
            </a:r>
          </a:p>
        </p:txBody>
      </p:sp>
      <p:graphicFrame>
        <p:nvGraphicFramePr>
          <p:cNvPr id="4" name="Diagram 3"/>
          <p:cNvGraphicFramePr/>
          <p:nvPr/>
        </p:nvGraphicFramePr>
        <p:xfrm>
          <a:off x="2079059" y="1886552"/>
          <a:ext cx="9034915" cy="4303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387066" y="1963554"/>
            <a:ext cx="6391175" cy="9111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a:t>Seeking Safety</a:t>
            </a:r>
            <a:endParaRPr lang="en-US" sz="2400" dirty="0"/>
          </a:p>
        </p:txBody>
      </p:sp>
      <p:sp>
        <p:nvSpPr>
          <p:cNvPr id="6" name="Rectangle 5"/>
          <p:cNvSpPr/>
          <p:nvPr/>
        </p:nvSpPr>
        <p:spPr>
          <a:xfrm>
            <a:off x="2605238" y="3471510"/>
            <a:ext cx="6173001" cy="859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a:t>Avoiding Danger</a:t>
            </a:r>
            <a:endParaRPr lang="en-US" sz="2400" dirty="0"/>
          </a:p>
        </p:txBody>
      </p:sp>
      <p:sp>
        <p:nvSpPr>
          <p:cNvPr id="7" name="Rectangle 6"/>
          <p:cNvSpPr/>
          <p:nvPr/>
        </p:nvSpPr>
        <p:spPr>
          <a:xfrm>
            <a:off x="2387065" y="4812630"/>
            <a:ext cx="6853187" cy="1001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a:t>…and feeling behind the behavior</a:t>
            </a:r>
            <a:endParaRPr lang="en-US" sz="2400" dirty="0"/>
          </a:p>
        </p:txBody>
      </p:sp>
    </p:spTree>
    <p:extLst>
      <p:ext uri="{BB962C8B-B14F-4D97-AF65-F5344CB8AC3E}">
        <p14:creationId xmlns:p14="http://schemas.microsoft.com/office/powerpoint/2010/main" val="330557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63"/>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000" dirty="0">
                <a:latin typeface="Arial"/>
                <a:ea typeface="Arial"/>
                <a:cs typeface="Arial"/>
                <a:sym typeface="Arial"/>
              </a:rPr>
              <a:t>Collaboration Across Disciplines</a:t>
            </a:r>
            <a:endParaRPr sz="4000" dirty="0">
              <a:latin typeface="Arial"/>
              <a:ea typeface="Arial"/>
              <a:cs typeface="Arial"/>
              <a:sym typeface="Arial"/>
            </a:endParaRPr>
          </a:p>
        </p:txBody>
      </p:sp>
      <p:sp>
        <p:nvSpPr>
          <p:cNvPr id="473" name="Google Shape;473;p63"/>
          <p:cNvSpPr txBox="1">
            <a:spLocks noGrp="1"/>
          </p:cNvSpPr>
          <p:nvPr>
            <p:ph type="body" idx="2"/>
          </p:nvPr>
        </p:nvSpPr>
        <p:spPr>
          <a:prstGeom prst="rect">
            <a:avLst/>
          </a:prstGeom>
        </p:spPr>
        <p:txBody>
          <a:bodyPr spcFirstLastPara="1" vert="horz" wrap="square" lIns="121900" tIns="121900" rIns="121900" bIns="121900" rtlCol="0" anchor="t" anchorCtr="0">
            <a:noAutofit/>
          </a:bodyPr>
          <a:lstStyle/>
          <a:p>
            <a:pPr marL="0" indent="0">
              <a:spcAft>
                <a:spcPts val="2133"/>
              </a:spcAft>
              <a:buNone/>
            </a:pPr>
            <a:r>
              <a:rPr lang="en" sz="4000" dirty="0"/>
              <a:t>Multiple perspectives are critical to a successful plan.</a:t>
            </a:r>
          </a:p>
          <a:p>
            <a:pPr marL="0" indent="0">
              <a:spcAft>
                <a:spcPts val="2133"/>
              </a:spcAft>
              <a:buNone/>
            </a:pPr>
            <a:r>
              <a:rPr lang="en" sz="4000" dirty="0"/>
              <a:t>Who is “sitting” at the table?</a:t>
            </a: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195" y="2500764"/>
            <a:ext cx="4324952" cy="3685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07648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dirty="0"/>
              <a:t>Trauma-Informed Behavior Analysis (TIBA)</a:t>
            </a:r>
            <a:endParaRPr dirty="0"/>
          </a:p>
        </p:txBody>
      </p:sp>
      <p:sp>
        <p:nvSpPr>
          <p:cNvPr id="351" name="Google Shape;351;p45"/>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marL="0" indent="0">
              <a:buNone/>
            </a:pPr>
            <a:r>
              <a:rPr lang="en" sz="3200" dirty="0">
                <a:latin typeface="Calibri" panose="020F0502020204030204" pitchFamily="34" charset="0"/>
                <a:ea typeface="Arial"/>
                <a:cs typeface="Calibri" panose="020F0502020204030204" pitchFamily="34" charset="0"/>
                <a:sym typeface="Arial"/>
              </a:rPr>
              <a:t>Trauma-Informed Behavior Plans will: </a:t>
            </a:r>
            <a:endParaRPr sz="3200" dirty="0">
              <a:latin typeface="Calibri" panose="020F0502020204030204" pitchFamily="34" charset="0"/>
              <a:ea typeface="Arial"/>
              <a:cs typeface="Calibri" panose="020F0502020204030204" pitchFamily="34" charset="0"/>
              <a:sym typeface="Arial"/>
            </a:endParaRPr>
          </a:p>
          <a:p>
            <a:pPr indent="-457189">
              <a:spcBef>
                <a:spcPts val="2133"/>
              </a:spcBef>
              <a:buSzPts val="1800"/>
              <a:buFont typeface="Arial"/>
              <a:buChar char="●"/>
            </a:pPr>
            <a:r>
              <a:rPr lang="en" sz="2400" dirty="0">
                <a:latin typeface="Calibri" panose="020F0502020204030204" pitchFamily="34" charset="0"/>
                <a:ea typeface="Arial"/>
                <a:cs typeface="Calibri" panose="020F0502020204030204" pitchFamily="34" charset="0"/>
                <a:sym typeface="Arial"/>
              </a:rPr>
              <a:t>Individualize intervention based on need</a:t>
            </a:r>
            <a:endParaRPr sz="2400" dirty="0">
              <a:latin typeface="Calibri" panose="020F0502020204030204" pitchFamily="34" charset="0"/>
              <a:ea typeface="Arial"/>
              <a:cs typeface="Calibri" panose="020F0502020204030204" pitchFamily="34" charset="0"/>
              <a:sym typeface="Arial"/>
            </a:endParaRPr>
          </a:p>
          <a:p>
            <a:pPr indent="-457189">
              <a:buSzPts val="1800"/>
              <a:buFont typeface="Arial"/>
              <a:buChar char="●"/>
            </a:pPr>
            <a:r>
              <a:rPr lang="en" sz="2400" dirty="0">
                <a:latin typeface="Calibri" panose="020F0502020204030204" pitchFamily="34" charset="0"/>
                <a:ea typeface="Arial"/>
                <a:cs typeface="Calibri" panose="020F0502020204030204" pitchFamily="34" charset="0"/>
                <a:sym typeface="Arial"/>
              </a:rPr>
              <a:t>Consider history of trauma to inform the plan</a:t>
            </a:r>
            <a:endParaRPr sz="2400" dirty="0">
              <a:latin typeface="Calibri" panose="020F0502020204030204" pitchFamily="34" charset="0"/>
              <a:ea typeface="Arial"/>
              <a:cs typeface="Calibri" panose="020F0502020204030204" pitchFamily="34" charset="0"/>
              <a:sym typeface="Arial"/>
            </a:endParaRPr>
          </a:p>
          <a:p>
            <a:pPr indent="-457189">
              <a:buSzPts val="1800"/>
              <a:buFont typeface="Arial"/>
              <a:buChar char="●"/>
            </a:pPr>
            <a:r>
              <a:rPr lang="en" sz="2400" dirty="0">
                <a:latin typeface="Calibri" panose="020F0502020204030204" pitchFamily="34" charset="0"/>
                <a:ea typeface="Arial"/>
                <a:cs typeface="Calibri" panose="020F0502020204030204" pitchFamily="34" charset="0"/>
                <a:sym typeface="Arial"/>
              </a:rPr>
              <a:t>Consider medical needs</a:t>
            </a:r>
            <a:endParaRPr sz="2400" dirty="0">
              <a:latin typeface="Calibri" panose="020F0502020204030204" pitchFamily="34" charset="0"/>
              <a:ea typeface="Arial"/>
              <a:cs typeface="Calibri" panose="020F0502020204030204" pitchFamily="34" charset="0"/>
              <a:sym typeface="Arial"/>
            </a:endParaRPr>
          </a:p>
        </p:txBody>
      </p:sp>
      <p:sp>
        <p:nvSpPr>
          <p:cNvPr id="352" name="Google Shape;352;p45"/>
          <p:cNvSpPr txBox="1"/>
          <p:nvPr/>
        </p:nvSpPr>
        <p:spPr>
          <a:xfrm>
            <a:off x="6226100" y="2155900"/>
            <a:ext cx="5018000" cy="3953200"/>
          </a:xfrm>
          <a:prstGeom prst="rect">
            <a:avLst/>
          </a:prstGeom>
          <a:noFill/>
          <a:ln>
            <a:noFill/>
          </a:ln>
        </p:spPr>
        <p:txBody>
          <a:bodyPr spcFirstLastPara="1" wrap="square" lIns="121900" tIns="121900" rIns="121900" bIns="121900" anchor="t" anchorCtr="0">
            <a:noAutofit/>
          </a:bodyPr>
          <a:lstStyle/>
          <a:p>
            <a:pPr marL="609585" indent="-457189">
              <a:lnSpc>
                <a:spcPct val="115000"/>
              </a:lnSpc>
              <a:buClr>
                <a:schemeClr val="dk2"/>
              </a:buClr>
              <a:buSzPts val="1800"/>
              <a:buFont typeface="Arial"/>
              <a:buChar char="●"/>
            </a:pPr>
            <a:r>
              <a:rPr lang="en" sz="2400" dirty="0"/>
              <a:t>Utilize behavior analytic training informed by collaboration with other experts</a:t>
            </a:r>
            <a:endParaRPr sz="2400" dirty="0"/>
          </a:p>
          <a:p>
            <a:pPr marL="609585" indent="-457189">
              <a:lnSpc>
                <a:spcPct val="115000"/>
              </a:lnSpc>
              <a:buClr>
                <a:schemeClr val="dk2"/>
              </a:buClr>
              <a:buSzPts val="1800"/>
              <a:buFont typeface="Arial"/>
              <a:buChar char="●"/>
            </a:pPr>
            <a:r>
              <a:rPr lang="en" sz="2400" dirty="0"/>
              <a:t>Practice within expertise and accept cases if we are trained and/or have supervision</a:t>
            </a:r>
            <a:endParaRPr sz="2400" dirty="0"/>
          </a:p>
          <a:p>
            <a:pPr marL="609585" indent="-457189">
              <a:lnSpc>
                <a:spcPct val="115000"/>
              </a:lnSpc>
              <a:buClr>
                <a:schemeClr val="dk2"/>
              </a:buClr>
              <a:buSzPts val="1800"/>
              <a:buFont typeface="Arial"/>
              <a:buChar char="●"/>
            </a:pPr>
            <a:r>
              <a:rPr lang="en" sz="2400" dirty="0"/>
              <a:t>Refer and collaborate when needed</a:t>
            </a:r>
            <a:endParaRPr sz="2400" dirty="0">
              <a:latin typeface="Roboto"/>
              <a:ea typeface="Roboto"/>
              <a:cs typeface="Roboto"/>
              <a:sym typeface="Roboto"/>
            </a:endParaRPr>
          </a:p>
        </p:txBody>
      </p:sp>
    </p:spTree>
    <p:extLst>
      <p:ext uri="{BB962C8B-B14F-4D97-AF65-F5344CB8AC3E}">
        <p14:creationId xmlns:p14="http://schemas.microsoft.com/office/powerpoint/2010/main" val="39059738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000" dirty="0">
                <a:latin typeface="Calibri" panose="020F0502020204030204" pitchFamily="34" charset="0"/>
                <a:ea typeface="Arial"/>
                <a:cs typeface="Calibri" panose="020F0502020204030204" pitchFamily="34" charset="0"/>
                <a:sym typeface="Arial"/>
              </a:rPr>
              <a:t>Covert Behaviors as </a:t>
            </a:r>
            <a:r>
              <a:rPr lang="en" sz="4000" dirty="0">
                <a:solidFill>
                  <a:schemeClr val="tx1"/>
                </a:solidFill>
                <a:latin typeface="Calibri" panose="020F0502020204030204" pitchFamily="34" charset="0"/>
                <a:ea typeface="Arial"/>
                <a:cs typeface="Calibri" panose="020F0502020204030204" pitchFamily="34" charset="0"/>
                <a:sym typeface="Arial"/>
              </a:rPr>
              <a:t>Antecedents</a:t>
            </a:r>
            <a:endParaRPr sz="4000" dirty="0">
              <a:solidFill>
                <a:schemeClr val="tx1"/>
              </a:solidFill>
              <a:latin typeface="Calibri" panose="020F0502020204030204" pitchFamily="34" charset="0"/>
              <a:ea typeface="Arial"/>
              <a:cs typeface="Calibri" panose="020F0502020204030204" pitchFamily="34" charset="0"/>
              <a:sym typeface="Arial"/>
            </a:endParaRPr>
          </a:p>
        </p:txBody>
      </p:sp>
      <p:sp>
        <p:nvSpPr>
          <p:cNvPr id="423" name="Google Shape;423;p55"/>
          <p:cNvSpPr txBox="1">
            <a:spLocks noGrp="1"/>
          </p:cNvSpPr>
          <p:nvPr>
            <p:ph type="body" idx="2"/>
          </p:nvPr>
        </p:nvSpPr>
        <p:spPr>
          <a:prstGeom prst="rect">
            <a:avLst/>
          </a:prstGeom>
        </p:spPr>
        <p:txBody>
          <a:bodyPr spcFirstLastPara="1" vert="horz" wrap="square" lIns="121900" tIns="121900" rIns="121900" bIns="121900" rtlCol="0" anchor="t" anchorCtr="0">
            <a:noAutofit/>
          </a:bodyPr>
          <a:lstStyle/>
          <a:p>
            <a:pPr marL="0" indent="0">
              <a:spcAft>
                <a:spcPts val="2133"/>
              </a:spcAft>
              <a:buNone/>
            </a:pPr>
            <a:r>
              <a:rPr lang="en" sz="3200" dirty="0"/>
              <a:t>non-observable neurobiological impairments that contribute to social, emotional and behavioral challenges that can make antecedents difficult to determine.  </a:t>
            </a:r>
            <a:endParaRPr sz="3200" dirty="0"/>
          </a:p>
        </p:txBody>
      </p:sp>
    </p:spTree>
    <p:extLst>
      <p:ext uri="{BB962C8B-B14F-4D97-AF65-F5344CB8AC3E}">
        <p14:creationId xmlns:p14="http://schemas.microsoft.com/office/powerpoint/2010/main" val="36019772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6"/>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dirty="0"/>
              <a:t>Common Neurobiological Impairments</a:t>
            </a:r>
            <a:endParaRPr dirty="0"/>
          </a:p>
        </p:txBody>
      </p:sp>
      <p:sp>
        <p:nvSpPr>
          <p:cNvPr id="2" name="Text Placeholder 1"/>
          <p:cNvSpPr>
            <a:spLocks noGrp="1"/>
          </p:cNvSpPr>
          <p:nvPr>
            <p:ph type="body" idx="1"/>
          </p:nvPr>
        </p:nvSpPr>
        <p:spPr/>
        <p:txBody>
          <a:bodyPr/>
          <a:lstStyle/>
          <a:p>
            <a:r>
              <a:rPr lang="en-US" sz="2667" dirty="0"/>
              <a:t>Relationally Reactive</a:t>
            </a:r>
          </a:p>
          <a:p>
            <a:r>
              <a:rPr lang="en-US" sz="2667" dirty="0"/>
              <a:t>Neurosequential healing</a:t>
            </a:r>
          </a:p>
          <a:p>
            <a:r>
              <a:rPr lang="en-US" sz="2667" dirty="0"/>
              <a:t>Over activated Limbic region</a:t>
            </a:r>
          </a:p>
          <a:p>
            <a:r>
              <a:rPr lang="en-US" sz="2667" dirty="0"/>
              <a:t>Compromised reward neurology</a:t>
            </a:r>
          </a:p>
          <a:p>
            <a:r>
              <a:rPr lang="en-US" sz="2667" dirty="0"/>
              <a:t>I am bad</a:t>
            </a:r>
          </a:p>
          <a:p>
            <a:r>
              <a:rPr lang="en-US" sz="2667" dirty="0"/>
              <a:t>Executive Functioning</a:t>
            </a:r>
          </a:p>
          <a:p>
            <a:endParaRPr lang="en-US" dirty="0"/>
          </a:p>
        </p:txBody>
      </p:sp>
      <p:sp>
        <p:nvSpPr>
          <p:cNvPr id="3" name="Text Placeholder 2"/>
          <p:cNvSpPr>
            <a:spLocks noGrp="1"/>
          </p:cNvSpPr>
          <p:nvPr>
            <p:ph type="body" idx="2"/>
          </p:nvPr>
        </p:nvSpPr>
        <p:spPr/>
        <p:txBody>
          <a:bodyPr/>
          <a:lstStyle/>
          <a:p>
            <a:endParaRPr lang="en-US" dirty="0"/>
          </a:p>
        </p:txBody>
      </p:sp>
      <p:pic>
        <p:nvPicPr>
          <p:cNvPr id="3075" name="Pictur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2674" y="1989223"/>
            <a:ext cx="5505649" cy="415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40331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52"/>
          <p:cNvSpPr txBox="1">
            <a:spLocks noGrp="1"/>
          </p:cNvSpPr>
          <p:nvPr>
            <p:ph type="title"/>
          </p:nvPr>
        </p:nvSpPr>
        <p:spPr>
          <a:xfrm>
            <a:off x="646111" y="452718"/>
            <a:ext cx="9404700" cy="140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4200"/>
              <a:buFont typeface="Century Gothic"/>
              <a:buNone/>
            </a:pPr>
            <a:r>
              <a:rPr lang="en-US" sz="4200" b="0" i="0" u="none" strike="noStrike" cap="none" dirty="0">
                <a:latin typeface="Calibri" panose="020F0502020204030204" pitchFamily="34" charset="0"/>
                <a:ea typeface="Century Gothic"/>
                <a:cs typeface="Calibri" panose="020F0502020204030204" pitchFamily="34" charset="0"/>
                <a:sym typeface="Century Gothic"/>
              </a:rPr>
              <a:t>Social Discipline Window</a:t>
            </a:r>
            <a:endParaRPr sz="4200" b="0" i="0" u="none" strike="noStrike" cap="none" dirty="0">
              <a:latin typeface="Calibri" panose="020F0502020204030204" pitchFamily="34" charset="0"/>
              <a:ea typeface="Century Gothic"/>
              <a:cs typeface="Calibri" panose="020F0502020204030204" pitchFamily="34" charset="0"/>
              <a:sym typeface="Century Gothic"/>
            </a:endParaRPr>
          </a:p>
        </p:txBody>
      </p:sp>
      <p:pic>
        <p:nvPicPr>
          <p:cNvPr id="484" name="Google Shape;484;p52" descr="Social Discipline Window"/>
          <p:cNvPicPr preferRelativeResize="0">
            <a:picLocks noGrp="1"/>
          </p:cNvPicPr>
          <p:nvPr>
            <p:ph idx="1"/>
          </p:nvPr>
        </p:nvPicPr>
        <p:blipFill rotWithShape="1">
          <a:blip r:embed="rId3">
            <a:alphaModFix/>
          </a:blip>
          <a:srcRect/>
          <a:stretch/>
        </p:blipFill>
        <p:spPr>
          <a:xfrm>
            <a:off x="1240918" y="1760264"/>
            <a:ext cx="8215086" cy="4648200"/>
          </a:xfrm>
          <a:prstGeom prst="rect">
            <a:avLst/>
          </a:prstGeom>
          <a:solidFill>
            <a:schemeClr val="bg1"/>
          </a:solidFill>
          <a:ln>
            <a:noFill/>
          </a:ln>
        </p:spPr>
      </p:pic>
      <p:sp>
        <p:nvSpPr>
          <p:cNvPr id="489" name="Google Shape;489;p52"/>
          <p:cNvSpPr txBox="1">
            <a:spLocks noGrp="1"/>
          </p:cNvSpPr>
          <p:nvPr>
            <p:ph type="ftr" sz="quarter" idx="11"/>
          </p:nvPr>
        </p:nvSpPr>
        <p:spPr>
          <a:xfrm rot="5400000">
            <a:off x="8951571" y="3225300"/>
            <a:ext cx="3859800" cy="304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SzPts val="1400"/>
              <a:buNone/>
            </a:pPr>
            <a:r>
              <a:rPr lang="en-US" sz="1100" b="0" i="0" u="none" strike="noStrike" cap="none" dirty="0" err="1">
                <a:solidFill>
                  <a:schemeClr val="tx1"/>
                </a:solidFill>
                <a:latin typeface="Century Gothic"/>
                <a:ea typeface="Century Gothic"/>
                <a:cs typeface="Century Gothic"/>
                <a:sym typeface="Century Gothic"/>
              </a:rPr>
              <a:t>Wachtell</a:t>
            </a:r>
            <a:r>
              <a:rPr lang="en-US" sz="1100" b="0" i="0" u="none" strike="noStrike" cap="none" dirty="0">
                <a:solidFill>
                  <a:schemeClr val="tx1"/>
                </a:solidFill>
                <a:latin typeface="Century Gothic"/>
                <a:ea typeface="Century Gothic"/>
                <a:cs typeface="Century Gothic"/>
                <a:sym typeface="Century Gothic"/>
              </a:rPr>
              <a:t> &amp; Costello (2009).  The </a:t>
            </a:r>
            <a:r>
              <a:rPr lang="en-US" sz="1100" b="0" i="0" u="none" strike="noStrike" cap="none" dirty="0" err="1">
                <a:solidFill>
                  <a:schemeClr val="tx1"/>
                </a:solidFill>
                <a:latin typeface="Century Gothic"/>
                <a:ea typeface="Century Gothic"/>
                <a:cs typeface="Century Gothic"/>
                <a:sym typeface="Century Gothic"/>
              </a:rPr>
              <a:t>REstorative</a:t>
            </a:r>
            <a:r>
              <a:rPr lang="en-US" sz="1100" b="0" i="0" u="none" strike="noStrike" cap="none" dirty="0">
                <a:solidFill>
                  <a:schemeClr val="tx1"/>
                </a:solidFill>
                <a:latin typeface="Century Gothic"/>
                <a:ea typeface="Century Gothic"/>
                <a:cs typeface="Century Gothic"/>
                <a:sym typeface="Century Gothic"/>
              </a:rPr>
              <a:t> Practices Handbook</a:t>
            </a:r>
            <a:r>
              <a:rPr lang="en-US" sz="1100" b="0" i="0" u="none" strike="noStrike" cap="none" dirty="0">
                <a:solidFill>
                  <a:schemeClr val="lt1"/>
                </a:solidFill>
                <a:latin typeface="Century Gothic"/>
                <a:ea typeface="Century Gothic"/>
                <a:cs typeface="Century Gothic"/>
                <a:sym typeface="Century Gothic"/>
              </a:rPr>
              <a:t>, International Institute for Restorative Practices, pg. 60</a:t>
            </a:r>
            <a:endParaRPr sz="1100" b="0" i="0" u="none" strike="noStrike" cap="none" dirty="0">
              <a:solidFill>
                <a:schemeClr val="lt1"/>
              </a:solidFill>
              <a:latin typeface="Century Gothic"/>
              <a:ea typeface="Century Gothic"/>
              <a:cs typeface="Century Gothic"/>
              <a:sym typeface="Century Gothic"/>
            </a:endParaRPr>
          </a:p>
        </p:txBody>
      </p:sp>
      <p:sp>
        <p:nvSpPr>
          <p:cNvPr id="485" name="Google Shape;485;p52"/>
          <p:cNvSpPr/>
          <p:nvPr/>
        </p:nvSpPr>
        <p:spPr>
          <a:xfrm>
            <a:off x="2286468" y="2421358"/>
            <a:ext cx="2678460" cy="914400"/>
          </a:xfrm>
          <a:prstGeom prst="rect">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latin typeface="Century Gothic"/>
                <a:ea typeface="Century Gothic"/>
                <a:cs typeface="Century Gothic"/>
                <a:sym typeface="Century Gothic"/>
              </a:rPr>
              <a:t>Activates defense</a:t>
            </a:r>
            <a:endParaRPr sz="1400" b="1" i="0" u="none" strike="noStrike" cap="none" dirty="0">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latin typeface="Century Gothic"/>
                <a:ea typeface="Century Gothic"/>
                <a:cs typeface="Century Gothic"/>
                <a:sym typeface="Century Gothic"/>
              </a:rPr>
              <a:t>Deactivates attachment</a:t>
            </a:r>
            <a:endParaRPr sz="1800" b="1" i="0" u="none" strike="noStrike" cap="none" dirty="0">
              <a:latin typeface="Century Gothic"/>
              <a:ea typeface="Century Gothic"/>
              <a:cs typeface="Century Gothic"/>
              <a:sym typeface="Century Gothic"/>
            </a:endParaRPr>
          </a:p>
        </p:txBody>
      </p:sp>
      <p:sp>
        <p:nvSpPr>
          <p:cNvPr id="486" name="Google Shape;486;p52"/>
          <p:cNvSpPr/>
          <p:nvPr/>
        </p:nvSpPr>
        <p:spPr>
          <a:xfrm>
            <a:off x="2227118" y="4461532"/>
            <a:ext cx="2797160" cy="1226234"/>
          </a:xfrm>
          <a:prstGeom prst="rect">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latin typeface="Century Gothic"/>
                <a:ea typeface="Century Gothic"/>
                <a:cs typeface="Century Gothic"/>
                <a:sym typeface="Century Gothic"/>
              </a:rPr>
              <a:t>reenactment</a:t>
            </a:r>
            <a:endParaRPr sz="1800" b="1" i="0" u="none" strike="noStrike" cap="none" dirty="0">
              <a:latin typeface="Century Gothic"/>
              <a:ea typeface="Century Gothic"/>
              <a:cs typeface="Century Gothic"/>
              <a:sym typeface="Century Gothic"/>
            </a:endParaRPr>
          </a:p>
        </p:txBody>
      </p:sp>
      <p:sp>
        <p:nvSpPr>
          <p:cNvPr id="487" name="Google Shape;487;p52"/>
          <p:cNvSpPr/>
          <p:nvPr/>
        </p:nvSpPr>
        <p:spPr>
          <a:xfrm>
            <a:off x="5665076" y="4461532"/>
            <a:ext cx="2880096" cy="1066800"/>
          </a:xfrm>
          <a:prstGeom prst="rect">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latin typeface="Century Gothic"/>
                <a:ea typeface="Century Gothic"/>
                <a:cs typeface="Century Gothic"/>
                <a:sym typeface="Century Gothic"/>
              </a:rPr>
              <a:t>Disempower</a:t>
            </a:r>
            <a:endParaRPr sz="1400" b="1" i="0" u="none" strike="noStrike" cap="none" dirty="0">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latin typeface="Century Gothic"/>
                <a:ea typeface="Century Gothic"/>
                <a:cs typeface="Century Gothic"/>
                <a:sym typeface="Century Gothic"/>
              </a:rPr>
              <a:t>Poor self-concept</a:t>
            </a:r>
            <a:endParaRPr sz="2000" b="1" i="0" u="none" strike="noStrike" cap="none" dirty="0">
              <a:latin typeface="Century Gothic"/>
              <a:ea typeface="Century Gothic"/>
              <a:cs typeface="Century Gothic"/>
              <a:sym typeface="Century Gothic"/>
            </a:endParaRPr>
          </a:p>
        </p:txBody>
      </p:sp>
      <p:sp>
        <p:nvSpPr>
          <p:cNvPr id="488" name="Google Shape;488;p52"/>
          <p:cNvSpPr/>
          <p:nvPr/>
        </p:nvSpPr>
        <p:spPr>
          <a:xfrm>
            <a:off x="5559735" y="2362200"/>
            <a:ext cx="3090779" cy="1066800"/>
          </a:xfrm>
          <a:prstGeom prst="rect">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latin typeface="Century Gothic"/>
                <a:ea typeface="Century Gothic"/>
                <a:cs typeface="Century Gothic"/>
                <a:sym typeface="Century Gothic"/>
              </a:rPr>
              <a:t>Empower</a:t>
            </a:r>
            <a:endParaRPr sz="1400" b="1" i="0" u="none" strike="noStrike" cap="none" dirty="0">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latin typeface="Century Gothic"/>
                <a:ea typeface="Century Gothic"/>
                <a:cs typeface="Century Gothic"/>
                <a:sym typeface="Century Gothic"/>
              </a:rPr>
              <a:t>Relationship</a:t>
            </a:r>
            <a:endParaRPr sz="1400" b="1" i="0" u="none" strike="noStrike" cap="none" dirty="0">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latin typeface="Century Gothic"/>
                <a:ea typeface="Century Gothic"/>
                <a:cs typeface="Century Gothic"/>
                <a:sym typeface="Century Gothic"/>
              </a:rPr>
              <a:t>attachment</a:t>
            </a:r>
            <a:endParaRPr sz="1800" b="1" i="0" u="none" strike="noStrike" cap="none" dirty="0">
              <a:latin typeface="Century Gothic"/>
              <a:ea typeface="Century Gothic"/>
              <a:cs typeface="Century Gothic"/>
              <a:sym typeface="Century Gothic"/>
            </a:endParaRPr>
          </a:p>
        </p:txBody>
      </p:sp>
    </p:spTree>
    <p:extLst>
      <p:ext uri="{BB962C8B-B14F-4D97-AF65-F5344CB8AC3E}">
        <p14:creationId xmlns:p14="http://schemas.microsoft.com/office/powerpoint/2010/main" val="67910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85"/>
                                        </p:tgtEl>
                                        <p:attrNameLst>
                                          <p:attrName>style.visibility</p:attrName>
                                        </p:attrNameLst>
                                      </p:cBhvr>
                                      <p:to>
                                        <p:strVal val="visible"/>
                                      </p:to>
                                    </p:set>
                                    <p:anim calcmode="lin" valueType="num">
                                      <p:cBhvr additive="base">
                                        <p:cTn id="7" dur="500"/>
                                        <p:tgtEl>
                                          <p:spTgt spid="48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86"/>
                                        </p:tgtEl>
                                        <p:attrNameLst>
                                          <p:attrName>style.visibility</p:attrName>
                                        </p:attrNameLst>
                                      </p:cBhvr>
                                      <p:to>
                                        <p:strVal val="visible"/>
                                      </p:to>
                                    </p:set>
                                    <p:anim calcmode="lin" valueType="num">
                                      <p:cBhvr additive="base">
                                        <p:cTn id="12" dur="500"/>
                                        <p:tgtEl>
                                          <p:spTgt spid="486"/>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487"/>
                                        </p:tgtEl>
                                        <p:attrNameLst>
                                          <p:attrName>style.visibility</p:attrName>
                                        </p:attrNameLst>
                                      </p:cBhvr>
                                      <p:to>
                                        <p:strVal val="visible"/>
                                      </p:to>
                                    </p:set>
                                    <p:anim calcmode="lin" valueType="num">
                                      <p:cBhvr additive="base">
                                        <p:cTn id="17" dur="500"/>
                                        <p:tgtEl>
                                          <p:spTgt spid="487"/>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488"/>
                                        </p:tgtEl>
                                        <p:attrNameLst>
                                          <p:attrName>style.visibility</p:attrName>
                                        </p:attrNameLst>
                                      </p:cBhvr>
                                      <p:to>
                                        <p:strVal val="visible"/>
                                      </p:to>
                                    </p:set>
                                    <p:anim calcmode="lin" valueType="num">
                                      <p:cBhvr additive="base">
                                        <p:cTn id="22" dur="500"/>
                                        <p:tgtEl>
                                          <p:spTgt spid="48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what about the consequences?</a:t>
            </a:r>
          </a:p>
        </p:txBody>
      </p:sp>
      <p:sp>
        <p:nvSpPr>
          <p:cNvPr id="3" name="Content Placeholder 2"/>
          <p:cNvSpPr>
            <a:spLocks noGrp="1"/>
          </p:cNvSpPr>
          <p:nvPr>
            <p:ph idx="1"/>
          </p:nvPr>
        </p:nvSpPr>
        <p:spPr/>
        <p:txBody>
          <a:bodyPr>
            <a:normAutofit/>
          </a:bodyPr>
          <a:lstStyle/>
          <a:p>
            <a:r>
              <a:rPr lang="en-US" sz="3200" dirty="0"/>
              <a:t>Context of caring relationships</a:t>
            </a:r>
          </a:p>
          <a:p>
            <a:r>
              <a:rPr lang="en-US" sz="3200" dirty="0"/>
              <a:t>Focus on repair vs. rule violation</a:t>
            </a:r>
          </a:p>
          <a:p>
            <a:r>
              <a:rPr lang="en-US" sz="3200" dirty="0"/>
              <a:t>Accountability and mastery</a:t>
            </a:r>
          </a:p>
          <a:p>
            <a:r>
              <a:rPr lang="en-US" sz="3200" dirty="0"/>
              <a:t>Membership vs. exclusion</a:t>
            </a:r>
          </a:p>
        </p:txBody>
      </p:sp>
    </p:spTree>
    <p:extLst>
      <p:ext uri="{BB962C8B-B14F-4D97-AF65-F5344CB8AC3E}">
        <p14:creationId xmlns:p14="http://schemas.microsoft.com/office/powerpoint/2010/main" val="37833590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grpSp>
        <p:nvGrpSpPr>
          <p:cNvPr id="551" name="Google Shape;551;p43"/>
          <p:cNvGrpSpPr/>
          <p:nvPr/>
        </p:nvGrpSpPr>
        <p:grpSpPr>
          <a:xfrm>
            <a:off x="715617" y="353961"/>
            <a:ext cx="10654746" cy="5666281"/>
            <a:chOff x="0" y="0"/>
            <a:chExt cx="10654746" cy="5666281"/>
          </a:xfrm>
        </p:grpSpPr>
        <p:sp>
          <p:nvSpPr>
            <p:cNvPr id="552" name="Google Shape;552;p43"/>
            <p:cNvSpPr/>
            <p:nvPr/>
          </p:nvSpPr>
          <p:spPr>
            <a:xfrm>
              <a:off x="0" y="0"/>
              <a:ext cx="10654746" cy="5666281"/>
            </a:xfrm>
            <a:prstGeom prst="roundRect">
              <a:avLst>
                <a:gd name="adj" fmla="val 10000"/>
              </a:avLst>
            </a:prstGeom>
            <a:solidFill>
              <a:srgbClr val="507E30"/>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3"/>
            <p:cNvSpPr txBox="1"/>
            <p:nvPr/>
          </p:nvSpPr>
          <p:spPr>
            <a:xfrm>
              <a:off x="0" y="2266512"/>
              <a:ext cx="10654746" cy="2266512"/>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None/>
              </a:pPr>
              <a:r>
                <a:rPr lang="en-US" sz="2400">
                  <a:solidFill>
                    <a:schemeClr val="lt1"/>
                  </a:solidFill>
                  <a:latin typeface="Lustria"/>
                  <a:ea typeface="Lustria"/>
                  <a:cs typeface="Lustria"/>
                  <a:sym typeface="Lustria"/>
                </a:rPr>
                <a:t>#5 Behavioral Control:</a:t>
              </a:r>
              <a:endParaRPr/>
            </a:p>
            <a:p>
              <a:pPr marL="0" marR="0" lvl="0" indent="0" algn="ctr" rtl="0">
                <a:lnSpc>
                  <a:spcPct val="90000"/>
                </a:lnSpc>
                <a:spcBef>
                  <a:spcPts val="840"/>
                </a:spcBef>
                <a:spcAft>
                  <a:spcPts val="0"/>
                </a:spcAft>
                <a:buNone/>
              </a:pPr>
              <a:r>
                <a:rPr lang="en-US" sz="2400" b="1">
                  <a:solidFill>
                    <a:schemeClr val="lt1"/>
                  </a:solidFill>
                  <a:latin typeface="Lustria"/>
                  <a:ea typeface="Lustria"/>
                  <a:cs typeface="Lustria"/>
                  <a:sym typeface="Lustria"/>
                </a:rPr>
                <a:t>Developmental Injuries</a:t>
              </a:r>
              <a:endParaRPr/>
            </a:p>
            <a:p>
              <a:pPr marL="0" marR="0" lvl="0" indent="0" algn="ctr" rtl="0">
                <a:lnSpc>
                  <a:spcPct val="90000"/>
                </a:lnSpc>
                <a:spcBef>
                  <a:spcPts val="840"/>
                </a:spcBef>
                <a:spcAft>
                  <a:spcPts val="0"/>
                </a:spcAft>
                <a:buNone/>
              </a:pPr>
              <a:endParaRPr sz="1900">
                <a:solidFill>
                  <a:schemeClr val="lt1"/>
                </a:solidFill>
                <a:latin typeface="Lustria"/>
                <a:ea typeface="Lustria"/>
                <a:cs typeface="Lustria"/>
                <a:sym typeface="Lustria"/>
              </a:endParaRPr>
            </a:p>
            <a:p>
              <a:pPr marL="0" marR="0" lvl="0" indent="0" algn="ctr" rtl="0">
                <a:lnSpc>
                  <a:spcPct val="90000"/>
                </a:lnSpc>
                <a:spcBef>
                  <a:spcPts val="665"/>
                </a:spcBef>
                <a:spcAft>
                  <a:spcPts val="0"/>
                </a:spcAft>
                <a:buNone/>
              </a:pPr>
              <a:endParaRPr sz="1900">
                <a:solidFill>
                  <a:schemeClr val="lt1"/>
                </a:solidFill>
                <a:latin typeface="Lustria"/>
                <a:ea typeface="Lustria"/>
                <a:cs typeface="Lustria"/>
                <a:sym typeface="Lustria"/>
              </a:endParaRPr>
            </a:p>
            <a:p>
              <a:pPr marL="0" marR="0" lvl="0" indent="0" algn="ctr" rtl="0">
                <a:lnSpc>
                  <a:spcPct val="90000"/>
                </a:lnSpc>
                <a:spcBef>
                  <a:spcPts val="665"/>
                </a:spcBef>
                <a:spcAft>
                  <a:spcPts val="0"/>
                </a:spcAft>
                <a:buNone/>
              </a:pPr>
              <a:r>
                <a:rPr lang="en-US" sz="1900">
                  <a:solidFill>
                    <a:schemeClr val="lt1"/>
                  </a:solidFill>
                  <a:latin typeface="Lustria"/>
                  <a:ea typeface="Lustria"/>
                  <a:cs typeface="Lustria"/>
                  <a:sym typeface="Lustria"/>
                </a:rPr>
                <a:t> </a:t>
              </a:r>
              <a:endParaRPr/>
            </a:p>
            <a:p>
              <a:pPr marL="0" marR="0" lvl="0" indent="0" algn="ctr" rtl="0">
                <a:lnSpc>
                  <a:spcPct val="90000"/>
                </a:lnSpc>
                <a:spcBef>
                  <a:spcPts val="665"/>
                </a:spcBef>
                <a:spcAft>
                  <a:spcPts val="0"/>
                </a:spcAft>
                <a:buNone/>
              </a:pPr>
              <a:endParaRPr sz="1900">
                <a:solidFill>
                  <a:schemeClr val="lt1"/>
                </a:solidFill>
                <a:latin typeface="Lustria"/>
                <a:ea typeface="Lustria"/>
                <a:cs typeface="Lustria"/>
                <a:sym typeface="Lustria"/>
              </a:endParaRPr>
            </a:p>
          </p:txBody>
        </p:sp>
        <p:sp>
          <p:nvSpPr>
            <p:cNvPr id="554" name="Google Shape;554;p43"/>
            <p:cNvSpPr/>
            <p:nvPr/>
          </p:nvSpPr>
          <p:spPr>
            <a:xfrm>
              <a:off x="4383937" y="187649"/>
              <a:ext cx="1886871" cy="1886871"/>
            </a:xfrm>
            <a:prstGeom prst="ellipse">
              <a:avLst/>
            </a:prstGeom>
            <a:blipFill rotWithShape="1">
              <a:blip r:embed="rId3">
                <a:alphaModFix/>
              </a:blip>
              <a:stretch>
                <a:fillRect/>
              </a:stretch>
            </a:blip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3"/>
            <p:cNvSpPr/>
            <p:nvPr/>
          </p:nvSpPr>
          <p:spPr>
            <a:xfrm rot="10800000" flipH="1">
              <a:off x="5440541" y="5312404"/>
              <a:ext cx="91456" cy="115371"/>
            </a:xfrm>
            <a:prstGeom prst="leftRightArrow">
              <a:avLst>
                <a:gd name="adj1" fmla="val 50000"/>
                <a:gd name="adj2" fmla="val 50000"/>
              </a:avLst>
            </a:prstGeom>
            <a:solidFill>
              <a:srgbClr val="C2D7CB"/>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6" name="Google Shape;556;p43"/>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nvGrpSpPr>
          <p:cNvPr id="557" name="Google Shape;557;p43"/>
          <p:cNvGrpSpPr/>
          <p:nvPr/>
        </p:nvGrpSpPr>
        <p:grpSpPr>
          <a:xfrm>
            <a:off x="113072" y="6333772"/>
            <a:ext cx="495301" cy="496031"/>
            <a:chOff x="152400" y="6205955"/>
            <a:chExt cx="495301" cy="496031"/>
          </a:xfrm>
        </p:grpSpPr>
        <p:pic>
          <p:nvPicPr>
            <p:cNvPr id="558" name="Google Shape;558;p43" descr="35[1]"/>
            <p:cNvPicPr preferRelativeResize="0"/>
            <p:nvPr/>
          </p:nvPicPr>
          <p:blipFill rotWithShape="1">
            <a:blip r:embed="rId4">
              <a:alphaModFix/>
            </a:blip>
            <a:srcRect/>
            <a:stretch/>
          </p:blipFill>
          <p:spPr>
            <a:xfrm>
              <a:off x="152400" y="6205955"/>
              <a:ext cx="495300" cy="496031"/>
            </a:xfrm>
            <a:prstGeom prst="ellipse">
              <a:avLst/>
            </a:prstGeom>
            <a:noFill/>
            <a:ln>
              <a:noFill/>
            </a:ln>
          </p:spPr>
        </p:pic>
        <p:sp>
          <p:nvSpPr>
            <p:cNvPr id="559" name="Google Shape;559;p43"/>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sp>
        <p:nvSpPr>
          <p:cNvPr id="560" name="Google Shape;560;p43"/>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sp>
        <p:nvSpPr>
          <p:cNvPr id="2" name="Rounded Rectangle 1"/>
          <p:cNvSpPr/>
          <p:nvPr/>
        </p:nvSpPr>
        <p:spPr>
          <a:xfrm>
            <a:off x="876297" y="3482110"/>
            <a:ext cx="10333384" cy="24257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Understanding that symptoms are a means (attempt)  to self-regulate</a:t>
            </a:r>
            <a:endParaRPr lang="en-US" sz="2000" dirty="0"/>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Stress behavior versus misbehavior (psychoeducation goal)</a:t>
            </a:r>
            <a:endParaRPr lang="en-US" sz="2000" dirty="0"/>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Accountability Formula= Validation + Empathy + Co-regulation + (validate child as victim before approaching as a perpetrator of harm) </a:t>
            </a:r>
            <a:endParaRPr lang="en-US" sz="2000" dirty="0"/>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Re-framing</a:t>
            </a:r>
            <a:endParaRPr lang="en-US" sz="2000" dirty="0"/>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Restorative Practices</a:t>
            </a:r>
            <a:endParaRPr lang="en-US" sz="2000" dirty="0"/>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Reduce stress as a priority </a:t>
            </a:r>
          </a:p>
        </p:txBody>
      </p:sp>
    </p:spTree>
    <p:extLst>
      <p:ext uri="{BB962C8B-B14F-4D97-AF65-F5344CB8AC3E}">
        <p14:creationId xmlns:p14="http://schemas.microsoft.com/office/powerpoint/2010/main" val="73417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pSp>
        <p:nvGrpSpPr>
          <p:cNvPr id="597" name="Google Shape;597;p46"/>
          <p:cNvGrpSpPr/>
          <p:nvPr/>
        </p:nvGrpSpPr>
        <p:grpSpPr>
          <a:xfrm>
            <a:off x="715617" y="235975"/>
            <a:ext cx="10654746" cy="5744512"/>
            <a:chOff x="0" y="0"/>
            <a:chExt cx="10654746" cy="5744512"/>
          </a:xfrm>
        </p:grpSpPr>
        <p:sp>
          <p:nvSpPr>
            <p:cNvPr id="598" name="Google Shape;598;p46"/>
            <p:cNvSpPr/>
            <p:nvPr/>
          </p:nvSpPr>
          <p:spPr>
            <a:xfrm>
              <a:off x="0" y="0"/>
              <a:ext cx="10654746" cy="5744512"/>
            </a:xfrm>
            <a:prstGeom prst="roundRect">
              <a:avLst>
                <a:gd name="adj" fmla="val 10000"/>
              </a:avLst>
            </a:prstGeom>
            <a:solidFill>
              <a:srgbClr val="355420"/>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6"/>
            <p:cNvSpPr txBox="1"/>
            <p:nvPr/>
          </p:nvSpPr>
          <p:spPr>
            <a:xfrm>
              <a:off x="0" y="2297804"/>
              <a:ext cx="10654746" cy="2297804"/>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None/>
              </a:pPr>
              <a:r>
                <a:rPr lang="en-US" sz="2400">
                  <a:solidFill>
                    <a:schemeClr val="lt1"/>
                  </a:solidFill>
                  <a:latin typeface="Lustria"/>
                  <a:ea typeface="Lustria"/>
                  <a:cs typeface="Lustria"/>
                  <a:sym typeface="Lustria"/>
                </a:rPr>
                <a:t>#6 Dissociation</a:t>
              </a:r>
              <a:endParaRPr/>
            </a:p>
            <a:p>
              <a:pPr marL="0" marR="0" lvl="0" indent="0" algn="ctr" rtl="0">
                <a:lnSpc>
                  <a:spcPct val="90000"/>
                </a:lnSpc>
                <a:spcBef>
                  <a:spcPts val="840"/>
                </a:spcBef>
                <a:spcAft>
                  <a:spcPts val="0"/>
                </a:spcAft>
                <a:buNone/>
              </a:pPr>
              <a:r>
                <a:rPr lang="en-US" sz="2400" b="1">
                  <a:solidFill>
                    <a:schemeClr val="lt1"/>
                  </a:solidFill>
                  <a:latin typeface="Lustria"/>
                  <a:ea typeface="Lustria"/>
                  <a:cs typeface="Lustria"/>
                  <a:sym typeface="Lustria"/>
                </a:rPr>
                <a:t>Developmental Injuries</a:t>
              </a:r>
              <a:endParaRPr/>
            </a:p>
            <a:p>
              <a:pPr marL="0" marR="0" lvl="0" indent="0" algn="ctr" rtl="0">
                <a:lnSpc>
                  <a:spcPct val="90000"/>
                </a:lnSpc>
                <a:spcBef>
                  <a:spcPts val="840"/>
                </a:spcBef>
                <a:spcAft>
                  <a:spcPts val="0"/>
                </a:spcAft>
                <a:buNone/>
              </a:pPr>
              <a:endParaRPr sz="2400">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endParaRPr sz="1300">
                <a:solidFill>
                  <a:schemeClr val="lt1"/>
                </a:solidFill>
                <a:latin typeface="Lustria"/>
                <a:ea typeface="Lustria"/>
                <a:cs typeface="Lustria"/>
                <a:sym typeface="Lustria"/>
              </a:endParaRPr>
            </a:p>
            <a:p>
              <a:pPr marL="0" marR="0" lvl="0" indent="0" algn="ctr" rtl="0">
                <a:lnSpc>
                  <a:spcPct val="90000"/>
                </a:lnSpc>
                <a:spcBef>
                  <a:spcPts val="455"/>
                </a:spcBef>
                <a:spcAft>
                  <a:spcPts val="0"/>
                </a:spcAft>
                <a:buNone/>
              </a:pPr>
              <a:endParaRPr sz="1300">
                <a:solidFill>
                  <a:schemeClr val="lt1"/>
                </a:solidFill>
                <a:latin typeface="Lustria"/>
                <a:ea typeface="Lustria"/>
                <a:cs typeface="Lustria"/>
                <a:sym typeface="Lustria"/>
              </a:endParaRPr>
            </a:p>
            <a:p>
              <a:pPr marL="0" marR="0" lvl="0" indent="0" algn="ctr" rtl="0">
                <a:lnSpc>
                  <a:spcPct val="90000"/>
                </a:lnSpc>
                <a:spcBef>
                  <a:spcPts val="455"/>
                </a:spcBef>
                <a:spcAft>
                  <a:spcPts val="0"/>
                </a:spcAft>
                <a:buNone/>
              </a:pPr>
              <a:endParaRPr sz="1300">
                <a:solidFill>
                  <a:schemeClr val="lt1"/>
                </a:solidFill>
                <a:latin typeface="Lustria"/>
                <a:ea typeface="Lustria"/>
                <a:cs typeface="Lustria"/>
                <a:sym typeface="Lustria"/>
              </a:endParaRPr>
            </a:p>
            <a:p>
              <a:pPr marL="0" marR="0" lvl="0" indent="0" algn="ctr" rtl="0">
                <a:lnSpc>
                  <a:spcPct val="90000"/>
                </a:lnSpc>
                <a:spcBef>
                  <a:spcPts val="455"/>
                </a:spcBef>
                <a:spcAft>
                  <a:spcPts val="0"/>
                </a:spcAft>
                <a:buNone/>
              </a:pPr>
              <a:endParaRPr sz="1300">
                <a:solidFill>
                  <a:schemeClr val="lt1"/>
                </a:solidFill>
                <a:latin typeface="Lustria"/>
                <a:ea typeface="Lustria"/>
                <a:cs typeface="Lustria"/>
                <a:sym typeface="Lustria"/>
              </a:endParaRPr>
            </a:p>
            <a:p>
              <a:pPr marL="0" marR="0" lvl="0" indent="0" algn="ctr" rtl="0">
                <a:lnSpc>
                  <a:spcPct val="90000"/>
                </a:lnSpc>
                <a:spcBef>
                  <a:spcPts val="455"/>
                </a:spcBef>
                <a:spcAft>
                  <a:spcPts val="0"/>
                </a:spcAft>
                <a:buNone/>
              </a:pPr>
              <a:endParaRPr sz="1300">
                <a:solidFill>
                  <a:schemeClr val="lt1"/>
                </a:solidFill>
                <a:latin typeface="Lustria"/>
                <a:ea typeface="Lustria"/>
                <a:cs typeface="Lustria"/>
                <a:sym typeface="Lustria"/>
              </a:endParaRPr>
            </a:p>
          </p:txBody>
        </p:sp>
        <p:sp>
          <p:nvSpPr>
            <p:cNvPr id="600" name="Google Shape;600;p46"/>
            <p:cNvSpPr/>
            <p:nvPr/>
          </p:nvSpPr>
          <p:spPr>
            <a:xfrm>
              <a:off x="4453416" y="94364"/>
              <a:ext cx="1912922" cy="1912922"/>
            </a:xfrm>
            <a:prstGeom prst="ellipse">
              <a:avLst/>
            </a:prstGeom>
            <a:blipFill rotWithShape="1">
              <a:blip r:embed="rId3">
                <a:alphaModFix/>
              </a:blip>
              <a:stretch>
                <a:fillRect/>
              </a:stretch>
            </a:blip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6"/>
            <p:cNvSpPr/>
            <p:nvPr/>
          </p:nvSpPr>
          <p:spPr>
            <a:xfrm rot="10800000" flipH="1">
              <a:off x="5440541" y="5385749"/>
              <a:ext cx="91456" cy="116964"/>
            </a:xfrm>
            <a:prstGeom prst="leftRightArrow">
              <a:avLst>
                <a:gd name="adj1" fmla="val 50000"/>
                <a:gd name="adj2" fmla="val 50000"/>
              </a:avLst>
            </a:prstGeom>
            <a:solidFill>
              <a:srgbClr val="C2D7CB"/>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 name="Google Shape;602;p46"/>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nvGrpSpPr>
          <p:cNvPr id="603" name="Google Shape;603;p46"/>
          <p:cNvGrpSpPr/>
          <p:nvPr/>
        </p:nvGrpSpPr>
        <p:grpSpPr>
          <a:xfrm>
            <a:off x="113072" y="6333772"/>
            <a:ext cx="495301" cy="496031"/>
            <a:chOff x="152400" y="6205955"/>
            <a:chExt cx="495301" cy="496031"/>
          </a:xfrm>
        </p:grpSpPr>
        <p:pic>
          <p:nvPicPr>
            <p:cNvPr id="604" name="Google Shape;604;p46" descr="35[1]"/>
            <p:cNvPicPr preferRelativeResize="0"/>
            <p:nvPr/>
          </p:nvPicPr>
          <p:blipFill rotWithShape="1">
            <a:blip r:embed="rId4">
              <a:alphaModFix/>
            </a:blip>
            <a:srcRect/>
            <a:stretch/>
          </p:blipFill>
          <p:spPr>
            <a:xfrm>
              <a:off x="152400" y="6205955"/>
              <a:ext cx="495300" cy="496031"/>
            </a:xfrm>
            <a:prstGeom prst="ellipse">
              <a:avLst/>
            </a:prstGeom>
            <a:noFill/>
            <a:ln>
              <a:noFill/>
            </a:ln>
          </p:spPr>
        </p:pic>
        <p:sp>
          <p:nvSpPr>
            <p:cNvPr id="605" name="Google Shape;605;p46"/>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sp>
        <p:nvSpPr>
          <p:cNvPr id="606" name="Google Shape;606;p46"/>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sp>
        <p:nvSpPr>
          <p:cNvPr id="607" name="Google Shape;607;p46"/>
          <p:cNvSpPr/>
          <p:nvPr/>
        </p:nvSpPr>
        <p:spPr>
          <a:xfrm>
            <a:off x="1130708" y="3355253"/>
            <a:ext cx="9989575" cy="2383435"/>
          </a:xfrm>
          <a:prstGeom prst="roundRect">
            <a:avLst>
              <a:gd name="adj" fmla="val 16667"/>
            </a:avLst>
          </a:prstGeom>
          <a:solidFill>
            <a:schemeClr val="lt1"/>
          </a:solidFill>
          <a:ln w="9525" cap="flat" cmpd="sng">
            <a:solidFill>
              <a:srgbClr val="375B47"/>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Disconnect between physiology, feelings, thoughts and actions</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Memory deficits</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Symptoms usually not within child’s conscious control </a:t>
            </a:r>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“Disguised” Symptoms:</a:t>
            </a:r>
            <a:endParaRPr dirty="0"/>
          </a:p>
          <a:p>
            <a:pPr marL="800100" marR="0" lvl="1" indent="-342900" algn="l" rtl="0">
              <a:spcBef>
                <a:spcPts val="0"/>
              </a:spcBef>
              <a:spcAft>
                <a:spcPts val="0"/>
              </a:spcAft>
              <a:buClr>
                <a:schemeClr val="dk1"/>
              </a:buClr>
              <a:buSzPts val="1400"/>
              <a:buFont typeface="Lustria"/>
              <a:buAutoNum type="alphaLcParenR"/>
            </a:pPr>
            <a:r>
              <a:rPr lang="en-US" sz="1400" b="0" i="0" u="none" strike="noStrike" cap="none" dirty="0">
                <a:solidFill>
                  <a:schemeClr val="dk1"/>
                </a:solidFill>
                <a:latin typeface="Lustria"/>
                <a:ea typeface="Lustria"/>
                <a:cs typeface="Lustria"/>
                <a:sym typeface="Lustria"/>
              </a:rPr>
              <a:t>ADHD/ADD</a:t>
            </a:r>
            <a:endParaRPr dirty="0"/>
          </a:p>
          <a:p>
            <a:pPr marL="800100" marR="0" lvl="1" indent="-342900" algn="l" rtl="0">
              <a:spcBef>
                <a:spcPts val="0"/>
              </a:spcBef>
              <a:spcAft>
                <a:spcPts val="0"/>
              </a:spcAft>
              <a:buClr>
                <a:schemeClr val="dk1"/>
              </a:buClr>
              <a:buSzPts val="1400"/>
              <a:buFont typeface="Lustria"/>
              <a:buAutoNum type="alphaLcParenR"/>
            </a:pPr>
            <a:r>
              <a:rPr lang="en-US" sz="1400" b="0" i="0" u="none" strike="noStrike" cap="none" dirty="0">
                <a:solidFill>
                  <a:schemeClr val="dk1"/>
                </a:solidFill>
                <a:latin typeface="Lustria"/>
                <a:ea typeface="Lustria"/>
                <a:cs typeface="Lustria"/>
                <a:sym typeface="Lustria"/>
              </a:rPr>
              <a:t>Freezing:  stilling, collapsed, escape, numb, detached</a:t>
            </a:r>
            <a:endParaRPr dirty="0"/>
          </a:p>
          <a:p>
            <a:pPr marL="800100" marR="0" lvl="1" indent="-342900" algn="l" rtl="0">
              <a:spcBef>
                <a:spcPts val="0"/>
              </a:spcBef>
              <a:spcAft>
                <a:spcPts val="0"/>
              </a:spcAft>
              <a:buClr>
                <a:schemeClr val="dk1"/>
              </a:buClr>
              <a:buSzPts val="1400"/>
              <a:buFont typeface="Lustria"/>
              <a:buAutoNum type="alphaLcParenR"/>
            </a:pPr>
            <a:r>
              <a:rPr lang="en-US" sz="1400" b="0" i="0" u="none" strike="noStrike" cap="none" dirty="0">
                <a:solidFill>
                  <a:schemeClr val="dk1"/>
                </a:solidFill>
                <a:latin typeface="Lustria"/>
                <a:ea typeface="Lustria"/>
                <a:cs typeface="Lustria"/>
                <a:sym typeface="Lustria"/>
              </a:rPr>
              <a:t>Avoidance:  refusals, indifference, retreat, self-medicate</a:t>
            </a:r>
            <a:endParaRPr dirty="0"/>
          </a:p>
          <a:p>
            <a:pPr marL="800100" marR="0" lvl="1" indent="-342900" algn="l" rtl="0">
              <a:spcBef>
                <a:spcPts val="0"/>
              </a:spcBef>
              <a:spcAft>
                <a:spcPts val="0"/>
              </a:spcAft>
              <a:buClr>
                <a:schemeClr val="dk1"/>
              </a:buClr>
              <a:buSzPts val="1400"/>
              <a:buFont typeface="Lustria"/>
              <a:buAutoNum type="alphaLcParenR"/>
            </a:pPr>
            <a:r>
              <a:rPr lang="en-US" sz="1400" b="0" i="0" u="none" strike="noStrike" cap="none" dirty="0">
                <a:solidFill>
                  <a:schemeClr val="dk1"/>
                </a:solidFill>
                <a:latin typeface="Lustria"/>
                <a:ea typeface="Lustria"/>
                <a:cs typeface="Lustria"/>
                <a:sym typeface="Lustria"/>
              </a:rPr>
              <a:t>Academic:  work refusal, work avoidance, indifference, apathetic</a:t>
            </a:r>
            <a:endParaRPr dirty="0"/>
          </a:p>
          <a:p>
            <a:pPr marL="800100" marR="0" lvl="1" indent="-342900" algn="l" rtl="0">
              <a:spcBef>
                <a:spcPts val="0"/>
              </a:spcBef>
              <a:spcAft>
                <a:spcPts val="0"/>
              </a:spcAft>
              <a:buClr>
                <a:schemeClr val="dk1"/>
              </a:buClr>
              <a:buSzPts val="1400"/>
              <a:buFont typeface="Lustria"/>
              <a:buAutoNum type="alphaLcParenR"/>
            </a:pPr>
            <a:r>
              <a:rPr lang="en-US" sz="1400" b="0" i="0" u="none" strike="noStrike" cap="none" dirty="0">
                <a:solidFill>
                  <a:schemeClr val="dk1"/>
                </a:solidFill>
                <a:latin typeface="Lustria"/>
                <a:ea typeface="Lustria"/>
                <a:cs typeface="Lustria"/>
                <a:sym typeface="Lustria"/>
              </a:rPr>
              <a:t>Helpless:  Passive, possum, submissive, obedient, collapse, victimized, defeated</a:t>
            </a:r>
            <a:endParaRPr sz="1400" b="0" i="0" u="none" strike="noStrike" cap="none" dirty="0">
              <a:solidFill>
                <a:schemeClr val="dk1"/>
              </a:solidFill>
              <a:latin typeface="Lustria"/>
              <a:ea typeface="Lustria"/>
              <a:cs typeface="Lustria"/>
              <a:sym typeface="Lustria"/>
            </a:endParaRPr>
          </a:p>
        </p:txBody>
      </p:sp>
      <p:sp>
        <p:nvSpPr>
          <p:cNvPr id="2" name="Rounded Rectangle 1"/>
          <p:cNvSpPr/>
          <p:nvPr/>
        </p:nvSpPr>
        <p:spPr>
          <a:xfrm>
            <a:off x="1137043" y="3355254"/>
            <a:ext cx="10129683" cy="23834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Clr>
                <a:schemeClr val="dk1"/>
              </a:buClr>
              <a:buSzPts val="1800"/>
              <a:buFont typeface="Lustria"/>
              <a:buAutoNum type="arabicPeriod"/>
            </a:pPr>
            <a:r>
              <a:rPr lang="en-US" sz="1800" dirty="0">
                <a:solidFill>
                  <a:schemeClr val="dk1"/>
                </a:solidFill>
                <a:latin typeface="Lustria"/>
                <a:ea typeface="Lustria"/>
                <a:cs typeface="Lustria"/>
                <a:sym typeface="Lustria"/>
              </a:rPr>
              <a:t>Movement, music, rhythmic activities</a:t>
            </a:r>
            <a:endParaRPr lang="en-US" sz="1800" dirty="0"/>
          </a:p>
          <a:p>
            <a:pPr marL="342900" lvl="0" indent="-342900">
              <a:buClr>
                <a:schemeClr val="dk1"/>
              </a:buClr>
              <a:buSzPts val="1800"/>
              <a:buFont typeface="Lustria"/>
              <a:buAutoNum type="arabicPeriod"/>
            </a:pPr>
            <a:r>
              <a:rPr lang="en-US" sz="1800" dirty="0">
                <a:solidFill>
                  <a:schemeClr val="dk1"/>
                </a:solidFill>
                <a:latin typeface="Lustria"/>
                <a:ea typeface="Lustria"/>
                <a:cs typeface="Lustria"/>
                <a:sym typeface="Lustria"/>
              </a:rPr>
              <a:t>Orient externally with 5 senses</a:t>
            </a:r>
            <a:endParaRPr lang="en-US" sz="1800" dirty="0"/>
          </a:p>
          <a:p>
            <a:pPr marL="342900" lvl="0" indent="-342900">
              <a:buClr>
                <a:schemeClr val="dk1"/>
              </a:buClr>
              <a:buSzPts val="1800"/>
              <a:buFont typeface="Lustria"/>
              <a:buAutoNum type="arabicPeriod"/>
            </a:pPr>
            <a:r>
              <a:rPr lang="en-US" sz="1800" dirty="0">
                <a:solidFill>
                  <a:schemeClr val="dk1"/>
                </a:solidFill>
                <a:latin typeface="Lustria"/>
                <a:ea typeface="Lustria"/>
                <a:cs typeface="Lustria"/>
                <a:sym typeface="Lustria"/>
              </a:rPr>
              <a:t>Music, rhythmic activities</a:t>
            </a:r>
            <a:endParaRPr lang="en-US" sz="1800" dirty="0"/>
          </a:p>
          <a:p>
            <a:pPr marL="342900" lvl="0" indent="-342900">
              <a:buClr>
                <a:schemeClr val="dk1"/>
              </a:buClr>
              <a:buSzPts val="1800"/>
              <a:buFont typeface="Lustria"/>
              <a:buAutoNum type="arabicPeriod"/>
            </a:pPr>
            <a:r>
              <a:rPr lang="en-US" sz="1800" dirty="0">
                <a:solidFill>
                  <a:schemeClr val="dk1"/>
                </a:solidFill>
                <a:latin typeface="Lustria"/>
                <a:ea typeface="Lustria"/>
                <a:cs typeface="Lustria"/>
                <a:sym typeface="Lustria"/>
              </a:rPr>
              <a:t>Nurturing physical contact</a:t>
            </a:r>
            <a:endParaRPr lang="en-US" sz="1800" dirty="0"/>
          </a:p>
          <a:p>
            <a:pPr marL="342900" lvl="0" indent="-342900">
              <a:buClr>
                <a:schemeClr val="dk1"/>
              </a:buClr>
              <a:buSzPts val="1800"/>
              <a:buFont typeface="Lustria"/>
              <a:buAutoNum type="arabicPeriod"/>
            </a:pPr>
            <a:r>
              <a:rPr lang="en-US" sz="1800" dirty="0">
                <a:solidFill>
                  <a:schemeClr val="dk1"/>
                </a:solidFill>
                <a:latin typeface="Lustria"/>
                <a:ea typeface="Lustria"/>
                <a:cs typeface="Lustria"/>
                <a:sym typeface="Lustria"/>
              </a:rPr>
              <a:t>Identify triggers</a:t>
            </a:r>
            <a:endParaRPr lang="en-US" sz="1800" dirty="0"/>
          </a:p>
        </p:txBody>
      </p:sp>
    </p:spTree>
    <p:extLst>
      <p:ext uri="{BB962C8B-B14F-4D97-AF65-F5344CB8AC3E}">
        <p14:creationId xmlns:p14="http://schemas.microsoft.com/office/powerpoint/2010/main" val="294256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Historical Trauma</a:t>
            </a:r>
          </a:p>
        </p:txBody>
      </p:sp>
      <p:pic>
        <p:nvPicPr>
          <p:cNvPr id="1026" name="Picture 2">
            <a:extLst>
              <a:ext uri="{C183D7F6-B498-43B3-948B-1728B52AA6E4}">
                <adec:decorative xmlns:adec="http://schemas.microsoft.com/office/drawing/2017/decorative" val="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14801" y="1828801"/>
            <a:ext cx="3700463" cy="441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6793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49"/>
          <p:cNvSpPr/>
          <p:nvPr/>
        </p:nvSpPr>
        <p:spPr>
          <a:xfrm>
            <a:off x="768627" y="532271"/>
            <a:ext cx="10654746" cy="5343878"/>
          </a:xfrm>
          <a:custGeom>
            <a:avLst/>
            <a:gdLst/>
            <a:ahLst/>
            <a:cxnLst/>
            <a:rect l="l" t="t" r="r" b="b"/>
            <a:pathLst>
              <a:path w="10654746" h="4791765" extrusionOk="0">
                <a:moveTo>
                  <a:pt x="0" y="479177"/>
                </a:moveTo>
                <a:cubicBezTo>
                  <a:pt x="0" y="214535"/>
                  <a:pt x="214535" y="0"/>
                  <a:pt x="479177" y="0"/>
                </a:cubicBezTo>
                <a:lnTo>
                  <a:pt x="10175570" y="0"/>
                </a:lnTo>
                <a:cubicBezTo>
                  <a:pt x="10440212" y="0"/>
                  <a:pt x="10654747" y="214535"/>
                  <a:pt x="10654747" y="479177"/>
                </a:cubicBezTo>
                <a:cubicBezTo>
                  <a:pt x="10654747" y="1756981"/>
                  <a:pt x="10654746" y="3034785"/>
                  <a:pt x="10654746" y="4312589"/>
                </a:cubicBezTo>
                <a:cubicBezTo>
                  <a:pt x="10654746" y="4577231"/>
                  <a:pt x="10440211" y="4791766"/>
                  <a:pt x="10175569" y="4791766"/>
                </a:cubicBezTo>
                <a:lnTo>
                  <a:pt x="479177" y="4791765"/>
                </a:lnTo>
                <a:cubicBezTo>
                  <a:pt x="214535" y="4791765"/>
                  <a:pt x="0" y="4577230"/>
                  <a:pt x="0" y="4312588"/>
                </a:cubicBezTo>
                <a:lnTo>
                  <a:pt x="0" y="479177"/>
                </a:lnTo>
                <a:close/>
              </a:path>
            </a:pathLst>
          </a:custGeom>
          <a:solidFill>
            <a:srgbClr val="1D5E4E"/>
          </a:solidFill>
          <a:ln w="15875" cap="rnd" cmpd="sng">
            <a:solidFill>
              <a:schemeClr val="lt1"/>
            </a:solidFill>
            <a:prstDash val="solid"/>
            <a:round/>
            <a:headEnd type="none" w="sm" len="sm"/>
            <a:tailEnd type="none" w="sm" len="sm"/>
          </a:ln>
        </p:spPr>
        <p:txBody>
          <a:bodyPr spcFirstLastPara="1" wrap="square" lIns="170675" tIns="2087375" rIns="170675" bIns="1129025" anchor="t" anchorCtr="0">
            <a:noAutofit/>
          </a:bodyPr>
          <a:lstStyle/>
          <a:p>
            <a:pPr marL="0" marR="0" lvl="0" indent="0" algn="ctr" rtl="0">
              <a:lnSpc>
                <a:spcPct val="90000"/>
              </a:lnSpc>
              <a:spcBef>
                <a:spcPts val="0"/>
              </a:spcBef>
              <a:spcAft>
                <a:spcPts val="0"/>
              </a:spcAft>
              <a:buNone/>
            </a:pPr>
            <a:r>
              <a:rPr lang="en-US" sz="2400">
                <a:solidFill>
                  <a:schemeClr val="lt1"/>
                </a:solidFill>
                <a:latin typeface="Lustria"/>
                <a:ea typeface="Lustria"/>
                <a:cs typeface="Lustria"/>
                <a:sym typeface="Lustria"/>
              </a:rPr>
              <a:t>#7 Self-esteem &amp; Future Orientation</a:t>
            </a:r>
            <a:endParaRPr/>
          </a:p>
          <a:p>
            <a:pPr marL="0" marR="0" lvl="0" indent="0" algn="ctr" rtl="0">
              <a:lnSpc>
                <a:spcPct val="90000"/>
              </a:lnSpc>
              <a:spcBef>
                <a:spcPts val="840"/>
              </a:spcBef>
              <a:spcAft>
                <a:spcPts val="0"/>
              </a:spcAft>
              <a:buNone/>
            </a:pPr>
            <a:r>
              <a:rPr lang="en-US" sz="2400" b="1">
                <a:solidFill>
                  <a:schemeClr val="lt1"/>
                </a:solidFill>
                <a:latin typeface="Lustria"/>
                <a:ea typeface="Lustria"/>
                <a:cs typeface="Lustria"/>
                <a:sym typeface="Lustria"/>
              </a:rPr>
              <a:t>Developmental Injuries</a:t>
            </a:r>
            <a:endParaRPr/>
          </a:p>
          <a:p>
            <a:pPr marL="0" marR="0" lvl="0" indent="0" algn="ctr" rtl="0">
              <a:lnSpc>
                <a:spcPct val="90000"/>
              </a:lnSpc>
              <a:spcBef>
                <a:spcPts val="840"/>
              </a:spcBef>
              <a:spcAft>
                <a:spcPts val="0"/>
              </a:spcAft>
              <a:buNone/>
            </a:pPr>
            <a:r>
              <a:rPr lang="en-US" sz="2900">
                <a:solidFill>
                  <a:schemeClr val="lt1"/>
                </a:solidFill>
                <a:latin typeface="Lustria"/>
                <a:ea typeface="Lustria"/>
                <a:cs typeface="Lustria"/>
                <a:sym typeface="Lustria"/>
              </a:rPr>
              <a:t> </a:t>
            </a:r>
            <a:endParaRPr sz="2900">
              <a:solidFill>
                <a:schemeClr val="lt1"/>
              </a:solidFill>
              <a:latin typeface="Lustria"/>
              <a:ea typeface="Lustria"/>
              <a:cs typeface="Lustria"/>
              <a:sym typeface="Lustria"/>
            </a:endParaRPr>
          </a:p>
        </p:txBody>
      </p:sp>
      <p:sp>
        <p:nvSpPr>
          <p:cNvPr id="645" name="Google Shape;645;p49"/>
          <p:cNvSpPr/>
          <p:nvPr/>
        </p:nvSpPr>
        <p:spPr>
          <a:xfrm rot="10800000" flipH="1">
            <a:off x="6209167" y="5287686"/>
            <a:ext cx="91456" cy="97565"/>
          </a:xfrm>
          <a:prstGeom prst="leftRightArrow">
            <a:avLst>
              <a:gd name="adj1" fmla="val 50000"/>
              <a:gd name="adj2" fmla="val 50000"/>
            </a:avLst>
          </a:prstGeom>
          <a:solidFill>
            <a:srgbClr val="C2D7CB"/>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9"/>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nvGrpSpPr>
          <p:cNvPr id="647" name="Google Shape;647;p49"/>
          <p:cNvGrpSpPr/>
          <p:nvPr/>
        </p:nvGrpSpPr>
        <p:grpSpPr>
          <a:xfrm>
            <a:off x="113072" y="6333772"/>
            <a:ext cx="495301" cy="496031"/>
            <a:chOff x="152400" y="6205955"/>
            <a:chExt cx="495301" cy="496031"/>
          </a:xfrm>
        </p:grpSpPr>
        <p:pic>
          <p:nvPicPr>
            <p:cNvPr id="648" name="Google Shape;648;p49" descr="35[1]"/>
            <p:cNvPicPr preferRelativeResize="0"/>
            <p:nvPr/>
          </p:nvPicPr>
          <p:blipFill rotWithShape="1">
            <a:blip r:embed="rId3">
              <a:alphaModFix/>
            </a:blip>
            <a:srcRect/>
            <a:stretch/>
          </p:blipFill>
          <p:spPr>
            <a:xfrm>
              <a:off x="152400" y="6205955"/>
              <a:ext cx="495300" cy="496031"/>
            </a:xfrm>
            <a:prstGeom prst="ellipse">
              <a:avLst/>
            </a:prstGeom>
            <a:noFill/>
            <a:ln>
              <a:noFill/>
            </a:ln>
          </p:spPr>
        </p:pic>
        <p:sp>
          <p:nvSpPr>
            <p:cNvPr id="649" name="Google Shape;649;p49"/>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sp>
        <p:nvSpPr>
          <p:cNvPr id="650" name="Google Shape;650;p49"/>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sp>
        <p:nvSpPr>
          <p:cNvPr id="651" name="Google Shape;651;p49"/>
          <p:cNvSpPr/>
          <p:nvPr/>
        </p:nvSpPr>
        <p:spPr>
          <a:xfrm>
            <a:off x="1072514" y="3505200"/>
            <a:ext cx="10046970" cy="2285999"/>
          </a:xfrm>
          <a:prstGeom prst="roundRect">
            <a:avLst>
              <a:gd name="adj" fmla="val 16667"/>
            </a:avLst>
          </a:prstGeom>
          <a:solidFill>
            <a:schemeClr val="lt1"/>
          </a:solidFill>
          <a:ln w="9525" cap="flat" cmpd="sng">
            <a:solidFill>
              <a:srgbClr val="8C8C93"/>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Shame, guilt and self-doubt			7.  Lack of accurate self-appraisal</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Living in a “series of now's”				a.  Self-Hate</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Negative sense of the future				b. Narcissism</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“Only defective kids get abused”			c. Isolation</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Body image distortions </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Poor self-awareness and self-knowledge</a:t>
            </a:r>
            <a:endParaRPr dirty="0"/>
          </a:p>
          <a:p>
            <a:pPr marR="0" lvl="0" algn="l" rtl="0">
              <a:spcBef>
                <a:spcPts val="0"/>
              </a:spcBef>
              <a:spcAft>
                <a:spcPts val="0"/>
              </a:spcAft>
              <a:buClr>
                <a:schemeClr val="dk1"/>
              </a:buClr>
              <a:buSzPts val="1800"/>
            </a:pPr>
            <a:endParaRPr sz="1800" dirty="0">
              <a:solidFill>
                <a:schemeClr val="dk1"/>
              </a:solidFill>
              <a:latin typeface="Lustria"/>
              <a:ea typeface="Lustria"/>
              <a:cs typeface="Lustria"/>
              <a:sym typeface="Lustria"/>
            </a:endParaRPr>
          </a:p>
        </p:txBody>
      </p:sp>
      <p:sp>
        <p:nvSpPr>
          <p:cNvPr id="652" name="Google Shape;652;p49"/>
          <p:cNvSpPr/>
          <p:nvPr/>
        </p:nvSpPr>
        <p:spPr>
          <a:xfrm>
            <a:off x="5260153" y="719691"/>
            <a:ext cx="1671692" cy="1671691"/>
          </a:xfrm>
          <a:prstGeom prst="ellipse">
            <a:avLst/>
          </a:prstGeom>
          <a:blipFill rotWithShape="1">
            <a:blip r:embed="rId4">
              <a:alphaModFix/>
            </a:blip>
            <a:stretch>
              <a:fillRect/>
            </a:stretch>
          </a:blip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69761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49"/>
          <p:cNvSpPr/>
          <p:nvPr/>
        </p:nvSpPr>
        <p:spPr>
          <a:xfrm>
            <a:off x="768627" y="532271"/>
            <a:ext cx="10654746" cy="5343878"/>
          </a:xfrm>
          <a:custGeom>
            <a:avLst/>
            <a:gdLst/>
            <a:ahLst/>
            <a:cxnLst/>
            <a:rect l="l" t="t" r="r" b="b"/>
            <a:pathLst>
              <a:path w="10654746" h="4791765" extrusionOk="0">
                <a:moveTo>
                  <a:pt x="0" y="479177"/>
                </a:moveTo>
                <a:cubicBezTo>
                  <a:pt x="0" y="214535"/>
                  <a:pt x="214535" y="0"/>
                  <a:pt x="479177" y="0"/>
                </a:cubicBezTo>
                <a:lnTo>
                  <a:pt x="10175570" y="0"/>
                </a:lnTo>
                <a:cubicBezTo>
                  <a:pt x="10440212" y="0"/>
                  <a:pt x="10654747" y="214535"/>
                  <a:pt x="10654747" y="479177"/>
                </a:cubicBezTo>
                <a:cubicBezTo>
                  <a:pt x="10654747" y="1756981"/>
                  <a:pt x="10654746" y="3034785"/>
                  <a:pt x="10654746" y="4312589"/>
                </a:cubicBezTo>
                <a:cubicBezTo>
                  <a:pt x="10654746" y="4577231"/>
                  <a:pt x="10440211" y="4791766"/>
                  <a:pt x="10175569" y="4791766"/>
                </a:cubicBezTo>
                <a:lnTo>
                  <a:pt x="479177" y="4791765"/>
                </a:lnTo>
                <a:cubicBezTo>
                  <a:pt x="214535" y="4791765"/>
                  <a:pt x="0" y="4577230"/>
                  <a:pt x="0" y="4312588"/>
                </a:cubicBezTo>
                <a:lnTo>
                  <a:pt x="0" y="479177"/>
                </a:lnTo>
                <a:close/>
              </a:path>
            </a:pathLst>
          </a:custGeom>
          <a:solidFill>
            <a:srgbClr val="1D5E4E"/>
          </a:solidFill>
          <a:ln w="15875" cap="rnd" cmpd="sng">
            <a:solidFill>
              <a:schemeClr val="lt1"/>
            </a:solidFill>
            <a:prstDash val="solid"/>
            <a:round/>
            <a:headEnd type="none" w="sm" len="sm"/>
            <a:tailEnd type="none" w="sm" len="sm"/>
          </a:ln>
        </p:spPr>
        <p:txBody>
          <a:bodyPr spcFirstLastPara="1" wrap="square" lIns="170675" tIns="2087375" rIns="170675" bIns="1129025" anchor="t" anchorCtr="0">
            <a:noAutofit/>
          </a:bodyPr>
          <a:lstStyle/>
          <a:p>
            <a:pPr marL="0" marR="0" lvl="0" indent="0" algn="ctr" rtl="0">
              <a:lnSpc>
                <a:spcPct val="90000"/>
              </a:lnSpc>
              <a:spcBef>
                <a:spcPts val="0"/>
              </a:spcBef>
              <a:spcAft>
                <a:spcPts val="0"/>
              </a:spcAft>
              <a:buNone/>
            </a:pPr>
            <a:r>
              <a:rPr lang="en-US" sz="2400">
                <a:solidFill>
                  <a:schemeClr val="lt1"/>
                </a:solidFill>
                <a:latin typeface="Lustria"/>
                <a:ea typeface="Lustria"/>
                <a:cs typeface="Lustria"/>
                <a:sym typeface="Lustria"/>
              </a:rPr>
              <a:t>#7 Self-esteem &amp; Future Orientation</a:t>
            </a:r>
            <a:endParaRPr/>
          </a:p>
          <a:p>
            <a:pPr marL="0" marR="0" lvl="0" indent="0" algn="ctr" rtl="0">
              <a:lnSpc>
                <a:spcPct val="90000"/>
              </a:lnSpc>
              <a:spcBef>
                <a:spcPts val="840"/>
              </a:spcBef>
              <a:spcAft>
                <a:spcPts val="0"/>
              </a:spcAft>
              <a:buNone/>
            </a:pPr>
            <a:r>
              <a:rPr lang="en-US" sz="2400" b="1">
                <a:solidFill>
                  <a:schemeClr val="lt1"/>
                </a:solidFill>
                <a:latin typeface="Lustria"/>
                <a:ea typeface="Lustria"/>
                <a:cs typeface="Lustria"/>
                <a:sym typeface="Lustria"/>
              </a:rPr>
              <a:t>Developmental Injuries</a:t>
            </a:r>
            <a:endParaRPr/>
          </a:p>
          <a:p>
            <a:pPr marL="0" marR="0" lvl="0" indent="0" algn="ctr" rtl="0">
              <a:lnSpc>
                <a:spcPct val="90000"/>
              </a:lnSpc>
              <a:spcBef>
                <a:spcPts val="840"/>
              </a:spcBef>
              <a:spcAft>
                <a:spcPts val="0"/>
              </a:spcAft>
              <a:buNone/>
            </a:pPr>
            <a:r>
              <a:rPr lang="en-US" sz="2900">
                <a:solidFill>
                  <a:schemeClr val="lt1"/>
                </a:solidFill>
                <a:latin typeface="Lustria"/>
                <a:ea typeface="Lustria"/>
                <a:cs typeface="Lustria"/>
                <a:sym typeface="Lustria"/>
              </a:rPr>
              <a:t> </a:t>
            </a:r>
            <a:endParaRPr sz="2900">
              <a:solidFill>
                <a:schemeClr val="lt1"/>
              </a:solidFill>
              <a:latin typeface="Lustria"/>
              <a:ea typeface="Lustria"/>
              <a:cs typeface="Lustria"/>
              <a:sym typeface="Lustria"/>
            </a:endParaRPr>
          </a:p>
        </p:txBody>
      </p:sp>
      <p:sp>
        <p:nvSpPr>
          <p:cNvPr id="645" name="Google Shape;645;p49"/>
          <p:cNvSpPr/>
          <p:nvPr/>
        </p:nvSpPr>
        <p:spPr>
          <a:xfrm rot="10800000" flipH="1">
            <a:off x="6209167" y="5287686"/>
            <a:ext cx="91456" cy="97565"/>
          </a:xfrm>
          <a:prstGeom prst="leftRightArrow">
            <a:avLst>
              <a:gd name="adj1" fmla="val 50000"/>
              <a:gd name="adj2" fmla="val 50000"/>
            </a:avLst>
          </a:prstGeom>
          <a:solidFill>
            <a:srgbClr val="C2D7CB"/>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9"/>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nvGrpSpPr>
          <p:cNvPr id="647" name="Google Shape;647;p49"/>
          <p:cNvGrpSpPr/>
          <p:nvPr/>
        </p:nvGrpSpPr>
        <p:grpSpPr>
          <a:xfrm>
            <a:off x="113072" y="6333772"/>
            <a:ext cx="495301" cy="496031"/>
            <a:chOff x="152400" y="6205955"/>
            <a:chExt cx="495301" cy="496031"/>
          </a:xfrm>
        </p:grpSpPr>
        <p:pic>
          <p:nvPicPr>
            <p:cNvPr id="648" name="Google Shape;648;p49" descr="35[1]"/>
            <p:cNvPicPr preferRelativeResize="0"/>
            <p:nvPr/>
          </p:nvPicPr>
          <p:blipFill rotWithShape="1">
            <a:blip r:embed="rId3">
              <a:alphaModFix/>
            </a:blip>
            <a:srcRect/>
            <a:stretch/>
          </p:blipFill>
          <p:spPr>
            <a:xfrm>
              <a:off x="152400" y="6205955"/>
              <a:ext cx="495300" cy="496031"/>
            </a:xfrm>
            <a:prstGeom prst="ellipse">
              <a:avLst/>
            </a:prstGeom>
            <a:noFill/>
            <a:ln>
              <a:noFill/>
            </a:ln>
          </p:spPr>
        </p:pic>
        <p:sp>
          <p:nvSpPr>
            <p:cNvPr id="649" name="Google Shape;649;p49"/>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sp>
        <p:nvSpPr>
          <p:cNvPr id="650" name="Google Shape;650;p49"/>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sp>
        <p:nvSpPr>
          <p:cNvPr id="652" name="Google Shape;652;p49"/>
          <p:cNvSpPr/>
          <p:nvPr/>
        </p:nvSpPr>
        <p:spPr>
          <a:xfrm>
            <a:off x="5260153" y="719691"/>
            <a:ext cx="1671692" cy="1671691"/>
          </a:xfrm>
          <a:prstGeom prst="ellipse">
            <a:avLst/>
          </a:prstGeom>
          <a:blipFill rotWithShape="1">
            <a:blip r:embed="rId4">
              <a:alphaModFix/>
            </a:blip>
            <a:stretch>
              <a:fillRect/>
            </a:stretch>
          </a:blip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ounded Rectangle 1"/>
          <p:cNvSpPr/>
          <p:nvPr/>
        </p:nvSpPr>
        <p:spPr>
          <a:xfrm>
            <a:off x="1144723" y="3429000"/>
            <a:ext cx="10128886" cy="237094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Validation </a:t>
            </a:r>
            <a:r>
              <a:rPr lang="en-US" sz="2000" i="1" dirty="0">
                <a:solidFill>
                  <a:schemeClr val="dk1"/>
                </a:solidFill>
                <a:latin typeface="Lustria"/>
                <a:ea typeface="Lustria"/>
                <a:cs typeface="Lustria"/>
                <a:sym typeface="Lustria"/>
              </a:rPr>
              <a:t>not</a:t>
            </a:r>
            <a:r>
              <a:rPr lang="en-US" sz="2000" dirty="0">
                <a:solidFill>
                  <a:schemeClr val="dk1"/>
                </a:solidFill>
                <a:latin typeface="Lustria"/>
                <a:ea typeface="Lustria"/>
                <a:cs typeface="Lustria"/>
                <a:sym typeface="Lustria"/>
              </a:rPr>
              <a:t>  reassurance</a:t>
            </a:r>
            <a:endParaRPr lang="en-US" sz="2000" dirty="0"/>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Patience, persistence, empathy</a:t>
            </a:r>
            <a:endParaRPr lang="en-US" sz="2000" dirty="0"/>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Curiosity </a:t>
            </a:r>
            <a:endParaRPr lang="en-US" sz="2000" dirty="0"/>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Tolerating the affect of the child</a:t>
            </a:r>
          </a:p>
          <a:p>
            <a:pPr marL="342900" lvl="0" indent="-342900">
              <a:buClr>
                <a:schemeClr val="dk1"/>
              </a:buClr>
              <a:buSzPts val="1800"/>
              <a:buFont typeface="Lustria"/>
              <a:buAutoNum type="arabicPeriod"/>
            </a:pPr>
            <a:r>
              <a:rPr lang="en-US" sz="2000" dirty="0">
                <a:solidFill>
                  <a:schemeClr val="dk1"/>
                </a:solidFill>
                <a:latin typeface="Lustria"/>
                <a:sym typeface="Lustria"/>
              </a:rPr>
              <a:t>Build resilience</a:t>
            </a:r>
            <a:endParaRPr lang="en-US" sz="2000" dirty="0"/>
          </a:p>
          <a:p>
            <a:pPr marL="342900" lvl="0" indent="-228600">
              <a:buClr>
                <a:schemeClr val="lt1"/>
              </a:buClr>
              <a:buSzPts val="1800"/>
            </a:pPr>
            <a:endParaRPr lang="en-US" dirty="0">
              <a:solidFill>
                <a:schemeClr val="dk1"/>
              </a:solidFill>
              <a:latin typeface="Lustria"/>
              <a:ea typeface="Lustria"/>
              <a:cs typeface="Lustria"/>
              <a:sym typeface="Lustria"/>
            </a:endParaRPr>
          </a:p>
        </p:txBody>
      </p:sp>
    </p:spTree>
    <p:extLst>
      <p:ext uri="{BB962C8B-B14F-4D97-AF65-F5344CB8AC3E}">
        <p14:creationId xmlns:p14="http://schemas.microsoft.com/office/powerpoint/2010/main" val="245498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but essential</a:t>
            </a:r>
          </a:p>
        </p:txBody>
      </p:sp>
      <p:sp>
        <p:nvSpPr>
          <p:cNvPr id="3" name="Content Placeholder 2"/>
          <p:cNvSpPr>
            <a:spLocks noGrp="1"/>
          </p:cNvSpPr>
          <p:nvPr>
            <p:ph idx="1"/>
          </p:nvPr>
        </p:nvSpPr>
        <p:spPr/>
        <p:txBody>
          <a:bodyPr/>
          <a:lstStyle/>
          <a:p>
            <a:r>
              <a:rPr lang="en-US" dirty="0"/>
              <a:t>Neural Networks</a:t>
            </a:r>
          </a:p>
          <a:p>
            <a:r>
              <a:rPr lang="en-US" dirty="0"/>
              <a:t>Slow it Down</a:t>
            </a:r>
          </a:p>
          <a:p>
            <a:r>
              <a:rPr lang="en-US" dirty="0"/>
              <a:t>Repetition</a:t>
            </a:r>
          </a:p>
          <a:p>
            <a:r>
              <a:rPr lang="en-US" dirty="0"/>
              <a:t>Dosing</a:t>
            </a:r>
          </a:p>
          <a:p>
            <a:r>
              <a:rPr lang="en-US" dirty="0"/>
              <a:t>Contextual teaching and learning</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621204"/>
            <a:ext cx="111760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rot="21138092">
            <a:off x="2654106" y="2371392"/>
            <a:ext cx="3286079" cy="77288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Neural  networks</a:t>
            </a:r>
          </a:p>
        </p:txBody>
      </p:sp>
      <p:sp>
        <p:nvSpPr>
          <p:cNvPr id="5" name="Oval 4"/>
          <p:cNvSpPr/>
          <p:nvPr/>
        </p:nvSpPr>
        <p:spPr>
          <a:xfrm rot="21106000">
            <a:off x="2279322" y="3111547"/>
            <a:ext cx="4035643" cy="82972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Slow it down</a:t>
            </a:r>
            <a:endParaRPr lang="en-US" b="1" dirty="0">
              <a:solidFill>
                <a:schemeClr val="tx1"/>
              </a:solidFill>
            </a:endParaRPr>
          </a:p>
        </p:txBody>
      </p:sp>
      <p:sp>
        <p:nvSpPr>
          <p:cNvPr id="6" name="Oval 5"/>
          <p:cNvSpPr/>
          <p:nvPr/>
        </p:nvSpPr>
        <p:spPr>
          <a:xfrm rot="21028055">
            <a:off x="4064001" y="3931449"/>
            <a:ext cx="3759199" cy="1097751"/>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Repetition</a:t>
            </a:r>
            <a:endParaRPr lang="en-US" b="1" dirty="0">
              <a:solidFill>
                <a:schemeClr val="tx1"/>
              </a:solidFill>
            </a:endParaRPr>
          </a:p>
        </p:txBody>
      </p:sp>
      <p:sp>
        <p:nvSpPr>
          <p:cNvPr id="7" name="Oval 6"/>
          <p:cNvSpPr/>
          <p:nvPr/>
        </p:nvSpPr>
        <p:spPr>
          <a:xfrm rot="21318798">
            <a:off x="8041562" y="4543257"/>
            <a:ext cx="3489781" cy="1387077"/>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Dosing</a:t>
            </a:r>
            <a:endParaRPr lang="en-US" b="1" dirty="0">
              <a:solidFill>
                <a:schemeClr val="tx1"/>
              </a:solidFill>
            </a:endParaRPr>
          </a:p>
        </p:txBody>
      </p:sp>
      <p:sp>
        <p:nvSpPr>
          <p:cNvPr id="8" name="TextBox 7"/>
          <p:cNvSpPr txBox="1"/>
          <p:nvPr/>
        </p:nvSpPr>
        <p:spPr>
          <a:xfrm>
            <a:off x="571823" y="4715421"/>
            <a:ext cx="3484344" cy="1077218"/>
          </a:xfrm>
          <a:prstGeom prst="rect">
            <a:avLst/>
          </a:prstGeom>
          <a:noFill/>
        </p:spPr>
        <p:txBody>
          <a:bodyPr wrap="square" rtlCol="0">
            <a:spAutoFit/>
          </a:bodyPr>
          <a:lstStyle/>
          <a:p>
            <a:pPr algn="ctr"/>
            <a:r>
              <a:rPr lang="en-US" sz="3200" dirty="0">
                <a:solidFill>
                  <a:schemeClr val="bg1"/>
                </a:solidFill>
              </a:rPr>
              <a:t>Contextual opportunities</a:t>
            </a:r>
          </a:p>
        </p:txBody>
      </p:sp>
    </p:spTree>
    <p:extLst>
      <p:ext uri="{BB962C8B-B14F-4D97-AF65-F5344CB8AC3E}">
        <p14:creationId xmlns:p14="http://schemas.microsoft.com/office/powerpoint/2010/main" val="195729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78C29-0771-4E09-8DF3-29DDEB49E91B}"/>
              </a:ext>
            </a:extLst>
          </p:cNvPr>
          <p:cNvSpPr>
            <a:spLocks noGrp="1"/>
          </p:cNvSpPr>
          <p:nvPr>
            <p:ph type="title"/>
          </p:nvPr>
        </p:nvSpPr>
        <p:spPr/>
        <p:txBody>
          <a:bodyPr/>
          <a:lstStyle/>
          <a:p>
            <a:r>
              <a:rPr lang="en-US" dirty="0"/>
              <a:t>Questions?</a:t>
            </a:r>
          </a:p>
        </p:txBody>
      </p:sp>
      <p:pic>
        <p:nvPicPr>
          <p:cNvPr id="4" name="Picture 3">
            <a:extLst>
              <a:ext uri="{FF2B5EF4-FFF2-40B4-BE49-F238E27FC236}">
                <a16:creationId xmlns:a16="http://schemas.microsoft.com/office/drawing/2014/main" id="{233979D8-3597-4DD0-B272-B2FDA09936E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1072" y="1580050"/>
            <a:ext cx="10269855" cy="5277950"/>
          </a:xfrm>
          <a:prstGeom prst="rect">
            <a:avLst/>
          </a:prstGeom>
        </p:spPr>
      </p:pic>
    </p:spTree>
    <p:extLst>
      <p:ext uri="{BB962C8B-B14F-4D97-AF65-F5344CB8AC3E}">
        <p14:creationId xmlns:p14="http://schemas.microsoft.com/office/powerpoint/2010/main" val="2899557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40EB21-5FB3-4B3B-B6F2-E415CDF6CCD9}"/>
              </a:ext>
            </a:extLst>
          </p:cNvPr>
          <p:cNvSpPr>
            <a:spLocks noGrp="1"/>
          </p:cNvSpPr>
          <p:nvPr>
            <p:ph type="title"/>
          </p:nvPr>
        </p:nvSpPr>
        <p:spPr>
          <a:xfrm>
            <a:off x="1295401" y="1761067"/>
            <a:ext cx="9590550" cy="1667933"/>
          </a:xfrm>
          <a:solidFill>
            <a:schemeClr val="accent6">
              <a:lumMod val="60000"/>
              <a:lumOff val="40000"/>
            </a:schemeClr>
          </a:solidFill>
        </p:spPr>
        <p:txBody>
          <a:bodyPr>
            <a:normAutofit fontScale="90000"/>
          </a:bodyPr>
          <a:lstStyle/>
          <a:p>
            <a:r>
              <a:rPr lang="en-US" dirty="0"/>
              <a:t>Four Premises of Trauma Responsive/Informed Schools:</a:t>
            </a:r>
          </a:p>
        </p:txBody>
      </p:sp>
      <p:pic>
        <p:nvPicPr>
          <p:cNvPr id="14" name="Graphic 13" descr="Checkmark">
            <a:extLst>
              <a:ext uri="{FF2B5EF4-FFF2-40B4-BE49-F238E27FC236}">
                <a16:creationId xmlns:a16="http://schemas.microsoft.com/office/drawing/2014/main" id="{FD66BFB9-E5E2-4F81-A8E4-CD878B3534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38882" y="4055291"/>
            <a:ext cx="914400" cy="914400"/>
          </a:xfrm>
          <a:prstGeom prst="rect">
            <a:avLst/>
          </a:prstGeom>
        </p:spPr>
      </p:pic>
      <p:pic>
        <p:nvPicPr>
          <p:cNvPr id="15" name="Graphic 14" descr="Checkmark">
            <a:extLst>
              <a:ext uri="{FF2B5EF4-FFF2-40B4-BE49-F238E27FC236}">
                <a16:creationId xmlns:a16="http://schemas.microsoft.com/office/drawing/2014/main" id="{5939AADA-A1EF-4369-BA5D-C5FA7D1C85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43858" y="4055291"/>
            <a:ext cx="914400" cy="914400"/>
          </a:xfrm>
          <a:prstGeom prst="rect">
            <a:avLst/>
          </a:prstGeom>
        </p:spPr>
      </p:pic>
      <p:pic>
        <p:nvPicPr>
          <p:cNvPr id="16" name="Graphic 15" descr="Checkmark">
            <a:extLst>
              <a:ext uri="{FF2B5EF4-FFF2-40B4-BE49-F238E27FC236}">
                <a16:creationId xmlns:a16="http://schemas.microsoft.com/office/drawing/2014/main" id="{3C0AFD0B-829C-4DE4-9B6E-20BFC4AC9F4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33743" y="4055291"/>
            <a:ext cx="914400" cy="914400"/>
          </a:xfrm>
          <a:prstGeom prst="rect">
            <a:avLst/>
          </a:prstGeom>
        </p:spPr>
      </p:pic>
      <p:pic>
        <p:nvPicPr>
          <p:cNvPr id="17" name="Graphic 16" descr="Checkmark">
            <a:extLst>
              <a:ext uri="{FF2B5EF4-FFF2-40B4-BE49-F238E27FC236}">
                <a16:creationId xmlns:a16="http://schemas.microsoft.com/office/drawing/2014/main" id="{CFB250BC-948D-422D-85FC-71197B036D4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66575" y="4055291"/>
            <a:ext cx="914400" cy="914400"/>
          </a:xfrm>
          <a:prstGeom prst="rect">
            <a:avLst/>
          </a:prstGeom>
        </p:spPr>
      </p:pic>
    </p:spTree>
    <p:extLst>
      <p:ext uri="{BB962C8B-B14F-4D97-AF65-F5344CB8AC3E}">
        <p14:creationId xmlns:p14="http://schemas.microsoft.com/office/powerpoint/2010/main" val="2041848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1586</TotalTime>
  <Words>3297</Words>
  <Application>Microsoft Macintosh PowerPoint</Application>
  <PresentationFormat>Widescreen</PresentationFormat>
  <Paragraphs>784</Paragraphs>
  <Slides>83</Slides>
  <Notes>83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83</vt:i4>
      </vt:variant>
    </vt:vector>
  </HeadingPairs>
  <TitlesOfParts>
    <vt:vector size="94" baseType="lpstr">
      <vt:lpstr>Lustria</vt:lpstr>
      <vt:lpstr>Noto Sans Symbols</vt:lpstr>
      <vt:lpstr>Roboto</vt:lpstr>
      <vt:lpstr>Arial</vt:lpstr>
      <vt:lpstr>Calibri</vt:lpstr>
      <vt:lpstr>Calibri Light</vt:lpstr>
      <vt:lpstr>Calisto MT</vt:lpstr>
      <vt:lpstr>Century Gothic</vt:lpstr>
      <vt:lpstr>Times New Roman</vt:lpstr>
      <vt:lpstr>Wingdings</vt:lpstr>
      <vt:lpstr>Office Theme</vt:lpstr>
      <vt:lpstr>Understanding Developmental Trauma:  Using a Tiered System of Support for Implementation</vt:lpstr>
      <vt:lpstr>Webinar Objectives</vt:lpstr>
      <vt:lpstr>Content and Awareness</vt:lpstr>
      <vt:lpstr>Polling Question #1</vt:lpstr>
      <vt:lpstr>Overarching Principle and Progression</vt:lpstr>
      <vt:lpstr>Public Health Crisis</vt:lpstr>
      <vt:lpstr>Insidious Trauma “like drops of acid falling on a stone”</vt:lpstr>
      <vt:lpstr>Historical Trauma</vt:lpstr>
      <vt:lpstr>Four Premises of Trauma Responsive/Informed Schools:</vt:lpstr>
      <vt:lpstr> 1. Stress is contagious…reciprocally  </vt:lpstr>
      <vt:lpstr>PowerPoint Presentation</vt:lpstr>
      <vt:lpstr>2. Stress is a primary mediator of performance…</vt:lpstr>
      <vt:lpstr> 3. When unregulated, stress injures people, groups, and organizations </vt:lpstr>
      <vt:lpstr>4. Biases, reduced self-care, and blame</vt:lpstr>
      <vt:lpstr>Consequences of Unregulated Stress</vt:lpstr>
      <vt:lpstr>PowerPoint Presentation</vt:lpstr>
      <vt:lpstr>School Culture</vt:lpstr>
      <vt:lpstr>4 R’s of Trauma</vt:lpstr>
      <vt:lpstr>Healing Organizations: Inviting Humanity into the Work</vt:lpstr>
      <vt:lpstr>Reflective Supervision</vt:lpstr>
      <vt:lpstr>Reflective Practices</vt:lpstr>
      <vt:lpstr>How do we think about trauma-informed practices within a Multi-tiered Systems of Support (VT MTSS)?</vt:lpstr>
      <vt:lpstr>The triangle – Academic and social/emotional interventions</vt:lpstr>
      <vt:lpstr>Upstream versus Downstream Interventions</vt:lpstr>
      <vt:lpstr>PowerPoint Presentation</vt:lpstr>
      <vt:lpstr>Shift Your Perspective</vt:lpstr>
      <vt:lpstr>Social Injury Requires Social Healing</vt:lpstr>
      <vt:lpstr>PowerPoint Presentation</vt:lpstr>
      <vt:lpstr>PowerPoint Presentation</vt:lpstr>
      <vt:lpstr>“Trauma is not a story of what happened to you a long time ago, it is what is in your body.”</vt:lpstr>
      <vt:lpstr>Adverse Childhood Experiences</vt:lpstr>
      <vt:lpstr>The ACE’s Antidotes</vt:lpstr>
      <vt:lpstr>Upstream Interventions (Universal)</vt:lpstr>
      <vt:lpstr>PowerPoint Presentation</vt:lpstr>
      <vt:lpstr>PowerPoint Presentation</vt:lpstr>
      <vt:lpstr>PowerPoint Presentation</vt:lpstr>
      <vt:lpstr>Trauma as a virus</vt:lpstr>
      <vt:lpstr>When it happens matters</vt:lpstr>
      <vt:lpstr>Effects of Trauma on Brain Functioning</vt:lpstr>
      <vt:lpstr>PowerPoint Presentation</vt:lpstr>
      <vt:lpstr>Targeting the Tiers, PBIS approaches</vt:lpstr>
      <vt:lpstr>Polling Question #2 </vt:lpstr>
      <vt:lpstr>PowerPoint Presentation</vt:lpstr>
      <vt:lpstr>Healthy Attachment </vt:lpstr>
      <vt:lpstr>Co-Regulation</vt:lpstr>
      <vt:lpstr>Unhealthy Attachment</vt:lpstr>
      <vt:lpstr>Unhealthy Attachment</vt:lpstr>
      <vt:lpstr>PowerPoint Presentation</vt:lpstr>
      <vt:lpstr>Key Concept</vt:lpstr>
      <vt:lpstr>PowerPoint Presentation</vt:lpstr>
      <vt:lpstr>PowerPoint Presentation</vt:lpstr>
      <vt:lpstr>Normative Danger Responses Autonomic Nervous Response System </vt:lpstr>
      <vt:lpstr>PowerPoint Presentation</vt:lpstr>
      <vt:lpstr>PowerPoint Presentation</vt:lpstr>
      <vt:lpstr>Stage vs. Age</vt:lpstr>
      <vt:lpstr>PowerPoint Presentation</vt:lpstr>
      <vt:lpstr>PowerPoint Presentation</vt:lpstr>
      <vt:lpstr>PowerPoint Presentation</vt:lpstr>
      <vt:lpstr>PowerPoint Presentation</vt:lpstr>
      <vt:lpstr>Polling question #3  </vt:lpstr>
      <vt:lpstr>Interrupted Sequential Thinking</vt:lpstr>
      <vt:lpstr>Sequential Thinking </vt:lpstr>
      <vt:lpstr>PowerPoint Presentation</vt:lpstr>
      <vt:lpstr>Competencies</vt:lpstr>
      <vt:lpstr>Move it!</vt:lpstr>
      <vt:lpstr>PowerPoint Presentation</vt:lpstr>
      <vt:lpstr>PowerPoint Presentation</vt:lpstr>
      <vt:lpstr>What Neural Pathways Does Traditional Discipline Create (punishing negative consequences)</vt:lpstr>
      <vt:lpstr>Seeing Problem Behavior as Stress Behavior</vt:lpstr>
      <vt:lpstr>PowerPoint Presentation</vt:lpstr>
      <vt:lpstr>Reframing Motivation and Behavior</vt:lpstr>
      <vt:lpstr>Collaboration Across Disciplines</vt:lpstr>
      <vt:lpstr>Trauma-Informed Behavior Analysis (TIBA)</vt:lpstr>
      <vt:lpstr>Covert Behaviors as Antecedents</vt:lpstr>
      <vt:lpstr>Common Neurobiological Impairments</vt:lpstr>
      <vt:lpstr>Social Discipline Window</vt:lpstr>
      <vt:lpstr>But what about the consequences?</vt:lpstr>
      <vt:lpstr>PowerPoint Presentation</vt:lpstr>
      <vt:lpstr>PowerPoint Presentation</vt:lpstr>
      <vt:lpstr>PowerPoint Presentation</vt:lpstr>
      <vt:lpstr>PowerPoint Presentation</vt:lpstr>
      <vt:lpstr>Simple but essential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 Asam</dc:creator>
  <cp:lastModifiedBy>Anne-Marie Dubie</cp:lastModifiedBy>
  <cp:revision>73</cp:revision>
  <cp:lastPrinted>2020-01-08T15:47:02Z</cp:lastPrinted>
  <dcterms:created xsi:type="dcterms:W3CDTF">2019-12-08T20:08:02Z</dcterms:created>
  <dcterms:modified xsi:type="dcterms:W3CDTF">2020-03-18T19:04:44Z</dcterms:modified>
</cp:coreProperties>
</file>