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77"/>
  </p:notesMasterIdLst>
  <p:sldIdLst>
    <p:sldId id="256" r:id="rId2"/>
    <p:sldId id="1626" r:id="rId3"/>
    <p:sldId id="345" r:id="rId4"/>
    <p:sldId id="359" r:id="rId5"/>
    <p:sldId id="257" r:id="rId6"/>
    <p:sldId id="344" r:id="rId7"/>
    <p:sldId id="290" r:id="rId8"/>
    <p:sldId id="295" r:id="rId9"/>
    <p:sldId id="296" r:id="rId10"/>
    <p:sldId id="331" r:id="rId11"/>
    <p:sldId id="360" r:id="rId12"/>
    <p:sldId id="332" r:id="rId13"/>
    <p:sldId id="336" r:id="rId14"/>
    <p:sldId id="337" r:id="rId15"/>
    <p:sldId id="338" r:id="rId16"/>
    <p:sldId id="363" r:id="rId17"/>
    <p:sldId id="277" r:id="rId18"/>
    <p:sldId id="361" r:id="rId19"/>
    <p:sldId id="1628" r:id="rId20"/>
    <p:sldId id="1630" r:id="rId21"/>
    <p:sldId id="1631" r:id="rId22"/>
    <p:sldId id="301" r:id="rId23"/>
    <p:sldId id="302" r:id="rId24"/>
    <p:sldId id="289" r:id="rId25"/>
    <p:sldId id="1632" r:id="rId26"/>
    <p:sldId id="357" r:id="rId27"/>
    <p:sldId id="291" r:id="rId28"/>
    <p:sldId id="364" r:id="rId29"/>
    <p:sldId id="365" r:id="rId30"/>
    <p:sldId id="366" r:id="rId31"/>
    <p:sldId id="367" r:id="rId32"/>
    <p:sldId id="368" r:id="rId33"/>
    <p:sldId id="369" r:id="rId34"/>
    <p:sldId id="343" r:id="rId35"/>
    <p:sldId id="266" r:id="rId36"/>
    <p:sldId id="350" r:id="rId37"/>
    <p:sldId id="347" r:id="rId38"/>
    <p:sldId id="371" r:id="rId39"/>
    <p:sldId id="314" r:id="rId40"/>
    <p:sldId id="354" r:id="rId41"/>
    <p:sldId id="310" r:id="rId42"/>
    <p:sldId id="352" r:id="rId43"/>
    <p:sldId id="353" r:id="rId44"/>
    <p:sldId id="355" r:id="rId45"/>
    <p:sldId id="262" r:id="rId46"/>
    <p:sldId id="1635" r:id="rId47"/>
    <p:sldId id="377" r:id="rId48"/>
    <p:sldId id="1636" r:id="rId49"/>
    <p:sldId id="1634" r:id="rId50"/>
    <p:sldId id="346" r:id="rId51"/>
    <p:sldId id="260" r:id="rId52"/>
    <p:sldId id="261" r:id="rId53"/>
    <p:sldId id="303" r:id="rId54"/>
    <p:sldId id="304" r:id="rId55"/>
    <p:sldId id="381" r:id="rId56"/>
    <p:sldId id="271" r:id="rId57"/>
    <p:sldId id="380" r:id="rId58"/>
    <p:sldId id="1637" r:id="rId59"/>
    <p:sldId id="1638" r:id="rId60"/>
    <p:sldId id="1639" r:id="rId61"/>
    <p:sldId id="1640" r:id="rId62"/>
    <p:sldId id="387" r:id="rId63"/>
    <p:sldId id="388" r:id="rId64"/>
    <p:sldId id="323" r:id="rId65"/>
    <p:sldId id="379" r:id="rId66"/>
    <p:sldId id="272" r:id="rId67"/>
    <p:sldId id="274" r:id="rId68"/>
    <p:sldId id="279" r:id="rId69"/>
    <p:sldId id="280" r:id="rId70"/>
    <p:sldId id="281" r:id="rId71"/>
    <p:sldId id="282" r:id="rId72"/>
    <p:sldId id="283" r:id="rId73"/>
    <p:sldId id="284" r:id="rId74"/>
    <p:sldId id="287" r:id="rId75"/>
    <p:sldId id="358" r:id="rId7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1C"/>
    <a:srgbClr val="004409"/>
    <a:srgbClr val="EED1FF"/>
    <a:srgbClr val="E4C2FD"/>
    <a:srgbClr val="D883FF"/>
    <a:srgbClr val="D9FCAF"/>
    <a:srgbClr val="FFFDA7"/>
    <a:srgbClr val="C2FDF5"/>
    <a:srgbClr val="93FDE9"/>
    <a:srgbClr val="73FD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51" autoAdjust="0"/>
    <p:restoredTop sz="94629" autoAdjust="0"/>
  </p:normalViewPr>
  <p:slideViewPr>
    <p:cSldViewPr>
      <p:cViewPr>
        <p:scale>
          <a:sx n="118" d="100"/>
          <a:sy n="118" d="100"/>
        </p:scale>
        <p:origin x="1016" y="4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9/26/21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bg1">
            <a:alpha val="50195"/>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rgbClr val="5D81FF"/>
          </a:solidFill>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444EBFE-0D39-D845-8346-A0B6405D4C3C}"/>
              </a:ext>
            </a:extLst>
          </p:cNvPr>
          <p:cNvSpPr>
            <a:spLocks noGrp="1"/>
          </p:cNvSpPr>
          <p:nvPr>
            <p:ph type="dt" sz="half" idx="10"/>
          </p:nvPr>
        </p:nvSpPr>
        <p:spPr/>
        <p:txBody>
          <a:bodyPr/>
          <a:lstStyle>
            <a:lvl1pPr>
              <a:defRPr/>
            </a:lvl1pPr>
          </a:lstStyle>
          <a:p>
            <a:pPr>
              <a:defRPr/>
            </a:pPr>
            <a:fld id="{3635FB98-513F-9140-BA4B-6F8B2605A5CA}" type="datetime1">
              <a:rPr lang="en-US" altLang="x-none"/>
              <a:pPr>
                <a:defRPr/>
              </a:pPr>
              <a:t>9/26/21</a:t>
            </a:fld>
            <a:endParaRPr lang="en-US" altLang="x-none"/>
          </a:p>
        </p:txBody>
      </p:sp>
      <p:sp>
        <p:nvSpPr>
          <p:cNvPr id="5" name="Footer Placeholder 4">
            <a:extLst>
              <a:ext uri="{FF2B5EF4-FFF2-40B4-BE49-F238E27FC236}">
                <a16:creationId xmlns:a16="http://schemas.microsoft.com/office/drawing/2014/main" id="{F02E65F9-C707-B049-96BA-244FB5163E71}"/>
              </a:ext>
            </a:extLst>
          </p:cNvPr>
          <p:cNvSpPr>
            <a:spLocks noGrp="1"/>
          </p:cNvSpPr>
          <p:nvPr>
            <p:ph type="ftr" sz="quarter" idx="11"/>
          </p:nvPr>
        </p:nvSpPr>
        <p:spPr/>
        <p:txBody>
          <a:bodyPr/>
          <a:lstStyle>
            <a:lvl1pPr>
              <a:defRPr>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0F71C195-7AE9-7140-8614-D8406129A6B2}"/>
              </a:ext>
            </a:extLst>
          </p:cNvPr>
          <p:cNvSpPr>
            <a:spLocks noGrp="1"/>
          </p:cNvSpPr>
          <p:nvPr>
            <p:ph type="sldNum" sz="quarter" idx="12"/>
          </p:nvPr>
        </p:nvSpPr>
        <p:spPr/>
        <p:txBody>
          <a:bodyPr/>
          <a:lstStyle>
            <a:lvl1pPr>
              <a:defRPr>
                <a:ea typeface="ＭＳ Ｐゴシック" charset="-128"/>
              </a:defRPr>
            </a:lvl1pPr>
          </a:lstStyle>
          <a:p>
            <a:pPr>
              <a:defRPr/>
            </a:pPr>
            <a:fld id="{0D914466-639F-854A-B9B7-EFEDCCDCB1EA}" type="slidenum">
              <a:rPr lang="en-US" altLang="x-none"/>
              <a:pPr>
                <a:defRPr/>
              </a:pPr>
              <a:t>‹#›</a:t>
            </a:fld>
            <a:endParaRPr lang="en-US" altLang="x-none"/>
          </a:p>
        </p:txBody>
      </p:sp>
    </p:spTree>
    <p:extLst>
      <p:ext uri="{BB962C8B-B14F-4D97-AF65-F5344CB8AC3E}">
        <p14:creationId xmlns:p14="http://schemas.microsoft.com/office/powerpoint/2010/main" val="81102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416175"/>
            <a:ext cx="81534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533400" y="1600200"/>
            <a:ext cx="81534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82296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457200" y="1600200"/>
            <a:ext cx="40386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4648200" y="1600200"/>
            <a:ext cx="40386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1600200"/>
            <a:ext cx="39624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4648200" y="381000"/>
            <a:ext cx="40386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533400" y="381000"/>
            <a:ext cx="39624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981200" y="685800"/>
            <a:ext cx="5105400" cy="3886200"/>
          </a:xfrm>
        </p:spPr>
        <p:txBody>
          <a:bodyPr rtlCol="0">
            <a:normAutofit/>
          </a:bodyPr>
          <a:lstStyle/>
          <a:p>
            <a:pPr lvl="0"/>
            <a:r>
              <a:rPr lang="en-US" noProof="0"/>
              <a:t>Click icon to add picture</a:t>
            </a:r>
          </a:p>
        </p:txBody>
      </p:sp>
      <p:sp>
        <p:nvSpPr>
          <p:cNvPr id="7" name="Text Placeholder 6"/>
          <p:cNvSpPr>
            <a:spLocks noGrp="1"/>
          </p:cNvSpPr>
          <p:nvPr>
            <p:ph type="body" sz="quarter" idx="11"/>
          </p:nvPr>
        </p:nvSpPr>
        <p:spPr>
          <a:xfrm>
            <a:off x="1981200" y="4648200"/>
            <a:ext cx="51054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457200" y="6172200"/>
            <a:ext cx="82296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010400" y="6248400"/>
            <a:ext cx="1590675" cy="460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cxnSp>
        <p:nvCxnSpPr>
          <p:cNvPr id="6" name="Straight Connector 5"/>
          <p:cNvCxnSpPr/>
          <p:nvPr/>
        </p:nvCxnSpPr>
        <p:spPr>
          <a:xfrm>
            <a:off x="609600" y="6491288"/>
            <a:ext cx="62484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 id="2147484114"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pbisvermont.org/training-resources/webinars/"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2" Type="http://schemas.openxmlformats.org/officeDocument/2006/relationships/hyperlink" Target="mailto:tracy.harris@vermont.gov" TargetMode="Externa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3" Type="http://schemas.openxmlformats.org/officeDocument/2006/relationships/hyperlink" Target="https://education.vermont.gov/sites/aoe/files/documents/edu-rule-4500-guidelines-document-part-i-seclusion-in-vermont-schools-memorandum.pdf" TargetMode="External"/><Relationship Id="rId2" Type="http://schemas.openxmlformats.org/officeDocument/2006/relationships/hyperlink" Target="https://education.vermont.gov/sites/aoe/files/documents/edu-guidelines-regarding-seclusion-in-vermont-schools-and-faqs.pdf" TargetMode="External"/><Relationship Id="rId1" Type="http://schemas.openxmlformats.org/officeDocument/2006/relationships/slideLayout" Target="../slideLayouts/slideLayout3.xml"/><Relationship Id="rId4" Type="http://schemas.openxmlformats.org/officeDocument/2006/relationships/hyperlink" Target="mailto:tracy.harris@vermont.go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533400" y="1295400"/>
            <a:ext cx="7924800" cy="1774825"/>
          </a:xfrm>
        </p:spPr>
        <p:txBody>
          <a:bodyPr/>
          <a:lstStyle/>
          <a:p>
            <a:r>
              <a:rPr lang="en-US" altLang="en-US" sz="6000" b="1" dirty="0">
                <a:solidFill>
                  <a:srgbClr val="004F25"/>
                </a:solidFill>
              </a:rPr>
              <a:t>Seclusion and Restraint </a:t>
            </a:r>
            <a:br>
              <a:rPr lang="en-US" altLang="en-US" sz="6000" b="1" dirty="0">
                <a:solidFill>
                  <a:srgbClr val="004F25"/>
                </a:solidFill>
              </a:rPr>
            </a:br>
            <a:r>
              <a:rPr lang="en-US" altLang="en-US" sz="6000" b="1" dirty="0">
                <a:solidFill>
                  <a:srgbClr val="004F25"/>
                </a:solidFill>
              </a:rPr>
              <a:t>in Vermont Schools</a:t>
            </a:r>
          </a:p>
        </p:txBody>
      </p:sp>
      <p:sp>
        <p:nvSpPr>
          <p:cNvPr id="3" name="Subtitle 2"/>
          <p:cNvSpPr>
            <a:spLocks noGrp="1"/>
          </p:cNvSpPr>
          <p:nvPr>
            <p:ph type="subTitle" idx="1"/>
          </p:nvPr>
        </p:nvSpPr>
        <p:spPr>
          <a:xfrm>
            <a:off x="1371600" y="3352800"/>
            <a:ext cx="6400800" cy="2514600"/>
          </a:xfrm>
        </p:spPr>
        <p:txBody>
          <a:bodyPr rtlCol="0">
            <a:normAutofit/>
          </a:bodyPr>
          <a:lstStyle/>
          <a:p>
            <a:pPr fontAlgn="auto">
              <a:spcAft>
                <a:spcPts val="0"/>
              </a:spcAft>
              <a:defRPr/>
            </a:pPr>
            <a:r>
              <a:rPr lang="en-US" b="1" dirty="0">
                <a:solidFill>
                  <a:schemeClr val="tx1">
                    <a:lumMod val="65000"/>
                    <a:lumOff val="35000"/>
                  </a:schemeClr>
                </a:solidFill>
              </a:rPr>
              <a:t>Vermont State Board Rule 4500     </a:t>
            </a:r>
          </a:p>
          <a:p>
            <a:pPr fontAlgn="auto">
              <a:spcAft>
                <a:spcPts val="0"/>
              </a:spcAft>
              <a:defRPr/>
            </a:pPr>
            <a:r>
              <a:rPr lang="en-US" b="1" dirty="0">
                <a:solidFill>
                  <a:schemeClr val="tx1">
                    <a:lumMod val="65000"/>
                    <a:lumOff val="35000"/>
                  </a:schemeClr>
                </a:solidFill>
              </a:rPr>
              <a:t> </a:t>
            </a:r>
            <a:r>
              <a:rPr lang="en-US" sz="2400" dirty="0">
                <a:solidFill>
                  <a:schemeClr val="tx1">
                    <a:lumMod val="65000"/>
                    <a:lumOff val="35000"/>
                  </a:schemeClr>
                </a:solidFill>
              </a:rPr>
              <a:t>a webinar presented by Tracy Harris, Coordinator for Behavioral Supports at Vermont Agency of Education</a:t>
            </a:r>
          </a:p>
          <a:p>
            <a:pPr fontAlgn="auto">
              <a:spcAft>
                <a:spcPts val="0"/>
              </a:spcAft>
              <a:defRPr/>
            </a:pPr>
            <a:r>
              <a:rPr lang="en-US" sz="2800" dirty="0">
                <a:solidFill>
                  <a:srgbClr val="004409"/>
                </a:solidFill>
              </a:rPr>
              <a:t>9-30-21</a:t>
            </a:r>
          </a:p>
          <a:p>
            <a:pPr fontAlgn="auto">
              <a:spcAft>
                <a:spcPts val="0"/>
              </a:spcAft>
              <a:defRPr/>
            </a:pPr>
            <a:endParaRPr lang="en-US" sz="3000"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004F25"/>
                </a:solidFill>
              </a:rPr>
              <a:t>WHAT IF ...</a:t>
            </a:r>
          </a:p>
        </p:txBody>
      </p:sp>
      <p:sp>
        <p:nvSpPr>
          <p:cNvPr id="3" name="Text Placeholder 2"/>
          <p:cNvSpPr>
            <a:spLocks noGrp="1"/>
          </p:cNvSpPr>
          <p:nvPr>
            <p:ph type="body" sz="quarter" idx="10"/>
          </p:nvPr>
        </p:nvSpPr>
        <p:spPr>
          <a:xfrm>
            <a:off x="533400" y="1981200"/>
            <a:ext cx="8153400" cy="4038600"/>
          </a:xfrm>
        </p:spPr>
        <p:txBody>
          <a:bodyPr/>
          <a:lstStyle/>
          <a:p>
            <a:r>
              <a:rPr lang="en-US" sz="2400" dirty="0"/>
              <a:t>Given the same scenario, but instead of going with her BI to the quiet room, </a:t>
            </a:r>
            <a:r>
              <a:rPr lang="en-US" sz="2400" dirty="0" err="1"/>
              <a:t>Zuri</a:t>
            </a:r>
            <a:r>
              <a:rPr lang="en-US" sz="2400" dirty="0"/>
              <a:t> chose to go there herself and cool down before processing with her BI.  She was allowed to do so, she closed the door, and she was told to open the door whenever she felt ready to talk. </a:t>
            </a:r>
          </a:p>
          <a:p>
            <a:endParaRPr lang="en-US" sz="2400" dirty="0"/>
          </a:p>
          <a:p>
            <a:r>
              <a:rPr lang="en-US" sz="2400" dirty="0"/>
              <a:t>Is this a seclusion?</a:t>
            </a:r>
          </a:p>
        </p:txBody>
      </p:sp>
    </p:spTree>
    <p:extLst>
      <p:ext uri="{BB962C8B-B14F-4D97-AF65-F5344CB8AC3E}">
        <p14:creationId xmlns:p14="http://schemas.microsoft.com/office/powerpoint/2010/main" val="1250697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E6C9A-EF1B-E848-BB07-87B9E0363749}"/>
              </a:ext>
            </a:extLst>
          </p:cNvPr>
          <p:cNvSpPr>
            <a:spLocks noGrp="1"/>
          </p:cNvSpPr>
          <p:nvPr>
            <p:ph type="title"/>
          </p:nvPr>
        </p:nvSpPr>
        <p:spPr/>
        <p:txBody>
          <a:bodyPr>
            <a:normAutofit/>
          </a:bodyPr>
          <a:lstStyle/>
          <a:p>
            <a:r>
              <a:rPr lang="en-US" sz="4400" b="1" dirty="0">
                <a:solidFill>
                  <a:schemeClr val="accent1"/>
                </a:solidFill>
              </a:rPr>
              <a:t>No, this is not a seclusion either</a:t>
            </a:r>
          </a:p>
        </p:txBody>
      </p:sp>
      <p:sp>
        <p:nvSpPr>
          <p:cNvPr id="3" name="Text Placeholder 2">
            <a:extLst>
              <a:ext uri="{FF2B5EF4-FFF2-40B4-BE49-F238E27FC236}">
                <a16:creationId xmlns:a16="http://schemas.microsoft.com/office/drawing/2014/main" id="{528BBA56-C74B-8545-8982-69EF91ADF64F}"/>
              </a:ext>
            </a:extLst>
          </p:cNvPr>
          <p:cNvSpPr>
            <a:spLocks noGrp="1"/>
          </p:cNvSpPr>
          <p:nvPr>
            <p:ph type="body" sz="quarter" idx="10"/>
          </p:nvPr>
        </p:nvSpPr>
        <p:spPr>
          <a:xfrm>
            <a:off x="513945" y="2286000"/>
            <a:ext cx="8153400" cy="3733800"/>
          </a:xfrm>
        </p:spPr>
        <p:txBody>
          <a:bodyPr/>
          <a:lstStyle/>
          <a:p>
            <a:r>
              <a:rPr lang="en-US" sz="2800" dirty="0"/>
              <a:t>Entered the room on her own accord</a:t>
            </a:r>
          </a:p>
          <a:p>
            <a:pPr marL="0" indent="0">
              <a:buNone/>
            </a:pPr>
            <a:endParaRPr lang="en-US" sz="2800" dirty="0"/>
          </a:p>
          <a:p>
            <a:r>
              <a:rPr lang="en-US" sz="2800" dirty="0"/>
              <a:t>Could exit at will</a:t>
            </a:r>
          </a:p>
          <a:p>
            <a:pPr marL="0" indent="0">
              <a:buNone/>
            </a:pPr>
            <a:endParaRPr lang="en-US" sz="2400" dirty="0"/>
          </a:p>
        </p:txBody>
      </p:sp>
    </p:spTree>
    <p:extLst>
      <p:ext uri="{BB962C8B-B14F-4D97-AF65-F5344CB8AC3E}">
        <p14:creationId xmlns:p14="http://schemas.microsoft.com/office/powerpoint/2010/main" val="56735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4F25"/>
                </a:solidFill>
              </a:rPr>
              <a:t>WHAT IF ...</a:t>
            </a:r>
            <a:endParaRPr lang="en-US" dirty="0"/>
          </a:p>
        </p:txBody>
      </p:sp>
      <p:sp>
        <p:nvSpPr>
          <p:cNvPr id="3" name="Text Placeholder 2"/>
          <p:cNvSpPr>
            <a:spLocks noGrp="1"/>
          </p:cNvSpPr>
          <p:nvPr>
            <p:ph type="body" sz="quarter" idx="10"/>
          </p:nvPr>
        </p:nvSpPr>
        <p:spPr/>
        <p:txBody>
          <a:bodyPr/>
          <a:lstStyle/>
          <a:p>
            <a:r>
              <a:rPr lang="en-US" sz="2400" dirty="0"/>
              <a:t>Again, the same scenario with </a:t>
            </a:r>
            <a:r>
              <a:rPr lang="en-US" sz="2400" dirty="0" err="1"/>
              <a:t>Zuri</a:t>
            </a:r>
            <a:r>
              <a:rPr lang="en-US" sz="2400" dirty="0"/>
              <a:t> and her BI. This time, she became highly aggressive toward her BI once they entered the quiet room together and did not respond to de-escalation strategies.</a:t>
            </a:r>
          </a:p>
          <a:p>
            <a:endParaRPr lang="en-US" sz="1200" dirty="0"/>
          </a:p>
          <a:p>
            <a:r>
              <a:rPr lang="en-US" sz="2400" dirty="0"/>
              <a:t>Given that level of aggression and the failure of other less restrictive techniques, the BI exited the room and gave </a:t>
            </a:r>
            <a:r>
              <a:rPr lang="en-US" sz="2400" dirty="0" err="1"/>
              <a:t>Zuri</a:t>
            </a:r>
            <a:r>
              <a:rPr lang="en-US" sz="2400" dirty="0"/>
              <a:t> a directive that she was to remain in the room until she was told she could leave.</a:t>
            </a:r>
          </a:p>
          <a:p>
            <a:endParaRPr lang="en-US" sz="1200" dirty="0"/>
          </a:p>
          <a:p>
            <a:r>
              <a:rPr lang="en-US" sz="2400" dirty="0"/>
              <a:t>Is this a seclusion?</a:t>
            </a:r>
          </a:p>
          <a:p>
            <a:endParaRPr lang="en-US" dirty="0"/>
          </a:p>
        </p:txBody>
      </p:sp>
    </p:spTree>
    <p:extLst>
      <p:ext uri="{BB962C8B-B14F-4D97-AF65-F5344CB8AC3E}">
        <p14:creationId xmlns:p14="http://schemas.microsoft.com/office/powerpoint/2010/main" val="173519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a:solidFill>
                  <a:schemeClr val="tx2">
                    <a:lumMod val="75000"/>
                  </a:schemeClr>
                </a:solidFill>
              </a:rPr>
              <a:t>Yes, this does represent a seclusion</a:t>
            </a:r>
          </a:p>
        </p:txBody>
      </p:sp>
      <p:sp>
        <p:nvSpPr>
          <p:cNvPr id="3" name="Text Placeholder 2"/>
          <p:cNvSpPr>
            <a:spLocks noGrp="1"/>
          </p:cNvSpPr>
          <p:nvPr>
            <p:ph type="body" sz="quarter" idx="10"/>
          </p:nvPr>
        </p:nvSpPr>
        <p:spPr>
          <a:xfrm>
            <a:off x="533400" y="2209800"/>
            <a:ext cx="8153400" cy="3733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2400" dirty="0">
              <a:latin typeface="+mj-lt"/>
            </a:endParaRPr>
          </a:p>
          <a:p>
            <a:pPr fontAlgn="auto">
              <a:spcBef>
                <a:spcPts val="0"/>
              </a:spcBef>
              <a:spcAft>
                <a:spcPts val="0"/>
              </a:spcAft>
              <a:defRPr/>
            </a:pPr>
            <a:r>
              <a:rPr lang="en-US" sz="2400" dirty="0"/>
              <a:t>Confined alone in the quiet room, and</a:t>
            </a:r>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fontAlgn="auto">
              <a:spcBef>
                <a:spcPts val="0"/>
              </a:spcBef>
              <a:spcAft>
                <a:spcPts val="0"/>
              </a:spcAft>
              <a:defRPr/>
            </a:pPr>
            <a:r>
              <a:rPr lang="en-US" sz="2400" dirty="0"/>
              <a:t>Had to remain until given permission to leave.</a:t>
            </a:r>
          </a:p>
        </p:txBody>
      </p:sp>
    </p:spTree>
    <p:extLst>
      <p:ext uri="{BB962C8B-B14F-4D97-AF65-F5344CB8AC3E}">
        <p14:creationId xmlns:p14="http://schemas.microsoft.com/office/powerpoint/2010/main" val="1763758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4F25"/>
                </a:solidFill>
              </a:rPr>
              <a:t>WHAT IF ...</a:t>
            </a:r>
            <a:endParaRPr lang="en-US" dirty="0"/>
          </a:p>
        </p:txBody>
      </p:sp>
      <p:sp>
        <p:nvSpPr>
          <p:cNvPr id="3" name="Text Placeholder 2"/>
          <p:cNvSpPr>
            <a:spLocks noGrp="1"/>
          </p:cNvSpPr>
          <p:nvPr>
            <p:ph type="body" sz="quarter" idx="10"/>
          </p:nvPr>
        </p:nvSpPr>
        <p:spPr/>
        <p:txBody>
          <a:bodyPr/>
          <a:lstStyle/>
          <a:p>
            <a:r>
              <a:rPr lang="en-US" sz="2400" dirty="0"/>
              <a:t>One more time with </a:t>
            </a:r>
            <a:r>
              <a:rPr lang="en-US" sz="2400" dirty="0" err="1"/>
              <a:t>Zuri’s</a:t>
            </a:r>
            <a:r>
              <a:rPr lang="en-US" sz="2400" dirty="0"/>
              <a:t> scenario.  </a:t>
            </a:r>
            <a:r>
              <a:rPr lang="en-US" sz="2400" dirty="0" err="1"/>
              <a:t>Zuri</a:t>
            </a:r>
            <a:r>
              <a:rPr lang="en-US" sz="2400" dirty="0"/>
              <a:t> became highly aggressive toward her BI once they entered the quiet room together and did not respond to de-escalation strategies.  </a:t>
            </a:r>
          </a:p>
          <a:p>
            <a:endParaRPr lang="en-US" sz="1200" dirty="0"/>
          </a:p>
          <a:p>
            <a:r>
              <a:rPr lang="en-US" sz="2400" dirty="0"/>
              <a:t>Given that level of aggression and the failure of other less restrictive interventions, the BI exited the room </a:t>
            </a:r>
            <a:r>
              <a:rPr lang="en-US" sz="2400" b="1" dirty="0">
                <a:solidFill>
                  <a:srgbClr val="C00000"/>
                </a:solidFill>
              </a:rPr>
              <a:t>but left the door open</a:t>
            </a:r>
            <a:r>
              <a:rPr lang="en-US" sz="2400" dirty="0"/>
              <a:t>.  </a:t>
            </a:r>
            <a:r>
              <a:rPr lang="en-US" sz="2400" dirty="0" err="1"/>
              <a:t>Zuri</a:t>
            </a:r>
            <a:r>
              <a:rPr lang="en-US" sz="2400" dirty="0"/>
              <a:t> was directed to remain in the room until she was told she could leave.</a:t>
            </a:r>
          </a:p>
          <a:p>
            <a:pPr marL="0" indent="0">
              <a:buNone/>
            </a:pPr>
            <a:endParaRPr lang="en-US" sz="1200" dirty="0"/>
          </a:p>
          <a:p>
            <a:r>
              <a:rPr lang="en-US" sz="2400" dirty="0"/>
              <a:t>Is this a seclusion?</a:t>
            </a:r>
          </a:p>
          <a:p>
            <a:endParaRPr lang="en-US" dirty="0"/>
          </a:p>
        </p:txBody>
      </p:sp>
    </p:spTree>
    <p:extLst>
      <p:ext uri="{BB962C8B-B14F-4D97-AF65-F5344CB8AC3E}">
        <p14:creationId xmlns:p14="http://schemas.microsoft.com/office/powerpoint/2010/main" val="649638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r>
              <a:rPr lang="en-US" sz="4400" b="1" dirty="0">
                <a:solidFill>
                  <a:schemeClr val="tx2">
                    <a:lumMod val="75000"/>
                  </a:schemeClr>
                </a:solidFill>
              </a:rPr>
              <a:t>Yes, this too is a seclusion</a:t>
            </a:r>
          </a:p>
        </p:txBody>
      </p:sp>
      <p:sp>
        <p:nvSpPr>
          <p:cNvPr id="3" name="Text Placeholder 2"/>
          <p:cNvSpPr>
            <a:spLocks noGrp="1"/>
          </p:cNvSpPr>
          <p:nvPr>
            <p:ph type="body" sz="quarter" idx="10"/>
          </p:nvPr>
        </p:nvSpPr>
        <p:spPr>
          <a:xfrm>
            <a:off x="533400" y="2209800"/>
            <a:ext cx="8153400" cy="38100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dirty="0">
              <a:latin typeface="+mj-lt"/>
            </a:endParaRPr>
          </a:p>
          <a:p>
            <a:pPr fontAlgn="auto">
              <a:spcBef>
                <a:spcPts val="0"/>
              </a:spcBef>
              <a:spcAft>
                <a:spcPts val="0"/>
              </a:spcAft>
              <a:defRPr/>
            </a:pPr>
            <a:r>
              <a:rPr lang="en-US" sz="2400" dirty="0"/>
              <a:t>Confined alone in the quiet room </a:t>
            </a:r>
          </a:p>
          <a:p>
            <a:pPr fontAlgn="auto">
              <a:spcBef>
                <a:spcPts val="0"/>
              </a:spcBef>
              <a:spcAft>
                <a:spcPts val="0"/>
              </a:spcAft>
              <a:defRPr/>
            </a:pPr>
            <a:endParaRPr lang="en-US" sz="2400" dirty="0"/>
          </a:p>
          <a:p>
            <a:pPr fontAlgn="auto">
              <a:spcBef>
                <a:spcPts val="0"/>
              </a:spcBef>
              <a:spcAft>
                <a:spcPts val="0"/>
              </a:spcAft>
              <a:defRPr/>
            </a:pPr>
            <a:r>
              <a:rPr lang="en-US" sz="2400" dirty="0"/>
              <a:t>Had to remain there until given permission to leave.</a:t>
            </a:r>
          </a:p>
          <a:p>
            <a:pPr fontAlgn="auto">
              <a:spcBef>
                <a:spcPts val="0"/>
              </a:spcBef>
              <a:spcAft>
                <a:spcPts val="0"/>
              </a:spcAft>
              <a:defRPr/>
            </a:pPr>
            <a:endParaRPr lang="en-US" sz="24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dirty="0"/>
          </a:p>
        </p:txBody>
      </p:sp>
    </p:spTree>
    <p:extLst>
      <p:ext uri="{BB962C8B-B14F-4D97-AF65-F5344CB8AC3E}">
        <p14:creationId xmlns:p14="http://schemas.microsoft.com/office/powerpoint/2010/main" val="19549086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a:solidFill>
            <a:srgbClr val="7ABF87">
              <a:alpha val="27059"/>
            </a:srgbClr>
          </a:solidFill>
          <a:ln w="19050">
            <a:solidFill>
              <a:srgbClr val="004F25"/>
            </a:solidFill>
          </a:ln>
        </p:spPr>
        <p:txBody>
          <a:bodyPr>
            <a:normAutofit/>
          </a:bodyPr>
          <a:lstStyle/>
          <a:p>
            <a:r>
              <a:rPr lang="en-US" sz="4400" b="1" dirty="0">
                <a:solidFill>
                  <a:schemeClr val="tx2">
                    <a:lumMod val="75000"/>
                  </a:schemeClr>
                </a:solidFill>
              </a:rPr>
              <a:t>No COVID-19</a:t>
            </a:r>
          </a:p>
        </p:txBody>
      </p:sp>
      <p:sp>
        <p:nvSpPr>
          <p:cNvPr id="3" name="Text Placeholder 2"/>
          <p:cNvSpPr>
            <a:spLocks noGrp="1"/>
          </p:cNvSpPr>
          <p:nvPr>
            <p:ph type="body" sz="quarter" idx="10"/>
          </p:nvPr>
        </p:nvSpPr>
        <p:spPr>
          <a:xfrm>
            <a:off x="533400" y="1676400"/>
            <a:ext cx="8153400" cy="3886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800" dirty="0">
              <a:latin typeface="+mj-lt"/>
            </a:endParaRPr>
          </a:p>
          <a:p>
            <a:pPr fontAlgn="auto">
              <a:spcBef>
                <a:spcPts val="0"/>
              </a:spcBef>
              <a:spcAft>
                <a:spcPts val="0"/>
              </a:spcAft>
              <a:defRPr/>
            </a:pPr>
            <a:r>
              <a:rPr lang="en-US" sz="2400" dirty="0"/>
              <a:t>For instructional purposes, the next definitions and scenarios will presume that the year is 2019 and the global pandemic is not a factor</a:t>
            </a:r>
          </a:p>
          <a:p>
            <a:pPr marL="0" indent="0" fontAlgn="auto">
              <a:spcBef>
                <a:spcPts val="0"/>
              </a:spcBef>
              <a:spcAft>
                <a:spcPts val="0"/>
              </a:spcAft>
              <a:buNone/>
              <a:defRPr/>
            </a:pPr>
            <a:endParaRPr lang="en-US" sz="2400" dirty="0"/>
          </a:p>
          <a:p>
            <a:pPr fontAlgn="auto">
              <a:spcBef>
                <a:spcPts val="0"/>
              </a:spcBef>
              <a:spcAft>
                <a:spcPts val="0"/>
              </a:spcAft>
              <a:defRPr/>
            </a:pPr>
            <a:r>
              <a:rPr lang="en-US" sz="2400" dirty="0"/>
              <a:t>We will reach a point in our training at which we’ll discuss the impact COVID-19 has on the use of restraints and seclusions</a:t>
            </a:r>
          </a:p>
        </p:txBody>
      </p:sp>
    </p:spTree>
    <p:extLst>
      <p:ext uri="{BB962C8B-B14F-4D97-AF65-F5344CB8AC3E}">
        <p14:creationId xmlns:p14="http://schemas.microsoft.com/office/powerpoint/2010/main" val="20069515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Definitions Continued</a:t>
            </a:r>
          </a:p>
        </p:txBody>
      </p:sp>
      <p:sp>
        <p:nvSpPr>
          <p:cNvPr id="3" name="Text Placeholder 2"/>
          <p:cNvSpPr>
            <a:spLocks noGrp="1"/>
          </p:cNvSpPr>
          <p:nvPr>
            <p:ph type="body" sz="quarter" idx="10"/>
          </p:nvPr>
        </p:nvSpPr>
        <p:spPr>
          <a:xfrm>
            <a:off x="533400" y="1828800"/>
            <a:ext cx="8153400" cy="4343400"/>
          </a:xfrm>
        </p:spPr>
        <p:txBody>
          <a:bodyPr/>
          <a:lstStyle/>
          <a:p>
            <a:r>
              <a:rPr lang="en-US" b="1" dirty="0"/>
              <a:t>Physical Escort</a:t>
            </a:r>
            <a:endParaRPr lang="en-US" sz="800" dirty="0"/>
          </a:p>
          <a:p>
            <a:pPr lvl="1"/>
            <a:r>
              <a:rPr lang="en-US" sz="2400" dirty="0"/>
              <a:t>Momentary touching or holding</a:t>
            </a:r>
          </a:p>
          <a:p>
            <a:pPr marL="457200" lvl="1" indent="0">
              <a:buNone/>
            </a:pPr>
            <a:endParaRPr lang="en-US" sz="1000" dirty="0"/>
          </a:p>
          <a:p>
            <a:pPr lvl="1"/>
            <a:r>
              <a:rPr lang="en-US" sz="2400" dirty="0"/>
              <a:t>Without the use of force</a:t>
            </a:r>
          </a:p>
          <a:p>
            <a:pPr marL="457200" lvl="1" indent="0">
              <a:buNone/>
            </a:pPr>
            <a:endParaRPr lang="en-US" sz="1000" dirty="0"/>
          </a:p>
          <a:p>
            <a:pPr lvl="1"/>
            <a:r>
              <a:rPr lang="en-US" sz="2400" dirty="0"/>
              <a:t>Student exhibiting minimal resistance</a:t>
            </a:r>
          </a:p>
          <a:p>
            <a:pPr marL="457200" lvl="1" indent="0">
              <a:buNone/>
            </a:pPr>
            <a:endParaRPr lang="en-US" sz="1000" dirty="0"/>
          </a:p>
          <a:p>
            <a:pPr lvl="1"/>
            <a:r>
              <a:rPr lang="en-US" sz="2400" dirty="0"/>
              <a:t>For the purpose of directing movement</a:t>
            </a:r>
          </a:p>
          <a:p>
            <a:pPr lvl="1"/>
            <a:endParaRPr lang="en-US" sz="1000" dirty="0"/>
          </a:p>
          <a:p>
            <a:pPr lvl="1"/>
            <a:r>
              <a:rPr lang="en-US" sz="2400" dirty="0"/>
              <a:t>Not considered a restraint</a:t>
            </a:r>
          </a:p>
          <a:p>
            <a:pPr lvl="1"/>
            <a:endParaRPr lang="en-US" dirty="0"/>
          </a:p>
        </p:txBody>
      </p:sp>
    </p:spTree>
    <p:extLst>
      <p:ext uri="{BB962C8B-B14F-4D97-AF65-F5344CB8AC3E}">
        <p14:creationId xmlns:p14="http://schemas.microsoft.com/office/powerpoint/2010/main" val="323786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Definitions Continued</a:t>
            </a:r>
          </a:p>
        </p:txBody>
      </p:sp>
      <p:sp>
        <p:nvSpPr>
          <p:cNvPr id="3" name="Text Placeholder 2"/>
          <p:cNvSpPr>
            <a:spLocks noGrp="1"/>
          </p:cNvSpPr>
          <p:nvPr>
            <p:ph type="body" sz="quarter" idx="10"/>
          </p:nvPr>
        </p:nvSpPr>
        <p:spPr>
          <a:xfrm>
            <a:off x="495300" y="1371600"/>
            <a:ext cx="8153400" cy="4953000"/>
          </a:xfrm>
        </p:spPr>
        <p:txBody>
          <a:bodyPr/>
          <a:lstStyle/>
          <a:p>
            <a:r>
              <a:rPr lang="en-US" sz="2800" b="1" dirty="0"/>
              <a:t>Transport / Moving restraint</a:t>
            </a:r>
          </a:p>
          <a:p>
            <a:pPr marL="0" indent="0">
              <a:buNone/>
            </a:pPr>
            <a:endParaRPr lang="en-US" sz="1400" b="1" dirty="0"/>
          </a:p>
          <a:p>
            <a:pPr lvl="1">
              <a:buFont typeface="Arial" panose="020B0604020202020204" pitchFamily="34" charset="0"/>
              <a:buChar char="•"/>
            </a:pPr>
            <a:r>
              <a:rPr lang="en-US" sz="2000" dirty="0"/>
              <a:t>Use of physical force</a:t>
            </a:r>
          </a:p>
          <a:p>
            <a:pPr lvl="1">
              <a:buFont typeface="Arial" panose="020B0604020202020204" pitchFamily="34" charset="0"/>
              <a:buChar char="•"/>
            </a:pPr>
            <a:endParaRPr lang="en-US" sz="1000" dirty="0"/>
          </a:p>
          <a:p>
            <a:pPr lvl="1">
              <a:buFont typeface="Arial" panose="020B0604020202020204" pitchFamily="34" charset="0"/>
              <a:buChar char="•"/>
            </a:pPr>
            <a:r>
              <a:rPr lang="en-US" sz="2000" dirty="0"/>
              <a:t>Momentary period of physical contact</a:t>
            </a:r>
          </a:p>
          <a:p>
            <a:pPr lvl="1">
              <a:buFont typeface="Arial" panose="020B0604020202020204" pitchFamily="34" charset="0"/>
              <a:buChar char="•"/>
            </a:pPr>
            <a:endParaRPr lang="en-US" sz="1000" dirty="0"/>
          </a:p>
          <a:p>
            <a:pPr lvl="1">
              <a:buFont typeface="Arial" panose="020B0604020202020204" pitchFamily="34" charset="0"/>
              <a:buChar char="•"/>
            </a:pPr>
            <a:r>
              <a:rPr lang="en-US" sz="2000" dirty="0"/>
              <a:t>More than minimum level of force from staff member</a:t>
            </a:r>
          </a:p>
          <a:p>
            <a:pPr lvl="1">
              <a:buFont typeface="Arial" panose="020B0604020202020204" pitchFamily="34" charset="0"/>
              <a:buChar char="•"/>
            </a:pPr>
            <a:endParaRPr lang="en-US" sz="1000" dirty="0"/>
          </a:p>
          <a:p>
            <a:pPr lvl="1">
              <a:buFont typeface="Arial" panose="020B0604020202020204" pitchFamily="34" charset="0"/>
              <a:buChar char="•"/>
            </a:pPr>
            <a:r>
              <a:rPr lang="en-US" sz="2000" dirty="0"/>
              <a:t>Restriction of movement</a:t>
            </a:r>
          </a:p>
          <a:p>
            <a:pPr lvl="1">
              <a:buFont typeface="Arial" panose="020B0604020202020204" pitchFamily="34" charset="0"/>
              <a:buChar char="•"/>
            </a:pPr>
            <a:endParaRPr lang="en-US" sz="1000" dirty="0"/>
          </a:p>
          <a:p>
            <a:pPr lvl="1">
              <a:buFont typeface="Arial" panose="020B0604020202020204" pitchFamily="34" charset="0"/>
              <a:buChar char="•"/>
            </a:pPr>
            <a:r>
              <a:rPr lang="en-US" sz="2000" dirty="0"/>
              <a:t>Student actively resisting</a:t>
            </a:r>
          </a:p>
          <a:p>
            <a:pPr lvl="1">
              <a:buFont typeface="Arial" panose="020B0604020202020204" pitchFamily="34" charset="0"/>
              <a:buChar char="•"/>
            </a:pPr>
            <a:endParaRPr lang="en-US" sz="1000" dirty="0"/>
          </a:p>
          <a:p>
            <a:pPr lvl="1">
              <a:buFont typeface="Arial" panose="020B0604020202020204" pitchFamily="34" charset="0"/>
              <a:buChar char="•"/>
            </a:pPr>
            <a:r>
              <a:rPr lang="en-US" sz="2000" dirty="0"/>
              <a:t>This is a restraint / governed by Rule 4500</a:t>
            </a:r>
          </a:p>
          <a:p>
            <a:pPr lvl="1">
              <a:buFont typeface="Arial" panose="020B0604020202020204" pitchFamily="34" charset="0"/>
              <a:buChar char="•"/>
            </a:pPr>
            <a:endParaRPr lang="en-US" sz="1000" dirty="0"/>
          </a:p>
          <a:p>
            <a:pPr lvl="1">
              <a:buFont typeface="Arial" panose="020B0604020202020204" pitchFamily="34" charset="0"/>
              <a:buChar char="•"/>
            </a:pPr>
            <a:r>
              <a:rPr lang="en-US" sz="2000" dirty="0"/>
              <a:t>Governed by the protocols of the restraint training program used</a:t>
            </a:r>
          </a:p>
          <a:p>
            <a:pPr lvl="1"/>
            <a:endParaRPr lang="en-US" sz="1800" dirty="0"/>
          </a:p>
        </p:txBody>
      </p:sp>
    </p:spTree>
    <p:extLst>
      <p:ext uri="{BB962C8B-B14F-4D97-AF65-F5344CB8AC3E}">
        <p14:creationId xmlns:p14="http://schemas.microsoft.com/office/powerpoint/2010/main" val="249822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A72A2-78BB-7A42-AE62-A63E51C6A420}"/>
              </a:ext>
            </a:extLst>
          </p:cNvPr>
          <p:cNvSpPr>
            <a:spLocks noGrp="1"/>
          </p:cNvSpPr>
          <p:nvPr>
            <p:ph type="title"/>
          </p:nvPr>
        </p:nvSpPr>
        <p:spPr>
          <a:xfrm>
            <a:off x="457200" y="304800"/>
            <a:ext cx="8229600" cy="533400"/>
          </a:xfrm>
        </p:spPr>
        <p:txBody>
          <a:bodyPr>
            <a:normAutofit fontScale="90000"/>
          </a:bodyPr>
          <a:lstStyle/>
          <a:p>
            <a:r>
              <a:rPr lang="en-US" b="1" dirty="0">
                <a:solidFill>
                  <a:srgbClr val="004F25"/>
                </a:solidFill>
              </a:rPr>
              <a:t>Definitions Continued</a:t>
            </a:r>
            <a:endParaRPr lang="en-US" dirty="0"/>
          </a:p>
        </p:txBody>
      </p:sp>
      <p:graphicFrame>
        <p:nvGraphicFramePr>
          <p:cNvPr id="8" name="Content Placeholder 7">
            <a:extLst>
              <a:ext uri="{FF2B5EF4-FFF2-40B4-BE49-F238E27FC236}">
                <a16:creationId xmlns:a16="http://schemas.microsoft.com/office/drawing/2014/main" id="{010F7794-C132-7748-9CA1-69D10C9C165C}"/>
              </a:ext>
            </a:extLst>
          </p:cNvPr>
          <p:cNvGraphicFramePr>
            <a:graphicFrameLocks noGrp="1"/>
          </p:cNvGraphicFramePr>
          <p:nvPr>
            <p:ph sz="quarter" idx="10"/>
            <p:extLst>
              <p:ext uri="{D42A27DB-BD31-4B8C-83A1-F6EECF244321}">
                <p14:modId xmlns:p14="http://schemas.microsoft.com/office/powerpoint/2010/main" val="1736495252"/>
              </p:ext>
            </p:extLst>
          </p:nvPr>
        </p:nvGraphicFramePr>
        <p:xfrm>
          <a:off x="457200" y="990600"/>
          <a:ext cx="8229600" cy="5151120"/>
        </p:xfrm>
        <a:graphic>
          <a:graphicData uri="http://schemas.openxmlformats.org/drawingml/2006/table">
            <a:tbl>
              <a:tblPr firstRow="1" bandRow="1">
                <a:tableStyleId>{073A0DAA-6AF3-43AB-8588-CEC1D06C72B9}</a:tableStyleId>
              </a:tblPr>
              <a:tblGrid>
                <a:gridCol w="4114800">
                  <a:extLst>
                    <a:ext uri="{9D8B030D-6E8A-4147-A177-3AD203B41FA5}">
                      <a16:colId xmlns:a16="http://schemas.microsoft.com/office/drawing/2014/main" val="870831042"/>
                    </a:ext>
                  </a:extLst>
                </a:gridCol>
                <a:gridCol w="4114800">
                  <a:extLst>
                    <a:ext uri="{9D8B030D-6E8A-4147-A177-3AD203B41FA5}">
                      <a16:colId xmlns:a16="http://schemas.microsoft.com/office/drawing/2014/main" val="1949989395"/>
                    </a:ext>
                  </a:extLst>
                </a:gridCol>
              </a:tblGrid>
              <a:tr h="762000">
                <a:tc>
                  <a:txBody>
                    <a:bodyPr/>
                    <a:lstStyle/>
                    <a:p>
                      <a:pPr algn="ctr"/>
                      <a:r>
                        <a:rPr lang="en-US" sz="2400" b="1" dirty="0">
                          <a:latin typeface="+mj-lt"/>
                        </a:rPr>
                        <a:t>ESCORT</a:t>
                      </a:r>
                    </a:p>
                    <a:p>
                      <a:pPr algn="ctr"/>
                      <a:r>
                        <a:rPr lang="en-US" sz="1600" b="0" dirty="0"/>
                        <a:t>is not a restraint</a:t>
                      </a:r>
                    </a:p>
                    <a:p>
                      <a:pPr algn="ctr"/>
                      <a:r>
                        <a:rPr lang="en-US" sz="1600" b="0" dirty="0"/>
                        <a:t>does not need to follow 4500 protocol</a:t>
                      </a:r>
                    </a:p>
                  </a:txBody>
                  <a:tcPr>
                    <a:solidFill>
                      <a:srgbClr val="00501C"/>
                    </a:solidFill>
                  </a:tcPr>
                </a:tc>
                <a:tc>
                  <a:txBody>
                    <a:bodyPr/>
                    <a:lstStyle/>
                    <a:p>
                      <a:pPr algn="ctr"/>
                      <a:r>
                        <a:rPr lang="en-US" sz="2400" dirty="0">
                          <a:latin typeface="+mj-lt"/>
                        </a:rPr>
                        <a:t>MOVING RESTRAINT</a:t>
                      </a:r>
                    </a:p>
                    <a:p>
                      <a:pPr algn="ctr"/>
                      <a:r>
                        <a:rPr lang="en-US" sz="1600" b="0" dirty="0"/>
                        <a:t>is a restraint</a:t>
                      </a:r>
                    </a:p>
                    <a:p>
                      <a:pPr algn="ctr"/>
                      <a:r>
                        <a:rPr lang="en-US" sz="1600" b="0" dirty="0"/>
                        <a:t>does need to follow 4500 protocol</a:t>
                      </a:r>
                    </a:p>
                  </a:txBody>
                  <a:tcPr>
                    <a:solidFill>
                      <a:srgbClr val="00501C"/>
                    </a:solidFill>
                  </a:tcPr>
                </a:tc>
                <a:extLst>
                  <a:ext uri="{0D108BD9-81ED-4DB2-BD59-A6C34878D82A}">
                    <a16:rowId xmlns:a16="http://schemas.microsoft.com/office/drawing/2014/main" val="261116009"/>
                  </a:ext>
                </a:extLst>
              </a:tr>
              <a:tr h="731520">
                <a:tc>
                  <a:txBody>
                    <a:bodyPr/>
                    <a:lstStyle/>
                    <a:p>
                      <a:r>
                        <a:rPr lang="en-US" sz="1600" dirty="0"/>
                        <a:t>Temporary or momentary period of physical contact between a student and a staff member</a:t>
                      </a:r>
                    </a:p>
                  </a:txBody>
                  <a:tcPr>
                    <a:solidFill>
                      <a:schemeClr val="accent3">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Temporary or momentary period of physical contact between a student and a staff member</a:t>
                      </a:r>
                    </a:p>
                  </a:txBody>
                  <a:tcPr>
                    <a:solidFill>
                      <a:schemeClr val="accent3">
                        <a:lumMod val="40000"/>
                        <a:lumOff val="60000"/>
                      </a:schemeClr>
                    </a:solidFill>
                  </a:tcPr>
                </a:tc>
                <a:extLst>
                  <a:ext uri="{0D108BD9-81ED-4DB2-BD59-A6C34878D82A}">
                    <a16:rowId xmlns:a16="http://schemas.microsoft.com/office/drawing/2014/main" val="3235325838"/>
                  </a:ext>
                </a:extLst>
              </a:tr>
              <a:tr h="594360">
                <a:tc>
                  <a:txBody>
                    <a:bodyPr/>
                    <a:lstStyle/>
                    <a:p>
                      <a:r>
                        <a:rPr lang="en-US" sz="1600" dirty="0"/>
                        <a:t>For the purpose of moving directly from one place or another</a:t>
                      </a:r>
                    </a:p>
                  </a:txBody>
                  <a:tcPr>
                    <a:solidFill>
                      <a:schemeClr val="accent3">
                        <a:lumMod val="20000"/>
                        <a:lumOff val="80000"/>
                      </a:schemeClr>
                    </a:solidFill>
                  </a:tcPr>
                </a:tc>
                <a:tc>
                  <a:txBody>
                    <a:bodyPr/>
                    <a:lstStyle/>
                    <a:p>
                      <a:r>
                        <a:rPr lang="en-US" sz="1600" dirty="0"/>
                        <a:t>For the purpose of moving directly from one place to another</a:t>
                      </a:r>
                    </a:p>
                  </a:txBody>
                  <a:tcPr>
                    <a:solidFill>
                      <a:schemeClr val="accent3">
                        <a:lumMod val="20000"/>
                        <a:lumOff val="80000"/>
                      </a:schemeClr>
                    </a:solidFill>
                  </a:tcPr>
                </a:tc>
                <a:extLst>
                  <a:ext uri="{0D108BD9-81ED-4DB2-BD59-A6C34878D82A}">
                    <a16:rowId xmlns:a16="http://schemas.microsoft.com/office/drawing/2014/main" val="2027813495"/>
                  </a:ext>
                </a:extLst>
              </a:tr>
              <a:tr h="1447800">
                <a:tc>
                  <a:txBody>
                    <a:bodyPr/>
                    <a:lstStyle/>
                    <a:p>
                      <a:r>
                        <a:rPr lang="en-US" sz="1600" dirty="0"/>
                        <a:t>Minimal or no force from the staff member</a:t>
                      </a:r>
                    </a:p>
                    <a:p>
                      <a:endParaRPr lang="en-US" sz="900" dirty="0"/>
                    </a:p>
                    <a:p>
                      <a:endParaRPr lang="en-US" sz="900" dirty="0"/>
                    </a:p>
                    <a:p>
                      <a:endParaRPr lang="en-US" dirty="0"/>
                    </a:p>
                    <a:p>
                      <a:endParaRPr lang="en-US" sz="1200" dirty="0"/>
                    </a:p>
                    <a:p>
                      <a:r>
                        <a:rPr lang="en-US" sz="1600" dirty="0"/>
                        <a:t>(CPI low or medium level transport would fit this description)</a:t>
                      </a:r>
                    </a:p>
                  </a:txBody>
                  <a:tcPr>
                    <a:solidFill>
                      <a:schemeClr val="accent3">
                        <a:lumMod val="40000"/>
                        <a:lumOff val="60000"/>
                      </a:schemeClr>
                    </a:solidFill>
                  </a:tcPr>
                </a:tc>
                <a:tc>
                  <a:txBody>
                    <a:bodyPr/>
                    <a:lstStyle/>
                    <a:p>
                      <a:r>
                        <a:rPr lang="en-US" sz="1600" dirty="0"/>
                        <a:t>More than the minimal level of force from the staff member</a:t>
                      </a:r>
                    </a:p>
                    <a:p>
                      <a:endParaRPr lang="en-US" sz="900" dirty="0"/>
                    </a:p>
                    <a:p>
                      <a:r>
                        <a:rPr lang="en-US" sz="1600" dirty="0"/>
                        <a:t>Restriction of the student’s movement</a:t>
                      </a:r>
                    </a:p>
                    <a:p>
                      <a:endParaRPr lang="en-US" sz="900" dirty="0"/>
                    </a:p>
                    <a:p>
                      <a:r>
                        <a:rPr lang="en-US" sz="1600" dirty="0"/>
                        <a:t>(CPI high level transport would fit this description)</a:t>
                      </a:r>
                    </a:p>
                  </a:txBody>
                  <a:tcPr>
                    <a:solidFill>
                      <a:schemeClr val="accent3">
                        <a:lumMod val="40000"/>
                        <a:lumOff val="60000"/>
                      </a:schemeClr>
                    </a:solidFill>
                  </a:tcPr>
                </a:tc>
                <a:extLst>
                  <a:ext uri="{0D108BD9-81ED-4DB2-BD59-A6C34878D82A}">
                    <a16:rowId xmlns:a16="http://schemas.microsoft.com/office/drawing/2014/main" val="489159858"/>
                  </a:ext>
                </a:extLst>
              </a:tr>
              <a:tr h="1158240">
                <a:tc>
                  <a:txBody>
                    <a:bodyPr/>
                    <a:lstStyle/>
                    <a:p>
                      <a:r>
                        <a:rPr lang="en-US" sz="1600" dirty="0"/>
                        <a:t>Student demonstrating minimal or no physical resistance</a:t>
                      </a:r>
                    </a:p>
                    <a:p>
                      <a:endParaRPr lang="en-US" sz="900" dirty="0"/>
                    </a:p>
                    <a:p>
                      <a:r>
                        <a:rPr lang="en-US" sz="1600" dirty="0"/>
                        <a:t>Student moving own feet and supporting own weight</a:t>
                      </a:r>
                    </a:p>
                  </a:txBody>
                  <a:tcPr>
                    <a:solidFill>
                      <a:schemeClr val="accent3">
                        <a:lumMod val="20000"/>
                        <a:lumOff val="80000"/>
                      </a:schemeClr>
                    </a:solidFill>
                  </a:tcPr>
                </a:tc>
                <a:tc>
                  <a:txBody>
                    <a:bodyPr/>
                    <a:lstStyle/>
                    <a:p>
                      <a:r>
                        <a:rPr lang="en-US" sz="1600" dirty="0"/>
                        <a:t>Student physically resisting</a:t>
                      </a:r>
                    </a:p>
                    <a:p>
                      <a:endParaRPr lang="en-US" sz="900" dirty="0"/>
                    </a:p>
                    <a:p>
                      <a:r>
                        <a:rPr lang="en-US" sz="1600" dirty="0"/>
                        <a:t>Student not moving of their own accord and actively attempting to halt movement</a:t>
                      </a:r>
                    </a:p>
                  </a:txBody>
                  <a:tcPr>
                    <a:solidFill>
                      <a:schemeClr val="accent3">
                        <a:lumMod val="20000"/>
                        <a:lumOff val="80000"/>
                      </a:schemeClr>
                    </a:solidFill>
                  </a:tcPr>
                </a:tc>
                <a:extLst>
                  <a:ext uri="{0D108BD9-81ED-4DB2-BD59-A6C34878D82A}">
                    <a16:rowId xmlns:a16="http://schemas.microsoft.com/office/drawing/2014/main" val="3495896221"/>
                  </a:ext>
                </a:extLst>
              </a:tr>
            </a:tbl>
          </a:graphicData>
        </a:graphic>
      </p:graphicFrame>
    </p:spTree>
    <p:extLst>
      <p:ext uri="{BB962C8B-B14F-4D97-AF65-F5344CB8AC3E}">
        <p14:creationId xmlns:p14="http://schemas.microsoft.com/office/powerpoint/2010/main" val="2809745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a:extLst>
              <a:ext uri="{FF2B5EF4-FFF2-40B4-BE49-F238E27FC236}">
                <a16:creationId xmlns:a16="http://schemas.microsoft.com/office/drawing/2014/main" id="{38103777-43FF-5443-9D65-846CE241E173}"/>
              </a:ext>
            </a:extLst>
          </p:cNvPr>
          <p:cNvSpPr>
            <a:spLocks noChangeArrowheads="1"/>
          </p:cNvSpPr>
          <p:nvPr/>
        </p:nvSpPr>
        <p:spPr bwMode="auto">
          <a:xfrm>
            <a:off x="1108929" y="5334000"/>
            <a:ext cx="68580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r>
              <a:rPr lang="en-US" altLang="en-US" sz="2000" dirty="0">
                <a:solidFill>
                  <a:srgbClr val="000000"/>
                </a:solidFill>
                <a:latin typeface="+mn-lt"/>
              </a:rPr>
              <a:t>All materials can be found here:</a:t>
            </a:r>
          </a:p>
          <a:p>
            <a:pPr algn="ctr"/>
            <a:r>
              <a:rPr lang="en-US" altLang="en-US" dirty="0">
                <a:solidFill>
                  <a:srgbClr val="000000"/>
                </a:solidFill>
                <a:latin typeface="+mn-lt"/>
              </a:rPr>
              <a:t> </a:t>
            </a:r>
            <a:r>
              <a:rPr lang="en-US" altLang="en-US" u="sng" dirty="0">
                <a:solidFill>
                  <a:srgbClr val="000000"/>
                </a:solidFill>
                <a:latin typeface="+mn-lt"/>
                <a:hlinkClick r:id="rId2"/>
              </a:rPr>
              <a:t>https://www.pbisvermont.org/training-resources/webinars/</a:t>
            </a:r>
            <a:endParaRPr lang="en-US" altLang="en-US" dirty="0">
              <a:latin typeface="+mn-lt"/>
            </a:endParaRPr>
          </a:p>
        </p:txBody>
      </p:sp>
      <p:sp>
        <p:nvSpPr>
          <p:cNvPr id="3" name="Oval 2">
            <a:extLst>
              <a:ext uri="{FF2B5EF4-FFF2-40B4-BE49-F238E27FC236}">
                <a16:creationId xmlns:a16="http://schemas.microsoft.com/office/drawing/2014/main" id="{2C29BC24-361B-7841-A9E3-D112EB71C2EA}"/>
              </a:ext>
            </a:extLst>
          </p:cNvPr>
          <p:cNvSpPr/>
          <p:nvPr/>
        </p:nvSpPr>
        <p:spPr>
          <a:xfrm>
            <a:off x="1001316" y="2494336"/>
            <a:ext cx="2166938" cy="2116931"/>
          </a:xfrm>
          <a:prstGeom prst="ellipse">
            <a:avLst/>
          </a:prstGeom>
          <a:solidFill>
            <a:srgbClr val="C2FDF5"/>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2227" name="TextBox 3">
            <a:extLst>
              <a:ext uri="{FF2B5EF4-FFF2-40B4-BE49-F238E27FC236}">
                <a16:creationId xmlns:a16="http://schemas.microsoft.com/office/drawing/2014/main" id="{2695443D-BDD3-0348-9FDE-0D0F46D7EAC9}"/>
              </a:ext>
            </a:extLst>
          </p:cNvPr>
          <p:cNvSpPr txBox="1">
            <a:spLocks noChangeArrowheads="1"/>
          </p:cNvSpPr>
          <p:nvPr/>
        </p:nvSpPr>
        <p:spPr bwMode="auto">
          <a:xfrm>
            <a:off x="1304925" y="2601410"/>
            <a:ext cx="1559719" cy="192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r>
              <a:rPr lang="en-US" altLang="en-US" sz="1700" dirty="0">
                <a:latin typeface="+mn-lt"/>
              </a:rPr>
              <a:t>You will be muted during this session. Please use the chat box or raise your hand.</a:t>
            </a:r>
          </a:p>
        </p:txBody>
      </p:sp>
      <p:sp>
        <p:nvSpPr>
          <p:cNvPr id="5" name="Oval 4">
            <a:extLst>
              <a:ext uri="{FF2B5EF4-FFF2-40B4-BE49-F238E27FC236}">
                <a16:creationId xmlns:a16="http://schemas.microsoft.com/office/drawing/2014/main" id="{E4BD3053-AAFC-9D4B-8254-5F1CC6E21F81}"/>
              </a:ext>
            </a:extLst>
          </p:cNvPr>
          <p:cNvSpPr/>
          <p:nvPr/>
        </p:nvSpPr>
        <p:spPr>
          <a:xfrm>
            <a:off x="3345656" y="2493170"/>
            <a:ext cx="2166938" cy="2116931"/>
          </a:xfrm>
          <a:prstGeom prst="ellipse">
            <a:avLst/>
          </a:prstGeom>
          <a:solidFill>
            <a:srgbClr val="D9FCAF"/>
          </a:solidFill>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52229" name="TextBox 5">
            <a:extLst>
              <a:ext uri="{FF2B5EF4-FFF2-40B4-BE49-F238E27FC236}">
                <a16:creationId xmlns:a16="http://schemas.microsoft.com/office/drawing/2014/main" id="{C3F7CA03-4656-6C42-8D14-5D5DA4AF1419}"/>
              </a:ext>
            </a:extLst>
          </p:cNvPr>
          <p:cNvSpPr txBox="1">
            <a:spLocks noChangeArrowheads="1"/>
          </p:cNvSpPr>
          <p:nvPr/>
        </p:nvSpPr>
        <p:spPr bwMode="auto">
          <a:xfrm>
            <a:off x="3649265" y="3101547"/>
            <a:ext cx="155971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r>
              <a:rPr lang="en-US" altLang="en-US" dirty="0">
                <a:latin typeface="+mn-lt"/>
              </a:rPr>
              <a:t>You can show or hide your video.</a:t>
            </a:r>
          </a:p>
        </p:txBody>
      </p:sp>
      <p:sp>
        <p:nvSpPr>
          <p:cNvPr id="7" name="Oval 6">
            <a:extLst>
              <a:ext uri="{FF2B5EF4-FFF2-40B4-BE49-F238E27FC236}">
                <a16:creationId xmlns:a16="http://schemas.microsoft.com/office/drawing/2014/main" id="{3393FBDD-B1D6-DB4B-8531-CD92B47E3101}"/>
              </a:ext>
            </a:extLst>
          </p:cNvPr>
          <p:cNvSpPr/>
          <p:nvPr/>
        </p:nvSpPr>
        <p:spPr>
          <a:xfrm>
            <a:off x="5816204" y="2493169"/>
            <a:ext cx="2166938" cy="2116931"/>
          </a:xfrm>
          <a:prstGeom prst="ellipse">
            <a:avLst/>
          </a:prstGeom>
          <a:solidFill>
            <a:srgbClr val="FFFDA7"/>
          </a:solidFill>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dirty="0"/>
          </a:p>
        </p:txBody>
      </p:sp>
      <p:sp>
        <p:nvSpPr>
          <p:cNvPr id="52231" name="TextBox 7">
            <a:extLst>
              <a:ext uri="{FF2B5EF4-FFF2-40B4-BE49-F238E27FC236}">
                <a16:creationId xmlns:a16="http://schemas.microsoft.com/office/drawing/2014/main" id="{853E0510-A94D-A84C-B3D6-13E7E7350ADE}"/>
              </a:ext>
            </a:extLst>
          </p:cNvPr>
          <p:cNvSpPr txBox="1">
            <a:spLocks noChangeArrowheads="1"/>
          </p:cNvSpPr>
          <p:nvPr/>
        </p:nvSpPr>
        <p:spPr bwMode="auto">
          <a:xfrm>
            <a:off x="6119219" y="2686049"/>
            <a:ext cx="156090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lgn="ctr"/>
            <a:r>
              <a:rPr lang="en-US" altLang="en-US" dirty="0">
                <a:latin typeface="+mn-lt"/>
              </a:rPr>
              <a:t>This session is being recorded. Please email Anne </a:t>
            </a:r>
            <a:r>
              <a:rPr lang="en-US" altLang="en-US" dirty="0" err="1">
                <a:latin typeface="+mn-lt"/>
              </a:rPr>
              <a:t>Dubie</a:t>
            </a:r>
            <a:r>
              <a:rPr lang="en-US" altLang="en-US" dirty="0">
                <a:latin typeface="+mn-lt"/>
              </a:rPr>
              <a:t> for access.</a:t>
            </a:r>
          </a:p>
        </p:txBody>
      </p:sp>
      <p:sp>
        <p:nvSpPr>
          <p:cNvPr id="4" name="TextBox 3">
            <a:extLst>
              <a:ext uri="{FF2B5EF4-FFF2-40B4-BE49-F238E27FC236}">
                <a16:creationId xmlns:a16="http://schemas.microsoft.com/office/drawing/2014/main" id="{324A50F1-1CDF-6C4B-AB39-EB317384D5C3}"/>
              </a:ext>
            </a:extLst>
          </p:cNvPr>
          <p:cNvSpPr txBox="1"/>
          <p:nvPr/>
        </p:nvSpPr>
        <p:spPr>
          <a:xfrm>
            <a:off x="762000" y="600104"/>
            <a:ext cx="7467600" cy="923330"/>
          </a:xfrm>
          <a:prstGeom prst="rect">
            <a:avLst/>
          </a:prstGeom>
          <a:noFill/>
        </p:spPr>
        <p:txBody>
          <a:bodyPr wrap="square" rtlCol="0">
            <a:spAutoFit/>
          </a:bodyPr>
          <a:lstStyle/>
          <a:p>
            <a:pPr algn="ctr"/>
            <a:r>
              <a:rPr lang="en-US" altLang="en-US" sz="5400" b="1" dirty="0">
                <a:latin typeface="+mj-lt"/>
                <a:ea typeface="ＭＳ Ｐゴシック" panose="020B0600070205080204" pitchFamily="34" charset="-128"/>
              </a:rPr>
              <a:t>Webinar Logistics</a:t>
            </a:r>
            <a:endParaRPr lang="en-US" sz="5400" dirty="0">
              <a:latin typeface="+mj-lt"/>
            </a:endParaRPr>
          </a:p>
        </p:txBody>
      </p:sp>
      <p:sp>
        <p:nvSpPr>
          <p:cNvPr id="2" name="TextBox 1">
            <a:extLst>
              <a:ext uri="{FF2B5EF4-FFF2-40B4-BE49-F238E27FC236}">
                <a16:creationId xmlns:a16="http://schemas.microsoft.com/office/drawing/2014/main" id="{D6CCFBA8-7928-8B41-9FCE-A01BD2085139}"/>
              </a:ext>
            </a:extLst>
          </p:cNvPr>
          <p:cNvSpPr txBox="1"/>
          <p:nvPr/>
        </p:nvSpPr>
        <p:spPr>
          <a:xfrm>
            <a:off x="3336517" y="1599836"/>
            <a:ext cx="2185214" cy="646331"/>
          </a:xfrm>
          <a:prstGeom prst="rect">
            <a:avLst/>
          </a:prstGeom>
          <a:solidFill>
            <a:srgbClr val="EED1FF"/>
          </a:solidFill>
          <a:ln w="19050">
            <a:solidFill>
              <a:schemeClr val="tx1"/>
            </a:solidFill>
          </a:ln>
        </p:spPr>
        <p:txBody>
          <a:bodyPr wrap="none" rtlCol="0">
            <a:spAutoFit/>
          </a:bodyPr>
          <a:lstStyle/>
          <a:p>
            <a:r>
              <a:rPr lang="en-US" sz="3600" dirty="0"/>
              <a:t>Welcome!</a:t>
            </a:r>
          </a:p>
        </p:txBody>
      </p:sp>
    </p:spTree>
    <p:extLst>
      <p:ext uri="{BB962C8B-B14F-4D97-AF65-F5344CB8AC3E}">
        <p14:creationId xmlns:p14="http://schemas.microsoft.com/office/powerpoint/2010/main" val="3620979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chemeClr val="accent1"/>
                </a:solidFill>
              </a:rPr>
              <a:t>POLL</a:t>
            </a:r>
          </a:p>
        </p:txBody>
      </p:sp>
      <p:sp>
        <p:nvSpPr>
          <p:cNvPr id="3" name="Text Placeholder 2"/>
          <p:cNvSpPr>
            <a:spLocks noGrp="1"/>
          </p:cNvSpPr>
          <p:nvPr>
            <p:ph type="body" sz="quarter" idx="10"/>
          </p:nvPr>
        </p:nvSpPr>
        <p:spPr>
          <a:xfrm>
            <a:off x="533400" y="1371600"/>
            <a:ext cx="8153400" cy="47244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dirty="0">
                <a:latin typeface="+mj-lt"/>
              </a:rPr>
              <a:t>Does the following incident involve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dirty="0">
                <a:latin typeface="+mj-lt"/>
              </a:rPr>
              <a:t>an escort or a moving restraint?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dirty="0">
                <a:latin typeface="+mj-lt"/>
              </a:rPr>
              <a:t>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b="1" dirty="0">
              <a:latin typeface="+mj-lt"/>
            </a:endParaRPr>
          </a:p>
          <a:p>
            <a:pPr marL="0" lvl="0" indent="0" fontAlgn="auto">
              <a:spcBef>
                <a:spcPts val="0"/>
              </a:spcBef>
              <a:spcAft>
                <a:spcPts val="0"/>
              </a:spcAft>
              <a:buNone/>
              <a:defRPr/>
            </a:pPr>
            <a:r>
              <a:rPr lang="en-US" sz="2000" dirty="0"/>
              <a:t>Ben was asked to step into the hallway to discuss a matter with the classroom assistant. He refused and, instead, crawled under his desk.</a:t>
            </a:r>
          </a:p>
          <a:p>
            <a:pPr marL="0" lvl="0" indent="0" fontAlgn="auto">
              <a:spcBef>
                <a:spcPts val="0"/>
              </a:spcBef>
              <a:spcAft>
                <a:spcPts val="0"/>
              </a:spcAft>
              <a:buNone/>
              <a:defRPr/>
            </a:pPr>
            <a:endParaRPr lang="en-US" sz="2000" dirty="0"/>
          </a:p>
          <a:p>
            <a:pPr marL="0" lvl="0" indent="0" fontAlgn="auto">
              <a:spcBef>
                <a:spcPts val="0"/>
              </a:spcBef>
              <a:spcAft>
                <a:spcPts val="0"/>
              </a:spcAft>
              <a:buNone/>
              <a:defRPr/>
            </a:pPr>
            <a:r>
              <a:rPr lang="en-US" sz="2000" dirty="0"/>
              <a:t>The assistant was able to verbally coax Ben out from beneath his desk, but he refused to leave the classroom, telling the assistant he was going to stay where he was.</a:t>
            </a:r>
          </a:p>
          <a:p>
            <a:pPr marL="0" lvl="0" indent="0" fontAlgn="auto">
              <a:spcBef>
                <a:spcPts val="0"/>
              </a:spcBef>
              <a:spcAft>
                <a:spcPts val="0"/>
              </a:spcAft>
              <a:buNone/>
              <a:defRPr/>
            </a:pPr>
            <a:endParaRPr lang="en-US" sz="2000" dirty="0"/>
          </a:p>
          <a:p>
            <a:pPr marL="0" lvl="0" indent="0" fontAlgn="auto">
              <a:spcBef>
                <a:spcPts val="0"/>
              </a:spcBef>
              <a:spcAft>
                <a:spcPts val="0"/>
              </a:spcAft>
              <a:buNone/>
              <a:defRPr/>
            </a:pPr>
            <a:r>
              <a:rPr lang="en-US" sz="2000" dirty="0"/>
              <a:t>The assistant placed an arm across Ben’s shoulders and engaged him in conversation while slowly moving toward the door.  Ben grumbled and complained but slowly moved along with the assistant.</a:t>
            </a:r>
          </a:p>
          <a:p>
            <a:pPr marL="0" marR="0" lvl="0" indent="0" defTabSz="914400" eaLnBrk="1" fontAlgn="auto" latinLnBrk="0" hangingPunct="1">
              <a:lnSpc>
                <a:spcPct val="100000"/>
              </a:lnSpc>
              <a:spcBef>
                <a:spcPts val="0"/>
              </a:spcBef>
              <a:spcAft>
                <a:spcPts val="0"/>
              </a:spcAft>
              <a:buClrTx/>
              <a:buSzTx/>
              <a:buFontTx/>
              <a:buNone/>
              <a:tabLst/>
              <a:defRPr/>
            </a:pPr>
            <a:endParaRPr lang="en-US" sz="2400" b="1" dirty="0">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dirty="0">
              <a:latin typeface="+mj-lt"/>
            </a:endParaRPr>
          </a:p>
        </p:txBody>
      </p:sp>
      <p:cxnSp>
        <p:nvCxnSpPr>
          <p:cNvPr id="5" name="Straight Connector 4">
            <a:extLst>
              <a:ext uri="{FF2B5EF4-FFF2-40B4-BE49-F238E27FC236}">
                <a16:creationId xmlns:a16="http://schemas.microsoft.com/office/drawing/2014/main" id="{ECE03515-BC03-DB4B-ACA1-1F4FFA3715B1}"/>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492A4F-9623-B943-A5D5-DA60923DDDDB}"/>
              </a:ext>
            </a:extLst>
          </p:cNvPr>
          <p:cNvCxnSpPr>
            <a:cxnSpLocks/>
          </p:cNvCxnSpPr>
          <p:nvPr/>
        </p:nvCxnSpPr>
        <p:spPr>
          <a:xfrm>
            <a:off x="152400" y="152400"/>
            <a:ext cx="0" cy="632460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AA66DC5-8B66-1349-813A-E5E4AC1C73F2}"/>
              </a:ext>
            </a:extLst>
          </p:cNvPr>
          <p:cNvCxnSpPr>
            <a:cxnSpLocks/>
          </p:cNvCxnSpPr>
          <p:nvPr/>
        </p:nvCxnSpPr>
        <p:spPr>
          <a:xfrm>
            <a:off x="8991600" y="152400"/>
            <a:ext cx="0" cy="6172200"/>
          </a:xfrm>
          <a:prstGeom prst="line">
            <a:avLst/>
          </a:prstGeom>
          <a:ln w="1206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77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365F-2C10-F54C-9E45-72F897D3996C}"/>
              </a:ext>
            </a:extLst>
          </p:cNvPr>
          <p:cNvSpPr>
            <a:spLocks noGrp="1"/>
          </p:cNvSpPr>
          <p:nvPr>
            <p:ph type="title"/>
          </p:nvPr>
        </p:nvSpPr>
        <p:spPr/>
        <p:txBody>
          <a:bodyPr/>
          <a:lstStyle/>
          <a:p>
            <a:r>
              <a:rPr lang="en-US" b="1" dirty="0">
                <a:solidFill>
                  <a:schemeClr val="tx2">
                    <a:lumMod val="75000"/>
                  </a:schemeClr>
                </a:solidFill>
              </a:rPr>
              <a:t>AND THE ANSWER IS </a:t>
            </a:r>
            <a:r>
              <a:rPr lang="mr-IN" b="1" dirty="0">
                <a:solidFill>
                  <a:schemeClr val="tx2">
                    <a:lumMod val="75000"/>
                  </a:schemeClr>
                </a:solidFill>
              </a:rPr>
              <a:t>…</a:t>
            </a:r>
            <a:endParaRPr lang="en-US" dirty="0"/>
          </a:p>
        </p:txBody>
      </p:sp>
      <p:sp>
        <p:nvSpPr>
          <p:cNvPr id="3" name="Text Placeholder 2">
            <a:extLst>
              <a:ext uri="{FF2B5EF4-FFF2-40B4-BE49-F238E27FC236}">
                <a16:creationId xmlns:a16="http://schemas.microsoft.com/office/drawing/2014/main" id="{AF7BE17C-BB9A-1544-B1BB-81473F398E58}"/>
              </a:ext>
            </a:extLst>
          </p:cNvPr>
          <p:cNvSpPr>
            <a:spLocks noGrp="1"/>
          </p:cNvSpPr>
          <p:nvPr>
            <p:ph type="body" sz="quarter" idx="10"/>
          </p:nvPr>
        </p:nvSpPr>
        <p:spPr/>
        <p:txBody>
          <a:bodyPr/>
          <a:lstStyle/>
          <a:p>
            <a:r>
              <a:rPr lang="en-US" sz="2400" dirty="0"/>
              <a:t>The intervention used was an </a:t>
            </a:r>
            <a:r>
              <a:rPr lang="en-US" sz="2400" b="1" dirty="0"/>
              <a:t>escort</a:t>
            </a:r>
          </a:p>
          <a:p>
            <a:endParaRPr lang="en-US" sz="2400" dirty="0"/>
          </a:p>
          <a:p>
            <a:pPr fontAlgn="auto">
              <a:spcBef>
                <a:spcPts val="0"/>
              </a:spcBef>
              <a:spcAft>
                <a:spcPts val="0"/>
              </a:spcAft>
              <a:defRPr/>
            </a:pPr>
            <a:r>
              <a:rPr lang="en-US" sz="2400" dirty="0"/>
              <a:t>Minimal force from staff member</a:t>
            </a:r>
          </a:p>
          <a:p>
            <a:pPr fontAlgn="auto">
              <a:spcBef>
                <a:spcPts val="0"/>
              </a:spcBef>
              <a:spcAft>
                <a:spcPts val="0"/>
              </a:spcAft>
              <a:defRPr/>
            </a:pPr>
            <a:endParaRPr lang="en-US" sz="2400" dirty="0"/>
          </a:p>
          <a:p>
            <a:pPr fontAlgn="auto">
              <a:spcBef>
                <a:spcPts val="0"/>
              </a:spcBef>
              <a:spcAft>
                <a:spcPts val="0"/>
              </a:spcAft>
              <a:defRPr/>
            </a:pPr>
            <a:r>
              <a:rPr lang="en-US" sz="2400" dirty="0"/>
              <a:t>Verbal resistance from student, but not physical resistance</a:t>
            </a:r>
          </a:p>
          <a:p>
            <a:pPr marL="0" indent="0" fontAlgn="auto">
              <a:spcBef>
                <a:spcPts val="0"/>
              </a:spcBef>
              <a:spcAft>
                <a:spcPts val="0"/>
              </a:spcAft>
              <a:buNone/>
              <a:defRPr/>
            </a:pPr>
            <a:endParaRPr lang="en-US" sz="2400" dirty="0"/>
          </a:p>
          <a:p>
            <a:pPr fontAlgn="auto">
              <a:spcBef>
                <a:spcPts val="0"/>
              </a:spcBef>
              <a:spcAft>
                <a:spcPts val="0"/>
              </a:spcAft>
              <a:defRPr/>
            </a:pPr>
            <a:r>
              <a:rPr lang="en-US" sz="2400" dirty="0"/>
              <a:t>Escorts are allowable and do not need to be reported as restraints</a:t>
            </a:r>
          </a:p>
          <a:p>
            <a:endParaRPr lang="en-US" dirty="0"/>
          </a:p>
          <a:p>
            <a:endParaRPr lang="en-US" dirty="0"/>
          </a:p>
        </p:txBody>
      </p:sp>
    </p:spTree>
    <p:extLst>
      <p:ext uri="{BB962C8B-B14F-4D97-AF65-F5344CB8AC3E}">
        <p14:creationId xmlns:p14="http://schemas.microsoft.com/office/powerpoint/2010/main" val="1046735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Definitions Continued</a:t>
            </a:r>
          </a:p>
        </p:txBody>
      </p:sp>
      <p:sp>
        <p:nvSpPr>
          <p:cNvPr id="3" name="Text Placeholder 2"/>
          <p:cNvSpPr>
            <a:spLocks noGrp="1"/>
          </p:cNvSpPr>
          <p:nvPr>
            <p:ph type="body" sz="quarter" idx="10"/>
          </p:nvPr>
        </p:nvSpPr>
        <p:spPr>
          <a:xfrm>
            <a:off x="533400" y="1676400"/>
            <a:ext cx="8153400" cy="4267200"/>
          </a:xfrm>
        </p:spPr>
        <p:txBody>
          <a:bodyPr/>
          <a:lstStyle/>
          <a:p>
            <a:r>
              <a:rPr lang="en-US" sz="2800" b="1" dirty="0">
                <a:latin typeface="+mj-lt"/>
              </a:rPr>
              <a:t>Physical Restraint</a:t>
            </a:r>
          </a:p>
          <a:p>
            <a:pPr lvl="1"/>
            <a:r>
              <a:rPr lang="en-US" sz="2400" dirty="0"/>
              <a:t>The use of physical force to prevent an imminent and substantial risk of bodily harm to the student or others</a:t>
            </a:r>
          </a:p>
          <a:p>
            <a:pPr lvl="1"/>
            <a:endParaRPr lang="en-US" sz="1200" b="1" dirty="0">
              <a:latin typeface="+mj-lt"/>
            </a:endParaRPr>
          </a:p>
          <a:p>
            <a:r>
              <a:rPr lang="en-US" sz="2800" b="1" dirty="0">
                <a:latin typeface="+mj-lt"/>
              </a:rPr>
              <a:t>Prone Restraint</a:t>
            </a:r>
          </a:p>
          <a:p>
            <a:pPr lvl="1"/>
            <a:r>
              <a:rPr lang="en-US" sz="2400" dirty="0"/>
              <a:t>Holding the student face down on his or her stomach</a:t>
            </a:r>
          </a:p>
          <a:p>
            <a:pPr lvl="1"/>
            <a:endParaRPr lang="en-US" sz="1200" dirty="0"/>
          </a:p>
          <a:p>
            <a:r>
              <a:rPr lang="en-US" sz="2800" b="1" dirty="0">
                <a:latin typeface="+mj-lt"/>
              </a:rPr>
              <a:t>Supine Restraint</a:t>
            </a:r>
          </a:p>
          <a:p>
            <a:pPr lvl="1"/>
            <a:r>
              <a:rPr lang="en-US" sz="2400" dirty="0"/>
              <a:t>Holding the student on his or her back</a:t>
            </a:r>
          </a:p>
          <a:p>
            <a:pPr lvl="1"/>
            <a:endParaRPr lang="en-US" sz="2400" dirty="0"/>
          </a:p>
        </p:txBody>
      </p:sp>
    </p:spTree>
    <p:extLst>
      <p:ext uri="{BB962C8B-B14F-4D97-AF65-F5344CB8AC3E}">
        <p14:creationId xmlns:p14="http://schemas.microsoft.com/office/powerpoint/2010/main" val="1335908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4F25"/>
                </a:solidFill>
              </a:rPr>
              <a:t>A Note About Prone &amp; Supine Restraints</a:t>
            </a:r>
          </a:p>
        </p:txBody>
      </p:sp>
      <p:sp>
        <p:nvSpPr>
          <p:cNvPr id="3" name="Text Placeholder 2"/>
          <p:cNvSpPr>
            <a:spLocks noGrp="1"/>
          </p:cNvSpPr>
          <p:nvPr>
            <p:ph type="body" sz="quarter" idx="10"/>
          </p:nvPr>
        </p:nvSpPr>
        <p:spPr>
          <a:xfrm>
            <a:off x="533400" y="2057400"/>
            <a:ext cx="8153400" cy="3886200"/>
          </a:xfrm>
        </p:spPr>
        <p:txBody>
          <a:bodyPr/>
          <a:lstStyle/>
          <a:p>
            <a:r>
              <a:rPr lang="en-US" sz="2400" dirty="0"/>
              <a:t>Prohibited except when student’s size and severity of behavior require it because a less restrictive restraint has failed or would be ineffective</a:t>
            </a:r>
          </a:p>
          <a:p>
            <a:pPr marL="0" indent="0">
              <a:buNone/>
            </a:pPr>
            <a:endParaRPr lang="en-US" sz="2400" dirty="0"/>
          </a:p>
          <a:p>
            <a:r>
              <a:rPr lang="en-US" sz="2400" dirty="0"/>
              <a:t>More restrictive</a:t>
            </a:r>
          </a:p>
          <a:p>
            <a:endParaRPr lang="en-US" sz="2400" dirty="0"/>
          </a:p>
          <a:p>
            <a:r>
              <a:rPr lang="en-US" sz="2400" dirty="0"/>
              <a:t>More dangerous</a:t>
            </a:r>
          </a:p>
        </p:txBody>
      </p:sp>
    </p:spTree>
    <p:extLst>
      <p:ext uri="{BB962C8B-B14F-4D97-AF65-F5344CB8AC3E}">
        <p14:creationId xmlns:p14="http://schemas.microsoft.com/office/powerpoint/2010/main" val="150916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Definitions Continued</a:t>
            </a:r>
          </a:p>
        </p:txBody>
      </p:sp>
      <p:sp>
        <p:nvSpPr>
          <p:cNvPr id="3" name="Text Placeholder 2"/>
          <p:cNvSpPr>
            <a:spLocks noGrp="1"/>
          </p:cNvSpPr>
          <p:nvPr>
            <p:ph type="body" sz="quarter" idx="10"/>
          </p:nvPr>
        </p:nvSpPr>
        <p:spPr>
          <a:xfrm>
            <a:off x="533400" y="1600200"/>
            <a:ext cx="8153400" cy="4648200"/>
          </a:xfrm>
        </p:spPr>
        <p:txBody>
          <a:bodyPr/>
          <a:lstStyle/>
          <a:p>
            <a:r>
              <a:rPr lang="en-US" dirty="0"/>
              <a:t>Physical restraint does NOT include:</a:t>
            </a:r>
          </a:p>
          <a:p>
            <a:pPr marL="0" indent="0">
              <a:buNone/>
            </a:pPr>
            <a:endParaRPr lang="en-US" sz="800" dirty="0"/>
          </a:p>
          <a:p>
            <a:pPr lvl="1"/>
            <a:r>
              <a:rPr lang="en-US" sz="2400" dirty="0"/>
              <a:t>Momentary periods of physical restriction accomplished with limited force</a:t>
            </a:r>
          </a:p>
          <a:p>
            <a:pPr lvl="1"/>
            <a:endParaRPr lang="en-US" sz="1000" dirty="0"/>
          </a:p>
          <a:p>
            <a:pPr lvl="1"/>
            <a:r>
              <a:rPr lang="en-US" sz="2400" dirty="0"/>
              <a:t>Minimum contact necessary</a:t>
            </a:r>
          </a:p>
          <a:p>
            <a:pPr marL="457200" lvl="1" indent="0">
              <a:buNone/>
            </a:pPr>
            <a:endParaRPr lang="en-US" sz="1000" dirty="0"/>
          </a:p>
          <a:p>
            <a:pPr lvl="1"/>
            <a:r>
              <a:rPr lang="en-US" sz="2400" dirty="0"/>
              <a:t>Hand-over-hand assistance with a task</a:t>
            </a:r>
          </a:p>
          <a:p>
            <a:pPr marL="457200" lvl="1" indent="0">
              <a:buNone/>
            </a:pPr>
            <a:endParaRPr lang="en-US" sz="1000" dirty="0"/>
          </a:p>
          <a:p>
            <a:pPr lvl="1"/>
            <a:r>
              <a:rPr lang="en-US" sz="2400" dirty="0"/>
              <a:t>Techniques prescribed by a qualified medical professional</a:t>
            </a:r>
          </a:p>
          <a:p>
            <a:pPr marL="457200" lvl="1" indent="0">
              <a:buNone/>
            </a:pPr>
            <a:endParaRPr lang="en-US" dirty="0"/>
          </a:p>
        </p:txBody>
      </p:sp>
    </p:spTree>
    <p:extLst>
      <p:ext uri="{BB962C8B-B14F-4D97-AF65-F5344CB8AC3E}">
        <p14:creationId xmlns:p14="http://schemas.microsoft.com/office/powerpoint/2010/main" val="16574171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rgbClr val="00501C"/>
                </a:solidFill>
              </a:rPr>
              <a:t>POLL</a:t>
            </a:r>
          </a:p>
        </p:txBody>
      </p:sp>
      <p:sp>
        <p:nvSpPr>
          <p:cNvPr id="3" name="Text Placeholder 2"/>
          <p:cNvSpPr>
            <a:spLocks noGrp="1"/>
          </p:cNvSpPr>
          <p:nvPr>
            <p:ph type="body" sz="quarter" idx="10"/>
          </p:nvPr>
        </p:nvSpPr>
        <p:spPr>
          <a:xfrm>
            <a:off x="533400" y="1295400"/>
            <a:ext cx="8153400" cy="4800600"/>
          </a:xfrm>
        </p:spPr>
        <p:txBody>
          <a:bodyPr/>
          <a:lstStyle/>
          <a:p>
            <a:pPr marL="0" indent="0" algn="ctr" fontAlgn="auto">
              <a:spcBef>
                <a:spcPts val="0"/>
              </a:spcBef>
              <a:spcAft>
                <a:spcPts val="0"/>
              </a:spcAft>
              <a:buNone/>
              <a:defRPr/>
            </a:pPr>
            <a:r>
              <a:rPr lang="en-US" sz="2400" b="1" dirty="0">
                <a:solidFill>
                  <a:srgbClr val="00501C"/>
                </a:solidFill>
              </a:rPr>
              <a:t>Does the following incident represent a restraint?</a:t>
            </a:r>
          </a:p>
          <a:p>
            <a:pPr marL="0" indent="0" algn="ctr" fontAlgn="auto">
              <a:spcBef>
                <a:spcPts val="0"/>
              </a:spcBef>
              <a:spcAft>
                <a:spcPts val="0"/>
              </a:spcAft>
              <a:buNone/>
              <a:defRPr/>
            </a:pPr>
            <a:r>
              <a:rPr lang="en-US" sz="2400" b="1" dirty="0">
                <a:solidFill>
                  <a:srgbClr val="00501C"/>
                </a:solidFill>
              </a:rPr>
              <a:t>Why or why not?</a:t>
            </a:r>
          </a:p>
          <a:p>
            <a:pPr marL="0" indent="0" algn="ctr" fontAlgn="auto">
              <a:spcBef>
                <a:spcPts val="0"/>
              </a:spcBef>
              <a:spcAft>
                <a:spcPts val="0"/>
              </a:spcAft>
              <a:buNone/>
              <a:defRPr/>
            </a:pPr>
            <a:endParaRPr lang="en-US" sz="1200" dirty="0"/>
          </a:p>
          <a:p>
            <a:pPr fontAlgn="auto">
              <a:spcBef>
                <a:spcPts val="0"/>
              </a:spcBef>
              <a:spcAft>
                <a:spcPts val="0"/>
              </a:spcAft>
              <a:defRPr/>
            </a:pPr>
            <a:r>
              <a:rPr lang="en-US" sz="1900" dirty="0"/>
              <a:t>Using the scenario involving Ben, this time he pulled at the assistant’s hair and used his knee to forcefully strike the assistant’s jaw. </a:t>
            </a:r>
          </a:p>
          <a:p>
            <a:pPr marL="0" indent="0" fontAlgn="auto">
              <a:spcBef>
                <a:spcPts val="0"/>
              </a:spcBef>
              <a:spcAft>
                <a:spcPts val="0"/>
              </a:spcAft>
              <a:buNone/>
              <a:defRPr/>
            </a:pPr>
            <a:endParaRPr lang="en-US" sz="1200" dirty="0"/>
          </a:p>
          <a:p>
            <a:pPr fontAlgn="auto">
              <a:spcBef>
                <a:spcPts val="0"/>
              </a:spcBef>
              <a:spcAft>
                <a:spcPts val="0"/>
              </a:spcAft>
              <a:defRPr/>
            </a:pPr>
            <a:r>
              <a:rPr lang="en-US" sz="1900" dirty="0"/>
              <a:t>The assistant was able to unclench Ben’s fist from her hair and, with her hands underneath his forearms, she guided him to a standing position.  She spoke quietly and used verbal de-escalation techniques to calm Ben.  </a:t>
            </a:r>
          </a:p>
          <a:p>
            <a:pPr marL="0" lvl="0" indent="0" fontAlgn="auto">
              <a:spcBef>
                <a:spcPts val="0"/>
              </a:spcBef>
              <a:spcAft>
                <a:spcPts val="0"/>
              </a:spcAft>
              <a:buNone/>
              <a:defRPr/>
            </a:pPr>
            <a:endParaRPr lang="en-US" sz="1200" dirty="0"/>
          </a:p>
          <a:p>
            <a:pPr fontAlgn="auto">
              <a:spcBef>
                <a:spcPts val="0"/>
              </a:spcBef>
              <a:spcAft>
                <a:spcPts val="0"/>
              </a:spcAft>
              <a:defRPr/>
            </a:pPr>
            <a:r>
              <a:rPr lang="en-US" sz="1900" dirty="0"/>
              <a:t>Ben continued to reach toward the assistant’s hair and kicked at her shins.  At that point, the assistant used an approved maneuver that involved wrapping Ben’s upper arm with hers and attempting to guide him toward the door.  Ben attempted to “dig his heels in” but, due to his small size, the assistant was able to move him toward the doorway in spite of Ben’s opposition.</a:t>
            </a:r>
          </a:p>
          <a:p>
            <a:pPr fontAlgn="auto">
              <a:spcBef>
                <a:spcPts val="0"/>
              </a:spcBef>
              <a:spcAft>
                <a:spcPts val="0"/>
              </a:spcAft>
              <a:defRPr/>
            </a:pPr>
            <a:endParaRPr lang="en-US" sz="2400" dirty="0"/>
          </a:p>
          <a:p>
            <a:pPr fontAlgn="auto">
              <a:spcBef>
                <a:spcPts val="0"/>
              </a:spcBef>
              <a:spcAft>
                <a:spcPts val="0"/>
              </a:spcAft>
              <a:defRPr/>
            </a:pPr>
            <a:endParaRPr lang="en-US" sz="2000" dirty="0"/>
          </a:p>
        </p:txBody>
      </p:sp>
      <p:cxnSp>
        <p:nvCxnSpPr>
          <p:cNvPr id="5" name="Straight Connector 4">
            <a:extLst>
              <a:ext uri="{FF2B5EF4-FFF2-40B4-BE49-F238E27FC236}">
                <a16:creationId xmlns:a16="http://schemas.microsoft.com/office/drawing/2014/main" id="{ECE03515-BC03-DB4B-ACA1-1F4FFA3715B1}"/>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492A4F-9623-B943-A5D5-DA60923DDDDB}"/>
              </a:ext>
            </a:extLst>
          </p:cNvPr>
          <p:cNvCxnSpPr>
            <a:cxnSpLocks/>
          </p:cNvCxnSpPr>
          <p:nvPr/>
        </p:nvCxnSpPr>
        <p:spPr>
          <a:xfrm>
            <a:off x="152400" y="152400"/>
            <a:ext cx="0" cy="632460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AA66DC5-8B66-1349-813A-E5E4AC1C73F2}"/>
              </a:ext>
            </a:extLst>
          </p:cNvPr>
          <p:cNvCxnSpPr>
            <a:cxnSpLocks/>
          </p:cNvCxnSpPr>
          <p:nvPr/>
        </p:nvCxnSpPr>
        <p:spPr>
          <a:xfrm>
            <a:off x="8991600" y="152400"/>
            <a:ext cx="0" cy="6172200"/>
          </a:xfrm>
          <a:prstGeom prst="line">
            <a:avLst/>
          </a:prstGeom>
          <a:ln w="1206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31010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dirty="0">
                <a:solidFill>
                  <a:schemeClr val="tx2">
                    <a:lumMod val="75000"/>
                  </a:schemeClr>
                </a:solidFill>
              </a:rPr>
              <a:t>And the answer is ...</a:t>
            </a:r>
          </a:p>
        </p:txBody>
      </p:sp>
      <p:sp>
        <p:nvSpPr>
          <p:cNvPr id="3" name="Text Placeholder 2"/>
          <p:cNvSpPr>
            <a:spLocks noGrp="1"/>
          </p:cNvSpPr>
          <p:nvPr>
            <p:ph type="body" sz="quarter" idx="10"/>
          </p:nvPr>
        </p:nvSpPr>
        <p:spPr>
          <a:xfrm>
            <a:off x="457200" y="1828800"/>
            <a:ext cx="8257162" cy="4267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dirty="0">
              <a:latin typeface="+mj-lt"/>
            </a:endParaRPr>
          </a:p>
          <a:p>
            <a:pPr marL="0" indent="0" algn="ctr" fontAlgn="auto">
              <a:spcBef>
                <a:spcPts val="0"/>
              </a:spcBef>
              <a:spcAft>
                <a:spcPts val="0"/>
              </a:spcAft>
              <a:buNone/>
              <a:defRPr/>
            </a:pPr>
            <a:r>
              <a:rPr lang="en-US" sz="2400" b="1" dirty="0">
                <a:solidFill>
                  <a:srgbClr val="00501C"/>
                </a:solidFill>
              </a:rPr>
              <a:t>The intervention used in this scenario </a:t>
            </a:r>
          </a:p>
          <a:p>
            <a:pPr marL="0" indent="0" algn="ctr" fontAlgn="auto">
              <a:spcBef>
                <a:spcPts val="0"/>
              </a:spcBef>
              <a:spcAft>
                <a:spcPts val="0"/>
              </a:spcAft>
              <a:buNone/>
              <a:defRPr/>
            </a:pPr>
            <a:r>
              <a:rPr lang="en-US" sz="2400" b="1" dirty="0">
                <a:solidFill>
                  <a:srgbClr val="00501C"/>
                </a:solidFill>
              </a:rPr>
              <a:t>was a (moving) restraint</a:t>
            </a:r>
          </a:p>
          <a:p>
            <a:pPr marL="0" indent="0" fontAlgn="auto">
              <a:spcBef>
                <a:spcPts val="0"/>
              </a:spcBef>
              <a:spcAft>
                <a:spcPts val="0"/>
              </a:spcAft>
              <a:buNone/>
              <a:defRPr/>
            </a:pPr>
            <a:endParaRPr lang="en-US" sz="2000" dirty="0"/>
          </a:p>
          <a:p>
            <a:pPr fontAlgn="auto">
              <a:spcBef>
                <a:spcPts val="0"/>
              </a:spcBef>
              <a:spcAft>
                <a:spcPts val="0"/>
              </a:spcAft>
              <a:defRPr/>
            </a:pPr>
            <a:r>
              <a:rPr lang="en-US" sz="2000" dirty="0"/>
              <a:t>More than minimal force from staff</a:t>
            </a:r>
          </a:p>
          <a:p>
            <a:pPr marL="0" indent="0" fontAlgn="auto">
              <a:spcBef>
                <a:spcPts val="0"/>
              </a:spcBef>
              <a:spcAft>
                <a:spcPts val="0"/>
              </a:spcAft>
              <a:buNone/>
              <a:defRPr/>
            </a:pPr>
            <a:endParaRPr lang="en-US" sz="2000" dirty="0"/>
          </a:p>
          <a:p>
            <a:pPr fontAlgn="auto">
              <a:spcBef>
                <a:spcPts val="0"/>
              </a:spcBef>
              <a:spcAft>
                <a:spcPts val="0"/>
              </a:spcAft>
              <a:defRPr/>
            </a:pPr>
            <a:r>
              <a:rPr lang="en-US" sz="2000" dirty="0"/>
              <a:t>Ben was actively resisting</a:t>
            </a:r>
          </a:p>
          <a:p>
            <a:pPr fontAlgn="auto">
              <a:spcBef>
                <a:spcPts val="0"/>
              </a:spcBef>
              <a:spcAft>
                <a:spcPts val="0"/>
              </a:spcAft>
              <a:defRPr/>
            </a:pPr>
            <a:endParaRPr lang="en-US" sz="2000" dirty="0"/>
          </a:p>
          <a:p>
            <a:pPr fontAlgn="auto">
              <a:spcBef>
                <a:spcPts val="0"/>
              </a:spcBef>
              <a:spcAft>
                <a:spcPts val="0"/>
              </a:spcAft>
              <a:defRPr/>
            </a:pPr>
            <a:r>
              <a:rPr lang="en-US" sz="2000" dirty="0"/>
              <a:t>Moving restraints are restraints, must be reported as such, and are governed by all the conditions outlined in the Rule 4500 series</a:t>
            </a:r>
          </a:p>
          <a:p>
            <a:pPr marL="0" indent="0" fontAlgn="auto">
              <a:spcBef>
                <a:spcPts val="0"/>
              </a:spcBef>
              <a:spcAft>
                <a:spcPts val="0"/>
              </a:spcAft>
              <a:buNone/>
              <a:defRPr/>
            </a:pPr>
            <a:endParaRPr lang="en-US" sz="1200"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2800" dirty="0"/>
          </a:p>
        </p:txBody>
      </p:sp>
    </p:spTree>
    <p:extLst>
      <p:ext uri="{BB962C8B-B14F-4D97-AF65-F5344CB8AC3E}">
        <p14:creationId xmlns:p14="http://schemas.microsoft.com/office/powerpoint/2010/main" val="20188160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Definitions Continued</a:t>
            </a:r>
          </a:p>
        </p:txBody>
      </p:sp>
      <p:sp>
        <p:nvSpPr>
          <p:cNvPr id="3" name="Text Placeholder 2"/>
          <p:cNvSpPr>
            <a:spLocks noGrp="1"/>
          </p:cNvSpPr>
          <p:nvPr>
            <p:ph type="body" sz="quarter" idx="10"/>
          </p:nvPr>
        </p:nvSpPr>
        <p:spPr>
          <a:xfrm>
            <a:off x="533400" y="1981200"/>
            <a:ext cx="8153400" cy="3962400"/>
          </a:xfrm>
        </p:spPr>
        <p:txBody>
          <a:bodyPr/>
          <a:lstStyle/>
          <a:p>
            <a:pPr marL="0" indent="0">
              <a:buNone/>
            </a:pPr>
            <a:r>
              <a:rPr lang="en-US" sz="2800" b="1" dirty="0">
                <a:latin typeface="+mj-lt"/>
              </a:rPr>
              <a:t>Substantial Risk</a:t>
            </a:r>
          </a:p>
          <a:p>
            <a:r>
              <a:rPr lang="en-US" sz="2400" dirty="0"/>
              <a:t>An imminent threat of significant bodily harm, and</a:t>
            </a:r>
          </a:p>
          <a:p>
            <a:endParaRPr lang="en-US" sz="2400" dirty="0"/>
          </a:p>
          <a:p>
            <a:r>
              <a:rPr lang="en-US" sz="2400" dirty="0"/>
              <a:t>Ability to enact such harm, and</a:t>
            </a:r>
          </a:p>
          <a:p>
            <a:endParaRPr lang="en-US" sz="2400" dirty="0"/>
          </a:p>
          <a:p>
            <a:r>
              <a:rPr lang="en-US" sz="2400" dirty="0"/>
              <a:t>Less restrictive alternatives have been exhausted or the level of risk prohibits exhausting other means</a:t>
            </a:r>
          </a:p>
          <a:p>
            <a:pPr marL="0" indent="0">
              <a:buNone/>
            </a:pPr>
            <a:endParaRPr lang="en-US" sz="2400" dirty="0"/>
          </a:p>
        </p:txBody>
      </p:sp>
    </p:spTree>
    <p:extLst>
      <p:ext uri="{BB962C8B-B14F-4D97-AF65-F5344CB8AC3E}">
        <p14:creationId xmlns:p14="http://schemas.microsoft.com/office/powerpoint/2010/main" val="22645632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chemeClr val="accent1"/>
                </a:solidFill>
              </a:rPr>
              <a:t>POLL</a:t>
            </a:r>
          </a:p>
        </p:txBody>
      </p:sp>
      <p:sp>
        <p:nvSpPr>
          <p:cNvPr id="3" name="Text Placeholder 2"/>
          <p:cNvSpPr>
            <a:spLocks noGrp="1"/>
          </p:cNvSpPr>
          <p:nvPr>
            <p:ph type="body" sz="quarter" idx="10"/>
          </p:nvPr>
        </p:nvSpPr>
        <p:spPr>
          <a:xfrm>
            <a:off x="533400" y="1210490"/>
            <a:ext cx="8153400" cy="503791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Does the following incident present a substantial risk?</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r>
              <a:rPr lang="en-US" sz="2000" dirty="0">
                <a:latin typeface="+mj-lt"/>
              </a:rPr>
              <a:t>Chloe, angry with the score she received on a quiz, lashed out at her teacher.  She loudly hurled very specific threats to the teacher, such as “I’m going to slash your throat with a 10 inch blade” and “I’m </a:t>
            </a:r>
            <a:r>
              <a:rPr lang="en-US" sz="2000" dirty="0" err="1">
                <a:latin typeface="+mj-lt"/>
              </a:rPr>
              <a:t>gonna</a:t>
            </a:r>
            <a:r>
              <a:rPr lang="en-US" sz="2000" dirty="0">
                <a:latin typeface="+mj-lt"/>
              </a:rPr>
              <a:t> run your baby over with my boyfriend’s car,”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r>
              <a:rPr lang="en-US" sz="2000" dirty="0">
                <a:latin typeface="+mj-lt"/>
              </a:rPr>
              <a:t>At first, the teacher praised the other students who were sitting quietly and </a:t>
            </a:r>
            <a:r>
              <a:rPr lang="en-US" sz="2000" dirty="0" err="1">
                <a:latin typeface="+mj-lt"/>
              </a:rPr>
              <a:t>planfully</a:t>
            </a:r>
            <a:r>
              <a:rPr lang="en-US" sz="2000" dirty="0">
                <a:latin typeface="+mj-lt"/>
              </a:rPr>
              <a:t> ignored Chloe.  When Chloe continued, the teacher positioned herself at a safe distance but closer to Chloe’s desk, speaking softly and quietly, prompting her to use one of her anger management skills and giving her the choice to take a break and process her feelings with another staff member.</a:t>
            </a:r>
          </a:p>
          <a:p>
            <a:pPr marL="0" marR="0" lvl="0" indent="0" defTabSz="914400" eaLnBrk="1" fontAlgn="auto" latinLnBrk="0" hangingPunct="1">
              <a:lnSpc>
                <a:spcPct val="100000"/>
              </a:lnSpc>
              <a:spcBef>
                <a:spcPts val="0"/>
              </a:spcBef>
              <a:spcAft>
                <a:spcPts val="0"/>
              </a:spcAft>
              <a:buClrTx/>
              <a:buSzTx/>
              <a:buFontTx/>
              <a:buNone/>
              <a:tabLst/>
              <a:defRPr/>
            </a:pPr>
            <a:endParaRPr lang="en-US" sz="12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r>
              <a:rPr lang="en-US" sz="2000" dirty="0">
                <a:latin typeface="+mj-lt"/>
              </a:rPr>
              <a:t>Chloe stubbornly remained in her seat, arms crossed over her chest, and continued with the verbal threats.</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dirty="0">
              <a:latin typeface="+mj-lt"/>
            </a:endParaRPr>
          </a:p>
        </p:txBody>
      </p:sp>
      <p:cxnSp>
        <p:nvCxnSpPr>
          <p:cNvPr id="5" name="Straight Connector 4">
            <a:extLst>
              <a:ext uri="{FF2B5EF4-FFF2-40B4-BE49-F238E27FC236}">
                <a16:creationId xmlns:a16="http://schemas.microsoft.com/office/drawing/2014/main" id="{ECE03515-BC03-DB4B-ACA1-1F4FFA3715B1}"/>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492A4F-9623-B943-A5D5-DA60923DDDDB}"/>
              </a:ext>
            </a:extLst>
          </p:cNvPr>
          <p:cNvCxnSpPr>
            <a:cxnSpLocks/>
          </p:cNvCxnSpPr>
          <p:nvPr/>
        </p:nvCxnSpPr>
        <p:spPr>
          <a:xfrm>
            <a:off x="152400" y="152400"/>
            <a:ext cx="0" cy="632460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AA66DC5-8B66-1349-813A-E5E4AC1C73F2}"/>
              </a:ext>
            </a:extLst>
          </p:cNvPr>
          <p:cNvCxnSpPr>
            <a:cxnSpLocks/>
          </p:cNvCxnSpPr>
          <p:nvPr/>
        </p:nvCxnSpPr>
        <p:spPr>
          <a:xfrm>
            <a:off x="8991600" y="152400"/>
            <a:ext cx="0" cy="6172200"/>
          </a:xfrm>
          <a:prstGeom prst="line">
            <a:avLst/>
          </a:prstGeom>
          <a:ln w="1206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35268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dirty="0">
                <a:solidFill>
                  <a:schemeClr val="tx2">
                    <a:lumMod val="75000"/>
                  </a:schemeClr>
                </a:solidFill>
              </a:rPr>
              <a:t>AND THE ANSWER IS </a:t>
            </a:r>
            <a:r>
              <a:rPr lang="mr-IN" sz="4800" b="1" dirty="0">
                <a:solidFill>
                  <a:schemeClr val="tx2">
                    <a:lumMod val="75000"/>
                  </a:schemeClr>
                </a:solidFill>
              </a:rPr>
              <a:t>…</a:t>
            </a:r>
            <a:endParaRPr lang="en-US" sz="4800" b="1" dirty="0">
              <a:solidFill>
                <a:schemeClr val="tx2">
                  <a:lumMod val="75000"/>
                </a:schemeClr>
              </a:solidFill>
            </a:endParaRPr>
          </a:p>
        </p:txBody>
      </p:sp>
      <p:sp>
        <p:nvSpPr>
          <p:cNvPr id="3" name="Text Placeholder 2"/>
          <p:cNvSpPr>
            <a:spLocks noGrp="1"/>
          </p:cNvSpPr>
          <p:nvPr>
            <p:ph type="body" sz="quarter" idx="10"/>
          </p:nvPr>
        </p:nvSpPr>
        <p:spPr>
          <a:xfrm>
            <a:off x="457200" y="2057400"/>
            <a:ext cx="8257162" cy="40386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1" dirty="0">
                <a:solidFill>
                  <a:srgbClr val="00501C"/>
                </a:solidFill>
                <a:latin typeface="+mj-lt"/>
              </a:rPr>
              <a:t>No, Chloe’s behavior does not pose a substantial risk.</a:t>
            </a:r>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indent="0" fontAlgn="auto">
              <a:spcBef>
                <a:spcPts val="0"/>
              </a:spcBef>
              <a:spcAft>
                <a:spcPts val="0"/>
              </a:spcAft>
              <a:buNone/>
              <a:defRPr/>
            </a:pPr>
            <a:endParaRPr lang="en-US" sz="2000" dirty="0"/>
          </a:p>
          <a:p>
            <a:pPr fontAlgn="auto">
              <a:spcBef>
                <a:spcPts val="0"/>
              </a:spcBef>
              <a:spcAft>
                <a:spcPts val="0"/>
              </a:spcAft>
              <a:defRPr/>
            </a:pPr>
            <a:r>
              <a:rPr lang="en-US" sz="2000" dirty="0"/>
              <a:t>Chloe posed no imminent risk of harm, given that she remained seated at her desk, even with her arms crossed</a:t>
            </a:r>
          </a:p>
          <a:p>
            <a:pPr fontAlgn="auto">
              <a:spcBef>
                <a:spcPts val="0"/>
              </a:spcBef>
              <a:spcAft>
                <a:spcPts val="0"/>
              </a:spcAft>
              <a:defRPr/>
            </a:pPr>
            <a:endParaRPr lang="en-US" sz="2000" dirty="0"/>
          </a:p>
          <a:p>
            <a:pPr fontAlgn="auto">
              <a:spcBef>
                <a:spcPts val="0"/>
              </a:spcBef>
              <a:spcAft>
                <a:spcPts val="0"/>
              </a:spcAft>
              <a:defRPr/>
            </a:pPr>
            <a:r>
              <a:rPr lang="en-US" sz="2000" dirty="0"/>
              <a:t>Chloe did not the means by which to carry out those threats in the moment</a:t>
            </a:r>
          </a:p>
        </p:txBody>
      </p:sp>
    </p:spTree>
    <p:extLst>
      <p:ext uri="{BB962C8B-B14F-4D97-AF65-F5344CB8AC3E}">
        <p14:creationId xmlns:p14="http://schemas.microsoft.com/office/powerpoint/2010/main" val="2745929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4F25"/>
          </a:solidFill>
        </p:spPr>
        <p:txBody>
          <a:bodyPr/>
          <a:lstStyle/>
          <a:p>
            <a:r>
              <a:rPr lang="en-US" sz="6000" b="1" dirty="0">
                <a:solidFill>
                  <a:schemeClr val="bg1"/>
                </a:solidFill>
              </a:rPr>
              <a:t>INTRODUCTION</a:t>
            </a:r>
          </a:p>
        </p:txBody>
      </p:sp>
      <p:cxnSp>
        <p:nvCxnSpPr>
          <p:cNvPr id="4" name="Straight Connector 3"/>
          <p:cNvCxnSpPr/>
          <p:nvPr/>
        </p:nvCxnSpPr>
        <p:spPr>
          <a:xfrm flipV="1">
            <a:off x="266700" y="183930"/>
            <a:ext cx="8682859" cy="76200"/>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8873359" y="163566"/>
            <a:ext cx="42041" cy="6532837"/>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6700" y="183930"/>
            <a:ext cx="38100" cy="6512473"/>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588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62000"/>
          </a:xfrm>
        </p:spPr>
        <p:txBody>
          <a:bodyPr>
            <a:normAutofit fontScale="90000"/>
          </a:bodyPr>
          <a:lstStyle/>
          <a:p>
            <a:r>
              <a:rPr lang="en-US" sz="5400" b="1" dirty="0">
                <a:solidFill>
                  <a:schemeClr val="tx2">
                    <a:lumMod val="75000"/>
                  </a:schemeClr>
                </a:solidFill>
              </a:rPr>
              <a:t>WHAT IF ...</a:t>
            </a:r>
          </a:p>
        </p:txBody>
      </p:sp>
      <p:sp>
        <p:nvSpPr>
          <p:cNvPr id="3" name="Text Placeholder 2"/>
          <p:cNvSpPr>
            <a:spLocks noGrp="1"/>
          </p:cNvSpPr>
          <p:nvPr>
            <p:ph type="body" sz="quarter" idx="10"/>
          </p:nvPr>
        </p:nvSpPr>
        <p:spPr>
          <a:xfrm>
            <a:off x="533400" y="1905000"/>
            <a:ext cx="8153400" cy="44196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000" dirty="0"/>
              <a:t>Using the same example, this time Chloe begins tearing pieces of paper from her notebook, wadding them up into balls, and throwing them at her teacher.  She has good aim and several of the paper balls strike the teacher’s head and torso.</a:t>
            </a:r>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r>
              <a:rPr lang="en-US" sz="2000" dirty="0"/>
              <a:t>Does Chloe’s behavior now pose a substantial risk?</a:t>
            </a:r>
          </a:p>
        </p:txBody>
      </p:sp>
    </p:spTree>
    <p:extLst>
      <p:ext uri="{BB962C8B-B14F-4D97-AF65-F5344CB8AC3E}">
        <p14:creationId xmlns:p14="http://schemas.microsoft.com/office/powerpoint/2010/main" val="25355658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066800"/>
          </a:xfrm>
        </p:spPr>
        <p:txBody>
          <a:bodyPr>
            <a:noAutofit/>
          </a:bodyPr>
          <a:lstStyle/>
          <a:p>
            <a:r>
              <a:rPr lang="en-US" b="1" dirty="0">
                <a:solidFill>
                  <a:schemeClr val="tx2">
                    <a:lumMod val="75000"/>
                  </a:schemeClr>
                </a:solidFill>
              </a:rPr>
              <a:t>No, this does not represent a  substantial risk</a:t>
            </a:r>
          </a:p>
        </p:txBody>
      </p:sp>
      <p:sp>
        <p:nvSpPr>
          <p:cNvPr id="3" name="Text Placeholder 2"/>
          <p:cNvSpPr>
            <a:spLocks noGrp="1"/>
          </p:cNvSpPr>
          <p:nvPr>
            <p:ph type="body" sz="quarter" idx="10"/>
          </p:nvPr>
        </p:nvSpPr>
        <p:spPr>
          <a:xfrm>
            <a:off x="457200" y="2438400"/>
            <a:ext cx="8257162" cy="34290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dirty="0">
              <a:latin typeface="+mj-lt"/>
            </a:endParaRPr>
          </a:p>
          <a:p>
            <a:pPr fontAlgn="auto">
              <a:spcBef>
                <a:spcPts val="0"/>
              </a:spcBef>
              <a:spcAft>
                <a:spcPts val="0"/>
              </a:spcAft>
              <a:defRPr/>
            </a:pPr>
            <a:endParaRPr lang="en-US" sz="2000" dirty="0"/>
          </a:p>
          <a:p>
            <a:pPr fontAlgn="auto">
              <a:spcBef>
                <a:spcPts val="0"/>
              </a:spcBef>
              <a:spcAft>
                <a:spcPts val="0"/>
              </a:spcAft>
              <a:defRPr/>
            </a:pPr>
            <a:r>
              <a:rPr lang="en-US" sz="2400" dirty="0"/>
              <a:t>Paper balls do not pose the risk of a serious injury</a:t>
            </a:r>
          </a:p>
        </p:txBody>
      </p:sp>
    </p:spTree>
    <p:extLst>
      <p:ext uri="{BB962C8B-B14F-4D97-AF65-F5344CB8AC3E}">
        <p14:creationId xmlns:p14="http://schemas.microsoft.com/office/powerpoint/2010/main" val="31404262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chemeClr val="tx2">
                    <a:lumMod val="75000"/>
                  </a:schemeClr>
                </a:solidFill>
              </a:rPr>
              <a:t>WHAT IF ...</a:t>
            </a:r>
          </a:p>
        </p:txBody>
      </p:sp>
      <p:sp>
        <p:nvSpPr>
          <p:cNvPr id="3" name="Text Placeholder 2"/>
          <p:cNvSpPr>
            <a:spLocks noGrp="1"/>
          </p:cNvSpPr>
          <p:nvPr>
            <p:ph type="body" sz="quarter" idx="10"/>
          </p:nvPr>
        </p:nvSpPr>
        <p:spPr>
          <a:xfrm>
            <a:off x="533400" y="1905000"/>
            <a:ext cx="8153400" cy="38862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000" dirty="0"/>
              <a:t>This time, when the teacher moved closer to Chloe’s desk, the student stood up and hurled her desk at the teacher, then began grabbing random objects like chairs, the classroom globe, staplers and threw those at the teacher as well.</a:t>
            </a:r>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r>
              <a:rPr lang="en-US" sz="2000" dirty="0"/>
              <a:t>Does Chloe’s behavior now pose a substantial risk?</a:t>
            </a:r>
          </a:p>
        </p:txBody>
      </p:sp>
    </p:spTree>
    <p:extLst>
      <p:ext uri="{BB962C8B-B14F-4D97-AF65-F5344CB8AC3E}">
        <p14:creationId xmlns:p14="http://schemas.microsoft.com/office/powerpoint/2010/main" val="34942567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b="1" dirty="0">
                <a:solidFill>
                  <a:schemeClr val="tx2">
                    <a:lumMod val="75000"/>
                  </a:schemeClr>
                </a:solidFill>
              </a:rPr>
              <a:t>Yes, this is a substantial risk</a:t>
            </a:r>
          </a:p>
        </p:txBody>
      </p:sp>
      <p:sp>
        <p:nvSpPr>
          <p:cNvPr id="3" name="Text Placeholder 2"/>
          <p:cNvSpPr>
            <a:spLocks noGrp="1"/>
          </p:cNvSpPr>
          <p:nvPr>
            <p:ph type="body" sz="quarter" idx="10"/>
          </p:nvPr>
        </p:nvSpPr>
        <p:spPr>
          <a:xfrm>
            <a:off x="457200" y="1447800"/>
            <a:ext cx="8257162" cy="4495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sz="1200" dirty="0">
              <a:latin typeface="+mj-lt"/>
            </a:endParaRPr>
          </a:p>
          <a:p>
            <a:pPr fontAlgn="auto">
              <a:spcBef>
                <a:spcPts val="0"/>
              </a:spcBef>
              <a:spcAft>
                <a:spcPts val="0"/>
              </a:spcAft>
              <a:defRPr/>
            </a:pPr>
            <a:endParaRPr lang="en-US" sz="2000" dirty="0"/>
          </a:p>
          <a:p>
            <a:pPr fontAlgn="auto">
              <a:spcBef>
                <a:spcPts val="0"/>
              </a:spcBef>
              <a:spcAft>
                <a:spcPts val="0"/>
              </a:spcAft>
              <a:defRPr/>
            </a:pPr>
            <a:r>
              <a:rPr lang="en-US" sz="2400" dirty="0"/>
              <a:t>Chloe has access to these objects and is using them</a:t>
            </a:r>
          </a:p>
          <a:p>
            <a:pPr marL="0" indent="0" fontAlgn="auto">
              <a:spcBef>
                <a:spcPts val="0"/>
              </a:spcBef>
              <a:spcAft>
                <a:spcPts val="0"/>
              </a:spcAft>
              <a:buNone/>
              <a:defRPr/>
            </a:pPr>
            <a:endParaRPr lang="en-US" sz="2400" dirty="0"/>
          </a:p>
          <a:p>
            <a:pPr fontAlgn="auto">
              <a:spcBef>
                <a:spcPts val="0"/>
              </a:spcBef>
              <a:spcAft>
                <a:spcPts val="0"/>
              </a:spcAft>
              <a:defRPr/>
            </a:pPr>
            <a:r>
              <a:rPr lang="en-US" sz="2400" dirty="0"/>
              <a:t>Heavy objects can cause significant physical injuries</a:t>
            </a:r>
          </a:p>
          <a:p>
            <a:pPr fontAlgn="auto">
              <a:spcBef>
                <a:spcPts val="0"/>
              </a:spcBef>
              <a:spcAft>
                <a:spcPts val="0"/>
              </a:spcAft>
              <a:defRPr/>
            </a:pPr>
            <a:endParaRPr lang="en-US" sz="2400" dirty="0"/>
          </a:p>
          <a:p>
            <a:pPr fontAlgn="auto">
              <a:spcBef>
                <a:spcPts val="0"/>
              </a:spcBef>
              <a:spcAft>
                <a:spcPts val="0"/>
              </a:spcAft>
              <a:defRPr/>
            </a:pPr>
            <a:r>
              <a:rPr lang="en-US" sz="2400" dirty="0"/>
              <a:t>No longer a threat; Chloe is carrying through with her threat and posing an immediate risk of significant physical injury</a:t>
            </a:r>
          </a:p>
        </p:txBody>
      </p:sp>
    </p:spTree>
    <p:extLst>
      <p:ext uri="{BB962C8B-B14F-4D97-AF65-F5344CB8AC3E}">
        <p14:creationId xmlns:p14="http://schemas.microsoft.com/office/powerpoint/2010/main" val="91576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4F25"/>
          </a:solidFill>
        </p:spPr>
        <p:txBody>
          <a:bodyPr/>
          <a:lstStyle/>
          <a:p>
            <a:r>
              <a:rPr lang="en-US" sz="5000" b="1" dirty="0">
                <a:solidFill>
                  <a:schemeClr val="bg1"/>
                </a:solidFill>
              </a:rPr>
              <a:t>PERMISSIBLE USE OF </a:t>
            </a:r>
            <a:r>
              <a:rPr lang="en-US" sz="6000" b="1" dirty="0">
                <a:solidFill>
                  <a:schemeClr val="bg1"/>
                </a:solidFill>
              </a:rPr>
              <a:t>SECLUSION</a:t>
            </a:r>
          </a:p>
        </p:txBody>
      </p:sp>
      <p:cxnSp>
        <p:nvCxnSpPr>
          <p:cNvPr id="4" name="Straight Connector 3"/>
          <p:cNvCxnSpPr/>
          <p:nvPr/>
        </p:nvCxnSpPr>
        <p:spPr>
          <a:xfrm flipV="1">
            <a:off x="266700" y="183930"/>
            <a:ext cx="8682859" cy="76200"/>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8873359" y="163566"/>
            <a:ext cx="42041" cy="6532837"/>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6700" y="183930"/>
            <a:ext cx="38100" cy="6512473"/>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88433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sz="4400" b="1" dirty="0">
                <a:solidFill>
                  <a:srgbClr val="004F25"/>
                </a:solidFill>
              </a:rPr>
              <a:t>Permissible Use of Seclusion</a:t>
            </a:r>
            <a:endParaRPr lang="en-US" altLang="en-US" sz="4400" b="1" dirty="0">
              <a:solidFill>
                <a:srgbClr val="C00000"/>
              </a:solidFill>
            </a:endParaRPr>
          </a:p>
        </p:txBody>
      </p:sp>
      <p:sp>
        <p:nvSpPr>
          <p:cNvPr id="14339" name="Content Placeholder 2"/>
          <p:cNvSpPr>
            <a:spLocks noGrp="1"/>
          </p:cNvSpPr>
          <p:nvPr>
            <p:ph sz="quarter" idx="10"/>
          </p:nvPr>
        </p:nvSpPr>
        <p:spPr>
          <a:xfrm>
            <a:off x="457200" y="1752600"/>
            <a:ext cx="8229600" cy="4495800"/>
          </a:xfrm>
        </p:spPr>
        <p:txBody>
          <a:bodyPr/>
          <a:lstStyle/>
          <a:p>
            <a:pPr marL="457200" indent="-457200">
              <a:buFont typeface="Arial"/>
              <a:buChar char="•"/>
            </a:pPr>
            <a:r>
              <a:rPr lang="en-US" altLang="en-US" sz="2400" b="1" dirty="0"/>
              <a:t>Only when ...</a:t>
            </a:r>
          </a:p>
          <a:p>
            <a:pPr marL="1200150" lvl="1" indent="-457200">
              <a:buFont typeface="Arial"/>
              <a:buChar char="•"/>
            </a:pPr>
            <a:r>
              <a:rPr lang="en-US" altLang="en-US" sz="2000" dirty="0"/>
              <a:t>Student’s behavior poses imminent risk of substantial physical injury</a:t>
            </a:r>
          </a:p>
          <a:p>
            <a:pPr marL="1200150" lvl="1" indent="-457200">
              <a:buFont typeface="Arial"/>
              <a:buChar char="•"/>
            </a:pPr>
            <a:r>
              <a:rPr lang="en-US" altLang="en-US" sz="2000" dirty="0"/>
              <a:t>Less restrictive interventions have failed or would be ineffective</a:t>
            </a:r>
          </a:p>
          <a:p>
            <a:pPr marL="1200150" lvl="1" indent="-457200">
              <a:buFont typeface="Arial"/>
              <a:buChar char="•"/>
            </a:pPr>
            <a:r>
              <a:rPr lang="en-US" altLang="en-US" sz="2000" dirty="0"/>
              <a:t>Staff are trained</a:t>
            </a:r>
          </a:p>
          <a:p>
            <a:pPr marL="1200150" lvl="1" indent="-457200">
              <a:buFont typeface="Arial"/>
              <a:buChar char="•"/>
            </a:pPr>
            <a:r>
              <a:rPr lang="en-US" altLang="en-US" sz="2000" dirty="0"/>
              <a:t>Temporary intervention</a:t>
            </a:r>
          </a:p>
          <a:p>
            <a:pPr marL="1200150" lvl="1" indent="-457200">
              <a:buFont typeface="Arial"/>
              <a:buChar char="•"/>
            </a:pPr>
            <a:r>
              <a:rPr lang="en-US" altLang="en-US" sz="2000" dirty="0"/>
              <a:t>Monitored at all times</a:t>
            </a:r>
          </a:p>
          <a:p>
            <a:pPr marL="1200150" lvl="1" indent="-457200">
              <a:buFont typeface="Arial"/>
              <a:buChar char="•"/>
            </a:pPr>
            <a:r>
              <a:rPr lang="en-US" altLang="en-US" sz="2000" dirty="0"/>
              <a:t>Space large enough; adequately lit, heated ventilated; free of dangerous objects; in compliance with fire/safety codes</a:t>
            </a:r>
          </a:p>
          <a:p>
            <a:pPr marL="1200150" lvl="1" indent="-457200">
              <a:buFont typeface="Arial"/>
              <a:buChar char="•"/>
            </a:pPr>
            <a:r>
              <a:rPr lang="en-US" altLang="en-US" sz="2000" dirty="0"/>
              <a:t>No known contraindications</a:t>
            </a:r>
          </a:p>
          <a:p>
            <a:pPr marL="1200150" lvl="1" indent="-457200">
              <a:buFont typeface="Arial"/>
              <a:buChar char="•"/>
            </a:pPr>
            <a:r>
              <a:rPr lang="en-US" altLang="en-US" sz="2000" dirty="0"/>
              <a:t>Physical restraint contraindicated</a:t>
            </a:r>
          </a:p>
          <a:p>
            <a:pPr marL="1200150" lvl="1" indent="-457200">
              <a:buFont typeface="Arial"/>
              <a:buChar char="•"/>
            </a:pPr>
            <a:endParaRPr lang="en-US" altLang="en-US" sz="2000" dirty="0"/>
          </a:p>
          <a:p>
            <a:pPr marL="1200150" lvl="1" indent="-457200">
              <a:buFont typeface="Arial"/>
              <a:buChar char="•"/>
            </a:pPr>
            <a:endParaRPr lang="en-US" altLang="en-US" sz="2000" dirty="0"/>
          </a:p>
          <a:p>
            <a:pPr marL="1200150" lvl="1" indent="-457200">
              <a:buFont typeface="Arial"/>
              <a:buChar char="•"/>
            </a:pPr>
            <a:endParaRPr lang="en-US" altLang="en-US" sz="2000" dirty="0"/>
          </a:p>
          <a:p>
            <a:endParaRPr lang="en-US" altLang="en-US" sz="2400" dirty="0"/>
          </a:p>
          <a:p>
            <a:pPr marL="457200" indent="-457200">
              <a:buFont typeface="Arial"/>
              <a:buChar char="•"/>
            </a:pPr>
            <a:endParaRPr lang="en-US" altLang="en-US" sz="3000" dirty="0"/>
          </a:p>
          <a:p>
            <a:endParaRPr lang="en-US" altLang="en-US" sz="800" dirty="0"/>
          </a:p>
          <a:p>
            <a:endParaRPr lang="en-US" altLang="en-US" dirty="0"/>
          </a:p>
        </p:txBody>
      </p:sp>
    </p:spTree>
    <p:extLst>
      <p:ext uri="{BB962C8B-B14F-4D97-AF65-F5344CB8AC3E}">
        <p14:creationId xmlns:p14="http://schemas.microsoft.com/office/powerpoint/2010/main" val="17329580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b="1" dirty="0">
                <a:solidFill>
                  <a:srgbClr val="004F25"/>
                </a:solidFill>
              </a:rPr>
              <a:t>What ???</a:t>
            </a:r>
            <a:endParaRPr lang="en-US" sz="4400" dirty="0"/>
          </a:p>
        </p:txBody>
      </p:sp>
      <p:sp>
        <p:nvSpPr>
          <p:cNvPr id="4" name="Text Placeholder 3"/>
          <p:cNvSpPr>
            <a:spLocks noGrp="1"/>
          </p:cNvSpPr>
          <p:nvPr>
            <p:ph type="body" sz="quarter" idx="10"/>
          </p:nvPr>
        </p:nvSpPr>
        <p:spPr/>
        <p:txBody>
          <a:bodyPr/>
          <a:lstStyle/>
          <a:p>
            <a:endParaRPr lang="en-US" sz="1000" dirty="0"/>
          </a:p>
          <a:p>
            <a:r>
              <a:rPr lang="en-US" sz="2400" dirty="0"/>
              <a:t>Only when imminent risk ...</a:t>
            </a:r>
          </a:p>
          <a:p>
            <a:r>
              <a:rPr lang="en-US" sz="2400" dirty="0"/>
              <a:t>Only when less restrictive failed</a:t>
            </a:r>
          </a:p>
          <a:p>
            <a:r>
              <a:rPr lang="en-US" sz="2400" dirty="0"/>
              <a:t>Only with trained staff</a:t>
            </a:r>
          </a:p>
          <a:p>
            <a:r>
              <a:rPr lang="en-US" sz="2400" dirty="0"/>
              <a:t>Only as temporary intervention</a:t>
            </a:r>
          </a:p>
          <a:p>
            <a:r>
              <a:rPr lang="en-US" sz="2400" dirty="0"/>
              <a:t>Only when monitored</a:t>
            </a:r>
          </a:p>
          <a:p>
            <a:r>
              <a:rPr lang="en-US" sz="2400" dirty="0"/>
              <a:t>Only if space meets criteria</a:t>
            </a:r>
          </a:p>
          <a:p>
            <a:r>
              <a:rPr lang="en-US" sz="2400" dirty="0"/>
              <a:t>Only when no known contraindications</a:t>
            </a:r>
          </a:p>
          <a:p>
            <a:r>
              <a:rPr lang="en-US" sz="2600" b="1" dirty="0">
                <a:solidFill>
                  <a:srgbClr val="C00000"/>
                </a:solidFill>
              </a:rPr>
              <a:t>Only when physical restraint is contraindicated</a:t>
            </a:r>
          </a:p>
        </p:txBody>
      </p:sp>
    </p:spTree>
    <p:extLst>
      <p:ext uri="{BB962C8B-B14F-4D97-AF65-F5344CB8AC3E}">
        <p14:creationId xmlns:p14="http://schemas.microsoft.com/office/powerpoint/2010/main" val="5353174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772400" cy="1295400"/>
          </a:xfrm>
        </p:spPr>
        <p:txBody>
          <a:bodyPr>
            <a:normAutofit/>
          </a:bodyPr>
          <a:lstStyle/>
          <a:p>
            <a:r>
              <a:rPr lang="en-US" sz="6000" b="1" dirty="0">
                <a:solidFill>
                  <a:srgbClr val="004F25"/>
                </a:solidFill>
              </a:rPr>
              <a:t>WHAT???</a:t>
            </a:r>
          </a:p>
        </p:txBody>
      </p:sp>
      <p:sp>
        <p:nvSpPr>
          <p:cNvPr id="4" name="Subtitle 3"/>
          <p:cNvSpPr>
            <a:spLocks noGrp="1"/>
          </p:cNvSpPr>
          <p:nvPr>
            <p:ph type="subTitle" idx="1"/>
          </p:nvPr>
        </p:nvSpPr>
        <p:spPr>
          <a:xfrm>
            <a:off x="990600" y="1676401"/>
            <a:ext cx="7239000" cy="4571999"/>
          </a:xfrm>
        </p:spPr>
        <p:txBody>
          <a:bodyPr/>
          <a:lstStyle/>
          <a:p>
            <a:r>
              <a:rPr lang="en-US" sz="2600" b="1" dirty="0">
                <a:solidFill>
                  <a:srgbClr val="C00000"/>
                </a:solidFill>
              </a:rPr>
              <a:t>Seclusion is permitted only when physical restraint is contraindicated</a:t>
            </a:r>
          </a:p>
          <a:p>
            <a:pPr algn="l"/>
            <a:endParaRPr lang="en-US" sz="1000" dirty="0">
              <a:solidFill>
                <a:schemeClr val="tx1"/>
              </a:solidFill>
            </a:endParaRPr>
          </a:p>
          <a:p>
            <a:pPr marL="342900" indent="-342900" algn="l">
              <a:buFont typeface="Arial" panose="020B0604020202020204" pitchFamily="34" charset="0"/>
              <a:buChar char="•"/>
            </a:pPr>
            <a:r>
              <a:rPr lang="en-US" sz="2000" dirty="0">
                <a:solidFill>
                  <a:schemeClr val="tx1"/>
                </a:solidFill>
              </a:rPr>
              <a:t>Restraint is considered the less restrictive and preferable intervention</a:t>
            </a:r>
          </a:p>
          <a:p>
            <a:pPr algn="l"/>
            <a:endParaRPr lang="en-US" sz="900" dirty="0">
              <a:solidFill>
                <a:schemeClr val="tx1"/>
              </a:solidFill>
            </a:endParaRPr>
          </a:p>
          <a:p>
            <a:pPr marL="342900" indent="-342900" algn="l">
              <a:buFont typeface="Arial" panose="020B0604020202020204" pitchFamily="34" charset="0"/>
              <a:buChar char="•"/>
            </a:pPr>
            <a:r>
              <a:rPr lang="en-US" sz="2000" dirty="0">
                <a:solidFill>
                  <a:schemeClr val="tx1"/>
                </a:solidFill>
              </a:rPr>
              <a:t>Seclusion must not be used, except when physical restraint has been deemed inadvisable</a:t>
            </a:r>
          </a:p>
          <a:p>
            <a:pPr marL="342900" indent="-342900" algn="l">
              <a:buFont typeface="Arial" panose="020B0604020202020204" pitchFamily="34" charset="0"/>
              <a:buChar char="•"/>
            </a:pPr>
            <a:endParaRPr lang="en-US" sz="900" dirty="0">
              <a:solidFill>
                <a:schemeClr val="tx1"/>
              </a:solidFill>
            </a:endParaRPr>
          </a:p>
          <a:p>
            <a:pPr marL="342900" indent="-342900" algn="l">
              <a:buFont typeface="Arial" panose="020B0604020202020204" pitchFamily="34" charset="0"/>
              <a:buChar char="•"/>
            </a:pPr>
            <a:r>
              <a:rPr lang="en-US" sz="2000" dirty="0">
                <a:solidFill>
                  <a:schemeClr val="tx1"/>
                </a:solidFill>
              </a:rPr>
              <a:t>Some very valid reasons a student’s team may meet to determine when/if restraint is contraindicated</a:t>
            </a:r>
          </a:p>
          <a:p>
            <a:pPr algn="l"/>
            <a:endParaRPr lang="en-US" sz="900" dirty="0">
              <a:solidFill>
                <a:schemeClr val="tx1"/>
              </a:solidFill>
            </a:endParaRPr>
          </a:p>
          <a:p>
            <a:pPr marL="342900" indent="-342900" algn="l">
              <a:buFont typeface="Arial" panose="020B0604020202020204" pitchFamily="34" charset="0"/>
              <a:buChar char="•"/>
            </a:pPr>
            <a:r>
              <a:rPr lang="en-US" sz="2000" dirty="0">
                <a:solidFill>
                  <a:schemeClr val="tx1"/>
                </a:solidFill>
              </a:rPr>
              <a:t>Later, we will discuss what impact Covid-19 has upon this section of the rules</a:t>
            </a:r>
          </a:p>
          <a:p>
            <a:pPr marL="342900" indent="-342900" algn="l">
              <a:buFont typeface="Arial" panose="020B0604020202020204" pitchFamily="34" charset="0"/>
              <a:buChar char="•"/>
            </a:pPr>
            <a:endParaRPr lang="en-US" sz="2000" dirty="0">
              <a:solidFill>
                <a:schemeClr val="tx1"/>
              </a:solidFill>
            </a:endParaRPr>
          </a:p>
        </p:txBody>
      </p:sp>
    </p:spTree>
    <p:extLst>
      <p:ext uri="{BB962C8B-B14F-4D97-AF65-F5344CB8AC3E}">
        <p14:creationId xmlns:p14="http://schemas.microsoft.com/office/powerpoint/2010/main" val="582472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chemeClr val="accent1"/>
                </a:solidFill>
              </a:rPr>
              <a:t>POLL</a:t>
            </a:r>
          </a:p>
        </p:txBody>
      </p:sp>
      <p:sp>
        <p:nvSpPr>
          <p:cNvPr id="3" name="Text Placeholder 2"/>
          <p:cNvSpPr>
            <a:spLocks noGrp="1"/>
          </p:cNvSpPr>
          <p:nvPr>
            <p:ph type="body" sz="quarter" idx="10"/>
          </p:nvPr>
        </p:nvSpPr>
        <p:spPr>
          <a:xfrm>
            <a:off x="533400" y="1524000"/>
            <a:ext cx="8153400" cy="4648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In the following instance, is seclusion permissible?</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700" dirty="0"/>
          </a:p>
          <a:p>
            <a:pPr marL="0" marR="0" lvl="0" indent="0" defTabSz="914400" eaLnBrk="1" fontAlgn="auto" latinLnBrk="0" hangingPunct="1">
              <a:lnSpc>
                <a:spcPct val="100000"/>
              </a:lnSpc>
              <a:spcBef>
                <a:spcPts val="0"/>
              </a:spcBef>
              <a:spcAft>
                <a:spcPts val="0"/>
              </a:spcAft>
              <a:buClrTx/>
              <a:buSzTx/>
              <a:buFontTx/>
              <a:buNone/>
              <a:tabLst/>
              <a:defRPr/>
            </a:pPr>
            <a:r>
              <a:rPr lang="en-US" sz="1800" dirty="0"/>
              <a:t>When told he would be missing recess, </a:t>
            </a:r>
            <a:r>
              <a:rPr lang="en-US" sz="1800" dirty="0" err="1"/>
              <a:t>D’Andre</a:t>
            </a:r>
            <a:r>
              <a:rPr lang="en-US" sz="1800" dirty="0"/>
              <a:t> lost his temper and climbed to the top of a tall shelf next to the windows, where he began pounding his fists in an attempt to break the glass, then banging his head forcefully against the window.</a:t>
            </a:r>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lvl="0" indent="0" fontAlgn="auto">
              <a:spcBef>
                <a:spcPts val="0"/>
              </a:spcBef>
              <a:spcAft>
                <a:spcPts val="0"/>
              </a:spcAft>
              <a:buNone/>
              <a:defRPr/>
            </a:pPr>
            <a:r>
              <a:rPr lang="en-US" sz="1800" dirty="0"/>
              <a:t>The teacher evacuated the classroom, fearing the glass may shatter and cause harm to </a:t>
            </a:r>
            <a:r>
              <a:rPr lang="en-US" sz="1800" dirty="0" err="1"/>
              <a:t>D’Andre</a:t>
            </a:r>
            <a:r>
              <a:rPr lang="en-US" sz="1800" dirty="0"/>
              <a:t> and others.  The classroom assistant, who was CPI-trained, remained in the classroom with </a:t>
            </a:r>
            <a:r>
              <a:rPr lang="en-US" sz="1800" dirty="0" err="1"/>
              <a:t>D’Andre</a:t>
            </a:r>
            <a:r>
              <a:rPr lang="en-US" sz="1800" dirty="0"/>
              <a:t> and tried several de-escalation techniques, but the behaviors continued. At that point, another CPI-trained staff member arrived and, together, they were able to get D-Andre off the shelf, accompanied him to the quiet room and placed him in seclusion until he was no longer showing aggressive behaviors.</a:t>
            </a:r>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cxnSp>
        <p:nvCxnSpPr>
          <p:cNvPr id="5" name="Straight Connector 4">
            <a:extLst>
              <a:ext uri="{FF2B5EF4-FFF2-40B4-BE49-F238E27FC236}">
                <a16:creationId xmlns:a16="http://schemas.microsoft.com/office/drawing/2014/main" id="{ECE03515-BC03-DB4B-ACA1-1F4FFA3715B1}"/>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492A4F-9623-B943-A5D5-DA60923DDDDB}"/>
              </a:ext>
            </a:extLst>
          </p:cNvPr>
          <p:cNvCxnSpPr>
            <a:cxnSpLocks/>
          </p:cNvCxnSpPr>
          <p:nvPr/>
        </p:nvCxnSpPr>
        <p:spPr>
          <a:xfrm>
            <a:off x="152400" y="152400"/>
            <a:ext cx="0" cy="632460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AA66DC5-8B66-1349-813A-E5E4AC1C73F2}"/>
              </a:ext>
            </a:extLst>
          </p:cNvPr>
          <p:cNvCxnSpPr>
            <a:cxnSpLocks/>
          </p:cNvCxnSpPr>
          <p:nvPr/>
        </p:nvCxnSpPr>
        <p:spPr>
          <a:xfrm>
            <a:off x="8991600" y="152400"/>
            <a:ext cx="0" cy="6172200"/>
          </a:xfrm>
          <a:prstGeom prst="line">
            <a:avLst/>
          </a:prstGeom>
          <a:ln w="1206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89168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dirty="0">
                <a:solidFill>
                  <a:srgbClr val="004F25"/>
                </a:solidFill>
              </a:rPr>
              <a:t>AND THE ANSWER IS </a:t>
            </a:r>
            <a:r>
              <a:rPr lang="mr-IN" sz="4800" b="1" dirty="0">
                <a:solidFill>
                  <a:srgbClr val="004F25"/>
                </a:solidFill>
              </a:rPr>
              <a:t>…</a:t>
            </a:r>
            <a:endParaRPr lang="en-US" sz="4800" b="1" dirty="0">
              <a:solidFill>
                <a:srgbClr val="004F25"/>
              </a:solidFill>
            </a:endParaRPr>
          </a:p>
        </p:txBody>
      </p:sp>
      <p:sp>
        <p:nvSpPr>
          <p:cNvPr id="5" name="Text Placeholder 4"/>
          <p:cNvSpPr>
            <a:spLocks noGrp="1"/>
          </p:cNvSpPr>
          <p:nvPr>
            <p:ph type="body" sz="quarter" idx="10"/>
          </p:nvPr>
        </p:nvSpPr>
        <p:spPr>
          <a:xfrm>
            <a:off x="381000" y="1981200"/>
            <a:ext cx="8458200" cy="4267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dirty="0">
                <a:solidFill>
                  <a:srgbClr val="00501C"/>
                </a:solidFill>
                <a:latin typeface="+mj-lt"/>
              </a:rPr>
              <a:t>No, a seclusion would not be permissible in this instance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000" b="1" dirty="0">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latin typeface="+mj-lt"/>
            </a:endParaRPr>
          </a:p>
          <a:p>
            <a:pPr fontAlgn="auto">
              <a:spcBef>
                <a:spcPts val="0"/>
              </a:spcBef>
              <a:spcAft>
                <a:spcPts val="0"/>
              </a:spcAft>
              <a:defRPr/>
            </a:pPr>
            <a:r>
              <a:rPr lang="en-US" sz="2000" dirty="0"/>
              <a:t>No other students; two staff members – time and space to attempt additional de-escalation techniques</a:t>
            </a:r>
          </a:p>
          <a:p>
            <a:pPr fontAlgn="auto">
              <a:spcBef>
                <a:spcPts val="0"/>
              </a:spcBef>
              <a:spcAft>
                <a:spcPts val="0"/>
              </a:spcAft>
              <a:defRPr/>
            </a:pPr>
            <a:endParaRPr lang="en-US" sz="1200" dirty="0"/>
          </a:p>
          <a:p>
            <a:pPr fontAlgn="auto">
              <a:spcBef>
                <a:spcPts val="0"/>
              </a:spcBef>
              <a:spcAft>
                <a:spcPts val="0"/>
              </a:spcAft>
              <a:defRPr/>
            </a:pPr>
            <a:r>
              <a:rPr lang="en-US" sz="2000" dirty="0"/>
              <a:t>Staff may have been able to coax / assist him down from shelf and corral to safer part of the room</a:t>
            </a:r>
          </a:p>
          <a:p>
            <a:pPr marL="0" indent="0" fontAlgn="auto">
              <a:spcBef>
                <a:spcPts val="0"/>
              </a:spcBef>
              <a:spcAft>
                <a:spcPts val="0"/>
              </a:spcAft>
              <a:buNone/>
              <a:defRPr/>
            </a:pPr>
            <a:endParaRPr lang="en-US" sz="1200" dirty="0"/>
          </a:p>
          <a:p>
            <a:pPr fontAlgn="auto">
              <a:spcBef>
                <a:spcPts val="0"/>
              </a:spcBef>
              <a:spcAft>
                <a:spcPts val="0"/>
              </a:spcAft>
              <a:defRPr/>
            </a:pPr>
            <a:r>
              <a:rPr lang="en-US" sz="2000" dirty="0"/>
              <a:t>Staff had the ability to restrain him in the evacuated classroom</a:t>
            </a:r>
          </a:p>
          <a:p>
            <a:pPr fontAlgn="auto">
              <a:spcBef>
                <a:spcPts val="0"/>
              </a:spcBef>
              <a:spcAft>
                <a:spcPts val="0"/>
              </a:spcAft>
              <a:defRPr/>
            </a:pPr>
            <a:endParaRPr lang="en-US" sz="12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1870176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7CF68-8BB3-3549-9E80-D833FE53471B}"/>
              </a:ext>
            </a:extLst>
          </p:cNvPr>
          <p:cNvSpPr>
            <a:spLocks noGrp="1"/>
          </p:cNvSpPr>
          <p:nvPr>
            <p:ph type="title"/>
          </p:nvPr>
        </p:nvSpPr>
        <p:spPr>
          <a:xfrm>
            <a:off x="457200" y="304800"/>
            <a:ext cx="8229600" cy="990600"/>
          </a:xfrm>
        </p:spPr>
        <p:txBody>
          <a:bodyPr>
            <a:noAutofit/>
          </a:bodyPr>
          <a:lstStyle/>
          <a:p>
            <a:r>
              <a:rPr lang="en-US" b="1" dirty="0">
                <a:solidFill>
                  <a:srgbClr val="004F25"/>
                </a:solidFill>
              </a:rPr>
              <a:t>Restraint and Seclusion during COVID-19</a:t>
            </a:r>
            <a:endParaRPr lang="en-US" b="1" dirty="0"/>
          </a:p>
        </p:txBody>
      </p:sp>
      <p:sp>
        <p:nvSpPr>
          <p:cNvPr id="3" name="Text Placeholder 2">
            <a:extLst>
              <a:ext uri="{FF2B5EF4-FFF2-40B4-BE49-F238E27FC236}">
                <a16:creationId xmlns:a16="http://schemas.microsoft.com/office/drawing/2014/main" id="{A82FD442-9A8B-1E41-B9AA-F2AB01532BA2}"/>
              </a:ext>
            </a:extLst>
          </p:cNvPr>
          <p:cNvSpPr>
            <a:spLocks noGrp="1"/>
          </p:cNvSpPr>
          <p:nvPr>
            <p:ph type="body" sz="quarter" idx="10"/>
          </p:nvPr>
        </p:nvSpPr>
        <p:spPr>
          <a:xfrm>
            <a:off x="533400" y="1676400"/>
            <a:ext cx="8153400" cy="4343400"/>
          </a:xfrm>
        </p:spPr>
        <p:txBody>
          <a:bodyPr/>
          <a:lstStyle/>
          <a:p>
            <a:pPr marL="57150" indent="0" algn="ctr">
              <a:buNone/>
            </a:pPr>
            <a:r>
              <a:rPr lang="en-US" sz="2400" b="1" dirty="0"/>
              <a:t>To allow time for guidance on restraints and seclusions in the context of the COVID-19 pandemic, some sections of Rule 4500 will not be covered in today’s webinar but slides and resources will be included for your reference.</a:t>
            </a:r>
          </a:p>
          <a:p>
            <a:pPr marL="57150" indent="0" algn="ctr">
              <a:buNone/>
            </a:pPr>
            <a:endParaRPr lang="en-US" sz="1000" b="1" dirty="0"/>
          </a:p>
          <a:p>
            <a:pPr marL="57150" indent="0" algn="ctr">
              <a:buNone/>
            </a:pPr>
            <a:r>
              <a:rPr lang="en-US" sz="2400" b="1" dirty="0"/>
              <a:t>Today’s webinar will include:</a:t>
            </a:r>
          </a:p>
          <a:p>
            <a:pPr marL="57150" indent="0" algn="ctr">
              <a:buNone/>
            </a:pPr>
            <a:endParaRPr lang="en-US" sz="1200" b="1" dirty="0"/>
          </a:p>
          <a:p>
            <a:pPr marL="400050"/>
            <a:r>
              <a:rPr lang="en-US" sz="2000" dirty="0"/>
              <a:t>Purpose</a:t>
            </a:r>
          </a:p>
          <a:p>
            <a:pPr marL="400050"/>
            <a:r>
              <a:rPr lang="en-US" sz="2000" dirty="0"/>
              <a:t>Definitions</a:t>
            </a:r>
          </a:p>
          <a:p>
            <a:pPr marL="400050"/>
            <a:r>
              <a:rPr lang="en-US" sz="2000" dirty="0"/>
              <a:t>Permissible and Prohibited  Uses of Restraint and Seclusion</a:t>
            </a:r>
          </a:p>
          <a:p>
            <a:pPr marL="400050"/>
            <a:r>
              <a:rPr lang="en-US" sz="2000" dirty="0"/>
              <a:t>Termination of Interventions</a:t>
            </a:r>
          </a:p>
          <a:p>
            <a:pPr marL="400050"/>
            <a:r>
              <a:rPr lang="en-US" sz="2000" dirty="0"/>
              <a:t>Considerations in the context of COVID-19</a:t>
            </a:r>
          </a:p>
        </p:txBody>
      </p:sp>
    </p:spTree>
    <p:extLst>
      <p:ext uri="{BB962C8B-B14F-4D97-AF65-F5344CB8AC3E}">
        <p14:creationId xmlns:p14="http://schemas.microsoft.com/office/powerpoint/2010/main" val="5839517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dirty="0">
                <a:solidFill>
                  <a:srgbClr val="004F25"/>
                </a:solidFill>
              </a:rPr>
              <a:t>WHAT IF ...</a:t>
            </a:r>
          </a:p>
        </p:txBody>
      </p:sp>
      <p:sp>
        <p:nvSpPr>
          <p:cNvPr id="5" name="Text Placeholder 4"/>
          <p:cNvSpPr>
            <a:spLocks noGrp="1"/>
          </p:cNvSpPr>
          <p:nvPr>
            <p:ph type="body" sz="quarter" idx="10"/>
          </p:nvPr>
        </p:nvSpPr>
        <p:spPr>
          <a:xfrm>
            <a:off x="533400" y="1219200"/>
            <a:ext cx="8153400" cy="50292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dirty="0">
                <a:latin typeface="+mj-lt"/>
              </a:rPr>
              <a:t>Given the example of </a:t>
            </a:r>
            <a:r>
              <a:rPr lang="en-US" sz="2600" b="1" dirty="0" err="1">
                <a:latin typeface="+mj-lt"/>
              </a:rPr>
              <a:t>D’Andre</a:t>
            </a:r>
            <a:r>
              <a:rPr lang="en-US" sz="2600" b="1" dirty="0">
                <a:latin typeface="+mj-lt"/>
              </a:rPr>
              <a:t> banging against the window, is this a permissible use of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dirty="0">
              <a:latin typeface="+mj-lt"/>
            </a:endParaRPr>
          </a:p>
          <a:p>
            <a:pPr marL="0" indent="0" fontAlgn="auto">
              <a:spcBef>
                <a:spcPts val="0"/>
              </a:spcBef>
              <a:spcAft>
                <a:spcPts val="0"/>
              </a:spcAft>
              <a:buNone/>
              <a:defRPr/>
            </a:pPr>
            <a:endParaRPr lang="en-US" sz="1000" dirty="0"/>
          </a:p>
          <a:p>
            <a:pPr fontAlgn="auto">
              <a:spcBef>
                <a:spcPts val="0"/>
              </a:spcBef>
              <a:spcAft>
                <a:spcPts val="0"/>
              </a:spcAft>
              <a:defRPr/>
            </a:pPr>
            <a:r>
              <a:rPr lang="en-US" sz="1800" dirty="0"/>
              <a:t>The class is evacuated and the classroom assistant attempts a variety of strategies to calm </a:t>
            </a:r>
            <a:r>
              <a:rPr lang="en-US" sz="1800" dirty="0" err="1"/>
              <a:t>D’Andre</a:t>
            </a:r>
            <a:r>
              <a:rPr lang="en-US" sz="1800" dirty="0"/>
              <a:t> to no avail, so she restrains him, properly using a CPI hold.</a:t>
            </a:r>
          </a:p>
          <a:p>
            <a:pPr fontAlgn="auto">
              <a:spcBef>
                <a:spcPts val="0"/>
              </a:spcBef>
              <a:spcAft>
                <a:spcPts val="0"/>
              </a:spcAft>
              <a:defRPr/>
            </a:pPr>
            <a:endParaRPr lang="en-US" sz="1000" dirty="0"/>
          </a:p>
          <a:p>
            <a:pPr fontAlgn="auto">
              <a:spcBef>
                <a:spcPts val="0"/>
              </a:spcBef>
              <a:spcAft>
                <a:spcPts val="0"/>
              </a:spcAft>
              <a:defRPr/>
            </a:pPr>
            <a:r>
              <a:rPr lang="en-US" sz="1800" dirty="0" err="1"/>
              <a:t>D’Andre</a:t>
            </a:r>
            <a:r>
              <a:rPr lang="en-US" sz="1800" dirty="0"/>
              <a:t>, who is wiry and quick, is able to escape the hold. He now begins aggressing against the assistant, biting, scratching, and kicking.  No other staff members arrive to help contain the situation.  </a:t>
            </a:r>
          </a:p>
          <a:p>
            <a:pPr fontAlgn="auto">
              <a:spcBef>
                <a:spcPts val="0"/>
              </a:spcBef>
              <a:spcAft>
                <a:spcPts val="0"/>
              </a:spcAft>
              <a:defRPr/>
            </a:pPr>
            <a:endParaRPr lang="en-US" sz="1800" dirty="0"/>
          </a:p>
          <a:p>
            <a:pPr fontAlgn="auto">
              <a:spcBef>
                <a:spcPts val="0"/>
              </a:spcBef>
              <a:spcAft>
                <a:spcPts val="0"/>
              </a:spcAft>
              <a:defRPr/>
            </a:pPr>
            <a:r>
              <a:rPr lang="en-US" sz="1800" dirty="0"/>
              <a:t>The assistant is able to persuade </a:t>
            </a:r>
            <a:r>
              <a:rPr lang="en-US" sz="1800" dirty="0" err="1"/>
              <a:t>D’Andre</a:t>
            </a:r>
            <a:r>
              <a:rPr lang="en-US" sz="1800" dirty="0"/>
              <a:t> to walk with her to the quiet room. Once they’re both inside the room, however, </a:t>
            </a:r>
            <a:r>
              <a:rPr lang="en-US" sz="1800" dirty="0" err="1"/>
              <a:t>D’Andre</a:t>
            </a:r>
            <a:r>
              <a:rPr lang="en-US" sz="1800" dirty="0"/>
              <a:t> punches and kicks the assistant.  She is not confident that she’ll be able to hold him safely, so she steps out of the room, closes the door, and secludes him, visually monitoring him but also calling for additional support.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10627242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86800" cy="1066800"/>
          </a:xfrm>
        </p:spPr>
        <p:txBody>
          <a:bodyPr>
            <a:noAutofit/>
          </a:bodyPr>
          <a:lstStyle/>
          <a:p>
            <a:r>
              <a:rPr lang="en-US" sz="3800" b="1" dirty="0">
                <a:solidFill>
                  <a:srgbClr val="004F25"/>
                </a:solidFill>
              </a:rPr>
              <a:t>Yes, this is a permissible use of seclusion</a:t>
            </a:r>
          </a:p>
        </p:txBody>
      </p:sp>
      <p:sp>
        <p:nvSpPr>
          <p:cNvPr id="4" name="Text Placeholder 3"/>
          <p:cNvSpPr>
            <a:spLocks noGrp="1"/>
          </p:cNvSpPr>
          <p:nvPr>
            <p:ph type="body" sz="quarter" idx="10"/>
          </p:nvPr>
        </p:nvSpPr>
        <p:spPr>
          <a:xfrm>
            <a:off x="457200" y="1295400"/>
            <a:ext cx="8229600" cy="48768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lang="en-US" sz="1000" dirty="0"/>
          </a:p>
          <a:p>
            <a:pPr fontAlgn="auto">
              <a:spcBef>
                <a:spcPts val="0"/>
              </a:spcBef>
              <a:spcAft>
                <a:spcPts val="0"/>
              </a:spcAft>
              <a:defRPr/>
            </a:pPr>
            <a:r>
              <a:rPr lang="en-US" sz="2000" dirty="0"/>
              <a:t>Staff member tried several de-escalation strategies</a:t>
            </a:r>
          </a:p>
          <a:p>
            <a:pPr fontAlgn="auto">
              <a:spcBef>
                <a:spcPts val="0"/>
              </a:spcBef>
              <a:spcAft>
                <a:spcPts val="0"/>
              </a:spcAft>
              <a:defRPr/>
            </a:pPr>
            <a:endParaRPr lang="en-US" sz="1000" dirty="0"/>
          </a:p>
          <a:p>
            <a:pPr fontAlgn="auto">
              <a:spcBef>
                <a:spcPts val="0"/>
              </a:spcBef>
              <a:spcAft>
                <a:spcPts val="0"/>
              </a:spcAft>
              <a:defRPr/>
            </a:pPr>
            <a:r>
              <a:rPr lang="en-US" sz="2000" dirty="0"/>
              <a:t>Staff member attempted restraint</a:t>
            </a:r>
          </a:p>
          <a:p>
            <a:pPr fontAlgn="auto">
              <a:spcBef>
                <a:spcPts val="0"/>
              </a:spcBef>
              <a:spcAft>
                <a:spcPts val="0"/>
              </a:spcAft>
              <a:defRPr/>
            </a:pPr>
            <a:endParaRPr lang="en-US" sz="1000" dirty="0"/>
          </a:p>
          <a:p>
            <a:pPr fontAlgn="auto">
              <a:spcBef>
                <a:spcPts val="0"/>
              </a:spcBef>
              <a:spcAft>
                <a:spcPts val="0"/>
              </a:spcAft>
              <a:defRPr/>
            </a:pPr>
            <a:r>
              <a:rPr lang="en-US" sz="2000" dirty="0"/>
              <a:t>Student remained aggressive</a:t>
            </a:r>
          </a:p>
          <a:p>
            <a:pPr fontAlgn="auto">
              <a:spcBef>
                <a:spcPts val="0"/>
              </a:spcBef>
              <a:spcAft>
                <a:spcPts val="0"/>
              </a:spcAft>
              <a:defRPr/>
            </a:pPr>
            <a:endParaRPr lang="en-US" sz="1000" dirty="0"/>
          </a:p>
          <a:p>
            <a:pPr fontAlgn="auto">
              <a:spcBef>
                <a:spcPts val="0"/>
              </a:spcBef>
              <a:spcAft>
                <a:spcPts val="0"/>
              </a:spcAft>
              <a:defRPr/>
            </a:pPr>
            <a:r>
              <a:rPr lang="en-US" sz="2000" dirty="0"/>
              <a:t>Staff member made sound decision to accompany student into quiet room, in which case it would not be considered a seclusion</a:t>
            </a:r>
          </a:p>
          <a:p>
            <a:pPr fontAlgn="auto">
              <a:spcBef>
                <a:spcPts val="0"/>
              </a:spcBef>
              <a:spcAft>
                <a:spcPts val="0"/>
              </a:spcAft>
              <a:defRPr/>
            </a:pPr>
            <a:endParaRPr lang="en-US" sz="1000" dirty="0"/>
          </a:p>
          <a:p>
            <a:pPr fontAlgn="auto">
              <a:spcBef>
                <a:spcPts val="0"/>
              </a:spcBef>
              <a:spcAft>
                <a:spcPts val="0"/>
              </a:spcAft>
              <a:defRPr/>
            </a:pPr>
            <a:r>
              <a:rPr lang="en-US" sz="2000" dirty="0"/>
              <a:t>When student re-escalated and became aggressive, it was a sound judgement to exit room and seclude</a:t>
            </a:r>
          </a:p>
          <a:p>
            <a:pPr lvl="1" fontAlgn="auto">
              <a:spcBef>
                <a:spcPts val="0"/>
              </a:spcBef>
              <a:spcAft>
                <a:spcPts val="0"/>
              </a:spcAft>
              <a:buFont typeface="Arial" panose="020B0604020202020204" pitchFamily="34" charset="0"/>
              <a:buChar char="•"/>
              <a:defRPr/>
            </a:pPr>
            <a:r>
              <a:rPr lang="en-US" sz="2000" dirty="0"/>
              <a:t>Staff had already attempted restraint and it had failed</a:t>
            </a:r>
          </a:p>
          <a:p>
            <a:pPr lvl="2" fontAlgn="auto">
              <a:spcBef>
                <a:spcPts val="0"/>
              </a:spcBef>
              <a:spcAft>
                <a:spcPts val="0"/>
              </a:spcAft>
              <a:defRPr/>
            </a:pPr>
            <a:r>
              <a:rPr lang="en-US" sz="2000" dirty="0"/>
              <a:t>Staff had no other assistance</a:t>
            </a:r>
          </a:p>
          <a:p>
            <a:pPr lvl="2" fontAlgn="auto">
              <a:spcBef>
                <a:spcPts val="0"/>
              </a:spcBef>
              <a:spcAft>
                <a:spcPts val="0"/>
              </a:spcAft>
              <a:defRPr/>
            </a:pPr>
            <a:r>
              <a:rPr lang="en-US" sz="2000" dirty="0"/>
              <a:t>Staff likely fatigued from exertion</a:t>
            </a:r>
          </a:p>
          <a:p>
            <a:pPr lvl="2" fontAlgn="auto">
              <a:spcBef>
                <a:spcPts val="0"/>
              </a:spcBef>
              <a:spcAft>
                <a:spcPts val="0"/>
              </a:spcAft>
              <a:defRPr/>
            </a:pPr>
            <a:r>
              <a:rPr lang="en-US" sz="2000" dirty="0"/>
              <a:t>Staff possibly injured or in pain</a:t>
            </a:r>
          </a:p>
          <a:p>
            <a:pPr lvl="2" fontAlgn="auto">
              <a:spcBef>
                <a:spcPts val="0"/>
              </a:spcBef>
              <a:spcAft>
                <a:spcPts val="0"/>
              </a:spcAft>
              <a:defRPr/>
            </a:pPr>
            <a:r>
              <a:rPr lang="en-US" sz="2000" dirty="0"/>
              <a:t>Staff valid in not feeling confident in ability to restrain further</a:t>
            </a:r>
          </a:p>
          <a:p>
            <a:pPr lvl="1" fontAlgn="auto">
              <a:spcBef>
                <a:spcPts val="0"/>
              </a:spcBef>
              <a:spcAft>
                <a:spcPts val="0"/>
              </a:spcAft>
              <a:buFont typeface="Arial" panose="020B0604020202020204" pitchFamily="34" charset="0"/>
              <a:buChar char="•"/>
              <a:defRPr/>
            </a:pPr>
            <a:endParaRPr lang="en-US" sz="1300" dirty="0"/>
          </a:p>
          <a:p>
            <a:pPr fontAlgn="auto">
              <a:spcBef>
                <a:spcPts val="0"/>
              </a:spcBef>
              <a:spcAft>
                <a:spcPts val="0"/>
              </a:spcAft>
              <a:defRPr/>
            </a:pPr>
            <a:endParaRPr lang="en-US" sz="1700" dirty="0"/>
          </a:p>
          <a:p>
            <a:pPr marL="0" marR="0" lvl="0" indent="0" defTabSz="914400" eaLnBrk="1" fontAlgn="auto" latinLnBrk="0" hangingPunct="1">
              <a:lnSpc>
                <a:spcPct val="100000"/>
              </a:lnSpc>
              <a:spcBef>
                <a:spcPts val="0"/>
              </a:spcBef>
              <a:spcAft>
                <a:spcPts val="0"/>
              </a:spcAft>
              <a:buClrTx/>
              <a:buSzTx/>
              <a:buFontTx/>
              <a:buNone/>
              <a:tabLst/>
              <a:defRPr/>
            </a:pPr>
            <a:endParaRPr lang="en-US" sz="1700" dirty="0"/>
          </a:p>
          <a:p>
            <a:pPr marL="0" marR="0" lvl="0" indent="0" defTabSz="914400" eaLnBrk="1" fontAlgn="auto" latinLnBrk="0" hangingPunct="1">
              <a:lnSpc>
                <a:spcPct val="100000"/>
              </a:lnSpc>
              <a:spcBef>
                <a:spcPts val="0"/>
              </a:spcBef>
              <a:spcAft>
                <a:spcPts val="0"/>
              </a:spcAft>
              <a:buClrTx/>
              <a:buSzTx/>
              <a:buFontTx/>
              <a:buNone/>
              <a:tabLst/>
              <a:defRPr/>
            </a:pPr>
            <a:endParaRPr lang="en-US" sz="1000" dirty="0"/>
          </a:p>
          <a:p>
            <a:pPr marL="0" marR="0" lvl="0" indent="0" defTabSz="914400" eaLnBrk="1" fontAlgn="auto" latinLnBrk="0" hangingPunct="1">
              <a:lnSpc>
                <a:spcPct val="100000"/>
              </a:lnSpc>
              <a:spcBef>
                <a:spcPts val="0"/>
              </a:spcBef>
              <a:spcAft>
                <a:spcPts val="0"/>
              </a:spcAft>
              <a:buClrTx/>
              <a:buSzTx/>
              <a:buFontTx/>
              <a:buNone/>
              <a:tabLst/>
              <a:defRPr/>
            </a:pPr>
            <a:r>
              <a:rPr lang="en-US" sz="1700" dirty="0"/>
              <a:t>I</a:t>
            </a: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defTabSz="914400" eaLnBrk="1" fontAlgn="auto" latinLnBrk="0" hangingPunct="1">
              <a:lnSpc>
                <a:spcPct val="100000"/>
              </a:lnSpc>
              <a:spcBef>
                <a:spcPts val="0"/>
              </a:spcBef>
              <a:spcAft>
                <a:spcPts val="0"/>
              </a:spcAft>
              <a:buClrTx/>
              <a:buSzTx/>
              <a:buFontTx/>
              <a:buNone/>
              <a:tabLst/>
              <a:defRPr/>
            </a:pPr>
            <a:endParaRPr lang="en-US" sz="24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800" b="1" dirty="0">
              <a:latin typeface="+mj-lt"/>
            </a:endParaRPr>
          </a:p>
        </p:txBody>
      </p:sp>
    </p:spTree>
    <p:extLst>
      <p:ext uri="{BB962C8B-B14F-4D97-AF65-F5344CB8AC3E}">
        <p14:creationId xmlns:p14="http://schemas.microsoft.com/office/powerpoint/2010/main" val="8742145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dirty="0">
                <a:solidFill>
                  <a:srgbClr val="004F25"/>
                </a:solidFill>
              </a:rPr>
              <a:t>WHAT IF ...</a:t>
            </a:r>
          </a:p>
        </p:txBody>
      </p:sp>
      <p:sp>
        <p:nvSpPr>
          <p:cNvPr id="5" name="Text Placeholder 4"/>
          <p:cNvSpPr>
            <a:spLocks noGrp="1"/>
          </p:cNvSpPr>
          <p:nvPr>
            <p:ph type="body" sz="quarter" idx="10"/>
          </p:nvPr>
        </p:nvSpPr>
        <p:spPr>
          <a:xfrm>
            <a:off x="533400" y="1371600"/>
            <a:ext cx="8153400" cy="4876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dirty="0">
                <a:latin typeface="+mj-lt"/>
              </a:rPr>
              <a:t>Given the same example of </a:t>
            </a:r>
            <a:r>
              <a:rPr lang="en-US" sz="2600" b="1" dirty="0" err="1">
                <a:latin typeface="+mj-lt"/>
              </a:rPr>
              <a:t>D’Andre</a:t>
            </a:r>
            <a:r>
              <a:rPr lang="en-US" sz="2600" b="1" dirty="0">
                <a:latin typeface="+mj-lt"/>
              </a:rPr>
              <a:t> banging against the window, is this a permissible use of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dirty="0">
              <a:latin typeface="+mj-lt"/>
            </a:endParaRPr>
          </a:p>
          <a:p>
            <a:pPr fontAlgn="auto">
              <a:spcBef>
                <a:spcPts val="0"/>
              </a:spcBef>
              <a:spcAft>
                <a:spcPts val="0"/>
              </a:spcAft>
              <a:defRPr/>
            </a:pPr>
            <a:r>
              <a:rPr lang="en-US" sz="1900" dirty="0" err="1"/>
              <a:t>D’Andre’s</a:t>
            </a:r>
            <a:r>
              <a:rPr lang="en-US" sz="1900" dirty="0"/>
              <a:t> team had looked at his data, consulted with his therapist, and determined that physical restraint IS contraindicated for him because he has a history of sexual trauma and the data has shown that restraints only escalated him further. </a:t>
            </a:r>
          </a:p>
          <a:p>
            <a:pPr fontAlgn="auto">
              <a:spcBef>
                <a:spcPts val="0"/>
              </a:spcBef>
              <a:spcAft>
                <a:spcPts val="0"/>
              </a:spcAft>
              <a:defRPr/>
            </a:pPr>
            <a:endParaRPr lang="en-US" sz="1200" dirty="0"/>
          </a:p>
          <a:p>
            <a:pPr fontAlgn="auto">
              <a:spcBef>
                <a:spcPts val="0"/>
              </a:spcBef>
              <a:spcAft>
                <a:spcPts val="0"/>
              </a:spcAft>
              <a:defRPr/>
            </a:pPr>
            <a:r>
              <a:rPr lang="en-US" sz="1900" dirty="0"/>
              <a:t>So </a:t>
            </a:r>
            <a:r>
              <a:rPr lang="en-US" sz="1900" dirty="0" err="1"/>
              <a:t>D’Andre’s</a:t>
            </a:r>
            <a:r>
              <a:rPr lang="en-US" sz="1900" dirty="0"/>
              <a:t> teacher directed him to go to the quiet room and, with the classroom assistant accompanying him, he complied. Once they’d arrived at the seclusion space, however, </a:t>
            </a:r>
            <a:r>
              <a:rPr lang="en-US" sz="1900" dirty="0" err="1"/>
              <a:t>D’Andre</a:t>
            </a:r>
            <a:r>
              <a:rPr lang="en-US" sz="1900" dirty="0"/>
              <a:t> again punches and kicks the assistant.</a:t>
            </a:r>
          </a:p>
          <a:p>
            <a:pPr fontAlgn="auto">
              <a:spcBef>
                <a:spcPts val="0"/>
              </a:spcBef>
              <a:spcAft>
                <a:spcPts val="0"/>
              </a:spcAft>
              <a:defRPr/>
            </a:pPr>
            <a:endParaRPr lang="en-US" sz="1200" dirty="0"/>
          </a:p>
          <a:p>
            <a:pPr fontAlgn="auto">
              <a:spcBef>
                <a:spcPts val="0"/>
              </a:spcBef>
              <a:spcAft>
                <a:spcPts val="0"/>
              </a:spcAft>
              <a:defRPr/>
            </a:pPr>
            <a:r>
              <a:rPr lang="en-US" sz="1900" dirty="0"/>
              <a:t>The assistant tells </a:t>
            </a:r>
            <a:r>
              <a:rPr lang="en-US" sz="1900" dirty="0" err="1"/>
              <a:t>D’Andre</a:t>
            </a:r>
            <a:r>
              <a:rPr lang="en-US" sz="1900" dirty="0"/>
              <a:t> that he is to remain in the quiet room for the remainder of that class period and until recess ends.  The assistant closes the door and visually monitors him from outside the room throughout that period of time.</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16534134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p:spPr>
        <p:txBody>
          <a:bodyPr>
            <a:noAutofit/>
          </a:bodyPr>
          <a:lstStyle/>
          <a:p>
            <a:r>
              <a:rPr lang="en-US" sz="3600" b="1" dirty="0">
                <a:solidFill>
                  <a:srgbClr val="004F25"/>
                </a:solidFill>
              </a:rPr>
              <a:t>No, this is not a permissible use of seclusion</a:t>
            </a:r>
          </a:p>
        </p:txBody>
      </p:sp>
      <p:sp>
        <p:nvSpPr>
          <p:cNvPr id="5" name="Text Placeholder 4"/>
          <p:cNvSpPr>
            <a:spLocks noGrp="1"/>
          </p:cNvSpPr>
          <p:nvPr>
            <p:ph type="body" sz="quarter" idx="10"/>
          </p:nvPr>
        </p:nvSpPr>
        <p:spPr>
          <a:xfrm>
            <a:off x="533400" y="2286000"/>
            <a:ext cx="8153400" cy="3657600"/>
          </a:xfrm>
        </p:spPr>
        <p:txBody>
          <a:bodyPr/>
          <a:lstStyle/>
          <a:p>
            <a:pPr fontAlgn="auto">
              <a:spcBef>
                <a:spcPts val="0"/>
              </a:spcBef>
              <a:spcAft>
                <a:spcPts val="0"/>
              </a:spcAft>
              <a:defRPr/>
            </a:pPr>
            <a:r>
              <a:rPr lang="en-US" sz="2200" dirty="0"/>
              <a:t>Permissible to use seclusion rather than restraint per team decision regarding contraindication, but ...</a:t>
            </a:r>
          </a:p>
          <a:p>
            <a:pPr fontAlgn="auto">
              <a:spcBef>
                <a:spcPts val="0"/>
              </a:spcBef>
              <a:spcAft>
                <a:spcPts val="0"/>
              </a:spcAft>
              <a:defRPr/>
            </a:pPr>
            <a:endParaRPr lang="en-US" sz="2200" dirty="0"/>
          </a:p>
          <a:p>
            <a:pPr fontAlgn="auto">
              <a:spcBef>
                <a:spcPts val="0"/>
              </a:spcBef>
              <a:spcAft>
                <a:spcPts val="0"/>
              </a:spcAft>
              <a:defRPr/>
            </a:pPr>
            <a:r>
              <a:rPr lang="en-US" sz="2200" dirty="0"/>
              <a:t>Seclusion is a temporary intervention</a:t>
            </a:r>
          </a:p>
          <a:p>
            <a:pPr lvl="1" fontAlgn="auto">
              <a:spcBef>
                <a:spcPts val="0"/>
              </a:spcBef>
              <a:spcAft>
                <a:spcPts val="0"/>
              </a:spcAft>
              <a:buFont typeface="Arial" panose="020B0604020202020204" pitchFamily="34" charset="0"/>
              <a:buChar char="•"/>
              <a:defRPr/>
            </a:pPr>
            <a:r>
              <a:rPr lang="en-US" sz="2200" dirty="0"/>
              <a:t>should be terminated as soon as student no longer poses imminent risk of substantial harm, or </a:t>
            </a:r>
          </a:p>
          <a:p>
            <a:pPr lvl="1" fontAlgn="auto">
              <a:spcBef>
                <a:spcPts val="0"/>
              </a:spcBef>
              <a:spcAft>
                <a:spcPts val="0"/>
              </a:spcAft>
              <a:buFont typeface="Arial" panose="020B0604020202020204" pitchFamily="34" charset="0"/>
              <a:buChar char="•"/>
              <a:defRPr/>
            </a:pPr>
            <a:r>
              <a:rPr lang="en-US" sz="2200" dirty="0"/>
              <a:t>as soon as less restrictive interventions may prove successful</a:t>
            </a:r>
            <a:endParaRPr lang="en-US" sz="2000" b="1"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1707831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4F25"/>
          </a:solidFill>
        </p:spPr>
        <p:txBody>
          <a:bodyPr/>
          <a:lstStyle/>
          <a:p>
            <a:r>
              <a:rPr lang="en-US" sz="5000" b="1" dirty="0">
                <a:solidFill>
                  <a:schemeClr val="bg1"/>
                </a:solidFill>
              </a:rPr>
              <a:t>PERMISSIBLE USE OF </a:t>
            </a:r>
            <a:r>
              <a:rPr lang="en-US" sz="6000" b="1" dirty="0">
                <a:solidFill>
                  <a:schemeClr val="bg1"/>
                </a:solidFill>
              </a:rPr>
              <a:t>RESTRAINT</a:t>
            </a:r>
          </a:p>
        </p:txBody>
      </p:sp>
      <p:cxnSp>
        <p:nvCxnSpPr>
          <p:cNvPr id="4" name="Straight Connector 3"/>
          <p:cNvCxnSpPr/>
          <p:nvPr/>
        </p:nvCxnSpPr>
        <p:spPr>
          <a:xfrm flipV="1">
            <a:off x="266700" y="183930"/>
            <a:ext cx="8682859" cy="76200"/>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8873359" y="163566"/>
            <a:ext cx="42041" cy="6532837"/>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6700" y="183930"/>
            <a:ext cx="38100" cy="6512473"/>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05798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sz="4800" b="1" dirty="0">
                <a:solidFill>
                  <a:srgbClr val="004F25"/>
                </a:solidFill>
              </a:rPr>
              <a:t>Permissible Use of Restraint</a:t>
            </a:r>
          </a:p>
        </p:txBody>
      </p:sp>
      <p:sp>
        <p:nvSpPr>
          <p:cNvPr id="14339" name="Content Placeholder 2"/>
          <p:cNvSpPr>
            <a:spLocks noGrp="1"/>
          </p:cNvSpPr>
          <p:nvPr>
            <p:ph sz="quarter" idx="10"/>
          </p:nvPr>
        </p:nvSpPr>
        <p:spPr>
          <a:xfrm>
            <a:off x="457200" y="1600200"/>
            <a:ext cx="8229600" cy="4648200"/>
          </a:xfrm>
        </p:spPr>
        <p:txBody>
          <a:bodyPr/>
          <a:lstStyle/>
          <a:p>
            <a:pPr marL="457200" indent="-457200">
              <a:buFont typeface="Arial"/>
              <a:buChar char="•"/>
            </a:pPr>
            <a:r>
              <a:rPr lang="en-US" altLang="en-US" sz="2400" b="1" dirty="0"/>
              <a:t>Only When ...</a:t>
            </a:r>
          </a:p>
          <a:p>
            <a:pPr marL="1200150" lvl="1" indent="-457200">
              <a:buFont typeface="Arial"/>
              <a:buChar char="•"/>
            </a:pPr>
            <a:r>
              <a:rPr lang="en-US" altLang="en-US" sz="2000" dirty="0"/>
              <a:t>Imminent and substantial risk of physical injury</a:t>
            </a:r>
          </a:p>
          <a:p>
            <a:pPr marL="1200150" lvl="1" indent="-457200">
              <a:buFont typeface="Arial"/>
              <a:buChar char="•"/>
            </a:pPr>
            <a:r>
              <a:rPr lang="en-US" altLang="en-US" sz="2000" dirty="0"/>
              <a:t>Less restrictive interventions failed or would be ineffective</a:t>
            </a:r>
          </a:p>
          <a:p>
            <a:pPr marL="1200150" lvl="1" indent="-457200">
              <a:buFont typeface="Arial"/>
              <a:buChar char="•"/>
            </a:pPr>
            <a:r>
              <a:rPr lang="en-US" altLang="en-US" sz="2000" dirty="0"/>
              <a:t>In accordance with school-wide safety plan</a:t>
            </a:r>
          </a:p>
          <a:p>
            <a:pPr marL="1200150" lvl="1" indent="-457200">
              <a:buFont typeface="Arial"/>
              <a:buChar char="•"/>
            </a:pPr>
            <a:r>
              <a:rPr lang="en-US" altLang="en-US" sz="2000" dirty="0"/>
              <a:t>Monitored face-to-face</a:t>
            </a:r>
          </a:p>
          <a:p>
            <a:pPr marL="1200150" lvl="1" indent="-457200">
              <a:buFont typeface="Arial"/>
              <a:buChar char="•"/>
            </a:pPr>
            <a:r>
              <a:rPr lang="en-US" altLang="en-US" sz="2000" dirty="0"/>
              <a:t>Used in manner that is safe, proportionate, and sensitive to a range of student characteristics</a:t>
            </a:r>
          </a:p>
          <a:p>
            <a:pPr marL="1200150" lvl="1" indent="-457200">
              <a:buFont typeface="Arial"/>
              <a:buChar char="•"/>
            </a:pPr>
            <a:r>
              <a:rPr lang="en-US" altLang="en-US" sz="2000" dirty="0"/>
              <a:t>Used by trained and certified staff</a:t>
            </a:r>
          </a:p>
          <a:p>
            <a:pPr lvl="1" indent="0">
              <a:buNone/>
            </a:pPr>
            <a:endParaRPr lang="en-US" altLang="en-US" sz="1200" dirty="0"/>
          </a:p>
          <a:p>
            <a:pPr marL="457200" indent="-457200">
              <a:buFont typeface="Arial"/>
              <a:buChar char="•"/>
            </a:pPr>
            <a:r>
              <a:rPr lang="en-US" altLang="en-US" sz="2400" b="1" dirty="0"/>
              <a:t>Remember conditions for prone or supine ...</a:t>
            </a:r>
          </a:p>
          <a:p>
            <a:pPr marL="1200150" lvl="1" indent="-457200">
              <a:buFont typeface="Arial"/>
              <a:buChar char="•"/>
            </a:pPr>
            <a:r>
              <a:rPr lang="en-US" altLang="en-US" sz="2000" dirty="0"/>
              <a:t>Only when student’s size and severity of behavior require these holds because less restrictive holds have tried and failed or would be ineffective</a:t>
            </a:r>
          </a:p>
          <a:p>
            <a:pPr marL="1200150" lvl="1" indent="-457200">
              <a:buFont typeface="Arial"/>
              <a:buChar char="•"/>
            </a:pPr>
            <a:endParaRPr lang="en-US" altLang="en-US" sz="2000" b="1" dirty="0"/>
          </a:p>
          <a:p>
            <a:pPr marL="1200150" lvl="1" indent="-457200">
              <a:buFont typeface="Arial"/>
              <a:buChar char="•"/>
            </a:pPr>
            <a:endParaRPr lang="en-US" altLang="en-US" sz="2200" dirty="0"/>
          </a:p>
          <a:p>
            <a:pPr marL="1200150" lvl="1" indent="-457200">
              <a:buFont typeface="Arial"/>
              <a:buChar char="•"/>
            </a:pPr>
            <a:endParaRPr lang="en-US" altLang="en-US" sz="2400" b="1" dirty="0"/>
          </a:p>
          <a:p>
            <a:endParaRPr lang="en-US" altLang="en-US" sz="1400" dirty="0"/>
          </a:p>
          <a:p>
            <a:endParaRPr lang="en-US" altLang="en-US" dirty="0"/>
          </a:p>
        </p:txBody>
      </p:sp>
    </p:spTree>
    <p:extLst>
      <p:ext uri="{BB962C8B-B14F-4D97-AF65-F5344CB8AC3E}">
        <p14:creationId xmlns:p14="http://schemas.microsoft.com/office/powerpoint/2010/main" val="17329580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chemeClr val="accent1"/>
                </a:solidFill>
              </a:rPr>
              <a:t>POLL</a:t>
            </a:r>
          </a:p>
        </p:txBody>
      </p:sp>
      <p:sp>
        <p:nvSpPr>
          <p:cNvPr id="3" name="Text Placeholder 2"/>
          <p:cNvSpPr>
            <a:spLocks noGrp="1"/>
          </p:cNvSpPr>
          <p:nvPr>
            <p:ph type="body" sz="quarter" idx="10"/>
          </p:nvPr>
        </p:nvSpPr>
        <p:spPr>
          <a:xfrm>
            <a:off x="533400" y="1210490"/>
            <a:ext cx="8153400" cy="496171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Given the following scenario, would restraint be permissible?</a:t>
            </a:r>
          </a:p>
          <a:p>
            <a:pPr marL="0" marR="0" lvl="0" indent="0" algn="ctr" defTabSz="914400" eaLnBrk="1" fontAlgn="auto" latinLnBrk="0" hangingPunct="1">
              <a:lnSpc>
                <a:spcPct val="100000"/>
              </a:lnSpc>
              <a:spcBef>
                <a:spcPts val="0"/>
              </a:spcBef>
              <a:spcAft>
                <a:spcPts val="0"/>
              </a:spcAft>
              <a:buClrTx/>
              <a:buSzTx/>
              <a:buFontTx/>
              <a:buNone/>
              <a:tabLst/>
              <a:defRPr/>
            </a:pPr>
            <a:r>
              <a:rPr lang="en-US" sz="2200" b="1" dirty="0">
                <a:solidFill>
                  <a:srgbClr val="00501C"/>
                </a:solidFill>
                <a:latin typeface="+mj-lt"/>
              </a:rPr>
              <a:t>Why or why not?</a:t>
            </a:r>
          </a:p>
          <a:p>
            <a:pPr marL="0" marR="0" lvl="0" indent="0" defTabSz="914400" eaLnBrk="1" fontAlgn="auto" latinLnBrk="0" hangingPunct="1">
              <a:lnSpc>
                <a:spcPct val="100000"/>
              </a:lnSpc>
              <a:spcBef>
                <a:spcPts val="0"/>
              </a:spcBef>
              <a:spcAft>
                <a:spcPts val="0"/>
              </a:spcAft>
              <a:buClrTx/>
              <a:buSzTx/>
              <a:buFontTx/>
              <a:buNone/>
              <a:tabLst/>
              <a:defRPr/>
            </a:pPr>
            <a:endParaRPr lang="en-US" sz="1000" dirty="0">
              <a:latin typeface="+mj-lt"/>
            </a:endParaRPr>
          </a:p>
          <a:p>
            <a:pPr marL="0" marR="0" lvl="0" indent="0" defTabSz="914400" eaLnBrk="1" fontAlgn="auto" latinLnBrk="0" hangingPunct="1">
              <a:lnSpc>
                <a:spcPct val="100000"/>
              </a:lnSpc>
              <a:spcBef>
                <a:spcPts val="0"/>
              </a:spcBef>
              <a:spcAft>
                <a:spcPts val="0"/>
              </a:spcAft>
              <a:buClrTx/>
              <a:buSzTx/>
              <a:buFontTx/>
              <a:buNone/>
              <a:tabLst/>
              <a:defRPr/>
            </a:pPr>
            <a:r>
              <a:rPr lang="en-US" sz="1800" dirty="0"/>
              <a:t>Abigail is a student in Kindergarten who has had some difficulties adjusting to her new school environment.  Her mother had alerted her daughter’s teacher that it had been a rough morning and instead of putting her on the school bus, she would be driving her to school that day.</a:t>
            </a:r>
          </a:p>
          <a:p>
            <a:pPr marL="0" marR="0" lvl="0" indent="0" defTabSz="914400" eaLnBrk="1" fontAlgn="auto" latinLnBrk="0" hangingPunct="1">
              <a:lnSpc>
                <a:spcPct val="100000"/>
              </a:lnSpc>
              <a:spcBef>
                <a:spcPts val="0"/>
              </a:spcBef>
              <a:spcAft>
                <a:spcPts val="0"/>
              </a:spcAft>
              <a:buClrTx/>
              <a:buSzTx/>
              <a:buFontTx/>
              <a:buNone/>
              <a:tabLst/>
              <a:defRPr/>
            </a:pPr>
            <a:endParaRPr lang="en-US" sz="900" dirty="0"/>
          </a:p>
          <a:p>
            <a:pPr marL="0" marR="0" lvl="0" indent="0" defTabSz="914400" eaLnBrk="1" fontAlgn="auto" latinLnBrk="0" hangingPunct="1">
              <a:lnSpc>
                <a:spcPct val="100000"/>
              </a:lnSpc>
              <a:spcBef>
                <a:spcPts val="0"/>
              </a:spcBef>
              <a:spcAft>
                <a:spcPts val="0"/>
              </a:spcAft>
              <a:buClrTx/>
              <a:buSzTx/>
              <a:buFontTx/>
              <a:buNone/>
              <a:tabLst/>
              <a:defRPr/>
            </a:pPr>
            <a:r>
              <a:rPr lang="en-US" sz="1800" dirty="0"/>
              <a:t>The paraprofessional assigned to Abigail’s Kindergarten classroom met Abigail and her mother when they arrived outside the school entrance.  Abigail was quiet and sullen, but said goodbye to her mother and began walking inside with the para.</a:t>
            </a:r>
          </a:p>
          <a:p>
            <a:pPr marL="0" marR="0" lvl="0" indent="0" defTabSz="914400" eaLnBrk="1" fontAlgn="auto" latinLnBrk="0" hangingPunct="1">
              <a:lnSpc>
                <a:spcPct val="100000"/>
              </a:lnSpc>
              <a:spcBef>
                <a:spcPts val="0"/>
              </a:spcBef>
              <a:spcAft>
                <a:spcPts val="0"/>
              </a:spcAft>
              <a:buClrTx/>
              <a:buSzTx/>
              <a:buFontTx/>
              <a:buNone/>
              <a:tabLst/>
              <a:defRPr/>
            </a:pPr>
            <a:endParaRPr lang="en-US" sz="900" dirty="0"/>
          </a:p>
          <a:p>
            <a:pPr marL="0" marR="0" lvl="0" indent="0" defTabSz="914400" eaLnBrk="1" fontAlgn="auto" latinLnBrk="0" hangingPunct="1">
              <a:lnSpc>
                <a:spcPct val="100000"/>
              </a:lnSpc>
              <a:spcBef>
                <a:spcPts val="0"/>
              </a:spcBef>
              <a:spcAft>
                <a:spcPts val="0"/>
              </a:spcAft>
              <a:buClrTx/>
              <a:buSzTx/>
              <a:buFontTx/>
              <a:buNone/>
              <a:tabLst/>
              <a:defRPr/>
            </a:pPr>
            <a:r>
              <a:rPr lang="en-US" sz="1800" dirty="0"/>
              <a:t>Right before entering the school doors, Abigail had a change of heart and ran to the back of the school building, onto the playground, and onto a swing.  The paraprofessional, who was trained to administer restraints, attempted a wide variety of less restrictive interventions in an effort to encourage Abigail to stop swinging and walk to class.  Abigail ignored all of these strategies and kept swinging.</a:t>
            </a:r>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200" dirty="0"/>
          </a:p>
        </p:txBody>
      </p:sp>
      <p:cxnSp>
        <p:nvCxnSpPr>
          <p:cNvPr id="5" name="Straight Connector 4">
            <a:extLst>
              <a:ext uri="{FF2B5EF4-FFF2-40B4-BE49-F238E27FC236}">
                <a16:creationId xmlns:a16="http://schemas.microsoft.com/office/drawing/2014/main" id="{ECE03515-BC03-DB4B-ACA1-1F4FFA3715B1}"/>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492A4F-9623-B943-A5D5-DA60923DDDDB}"/>
              </a:ext>
            </a:extLst>
          </p:cNvPr>
          <p:cNvCxnSpPr>
            <a:cxnSpLocks/>
          </p:cNvCxnSpPr>
          <p:nvPr/>
        </p:nvCxnSpPr>
        <p:spPr>
          <a:xfrm>
            <a:off x="152400" y="152400"/>
            <a:ext cx="0" cy="632460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AA66DC5-8B66-1349-813A-E5E4AC1C73F2}"/>
              </a:ext>
            </a:extLst>
          </p:cNvPr>
          <p:cNvCxnSpPr>
            <a:cxnSpLocks/>
          </p:cNvCxnSpPr>
          <p:nvPr/>
        </p:nvCxnSpPr>
        <p:spPr>
          <a:xfrm>
            <a:off x="8991600" y="152400"/>
            <a:ext cx="0" cy="6172200"/>
          </a:xfrm>
          <a:prstGeom prst="line">
            <a:avLst/>
          </a:prstGeom>
          <a:ln w="1206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97395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763000" cy="1143000"/>
          </a:xfrm>
        </p:spPr>
        <p:txBody>
          <a:bodyPr>
            <a:noAutofit/>
          </a:bodyPr>
          <a:lstStyle/>
          <a:p>
            <a:r>
              <a:rPr lang="en-US" sz="3600" b="1" dirty="0">
                <a:solidFill>
                  <a:srgbClr val="004F25"/>
                </a:solidFill>
              </a:rPr>
              <a:t>No, this is not a permissible use of restraint</a:t>
            </a:r>
          </a:p>
        </p:txBody>
      </p:sp>
      <p:sp>
        <p:nvSpPr>
          <p:cNvPr id="5" name="Text Placeholder 4"/>
          <p:cNvSpPr>
            <a:spLocks noGrp="1"/>
          </p:cNvSpPr>
          <p:nvPr>
            <p:ph type="body" sz="quarter" idx="10"/>
          </p:nvPr>
        </p:nvSpPr>
        <p:spPr>
          <a:xfrm>
            <a:off x="533400" y="2590800"/>
            <a:ext cx="8153400" cy="3352800"/>
          </a:xfrm>
        </p:spPr>
        <p:txBody>
          <a:bodyPr/>
          <a:lstStyle/>
          <a:p>
            <a:pPr fontAlgn="auto">
              <a:spcBef>
                <a:spcPts val="0"/>
              </a:spcBef>
              <a:spcAft>
                <a:spcPts val="0"/>
              </a:spcAft>
              <a:defRPr/>
            </a:pPr>
            <a:r>
              <a:rPr lang="en-US" sz="2400" dirty="0"/>
              <a:t>Swinging on a swing does not pose an imminent risk of significant physical harm.</a:t>
            </a:r>
          </a:p>
          <a:p>
            <a:pPr marL="0" indent="0" fontAlgn="auto">
              <a:spcBef>
                <a:spcPts val="0"/>
              </a:spcBef>
              <a:spcAft>
                <a:spcPts val="0"/>
              </a:spcAft>
              <a:buNone/>
              <a:defRPr/>
            </a:pPr>
            <a:endParaRPr lang="en-US" sz="2000" dirty="0"/>
          </a:p>
        </p:txBody>
      </p:sp>
    </p:spTree>
    <p:extLst>
      <p:ext uri="{BB962C8B-B14F-4D97-AF65-F5344CB8AC3E}">
        <p14:creationId xmlns:p14="http://schemas.microsoft.com/office/powerpoint/2010/main" val="19301350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dirty="0">
                <a:solidFill>
                  <a:srgbClr val="004F25"/>
                </a:solidFill>
              </a:rPr>
              <a:t>WHAT IF ...</a:t>
            </a:r>
          </a:p>
        </p:txBody>
      </p:sp>
      <p:sp>
        <p:nvSpPr>
          <p:cNvPr id="5" name="Text Placeholder 4"/>
          <p:cNvSpPr>
            <a:spLocks noGrp="1"/>
          </p:cNvSpPr>
          <p:nvPr>
            <p:ph type="body" sz="quarter" idx="10"/>
          </p:nvPr>
        </p:nvSpPr>
        <p:spPr>
          <a:xfrm>
            <a:off x="533400" y="1371600"/>
            <a:ext cx="8153400" cy="4876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600" b="1" dirty="0">
                <a:latin typeface="+mj-lt"/>
              </a:rPr>
              <a:t>Given the same example of Abigail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600" b="1" dirty="0">
                <a:latin typeface="+mj-lt"/>
              </a:rPr>
              <a:t>arriving to school with her mom</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600" b="1" dirty="0">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1400" b="1" dirty="0">
              <a:latin typeface="+mj-lt"/>
            </a:endParaRPr>
          </a:p>
          <a:p>
            <a:pPr fontAlgn="auto">
              <a:spcBef>
                <a:spcPts val="0"/>
              </a:spcBef>
              <a:spcAft>
                <a:spcPts val="0"/>
              </a:spcAft>
              <a:defRPr/>
            </a:pPr>
            <a:r>
              <a:rPr lang="en-US" sz="1900" dirty="0"/>
              <a:t>Instead of running to the playground, Abigail impulsively ran after her mother ... and straight into the flow of oncoming traffic in the roadway adjacent to the school property.</a:t>
            </a:r>
          </a:p>
          <a:p>
            <a:pPr fontAlgn="auto">
              <a:spcBef>
                <a:spcPts val="0"/>
              </a:spcBef>
              <a:spcAft>
                <a:spcPts val="0"/>
              </a:spcAft>
              <a:defRPr/>
            </a:pPr>
            <a:endParaRPr lang="en-US" sz="1900" dirty="0"/>
          </a:p>
          <a:p>
            <a:pPr fontAlgn="auto">
              <a:spcBef>
                <a:spcPts val="0"/>
              </a:spcBef>
              <a:spcAft>
                <a:spcPts val="0"/>
              </a:spcAft>
              <a:defRPr/>
            </a:pPr>
            <a:r>
              <a:rPr lang="en-US" sz="1900" dirty="0"/>
              <a:t>This time, the paraprofessional ran after Abigail and caught up to her just before she stepped in front of a moving car.  The para held Abigail in a standing hold and when Abigail wriggled, kicked, and then went limp, refusing to stand and walk, the para continued the stationary standing restraint until Abigail agreed to walk into the school building.</a:t>
            </a:r>
          </a:p>
          <a:p>
            <a:pPr marL="0" indent="0" fontAlgn="auto">
              <a:spcBef>
                <a:spcPts val="0"/>
              </a:spcBef>
              <a:spcAft>
                <a:spcPts val="0"/>
              </a:spcAft>
              <a:buNone/>
              <a:defRPr/>
            </a:pPr>
            <a:endParaRPr lang="en-US" sz="1200"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algn="ctr" defTabSz="914400" eaLnBrk="1" fontAlgn="auto" latinLnBrk="0" hangingPunct="1">
              <a:lnSpc>
                <a:spcPct val="100000"/>
              </a:lnSpc>
              <a:spcBef>
                <a:spcPts val="0"/>
              </a:spcBef>
              <a:spcAft>
                <a:spcPts val="0"/>
              </a:spcAft>
              <a:buClrTx/>
              <a:buSzTx/>
              <a:buFontTx/>
              <a:buNone/>
              <a:tabLst/>
              <a:defRPr/>
            </a:pPr>
            <a:endParaRPr lang="en-US" sz="2000" b="1" dirty="0"/>
          </a:p>
          <a:p>
            <a:pPr marL="0" marR="0" lvl="0" indent="0" defTabSz="914400" eaLnBrk="1" fontAlgn="auto" latinLnBrk="0" hangingPunct="1">
              <a:lnSpc>
                <a:spcPct val="100000"/>
              </a:lnSpc>
              <a:spcBef>
                <a:spcPts val="0"/>
              </a:spcBef>
              <a:spcAft>
                <a:spcPts val="0"/>
              </a:spcAft>
              <a:buClrTx/>
              <a:buSzTx/>
              <a:buFontTx/>
              <a:buNone/>
              <a:tabLst/>
              <a:defRPr/>
            </a:pPr>
            <a:endParaRPr lang="en-US" sz="20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a:p>
            <a:pPr marL="0" marR="0" lvl="0" indent="0" defTabSz="914400" eaLnBrk="1" fontAlgn="auto" latinLnBrk="0" hangingPunct="1">
              <a:lnSpc>
                <a:spcPct val="100000"/>
              </a:lnSpc>
              <a:spcBef>
                <a:spcPts val="0"/>
              </a:spcBef>
              <a:spcAft>
                <a:spcPts val="0"/>
              </a:spcAft>
              <a:buClrTx/>
              <a:buSzTx/>
              <a:buFontTx/>
              <a:buNone/>
              <a:tabLst/>
              <a:defRPr/>
            </a:pPr>
            <a:endParaRPr lang="en-US" sz="1800" dirty="0"/>
          </a:p>
        </p:txBody>
      </p:sp>
    </p:spTree>
    <p:extLst>
      <p:ext uri="{BB962C8B-B14F-4D97-AF65-F5344CB8AC3E}">
        <p14:creationId xmlns:p14="http://schemas.microsoft.com/office/powerpoint/2010/main" val="30247014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chemeClr val="accent1"/>
                </a:solidFill>
              </a:rPr>
              <a:t>And the Answer is ...</a:t>
            </a:r>
          </a:p>
        </p:txBody>
      </p:sp>
      <p:sp>
        <p:nvSpPr>
          <p:cNvPr id="3" name="Text Placeholder 2"/>
          <p:cNvSpPr>
            <a:spLocks noGrp="1"/>
          </p:cNvSpPr>
          <p:nvPr>
            <p:ph type="body" sz="quarter" idx="10"/>
          </p:nvPr>
        </p:nvSpPr>
        <p:spPr>
          <a:xfrm>
            <a:off x="533400" y="2879386"/>
            <a:ext cx="8153400" cy="3292813"/>
          </a:xfrm>
        </p:spPr>
        <p:txBody>
          <a:bodyPr/>
          <a:lstStyle/>
          <a:p>
            <a:pPr fontAlgn="auto">
              <a:spcBef>
                <a:spcPts val="0"/>
              </a:spcBef>
              <a:spcAft>
                <a:spcPts val="0"/>
              </a:spcAft>
              <a:defRPr/>
            </a:pPr>
            <a:r>
              <a:rPr lang="en-US" sz="2400" dirty="0"/>
              <a:t>Student at imminent risk of substantial physical injury.</a:t>
            </a:r>
          </a:p>
          <a:p>
            <a:pPr fontAlgn="auto">
              <a:spcBef>
                <a:spcPts val="0"/>
              </a:spcBef>
              <a:spcAft>
                <a:spcPts val="0"/>
              </a:spcAft>
              <a:defRPr/>
            </a:pPr>
            <a:endParaRPr lang="en-US" sz="2400" dirty="0"/>
          </a:p>
          <a:p>
            <a:pPr fontAlgn="auto">
              <a:spcBef>
                <a:spcPts val="0"/>
              </a:spcBef>
              <a:spcAft>
                <a:spcPts val="0"/>
              </a:spcAft>
              <a:defRPr/>
            </a:pPr>
            <a:r>
              <a:rPr lang="en-US" sz="2400" dirty="0"/>
              <a:t>Little to no time to implement less restrictive interventions because of the danger posed.</a:t>
            </a:r>
          </a:p>
          <a:p>
            <a:pPr fontAlgn="auto">
              <a:spcBef>
                <a:spcPts val="0"/>
              </a:spcBef>
              <a:spcAft>
                <a:spcPts val="0"/>
              </a:spcAft>
              <a:defRPr/>
            </a:pPr>
            <a:endParaRPr lang="en-US" sz="2000" dirty="0"/>
          </a:p>
          <a:p>
            <a:pPr fontAlgn="auto">
              <a:spcBef>
                <a:spcPts val="0"/>
              </a:spcBef>
              <a:spcAft>
                <a:spcPts val="0"/>
              </a:spcAft>
              <a:defRPr/>
            </a:pPr>
            <a:endParaRPr lang="en-US" sz="2000" dirty="0"/>
          </a:p>
        </p:txBody>
      </p:sp>
      <p:cxnSp>
        <p:nvCxnSpPr>
          <p:cNvPr id="5" name="Straight Connector 4">
            <a:extLst>
              <a:ext uri="{FF2B5EF4-FFF2-40B4-BE49-F238E27FC236}">
                <a16:creationId xmlns:a16="http://schemas.microsoft.com/office/drawing/2014/main" id="{ECE03515-BC03-DB4B-ACA1-1F4FFA3715B1}"/>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492A4F-9623-B943-A5D5-DA60923DDDDB}"/>
              </a:ext>
            </a:extLst>
          </p:cNvPr>
          <p:cNvCxnSpPr>
            <a:cxnSpLocks/>
          </p:cNvCxnSpPr>
          <p:nvPr/>
        </p:nvCxnSpPr>
        <p:spPr>
          <a:xfrm>
            <a:off x="152400" y="152400"/>
            <a:ext cx="0" cy="632460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AA66DC5-8B66-1349-813A-E5E4AC1C73F2}"/>
              </a:ext>
            </a:extLst>
          </p:cNvPr>
          <p:cNvCxnSpPr>
            <a:cxnSpLocks/>
          </p:cNvCxnSpPr>
          <p:nvPr/>
        </p:nvCxnSpPr>
        <p:spPr>
          <a:xfrm>
            <a:off x="8991600" y="152400"/>
            <a:ext cx="0" cy="6172200"/>
          </a:xfrm>
          <a:prstGeom prst="line">
            <a:avLst/>
          </a:prstGeom>
          <a:ln w="120650"/>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73787048-E61A-0043-93EE-2CE4A5C51EE9}"/>
              </a:ext>
            </a:extLst>
          </p:cNvPr>
          <p:cNvSpPr txBox="1"/>
          <p:nvPr/>
        </p:nvSpPr>
        <p:spPr>
          <a:xfrm>
            <a:off x="846306" y="2879387"/>
            <a:ext cx="184731" cy="369332"/>
          </a:xfrm>
          <a:prstGeom prst="rect">
            <a:avLst/>
          </a:prstGeom>
          <a:noFill/>
        </p:spPr>
        <p:txBody>
          <a:bodyPr wrap="none" rtlCol="0">
            <a:spAutoFit/>
          </a:bodyPr>
          <a:lstStyle/>
          <a:p>
            <a:endParaRPr lang="en-US" dirty="0"/>
          </a:p>
        </p:txBody>
      </p:sp>
      <p:sp>
        <p:nvSpPr>
          <p:cNvPr id="4" name="TextBox 3">
            <a:extLst>
              <a:ext uri="{FF2B5EF4-FFF2-40B4-BE49-F238E27FC236}">
                <a16:creationId xmlns:a16="http://schemas.microsoft.com/office/drawing/2014/main" id="{9C0EF2BC-10BB-B247-BA42-C5FFDDFD2EF4}"/>
              </a:ext>
            </a:extLst>
          </p:cNvPr>
          <p:cNvSpPr txBox="1"/>
          <p:nvPr/>
        </p:nvSpPr>
        <p:spPr>
          <a:xfrm>
            <a:off x="1315961" y="1369367"/>
            <a:ext cx="6588278" cy="461665"/>
          </a:xfrm>
          <a:prstGeom prst="rect">
            <a:avLst/>
          </a:prstGeom>
          <a:noFill/>
        </p:spPr>
        <p:txBody>
          <a:bodyPr wrap="none" rtlCol="0">
            <a:spAutoFit/>
          </a:bodyPr>
          <a:lstStyle/>
          <a:p>
            <a:r>
              <a:rPr lang="en-US" sz="2400" b="1" dirty="0">
                <a:solidFill>
                  <a:srgbClr val="00501C"/>
                </a:solidFill>
              </a:rPr>
              <a:t>Yes, the restraint with Chloe was permissible </a:t>
            </a:r>
          </a:p>
        </p:txBody>
      </p:sp>
    </p:spTree>
    <p:extLst>
      <p:ext uri="{BB962C8B-B14F-4D97-AF65-F5344CB8AC3E}">
        <p14:creationId xmlns:p14="http://schemas.microsoft.com/office/powerpoint/2010/main" val="1798111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a:bodyPr>
          <a:lstStyle/>
          <a:p>
            <a:r>
              <a:rPr lang="en-US" altLang="en-US" sz="4800" b="1" dirty="0">
                <a:solidFill>
                  <a:srgbClr val="004F25"/>
                </a:solidFill>
              </a:rPr>
              <a:t>Purposes of Rule 4500</a:t>
            </a:r>
          </a:p>
        </p:txBody>
      </p:sp>
      <p:sp>
        <p:nvSpPr>
          <p:cNvPr id="13315" name="Text Placeholder 2"/>
          <p:cNvSpPr>
            <a:spLocks noGrp="1"/>
          </p:cNvSpPr>
          <p:nvPr>
            <p:ph type="body" sz="quarter" idx="10"/>
          </p:nvPr>
        </p:nvSpPr>
        <p:spPr>
          <a:xfrm>
            <a:off x="533400" y="1828800"/>
            <a:ext cx="8153400" cy="4114800"/>
          </a:xfrm>
        </p:spPr>
        <p:txBody>
          <a:bodyPr/>
          <a:lstStyle/>
          <a:p>
            <a:r>
              <a:rPr lang="en-US" altLang="en-US" dirty="0"/>
              <a:t>Positive and safe environments</a:t>
            </a:r>
          </a:p>
          <a:p>
            <a:pPr marL="0" indent="0">
              <a:buNone/>
            </a:pPr>
            <a:endParaRPr lang="en-US" altLang="en-US" sz="1600" dirty="0"/>
          </a:p>
          <a:p>
            <a:r>
              <a:rPr lang="en-US" altLang="en-US" dirty="0"/>
              <a:t>Positive behavioral interventions and supports</a:t>
            </a:r>
          </a:p>
          <a:p>
            <a:pPr marL="0" indent="0">
              <a:buNone/>
            </a:pPr>
            <a:endParaRPr lang="en-US" altLang="en-US" sz="1600" dirty="0"/>
          </a:p>
          <a:p>
            <a:r>
              <a:rPr lang="en-US" altLang="en-US" dirty="0"/>
              <a:t>Ensure students are not subjected to inappropriate use of restraint or seclusion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4F25"/>
          </a:solidFill>
        </p:spPr>
        <p:txBody>
          <a:bodyPr/>
          <a:lstStyle/>
          <a:p>
            <a:r>
              <a:rPr lang="en-US" b="1" dirty="0">
                <a:solidFill>
                  <a:schemeClr val="bg1"/>
                </a:solidFill>
              </a:rPr>
              <a:t>PROHIBITED INTERVENTIONS</a:t>
            </a:r>
          </a:p>
        </p:txBody>
      </p:sp>
      <p:cxnSp>
        <p:nvCxnSpPr>
          <p:cNvPr id="4" name="Straight Connector 3"/>
          <p:cNvCxnSpPr/>
          <p:nvPr/>
        </p:nvCxnSpPr>
        <p:spPr>
          <a:xfrm flipV="1">
            <a:off x="266700" y="183930"/>
            <a:ext cx="8682859" cy="76200"/>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8873359" y="163566"/>
            <a:ext cx="42041" cy="6532837"/>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6700" y="183930"/>
            <a:ext cx="38100" cy="6512473"/>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50468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sz="4800" b="1" dirty="0">
                <a:solidFill>
                  <a:srgbClr val="004F25"/>
                </a:solidFill>
              </a:rPr>
              <a:t>Prohibited Interventions</a:t>
            </a:r>
          </a:p>
        </p:txBody>
      </p:sp>
      <p:sp>
        <p:nvSpPr>
          <p:cNvPr id="14339" name="Content Placeholder 2"/>
          <p:cNvSpPr>
            <a:spLocks noGrp="1"/>
          </p:cNvSpPr>
          <p:nvPr>
            <p:ph sz="quarter" idx="10"/>
          </p:nvPr>
        </p:nvSpPr>
        <p:spPr>
          <a:xfrm>
            <a:off x="457200" y="1676400"/>
            <a:ext cx="8229600" cy="4572000"/>
          </a:xfrm>
        </p:spPr>
        <p:txBody>
          <a:bodyPr/>
          <a:lstStyle/>
          <a:p>
            <a:pPr marL="457200" indent="-457200">
              <a:buFont typeface="Arial"/>
              <a:buChar char="•"/>
            </a:pPr>
            <a:r>
              <a:rPr lang="en-US" altLang="en-US" sz="2400" dirty="0"/>
              <a:t>Mechanical restraint</a:t>
            </a:r>
          </a:p>
          <a:p>
            <a:endParaRPr lang="en-US" altLang="en-US" sz="1000" dirty="0"/>
          </a:p>
          <a:p>
            <a:pPr marL="457200" indent="-457200">
              <a:buFont typeface="Arial"/>
              <a:buChar char="•"/>
            </a:pPr>
            <a:r>
              <a:rPr lang="en-US" altLang="en-US" sz="2400" dirty="0"/>
              <a:t>Chemical restraint</a:t>
            </a:r>
          </a:p>
          <a:p>
            <a:endParaRPr lang="en-US" altLang="en-US" sz="1000" dirty="0"/>
          </a:p>
          <a:p>
            <a:pPr marL="457200" indent="-457200">
              <a:buFont typeface="Arial"/>
              <a:buChar char="•"/>
            </a:pPr>
            <a:r>
              <a:rPr lang="en-US" altLang="en-US" sz="2400" dirty="0"/>
              <a:t>Any intervention that restricts or limits breathing or communication, causes pain, or is imposed without maintaining direct visual contact</a:t>
            </a:r>
          </a:p>
          <a:p>
            <a:endParaRPr lang="en-US" altLang="en-US" sz="1000" dirty="0"/>
          </a:p>
          <a:p>
            <a:pPr marL="457200" indent="-457200">
              <a:buFont typeface="Arial"/>
              <a:buChar char="•"/>
            </a:pPr>
            <a:r>
              <a:rPr lang="en-US" altLang="en-US" sz="2400" dirty="0"/>
              <a:t>For convenience of staff</a:t>
            </a:r>
          </a:p>
          <a:p>
            <a:pPr marL="457200" indent="-457200">
              <a:buFont typeface="Arial"/>
              <a:buChar char="•"/>
            </a:pPr>
            <a:endParaRPr lang="en-US" altLang="en-US" sz="1000" dirty="0"/>
          </a:p>
          <a:p>
            <a:pPr marL="457200" indent="-457200">
              <a:buFont typeface="Arial"/>
              <a:buChar char="•"/>
            </a:pPr>
            <a:r>
              <a:rPr lang="en-US" altLang="en-US" sz="2400" dirty="0"/>
              <a:t>As a substitute for an educational program</a:t>
            </a:r>
          </a:p>
          <a:p>
            <a:pPr marL="457200" indent="-457200">
              <a:buFont typeface="Arial"/>
              <a:buChar char="•"/>
            </a:pPr>
            <a:endParaRPr lang="en-US" altLang="en-US" sz="1000" dirty="0"/>
          </a:p>
          <a:p>
            <a:pPr marL="457200" indent="-457200">
              <a:buFont typeface="Arial"/>
              <a:buChar char="•"/>
            </a:pPr>
            <a:r>
              <a:rPr lang="en-US" altLang="en-US" sz="2400" dirty="0"/>
              <a:t>As a substitute for inadequate staffing or training</a:t>
            </a:r>
          </a:p>
          <a:p>
            <a:pPr marL="457200" indent="-457200">
              <a:buFont typeface="Arial"/>
              <a:buChar char="•"/>
            </a:pPr>
            <a:endParaRPr lang="en-US" altLang="en-US" sz="2400" dirty="0"/>
          </a:p>
          <a:p>
            <a:endParaRPr lang="en-US" altLang="en-US" sz="800" dirty="0"/>
          </a:p>
          <a:p>
            <a:pPr marL="457200" indent="-457200">
              <a:buFont typeface="Arial"/>
              <a:buChar char="•"/>
            </a:pPr>
            <a:endParaRPr lang="en-US" altLang="en-US" sz="3000" dirty="0"/>
          </a:p>
          <a:p>
            <a:endParaRPr lang="en-US" altLang="en-US" sz="800" dirty="0"/>
          </a:p>
          <a:p>
            <a:endParaRPr lang="en-US" altLang="en-US" dirty="0"/>
          </a:p>
          <a:p>
            <a:endParaRPr lang="en-US" altLang="en-US" dirty="0"/>
          </a:p>
        </p:txBody>
      </p:sp>
    </p:spTree>
    <p:extLst>
      <p:ext uri="{BB962C8B-B14F-4D97-AF65-F5344CB8AC3E}">
        <p14:creationId xmlns:p14="http://schemas.microsoft.com/office/powerpoint/2010/main" val="17329580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r>
              <a:rPr lang="en-US" altLang="en-US" sz="4800" b="1" dirty="0">
                <a:solidFill>
                  <a:srgbClr val="004F25"/>
                </a:solidFill>
              </a:rPr>
              <a:t>Prohibited Interventions Cont.</a:t>
            </a:r>
            <a:endParaRPr lang="en-US" altLang="en-US" sz="4800" dirty="0"/>
          </a:p>
        </p:txBody>
      </p:sp>
      <p:sp>
        <p:nvSpPr>
          <p:cNvPr id="14339" name="Content Placeholder 2"/>
          <p:cNvSpPr>
            <a:spLocks noGrp="1"/>
          </p:cNvSpPr>
          <p:nvPr>
            <p:ph sz="quarter" idx="10"/>
          </p:nvPr>
        </p:nvSpPr>
        <p:spPr>
          <a:xfrm>
            <a:off x="457200" y="1676400"/>
            <a:ext cx="8229600" cy="4572000"/>
          </a:xfrm>
        </p:spPr>
        <p:txBody>
          <a:bodyPr/>
          <a:lstStyle/>
          <a:p>
            <a:endParaRPr lang="en-US" altLang="en-US" sz="2000" dirty="0"/>
          </a:p>
          <a:p>
            <a:pPr marL="457200" indent="-457200">
              <a:buFont typeface="Arial"/>
              <a:buChar char="•"/>
            </a:pPr>
            <a:r>
              <a:rPr lang="en-US" altLang="en-US" sz="2400" dirty="0"/>
              <a:t>As a form of discipline or punishment</a:t>
            </a:r>
          </a:p>
          <a:p>
            <a:endParaRPr lang="en-US" altLang="en-US" sz="2400" dirty="0"/>
          </a:p>
          <a:p>
            <a:pPr marL="457200" indent="-457200">
              <a:buFont typeface="Arial"/>
              <a:buChar char="•"/>
            </a:pPr>
            <a:r>
              <a:rPr lang="en-US" altLang="en-US" sz="2400" dirty="0"/>
              <a:t>In response to student’s use of disrespect</a:t>
            </a:r>
          </a:p>
          <a:p>
            <a:endParaRPr lang="en-US" altLang="en-US" sz="2400" dirty="0"/>
          </a:p>
          <a:p>
            <a:pPr marL="457200" indent="-457200">
              <a:buFont typeface="Arial"/>
              <a:buChar char="•"/>
            </a:pPr>
            <a:r>
              <a:rPr lang="en-US" altLang="en-US" sz="2400" dirty="0"/>
              <a:t>In response to a verbal threat not accompanied by the means or intent to carry out that threat</a:t>
            </a:r>
          </a:p>
          <a:p>
            <a:endParaRPr lang="en-US" altLang="en-US" dirty="0"/>
          </a:p>
        </p:txBody>
      </p:sp>
    </p:spTree>
    <p:extLst>
      <p:ext uri="{BB962C8B-B14F-4D97-AF65-F5344CB8AC3E}">
        <p14:creationId xmlns:p14="http://schemas.microsoft.com/office/powerpoint/2010/main" val="17329580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92150"/>
          </a:xfrm>
        </p:spPr>
        <p:txBody>
          <a:bodyPr>
            <a:normAutofit fontScale="90000"/>
          </a:bodyPr>
          <a:lstStyle/>
          <a:p>
            <a:r>
              <a:rPr lang="en-US" sz="4800" b="1" dirty="0">
                <a:solidFill>
                  <a:srgbClr val="004F25"/>
                </a:solidFill>
              </a:rPr>
              <a:t>POLL</a:t>
            </a:r>
          </a:p>
        </p:txBody>
      </p:sp>
      <p:sp>
        <p:nvSpPr>
          <p:cNvPr id="9" name="Text Placeholder 8">
            <a:extLst>
              <a:ext uri="{FF2B5EF4-FFF2-40B4-BE49-F238E27FC236}">
                <a16:creationId xmlns:a16="http://schemas.microsoft.com/office/drawing/2014/main" id="{318E28BC-B15D-9244-BD0A-E82E042BF89C}"/>
              </a:ext>
            </a:extLst>
          </p:cNvPr>
          <p:cNvSpPr>
            <a:spLocks noGrp="1"/>
          </p:cNvSpPr>
          <p:nvPr>
            <p:ph type="body" sz="quarter" idx="10"/>
          </p:nvPr>
        </p:nvSpPr>
        <p:spPr>
          <a:xfrm>
            <a:off x="533400" y="1447800"/>
            <a:ext cx="8153400" cy="4800600"/>
          </a:xfrm>
        </p:spPr>
        <p:txBody>
          <a:bodyPr/>
          <a:lstStyle/>
          <a:p>
            <a:pPr marL="0" lvl="0" indent="0" algn="ctr" fontAlgn="auto">
              <a:spcBef>
                <a:spcPts val="0"/>
              </a:spcBef>
              <a:spcAft>
                <a:spcPts val="0"/>
              </a:spcAft>
              <a:buNone/>
              <a:defRPr/>
            </a:pPr>
            <a:r>
              <a:rPr lang="en-US" sz="2000" b="1" dirty="0"/>
              <a:t>Given the following scenario, would the following intervention be permissible? Why or why not?</a:t>
            </a:r>
          </a:p>
          <a:p>
            <a:pPr marL="0" lvl="0" indent="0" fontAlgn="auto">
              <a:spcBef>
                <a:spcPts val="0"/>
              </a:spcBef>
              <a:spcAft>
                <a:spcPts val="0"/>
              </a:spcAft>
              <a:buNone/>
              <a:defRPr/>
            </a:pPr>
            <a:endParaRPr lang="en-US" sz="1000" b="1" dirty="0"/>
          </a:p>
          <a:p>
            <a:pPr marL="0" indent="0">
              <a:buNone/>
            </a:pPr>
            <a:r>
              <a:rPr lang="en-US" sz="1800" dirty="0"/>
              <a:t>Frankie is frequently disruptive in class, often defiant when given instructions, and uses racial slurs when he gets angry. The school psychologist conducted a Functional Behavior Assessment and the team used that to develop a clearly defined Behavior Support Plan.</a:t>
            </a:r>
          </a:p>
          <a:p>
            <a:pPr marL="0" indent="0">
              <a:buNone/>
            </a:pPr>
            <a:endParaRPr lang="en-US" sz="1000" dirty="0"/>
          </a:p>
          <a:p>
            <a:pPr marL="0" indent="0">
              <a:buNone/>
            </a:pPr>
            <a:r>
              <a:rPr lang="en-US" sz="1800" dirty="0"/>
              <a:t>When a classmate reached for a toy, Frankie used an offensive term related to his peer’s race.  </a:t>
            </a:r>
          </a:p>
          <a:p>
            <a:pPr marL="0" indent="0">
              <a:buNone/>
            </a:pPr>
            <a:endParaRPr lang="en-US" sz="1000" dirty="0"/>
          </a:p>
          <a:p>
            <a:pPr marL="0" indent="0">
              <a:buNone/>
            </a:pPr>
            <a:r>
              <a:rPr lang="en-US" sz="1800" dirty="0"/>
              <a:t>Because his plan stated that he is to receive a ten-minute time-out in response to the use of offensive racial language, his BI brought Frankie to the seclusion room, shut the door, set the timer for ten minutes, and monitored him through the window throughout the time-out.</a:t>
            </a:r>
          </a:p>
          <a:p>
            <a:pPr marL="0" indent="0">
              <a:buNone/>
            </a:pPr>
            <a:endParaRPr lang="en-US" sz="1000" dirty="0"/>
          </a:p>
          <a:p>
            <a:pPr marL="0" indent="0">
              <a:buNone/>
            </a:pPr>
            <a:endParaRPr lang="en-US" sz="1000" dirty="0"/>
          </a:p>
        </p:txBody>
      </p:sp>
      <p:cxnSp>
        <p:nvCxnSpPr>
          <p:cNvPr id="10" name="Straight Connector 9">
            <a:extLst>
              <a:ext uri="{FF2B5EF4-FFF2-40B4-BE49-F238E27FC236}">
                <a16:creationId xmlns:a16="http://schemas.microsoft.com/office/drawing/2014/main" id="{EE79484A-2D7E-A94B-B7C0-29A39A35EDEE}"/>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5DEF66-8FE2-AC41-AB38-D3124251AD20}"/>
              </a:ext>
            </a:extLst>
          </p:cNvPr>
          <p:cNvCxnSpPr>
            <a:cxnSpLocks/>
          </p:cNvCxnSpPr>
          <p:nvPr/>
        </p:nvCxnSpPr>
        <p:spPr>
          <a:xfrm>
            <a:off x="152400" y="125758"/>
            <a:ext cx="76200" cy="6315891"/>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4268763-CB9A-2146-B7B9-CF11BF52B408}"/>
              </a:ext>
            </a:extLst>
          </p:cNvPr>
          <p:cNvCxnSpPr>
            <a:cxnSpLocks/>
          </p:cNvCxnSpPr>
          <p:nvPr/>
        </p:nvCxnSpPr>
        <p:spPr>
          <a:xfrm flipV="1">
            <a:off x="8991600" y="161109"/>
            <a:ext cx="786" cy="6239691"/>
          </a:xfrm>
          <a:prstGeom prst="line">
            <a:avLst/>
          </a:prstGeom>
          <a:ln w="1206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56625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4800" b="1" dirty="0">
                <a:solidFill>
                  <a:srgbClr val="004F25"/>
                </a:solidFill>
              </a:rPr>
              <a:t>AND THE ANSWER IS </a:t>
            </a:r>
            <a:r>
              <a:rPr lang="mr-IN" sz="4800" b="1" dirty="0">
                <a:solidFill>
                  <a:srgbClr val="004F25"/>
                </a:solidFill>
              </a:rPr>
              <a:t>…</a:t>
            </a:r>
            <a:endParaRPr lang="en-US" sz="4800" b="1" dirty="0">
              <a:solidFill>
                <a:srgbClr val="004F25"/>
              </a:solidFill>
            </a:endParaRPr>
          </a:p>
        </p:txBody>
      </p:sp>
      <p:sp>
        <p:nvSpPr>
          <p:cNvPr id="3" name="Content Placeholder 2"/>
          <p:cNvSpPr>
            <a:spLocks noGrp="1"/>
          </p:cNvSpPr>
          <p:nvPr>
            <p:ph sz="quarter" idx="10"/>
          </p:nvPr>
        </p:nvSpPr>
        <p:spPr>
          <a:xfrm>
            <a:off x="457200" y="1295400"/>
            <a:ext cx="8229600" cy="4953000"/>
          </a:xfrm>
        </p:spPr>
        <p:txBody>
          <a:bodyPr/>
          <a:lstStyle/>
          <a:p>
            <a:pPr algn="ctr"/>
            <a:r>
              <a:rPr lang="en-US" sz="2400" b="1" dirty="0">
                <a:solidFill>
                  <a:srgbClr val="00501C"/>
                </a:solidFill>
              </a:rPr>
              <a:t>No, Frankie was secluded and this use of seclusion is not permissible</a:t>
            </a:r>
          </a:p>
          <a:p>
            <a:pPr algn="ctr"/>
            <a:endParaRPr lang="en-US" sz="1000" b="1" dirty="0">
              <a:solidFill>
                <a:srgbClr val="00501C"/>
              </a:solidFill>
            </a:endParaRPr>
          </a:p>
          <a:p>
            <a:pPr marL="457200" indent="-457200">
              <a:buFont typeface="Arial" panose="020B0604020202020204" pitchFamily="34" charset="0"/>
              <a:buChar char="•"/>
            </a:pPr>
            <a:r>
              <a:rPr lang="en-US" sz="2000" dirty="0"/>
              <a:t>Restraints and seclusions are emergency interventions, not planned interventions</a:t>
            </a:r>
          </a:p>
          <a:p>
            <a:pPr marL="457200" indent="-457200">
              <a:buFont typeface="Arial" panose="020B0604020202020204" pitchFamily="34" charset="0"/>
              <a:buChar char="•"/>
            </a:pPr>
            <a:endParaRPr lang="en-US" sz="1200" dirty="0"/>
          </a:p>
          <a:p>
            <a:pPr marL="457200" indent="-457200">
              <a:buFont typeface="Arial" panose="020B0604020202020204" pitchFamily="34" charset="0"/>
              <a:buChar char="•"/>
            </a:pPr>
            <a:r>
              <a:rPr lang="en-US" sz="2000" dirty="0"/>
              <a:t>Any procedure that places a child alone in a room or space and does not permit them to leave at will is a seclusion.</a:t>
            </a:r>
          </a:p>
          <a:p>
            <a:pPr marL="457200" indent="-457200">
              <a:buFont typeface="Arial" panose="020B0604020202020204" pitchFamily="34" charset="0"/>
              <a:buChar char="•"/>
            </a:pPr>
            <a:endParaRPr lang="en-US" sz="1200" dirty="0"/>
          </a:p>
          <a:p>
            <a:pPr marL="457200" indent="-457200">
              <a:buFont typeface="Arial" panose="020B0604020202020204" pitchFamily="34" charset="0"/>
              <a:buChar char="•"/>
            </a:pPr>
            <a:r>
              <a:rPr lang="en-US" sz="2000" dirty="0"/>
              <a:t>Frankie’s behavior did not place him or anyone else at imminent risk of substantial injury.</a:t>
            </a:r>
          </a:p>
          <a:p>
            <a:pPr marL="457200" indent="-457200">
              <a:buFont typeface="Arial" panose="020B0604020202020204" pitchFamily="34" charset="0"/>
              <a:buChar char="•"/>
            </a:pPr>
            <a:endParaRPr lang="en-US" sz="1200" dirty="0"/>
          </a:p>
          <a:p>
            <a:pPr marL="457200" indent="-457200">
              <a:buFont typeface="Arial" panose="020B0604020202020204" pitchFamily="34" charset="0"/>
              <a:buChar char="•"/>
            </a:pPr>
            <a:r>
              <a:rPr lang="en-US" sz="2000" dirty="0"/>
              <a:t>Restraints and seclusions must be terminated as soon as the risk of harm is no longer present or could be managed by less restrictive measures</a:t>
            </a:r>
            <a:r>
              <a:rPr lang="en-US" sz="1800" dirty="0"/>
              <a:t>.  </a:t>
            </a:r>
            <a:endParaRPr lang="en-US" sz="2400" dirty="0"/>
          </a:p>
        </p:txBody>
      </p:sp>
    </p:spTree>
    <p:extLst>
      <p:ext uri="{BB962C8B-B14F-4D97-AF65-F5344CB8AC3E}">
        <p14:creationId xmlns:p14="http://schemas.microsoft.com/office/powerpoint/2010/main" val="664980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4F25"/>
          </a:solidFill>
        </p:spPr>
        <p:txBody>
          <a:bodyPr/>
          <a:lstStyle/>
          <a:p>
            <a:r>
              <a:rPr lang="en-US" sz="4300" b="1" dirty="0">
                <a:solidFill>
                  <a:schemeClr val="bg1"/>
                </a:solidFill>
              </a:rPr>
              <a:t>TERMINATION OF INTERVENTIONS</a:t>
            </a:r>
          </a:p>
        </p:txBody>
      </p:sp>
      <p:cxnSp>
        <p:nvCxnSpPr>
          <p:cNvPr id="4" name="Straight Connector 3"/>
          <p:cNvCxnSpPr/>
          <p:nvPr/>
        </p:nvCxnSpPr>
        <p:spPr>
          <a:xfrm flipV="1">
            <a:off x="266700" y="183930"/>
            <a:ext cx="8682859" cy="76200"/>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8873359" y="163566"/>
            <a:ext cx="42041" cy="6532837"/>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6700" y="183930"/>
            <a:ext cx="38100" cy="6512473"/>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407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b="1" dirty="0">
                <a:solidFill>
                  <a:srgbClr val="004F25"/>
                </a:solidFill>
              </a:rPr>
              <a:t>Termination of the Intervention</a:t>
            </a:r>
          </a:p>
        </p:txBody>
      </p:sp>
      <p:sp>
        <p:nvSpPr>
          <p:cNvPr id="14339" name="Content Placeholder 2"/>
          <p:cNvSpPr>
            <a:spLocks noGrp="1"/>
          </p:cNvSpPr>
          <p:nvPr>
            <p:ph sz="quarter" idx="10"/>
          </p:nvPr>
        </p:nvSpPr>
        <p:spPr>
          <a:xfrm>
            <a:off x="457200" y="1676400"/>
            <a:ext cx="8229600" cy="4419600"/>
          </a:xfrm>
        </p:spPr>
        <p:txBody>
          <a:bodyPr/>
          <a:lstStyle/>
          <a:p>
            <a:pPr marL="457200" indent="-457200">
              <a:buFont typeface="Arial"/>
              <a:buChar char="•"/>
            </a:pPr>
            <a:r>
              <a:rPr lang="en-US" altLang="en-US" sz="2800" b="1" dirty="0">
                <a:cs typeface="+mj-cs"/>
              </a:rPr>
              <a:t>As soon as </a:t>
            </a:r>
            <a:r>
              <a:rPr lang="mr-IN" altLang="en-US" sz="2800" b="1" dirty="0">
                <a:cs typeface="+mj-cs"/>
              </a:rPr>
              <a:t>…</a:t>
            </a:r>
            <a:endParaRPr lang="en-US" altLang="en-US" sz="2800" b="1" dirty="0">
              <a:cs typeface="+mj-cs"/>
            </a:endParaRPr>
          </a:p>
          <a:p>
            <a:pPr marL="1200150" lvl="1" indent="-457200">
              <a:buFont typeface="Arial"/>
              <a:buChar char="•"/>
            </a:pPr>
            <a:r>
              <a:rPr lang="en-US" altLang="en-US" sz="2000" dirty="0"/>
              <a:t>Unnecessary pain or significant distress</a:t>
            </a:r>
          </a:p>
          <a:p>
            <a:pPr marL="457200" indent="-457200">
              <a:buFont typeface="Arial"/>
              <a:buChar char="•"/>
            </a:pPr>
            <a:endParaRPr lang="en-US" altLang="en-US" sz="2000" dirty="0"/>
          </a:p>
          <a:p>
            <a:pPr marL="1200150" lvl="1" indent="-457200">
              <a:buFont typeface="Arial"/>
              <a:buChar char="•"/>
            </a:pPr>
            <a:r>
              <a:rPr lang="en-US" altLang="en-US" sz="2000" dirty="0"/>
              <a:t>Breathing or communication is compromised</a:t>
            </a:r>
          </a:p>
          <a:p>
            <a:endParaRPr lang="en-US" altLang="en-US" sz="2000" dirty="0"/>
          </a:p>
          <a:p>
            <a:pPr marL="1200150" lvl="1" indent="-457200">
              <a:buFont typeface="Arial"/>
              <a:buChar char="•"/>
            </a:pPr>
            <a:r>
              <a:rPr lang="en-US" altLang="en-US" sz="2000" dirty="0"/>
              <a:t>No longer poses imminent and substantial danger of physical injury</a:t>
            </a:r>
          </a:p>
          <a:p>
            <a:endParaRPr lang="en-US" altLang="en-US" sz="2000" dirty="0"/>
          </a:p>
          <a:p>
            <a:pPr marL="1200150" lvl="1" indent="-457200">
              <a:buFont typeface="Arial"/>
              <a:buChar char="•"/>
            </a:pPr>
            <a:r>
              <a:rPr lang="en-US" altLang="en-US" sz="2000" dirty="0"/>
              <a:t>Less restrictive interventions would be effective</a:t>
            </a:r>
          </a:p>
          <a:p>
            <a:pPr marL="457200" indent="-457200">
              <a:buFont typeface="Arial"/>
              <a:buChar char="•"/>
            </a:pPr>
            <a:endParaRPr lang="en-US" altLang="en-US" sz="2000" dirty="0"/>
          </a:p>
          <a:p>
            <a:pPr marL="457200" indent="-457200">
              <a:buFont typeface="Arial"/>
              <a:buChar char="•"/>
            </a:pPr>
            <a:r>
              <a:rPr lang="en-US" altLang="en-US" sz="2400" b="1" dirty="0"/>
              <a:t>Think about Frankie and his behavior plan ...</a:t>
            </a:r>
          </a:p>
        </p:txBody>
      </p:sp>
    </p:spTree>
    <p:extLst>
      <p:ext uri="{BB962C8B-B14F-4D97-AF65-F5344CB8AC3E}">
        <p14:creationId xmlns:p14="http://schemas.microsoft.com/office/powerpoint/2010/main" val="17329580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4F25"/>
          </a:solidFill>
        </p:spPr>
        <p:txBody>
          <a:bodyPr/>
          <a:lstStyle/>
          <a:p>
            <a:r>
              <a:rPr lang="en-US" b="1" dirty="0">
                <a:solidFill>
                  <a:schemeClr val="bg1"/>
                </a:solidFill>
              </a:rPr>
              <a:t>IN THE CONTEXT OF COVID-19</a:t>
            </a:r>
          </a:p>
        </p:txBody>
      </p:sp>
      <p:cxnSp>
        <p:nvCxnSpPr>
          <p:cNvPr id="4" name="Straight Connector 3"/>
          <p:cNvCxnSpPr/>
          <p:nvPr/>
        </p:nvCxnSpPr>
        <p:spPr>
          <a:xfrm flipV="1">
            <a:off x="266700" y="183930"/>
            <a:ext cx="8682859" cy="76200"/>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8873359" y="163566"/>
            <a:ext cx="42041" cy="6532837"/>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6700" y="183930"/>
            <a:ext cx="38100" cy="6512473"/>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58376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b="1" dirty="0">
                <a:solidFill>
                  <a:srgbClr val="004F25"/>
                </a:solidFill>
              </a:rPr>
              <a:t>Covid-19 Considerations</a:t>
            </a:r>
          </a:p>
        </p:txBody>
      </p:sp>
      <p:sp>
        <p:nvSpPr>
          <p:cNvPr id="14339" name="Content Placeholder 2"/>
          <p:cNvSpPr>
            <a:spLocks noGrp="1"/>
          </p:cNvSpPr>
          <p:nvPr>
            <p:ph sz="quarter" idx="10"/>
          </p:nvPr>
        </p:nvSpPr>
        <p:spPr>
          <a:xfrm>
            <a:off x="457200" y="1676400"/>
            <a:ext cx="8229600" cy="4419600"/>
          </a:xfrm>
        </p:spPr>
        <p:txBody>
          <a:bodyPr/>
          <a:lstStyle/>
          <a:p>
            <a:pPr marL="457200" indent="-457200">
              <a:buFont typeface="Arial"/>
              <a:buChar char="•"/>
            </a:pPr>
            <a:r>
              <a:rPr lang="en-US" altLang="en-US" sz="2200" b="1" dirty="0"/>
              <a:t>Fall 2020:  </a:t>
            </a:r>
          </a:p>
          <a:p>
            <a:pPr marL="1200150" lvl="1" indent="-457200">
              <a:buFont typeface="Arial"/>
              <a:buChar char="•"/>
            </a:pPr>
            <a:r>
              <a:rPr lang="en-US" altLang="en-US" sz="2000" dirty="0"/>
              <a:t>Exception granted:  during global pandemic, seclusion can be used instead of restraint as a means to mitigate the risk of viral transmission</a:t>
            </a:r>
          </a:p>
          <a:p>
            <a:pPr marL="1200150" lvl="1" indent="-457200">
              <a:buFont typeface="Arial"/>
              <a:buChar char="•"/>
            </a:pPr>
            <a:r>
              <a:rPr lang="en-US" altLang="en-US" sz="2000" dirty="0"/>
              <a:t>Think about Abigail scenario ...</a:t>
            </a:r>
          </a:p>
          <a:p>
            <a:pPr lvl="1" indent="0">
              <a:buNone/>
            </a:pPr>
            <a:endParaRPr lang="en-US" altLang="en-US" sz="1800" dirty="0"/>
          </a:p>
          <a:p>
            <a:pPr marL="457200" indent="-457200">
              <a:buFont typeface="Arial"/>
              <a:buChar char="•"/>
            </a:pPr>
            <a:r>
              <a:rPr lang="en-US" altLang="en-US" sz="2200" b="1" dirty="0"/>
              <a:t>Fall 2021:</a:t>
            </a:r>
          </a:p>
          <a:p>
            <a:pPr marL="1200150" lvl="1" indent="-457200">
              <a:buFont typeface="Arial"/>
              <a:buChar char="•"/>
            </a:pPr>
            <a:r>
              <a:rPr lang="en-US" altLang="en-US" sz="2000" dirty="0"/>
              <a:t>Schools serving students not yet eligible for a </a:t>
            </a:r>
            <a:r>
              <a:rPr lang="en-US" altLang="en-US" sz="2000" dirty="0" err="1"/>
              <a:t>covid</a:t>
            </a:r>
            <a:r>
              <a:rPr lang="en-US" altLang="en-US" sz="2000" dirty="0"/>
              <a:t> vaccine (ages 5-12) are able to use the exception above.</a:t>
            </a:r>
          </a:p>
          <a:p>
            <a:pPr marL="1200150" lvl="1" indent="-457200">
              <a:buFont typeface="Arial"/>
              <a:buChar char="•"/>
            </a:pPr>
            <a:endParaRPr lang="en-US" altLang="en-US" sz="1600" dirty="0"/>
          </a:p>
          <a:p>
            <a:pPr marL="1200150" lvl="1" indent="-457200">
              <a:buFont typeface="Arial"/>
              <a:buChar char="•"/>
            </a:pPr>
            <a:r>
              <a:rPr lang="en-US" altLang="en-US" sz="2000" dirty="0"/>
              <a:t>Schools serving students eligible for </a:t>
            </a:r>
            <a:r>
              <a:rPr lang="en-US" altLang="en-US" sz="2000" dirty="0" err="1"/>
              <a:t>covid</a:t>
            </a:r>
            <a:r>
              <a:rPr lang="en-US" altLang="en-US" sz="2000" dirty="0"/>
              <a:t> vaccine (ages 12 and up) should return to use of seclusion only when restraint is contraindicated.</a:t>
            </a:r>
          </a:p>
          <a:p>
            <a:pPr lvl="1" indent="0">
              <a:buNone/>
            </a:pPr>
            <a:endParaRPr lang="en-US" altLang="en-US" sz="1800" dirty="0"/>
          </a:p>
        </p:txBody>
      </p:sp>
    </p:spTree>
    <p:extLst>
      <p:ext uri="{BB962C8B-B14F-4D97-AF65-F5344CB8AC3E}">
        <p14:creationId xmlns:p14="http://schemas.microsoft.com/office/powerpoint/2010/main" val="33035774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b="1" dirty="0">
                <a:solidFill>
                  <a:srgbClr val="004F25"/>
                </a:solidFill>
              </a:rPr>
              <a:t>Covid-19 Considerations</a:t>
            </a:r>
          </a:p>
        </p:txBody>
      </p:sp>
      <p:sp>
        <p:nvSpPr>
          <p:cNvPr id="14339" name="Content Placeholder 2"/>
          <p:cNvSpPr>
            <a:spLocks noGrp="1"/>
          </p:cNvSpPr>
          <p:nvPr>
            <p:ph sz="quarter" idx="10"/>
          </p:nvPr>
        </p:nvSpPr>
        <p:spPr>
          <a:xfrm>
            <a:off x="457200" y="1447800"/>
            <a:ext cx="8229600" cy="4724400"/>
          </a:xfrm>
        </p:spPr>
        <p:txBody>
          <a:bodyPr/>
          <a:lstStyle/>
          <a:p>
            <a:pPr marL="342900" indent="-342900">
              <a:buFont typeface="Arial" panose="020B0604020202020204" pitchFamily="34" charset="0"/>
              <a:buChar char="•"/>
            </a:pPr>
            <a:r>
              <a:rPr lang="en-US" altLang="en-US" sz="2800" b="1" dirty="0"/>
              <a:t>Remember:</a:t>
            </a:r>
          </a:p>
          <a:p>
            <a:pPr marL="1085850" lvl="1" indent="-342900">
              <a:buFont typeface="Arial" panose="020B0604020202020204" pitchFamily="34" charset="0"/>
              <a:buChar char="•"/>
            </a:pPr>
            <a:r>
              <a:rPr lang="en-US" altLang="en-US" sz="2400" b="1" dirty="0"/>
              <a:t>Teams may meet on case-by-case basis to determine whether restraint is contraindicated</a:t>
            </a:r>
          </a:p>
          <a:p>
            <a:pPr marL="1485900" lvl="2" indent="-342900"/>
            <a:r>
              <a:rPr lang="en-US" altLang="en-US" sz="2000" dirty="0"/>
              <a:t>Include parents/guardians</a:t>
            </a:r>
          </a:p>
          <a:p>
            <a:pPr marL="1485900" lvl="2" indent="-342900"/>
            <a:r>
              <a:rPr lang="en-US" altLang="en-US" sz="2000" dirty="0"/>
              <a:t>Include </a:t>
            </a:r>
            <a:r>
              <a:rPr lang="en-US" altLang="en-US" sz="2000" dirty="0" err="1"/>
              <a:t>covid</a:t>
            </a:r>
            <a:r>
              <a:rPr lang="en-US" altLang="en-US" sz="2000" dirty="0"/>
              <a:t> coordinator, school nurse, other medical professionals</a:t>
            </a:r>
          </a:p>
          <a:p>
            <a:pPr marL="1485900" lvl="2" indent="-342900"/>
            <a:r>
              <a:rPr lang="en-US" altLang="en-US" sz="2000" dirty="0"/>
              <a:t>Consider physical, medical, psychological factors and personal history</a:t>
            </a:r>
          </a:p>
          <a:p>
            <a:pPr marL="1485900" lvl="2" indent="-342900"/>
            <a:r>
              <a:rPr lang="en-US" altLang="en-US" sz="2000" dirty="0"/>
              <a:t>Consider what data tells you</a:t>
            </a:r>
          </a:p>
          <a:p>
            <a:pPr marL="1485900" lvl="2" indent="-342900"/>
            <a:r>
              <a:rPr lang="en-US" altLang="en-US" sz="2000" dirty="0"/>
              <a:t>Consider whether student is eligible for but not vaccinated</a:t>
            </a:r>
          </a:p>
          <a:p>
            <a:pPr marL="1485900" lvl="2" indent="-342900"/>
            <a:r>
              <a:rPr lang="en-US" altLang="en-US" sz="2000" dirty="0"/>
              <a:t>Consider factors such as spitting or biting that may pose greater risk of viral transmission</a:t>
            </a:r>
          </a:p>
          <a:p>
            <a:pPr lvl="1" indent="0">
              <a:buNone/>
            </a:pPr>
            <a:endParaRPr lang="en-US" altLang="en-US" sz="1800" dirty="0"/>
          </a:p>
        </p:txBody>
      </p:sp>
    </p:spTree>
    <p:extLst>
      <p:ext uri="{BB962C8B-B14F-4D97-AF65-F5344CB8AC3E}">
        <p14:creationId xmlns:p14="http://schemas.microsoft.com/office/powerpoint/2010/main" val="1482878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rgbClr val="004F25"/>
          </a:solidFill>
        </p:spPr>
        <p:txBody>
          <a:bodyPr/>
          <a:lstStyle/>
          <a:p>
            <a:r>
              <a:rPr lang="en-US" sz="6000" b="1" dirty="0">
                <a:solidFill>
                  <a:schemeClr val="bg1"/>
                </a:solidFill>
              </a:rPr>
              <a:t>DEFINITIONS</a:t>
            </a:r>
          </a:p>
        </p:txBody>
      </p:sp>
      <p:cxnSp>
        <p:nvCxnSpPr>
          <p:cNvPr id="4" name="Straight Connector 3"/>
          <p:cNvCxnSpPr/>
          <p:nvPr/>
        </p:nvCxnSpPr>
        <p:spPr>
          <a:xfrm flipV="1">
            <a:off x="266700" y="183930"/>
            <a:ext cx="8682859" cy="76200"/>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8873359" y="163566"/>
            <a:ext cx="42041" cy="6532837"/>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6700" y="183930"/>
            <a:ext cx="38100" cy="6512473"/>
          </a:xfrm>
          <a:prstGeom prst="line">
            <a:avLst/>
          </a:prstGeom>
          <a:ln w="165100">
            <a:solidFill>
              <a:srgbClr val="004F2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60083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b="1" dirty="0">
                <a:solidFill>
                  <a:srgbClr val="004F25"/>
                </a:solidFill>
              </a:rPr>
              <a:t>Covid-19 Considerations</a:t>
            </a:r>
          </a:p>
        </p:txBody>
      </p:sp>
      <p:sp>
        <p:nvSpPr>
          <p:cNvPr id="14339" name="Content Placeholder 2"/>
          <p:cNvSpPr>
            <a:spLocks noGrp="1"/>
          </p:cNvSpPr>
          <p:nvPr>
            <p:ph sz="quarter" idx="10"/>
          </p:nvPr>
        </p:nvSpPr>
        <p:spPr>
          <a:xfrm>
            <a:off x="457200" y="1447800"/>
            <a:ext cx="8229600" cy="4724400"/>
          </a:xfrm>
        </p:spPr>
        <p:txBody>
          <a:bodyPr/>
          <a:lstStyle/>
          <a:p>
            <a:pPr marL="342900" indent="-342900">
              <a:buFont typeface="Arial" panose="020B0604020202020204" pitchFamily="34" charset="0"/>
              <a:buChar char="•"/>
            </a:pPr>
            <a:r>
              <a:rPr lang="en-US" altLang="en-US" sz="2400" b="1" dirty="0"/>
              <a:t>Additional Considerations:</a:t>
            </a:r>
          </a:p>
          <a:p>
            <a:pPr marL="1085850" lvl="1" indent="-342900">
              <a:buFont typeface="Arial" panose="020B0604020202020204" pitchFamily="34" charset="0"/>
              <a:buChar char="•"/>
            </a:pPr>
            <a:r>
              <a:rPr lang="en-US" altLang="en-US" sz="2200" dirty="0"/>
              <a:t>Personal Protective Equipment</a:t>
            </a:r>
          </a:p>
          <a:p>
            <a:pPr marL="1485900" lvl="2" indent="-342900"/>
            <a:r>
              <a:rPr lang="en-US" altLang="en-US" sz="2000" dirty="0"/>
              <a:t>Remove student’s face mask, if able to do so safely</a:t>
            </a:r>
          </a:p>
          <a:p>
            <a:pPr marL="1485900" lvl="2" indent="-342900"/>
            <a:endParaRPr lang="en-US" altLang="en-US" sz="1200" dirty="0"/>
          </a:p>
          <a:p>
            <a:pPr marL="1485900" lvl="2" indent="-342900"/>
            <a:r>
              <a:rPr lang="en-US" altLang="en-US" sz="2000" dirty="0"/>
              <a:t>Staff members should keep their facial covering, unless doing so interferes with their ability to safely and properly administer the restraint</a:t>
            </a:r>
          </a:p>
          <a:p>
            <a:pPr marL="1485900" lvl="2" indent="-342900"/>
            <a:endParaRPr lang="en-US" altLang="en-US" sz="1200" dirty="0"/>
          </a:p>
          <a:p>
            <a:pPr marL="1485900" lvl="2" indent="-342900"/>
            <a:r>
              <a:rPr lang="en-US" altLang="en-US" sz="2000" dirty="0"/>
              <a:t>Consider having observer wear facial instead of mask</a:t>
            </a:r>
          </a:p>
          <a:p>
            <a:pPr marL="1485900" lvl="2" indent="-342900"/>
            <a:endParaRPr lang="en-US" altLang="en-US" sz="1200" dirty="0"/>
          </a:p>
          <a:p>
            <a:pPr marL="1485900" lvl="2" indent="-342900"/>
            <a:r>
              <a:rPr lang="en-US" altLang="en-US" sz="2000" dirty="0"/>
              <a:t>Consult </a:t>
            </a:r>
            <a:r>
              <a:rPr lang="en-US" altLang="en-US" sz="2000" dirty="0" err="1"/>
              <a:t>covid</a:t>
            </a:r>
            <a:r>
              <a:rPr lang="en-US" altLang="en-US" sz="2000" dirty="0"/>
              <a:t> coordinator or school nurse for additional guidance</a:t>
            </a:r>
          </a:p>
          <a:p>
            <a:pPr marL="1085850" lvl="1" indent="-342900">
              <a:buFont typeface="Arial" panose="020B0604020202020204" pitchFamily="34" charset="0"/>
              <a:buChar char="•"/>
            </a:pPr>
            <a:endParaRPr lang="en-US" altLang="en-US" sz="1800" dirty="0"/>
          </a:p>
        </p:txBody>
      </p:sp>
    </p:spTree>
    <p:extLst>
      <p:ext uri="{BB962C8B-B14F-4D97-AF65-F5344CB8AC3E}">
        <p14:creationId xmlns:p14="http://schemas.microsoft.com/office/powerpoint/2010/main" val="27508572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altLang="en-US" b="1" dirty="0">
                <a:solidFill>
                  <a:srgbClr val="004F25"/>
                </a:solidFill>
              </a:rPr>
              <a:t>Covid-19 Considerations</a:t>
            </a:r>
          </a:p>
        </p:txBody>
      </p:sp>
      <p:sp>
        <p:nvSpPr>
          <p:cNvPr id="14339" name="Content Placeholder 2"/>
          <p:cNvSpPr>
            <a:spLocks noGrp="1"/>
          </p:cNvSpPr>
          <p:nvPr>
            <p:ph sz="quarter" idx="10"/>
          </p:nvPr>
        </p:nvSpPr>
        <p:spPr>
          <a:xfrm>
            <a:off x="457200" y="1447800"/>
            <a:ext cx="8229600" cy="4724400"/>
          </a:xfrm>
        </p:spPr>
        <p:txBody>
          <a:bodyPr/>
          <a:lstStyle/>
          <a:p>
            <a:pPr marL="342900" indent="-342900">
              <a:buFont typeface="Arial" panose="020B0604020202020204" pitchFamily="34" charset="0"/>
              <a:buChar char="•"/>
            </a:pPr>
            <a:r>
              <a:rPr lang="en-US" altLang="en-US" sz="2200" b="1" dirty="0"/>
              <a:t>Following a Restraint or Seclusion:</a:t>
            </a:r>
          </a:p>
          <a:p>
            <a:pPr marL="1085850" lvl="1" indent="-342900">
              <a:buFont typeface="Arial" panose="020B0604020202020204" pitchFamily="34" charset="0"/>
              <a:buChar char="•"/>
            </a:pPr>
            <a:r>
              <a:rPr lang="en-US" altLang="en-US" sz="2000" dirty="0"/>
              <a:t>Complete all guidelines mandated by Rule 4500</a:t>
            </a:r>
          </a:p>
          <a:p>
            <a:pPr marL="1485900" lvl="2" indent="-342900"/>
            <a:r>
              <a:rPr lang="en-US" altLang="en-US" sz="1800" dirty="0"/>
              <a:t>Health assessment</a:t>
            </a:r>
          </a:p>
          <a:p>
            <a:pPr marL="1485900" lvl="2" indent="-342900"/>
            <a:r>
              <a:rPr lang="en-US" altLang="en-US" sz="1800" dirty="0"/>
              <a:t>Monitoring</a:t>
            </a:r>
          </a:p>
          <a:p>
            <a:pPr marL="1485900" lvl="2" indent="-342900"/>
            <a:r>
              <a:rPr lang="en-US" altLang="en-US" sz="1800" dirty="0"/>
              <a:t>Reporting</a:t>
            </a:r>
          </a:p>
          <a:p>
            <a:pPr marL="1485900" lvl="2" indent="-342900"/>
            <a:r>
              <a:rPr lang="en-US" altLang="en-US" sz="1800" dirty="0"/>
              <a:t>Debriefing</a:t>
            </a:r>
          </a:p>
          <a:p>
            <a:pPr marL="1485900" lvl="2" indent="-342900"/>
            <a:r>
              <a:rPr lang="en-US" altLang="en-US" sz="1800" dirty="0"/>
              <a:t>Documenting</a:t>
            </a:r>
          </a:p>
          <a:p>
            <a:pPr marL="1943100" lvl="3" indent="-342900"/>
            <a:r>
              <a:rPr lang="en-US" altLang="en-US" sz="1800" dirty="0"/>
              <a:t>Including information related to contact tracing</a:t>
            </a:r>
          </a:p>
          <a:p>
            <a:pPr marL="1943100" lvl="3" indent="-342900"/>
            <a:endParaRPr lang="en-US" altLang="en-US" sz="1000" dirty="0"/>
          </a:p>
          <a:p>
            <a:pPr marL="1028700" lvl="1">
              <a:buFont typeface="Arial" panose="020B0604020202020204" pitchFamily="34" charset="0"/>
              <a:buChar char="•"/>
            </a:pPr>
            <a:r>
              <a:rPr lang="en-US" altLang="en-US" sz="2000" dirty="0"/>
              <a:t>Sanitize the area </a:t>
            </a:r>
          </a:p>
          <a:p>
            <a:pPr lvl="1" indent="0">
              <a:buNone/>
            </a:pPr>
            <a:endParaRPr lang="en-US" altLang="en-US" sz="1200" dirty="0"/>
          </a:p>
          <a:p>
            <a:pPr marL="1028700" lvl="1">
              <a:buFont typeface="Arial" panose="020B0604020202020204" pitchFamily="34" charset="0"/>
              <a:buChar char="•"/>
            </a:pPr>
            <a:r>
              <a:rPr lang="en-US" altLang="en-US" sz="2000" dirty="0"/>
              <a:t>Remove/sanitize/replace PPE</a:t>
            </a:r>
          </a:p>
          <a:p>
            <a:pPr marL="1028700" lvl="1">
              <a:buFont typeface="Arial" panose="020B0604020202020204" pitchFamily="34" charset="0"/>
              <a:buChar char="•"/>
            </a:pPr>
            <a:endParaRPr lang="en-US" altLang="en-US" sz="1000" dirty="0"/>
          </a:p>
          <a:p>
            <a:pPr marL="1028700" lvl="1">
              <a:buFont typeface="Arial" panose="020B0604020202020204" pitchFamily="34" charset="0"/>
              <a:buChar char="•"/>
            </a:pPr>
            <a:r>
              <a:rPr lang="en-US" altLang="en-US" sz="2000" dirty="0"/>
              <a:t>Wash hands</a:t>
            </a:r>
          </a:p>
          <a:p>
            <a:pPr marL="1085850" lvl="1" indent="-342900"/>
            <a:endParaRPr lang="en-US" altLang="en-US" sz="1800" b="1" dirty="0"/>
          </a:p>
          <a:p>
            <a:pPr marL="914400" lvl="2" indent="0">
              <a:buNone/>
            </a:pPr>
            <a:endParaRPr lang="en-US" sz="1000" dirty="0"/>
          </a:p>
          <a:p>
            <a:pPr lvl="1" indent="0">
              <a:buNone/>
            </a:pPr>
            <a:endParaRPr lang="en-US" altLang="en-US" sz="1800" dirty="0"/>
          </a:p>
        </p:txBody>
      </p:sp>
    </p:spTree>
    <p:extLst>
      <p:ext uri="{BB962C8B-B14F-4D97-AF65-F5344CB8AC3E}">
        <p14:creationId xmlns:p14="http://schemas.microsoft.com/office/powerpoint/2010/main" val="38619363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FEBAA-251C-704A-80C0-B8384D58B58D}"/>
              </a:ext>
            </a:extLst>
          </p:cNvPr>
          <p:cNvSpPr>
            <a:spLocks noGrp="1"/>
          </p:cNvSpPr>
          <p:nvPr>
            <p:ph type="title"/>
          </p:nvPr>
        </p:nvSpPr>
        <p:spPr/>
        <p:txBody>
          <a:bodyPr>
            <a:normAutofit fontScale="90000"/>
          </a:bodyPr>
          <a:lstStyle/>
          <a:p>
            <a:r>
              <a:rPr lang="en-US" b="1" dirty="0">
                <a:solidFill>
                  <a:srgbClr val="004F25"/>
                </a:solidFill>
              </a:rPr>
              <a:t>With Regard to Following Health and Safety Expectations</a:t>
            </a:r>
            <a:endParaRPr lang="en-US" dirty="0"/>
          </a:p>
        </p:txBody>
      </p:sp>
      <p:sp>
        <p:nvSpPr>
          <p:cNvPr id="3" name="Text Placeholder 2">
            <a:extLst>
              <a:ext uri="{FF2B5EF4-FFF2-40B4-BE49-F238E27FC236}">
                <a16:creationId xmlns:a16="http://schemas.microsoft.com/office/drawing/2014/main" id="{E876CA31-2B94-154D-8BA7-CC696C92EAB4}"/>
              </a:ext>
            </a:extLst>
          </p:cNvPr>
          <p:cNvSpPr>
            <a:spLocks noGrp="1"/>
          </p:cNvSpPr>
          <p:nvPr>
            <p:ph type="body" sz="quarter" idx="10"/>
          </p:nvPr>
        </p:nvSpPr>
        <p:spPr>
          <a:xfrm>
            <a:off x="533400" y="1828800"/>
            <a:ext cx="8153400" cy="4114800"/>
          </a:xfrm>
        </p:spPr>
        <p:txBody>
          <a:bodyPr/>
          <a:lstStyle/>
          <a:p>
            <a:r>
              <a:rPr lang="en-US" sz="2400" b="1" dirty="0"/>
              <a:t>Universal interventions and supports related to health and safety expectations</a:t>
            </a:r>
          </a:p>
          <a:p>
            <a:pPr lvl="1">
              <a:buFont typeface="Courier New" panose="02070309020205020404" pitchFamily="49" charset="0"/>
              <a:buChar char="o"/>
            </a:pPr>
            <a:r>
              <a:rPr lang="en-US" sz="1800" dirty="0"/>
              <a:t>Expected behaviors posted, taught, modeled, practiced, acknowledged</a:t>
            </a:r>
          </a:p>
          <a:p>
            <a:pPr lvl="1">
              <a:buFont typeface="Courier New" panose="02070309020205020404" pitchFamily="49" charset="0"/>
              <a:buChar char="o"/>
            </a:pPr>
            <a:r>
              <a:rPr lang="en-US" sz="1800" dirty="0"/>
              <a:t>Discuss rationale behind the expectations</a:t>
            </a:r>
          </a:p>
          <a:p>
            <a:pPr lvl="1">
              <a:buFont typeface="Courier New" panose="02070309020205020404" pitchFamily="49" charset="0"/>
              <a:buChar char="o"/>
            </a:pPr>
            <a:r>
              <a:rPr lang="en-US" sz="1800" dirty="0"/>
              <a:t>Social and emotional supports infused for all students who may be coping with trauma, anxiety, loss, fear, and confusion regarding the pandemic in general</a:t>
            </a:r>
          </a:p>
          <a:p>
            <a:pPr lvl="1">
              <a:buFont typeface="Courier New" panose="02070309020205020404" pitchFamily="49" charset="0"/>
              <a:buChar char="o"/>
            </a:pPr>
            <a:r>
              <a:rPr lang="en-US" sz="1800" dirty="0"/>
              <a:t>Acknowledgements to individuals and groups who adhere to expectations</a:t>
            </a:r>
          </a:p>
          <a:p>
            <a:pPr lvl="1">
              <a:buFont typeface="Courier New" panose="02070309020205020404" pitchFamily="49" charset="0"/>
              <a:buChar char="o"/>
            </a:pPr>
            <a:r>
              <a:rPr lang="en-US" sz="1800" dirty="0"/>
              <a:t>Scheduled mask breaks</a:t>
            </a:r>
          </a:p>
          <a:p>
            <a:pPr lvl="1">
              <a:buFont typeface="Courier New" panose="02070309020205020404" pitchFamily="49" charset="0"/>
              <a:buChar char="o"/>
            </a:pPr>
            <a:r>
              <a:rPr lang="en-US" sz="1800" dirty="0"/>
              <a:t>Variety for those with sensory issues</a:t>
            </a:r>
          </a:p>
          <a:p>
            <a:pPr lvl="1">
              <a:buFont typeface="Courier New" panose="02070309020205020404" pitchFamily="49" charset="0"/>
              <a:buChar char="o"/>
            </a:pPr>
            <a:r>
              <a:rPr lang="en-US" sz="1800" dirty="0"/>
              <a:t>Shields and/or barriers for those who need them as an alternative</a:t>
            </a:r>
          </a:p>
          <a:p>
            <a:pPr lvl="1">
              <a:buFont typeface="Courier New" panose="02070309020205020404" pitchFamily="49" charset="0"/>
              <a:buChar char="o"/>
            </a:pPr>
            <a:endParaRPr lang="en-US" sz="1800" dirty="0"/>
          </a:p>
          <a:p>
            <a:pPr lvl="1">
              <a:buFont typeface="Courier New" panose="02070309020205020404" pitchFamily="49" charset="0"/>
              <a:buChar char="o"/>
            </a:pPr>
            <a:endParaRPr lang="en-US" sz="1600" b="1" dirty="0"/>
          </a:p>
          <a:p>
            <a:pPr lvl="1">
              <a:buFont typeface="Courier New" panose="02070309020205020404" pitchFamily="49" charset="0"/>
              <a:buChar char="o"/>
            </a:pPr>
            <a:endParaRPr lang="en-US" sz="2000" b="1" dirty="0"/>
          </a:p>
          <a:p>
            <a:pPr lvl="1">
              <a:buFont typeface="Courier New" panose="02070309020205020404" pitchFamily="49" charset="0"/>
              <a:buChar char="o"/>
            </a:pPr>
            <a:endParaRPr lang="en-US" sz="2000" b="1" dirty="0"/>
          </a:p>
        </p:txBody>
      </p:sp>
    </p:spTree>
    <p:extLst>
      <p:ext uri="{BB962C8B-B14F-4D97-AF65-F5344CB8AC3E}">
        <p14:creationId xmlns:p14="http://schemas.microsoft.com/office/powerpoint/2010/main" val="14407527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FEBAA-251C-704A-80C0-B8384D58B58D}"/>
              </a:ext>
            </a:extLst>
          </p:cNvPr>
          <p:cNvSpPr>
            <a:spLocks noGrp="1"/>
          </p:cNvSpPr>
          <p:nvPr>
            <p:ph type="title"/>
          </p:nvPr>
        </p:nvSpPr>
        <p:spPr/>
        <p:txBody>
          <a:bodyPr>
            <a:normAutofit fontScale="90000"/>
          </a:bodyPr>
          <a:lstStyle/>
          <a:p>
            <a:r>
              <a:rPr lang="en-US" b="1" dirty="0">
                <a:solidFill>
                  <a:srgbClr val="004F25"/>
                </a:solidFill>
              </a:rPr>
              <a:t>With Regard to Following Health and Safety Expectations</a:t>
            </a:r>
            <a:endParaRPr lang="en-US" dirty="0"/>
          </a:p>
        </p:txBody>
      </p:sp>
      <p:sp>
        <p:nvSpPr>
          <p:cNvPr id="3" name="Text Placeholder 2">
            <a:extLst>
              <a:ext uri="{FF2B5EF4-FFF2-40B4-BE49-F238E27FC236}">
                <a16:creationId xmlns:a16="http://schemas.microsoft.com/office/drawing/2014/main" id="{E876CA31-2B94-154D-8BA7-CC696C92EAB4}"/>
              </a:ext>
            </a:extLst>
          </p:cNvPr>
          <p:cNvSpPr>
            <a:spLocks noGrp="1"/>
          </p:cNvSpPr>
          <p:nvPr>
            <p:ph type="body" sz="quarter" idx="10"/>
          </p:nvPr>
        </p:nvSpPr>
        <p:spPr>
          <a:xfrm>
            <a:off x="533400" y="1828800"/>
            <a:ext cx="8153400" cy="4343400"/>
          </a:xfrm>
        </p:spPr>
        <p:txBody>
          <a:bodyPr/>
          <a:lstStyle/>
          <a:p>
            <a:r>
              <a:rPr lang="en-US" sz="2200" b="1" dirty="0"/>
              <a:t>Targeted and Intensive interventions and supports for those who willfully violate health and safety expectations</a:t>
            </a:r>
            <a:endParaRPr lang="en-US" sz="2200" dirty="0"/>
          </a:p>
          <a:p>
            <a:pPr lvl="1">
              <a:buFont typeface="Courier New" panose="02070309020205020404" pitchFamily="49" charset="0"/>
              <a:buChar char="o"/>
            </a:pPr>
            <a:r>
              <a:rPr lang="en-US" sz="1800" dirty="0"/>
              <a:t>FBA-driven Behavioral Support Plans</a:t>
            </a:r>
          </a:p>
          <a:p>
            <a:pPr marL="457200" lvl="1" indent="0">
              <a:buNone/>
            </a:pPr>
            <a:endParaRPr lang="en-US" sz="1000" dirty="0"/>
          </a:p>
          <a:p>
            <a:pPr lvl="1">
              <a:buFont typeface="Courier New" panose="02070309020205020404" pitchFamily="49" charset="0"/>
              <a:buChar char="o"/>
            </a:pPr>
            <a:r>
              <a:rPr lang="en-US" sz="1800" dirty="0"/>
              <a:t>Consider level of risk involved</a:t>
            </a:r>
          </a:p>
          <a:p>
            <a:pPr marL="457200" lvl="1" indent="0">
              <a:buNone/>
            </a:pPr>
            <a:endParaRPr lang="en-US" sz="1000" dirty="0"/>
          </a:p>
          <a:p>
            <a:pPr lvl="1">
              <a:buFont typeface="Courier New" panose="02070309020205020404" pitchFamily="49" charset="0"/>
              <a:buChar char="o"/>
            </a:pPr>
            <a:r>
              <a:rPr lang="en-US" sz="1800" dirty="0"/>
              <a:t>Safe de-escalation space</a:t>
            </a:r>
          </a:p>
          <a:p>
            <a:pPr marL="457200" lvl="1" indent="0">
              <a:buNone/>
            </a:pPr>
            <a:endParaRPr lang="en-US" sz="1000" dirty="0"/>
          </a:p>
          <a:p>
            <a:pPr lvl="1">
              <a:buFont typeface="Courier New" panose="02070309020205020404" pitchFamily="49" charset="0"/>
              <a:buChar char="o"/>
            </a:pPr>
            <a:r>
              <a:rPr lang="en-US" sz="1800" dirty="0"/>
              <a:t>EST/504/IEP meetings</a:t>
            </a:r>
          </a:p>
          <a:p>
            <a:pPr marL="457200" lvl="1" indent="0">
              <a:buNone/>
            </a:pPr>
            <a:endParaRPr lang="en-US" sz="1000" dirty="0"/>
          </a:p>
          <a:p>
            <a:pPr lvl="1">
              <a:buFont typeface="Courier New" panose="02070309020205020404" pitchFamily="49" charset="0"/>
              <a:buChar char="o"/>
            </a:pPr>
            <a:r>
              <a:rPr lang="en-US" sz="1800" dirty="0"/>
              <a:t>For students with or suspected to have disabilities, adhere to all due process considerations</a:t>
            </a:r>
          </a:p>
          <a:p>
            <a:pPr lvl="2">
              <a:buFont typeface="Courier New" panose="02070309020205020404" pitchFamily="49" charset="0"/>
              <a:buChar char="o"/>
            </a:pPr>
            <a:r>
              <a:rPr lang="en-US" sz="1600" dirty="0"/>
              <a:t>Manifestation determination</a:t>
            </a:r>
          </a:p>
          <a:p>
            <a:pPr lvl="2">
              <a:buFont typeface="Courier New" panose="02070309020205020404" pitchFamily="49" charset="0"/>
              <a:buChar char="o"/>
            </a:pPr>
            <a:r>
              <a:rPr lang="en-US" sz="1600" dirty="0"/>
              <a:t>Change in placement / Free Appropriate Public Education</a:t>
            </a:r>
          </a:p>
          <a:p>
            <a:pPr lvl="2">
              <a:buFont typeface="Courier New" panose="02070309020205020404" pitchFamily="49" charset="0"/>
              <a:buChar char="o"/>
            </a:pPr>
            <a:r>
              <a:rPr lang="en-US" sz="1600" dirty="0"/>
              <a:t>Reintegration plan</a:t>
            </a:r>
          </a:p>
          <a:p>
            <a:pPr lvl="1">
              <a:buFont typeface="Courier New" panose="02070309020205020404" pitchFamily="49" charset="0"/>
              <a:buChar char="o"/>
            </a:pPr>
            <a:endParaRPr lang="en-US" sz="1600" b="1" dirty="0"/>
          </a:p>
          <a:p>
            <a:pPr lvl="1">
              <a:buFont typeface="Courier New" panose="02070309020205020404" pitchFamily="49" charset="0"/>
              <a:buChar char="o"/>
            </a:pPr>
            <a:endParaRPr lang="en-US" sz="2000" b="1" dirty="0"/>
          </a:p>
          <a:p>
            <a:pPr lvl="1">
              <a:buFont typeface="Courier New" panose="02070309020205020404" pitchFamily="49" charset="0"/>
              <a:buChar char="o"/>
            </a:pPr>
            <a:endParaRPr lang="en-US" sz="2000" b="1" dirty="0"/>
          </a:p>
        </p:txBody>
      </p:sp>
    </p:spTree>
    <p:extLst>
      <p:ext uri="{BB962C8B-B14F-4D97-AF65-F5344CB8AC3E}">
        <p14:creationId xmlns:p14="http://schemas.microsoft.com/office/powerpoint/2010/main" val="29678797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COMMENTS &amp; QUESTIONS</a:t>
            </a:r>
          </a:p>
        </p:txBody>
      </p:sp>
      <p:pic>
        <p:nvPicPr>
          <p:cNvPr id="4" name="Content Placeholder 3"/>
          <p:cNvPicPr>
            <a:picLocks noGrp="1" noChangeAspect="1"/>
          </p:cNvPicPr>
          <p:nvPr>
            <p:ph sz="quarter" idx="10"/>
          </p:nvPr>
        </p:nvPicPr>
        <p:blipFill>
          <a:blip r:embed="rId2">
            <a:extLst>
              <a:ext uri="{28A0092B-C50C-407E-A947-70E740481C1C}">
                <a14:useLocalDpi xmlns:a14="http://schemas.microsoft.com/office/drawing/2010/main" val="0"/>
              </a:ext>
            </a:extLst>
          </a:blip>
          <a:stretch>
            <a:fillRect/>
          </a:stretch>
        </p:blipFill>
        <p:spPr>
          <a:xfrm>
            <a:off x="1531937" y="1524000"/>
            <a:ext cx="6080125" cy="4291853"/>
          </a:xfrm>
        </p:spPr>
      </p:pic>
    </p:spTree>
    <p:extLst>
      <p:ext uri="{BB962C8B-B14F-4D97-AF65-F5344CB8AC3E}">
        <p14:creationId xmlns:p14="http://schemas.microsoft.com/office/powerpoint/2010/main" val="9717798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EEC46-4CD2-DE4F-95C9-7FCF5B244DB2}"/>
              </a:ext>
            </a:extLst>
          </p:cNvPr>
          <p:cNvSpPr>
            <a:spLocks noGrp="1"/>
          </p:cNvSpPr>
          <p:nvPr>
            <p:ph type="ctrTitle"/>
          </p:nvPr>
        </p:nvSpPr>
        <p:spPr>
          <a:xfrm>
            <a:off x="685800" y="1066801"/>
            <a:ext cx="7772400" cy="1600200"/>
          </a:xfrm>
          <a:solidFill>
            <a:schemeClr val="accent3">
              <a:lumMod val="40000"/>
              <a:lumOff val="60000"/>
            </a:schemeClr>
          </a:solidFill>
          <a:ln w="19050">
            <a:solidFill>
              <a:srgbClr val="004F25"/>
            </a:solidFill>
          </a:ln>
        </p:spPr>
        <p:txBody>
          <a:bodyPr/>
          <a:lstStyle/>
          <a:p>
            <a:r>
              <a:rPr lang="en-US" sz="5400" b="1" dirty="0">
                <a:solidFill>
                  <a:srgbClr val="004F25"/>
                </a:solidFill>
              </a:rPr>
              <a:t>Additional Information</a:t>
            </a:r>
          </a:p>
        </p:txBody>
      </p:sp>
      <p:sp>
        <p:nvSpPr>
          <p:cNvPr id="3" name="Subtitle 2">
            <a:extLst>
              <a:ext uri="{FF2B5EF4-FFF2-40B4-BE49-F238E27FC236}">
                <a16:creationId xmlns:a16="http://schemas.microsoft.com/office/drawing/2014/main" id="{78AE70CD-010B-C145-A771-430228BDA71A}"/>
              </a:ext>
            </a:extLst>
          </p:cNvPr>
          <p:cNvSpPr>
            <a:spLocks noGrp="1"/>
          </p:cNvSpPr>
          <p:nvPr>
            <p:ph type="subTitle" idx="1"/>
          </p:nvPr>
        </p:nvSpPr>
        <p:spPr>
          <a:xfrm>
            <a:off x="1409700" y="4800600"/>
            <a:ext cx="6400800" cy="1219200"/>
          </a:xfrm>
        </p:spPr>
        <p:txBody>
          <a:bodyPr/>
          <a:lstStyle/>
          <a:p>
            <a:r>
              <a:rPr lang="en-US" sz="2800" dirty="0">
                <a:hlinkClick r:id="rId2"/>
              </a:rPr>
              <a:t>tracy.harris@vermont.gov</a:t>
            </a:r>
            <a:endParaRPr lang="en-US" sz="2800" dirty="0"/>
          </a:p>
          <a:p>
            <a:endParaRPr lang="en-US" sz="2000" dirty="0"/>
          </a:p>
        </p:txBody>
      </p:sp>
      <p:sp>
        <p:nvSpPr>
          <p:cNvPr id="4" name="TextBox 3">
            <a:extLst>
              <a:ext uri="{FF2B5EF4-FFF2-40B4-BE49-F238E27FC236}">
                <a16:creationId xmlns:a16="http://schemas.microsoft.com/office/drawing/2014/main" id="{FA8B0B74-1AA2-A64F-BD15-F13F9B364A31}"/>
              </a:ext>
            </a:extLst>
          </p:cNvPr>
          <p:cNvSpPr txBox="1"/>
          <p:nvPr/>
        </p:nvSpPr>
        <p:spPr>
          <a:xfrm>
            <a:off x="838200" y="3276600"/>
            <a:ext cx="7543801" cy="1015663"/>
          </a:xfrm>
          <a:prstGeom prst="rect">
            <a:avLst/>
          </a:prstGeom>
          <a:noFill/>
        </p:spPr>
        <p:txBody>
          <a:bodyPr wrap="square" rtlCol="0">
            <a:spAutoFit/>
          </a:bodyPr>
          <a:lstStyle/>
          <a:p>
            <a:pPr algn="ctr"/>
            <a:r>
              <a:rPr lang="en-US" sz="2000" b="1" dirty="0"/>
              <a:t>Additional slides, </a:t>
            </a:r>
          </a:p>
          <a:p>
            <a:pPr algn="ctr"/>
            <a:r>
              <a:rPr lang="en-US" sz="2000" b="1" dirty="0"/>
              <a:t>addressing assessment, monitoring, reporting, and debriefing, </a:t>
            </a:r>
          </a:p>
          <a:p>
            <a:pPr algn="ctr"/>
            <a:r>
              <a:rPr lang="en-US" sz="2000" b="1" dirty="0"/>
              <a:t>are provided below</a:t>
            </a:r>
          </a:p>
        </p:txBody>
      </p:sp>
    </p:spTree>
    <p:extLst>
      <p:ext uri="{BB962C8B-B14F-4D97-AF65-F5344CB8AC3E}">
        <p14:creationId xmlns:p14="http://schemas.microsoft.com/office/powerpoint/2010/main" val="26730430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304800"/>
            <a:ext cx="8229600" cy="1371600"/>
          </a:xfrm>
        </p:spPr>
        <p:txBody>
          <a:bodyPr>
            <a:noAutofit/>
          </a:bodyPr>
          <a:lstStyle/>
          <a:p>
            <a:r>
              <a:rPr lang="en-US" altLang="en-US" b="1" dirty="0">
                <a:solidFill>
                  <a:srgbClr val="004F25"/>
                </a:solidFill>
              </a:rPr>
              <a:t>Following the Termination of the Intervention</a:t>
            </a:r>
          </a:p>
        </p:txBody>
      </p:sp>
      <p:sp>
        <p:nvSpPr>
          <p:cNvPr id="14339" name="Content Placeholder 2"/>
          <p:cNvSpPr>
            <a:spLocks noGrp="1"/>
          </p:cNvSpPr>
          <p:nvPr>
            <p:ph sz="quarter" idx="10"/>
          </p:nvPr>
        </p:nvSpPr>
        <p:spPr>
          <a:xfrm>
            <a:off x="457200" y="2362200"/>
            <a:ext cx="8229600" cy="3886200"/>
          </a:xfrm>
        </p:spPr>
        <p:txBody>
          <a:bodyPr/>
          <a:lstStyle/>
          <a:p>
            <a:pPr marL="457200" indent="-457200">
              <a:buFont typeface="Arial"/>
              <a:buChar char="•"/>
            </a:pPr>
            <a:r>
              <a:rPr lang="en-US" altLang="en-US" sz="2000" dirty="0"/>
              <a:t>Student shall be evaluated and monitored for the remainder of the school day</a:t>
            </a:r>
          </a:p>
          <a:p>
            <a:pPr marL="457200" indent="-457200">
              <a:buFont typeface="Arial"/>
              <a:buChar char="•"/>
            </a:pPr>
            <a:endParaRPr lang="en-US" altLang="en-US" sz="2000" dirty="0"/>
          </a:p>
          <a:p>
            <a:pPr marL="457200" indent="-457200">
              <a:buFont typeface="Arial"/>
              <a:buChar char="•"/>
            </a:pPr>
            <a:r>
              <a:rPr lang="en-US" altLang="en-US" sz="2000" dirty="0"/>
              <a:t>A routine physical/medical assessment shall be conducted by someone who was not involved in the intervention</a:t>
            </a:r>
          </a:p>
          <a:p>
            <a:endParaRPr lang="en-US" altLang="en-US" sz="2000" dirty="0"/>
          </a:p>
          <a:p>
            <a:pPr marL="457200" indent="-457200">
              <a:buFont typeface="Arial"/>
              <a:buChar char="•"/>
            </a:pPr>
            <a:r>
              <a:rPr lang="en-US" altLang="en-US" sz="2000" dirty="0"/>
              <a:t>Any injury received as a result of the intervention must be documented</a:t>
            </a:r>
          </a:p>
          <a:p>
            <a:endParaRPr lang="en-US" altLang="en-US" dirty="0"/>
          </a:p>
        </p:txBody>
      </p:sp>
    </p:spTree>
    <p:extLst>
      <p:ext uri="{BB962C8B-B14F-4D97-AF65-F5344CB8AC3E}">
        <p14:creationId xmlns:p14="http://schemas.microsoft.com/office/powerpoint/2010/main" val="17329580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Autofit/>
          </a:bodyPr>
          <a:lstStyle/>
          <a:p>
            <a:r>
              <a:rPr lang="en-US" altLang="en-US" sz="4400" b="1" dirty="0">
                <a:solidFill>
                  <a:srgbClr val="004F25"/>
                </a:solidFill>
              </a:rPr>
              <a:t>Reporting of Restraint/Seclusion</a:t>
            </a:r>
          </a:p>
        </p:txBody>
      </p:sp>
      <p:sp>
        <p:nvSpPr>
          <p:cNvPr id="14339" name="Content Placeholder 2"/>
          <p:cNvSpPr>
            <a:spLocks noGrp="1"/>
          </p:cNvSpPr>
          <p:nvPr>
            <p:ph sz="quarter" idx="10"/>
          </p:nvPr>
        </p:nvSpPr>
        <p:spPr>
          <a:xfrm>
            <a:off x="457200" y="2667000"/>
            <a:ext cx="8229600" cy="3429000"/>
          </a:xfrm>
        </p:spPr>
        <p:txBody>
          <a:bodyPr/>
          <a:lstStyle/>
          <a:p>
            <a:pPr marL="457200" indent="-457200">
              <a:buFont typeface="Arial"/>
              <a:buChar char="•"/>
            </a:pPr>
            <a:r>
              <a:rPr lang="en-US" altLang="en-US" dirty="0"/>
              <a:t>To the School Administrator:	</a:t>
            </a:r>
          </a:p>
          <a:p>
            <a:pPr marL="1200150" lvl="1" indent="-457200">
              <a:buFont typeface="Arial"/>
              <a:buChar char="•"/>
            </a:pPr>
            <a:r>
              <a:rPr lang="en-US" altLang="en-US" sz="2200" dirty="0"/>
              <a:t>As soon as possible, no later than the end of the school day on which the intervention occurred</a:t>
            </a:r>
          </a:p>
          <a:p>
            <a:r>
              <a:rPr lang="en-US" altLang="en-US" dirty="0"/>
              <a:t>	</a:t>
            </a:r>
          </a:p>
        </p:txBody>
      </p:sp>
    </p:spTree>
    <p:extLst>
      <p:ext uri="{BB962C8B-B14F-4D97-AF65-F5344CB8AC3E}">
        <p14:creationId xmlns:p14="http://schemas.microsoft.com/office/powerpoint/2010/main" val="17329580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sz="4400" b="1" dirty="0">
                <a:solidFill>
                  <a:srgbClr val="004F25"/>
                </a:solidFill>
              </a:rPr>
              <a:t>Reporting of Restraint/Seclusion</a:t>
            </a:r>
            <a:endParaRPr lang="en-US" sz="4400" dirty="0"/>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dirty="0"/>
              <a:t>To the parents/guardians:</a:t>
            </a:r>
          </a:p>
          <a:p>
            <a:endParaRPr lang="en-US" sz="800" dirty="0"/>
          </a:p>
          <a:p>
            <a:pPr marL="1200150" lvl="1" indent="-457200">
              <a:buFont typeface="Arial"/>
              <a:buChar char="•"/>
            </a:pPr>
            <a:r>
              <a:rPr lang="en-US" sz="2200" dirty="0"/>
              <a:t>School administrator must make documented attempt to provide verbal or electronic notice to parents as soon as possible, no later than the school day on which the intervention occurred</a:t>
            </a:r>
          </a:p>
          <a:p>
            <a:pPr lvl="1" indent="0">
              <a:buNone/>
            </a:pPr>
            <a:endParaRPr lang="en-US" sz="2200" dirty="0"/>
          </a:p>
          <a:p>
            <a:pPr marL="1200150" lvl="1" indent="-457200">
              <a:buFont typeface="Arial"/>
              <a:buChar char="•"/>
            </a:pPr>
            <a:r>
              <a:rPr lang="en-US" sz="2200" dirty="0"/>
              <a:t>Written notice must be provided to parents within 24 hours of  the intervention</a:t>
            </a:r>
          </a:p>
          <a:p>
            <a:pPr lvl="1" indent="0">
              <a:buNone/>
            </a:pPr>
            <a:endParaRPr lang="en-US" sz="2200" dirty="0"/>
          </a:p>
          <a:p>
            <a:pPr marL="1200150" lvl="1" indent="-457200">
              <a:buFont typeface="Arial"/>
              <a:buChar char="•"/>
            </a:pPr>
            <a:r>
              <a:rPr lang="en-US" sz="2200" dirty="0"/>
              <a:t>Written notice must include an invitation for the parents to participate in debriefing</a:t>
            </a:r>
          </a:p>
          <a:p>
            <a:endParaRPr lang="en-US" dirty="0"/>
          </a:p>
        </p:txBody>
      </p:sp>
    </p:spTree>
    <p:extLst>
      <p:ext uri="{BB962C8B-B14F-4D97-AF65-F5344CB8AC3E}">
        <p14:creationId xmlns:p14="http://schemas.microsoft.com/office/powerpoint/2010/main" val="26018633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r>
              <a:rPr lang="en-US" sz="4400" b="1" dirty="0">
                <a:solidFill>
                  <a:srgbClr val="004F25"/>
                </a:solidFill>
              </a:rPr>
              <a:t>Reporting of Restraint / Seclusion</a:t>
            </a:r>
          </a:p>
        </p:txBody>
      </p:sp>
      <p:sp>
        <p:nvSpPr>
          <p:cNvPr id="3" name="Content Placeholder 2"/>
          <p:cNvSpPr>
            <a:spLocks noGrp="1"/>
          </p:cNvSpPr>
          <p:nvPr>
            <p:ph sz="quarter" idx="10"/>
          </p:nvPr>
        </p:nvSpPr>
        <p:spPr>
          <a:xfrm>
            <a:off x="457200" y="1219200"/>
            <a:ext cx="8229600" cy="5257800"/>
          </a:xfrm>
        </p:spPr>
        <p:txBody>
          <a:bodyPr/>
          <a:lstStyle/>
          <a:p>
            <a:pPr marL="457200" indent="-457200">
              <a:buFont typeface="Arial"/>
              <a:buChar char="•"/>
            </a:pPr>
            <a:r>
              <a:rPr lang="en-US" sz="2800" dirty="0"/>
              <a:t>To the superintendent within 3 school days of the incident:</a:t>
            </a:r>
          </a:p>
          <a:p>
            <a:pPr marL="457200" indent="-457200">
              <a:buFont typeface="Arial"/>
              <a:buChar char="•"/>
            </a:pPr>
            <a:endParaRPr lang="en-US" sz="1600" dirty="0"/>
          </a:p>
          <a:p>
            <a:pPr marL="1200150" lvl="1" indent="-457200">
              <a:buFont typeface="Arial"/>
              <a:buChar char="•"/>
            </a:pPr>
            <a:r>
              <a:rPr lang="en-US" sz="2200" dirty="0"/>
              <a:t>Any death, injury, or hospitalization</a:t>
            </a:r>
          </a:p>
          <a:p>
            <a:pPr marL="1200150" lvl="1" indent="-457200">
              <a:buFont typeface="Arial"/>
              <a:buChar char="•"/>
            </a:pPr>
            <a:r>
              <a:rPr lang="en-US" sz="2200" dirty="0"/>
              <a:t>An individual staff member who’s used restraint or seclusion 3 separate times on one or more students</a:t>
            </a:r>
          </a:p>
          <a:p>
            <a:pPr marL="1200150" lvl="1" indent="-457200">
              <a:buFont typeface="Arial"/>
              <a:buChar char="•"/>
            </a:pPr>
            <a:r>
              <a:rPr lang="en-US" sz="2200" dirty="0"/>
              <a:t>The intervention lasted more than 15 minutes</a:t>
            </a:r>
          </a:p>
          <a:p>
            <a:pPr marL="1200150" lvl="1" indent="-457200">
              <a:buFont typeface="Arial"/>
              <a:buChar char="•"/>
            </a:pPr>
            <a:r>
              <a:rPr lang="en-US" sz="2200" dirty="0"/>
              <a:t>A student has been restrained or secluded 3 or more times per school year</a:t>
            </a:r>
          </a:p>
          <a:p>
            <a:pPr marL="1200150" lvl="1" indent="-457200">
              <a:buFont typeface="Arial"/>
              <a:buChar char="•"/>
            </a:pPr>
            <a:r>
              <a:rPr lang="en-US" sz="2200" dirty="0"/>
              <a:t>A student has been restrained or secluded more than once in one school day</a:t>
            </a:r>
          </a:p>
          <a:p>
            <a:pPr marL="1200150" lvl="1" indent="-457200">
              <a:buFont typeface="Arial"/>
              <a:buChar char="•"/>
            </a:pPr>
            <a:r>
              <a:rPr lang="en-US" sz="2200" dirty="0"/>
              <a:t>The intervention was used in violation of the rules</a:t>
            </a:r>
          </a:p>
          <a:p>
            <a:pPr marL="1200150" lvl="1" indent="-457200">
              <a:buFont typeface="Arial"/>
              <a:buChar char="•"/>
            </a:pPr>
            <a:endParaRPr lang="en-US" sz="2200" dirty="0"/>
          </a:p>
          <a:p>
            <a:endParaRPr lang="en-US" dirty="0"/>
          </a:p>
        </p:txBody>
      </p:sp>
    </p:spTree>
    <p:extLst>
      <p:ext uri="{BB962C8B-B14F-4D97-AF65-F5344CB8AC3E}">
        <p14:creationId xmlns:p14="http://schemas.microsoft.com/office/powerpoint/2010/main" val="611443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Definitions</a:t>
            </a:r>
          </a:p>
        </p:txBody>
      </p:sp>
      <p:sp>
        <p:nvSpPr>
          <p:cNvPr id="3" name="Text Placeholder 2"/>
          <p:cNvSpPr>
            <a:spLocks noGrp="1"/>
          </p:cNvSpPr>
          <p:nvPr>
            <p:ph type="body" sz="quarter" idx="10"/>
          </p:nvPr>
        </p:nvSpPr>
        <p:spPr>
          <a:xfrm>
            <a:off x="533400" y="1600200"/>
            <a:ext cx="8153400" cy="4191000"/>
          </a:xfrm>
        </p:spPr>
        <p:txBody>
          <a:bodyPr/>
          <a:lstStyle/>
          <a:p>
            <a:r>
              <a:rPr lang="en-US" b="1" dirty="0"/>
              <a:t>Seclusion:</a:t>
            </a:r>
          </a:p>
          <a:p>
            <a:pPr marL="0" indent="0">
              <a:buNone/>
            </a:pPr>
            <a:endParaRPr lang="en-US" sz="800" dirty="0"/>
          </a:p>
          <a:p>
            <a:pPr lvl="1"/>
            <a:r>
              <a:rPr lang="en-US" sz="2400" dirty="0"/>
              <a:t>The confinement of a student </a:t>
            </a:r>
            <a:r>
              <a:rPr lang="en-US" sz="2400" dirty="0">
                <a:solidFill>
                  <a:srgbClr val="C00000"/>
                </a:solidFill>
              </a:rPr>
              <a:t>alone</a:t>
            </a:r>
            <a:r>
              <a:rPr lang="en-US" sz="2400" dirty="0"/>
              <a:t> in a room or area</a:t>
            </a:r>
          </a:p>
          <a:p>
            <a:pPr marL="457200" lvl="1" indent="0">
              <a:buNone/>
            </a:pPr>
            <a:endParaRPr lang="en-US" sz="2400" dirty="0"/>
          </a:p>
          <a:p>
            <a:pPr lvl="1"/>
            <a:r>
              <a:rPr lang="en-US" sz="2400" dirty="0"/>
              <a:t>The student is prevented or reasonably believes he or she will be </a:t>
            </a:r>
            <a:r>
              <a:rPr lang="en-US" sz="2400" dirty="0">
                <a:solidFill>
                  <a:srgbClr val="C00000"/>
                </a:solidFill>
              </a:rPr>
              <a:t>prevented from leaving</a:t>
            </a:r>
          </a:p>
          <a:p>
            <a:pPr marL="457200" lvl="1" indent="0">
              <a:buNone/>
            </a:pPr>
            <a:endParaRPr lang="en-US" sz="2400" dirty="0"/>
          </a:p>
          <a:p>
            <a:pPr lvl="1"/>
            <a:r>
              <a:rPr lang="en-US" sz="2400" dirty="0"/>
              <a:t>Does NOT include time-out or private processing, in which the student is not left alone and is under adult supervision</a:t>
            </a:r>
          </a:p>
        </p:txBody>
      </p:sp>
    </p:spTree>
    <p:extLst>
      <p:ext uri="{BB962C8B-B14F-4D97-AF65-F5344CB8AC3E}">
        <p14:creationId xmlns:p14="http://schemas.microsoft.com/office/powerpoint/2010/main" val="159033706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004F25"/>
                </a:solidFill>
              </a:rPr>
              <a:t>Reporting of Restraint / Seclusion</a:t>
            </a:r>
          </a:p>
        </p:txBody>
      </p:sp>
      <p:sp>
        <p:nvSpPr>
          <p:cNvPr id="3" name="Content Placeholder 2"/>
          <p:cNvSpPr>
            <a:spLocks noGrp="1"/>
          </p:cNvSpPr>
          <p:nvPr>
            <p:ph sz="quarter" idx="10"/>
          </p:nvPr>
        </p:nvSpPr>
        <p:spPr>
          <a:xfrm>
            <a:off x="457200" y="1600200"/>
            <a:ext cx="8229600" cy="4800600"/>
          </a:xfrm>
        </p:spPr>
        <p:txBody>
          <a:bodyPr/>
          <a:lstStyle/>
          <a:p>
            <a:pPr marL="457200" indent="-457200">
              <a:buFont typeface="Arial"/>
              <a:buChar char="•"/>
            </a:pPr>
            <a:r>
              <a:rPr lang="en-US" sz="2800" dirty="0"/>
              <a:t>To the secretary of the Agency of Education within three school days of the superintendent’s receipt of the report:</a:t>
            </a:r>
          </a:p>
          <a:p>
            <a:endParaRPr lang="en-US" sz="800" dirty="0"/>
          </a:p>
          <a:p>
            <a:pPr marL="1200150" lvl="1" indent="-457200">
              <a:buFont typeface="Arial"/>
              <a:buChar char="•"/>
            </a:pPr>
            <a:r>
              <a:rPr lang="en-US" sz="2200" dirty="0"/>
              <a:t>Death or injury requiring outside medical attention</a:t>
            </a:r>
          </a:p>
          <a:p>
            <a:pPr lvl="1" indent="0">
              <a:buNone/>
            </a:pPr>
            <a:endParaRPr lang="en-US" sz="2200" dirty="0"/>
          </a:p>
          <a:p>
            <a:pPr marL="1200150" lvl="1" indent="-457200">
              <a:buFont typeface="Arial"/>
              <a:buChar char="•"/>
            </a:pPr>
            <a:r>
              <a:rPr lang="en-US" sz="2200" dirty="0"/>
              <a:t>Duration of more than 30 minutes</a:t>
            </a:r>
          </a:p>
          <a:p>
            <a:pPr lvl="1" indent="0">
              <a:buNone/>
            </a:pPr>
            <a:endParaRPr lang="en-US" sz="2200" dirty="0"/>
          </a:p>
          <a:p>
            <a:pPr marL="1200150" lvl="1" indent="-457200">
              <a:buFont typeface="Arial"/>
              <a:buChar char="•"/>
            </a:pPr>
            <a:r>
              <a:rPr lang="en-US" sz="2200" dirty="0"/>
              <a:t>Violation of the rule</a:t>
            </a:r>
          </a:p>
          <a:p>
            <a:pPr marL="1200150" lvl="1" indent="-457200">
              <a:buFont typeface="Arial"/>
              <a:buChar char="•"/>
            </a:pPr>
            <a:endParaRPr lang="en-US" dirty="0"/>
          </a:p>
          <a:p>
            <a:endParaRPr lang="en-US" dirty="0"/>
          </a:p>
          <a:p>
            <a:endParaRPr lang="en-US" dirty="0"/>
          </a:p>
          <a:p>
            <a:r>
              <a:rPr lang="en-US" dirty="0"/>
              <a:t>	</a:t>
            </a:r>
          </a:p>
        </p:txBody>
      </p:sp>
    </p:spTree>
    <p:extLst>
      <p:ext uri="{BB962C8B-B14F-4D97-AF65-F5344CB8AC3E}">
        <p14:creationId xmlns:p14="http://schemas.microsoft.com/office/powerpoint/2010/main" val="31187439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Debriefing</a:t>
            </a:r>
          </a:p>
        </p:txBody>
      </p:sp>
      <p:sp>
        <p:nvSpPr>
          <p:cNvPr id="3" name="Content Placeholder 2"/>
          <p:cNvSpPr>
            <a:spLocks noGrp="1"/>
          </p:cNvSpPr>
          <p:nvPr>
            <p:ph sz="quarter" idx="10"/>
          </p:nvPr>
        </p:nvSpPr>
        <p:spPr>
          <a:xfrm>
            <a:off x="457200" y="1981200"/>
            <a:ext cx="8229600" cy="4114800"/>
          </a:xfrm>
        </p:spPr>
        <p:txBody>
          <a:bodyPr/>
          <a:lstStyle/>
          <a:p>
            <a:pPr marL="457200" indent="-457200">
              <a:buFont typeface="Arial"/>
              <a:buChar char="•"/>
            </a:pPr>
            <a:r>
              <a:rPr lang="en-US" sz="2800" dirty="0"/>
              <a:t>With the student:</a:t>
            </a:r>
          </a:p>
          <a:p>
            <a:endParaRPr lang="en-US" sz="800" dirty="0"/>
          </a:p>
          <a:p>
            <a:pPr marL="1200150" lvl="1" indent="-457200">
              <a:buFont typeface="Arial"/>
              <a:buChar char="•"/>
            </a:pPr>
            <a:r>
              <a:rPr lang="en-US" sz="2200" dirty="0"/>
              <a:t>Within 2 school days</a:t>
            </a:r>
          </a:p>
          <a:p>
            <a:pPr lvl="1" indent="0">
              <a:buNone/>
            </a:pPr>
            <a:endParaRPr lang="en-US" sz="2200" dirty="0"/>
          </a:p>
          <a:p>
            <a:pPr marL="1200150" lvl="1" indent="-457200">
              <a:buFont typeface="Arial"/>
              <a:buChar char="•"/>
            </a:pPr>
            <a:r>
              <a:rPr lang="en-US" sz="2200" dirty="0"/>
              <a:t>With a proper staff member</a:t>
            </a:r>
          </a:p>
          <a:p>
            <a:pPr lvl="1" indent="0">
              <a:buNone/>
            </a:pPr>
            <a:endParaRPr lang="en-US" sz="2200" dirty="0"/>
          </a:p>
          <a:p>
            <a:pPr marL="1200150" lvl="1" indent="-457200">
              <a:buFont typeface="Arial"/>
              <a:buChar char="•"/>
            </a:pPr>
            <a:r>
              <a:rPr lang="en-US" sz="2200" dirty="0"/>
              <a:t>To review the incident and discuss precipitating behaviors, in a manner appropriate to the student’s age and developmental ability</a:t>
            </a:r>
          </a:p>
          <a:p>
            <a:pPr lvl="1" indent="0">
              <a:buNone/>
            </a:pPr>
            <a:endParaRPr lang="en-US" dirty="0"/>
          </a:p>
          <a:p>
            <a:endParaRPr lang="en-US" dirty="0"/>
          </a:p>
        </p:txBody>
      </p:sp>
    </p:spTree>
    <p:extLst>
      <p:ext uri="{BB962C8B-B14F-4D97-AF65-F5344CB8AC3E}">
        <p14:creationId xmlns:p14="http://schemas.microsoft.com/office/powerpoint/2010/main" val="27222638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Debriefing</a:t>
            </a:r>
          </a:p>
        </p:txBody>
      </p:sp>
      <p:sp>
        <p:nvSpPr>
          <p:cNvPr id="3" name="Content Placeholder 2"/>
          <p:cNvSpPr>
            <a:spLocks noGrp="1"/>
          </p:cNvSpPr>
          <p:nvPr>
            <p:ph sz="quarter" idx="10"/>
          </p:nvPr>
        </p:nvSpPr>
        <p:spPr>
          <a:xfrm>
            <a:off x="457200" y="2209800"/>
            <a:ext cx="8229600" cy="3886200"/>
          </a:xfrm>
        </p:spPr>
        <p:txBody>
          <a:bodyPr/>
          <a:lstStyle/>
          <a:p>
            <a:pPr marL="457200" indent="-457200">
              <a:buFont typeface="Arial"/>
              <a:buChar char="•"/>
            </a:pPr>
            <a:r>
              <a:rPr lang="en-US" sz="2800" dirty="0"/>
              <a:t>With the staff person(s) who administered the intervention:</a:t>
            </a:r>
          </a:p>
          <a:p>
            <a:endParaRPr lang="en-US" sz="800" dirty="0"/>
          </a:p>
          <a:p>
            <a:pPr marL="1200150" lvl="1" indent="-457200">
              <a:buFont typeface="Arial"/>
              <a:buChar char="•"/>
            </a:pPr>
            <a:r>
              <a:rPr lang="en-US" sz="2200" dirty="0"/>
              <a:t>Within 2 school days</a:t>
            </a:r>
          </a:p>
          <a:p>
            <a:pPr lvl="1" indent="0">
              <a:buNone/>
            </a:pPr>
            <a:endParaRPr lang="en-US" sz="2200" dirty="0"/>
          </a:p>
          <a:p>
            <a:pPr marL="1200150" lvl="1" indent="-457200">
              <a:buFont typeface="Arial"/>
              <a:buChar char="•"/>
            </a:pPr>
            <a:r>
              <a:rPr lang="en-US" sz="2200" dirty="0"/>
              <a:t>To discuss whether proper procedures were followed, including preventative strategies</a:t>
            </a:r>
          </a:p>
        </p:txBody>
      </p:sp>
    </p:spTree>
    <p:extLst>
      <p:ext uri="{BB962C8B-B14F-4D97-AF65-F5344CB8AC3E}">
        <p14:creationId xmlns:p14="http://schemas.microsoft.com/office/powerpoint/2010/main" val="17452024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Debriefing</a:t>
            </a:r>
          </a:p>
        </p:txBody>
      </p:sp>
      <p:sp>
        <p:nvSpPr>
          <p:cNvPr id="3" name="Content Placeholder 2"/>
          <p:cNvSpPr>
            <a:spLocks noGrp="1"/>
          </p:cNvSpPr>
          <p:nvPr>
            <p:ph sz="quarter" idx="10"/>
          </p:nvPr>
        </p:nvSpPr>
        <p:spPr>
          <a:xfrm>
            <a:off x="457200" y="1371600"/>
            <a:ext cx="8229600" cy="4876800"/>
          </a:xfrm>
        </p:spPr>
        <p:txBody>
          <a:bodyPr/>
          <a:lstStyle/>
          <a:p>
            <a:pPr marL="457200" indent="-457200">
              <a:buFont typeface="Arial"/>
              <a:buChar char="•"/>
            </a:pPr>
            <a:r>
              <a:rPr lang="en-US" dirty="0"/>
              <a:t>With parents (if desired):</a:t>
            </a:r>
          </a:p>
          <a:p>
            <a:endParaRPr lang="en-US" sz="800" dirty="0"/>
          </a:p>
          <a:p>
            <a:pPr marL="1200150" lvl="1" indent="-457200">
              <a:buFont typeface="Arial"/>
              <a:buChar char="•"/>
            </a:pPr>
            <a:r>
              <a:rPr lang="en-US" sz="2200" dirty="0"/>
              <a:t>Within 4 school days</a:t>
            </a:r>
          </a:p>
          <a:p>
            <a:pPr lvl="1" indent="0">
              <a:buNone/>
            </a:pPr>
            <a:endParaRPr lang="en-US" sz="2200" dirty="0"/>
          </a:p>
          <a:p>
            <a:pPr marL="1200150" lvl="1" indent="-457200">
              <a:buFont typeface="Arial"/>
              <a:buChar char="•"/>
            </a:pPr>
            <a:r>
              <a:rPr lang="en-US" sz="2200" dirty="0"/>
              <a:t>To participate in a review of the incident</a:t>
            </a:r>
          </a:p>
          <a:p>
            <a:pPr lvl="1" indent="0">
              <a:buNone/>
            </a:pPr>
            <a:endParaRPr lang="en-US" sz="2200" dirty="0"/>
          </a:p>
          <a:p>
            <a:pPr marL="1200150" lvl="1" indent="-457200">
              <a:buFont typeface="Arial"/>
              <a:buChar char="•"/>
            </a:pPr>
            <a:r>
              <a:rPr lang="en-US" sz="2200" dirty="0"/>
              <a:t>To determine any specific follow-up actions to be taken</a:t>
            </a:r>
          </a:p>
          <a:p>
            <a:pPr lvl="1" indent="0">
              <a:buNone/>
            </a:pPr>
            <a:endParaRPr lang="en-US" sz="2200" dirty="0"/>
          </a:p>
          <a:p>
            <a:pPr marL="1200150" lvl="1" indent="-457200">
              <a:buFont typeface="Arial"/>
              <a:buChar char="•"/>
            </a:pPr>
            <a:r>
              <a:rPr lang="en-US" sz="2200" dirty="0"/>
              <a:t>Parents shall receive written notice of the meeting</a:t>
            </a:r>
          </a:p>
          <a:p>
            <a:pPr lvl="1" indent="0">
              <a:buNone/>
            </a:pPr>
            <a:endParaRPr lang="en-US" sz="2200" dirty="0"/>
          </a:p>
          <a:p>
            <a:pPr marL="1200150" lvl="1" indent="-457200">
              <a:buFont typeface="Arial"/>
              <a:buChar char="•"/>
            </a:pPr>
            <a:r>
              <a:rPr lang="en-US" sz="2200" dirty="0"/>
              <a:t>Meeting shall be convened at a mutually acceptable time and place</a:t>
            </a:r>
          </a:p>
          <a:p>
            <a:endParaRPr lang="en-US" dirty="0"/>
          </a:p>
        </p:txBody>
      </p:sp>
    </p:spTree>
    <p:extLst>
      <p:ext uri="{BB962C8B-B14F-4D97-AF65-F5344CB8AC3E}">
        <p14:creationId xmlns:p14="http://schemas.microsoft.com/office/powerpoint/2010/main" val="276256283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rgbClr val="004F25"/>
                </a:solidFill>
              </a:rPr>
              <a:t>Annual Notification</a:t>
            </a:r>
          </a:p>
        </p:txBody>
      </p:sp>
      <p:sp>
        <p:nvSpPr>
          <p:cNvPr id="3" name="Content Placeholder 2"/>
          <p:cNvSpPr>
            <a:spLocks noGrp="1"/>
          </p:cNvSpPr>
          <p:nvPr>
            <p:ph sz="quarter" idx="10"/>
          </p:nvPr>
        </p:nvSpPr>
        <p:spPr>
          <a:xfrm>
            <a:off x="457200" y="2057400"/>
            <a:ext cx="8229600" cy="4191000"/>
          </a:xfrm>
        </p:spPr>
        <p:txBody>
          <a:bodyPr/>
          <a:lstStyle/>
          <a:p>
            <a:pPr marL="457200" indent="-457200">
              <a:buFont typeface="Arial"/>
              <a:buChar char="•"/>
            </a:pPr>
            <a:r>
              <a:rPr lang="en-US" sz="2800" dirty="0"/>
              <a:t>At or before the beginning of each </a:t>
            </a:r>
            <a:r>
              <a:rPr lang="en-US" sz="2800"/>
              <a:t>school year</a:t>
            </a:r>
            <a:endParaRPr lang="en-US" sz="2800" dirty="0"/>
          </a:p>
          <a:p>
            <a:endParaRPr lang="en-US" sz="800" dirty="0"/>
          </a:p>
          <a:p>
            <a:pPr marL="1200150" lvl="1" indent="-457200">
              <a:buFont typeface="Arial"/>
              <a:buChar char="•"/>
            </a:pPr>
            <a:r>
              <a:rPr lang="en-US" sz="2200" dirty="0"/>
              <a:t>The policies pertaining to restraint and seclusion</a:t>
            </a:r>
          </a:p>
          <a:p>
            <a:pPr lvl="1" indent="0">
              <a:buNone/>
            </a:pPr>
            <a:endParaRPr lang="en-US" sz="2200" dirty="0"/>
          </a:p>
          <a:p>
            <a:pPr marL="1200150" lvl="1" indent="-457200">
              <a:buFont typeface="Arial"/>
              <a:buChar char="•"/>
            </a:pPr>
            <a:r>
              <a:rPr lang="en-US" sz="2200" dirty="0"/>
              <a:t>The intent to emphasize the use of positive behavioral interventions and supports</a:t>
            </a:r>
          </a:p>
          <a:p>
            <a:pPr lvl="1" indent="0">
              <a:buNone/>
            </a:pPr>
            <a:endParaRPr lang="en-US" sz="2200" dirty="0"/>
          </a:p>
          <a:p>
            <a:pPr marL="1200150" lvl="1" indent="-457200">
              <a:buFont typeface="Arial"/>
              <a:buChar char="•"/>
            </a:pPr>
            <a:r>
              <a:rPr lang="en-US" sz="2200" dirty="0"/>
              <a:t>The intention to avoid restraint and seclusion to address student behavior</a:t>
            </a:r>
          </a:p>
          <a:p>
            <a:endParaRPr lang="en-US" dirty="0"/>
          </a:p>
        </p:txBody>
      </p:sp>
    </p:spTree>
    <p:extLst>
      <p:ext uri="{BB962C8B-B14F-4D97-AF65-F5344CB8AC3E}">
        <p14:creationId xmlns:p14="http://schemas.microsoft.com/office/powerpoint/2010/main" val="301696588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04800"/>
            <a:ext cx="8229600" cy="762000"/>
          </a:xfrm>
        </p:spPr>
        <p:txBody>
          <a:bodyPr/>
          <a:lstStyle/>
          <a:p>
            <a:r>
              <a:rPr lang="en-US" b="1" dirty="0">
                <a:solidFill>
                  <a:srgbClr val="004F25"/>
                </a:solidFill>
              </a:rPr>
              <a:t>Guidance Resources</a:t>
            </a:r>
          </a:p>
        </p:txBody>
      </p:sp>
      <p:sp>
        <p:nvSpPr>
          <p:cNvPr id="5" name="Content Placeholder 4"/>
          <p:cNvSpPr>
            <a:spLocks noGrp="1"/>
          </p:cNvSpPr>
          <p:nvPr>
            <p:ph type="body" sz="quarter" idx="10"/>
          </p:nvPr>
        </p:nvSpPr>
        <p:spPr>
          <a:xfrm>
            <a:off x="533400" y="1143000"/>
            <a:ext cx="8077200" cy="5029200"/>
          </a:xfrm>
        </p:spPr>
        <p:txBody>
          <a:bodyPr/>
          <a:lstStyle/>
          <a:p>
            <a:pPr marL="0" indent="0">
              <a:buNone/>
            </a:pPr>
            <a:endParaRPr lang="en-US" sz="1000" dirty="0"/>
          </a:p>
          <a:p>
            <a:r>
              <a:rPr lang="en-US" sz="1800" dirty="0"/>
              <a:t>Feel free to download the guidelines, along with an introductory memo and frequently asked questions, that have been uploaded onto this webinar.</a:t>
            </a:r>
          </a:p>
          <a:p>
            <a:endParaRPr lang="en-US" sz="1000" dirty="0"/>
          </a:p>
          <a:p>
            <a:r>
              <a:rPr lang="en-US" sz="1800" dirty="0"/>
              <a:t>An updated memo regarding the use of restraints and seclusions during the 2021-22 school year will be posted on the agency’s website soon.</a:t>
            </a:r>
          </a:p>
          <a:p>
            <a:endParaRPr lang="en-US" sz="1000" dirty="0"/>
          </a:p>
          <a:p>
            <a:r>
              <a:rPr lang="en-US" sz="1800" dirty="0"/>
              <a:t>A guidance document outlining the differences between escorts and moving restraints will also be posted on the agency’s website soon.</a:t>
            </a:r>
          </a:p>
          <a:p>
            <a:pPr marL="0" indent="0">
              <a:buNone/>
            </a:pPr>
            <a:endParaRPr lang="en-US" sz="1000" dirty="0"/>
          </a:p>
          <a:p>
            <a:r>
              <a:rPr lang="en-US" sz="1800" dirty="0">
                <a:hlinkClick r:id="rId2"/>
              </a:rPr>
              <a:t>https://education.vermont.gov/sites/aoe/files/documents/edu-guidelines-regarding-seclusion-in-vermont-schools-and-faqs.pdf</a:t>
            </a:r>
            <a:endParaRPr lang="en-US" sz="1800" dirty="0"/>
          </a:p>
          <a:p>
            <a:endParaRPr lang="en-US" sz="1000" dirty="0"/>
          </a:p>
          <a:p>
            <a:r>
              <a:rPr lang="en-US" sz="1800" dirty="0">
                <a:hlinkClick r:id="rId3"/>
              </a:rPr>
              <a:t>https://education.vermont.gov/sites/aoe/files/documents/edu-rule-4500-guidelines-document-part-i-seclusion-in-vermont-schools-memorandum.pdf</a:t>
            </a:r>
            <a:endParaRPr lang="en-US" sz="1800" dirty="0"/>
          </a:p>
          <a:p>
            <a:pPr marL="0" indent="0">
              <a:buNone/>
            </a:pPr>
            <a:endParaRPr lang="en-US" sz="1000" dirty="0"/>
          </a:p>
          <a:p>
            <a:r>
              <a:rPr lang="en-US" sz="1800" dirty="0">
                <a:hlinkClick r:id="rId4"/>
              </a:rPr>
              <a:t>tracy.harris@vermont.gov</a:t>
            </a:r>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1074637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sz="5400" b="1" dirty="0">
                <a:solidFill>
                  <a:schemeClr val="accent1"/>
                </a:solidFill>
              </a:rPr>
              <a:t>POLL</a:t>
            </a:r>
          </a:p>
        </p:txBody>
      </p:sp>
      <p:sp>
        <p:nvSpPr>
          <p:cNvPr id="3" name="Text Placeholder 2"/>
          <p:cNvSpPr>
            <a:spLocks noGrp="1"/>
          </p:cNvSpPr>
          <p:nvPr>
            <p:ph type="body" sz="quarter" idx="10"/>
          </p:nvPr>
        </p:nvSpPr>
        <p:spPr>
          <a:xfrm>
            <a:off x="533400" y="1524000"/>
            <a:ext cx="8153400" cy="44958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b="1" dirty="0">
                <a:latin typeface="+mj-lt"/>
              </a:rPr>
              <a:t>Does the following incident involve the use of seclusion?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b="1" dirty="0">
                <a:latin typeface="+mj-lt"/>
              </a:rPr>
              <a:t>Why or why not?</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200" b="1" dirty="0">
              <a:latin typeface="+mj-lt"/>
            </a:endParaRPr>
          </a:p>
          <a:p>
            <a:pPr marL="0" lvl="0" indent="0" fontAlgn="auto">
              <a:spcBef>
                <a:spcPts val="0"/>
              </a:spcBef>
              <a:spcAft>
                <a:spcPts val="0"/>
              </a:spcAft>
              <a:buNone/>
              <a:defRPr/>
            </a:pPr>
            <a:r>
              <a:rPr lang="en-US" sz="2000" dirty="0" err="1"/>
              <a:t>Zuri</a:t>
            </a:r>
            <a:r>
              <a:rPr lang="en-US" sz="2000" dirty="0"/>
              <a:t> began kicking a peer who was in line in front of her and wouldn’t stop when her Behavior Interventionist (BI) attempted to intervene and de-escalate.</a:t>
            </a:r>
          </a:p>
          <a:p>
            <a:pPr marL="0" lvl="0" indent="0" fontAlgn="auto">
              <a:spcBef>
                <a:spcPts val="0"/>
              </a:spcBef>
              <a:spcAft>
                <a:spcPts val="0"/>
              </a:spcAft>
              <a:buNone/>
              <a:defRPr/>
            </a:pPr>
            <a:endParaRPr lang="en-US" sz="1200" dirty="0"/>
          </a:p>
          <a:p>
            <a:pPr marL="0" lvl="0" indent="0" fontAlgn="auto">
              <a:spcBef>
                <a:spcPts val="0"/>
              </a:spcBef>
              <a:spcAft>
                <a:spcPts val="0"/>
              </a:spcAft>
              <a:buNone/>
              <a:defRPr/>
            </a:pPr>
            <a:r>
              <a:rPr lang="en-US" sz="2000" dirty="0"/>
              <a:t>The BI walked with her into the “quiet room,” where the door was closed and </a:t>
            </a:r>
            <a:r>
              <a:rPr lang="en-US" sz="2000" dirty="0" err="1"/>
              <a:t>Zuri</a:t>
            </a:r>
            <a:r>
              <a:rPr lang="en-US" sz="2000" dirty="0"/>
              <a:t> was not permitted to leave until she’d discussed the incident with her BI. </a:t>
            </a:r>
          </a:p>
          <a:p>
            <a:pPr marL="0" lvl="0" indent="0" fontAlgn="auto">
              <a:spcBef>
                <a:spcPts val="0"/>
              </a:spcBef>
              <a:spcAft>
                <a:spcPts val="0"/>
              </a:spcAft>
              <a:buNone/>
              <a:defRPr/>
            </a:pPr>
            <a:r>
              <a:rPr lang="en-US" sz="2000" dirty="0"/>
              <a:t> </a:t>
            </a:r>
          </a:p>
          <a:p>
            <a:pPr marL="0" lvl="0" indent="0" fontAlgn="auto">
              <a:spcBef>
                <a:spcPts val="0"/>
              </a:spcBef>
              <a:spcAft>
                <a:spcPts val="0"/>
              </a:spcAft>
              <a:buNone/>
              <a:defRPr/>
            </a:pPr>
            <a:r>
              <a:rPr lang="en-US" sz="2000" dirty="0"/>
              <a:t>Together, </a:t>
            </a:r>
            <a:r>
              <a:rPr lang="en-US" sz="2000" dirty="0" err="1"/>
              <a:t>Zuri</a:t>
            </a:r>
            <a:r>
              <a:rPr lang="en-US" sz="2000" dirty="0"/>
              <a:t> and her BI processed the situation and made a plan for what to do the next time she became upset with a peer.</a:t>
            </a:r>
          </a:p>
          <a:p>
            <a:pPr marL="0" marR="0" lvl="0" indent="0" defTabSz="914400" eaLnBrk="1" fontAlgn="auto" latinLnBrk="0" hangingPunct="1">
              <a:lnSpc>
                <a:spcPct val="100000"/>
              </a:lnSpc>
              <a:spcBef>
                <a:spcPts val="0"/>
              </a:spcBef>
              <a:spcAft>
                <a:spcPts val="0"/>
              </a:spcAft>
              <a:buClrTx/>
              <a:buSzTx/>
              <a:buFontTx/>
              <a:buNone/>
              <a:tabLst/>
              <a:defRPr/>
            </a:pPr>
            <a:endParaRPr lang="en-US" sz="1400" dirty="0">
              <a:latin typeface="+mj-lt"/>
            </a:endParaRPr>
          </a:p>
        </p:txBody>
      </p:sp>
      <p:cxnSp>
        <p:nvCxnSpPr>
          <p:cNvPr id="5" name="Straight Connector 4">
            <a:extLst>
              <a:ext uri="{FF2B5EF4-FFF2-40B4-BE49-F238E27FC236}">
                <a16:creationId xmlns:a16="http://schemas.microsoft.com/office/drawing/2014/main" id="{ECE03515-BC03-DB4B-ACA1-1F4FFA3715B1}"/>
              </a:ext>
            </a:extLst>
          </p:cNvPr>
          <p:cNvCxnSpPr>
            <a:cxnSpLocks/>
          </p:cNvCxnSpPr>
          <p:nvPr/>
        </p:nvCxnSpPr>
        <p:spPr>
          <a:xfrm>
            <a:off x="152400" y="161109"/>
            <a:ext cx="8915400" cy="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492A4F-9623-B943-A5D5-DA60923DDDDB}"/>
              </a:ext>
            </a:extLst>
          </p:cNvPr>
          <p:cNvCxnSpPr>
            <a:cxnSpLocks/>
          </p:cNvCxnSpPr>
          <p:nvPr/>
        </p:nvCxnSpPr>
        <p:spPr>
          <a:xfrm>
            <a:off x="152400" y="152400"/>
            <a:ext cx="0" cy="6324600"/>
          </a:xfrm>
          <a:prstGeom prst="line">
            <a:avLst/>
          </a:prstGeom>
          <a:ln w="12065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AA66DC5-8B66-1349-813A-E5E4AC1C73F2}"/>
              </a:ext>
            </a:extLst>
          </p:cNvPr>
          <p:cNvCxnSpPr>
            <a:cxnSpLocks/>
          </p:cNvCxnSpPr>
          <p:nvPr/>
        </p:nvCxnSpPr>
        <p:spPr>
          <a:xfrm>
            <a:off x="8991600" y="152400"/>
            <a:ext cx="0" cy="6172200"/>
          </a:xfrm>
          <a:prstGeom prst="line">
            <a:avLst/>
          </a:prstGeom>
          <a:ln w="1206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092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solidFill>
                  <a:schemeClr val="tx2">
                    <a:lumMod val="75000"/>
                  </a:schemeClr>
                </a:solidFill>
              </a:rPr>
              <a:t>AND THE ANSWER IS </a:t>
            </a:r>
            <a:r>
              <a:rPr lang="mr-IN" sz="4800" b="1" dirty="0">
                <a:solidFill>
                  <a:schemeClr val="tx2">
                    <a:lumMod val="75000"/>
                  </a:schemeClr>
                </a:solidFill>
              </a:rPr>
              <a:t>…</a:t>
            </a:r>
            <a:endParaRPr lang="en-US" sz="4800" b="1" dirty="0">
              <a:solidFill>
                <a:schemeClr val="tx2">
                  <a:lumMod val="75000"/>
                </a:schemeClr>
              </a:solidFill>
            </a:endParaRPr>
          </a:p>
        </p:txBody>
      </p:sp>
      <p:sp>
        <p:nvSpPr>
          <p:cNvPr id="3" name="Text Placeholder 2"/>
          <p:cNvSpPr>
            <a:spLocks noGrp="1"/>
          </p:cNvSpPr>
          <p:nvPr>
            <p:ph type="body" sz="quarter" idx="10"/>
          </p:nvPr>
        </p:nvSpPr>
        <p:spPr>
          <a:xfrm>
            <a:off x="533400" y="1905000"/>
            <a:ext cx="8153400" cy="4038600"/>
          </a:xfrm>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800" b="1" dirty="0">
                <a:latin typeface="+mj-lt"/>
              </a:rPr>
              <a:t>No, the incident described in the last slide </a:t>
            </a:r>
          </a:p>
          <a:p>
            <a:pPr marL="0" marR="0" lvl="0" indent="0" algn="ctr" defTabSz="914400" eaLnBrk="1" fontAlgn="auto" latinLnBrk="0" hangingPunct="1">
              <a:lnSpc>
                <a:spcPct val="100000"/>
              </a:lnSpc>
              <a:spcBef>
                <a:spcPts val="0"/>
              </a:spcBef>
              <a:spcAft>
                <a:spcPts val="0"/>
              </a:spcAft>
              <a:buClrTx/>
              <a:buSzTx/>
              <a:buFontTx/>
              <a:buNone/>
              <a:tabLst/>
              <a:defRPr/>
            </a:pPr>
            <a:r>
              <a:rPr lang="en-US" sz="2800" b="1" dirty="0">
                <a:latin typeface="+mj-lt"/>
              </a:rPr>
              <a:t>does not represent a seclusion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1800" dirty="0">
              <a:latin typeface="+mj-lt"/>
            </a:endParaRPr>
          </a:p>
          <a:p>
            <a:pPr fontAlgn="auto">
              <a:spcBef>
                <a:spcPts val="0"/>
              </a:spcBef>
              <a:spcAft>
                <a:spcPts val="0"/>
              </a:spcAft>
              <a:defRPr/>
            </a:pPr>
            <a:r>
              <a:rPr lang="en-US" sz="2400" dirty="0" err="1"/>
              <a:t>Zuri</a:t>
            </a:r>
            <a:r>
              <a:rPr lang="en-US" sz="2400" dirty="0"/>
              <a:t> and her behavior interventionist were together in the enclosed space. </a:t>
            </a:r>
          </a:p>
          <a:p>
            <a:pPr marL="0" marR="0" lvl="0" indent="0" defTabSz="914400" eaLnBrk="1" fontAlgn="auto" latinLnBrk="0" hangingPunct="1">
              <a:lnSpc>
                <a:spcPct val="100000"/>
              </a:lnSpc>
              <a:spcBef>
                <a:spcPts val="0"/>
              </a:spcBef>
              <a:spcAft>
                <a:spcPts val="0"/>
              </a:spcAft>
              <a:buClrTx/>
              <a:buSzTx/>
              <a:buFontTx/>
              <a:buNone/>
              <a:tabLst/>
              <a:defRPr/>
            </a:pPr>
            <a:r>
              <a:rPr lang="en-US" sz="1200" dirty="0"/>
              <a:t> </a:t>
            </a:r>
          </a:p>
          <a:p>
            <a:pPr fontAlgn="auto">
              <a:spcBef>
                <a:spcPts val="0"/>
              </a:spcBef>
              <a:spcAft>
                <a:spcPts val="0"/>
              </a:spcAft>
              <a:defRPr/>
            </a:pPr>
            <a:r>
              <a:rPr lang="en-US" sz="2400" dirty="0" err="1"/>
              <a:t>Zuri</a:t>
            </a:r>
            <a:r>
              <a:rPr lang="en-US" sz="2400" dirty="0"/>
              <a:t> was not alone in the room and was able to interact with her interventionist. </a:t>
            </a:r>
          </a:p>
        </p:txBody>
      </p:sp>
    </p:spTree>
    <p:extLst>
      <p:ext uri="{BB962C8B-B14F-4D97-AF65-F5344CB8AC3E}">
        <p14:creationId xmlns:p14="http://schemas.microsoft.com/office/powerpoint/2010/main" val="336197521"/>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edu-aoe-power-point-presentation</Template>
  <TotalTime>7561</TotalTime>
  <Words>4496</Words>
  <Application>Microsoft Macintosh PowerPoint</Application>
  <PresentationFormat>On-screen Show (4:3)</PresentationFormat>
  <Paragraphs>634</Paragraphs>
  <Slides>75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75</vt:i4>
      </vt:variant>
    </vt:vector>
  </HeadingPairs>
  <TitlesOfParts>
    <vt:vector size="82" baseType="lpstr">
      <vt:lpstr>ＭＳ Ｐゴシック</vt:lpstr>
      <vt:lpstr>Arial</vt:lpstr>
      <vt:lpstr>Calibri</vt:lpstr>
      <vt:lpstr>Courier New</vt:lpstr>
      <vt:lpstr>Franklin Gothic Book</vt:lpstr>
      <vt:lpstr>Palatino Linotype</vt:lpstr>
      <vt:lpstr>Custom Design</vt:lpstr>
      <vt:lpstr>Seclusion and Restraint  in Vermont Schools</vt:lpstr>
      <vt:lpstr>PowerPoint Presentation</vt:lpstr>
      <vt:lpstr>INTRODUCTION</vt:lpstr>
      <vt:lpstr>Restraint and Seclusion during COVID-19</vt:lpstr>
      <vt:lpstr>Purposes of Rule 4500</vt:lpstr>
      <vt:lpstr>DEFINITIONS</vt:lpstr>
      <vt:lpstr>Definitions</vt:lpstr>
      <vt:lpstr>POLL</vt:lpstr>
      <vt:lpstr>AND THE ANSWER IS …</vt:lpstr>
      <vt:lpstr>WHAT IF ...</vt:lpstr>
      <vt:lpstr>No, this is not a seclusion either</vt:lpstr>
      <vt:lpstr>WHAT IF ...</vt:lpstr>
      <vt:lpstr>Yes, this does represent a seclusion</vt:lpstr>
      <vt:lpstr>WHAT IF ...</vt:lpstr>
      <vt:lpstr>Yes, this too is a seclusion</vt:lpstr>
      <vt:lpstr>No COVID-19</vt:lpstr>
      <vt:lpstr>Definitions Continued</vt:lpstr>
      <vt:lpstr>Definitions Continued</vt:lpstr>
      <vt:lpstr>Definitions Continued</vt:lpstr>
      <vt:lpstr>POLL</vt:lpstr>
      <vt:lpstr>AND THE ANSWER IS …</vt:lpstr>
      <vt:lpstr>Definitions Continued</vt:lpstr>
      <vt:lpstr>A Note About Prone &amp; Supine Restraints</vt:lpstr>
      <vt:lpstr>Definitions Continued</vt:lpstr>
      <vt:lpstr>POLL</vt:lpstr>
      <vt:lpstr>And the answer is ...</vt:lpstr>
      <vt:lpstr>Definitions Continued</vt:lpstr>
      <vt:lpstr>POLL</vt:lpstr>
      <vt:lpstr>AND THE ANSWER IS …</vt:lpstr>
      <vt:lpstr>WHAT IF ...</vt:lpstr>
      <vt:lpstr>No, this does not represent a  substantial risk</vt:lpstr>
      <vt:lpstr>WHAT IF ...</vt:lpstr>
      <vt:lpstr>Yes, this is a substantial risk</vt:lpstr>
      <vt:lpstr>PERMISSIBLE USE OF SECLUSION</vt:lpstr>
      <vt:lpstr>Permissible Use of Seclusion</vt:lpstr>
      <vt:lpstr>What ???</vt:lpstr>
      <vt:lpstr>WHAT???</vt:lpstr>
      <vt:lpstr>POLL</vt:lpstr>
      <vt:lpstr>AND THE ANSWER IS …</vt:lpstr>
      <vt:lpstr>WHAT IF ...</vt:lpstr>
      <vt:lpstr>Yes, this is a permissible use of seclusion</vt:lpstr>
      <vt:lpstr>WHAT IF ...</vt:lpstr>
      <vt:lpstr>No, this is not a permissible use of seclusion</vt:lpstr>
      <vt:lpstr>PERMISSIBLE USE OF RESTRAINT</vt:lpstr>
      <vt:lpstr>Permissible Use of Restraint</vt:lpstr>
      <vt:lpstr>POLL</vt:lpstr>
      <vt:lpstr>No, this is not a permissible use of restraint</vt:lpstr>
      <vt:lpstr>WHAT IF ...</vt:lpstr>
      <vt:lpstr>And the Answer is ...</vt:lpstr>
      <vt:lpstr>PROHIBITED INTERVENTIONS</vt:lpstr>
      <vt:lpstr>Prohibited Interventions</vt:lpstr>
      <vt:lpstr>Prohibited Interventions Cont.</vt:lpstr>
      <vt:lpstr>POLL</vt:lpstr>
      <vt:lpstr>AND THE ANSWER IS …</vt:lpstr>
      <vt:lpstr>TERMINATION OF INTERVENTIONS</vt:lpstr>
      <vt:lpstr>Termination of the Intervention</vt:lpstr>
      <vt:lpstr>IN THE CONTEXT OF COVID-19</vt:lpstr>
      <vt:lpstr>Covid-19 Considerations</vt:lpstr>
      <vt:lpstr>Covid-19 Considerations</vt:lpstr>
      <vt:lpstr>Covid-19 Considerations</vt:lpstr>
      <vt:lpstr>Covid-19 Considerations</vt:lpstr>
      <vt:lpstr>With Regard to Following Health and Safety Expectations</vt:lpstr>
      <vt:lpstr>With Regard to Following Health and Safety Expectations</vt:lpstr>
      <vt:lpstr>COMMENTS &amp; QUESTIONS</vt:lpstr>
      <vt:lpstr>Additional Information</vt:lpstr>
      <vt:lpstr>Following the Termination of the Intervention</vt:lpstr>
      <vt:lpstr>Reporting of Restraint/Seclusion</vt:lpstr>
      <vt:lpstr>Reporting of Restraint/Seclusion</vt:lpstr>
      <vt:lpstr>Reporting of Restraint / Seclusion</vt:lpstr>
      <vt:lpstr>Reporting of Restraint / Seclusion</vt:lpstr>
      <vt:lpstr>Debriefing</vt:lpstr>
      <vt:lpstr>Debriefing</vt:lpstr>
      <vt:lpstr>Debriefing</vt:lpstr>
      <vt:lpstr>Annual Notification</vt:lpstr>
      <vt:lpstr>Guidance Resources</vt:lpstr>
    </vt:vector>
  </TitlesOfParts>
  <Company>Vermont Agency of Education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Template</dc:title>
  <dc:creator>Vermont Agency of Education</dc:creator>
  <cp:lastModifiedBy>Tracy Harris</cp:lastModifiedBy>
  <cp:revision>227</cp:revision>
  <dcterms:created xsi:type="dcterms:W3CDTF">2016-07-25T13:30:01Z</dcterms:created>
  <dcterms:modified xsi:type="dcterms:W3CDTF">2021-09-27T18:48:17Z</dcterms:modified>
</cp:coreProperties>
</file>