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0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1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3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4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5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6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8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9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20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1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22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23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24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notesMasterIdLst>
    <p:notesMasterId r:id="rId50"/>
  </p:notesMasterIdLst>
  <p:sldIdLst>
    <p:sldId id="256" r:id="rId2"/>
    <p:sldId id="1631" r:id="rId3"/>
    <p:sldId id="316" r:id="rId4"/>
    <p:sldId id="318" r:id="rId5"/>
    <p:sldId id="320" r:id="rId6"/>
    <p:sldId id="313" r:id="rId7"/>
    <p:sldId id="319" r:id="rId8"/>
    <p:sldId id="325" r:id="rId9"/>
    <p:sldId id="321" r:id="rId10"/>
    <p:sldId id="289" r:id="rId11"/>
    <p:sldId id="291" r:id="rId12"/>
    <p:sldId id="292" r:id="rId13"/>
    <p:sldId id="295" r:id="rId14"/>
    <p:sldId id="296" r:id="rId15"/>
    <p:sldId id="297" r:id="rId16"/>
    <p:sldId id="326" r:id="rId17"/>
    <p:sldId id="1628" r:id="rId18"/>
    <p:sldId id="327" r:id="rId19"/>
    <p:sldId id="299" r:id="rId20"/>
    <p:sldId id="338" r:id="rId21"/>
    <p:sldId id="340" r:id="rId22"/>
    <p:sldId id="341" r:id="rId23"/>
    <p:sldId id="1627" r:id="rId24"/>
    <p:sldId id="1629" r:id="rId25"/>
    <p:sldId id="1632" r:id="rId26"/>
    <p:sldId id="335" r:id="rId27"/>
    <p:sldId id="336" r:id="rId28"/>
    <p:sldId id="328" r:id="rId29"/>
    <p:sldId id="301" r:id="rId30"/>
    <p:sldId id="277" r:id="rId31"/>
    <p:sldId id="278" r:id="rId32"/>
    <p:sldId id="279" r:id="rId33"/>
    <p:sldId id="329" r:id="rId34"/>
    <p:sldId id="330" r:id="rId35"/>
    <p:sldId id="312" r:id="rId36"/>
    <p:sldId id="331" r:id="rId37"/>
    <p:sldId id="332" r:id="rId38"/>
    <p:sldId id="333" r:id="rId39"/>
    <p:sldId id="303" r:id="rId40"/>
    <p:sldId id="304" r:id="rId41"/>
    <p:sldId id="305" r:id="rId42"/>
    <p:sldId id="306" r:id="rId43"/>
    <p:sldId id="1630" r:id="rId44"/>
    <p:sldId id="307" r:id="rId45"/>
    <p:sldId id="308" r:id="rId46"/>
    <p:sldId id="334" r:id="rId47"/>
    <p:sldId id="309" r:id="rId48"/>
    <p:sldId id="310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30"/>
    <a:srgbClr val="04652A"/>
    <a:srgbClr val="BC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74" autoAdjust="0"/>
    <p:restoredTop sz="80294" autoAdjust="0"/>
  </p:normalViewPr>
  <p:slideViewPr>
    <p:cSldViewPr>
      <p:cViewPr varScale="1">
        <p:scale>
          <a:sx n="88" d="100"/>
          <a:sy n="88" d="100"/>
        </p:scale>
        <p:origin x="4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27C917-86D6-4083-BE96-E72DBE33C8E0}" type="datetimeFigureOut">
              <a:rPr lang="en-US"/>
              <a:pPr>
                <a:defRPr/>
              </a:pPr>
              <a:t>12/2/20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9FBDE9E-A812-4663-9CB3-8F1B9102178D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029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wise.ie/trending/dealing-with-cyberbullying-in-schools-2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cholastic.com/teachers/articles/teaching-content/cyberbullying-what-teachers-and-schools-can-do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lastic.com/teachers/articles/teaching-content/cyberbullying-what-teachers-and-schools-can-do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wise.ie/trending/dealing-with-cyberbullying-in-schools-2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cholastic.com/teachers/articles/teaching-content/cyberbullying-what-teachers-and-schools-can-do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ptheb.c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HHB behaviors negatively impact individual students and the entire school climate</a:t>
            </a:r>
            <a:endParaRPr lang="en-US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/>
              <a:t>Creating a strong and healthy climate can dramatically reduce the prevalence of these cases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2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https://www.webwise.ie/trending/dealing-with-cyberbullying-in-schools-2/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https://www.scholastic.com/teachers/articles/teaching-content/cyberbullying-what-teachers-and-schools-can-do/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454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https://www.scholastic.com/teachers/articles/teaching-content/cyberbullying-what-teachers-and-schools-can-do/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305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https://www.webwise.ie/trending/dealing-with-cyberbullying-in-schools-2/</a:t>
            </a:r>
            <a:endParaRPr lang="en-US" dirty="0"/>
          </a:p>
          <a:p>
            <a:r>
              <a:rPr lang="en-US" dirty="0">
                <a:hlinkClick r:id="rId4"/>
              </a:rPr>
              <a:t>https://www.scholastic.com/teachers/articles/teaching-content/cyberbullying-what-teachers-and-schools-can-do/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www.commonsense.org</a:t>
            </a:r>
            <a:r>
              <a:rPr lang="en-US" dirty="0"/>
              <a:t>/education/digital-citizenship/</a:t>
            </a:r>
            <a:r>
              <a:rPr lang="en-US" dirty="0" err="1"/>
              <a:t>curriculum?topic</a:t>
            </a:r>
            <a:r>
              <a:rPr lang="en-US" dirty="0"/>
              <a:t>=cyberbullying-digital-drama--hate-speech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89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031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595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Dispelling myth that bullying is a normal part of childhood</a:t>
            </a:r>
          </a:p>
          <a:p>
            <a:pPr lvl="1"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 adults how to identify bullying to prevent misidentification as conflict</a:t>
            </a:r>
            <a:endParaRPr lang="en-US" b="0">
              <a:effectLst/>
            </a:endParaRPr>
          </a:p>
          <a:p>
            <a:pPr lvl="1"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awareness of bullying, effects, strategies for supporting students who are bullied</a:t>
            </a:r>
          </a:p>
          <a:p>
            <a:r>
              <a:rPr lang="en-US"/>
              <a:t>Consider physical environment – what changes can be made to deter bullying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87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These skills can be used in all places at all times (including cyberbullying)</a:t>
            </a:r>
          </a:p>
          <a:p>
            <a:r>
              <a:rPr lang="en-US" b="1"/>
              <a:t>Keep it simple</a:t>
            </a:r>
          </a:p>
          <a:p>
            <a:r>
              <a:rPr lang="en-US" b="1"/>
              <a:t>To be used if</a:t>
            </a:r>
            <a:r>
              <a:rPr lang="en-US" b="1" baseline="0"/>
              <a:t> you encounter behavior that is NOT respectful (or … substitute your school expectation related to respect)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670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Be careful</a:t>
            </a:r>
            <a:r>
              <a:rPr lang="en-US" b="1" baseline="0"/>
              <a:t> of inadvertently rewarding the disrespectful behavior … discuss how showing/saying “stop” could be done so it still rewards the undesirable behavior</a:t>
            </a:r>
          </a:p>
          <a:p>
            <a:r>
              <a:rPr lang="en-US" sz="1200" b="1">
                <a:solidFill>
                  <a:srgbClr val="006530"/>
                </a:solidFill>
              </a:rPr>
              <a:t>(adaptable to elementary, middle, and high school)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567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721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8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589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Explain how problem behavior needs peer attend to keep it going, like candle needs oxygen to stay list</a:t>
            </a:r>
          </a:p>
          <a:p>
            <a:r>
              <a:rPr lang="en-US" baseline="0"/>
              <a:t>Discuss forms of peer attention (i.e. engaging with someone who teases you; laughing at someone being picked on; watching problem behavior and doing nothing)</a:t>
            </a:r>
          </a:p>
          <a:p>
            <a:r>
              <a:rPr lang="en-US" baseline="0"/>
              <a:t>Taking away peer attention is like taking the oxygen away from a candle (cover candle)</a:t>
            </a:r>
          </a:p>
          <a:p>
            <a:r>
              <a:rPr lang="en-US" baseline="0"/>
              <a:t>Explain how they can take away peer attention (stop, walk, talk)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665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Getting students to </a:t>
            </a:r>
            <a:r>
              <a:rPr lang="en-US" sz="2800" b="1"/>
              <a:t>buy-in</a:t>
            </a:r>
            <a:r>
              <a:rPr lang="en-US" sz="2800"/>
              <a:t> to an intervention is half the battle (or more than half)</a:t>
            </a:r>
          </a:p>
          <a:p>
            <a:pPr lvl="1"/>
            <a:r>
              <a:rPr lang="en-US" sz="2400"/>
              <a:t>Student </a:t>
            </a:r>
            <a:r>
              <a:rPr lang="en-US" sz="2400" b="1"/>
              <a:t>voice</a:t>
            </a:r>
            <a:r>
              <a:rPr lang="en-US" sz="2400"/>
              <a:t> and </a:t>
            </a:r>
            <a:r>
              <a:rPr lang="en-US" sz="2400" b="1"/>
              <a:t>modeling</a:t>
            </a:r>
            <a:r>
              <a:rPr lang="en-US" sz="2400"/>
              <a:t> is critical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874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538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305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010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55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88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99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47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>
                <a:ea typeface="ＭＳ Ｐゴシック" charset="-128"/>
              </a:rPr>
              <a:t>All behaviors have a </a:t>
            </a:r>
            <a:r>
              <a:rPr lang="en-US" altLang="en-US" sz="1200" b="1">
                <a:ea typeface="ＭＳ Ｐゴシック" charset="-128"/>
              </a:rPr>
              <a:t>function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ea typeface="ＭＳ Ｐゴシック" charset="-128"/>
              </a:rPr>
              <a:t>In order to change bullying behavior, we have to </a:t>
            </a:r>
            <a:r>
              <a:rPr lang="en-US" altLang="en-US" sz="1200" b="1">
                <a:ea typeface="ＭＳ Ｐゴシック" charset="-128"/>
              </a:rPr>
              <a:t>determine</a:t>
            </a:r>
            <a:r>
              <a:rPr lang="en-US" altLang="en-US" sz="1200">
                <a:ea typeface="ＭＳ Ｐゴシック" charset="-128"/>
              </a:rPr>
              <a:t> the function and </a:t>
            </a:r>
            <a:r>
              <a:rPr lang="en-US" altLang="en-US" sz="1200" b="1">
                <a:ea typeface="ＭＳ Ｐゴシック" charset="-128"/>
              </a:rPr>
              <a:t>reverse</a:t>
            </a:r>
            <a:r>
              <a:rPr lang="en-US" altLang="en-US" sz="1200">
                <a:ea typeface="ＭＳ Ｐゴシック" charset="-128"/>
              </a:rPr>
              <a:t> the incentive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200">
                <a:ea typeface="ＭＳ Ｐゴシック" charset="-128"/>
              </a:rPr>
              <a:t>Sometimes adults inadvertently reinforce behavior; haven’t examined function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88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44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cool new global initiative called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StopTheB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for young people, by young people – and was founded by two sisters, Vasundhara (22) and Riddhi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Oswal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(16). The main aim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StopTheB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only to raise awareness and educate on the issues, context, and dynamics of bullying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bystanding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behaviors, but more importantly to inspire individuals to rise up, support targets, intervene when they feel comfortable, and otherwise simply do the kind 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68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>
              <a:effectLst/>
            </a:endParaRPr>
          </a:p>
          <a:p>
            <a:pPr lvl="1"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Kids report that bullying gets worse after telling adults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07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977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1543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16175"/>
            <a:ext cx="8153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3912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533400" y="1600200"/>
            <a:ext cx="8153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8151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457200" y="1600200"/>
            <a:ext cx="82296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4627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457200" y="1600200"/>
            <a:ext cx="40386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  <p:custDataLst>
              <p:tags r:id="rId3"/>
            </p:custDataLst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111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533400" y="1600200"/>
            <a:ext cx="39624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4408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4648200" y="381000"/>
            <a:ext cx="4038600" cy="586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400" y="381000"/>
            <a:ext cx="39624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7873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981200" y="685800"/>
            <a:ext cx="5105400" cy="38862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81200" y="4648200"/>
            <a:ext cx="51054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549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951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57200" y="6172200"/>
            <a:ext cx="8229600" cy="517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9" name="Picture 9" descr="AOEd MOM Hor 2C.jp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6248400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09600" y="6491288"/>
            <a:ext cx="6248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isvermont.org/training-resources/special-topics-webinars/" TargetMode="External"/><Relationship Id="rId3" Type="http://schemas.openxmlformats.org/officeDocument/2006/relationships/tags" Target="../tags/tag25.xml"/><Relationship Id="rId7" Type="http://schemas.openxmlformats.org/officeDocument/2006/relationships/image" Target="../media/image3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hyperlink" Target="http://www.fas.org/sgp/crs/misc/R43254.pdf" TargetMode="Externa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hyperlink" Target="https://psycnet.apa.org/record/2001-05565-005" TargetMode="Externa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ndforcourage.org/" TargetMode="External"/><Relationship Id="rId3" Type="http://schemas.openxmlformats.org/officeDocument/2006/relationships/tags" Target="../tags/tag89.xml"/><Relationship Id="rId7" Type="http://schemas.openxmlformats.org/officeDocument/2006/relationships/hyperlink" Target="https://www.standforcourage.org/" TargetMode="Externa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yberbullying.org/stoptheb-a-new-anti-bullying-movemen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njbullying.org/documents/YVPMarch2010.pdf" TargetMode="External"/><Relationship Id="rId3" Type="http://schemas.openxmlformats.org/officeDocument/2006/relationships/tags" Target="../tags/tag94.xml"/><Relationship Id="rId7" Type="http://schemas.openxmlformats.org/officeDocument/2006/relationships/hyperlink" Target="https://www.researchgate.net/publication/230686527_Bystander_Motivation_in_Bullying_Incidents_To_Intervene_or_Not_to_Intervene" TargetMode="Externa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6.xml"/><Relationship Id="rId10" Type="http://schemas.openxmlformats.org/officeDocument/2006/relationships/hyperlink" Target="http://njbullying.org/documents/YVPMarch2010.pdf" TargetMode="External"/><Relationship Id="rId4" Type="http://schemas.openxmlformats.org/officeDocument/2006/relationships/tags" Target="../tags/tag95.xml"/><Relationship Id="rId9" Type="http://schemas.openxmlformats.org/officeDocument/2006/relationships/hyperlink" Target="http://www.ncbi.nlm.nih.gov/pmc/articles/PMC3415829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njbullying.org/documents/YVPMarch2010.pdf" TargetMode="External"/><Relationship Id="rId3" Type="http://schemas.openxmlformats.org/officeDocument/2006/relationships/tags" Target="../tags/tag9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1.xml"/><Relationship Id="rId10" Type="http://schemas.openxmlformats.org/officeDocument/2006/relationships/hyperlink" Target="http://njbullying.org/documents/YVPMarch2010.pdf" TargetMode="External"/><Relationship Id="rId4" Type="http://schemas.openxmlformats.org/officeDocument/2006/relationships/tags" Target="../tags/tag100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lastic.com/teachers/articles/teaching-content/cyberbullying-what-teachers-and-schools-can-do/" TargetMode="External"/><Relationship Id="rId3" Type="http://schemas.openxmlformats.org/officeDocument/2006/relationships/tags" Target="../tags/tag107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hyperlink" Target="https://www.commonsense.org/education/digital-citizenship/curriculum" TargetMode="Externa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1ght.com/Toxicity_during_coronavirus_Report-L1ght.pdf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hyperlink" Target="http://www.safeschools.info/content/BPRPWhitePaper2014.pdf" TargetMode="Externa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hyperlink" Target="http://www.safeschools.info/content/BPRPWhitePaper2014.pdf" TargetMode="Externa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4.xml"/><Relationship Id="rId7" Type="http://schemas.openxmlformats.org/officeDocument/2006/relationships/hyperlink" Target="https://www.pbis.org/topics/bullying-prevention" TargetMode="Externa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38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11.tiff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hyperlink" Target="http://ies.ed.gov/ncee/edlabs/regions/northeast/pdf/REL_2010092_sum.pdf" TargetMode="External"/><Relationship Id="rId5" Type="http://schemas.openxmlformats.org/officeDocument/2006/relationships/hyperlink" Target="https://ies.ed.gov/ncee/edlabs/regions/northeast/pdf/REL_2010092_sum.pdf" TargetMode="External"/><Relationship Id="rId4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4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egusd.net/pbis/bully-prevention-in-pbis/" TargetMode="External"/><Relationship Id="rId3" Type="http://schemas.openxmlformats.org/officeDocument/2006/relationships/tags" Target="../tags/tag163.xml"/><Relationship Id="rId7" Type="http://schemas.openxmlformats.org/officeDocument/2006/relationships/image" Target="../media/image12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7" Type="http://schemas.openxmlformats.org/officeDocument/2006/relationships/hyperlink" Target="https://www.stopbullying.gov/prevention/at-school/assess-bullying/index.html" TargetMode="Externa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hyperlink" Target="https://www.stopbullying.gov/prevention/at-school/assess-bullying/index.html" TargetMode="Externa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13.png"/><Relationship Id="rId5" Type="http://schemas.openxmlformats.org/officeDocument/2006/relationships/hyperlink" Target="https://www.pbis.org/Common/Cms/files/Forum15_Presentations/Bully%20Prevention%20within%20PBIS%20(post).pptx" TargetMode="External"/><Relationship Id="rId4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pbullying.gov/" TargetMode="External"/><Relationship Id="rId13" Type="http://schemas.openxmlformats.org/officeDocument/2006/relationships/hyperlink" Target="https://vtlawhelp.org/bullying-harassment?fbclid=IwAR0Dd5I7MYw27mhFLiXM2GaIrq8ufXAJsOizOEBmU0565na9bfzUeme-duc" TargetMode="External"/><Relationship Id="rId3" Type="http://schemas.openxmlformats.org/officeDocument/2006/relationships/tags" Target="../tags/tag190.xml"/><Relationship Id="rId7" Type="http://schemas.openxmlformats.org/officeDocument/2006/relationships/slideLayout" Target="../slideLayouts/slideLayout3.xml"/><Relationship Id="rId12" Type="http://schemas.openxmlformats.org/officeDocument/2006/relationships/hyperlink" Target="http://www.pacer.org/bullying/video/player.asp?video=65" TargetMode="Externa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hyperlink" Target="https://www.webwise.ie/teachers/resources/" TargetMode="External"/><Relationship Id="rId5" Type="http://schemas.openxmlformats.org/officeDocument/2006/relationships/tags" Target="../tags/tag192.xml"/><Relationship Id="rId15" Type="http://schemas.openxmlformats.org/officeDocument/2006/relationships/hyperlink" Target="https://legislature.vermont.gov/statutes/section/16/009/00570" TargetMode="External"/><Relationship Id="rId10" Type="http://schemas.openxmlformats.org/officeDocument/2006/relationships/hyperlink" Target="https://www.youtube.com/playlist?list=PLvzOwE5lWqhScOdC3xMzs9FoAAfpxA-Tz" TargetMode="External"/><Relationship Id="rId4" Type="http://schemas.openxmlformats.org/officeDocument/2006/relationships/tags" Target="../tags/tag191.xml"/><Relationship Id="rId9" Type="http://schemas.openxmlformats.org/officeDocument/2006/relationships/hyperlink" Target="https://cyberbullying.org/" TargetMode="External"/><Relationship Id="rId14" Type="http://schemas.openxmlformats.org/officeDocument/2006/relationships/hyperlink" Target="https://education.vermont.gov/documents/healthy-safe-schools-hhb-model-policy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hyperlink" Target="mailto:amy.wheeler-sutton@uvm.edu" TargetMode="Externa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hyperlink" Target="https://www.healthvermont.gov/health-statistics-vital-records/population-health-surveys-data/youth-risk-behavior-survey-yrbs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hyperlink" Target="https://fas.org/sgp/crs/misc/R43254.pdf" TargetMode="Externa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4800" y="259974"/>
            <a:ext cx="8534400" cy="838200"/>
          </a:xfrm>
        </p:spPr>
        <p:txBody>
          <a:bodyPr/>
          <a:lstStyle/>
          <a:p>
            <a:r>
              <a:rPr lang="en-US" altLang="en-US" sz="4600" b="1" dirty="0">
                <a:solidFill>
                  <a:srgbClr val="006530"/>
                </a:solidFill>
              </a:rPr>
              <a:t>Bullying Prevention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257121" y="4053665"/>
            <a:ext cx="6629400" cy="1714499"/>
          </a:xfrm>
        </p:spPr>
        <p:txBody>
          <a:bodyPr rtlCol="0">
            <a:normAutofit/>
          </a:bodyPr>
          <a:lstStyle/>
          <a:p>
            <a:pPr fontAlgn="auto">
              <a:spcAft>
                <a:spcPct val="0"/>
              </a:spcAft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fontAlgn="auto">
              <a:spcAft>
                <a:spcPct val="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Amy Wheeler-Sutton,</a:t>
            </a:r>
          </a:p>
          <a:p>
            <a:pPr fontAlgn="auto">
              <a:spcAft>
                <a:spcPct val="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VTPBIS Training and Development Coordinator</a:t>
            </a:r>
          </a:p>
          <a:p>
            <a:pPr fontAlgn="auto">
              <a:spcAft>
                <a:spcPct val="0"/>
              </a:spcAft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fontAlgn="auto">
              <a:spcAft>
                <a:spcPct val="0"/>
              </a:spcAft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fontAlgn="auto">
              <a:spcAft>
                <a:spcPct val="0"/>
              </a:spcAft>
              <a:defRPr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291" name="New shape"/>
          <p:cNvSpPr/>
          <p:nvPr>
            <p:custDataLst>
              <p:tags r:id="rId4"/>
            </p:custDataLst>
          </p:nvPr>
        </p:nvSpPr>
        <p:spPr>
          <a:xfrm>
            <a:off x="2869177" y="5364481"/>
            <a:ext cx="3492500" cy="2794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6"/>
              </a:rPr>
              <a:t>_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3D339D9-5B95-2B4F-B836-EBFDF288A7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77" y="1600200"/>
            <a:ext cx="3405289" cy="22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E0240C6-6D56-EA43-864A-5346A7C1B809}"/>
              </a:ext>
            </a:extLst>
          </p:cNvPr>
          <p:cNvSpPr/>
          <p:nvPr/>
        </p:nvSpPr>
        <p:spPr>
          <a:xfrm>
            <a:off x="173474" y="1894797"/>
            <a:ext cx="2166938" cy="21169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086AB24-41A6-BA41-932F-51AE8B75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83" y="1948399"/>
            <a:ext cx="155971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You will be muted during this session. Please use the chat box or raise your hand.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9AC9F6-972B-FF49-A5BF-641D0B9F39F3}"/>
              </a:ext>
            </a:extLst>
          </p:cNvPr>
          <p:cNvSpPr/>
          <p:nvPr/>
        </p:nvSpPr>
        <p:spPr>
          <a:xfrm>
            <a:off x="6803231" y="1905000"/>
            <a:ext cx="2166938" cy="21169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A85EF96-325E-C541-BF7B-D32EA22B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6245" y="2491597"/>
            <a:ext cx="15609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This session is being recorded.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9584206-2A6F-A84D-B3F5-EB05BE6D8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" y="5591639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Lato" pitchFamily="34" charset="0"/>
              </a:rPr>
              <a:t>All materials can be found here: </a:t>
            </a:r>
            <a:r>
              <a:rPr lang="en-US" altLang="en-US" sz="1500" u="sng" dirty="0">
                <a:solidFill>
                  <a:srgbClr val="000000"/>
                </a:solidFill>
                <a:latin typeface="Lato" pitchFamily="34" charset="0"/>
                <a:hlinkClick r:id="rId8"/>
              </a:rPr>
              <a:t>https://www.pbisvermont.org/training-resources/special-topics-webinars/</a:t>
            </a:r>
            <a:r>
              <a:rPr lang="en-US" altLang="en-US" sz="1500" u="sng" dirty="0">
                <a:solidFill>
                  <a:srgbClr val="000000"/>
                </a:solidFill>
                <a:latin typeface="Lato" pitchFamily="34" charset="0"/>
              </a:rPr>
              <a:t> </a:t>
            </a:r>
            <a:endParaRPr lang="en-US" altLang="en-US" sz="1500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Do you have a bullying </a:t>
            </a:r>
            <a:r>
              <a:rPr lang="en-US" b="1" i="1" dirty="0"/>
              <a:t>prevention</a:t>
            </a:r>
            <a:r>
              <a:rPr lang="en-US" dirty="0"/>
              <a:t> strategy in place at your school? If so, who is responsible?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School Counselor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Administrators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PBIS Team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School Resource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Teachers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All of the above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5288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5"/>
          <p:cNvSpPr/>
          <p:nvPr>
            <p:custDataLst>
              <p:tags r:id="rId2"/>
            </p:custDataLst>
          </p:nvPr>
        </p:nvSpPr>
        <p:spPr>
          <a:xfrm>
            <a:off x="3474721" y="1414462"/>
            <a:ext cx="2971800" cy="4876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" name="Isosceles Triangle 6"/>
          <p:cNvSpPr/>
          <p:nvPr>
            <p:custDataLst>
              <p:tags r:id="rId3"/>
            </p:custDataLst>
          </p:nvPr>
        </p:nvSpPr>
        <p:spPr>
          <a:xfrm>
            <a:off x="4389121" y="1490662"/>
            <a:ext cx="1143000" cy="1828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Isosceles Triangle 7"/>
          <p:cNvSpPr/>
          <p:nvPr>
            <p:custDataLst>
              <p:tags r:id="rId4"/>
            </p:custDataLst>
          </p:nvPr>
        </p:nvSpPr>
        <p:spPr>
          <a:xfrm>
            <a:off x="4693921" y="1490662"/>
            <a:ext cx="533400" cy="914400"/>
          </a:xfrm>
          <a:prstGeom prst="triangle">
            <a:avLst>
              <a:gd name="adj" fmla="val 4770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Bullying Prevention within PBIS Implementation</a:t>
            </a:r>
          </a:p>
        </p:txBody>
      </p:sp>
      <p:sp>
        <p:nvSpPr>
          <p:cNvPr id="5" name="Oval 4"/>
          <p:cNvSpPr/>
          <p:nvPr>
            <p:custDataLst>
              <p:tags r:id="rId6"/>
            </p:custDataLst>
          </p:nvPr>
        </p:nvSpPr>
        <p:spPr>
          <a:xfrm>
            <a:off x="1252724" y="2446337"/>
            <a:ext cx="2619375" cy="228600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School-Wide Expectations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-------------------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Define, Teach, Acknowledge,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Data System, Consequence System</a:t>
            </a:r>
          </a:p>
        </p:txBody>
      </p:sp>
      <p:sp>
        <p:nvSpPr>
          <p:cNvPr id="6" name="Oval 5"/>
          <p:cNvSpPr/>
          <p:nvPr>
            <p:custDataLst>
              <p:tags r:id="rId7"/>
            </p:custDataLst>
          </p:nvPr>
        </p:nvSpPr>
        <p:spPr>
          <a:xfrm>
            <a:off x="6781800" y="3124200"/>
            <a:ext cx="19050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Classroom Systems</a:t>
            </a:r>
          </a:p>
        </p:txBody>
      </p:sp>
      <p:sp>
        <p:nvSpPr>
          <p:cNvPr id="7" name="Oval 6"/>
          <p:cNvSpPr/>
          <p:nvPr>
            <p:custDataLst>
              <p:tags r:id="rId8"/>
            </p:custDataLst>
          </p:nvPr>
        </p:nvSpPr>
        <p:spPr>
          <a:xfrm>
            <a:off x="6781800" y="4648200"/>
            <a:ext cx="1981200" cy="1371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Bullying Prevention Curriculum</a:t>
            </a:r>
          </a:p>
        </p:txBody>
      </p:sp>
      <p:cxnSp>
        <p:nvCxnSpPr>
          <p:cNvPr id="8" name="Straight Arrow Connector 7"/>
          <p:cNvCxnSpPr/>
          <p:nvPr>
            <p:custDataLst>
              <p:tags r:id="rId9"/>
            </p:custDataLst>
          </p:nvPr>
        </p:nvCxnSpPr>
        <p:spPr>
          <a:xfrm>
            <a:off x="3411089" y="3848100"/>
            <a:ext cx="1099951" cy="5007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>
            <p:custDataLst>
              <p:tags r:id="rId10"/>
            </p:custDataLst>
          </p:nvPr>
        </p:nvCxnSpPr>
        <p:spPr>
          <a:xfrm flipH="1">
            <a:off x="5181600" y="3984626"/>
            <a:ext cx="1905000" cy="2714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>
            <p:custDataLst>
              <p:tags r:id="rId11"/>
            </p:custDataLst>
          </p:nvPr>
        </p:nvCxnSpPr>
        <p:spPr>
          <a:xfrm flipH="1" flipV="1">
            <a:off x="5181601" y="4953001"/>
            <a:ext cx="1828799" cy="2746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>
            <p:custDataLst>
              <p:tags r:id="rId12"/>
            </p:custDataLst>
          </p:nvPr>
        </p:nvSpPr>
        <p:spPr>
          <a:xfrm>
            <a:off x="6143625" y="1100138"/>
            <a:ext cx="2314575" cy="17192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Interventions for target &amp; student w/ bullying behavior</a:t>
            </a:r>
          </a:p>
        </p:txBody>
      </p:sp>
      <p:cxnSp>
        <p:nvCxnSpPr>
          <p:cNvPr id="12" name="Straight Arrow Connector 11"/>
          <p:cNvCxnSpPr/>
          <p:nvPr>
            <p:custDataLst>
              <p:tags r:id="rId13"/>
            </p:custDataLst>
          </p:nvPr>
        </p:nvCxnSpPr>
        <p:spPr>
          <a:xfrm rot="10800000" flipV="1">
            <a:off x="5067300" y="2217738"/>
            <a:ext cx="1600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14"/>
            </p:custDataLst>
          </p:nvPr>
        </p:nvCxnSpPr>
        <p:spPr>
          <a:xfrm flipH="1">
            <a:off x="4914900" y="1951037"/>
            <a:ext cx="15621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>
            <p:custDataLst>
              <p:tags r:id="rId15"/>
            </p:custDataLst>
          </p:nvPr>
        </p:nvSpPr>
        <p:spPr>
          <a:xfrm>
            <a:off x="794572" y="4645683"/>
            <a:ext cx="17526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Positive Culture</a:t>
            </a:r>
          </a:p>
        </p:txBody>
      </p:sp>
      <p:cxnSp>
        <p:nvCxnSpPr>
          <p:cNvPr id="15" name="Straight Arrow Connector 14"/>
          <p:cNvCxnSpPr/>
          <p:nvPr>
            <p:custDataLst>
              <p:tags r:id="rId16"/>
            </p:custDataLst>
          </p:nvPr>
        </p:nvCxnSpPr>
        <p:spPr>
          <a:xfrm>
            <a:off x="2233799" y="5332015"/>
            <a:ext cx="2203206" cy="499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3"/>
          <p:cNvSpPr txBox="1"/>
          <p:nvPr>
            <p:custDataLst>
              <p:tags r:id="rId17"/>
            </p:custDataLst>
          </p:nvPr>
        </p:nvSpPr>
        <p:spPr bwMode="auto">
          <a:xfrm>
            <a:off x="2362200" y="6504781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56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  <p:bldP spid="7" grpId="2"/>
      <p:bldP spid="11" grpId="3"/>
      <p:bldP spid="14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Approaching Bullying from a </a:t>
            </a:r>
            <a:br>
              <a:rPr lang="en-US" b="1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Function-Based Perspective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sz="260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>
                <a:ea typeface="ＭＳ Ｐゴシック" charset="-128"/>
              </a:rPr>
              <a:t>Most </a:t>
            </a:r>
            <a:r>
              <a:rPr lang="en-US" altLang="en-US" sz="2600" b="1">
                <a:ea typeface="ＭＳ Ｐゴシック" charset="-128"/>
              </a:rPr>
              <a:t>common</a:t>
            </a:r>
            <a:r>
              <a:rPr lang="en-US" altLang="en-US" sz="2600">
                <a:ea typeface="ＭＳ Ｐゴシック" charset="-128"/>
              </a:rPr>
              <a:t> functions of bullying: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60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600" b="1">
                <a:ea typeface="ＭＳ Ｐゴシック" charset="-128"/>
              </a:rPr>
              <a:t>Attention</a:t>
            </a:r>
            <a:r>
              <a:rPr lang="en-US" altLang="en-US" sz="2600">
                <a:ea typeface="ＭＳ Ｐゴシック" charset="-128"/>
              </a:rPr>
              <a:t> from bystanders</a:t>
            </a:r>
          </a:p>
          <a:p>
            <a:pPr lvl="1">
              <a:lnSpc>
                <a:spcPct val="90000"/>
              </a:lnSpc>
            </a:pPr>
            <a:r>
              <a:rPr lang="en-US" altLang="en-US" sz="2600" b="1">
                <a:ea typeface="ＭＳ Ｐゴシック" charset="-128"/>
              </a:rPr>
              <a:t>Attention</a:t>
            </a:r>
            <a:r>
              <a:rPr lang="en-US" altLang="en-US" sz="2600">
                <a:ea typeface="ＭＳ Ｐゴシック" charset="-128"/>
              </a:rPr>
              <a:t> and reaction of target</a:t>
            </a:r>
          </a:p>
          <a:p>
            <a:pPr lvl="1">
              <a:lnSpc>
                <a:spcPct val="90000"/>
              </a:lnSpc>
            </a:pPr>
            <a:r>
              <a:rPr lang="en-US" altLang="en-US" sz="2600">
                <a:ea typeface="ＭＳ Ｐゴシック" charset="-128"/>
              </a:rPr>
              <a:t>Self-delivered </a:t>
            </a:r>
            <a:r>
              <a:rPr lang="en-US" altLang="en-US" sz="2600" b="1">
                <a:ea typeface="ＭＳ Ｐゴシック" charset="-128"/>
              </a:rPr>
              <a:t>praise</a:t>
            </a:r>
          </a:p>
          <a:p>
            <a:pPr lvl="1">
              <a:lnSpc>
                <a:spcPct val="90000"/>
              </a:lnSpc>
            </a:pPr>
            <a:r>
              <a:rPr lang="en-US" altLang="en-US" sz="2600">
                <a:ea typeface="ＭＳ Ｐゴシック" charset="-128"/>
              </a:rPr>
              <a:t>Obtain </a:t>
            </a:r>
            <a:r>
              <a:rPr lang="en-US" altLang="en-US" sz="2600" b="1">
                <a:ea typeface="ＭＳ Ｐゴシック" charset="-128"/>
              </a:rPr>
              <a:t>items/activity/status</a:t>
            </a:r>
          </a:p>
          <a:p>
            <a:pPr lvl="1">
              <a:lnSpc>
                <a:spcPct val="90000"/>
              </a:lnSpc>
            </a:pPr>
            <a:r>
              <a:rPr lang="en-US" altLang="en-US" sz="2600">
                <a:ea typeface="ＭＳ Ｐゴシック" charset="-128"/>
              </a:rPr>
              <a:t>Could be to </a:t>
            </a:r>
            <a:r>
              <a:rPr lang="en-US" altLang="en-US" sz="2600" b="1">
                <a:ea typeface="ＭＳ Ｐゴシック" charset="-128"/>
              </a:rPr>
              <a:t>avoid </a:t>
            </a:r>
            <a:r>
              <a:rPr lang="en-US" altLang="en-US" sz="2600">
                <a:ea typeface="ＭＳ Ｐゴシック" charset="-128"/>
              </a:rPr>
              <a:t>one of the above as well</a:t>
            </a:r>
          </a:p>
          <a:p>
            <a:endParaRPr lang="en-US" sz="2600"/>
          </a:p>
        </p:txBody>
      </p:sp>
      <p:sp>
        <p:nvSpPr>
          <p:cNvPr id="5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516687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5289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Main Function = Peer Attention</a:t>
            </a:r>
            <a:endParaRPr lang="en-US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00200"/>
            <a:ext cx="8077200" cy="4495800"/>
          </a:xfr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Questions to consider:</a:t>
            </a:r>
          </a:p>
          <a:p>
            <a:pPr lvl="1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How can students get peer attention in a </a:t>
            </a:r>
            <a:r>
              <a:rPr lang="en-US" b="1" dirty="0"/>
              <a:t>positive</a:t>
            </a:r>
            <a:r>
              <a:rPr lang="en-US" dirty="0"/>
              <a:t> way? </a:t>
            </a:r>
          </a:p>
          <a:p>
            <a:pPr lvl="1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How can we use peer attention to </a:t>
            </a:r>
            <a:r>
              <a:rPr lang="en-US" b="1" dirty="0"/>
              <a:t>reinforce</a:t>
            </a:r>
            <a:r>
              <a:rPr lang="en-US" dirty="0"/>
              <a:t> students for the expected behavior (being respectful) or for standing up for one another?</a:t>
            </a:r>
          </a:p>
          <a:p>
            <a:pPr lvl="1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How can we </a:t>
            </a:r>
            <a:r>
              <a:rPr lang="en-US" b="1" dirty="0"/>
              <a:t>remove</a:t>
            </a:r>
            <a:r>
              <a:rPr lang="en-US" dirty="0"/>
              <a:t> the praise, attention, and recognition students get by bullying? </a:t>
            </a:r>
          </a:p>
        </p:txBody>
      </p:sp>
      <p:sp>
        <p:nvSpPr>
          <p:cNvPr id="5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516687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7345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Does your school have any effective strategies in place to reinforce students </a:t>
            </a:r>
            <a:r>
              <a:rPr lang="en-US" sz="2800" b="1" dirty="0"/>
              <a:t>with peer attention </a:t>
            </a:r>
            <a:r>
              <a:rPr lang="en-US" sz="2800" dirty="0"/>
              <a:t>for exhibiting expected behaviors (being respectful)? </a:t>
            </a:r>
          </a:p>
          <a:p>
            <a:endParaRPr lang="en-US" sz="2800" dirty="0"/>
          </a:p>
          <a:p>
            <a:r>
              <a:rPr lang="en-US" sz="2800" dirty="0"/>
              <a:t>If not, do you have any ideas? </a:t>
            </a:r>
          </a:p>
          <a:p>
            <a:br>
              <a:rPr lang="en-US" sz="2800" dirty="0"/>
            </a:br>
            <a:r>
              <a:rPr lang="en-US" sz="2800" dirty="0"/>
              <a:t>Please write your answers in the chat box or unmute yourself.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7858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the Bystander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212713" y="2362200"/>
            <a:ext cx="6718574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57% </a:t>
            </a:r>
            <a:r>
              <a:rPr lang="en-US" sz="3200" dirty="0"/>
              <a:t>of bullying situations stop when a peer intervenes on behalf of the student being bullied </a:t>
            </a:r>
          </a:p>
          <a:p>
            <a:pPr algn="ctr"/>
            <a:r>
              <a:rPr lang="en-US" sz="3200" dirty="0"/>
              <a:t>(</a:t>
            </a:r>
            <a:r>
              <a:rPr lang="en-US" sz="3200" b="1" dirty="0">
                <a:hlinkClick r:id="rId7"/>
              </a:rPr>
              <a:t>Hawkins, Pepler, and Craig, 2001</a:t>
            </a:r>
            <a:r>
              <a:rPr lang="en-US" sz="3200" dirty="0"/>
              <a:t>)</a:t>
            </a:r>
          </a:p>
        </p:txBody>
      </p:sp>
      <p:sp>
        <p:nvSpPr>
          <p:cNvPr id="5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477000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5499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the Bystander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r>
              <a:rPr lang="en-US" sz="2400" b="1" dirty="0">
                <a:hlinkClick r:id="rId7"/>
              </a:rPr>
              <a:t>Stand for Courage</a:t>
            </a:r>
            <a:r>
              <a:rPr lang="en-US" sz="2400" b="1" dirty="0"/>
              <a:t> </a:t>
            </a:r>
            <a:r>
              <a:rPr lang="en-US" sz="2400" dirty="0"/>
              <a:t>(grades 6-12)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Supports youth leaders and adults to empower, engage, and educate by providing materials to:</a:t>
            </a:r>
          </a:p>
          <a:p>
            <a:pPr lvl="2"/>
            <a:r>
              <a:rPr lang="en-US" b="1" dirty="0"/>
              <a:t>Teach</a:t>
            </a:r>
            <a:r>
              <a:rPr lang="en-US" dirty="0"/>
              <a:t>: curriculum explicitly addresses how to prevent and respond to aggressive behavior</a:t>
            </a:r>
          </a:p>
          <a:p>
            <a:pPr lvl="2"/>
            <a:r>
              <a:rPr lang="en-US" b="1" dirty="0"/>
              <a:t>Recognize</a:t>
            </a:r>
            <a:r>
              <a:rPr lang="en-US" dirty="0"/>
              <a:t>: nominate anyone that stands for courage </a:t>
            </a:r>
          </a:p>
          <a:p>
            <a:pPr lvl="2"/>
            <a:r>
              <a:rPr lang="en-US" b="1" dirty="0"/>
              <a:t>Reward</a:t>
            </a:r>
            <a:r>
              <a:rPr lang="en-US" dirty="0"/>
              <a:t>: winners eligible for prizes such as tickets to sporting events/concerts, celebrity visit to school, etc.</a:t>
            </a:r>
          </a:p>
          <a:p>
            <a:pPr lvl="3"/>
            <a:r>
              <a:rPr lang="en-US" sz="2400" dirty="0"/>
              <a:t>Should be peer-based reinforcement (to match function)</a:t>
            </a:r>
          </a:p>
        </p:txBody>
      </p:sp>
      <p:sp>
        <p:nvSpPr>
          <p:cNvPr id="5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477000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  <p:sp>
        <p:nvSpPr>
          <p:cNvPr id="6" name="New shape"/>
          <p:cNvSpPr/>
          <p:nvPr>
            <p:custDataLst>
              <p:tags r:id="rId5"/>
            </p:custDataLst>
          </p:nvPr>
        </p:nvSpPr>
        <p:spPr>
          <a:xfrm>
            <a:off x="548640" y="1645920"/>
            <a:ext cx="2590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9764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6F45-C505-D740-B434-FAFF2AF5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6530"/>
                </a:solidFill>
              </a:rPr>
              <a:t>StopTheB</a:t>
            </a:r>
            <a:endParaRPr lang="en-US" b="1" dirty="0">
              <a:solidFill>
                <a:srgbClr val="006530"/>
              </a:solidFill>
            </a:endParaRPr>
          </a:p>
        </p:txBody>
      </p:sp>
      <p:pic>
        <p:nvPicPr>
          <p:cNvPr id="1026" name="Picture 2" descr="stop-the-b-vasundhara-riddhi">
            <a:extLst>
              <a:ext uri="{FF2B5EF4-FFF2-40B4-BE49-F238E27FC236}">
                <a16:creationId xmlns:a16="http://schemas.microsoft.com/office/drawing/2014/main" id="{EC1C2019-0EA2-E344-A4B2-A24B862530B9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" y="1295400"/>
            <a:ext cx="760198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147457-A371-4D46-B0F3-37577FEFD15A}"/>
              </a:ext>
            </a:extLst>
          </p:cNvPr>
          <p:cNvSpPr txBox="1"/>
          <p:nvPr/>
        </p:nvSpPr>
        <p:spPr>
          <a:xfrm>
            <a:off x="1981199" y="6096000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https://cyberbullying.org/stoptheb-a-new-anti-bullying-movement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59066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the Bystander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algn="ctr"/>
            <a:r>
              <a:rPr lang="en-US" sz="2200" dirty="0"/>
              <a:t>Bystanders’ beliefs in their </a:t>
            </a:r>
            <a:r>
              <a:rPr lang="en-US" sz="2200" b="1" dirty="0"/>
              <a:t>social self-efficacy </a:t>
            </a:r>
            <a:r>
              <a:rPr lang="en-US" sz="2200" dirty="0"/>
              <a:t>are positively associated with defending behavior and negatively associated with passive behavior... </a:t>
            </a:r>
            <a:r>
              <a:rPr lang="en-US" sz="2200" i="1" dirty="0"/>
              <a:t>If students </a:t>
            </a:r>
            <a:r>
              <a:rPr lang="en-US" sz="2200" b="1" i="1" dirty="0"/>
              <a:t>believe</a:t>
            </a:r>
            <a:r>
              <a:rPr lang="en-US" sz="2200" i="1" dirty="0"/>
              <a:t> they can make a difference, they’re more likely to </a:t>
            </a:r>
            <a:r>
              <a:rPr lang="en-US" sz="2200" b="1" i="1" dirty="0"/>
              <a:t>act</a:t>
            </a:r>
            <a:r>
              <a:rPr lang="en-US" sz="2200" i="1" dirty="0"/>
              <a:t>.</a:t>
            </a:r>
          </a:p>
          <a:p>
            <a:pPr algn="ctr"/>
            <a:r>
              <a:rPr lang="en-US" sz="2200" dirty="0"/>
              <a:t>(</a:t>
            </a:r>
            <a:r>
              <a:rPr lang="en-US" sz="2200" b="1" dirty="0">
                <a:hlinkClick r:id="rId7"/>
              </a:rPr>
              <a:t>Thornberg et al, 2012</a:t>
            </a:r>
            <a:r>
              <a:rPr lang="en-US" sz="2200" dirty="0"/>
              <a:t>)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>
                <a:solidFill>
                  <a:srgbClr val="000000"/>
                </a:solidFill>
              </a:rPr>
              <a:t>Students who experience bullying report that </a:t>
            </a:r>
            <a:r>
              <a:rPr lang="en-US" sz="2200" b="1" dirty="0">
                <a:solidFill>
                  <a:srgbClr val="000000"/>
                </a:solidFill>
              </a:rPr>
              <a:t>allying</a:t>
            </a:r>
            <a:r>
              <a:rPr lang="en-US" sz="2200" dirty="0">
                <a:solidFill>
                  <a:srgbClr val="000000"/>
                </a:solidFill>
              </a:rPr>
              <a:t> and </a:t>
            </a:r>
            <a:r>
              <a:rPr lang="en-US" sz="2200" b="1" dirty="0">
                <a:solidFill>
                  <a:srgbClr val="000000"/>
                </a:solidFill>
              </a:rPr>
              <a:t>supportive actions </a:t>
            </a:r>
            <a:r>
              <a:rPr lang="en-US" sz="2200" dirty="0">
                <a:solidFill>
                  <a:srgbClr val="000000"/>
                </a:solidFill>
              </a:rPr>
              <a:t>from their peers (such as spending time with the student, talking to him/her, helping him/her get away, or giving advice) were the most helpful actions from bystanders.</a:t>
            </a:r>
          </a:p>
          <a:p>
            <a:pPr algn="ctr"/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en-US" sz="2200" b="1" dirty="0">
                <a:solidFill>
                  <a:srgbClr val="CE0000"/>
                </a:solidFill>
                <a:hlinkClick r:id="rId8"/>
              </a:rPr>
              <a:t>Davis and Nixon, 2010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</a:p>
          <a:p>
            <a:pPr algn="ctr"/>
            <a:endParaRPr lang="en-US" sz="2200" dirty="0"/>
          </a:p>
          <a:p>
            <a:endParaRPr lang="en-US" sz="2200" dirty="0"/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3263106" y="3054096"/>
            <a:ext cx="2933700" cy="2794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3158331" y="5266944"/>
            <a:ext cx="2933700" cy="2794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0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5162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the Bystander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en-US" sz="2400" dirty="0"/>
              <a:t>Students who experience bullying are more likely to find </a:t>
            </a:r>
            <a:r>
              <a:rPr lang="en-US" sz="2400" b="1" dirty="0"/>
              <a:t>peer</a:t>
            </a:r>
            <a:r>
              <a:rPr lang="en-US" sz="2400" dirty="0"/>
              <a:t> actions helpful than educator or self-actions</a:t>
            </a:r>
          </a:p>
          <a:p>
            <a:pPr algn="ctr"/>
            <a:r>
              <a:rPr lang="en-US" sz="2400" dirty="0"/>
              <a:t>(</a:t>
            </a:r>
            <a:r>
              <a:rPr lang="en-US" sz="2400" b="1" dirty="0">
                <a:hlinkClick r:id="rId8"/>
              </a:rPr>
              <a:t>Davis and Nixon, 2010</a:t>
            </a:r>
            <a:r>
              <a:rPr lang="en-US" sz="2400" dirty="0"/>
              <a:t>).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Why do you think this statement is true? </a:t>
            </a:r>
          </a:p>
          <a:p>
            <a:pPr algn="ctr"/>
            <a:r>
              <a:rPr lang="en-US" sz="2400" dirty="0"/>
              <a:t>Please answer in the chat box.</a:t>
            </a:r>
          </a:p>
          <a:p>
            <a:pPr algn="ctr"/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22" y="4267200"/>
            <a:ext cx="3586955" cy="1981200"/>
          </a:xfrm>
          <a:prstGeom prst="rect">
            <a:avLst/>
          </a:prstGeom>
        </p:spPr>
      </p:pic>
      <p:sp>
        <p:nvSpPr>
          <p:cNvPr id="6" name="New shape"/>
          <p:cNvSpPr/>
          <p:nvPr>
            <p:custDataLst>
              <p:tags r:id="rId5"/>
            </p:custDataLst>
          </p:nvPr>
        </p:nvSpPr>
        <p:spPr>
          <a:xfrm>
            <a:off x="3032125" y="2450592"/>
            <a:ext cx="32004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0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1366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4652A"/>
                </a:solidFill>
                <a:ea typeface="Franklin Gothic Medium" charset="0"/>
                <a:cs typeface="Franklin Gothic Medium" charset="0"/>
              </a:rPr>
              <a:t>Connection Activity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Think back to a bullying situation you experienced yourself as a child/teenager or that you’ve experienced with one of your students.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What has stayed with you from that experience?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47250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Considerations for Cyberbullying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76400"/>
            <a:ext cx="8229600" cy="40005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Why is it so </a:t>
            </a:r>
            <a:r>
              <a:rPr lang="en-US" sz="2400" b="1" dirty="0"/>
              <a:t>prevalent</a:t>
            </a:r>
            <a:r>
              <a:rPr lang="en-US" sz="2400" dirty="0"/>
              <a:t>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Easier to lose sight of consequences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Anonymity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Lack of supervision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Function of behavior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“Reality”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Access to technology 24/7</a:t>
            </a:r>
          </a:p>
          <a:p>
            <a:pPr marL="1485900" lvl="2" indent="-342900"/>
            <a:r>
              <a:rPr lang="en-US" sz="2000" dirty="0"/>
              <a:t>Inescapable</a:t>
            </a:r>
          </a:p>
          <a:p>
            <a:pPr marL="1485900" lvl="2" indent="-342900"/>
            <a:r>
              <a:rPr lang="en-US" sz="2000" dirty="0"/>
              <a:t>Far-reaching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8503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C90B-A71D-9348-B996-A60A36E493A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rgbClr val="04652A"/>
                </a:solidFill>
              </a:rPr>
              <a:t>Prevalence of Cyberbullying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192D8-3670-7641-AF1D-A2DE2384935D}"/>
              </a:ext>
            </a:extLst>
          </p:cNvPr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42%</a:t>
            </a:r>
            <a:r>
              <a:rPr lang="en-US" sz="2800" dirty="0"/>
              <a:t> have been bullied online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1 in 4 have had it happen more than once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21%</a:t>
            </a:r>
            <a:r>
              <a:rPr lang="en-US" sz="2800" dirty="0"/>
              <a:t> have received mean or threatening messages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20% </a:t>
            </a:r>
            <a:r>
              <a:rPr lang="en-US" sz="2800" dirty="0"/>
              <a:t>have admitted to cyberbullying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58%</a:t>
            </a:r>
            <a:r>
              <a:rPr lang="en-US" sz="2800" dirty="0"/>
              <a:t> have not told their parents about an online bullying incident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D634A8-4859-204B-9DE8-7840005D9D9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76400" y="591312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8"/>
              </a:rPr>
              <a:t>https://www.scholastic.com/teachers/articles/teaching-content/cyberbullying-what-teachers-and-schools-can-do/</a:t>
            </a:r>
            <a:endParaRPr lang="en-US" sz="1400" dirty="0"/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1864519" y="5532120"/>
            <a:ext cx="2540000" cy="381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32697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Considerations for Cyberbullying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504950"/>
            <a:ext cx="8534400" cy="38481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Prevention: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6"/>
              </a:rPr>
              <a:t>Digital citizenship lessons</a:t>
            </a:r>
            <a:r>
              <a:rPr lang="en-US" sz="2400" b="1" dirty="0"/>
              <a:t> </a:t>
            </a:r>
            <a:r>
              <a:rPr lang="en-US" sz="2400" dirty="0"/>
              <a:t>(i.e. rights/ responsibilities, privacy, blocking/reporting, changing passwords, contact details, photos, etc.); SRO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Healthy</a:t>
            </a:r>
            <a:r>
              <a:rPr lang="en-US" sz="2400" dirty="0"/>
              <a:t> screen time; </a:t>
            </a:r>
            <a:r>
              <a:rPr lang="en-US" sz="2400" b="1" dirty="0"/>
              <a:t>positive</a:t>
            </a:r>
            <a:r>
              <a:rPr lang="en-US" sz="2400" dirty="0"/>
              <a:t> use of tech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Empower </a:t>
            </a:r>
            <a:r>
              <a:rPr lang="en-US" sz="2400" b="1" dirty="0"/>
              <a:t>bystanders</a:t>
            </a:r>
            <a:r>
              <a:rPr lang="en-US" sz="2400" dirty="0"/>
              <a:t>; educate about effects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Engage and educate </a:t>
            </a:r>
            <a:r>
              <a:rPr lang="en-US" sz="2400" b="1" dirty="0"/>
              <a:t>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Response: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Take it seriously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Encourage students to keep evidence, block, report (both to site and trusted adults)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101435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10A1-D62F-DE43-9013-A501AA1D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530"/>
                </a:solidFill>
              </a:rPr>
              <a:t>Considerations for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3E582-D243-2D4D-B599-B89C374BFC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After analyzing millions of websites, popular teen chat sites, and gaming platforms, AI-based startup L1ght recorded a 900% increase in hate speech directed toward the Chinese and a 40% rise in online toxicity among teens and children.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https://l1ght.com/Toxicity_during_coronavirus_Report-L1ght.pdf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34706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10A1-D62F-DE43-9013-A501AA1D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530"/>
                </a:solidFill>
              </a:rPr>
              <a:t>Considerations for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3E582-D243-2D4D-B599-B89C374BFC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Social 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Boredom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Heightened emotions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Parental stress/inattention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Very reliant on technology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Less likely to report – don’t want their devices/accounts taken away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Stigma of sickness, coughing,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Xenophobia</a:t>
            </a:r>
          </a:p>
        </p:txBody>
      </p:sp>
    </p:spTree>
    <p:extLst>
      <p:ext uri="{BB962C8B-B14F-4D97-AF65-F5344CB8AC3E}">
        <p14:creationId xmlns:p14="http://schemas.microsoft.com/office/powerpoint/2010/main" val="28159498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10A1-D62F-DE43-9013-A501AA1D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530"/>
                </a:solidFill>
              </a:rPr>
              <a:t>Considerations for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3E582-D243-2D4D-B599-B89C374BFC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has your experience been with bullying (either in-person or cyber) during this time period?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have you done differently to try to prevent/intervene in </a:t>
            </a:r>
            <a:r>
              <a:rPr lang="en-US" sz="2800"/>
              <a:t>bullying situations?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205274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4305-3C71-AA4A-805B-ED6EE83DFD4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4652A"/>
                </a:solidFill>
              </a:rPr>
              <a:t>Considerations for Bullying and Restorative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76E04-60DD-844A-A09D-53D449D1A240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2057400"/>
            <a:ext cx="8153400" cy="3638306"/>
          </a:xfrm>
        </p:spPr>
        <p:txBody>
          <a:bodyPr/>
          <a:lstStyle/>
          <a:p>
            <a:r>
              <a:rPr lang="en-US" sz="2400"/>
              <a:t>Bullying = abuse, not conflict</a:t>
            </a:r>
          </a:p>
          <a:p>
            <a:r>
              <a:rPr lang="en-US" sz="2400"/>
              <a:t>If improperly facilitated, FTF meetings can escalate bullying concerns/reinforce power imbalances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AF6AE-275A-6841-B150-5545DCD9E7C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52600" y="5695706"/>
            <a:ext cx="525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hlinkClick r:id="rId7"/>
              </a:rPr>
              <a:t>Integrating Bullying Prevention and Restorative Practices in Schools: Considerations for Practitioners and Policymakers </a:t>
            </a:r>
            <a:r>
              <a:rPr lang="en-US" sz="1400" dirty="0"/>
              <a:t>Oct 2014, Center for Safe Schools</a:t>
            </a:r>
          </a:p>
          <a:p>
            <a:pPr algn="ctr"/>
            <a:br>
              <a:rPr lang="en-US" sz="1400" dirty="0"/>
            </a:b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12390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6AEA-86AA-AC45-9E22-2E87E2ECEC5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4652A"/>
                </a:solidFill>
              </a:rPr>
              <a:t>Considerations for Bullying and Restorative Practices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E7D30-8595-E045-ACF8-9C5ED48971AB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/>
              <a:t>Can be useful in some cases, when:</a:t>
            </a:r>
          </a:p>
          <a:p>
            <a:pPr lvl="1"/>
            <a:r>
              <a:rPr lang="en-US" sz="1800"/>
              <a:t>There is </a:t>
            </a:r>
            <a:r>
              <a:rPr lang="en-US" sz="1800" b="1"/>
              <a:t>voluntary participation</a:t>
            </a:r>
          </a:p>
          <a:p>
            <a:pPr lvl="1"/>
            <a:r>
              <a:rPr lang="en-US" sz="1800" b="1"/>
              <a:t>All </a:t>
            </a:r>
            <a:r>
              <a:rPr lang="en-US" sz="1800"/>
              <a:t>persons affected are </a:t>
            </a:r>
            <a:r>
              <a:rPr lang="en-US" sz="1800" b="1"/>
              <a:t>engaged</a:t>
            </a:r>
            <a:r>
              <a:rPr lang="en-US" sz="1800"/>
              <a:t> and </a:t>
            </a:r>
            <a:r>
              <a:rPr lang="en-US" sz="1800" b="1"/>
              <a:t>ready</a:t>
            </a:r>
            <a:r>
              <a:rPr lang="en-US" sz="1800"/>
              <a:t> to hear the harm and </a:t>
            </a:r>
            <a:r>
              <a:rPr lang="en-US" sz="1800" b="1"/>
              <a:t>plan</a:t>
            </a:r>
            <a:r>
              <a:rPr lang="en-US" sz="1800"/>
              <a:t> steps to accountability and reintegration</a:t>
            </a:r>
          </a:p>
          <a:p>
            <a:pPr lvl="1"/>
            <a:r>
              <a:rPr lang="en-US" sz="1800"/>
              <a:t>The person with bullying behavior is able to </a:t>
            </a:r>
            <a:r>
              <a:rPr lang="en-US" sz="1800" b="1"/>
              <a:t>accept responsibility</a:t>
            </a:r>
          </a:p>
          <a:p>
            <a:pPr lvl="1"/>
            <a:r>
              <a:rPr lang="en-US" sz="1800"/>
              <a:t>The </a:t>
            </a:r>
            <a:r>
              <a:rPr lang="en-US" sz="1800" b="1"/>
              <a:t>safety</a:t>
            </a:r>
            <a:r>
              <a:rPr lang="en-US" sz="1800"/>
              <a:t> of the target is ensured</a:t>
            </a:r>
          </a:p>
          <a:p>
            <a:pPr lvl="1"/>
            <a:r>
              <a:rPr lang="en-US" sz="1800" b="1"/>
              <a:t>Support persons </a:t>
            </a:r>
            <a:r>
              <a:rPr lang="en-US" sz="1800"/>
              <a:t>are invited</a:t>
            </a:r>
          </a:p>
          <a:p>
            <a:pPr lvl="1"/>
            <a:r>
              <a:rPr lang="en-US" sz="1800"/>
              <a:t>All parties participate in </a:t>
            </a:r>
            <a:r>
              <a:rPr lang="en-US" sz="1800" b="1"/>
              <a:t>preparation meetings</a:t>
            </a:r>
          </a:p>
          <a:p>
            <a:pPr lvl="1"/>
            <a:r>
              <a:rPr lang="en-US" sz="1800"/>
              <a:t>Meetings are run by a </a:t>
            </a:r>
            <a:r>
              <a:rPr lang="en-US" sz="1800" b="1"/>
              <a:t>trained adult facilitator</a:t>
            </a:r>
          </a:p>
          <a:p>
            <a:pPr marL="457200" lvl="1" indent="0">
              <a:buNone/>
            </a:pPr>
            <a:endParaRPr lang="en-US" sz="1800"/>
          </a:p>
          <a:p>
            <a:r>
              <a:rPr lang="en-US" sz="2000"/>
              <a:t>If person harmed doesn’t want to meet face-to-face, </a:t>
            </a:r>
            <a:r>
              <a:rPr lang="en-US" sz="2000" b="1" u="sng"/>
              <a:t>it should not happen</a:t>
            </a:r>
          </a:p>
          <a:p>
            <a:pPr lvl="1"/>
            <a:r>
              <a:rPr lang="en-US" sz="1800"/>
              <a:t>Instead: </a:t>
            </a:r>
            <a:r>
              <a:rPr lang="en-US" sz="1800" b="1" u="sng"/>
              <a:t>separate</a:t>
            </a:r>
            <a:r>
              <a:rPr lang="en-US" sz="1800"/>
              <a:t> restorative meetings with trained adult facilitator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02AE5-5693-2841-816C-22FB35C6B76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43100" y="6019800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hlinkClick r:id="rId7"/>
              </a:rPr>
              <a:t>Integrating Bullying Prevention and Restorative Practices in Schools: Considerations for Practitioners and Policymakers </a:t>
            </a:r>
            <a:r>
              <a:rPr lang="en-US" sz="1400" dirty="0"/>
              <a:t>Oct 2014, Center for Safe Schools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2142989" y="6065520"/>
            <a:ext cx="10579100" cy="177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86548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9" y="152400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4500" y="6480629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Available at 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hlinkClick r:id="rId7"/>
              </a:rPr>
              <a:t>https://www.pbis.org/topics/bullying-prevention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lang="en-US" altLang="en-US" sz="1800" b="1" dirty="0">
              <a:solidFill>
                <a:schemeClr val="tx2">
                  <a:lumMod val="7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3E660-20E6-7141-A55B-2451295352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" r="3367"/>
          <a:stretch/>
        </p:blipFill>
        <p:spPr>
          <a:xfrm>
            <a:off x="4572000" y="1219200"/>
            <a:ext cx="4286251" cy="4048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765779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006530"/>
                </a:solidFill>
              </a:rPr>
              <a:t>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Have you ever seen this curriculum before?</a:t>
            </a:r>
          </a:p>
          <a:p>
            <a:pPr lvl="1"/>
            <a:r>
              <a:rPr lang="en-US" dirty="0"/>
              <a:t>Yes, and we use it at our school.</a:t>
            </a:r>
          </a:p>
          <a:p>
            <a:pPr lvl="1"/>
            <a:r>
              <a:rPr lang="en-US" dirty="0"/>
              <a:t>Yes, but we don’t use it at our school.</a:t>
            </a:r>
          </a:p>
          <a:p>
            <a:pPr lvl="1"/>
            <a:r>
              <a:rPr lang="en-US" dirty="0"/>
              <a:t>No.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6155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4652A"/>
                </a:solidFill>
                <a:ea typeface="Franklin Gothic Medium" charset="0"/>
                <a:cs typeface="Franklin Gothic Medium" charset="0"/>
              </a:rPr>
              <a:t>Today’s Objectives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Participants will learn school-wide strategies for the prevention of bullying including:</a:t>
            </a:r>
          </a:p>
          <a:p>
            <a:pPr lvl="1"/>
            <a:r>
              <a:rPr lang="en-US" sz="2400" dirty="0"/>
              <a:t>Embedding bullying prevention strategies into a PBIS framework</a:t>
            </a:r>
          </a:p>
          <a:p>
            <a:pPr lvl="1"/>
            <a:r>
              <a:rPr lang="en-US" sz="2400" dirty="0"/>
              <a:t>Functions of bullying behavior</a:t>
            </a:r>
          </a:p>
          <a:p>
            <a:pPr lvl="1"/>
            <a:r>
              <a:rPr lang="en-US" sz="2400" dirty="0"/>
              <a:t>Role of bystander</a:t>
            </a:r>
          </a:p>
          <a:p>
            <a:pPr lvl="1"/>
            <a:r>
              <a:rPr lang="en-US" sz="2400" dirty="0"/>
              <a:t>Considerations for cyberbullying, COVID, and RP</a:t>
            </a:r>
          </a:p>
          <a:p>
            <a:pPr lvl="1"/>
            <a:r>
              <a:rPr lang="en-US" sz="2400" dirty="0"/>
              <a:t>Stop, walk, and talk strategy</a:t>
            </a:r>
          </a:p>
          <a:p>
            <a:pPr lvl="1"/>
            <a:r>
              <a:rPr lang="en-US" sz="2400" dirty="0"/>
              <a:t>Bullying prevention assessments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endParaRPr lang="en-US" sz="2800" dirty="0"/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endParaRPr lang="en-US" sz="2800" dirty="0"/>
          </a:p>
          <a:p>
            <a:pPr lvl="1" fontAlgn="auto">
              <a:spcAft>
                <a:spcPct val="0"/>
              </a:spcAft>
              <a:buNone/>
              <a:defRPr/>
            </a:pPr>
            <a:endParaRPr lang="en-US" dirty="0"/>
          </a:p>
          <a:p>
            <a:pPr fontAlgn="auto">
              <a:spcAft>
                <a:spcPct val="0"/>
              </a:spcAft>
              <a:buNone/>
              <a:defRPr/>
            </a:pPr>
            <a:endParaRPr lang="en-US" sz="2800" dirty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72634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b="1">
                <a:solidFill>
                  <a:srgbClr val="006530"/>
                </a:solidFill>
              </a:rPr>
              <a:t>Core Features of an Effective </a:t>
            </a:r>
            <a:br>
              <a:rPr lang="en-US" b="1">
                <a:solidFill>
                  <a:srgbClr val="006530"/>
                </a:solidFill>
              </a:rPr>
            </a:br>
            <a:r>
              <a:rPr lang="en-US" b="1">
                <a:solidFill>
                  <a:srgbClr val="006530"/>
                </a:solidFill>
              </a:rPr>
              <a:t>Bullying Prevention Effort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 b="1"/>
              <a:t>Student Skills:</a:t>
            </a:r>
          </a:p>
          <a:p>
            <a:pPr marL="457200" indent="-457200">
              <a:buFont typeface="Arial"/>
              <a:buChar char="•"/>
            </a:pPr>
            <a:r>
              <a:rPr lang="en-US" sz="2000"/>
              <a:t>School-wide behavioral </a:t>
            </a:r>
            <a:r>
              <a:rPr lang="en-US" sz="2000" b="1"/>
              <a:t>expectations</a:t>
            </a:r>
            <a:r>
              <a:rPr lang="en-US" sz="2000"/>
              <a:t> (respect)</a:t>
            </a:r>
          </a:p>
          <a:p>
            <a:pPr marL="457200" indent="-457200">
              <a:buFont typeface="Arial"/>
              <a:buChar char="•"/>
            </a:pPr>
            <a:r>
              <a:rPr lang="en-US" sz="2000"/>
              <a:t>Teach </a:t>
            </a:r>
            <a:r>
              <a:rPr lang="en-US" sz="2000" b="1"/>
              <a:t>routines</a:t>
            </a:r>
            <a:r>
              <a:rPr lang="en-US" sz="2000"/>
              <a:t>: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/>
              <a:t>Stop 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/>
              <a:t>Bystander Stop 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/>
              <a:t>Stopping 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/>
              <a:t>Recruiting Help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  <p:custDataLst>
              <p:tags r:id="rId4"/>
            </p:custDataLst>
          </p:nvPr>
        </p:nvSpPr>
        <p:spPr>
          <a:xfrm>
            <a:off x="4648200" y="1600200"/>
            <a:ext cx="4038600" cy="4191000"/>
          </a:xfrm>
        </p:spPr>
        <p:txBody>
          <a:bodyPr/>
          <a:lstStyle/>
          <a:p>
            <a:r>
              <a:rPr lang="en-US" sz="2000" b="1"/>
              <a:t>Faculty / Staff:</a:t>
            </a:r>
          </a:p>
          <a:p>
            <a:pPr marL="457200" indent="-457200">
              <a:buFont typeface="Arial"/>
              <a:buChar char="•"/>
            </a:pPr>
            <a:r>
              <a:rPr lang="en-US" sz="2000" b="1"/>
              <a:t>Agreement</a:t>
            </a:r>
            <a:r>
              <a:rPr lang="en-US" sz="2000"/>
              <a:t> on logic for bullying prevention effort</a:t>
            </a:r>
          </a:p>
          <a:p>
            <a:pPr marL="457200" indent="-457200">
              <a:buFont typeface="Arial"/>
              <a:buChar char="•"/>
            </a:pPr>
            <a:r>
              <a:rPr lang="en-US" sz="2000" b="1"/>
              <a:t>Teach</a:t>
            </a:r>
            <a:r>
              <a:rPr lang="en-US" sz="2000"/>
              <a:t> students skills</a:t>
            </a:r>
          </a:p>
          <a:p>
            <a:pPr marL="457200" indent="-457200">
              <a:buFont typeface="Arial"/>
              <a:buChar char="•"/>
            </a:pPr>
            <a:r>
              <a:rPr lang="en-US" sz="2000" b="1"/>
              <a:t>Pre-correction, follow-up, and consistency</a:t>
            </a:r>
          </a:p>
          <a:p>
            <a:pPr marL="457200" indent="-457200">
              <a:buFont typeface="Arial"/>
              <a:buChar char="•"/>
            </a:pPr>
            <a:r>
              <a:rPr lang="en-US" sz="2000" b="1"/>
              <a:t>Actively supervise</a:t>
            </a:r>
            <a:r>
              <a:rPr lang="en-US" sz="2000"/>
              <a:t> hot spots</a:t>
            </a:r>
          </a:p>
          <a:p>
            <a:pPr marL="457200" indent="-457200">
              <a:buFont typeface="Arial"/>
              <a:buChar char="•"/>
            </a:pPr>
            <a:r>
              <a:rPr lang="en-US" sz="2000" b="1"/>
              <a:t>Reward/acknowledg</a:t>
            </a:r>
            <a:r>
              <a:rPr lang="en-US" sz="2000"/>
              <a:t>e use of strategies</a:t>
            </a:r>
            <a:endParaRPr lang="en-US" sz="2000" b="1"/>
          </a:p>
          <a:p>
            <a:pPr marL="457200" indent="-457200">
              <a:buFont typeface="Arial"/>
              <a:buChar char="•"/>
            </a:pPr>
            <a:r>
              <a:rPr lang="en-US" sz="2000"/>
              <a:t>Clear </a:t>
            </a:r>
            <a:r>
              <a:rPr lang="en-US" sz="2000" b="1"/>
              <a:t>data</a:t>
            </a:r>
            <a:r>
              <a:rPr lang="en-US" sz="2000"/>
              <a:t> collection and use process</a:t>
            </a:r>
          </a:p>
          <a:p>
            <a:pPr marL="457200" indent="-457200">
              <a:buFont typeface="Arial"/>
              <a:buChar char="•"/>
            </a:pPr>
            <a:r>
              <a:rPr lang="en-US" sz="2000"/>
              <a:t>Advanced support options</a:t>
            </a:r>
          </a:p>
          <a:p>
            <a:pPr marL="457200" indent="-457200">
              <a:buFont typeface="Arial"/>
              <a:buChar char="•"/>
            </a:pPr>
            <a:endParaRPr lang="en-US" sz="2000"/>
          </a:p>
        </p:txBody>
      </p:sp>
      <p:sp>
        <p:nvSpPr>
          <p:cNvPr id="7" name="Footer Placeholder 3"/>
          <p:cNvSpPr txBox="1"/>
          <p:nvPr>
            <p:custDataLst>
              <p:tags r:id="rId5"/>
            </p:custDataLst>
          </p:nvPr>
        </p:nvSpPr>
        <p:spPr bwMode="auto">
          <a:xfrm>
            <a:off x="2362200" y="6516687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36069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Teach a Three-Step Skill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828800"/>
            <a:ext cx="8153400" cy="4114800"/>
          </a:xfrm>
        </p:spPr>
        <p:txBody>
          <a:bodyPr/>
          <a:lstStyle/>
          <a:p>
            <a:r>
              <a:rPr lang="en-US" b="1"/>
              <a:t>Stop:</a:t>
            </a:r>
          </a:p>
          <a:p>
            <a:pPr marL="0" indent="0">
              <a:buNone/>
            </a:pPr>
            <a:r>
              <a:rPr lang="en-US"/>
              <a:t>	Say and show “stop”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 b="1"/>
              <a:t>Walk:</a:t>
            </a:r>
          </a:p>
          <a:p>
            <a:pPr marL="0" indent="0">
              <a:buNone/>
            </a:pPr>
            <a:r>
              <a:rPr lang="en-US"/>
              <a:t>	Walk away 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 b="1"/>
              <a:t>Talk:</a:t>
            </a:r>
          </a:p>
          <a:p>
            <a:pPr marL="0" indent="0">
              <a:buNone/>
            </a:pPr>
            <a:r>
              <a:rPr lang="en-US"/>
              <a:t>	Talk to an adult</a:t>
            </a:r>
          </a:p>
          <a:p>
            <a:pPr marL="457200" lvl="1" indent="0">
              <a:buNone/>
            </a:pPr>
            <a:r>
              <a:rPr lang="en-US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29273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The “Stop” Routine</a:t>
            </a:r>
            <a:endParaRPr lang="en-US" sz="2700" b="1">
              <a:solidFill>
                <a:srgbClr val="00653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600200"/>
            <a:ext cx="8153400" cy="3429000"/>
          </a:xfrm>
        </p:spPr>
        <p:txBody>
          <a:bodyPr/>
          <a:lstStyle/>
          <a:p>
            <a:r>
              <a:rPr lang="en-US" sz="3000"/>
              <a:t>If someone is directing problem behavior toward you or someone else, give them the </a:t>
            </a:r>
            <a:r>
              <a:rPr lang="en-US" sz="3000" b="1"/>
              <a:t>“stop signal”</a:t>
            </a:r>
          </a:p>
          <a:p>
            <a:pPr lvl="1">
              <a:lnSpc>
                <a:spcPct val="90000"/>
              </a:lnSpc>
            </a:pPr>
            <a:r>
              <a:rPr lang="en-US" altLang="en-US" sz="2600">
                <a:ea typeface="ＭＳ Ｐゴシック" charset="-128"/>
              </a:rPr>
              <a:t>Students decide on what it should look and sound like for whole school</a:t>
            </a:r>
          </a:p>
          <a:p>
            <a:pPr lvl="2">
              <a:lnSpc>
                <a:spcPct val="90000"/>
              </a:lnSpc>
            </a:pPr>
            <a:r>
              <a:rPr lang="en-US" altLang="en-US" sz="2200">
                <a:ea typeface="ＭＳ Ｐゴシック" charset="-128"/>
              </a:rPr>
              <a:t>Firm hand signal</a:t>
            </a:r>
          </a:p>
          <a:p>
            <a:pPr lvl="2">
              <a:lnSpc>
                <a:spcPct val="90000"/>
              </a:lnSpc>
            </a:pPr>
            <a:r>
              <a:rPr lang="en-US" altLang="en-US" sz="2200">
                <a:ea typeface="ＭＳ Ｐゴシック" charset="-128"/>
              </a:rPr>
              <a:t>Clear voice</a:t>
            </a:r>
          </a:p>
          <a:p>
            <a:pPr lvl="2">
              <a:lnSpc>
                <a:spcPct val="90000"/>
              </a:lnSpc>
            </a:pPr>
            <a:r>
              <a:rPr lang="en-US" altLang="en-US" sz="2200">
                <a:ea typeface="ＭＳ Ｐゴシック" charset="-128"/>
              </a:rPr>
              <a:t>Short phrase</a:t>
            </a:r>
            <a:endParaRPr lang="en-US"/>
          </a:p>
        </p:txBody>
      </p:sp>
      <p:pic>
        <p:nvPicPr>
          <p:cNvPr id="5" name="Picture 8" descr="http://thumb15.shutterstock.com.edgesuite.net/display_pic_with_logo/241411/241411,1221057464,3/stock-photo-a-young-emo-whit-stop-signal-17211289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5" b="6030"/>
          <a:stretch>
            <a:fillRect/>
          </a:stretch>
        </p:blipFill>
        <p:spPr bwMode="auto">
          <a:xfrm>
            <a:off x="6553200" y="3922250"/>
            <a:ext cx="2362200" cy="165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92074"/>
            <a:ext cx="1447800" cy="2074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1446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The “Walk” Routine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600200"/>
            <a:ext cx="6629400" cy="4191000"/>
          </a:xfrm>
        </p:spPr>
        <p:txBody>
          <a:bodyPr/>
          <a:lstStyle/>
          <a:p>
            <a:r>
              <a:rPr lang="en-US" altLang="en-US" sz="2800">
                <a:ea typeface="ＭＳ Ｐゴシック" charset="-128"/>
              </a:rPr>
              <a:t>Sometimes, even when students tell others to “stop,” problem behavior continues</a:t>
            </a:r>
          </a:p>
          <a:p>
            <a:r>
              <a:rPr lang="en-US" altLang="en-US" sz="2800">
                <a:ea typeface="ＭＳ Ｐゴシック" charset="-128"/>
              </a:rPr>
              <a:t>Students are taught to </a:t>
            </a:r>
            <a:r>
              <a:rPr lang="en-US" altLang="en-US" sz="2800" b="1">
                <a:ea typeface="ＭＳ Ｐゴシック" charset="-128"/>
              </a:rPr>
              <a:t>"walk away"</a:t>
            </a:r>
          </a:p>
          <a:p>
            <a:pPr lvl="1"/>
            <a:r>
              <a:rPr lang="en-US" altLang="en-US" sz="2200">
                <a:ea typeface="ＭＳ Ｐゴシック" charset="-128"/>
              </a:rPr>
              <a:t>Removes reinforcement for problem behavior</a:t>
            </a:r>
          </a:p>
          <a:p>
            <a:r>
              <a:rPr lang="en-US" altLang="en-US" sz="2800">
                <a:ea typeface="ＭＳ Ｐゴシック" charset="-128"/>
              </a:rPr>
              <a:t>Teach students to encourage one another when they use the appropriate response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0" y="152400"/>
            <a:ext cx="2412630" cy="6426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74584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The “Talk” Routine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600200"/>
            <a:ext cx="7848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ea typeface="ＭＳ Ｐゴシック" charset="-128"/>
              </a:rPr>
              <a:t>Even when students use “stop” and “walk away,” sometimes the behavior continues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a typeface="ＭＳ Ｐゴシック" charset="-128"/>
              </a:rPr>
              <a:t>Students should </a:t>
            </a:r>
            <a:r>
              <a:rPr lang="en-US" altLang="en-US" sz="2800" b="1" dirty="0">
                <a:ea typeface="ＭＳ Ｐゴシック" charset="-128"/>
              </a:rPr>
              <a:t>"talk" to an adult</a:t>
            </a:r>
            <a:endParaRPr lang="en-US" altLang="en-US" sz="2800" dirty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"</a:t>
            </a:r>
            <a:r>
              <a:rPr lang="en-US" altLang="en-US" sz="2400" b="1" dirty="0">
                <a:ea typeface="ＭＳ Ｐゴシック" charset="-128"/>
              </a:rPr>
              <a:t>Talking”/reporting</a:t>
            </a:r>
            <a:r>
              <a:rPr lang="en-US" altLang="en-US" sz="2400" dirty="0">
                <a:ea typeface="ＭＳ Ｐゴシック" charset="-128"/>
              </a:rPr>
              <a:t>: when you have tried to solve the problem yourself and have used the "stop" and "walk" steps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ea typeface="ＭＳ Ｐゴシック" charset="-128"/>
              </a:rPr>
              <a:t>Tattling:</a:t>
            </a:r>
            <a:r>
              <a:rPr lang="en-US" altLang="en-US" sz="2400" dirty="0">
                <a:ea typeface="ＭＳ Ｐゴシック" charset="-128"/>
              </a:rPr>
              <a:t> when you do not use the "stop" and "walk" steps before talking to an adult and/or your goal is to get the other person in trouble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52800" y="5105400"/>
            <a:ext cx="2253343" cy="1495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851473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38200" y="762000"/>
            <a:ext cx="7391400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64%</a:t>
            </a:r>
            <a:r>
              <a:rPr lang="en-US" sz="4000" dirty="0"/>
              <a:t> of children who were bullied did not report it</a:t>
            </a:r>
          </a:p>
          <a:p>
            <a:pPr algn="ctr"/>
            <a:r>
              <a:rPr lang="en-US" sz="2400" dirty="0"/>
              <a:t>(</a:t>
            </a:r>
            <a:r>
              <a:rPr lang="en-US" sz="2400" b="1" dirty="0">
                <a:hlinkClick r:id="rId5"/>
              </a:rPr>
              <a:t>Petrosina, Guckenburg, DeVoe, and Hanson, 2010</a:t>
            </a:r>
            <a:r>
              <a:rPr lang="en-US" sz="2400" dirty="0"/>
              <a:t>).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Why do you think this is true?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Please answer in the chat box.</a:t>
            </a:r>
          </a:p>
        </p:txBody>
      </p:sp>
      <p:sp>
        <p:nvSpPr>
          <p:cNvPr id="5" name="New shape"/>
          <p:cNvSpPr/>
          <p:nvPr>
            <p:custDataLst>
              <p:tags r:id="rId3"/>
            </p:custDataLst>
          </p:nvPr>
        </p:nvSpPr>
        <p:spPr>
          <a:xfrm>
            <a:off x="1917824" y="2026920"/>
            <a:ext cx="11684000" cy="508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6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99336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The “Stopping” Routine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Eventually every student will be told to stop. Teach all students what to do when given the “</a:t>
            </a:r>
            <a:r>
              <a:rPr lang="en-US" sz="2800" b="1" dirty="0"/>
              <a:t>stop</a:t>
            </a:r>
            <a:r>
              <a:rPr lang="en-US" sz="2800" dirty="0"/>
              <a:t>” message:</a:t>
            </a:r>
          </a:p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sz="2400" dirty="0"/>
              <a:t>Stop what you are doing</a:t>
            </a:r>
          </a:p>
          <a:p>
            <a:pPr lvl="1"/>
            <a:r>
              <a:rPr lang="en-US" sz="2400" dirty="0"/>
              <a:t>Take a deep breath</a:t>
            </a:r>
          </a:p>
          <a:p>
            <a:pPr lvl="1"/>
            <a:r>
              <a:rPr lang="en-US" sz="2400" dirty="0"/>
              <a:t>Go about your day (no big deal)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/>
              <a:t>These steps should be followed even when they don’t agree with the “stop” message. The rule is: If someone asks you to stop, you stop.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93169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29600" cy="1295400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How Adults Respond</a:t>
            </a:r>
            <a:br>
              <a:rPr lang="en-US" sz="4400" b="1">
                <a:solidFill>
                  <a:srgbClr val="006530"/>
                </a:solidFill>
              </a:rPr>
            </a:br>
            <a:r>
              <a:rPr lang="en-US" sz="2000" b="1">
                <a:solidFill>
                  <a:srgbClr val="006530"/>
                </a:solidFill>
              </a:rPr>
              <a:t>(To the target and/or upstander)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marL="273050" indent="-273050">
              <a:lnSpc>
                <a:spcPct val="70000"/>
              </a:lnSpc>
              <a:buNone/>
            </a:pPr>
            <a:r>
              <a:rPr lang="en-US" altLang="en-US" sz="2000" dirty="0">
                <a:ea typeface="ＭＳ Ｐゴシック" charset="-128"/>
              </a:rPr>
              <a:t>When problem behavior is reported, adults follow specific response sequence. Students are taught this sequence:</a:t>
            </a:r>
          </a:p>
          <a:p>
            <a:pPr marL="273050" indent="-273050">
              <a:lnSpc>
                <a:spcPct val="70000"/>
              </a:lnSpc>
              <a:buNone/>
            </a:pPr>
            <a:endParaRPr lang="en-US" altLang="en-US" sz="2000" dirty="0">
              <a:ea typeface="ＭＳ Ｐゴシック" charset="-128"/>
            </a:endParaRPr>
          </a:p>
          <a:p>
            <a:pPr marL="731838" lvl="1" indent="-457200">
              <a:lnSpc>
                <a:spcPct val="70000"/>
              </a:lnSpc>
              <a:buFont typeface="+mj-lt"/>
              <a:buAutoNum type="arabicPeriod"/>
            </a:pPr>
            <a:r>
              <a:rPr lang="en-US" altLang="en-US" sz="2400" dirty="0"/>
              <a:t>Reinforce student for reporting (e.g. “I'm glad you told me. That must have been really hard.")</a:t>
            </a:r>
          </a:p>
          <a:p>
            <a:pPr marL="731838" lvl="1" indent="-457200">
              <a:lnSpc>
                <a:spcPct val="70000"/>
              </a:lnSpc>
              <a:buFont typeface="+mj-lt"/>
              <a:buAutoNum type="arabicPeriod"/>
            </a:pPr>
            <a:r>
              <a:rPr lang="en-US" altLang="en-US" sz="2400" dirty="0"/>
              <a:t>Ask who, what, when, and where. </a:t>
            </a:r>
          </a:p>
          <a:p>
            <a:pPr marL="731838" lvl="1" indent="-457200">
              <a:lnSpc>
                <a:spcPct val="70000"/>
              </a:lnSpc>
              <a:buFont typeface="+mj-lt"/>
              <a:buAutoNum type="arabicPeriod"/>
            </a:pPr>
            <a:r>
              <a:rPr lang="en-US" altLang="en-US" sz="2400" dirty="0"/>
              <a:t>Ensure student’s safety: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 dirty="0"/>
              <a:t>Is bullying still happening?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 dirty="0"/>
              <a:t>Is reporting child at risk?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 dirty="0"/>
              <a:t>Fear of revenge?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 dirty="0"/>
              <a:t>What does student need to feel safe?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 dirty="0"/>
              <a:t>What is severity of the situation?</a:t>
            </a:r>
          </a:p>
          <a:p>
            <a:pPr marL="708025" lvl="1" indent="-514350">
              <a:lnSpc>
                <a:spcPct val="7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dirty="0"/>
              <a:t>Ask, "Did you tell the student to stop? Did you walk away from the problem behavior?”</a:t>
            </a:r>
          </a:p>
          <a:p>
            <a:pPr marL="1131888" lvl="2" indent="-457200">
              <a:lnSpc>
                <a:spcPct val="70000"/>
              </a:lnSpc>
              <a:buClr>
                <a:schemeClr val="tx1"/>
              </a:buClr>
            </a:pPr>
            <a:r>
              <a:rPr lang="en-US" altLang="en-US" sz="2000" dirty="0"/>
              <a:t>If yes, praise student for using appropriate response. </a:t>
            </a:r>
          </a:p>
          <a:p>
            <a:pPr marL="1131888" lvl="2" indent="-457200">
              <a:lnSpc>
                <a:spcPct val="70000"/>
              </a:lnSpc>
              <a:buClr>
                <a:schemeClr val="tx1"/>
              </a:buClr>
            </a:pPr>
            <a:r>
              <a:rPr lang="en-US" altLang="en-US" sz="2000" dirty="0"/>
              <a:t>If no, practice.</a:t>
            </a:r>
          </a:p>
          <a:p>
            <a:pPr marL="936625" lvl="2" indent="-342900">
              <a:lnSpc>
                <a:spcPct val="70000"/>
              </a:lnSpc>
              <a:buClr>
                <a:schemeClr val="tx1"/>
              </a:buClr>
            </a:pPr>
            <a:endParaRPr lang="en-US" altLang="en-US" sz="2000" b="1" dirty="0">
              <a:ea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57644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295400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How Adults Respond</a:t>
            </a:r>
            <a:br>
              <a:rPr lang="en-US" sz="4400" b="1">
                <a:solidFill>
                  <a:srgbClr val="006530"/>
                </a:solidFill>
              </a:rPr>
            </a:br>
            <a:r>
              <a:rPr lang="en-US" sz="2000" b="1">
                <a:solidFill>
                  <a:srgbClr val="006530"/>
                </a:solidFill>
              </a:rPr>
              <a:t>(To the student who is bullying and/or asked to stop)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752600"/>
            <a:ext cx="8153400" cy="4419600"/>
          </a:xfrm>
        </p:spPr>
        <p:txBody>
          <a:bodyPr/>
          <a:lstStyle/>
          <a:p>
            <a:pPr marL="571500" indent="-514350">
              <a:buFont typeface="+mj-lt"/>
              <a:buAutoNum type="arabicPeriod"/>
            </a:pPr>
            <a:r>
              <a:rPr lang="en-US" b="1"/>
              <a:t>Reinforce</a:t>
            </a:r>
            <a:r>
              <a:rPr lang="en-US"/>
              <a:t> the student for discussing the problem with you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/>
              <a:t>Ask, "Did ______ tell you to stop?”</a:t>
            </a:r>
          </a:p>
          <a:p>
            <a:pPr lvl="2"/>
            <a:r>
              <a:rPr lang="en-US"/>
              <a:t>If yes:</a:t>
            </a:r>
            <a:r>
              <a:rPr lang="en-US" b="1"/>
              <a:t> </a:t>
            </a:r>
            <a:r>
              <a:rPr lang="en-US"/>
              <a:t>Ask, "How did you respond?</a:t>
            </a:r>
          </a:p>
          <a:p>
            <a:pPr lvl="2"/>
            <a:r>
              <a:rPr lang="en-US"/>
              <a:t>If no: Practice the 3 step response.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Ask, "Did ______ walk away?</a:t>
            </a:r>
          </a:p>
          <a:p>
            <a:pPr lvl="2"/>
            <a:r>
              <a:rPr lang="en-US"/>
              <a:t>If yes: "How did you respond?”</a:t>
            </a:r>
          </a:p>
          <a:p>
            <a:pPr lvl="2"/>
            <a:r>
              <a:rPr lang="en-US"/>
              <a:t>If no: Practice the 3 step response.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40425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1043746"/>
          </a:xfrm>
        </p:spPr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Example Activity from Lesson</a:t>
            </a:r>
          </a:p>
        </p:txBody>
      </p:sp>
      <p:pic>
        <p:nvPicPr>
          <p:cNvPr id="3" name="Picture 2" descr="Laura-Wagner - Lab 5 Combustio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00" y="1427481"/>
            <a:ext cx="2730178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461889" y="434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Problem behavior is like fire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Cut off the oxygen, the candle goes out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Cut out the attention, the problem behavior stops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2B6ED-B8AA-1746-B0A6-A6FABA1FA4CF}"/>
              </a:ext>
            </a:extLst>
          </p:cNvPr>
          <p:cNvSpPr txBox="1"/>
          <p:nvPr/>
        </p:nvSpPr>
        <p:spPr>
          <a:xfrm>
            <a:off x="1447800" y="586884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8"/>
              </a:rPr>
              <a:t>Great videos:</a:t>
            </a:r>
          </a:p>
          <a:p>
            <a:pPr algn="ctr"/>
            <a:r>
              <a:rPr lang="en-US" dirty="0">
                <a:hlinkClick r:id="rId8"/>
              </a:rPr>
              <a:t>http://blogs.egusd.net/pbis/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2612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304800"/>
            <a:ext cx="8610600" cy="13716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4652A"/>
                </a:solidFill>
              </a:rPr>
              <a:t>Vermont’s Education Quality Standards</a:t>
            </a:r>
            <a:br>
              <a:rPr lang="en-US" b="1">
                <a:solidFill>
                  <a:srgbClr val="04652A"/>
                </a:solidFill>
              </a:rPr>
            </a:br>
            <a:r>
              <a:rPr lang="en-US" sz="2400" b="1">
                <a:solidFill>
                  <a:srgbClr val="04652A"/>
                </a:solidFill>
              </a:rPr>
              <a:t>2122.1 School Facilities and the Learning 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2057400"/>
            <a:ext cx="8153400" cy="3886200"/>
          </a:xfrm>
        </p:spPr>
        <p:txBody>
          <a:bodyPr/>
          <a:lstStyle/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Each school shall maintain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a </a:t>
            </a:r>
            <a:r>
              <a:rPr lang="en-US" sz="2800" b="1">
                <a:solidFill>
                  <a:srgbClr val="000000"/>
                </a:solidFill>
              </a:rPr>
              <a:t>safe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b="1">
                <a:solidFill>
                  <a:srgbClr val="000000"/>
                </a:solidFill>
              </a:rPr>
              <a:t>orderly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b="1">
                <a:solidFill>
                  <a:srgbClr val="000000"/>
                </a:solidFill>
              </a:rPr>
              <a:t>civil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b="1">
                <a:solidFill>
                  <a:srgbClr val="000000"/>
                </a:solidFill>
              </a:rPr>
              <a:t>flexible,</a:t>
            </a:r>
            <a:r>
              <a:rPr lang="en-US" sz="2800">
                <a:solidFill>
                  <a:srgbClr val="000000"/>
                </a:solidFill>
              </a:rPr>
              <a:t> and </a:t>
            </a:r>
            <a:r>
              <a:rPr lang="en-US" sz="2800" b="1">
                <a:solidFill>
                  <a:srgbClr val="000000"/>
                </a:solidFill>
              </a:rPr>
              <a:t>positive</a:t>
            </a:r>
            <a:r>
              <a:rPr lang="en-US" sz="2800">
                <a:solidFill>
                  <a:srgbClr val="000000"/>
                </a:solidFill>
              </a:rPr>
              <a:t> learning environment, which is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>
                <a:solidFill>
                  <a:srgbClr val="000000"/>
                </a:solidFill>
              </a:rPr>
              <a:t>free from hazing, harassment, and bullying</a:t>
            </a: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and based on sound instructional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and </a:t>
            </a:r>
            <a:r>
              <a:rPr lang="en-US" sz="2800" b="1">
                <a:solidFill>
                  <a:srgbClr val="000000"/>
                </a:solidFill>
              </a:rPr>
              <a:t>classroom management </a:t>
            </a:r>
            <a:r>
              <a:rPr lang="en-US" sz="2800">
                <a:solidFill>
                  <a:srgbClr val="000000"/>
                </a:solidFill>
              </a:rPr>
              <a:t>practices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and clear discipline and attendance policies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that are consistently and effectively enforced. </a:t>
            </a:r>
            <a:endParaRPr lang="en-US" sz="28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59428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Using Student Leadership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609600" y="1600200"/>
            <a:ext cx="8077200" cy="4343400"/>
          </a:xfrm>
        </p:spPr>
        <p:txBody>
          <a:bodyPr/>
          <a:lstStyle/>
          <a:p>
            <a:r>
              <a:rPr lang="en-US" sz="2800"/>
              <a:t>Student buy-in is half the battle</a:t>
            </a:r>
          </a:p>
          <a:p>
            <a:r>
              <a:rPr lang="en-US" sz="2800"/>
              <a:t>Students with </a:t>
            </a:r>
            <a:r>
              <a:rPr lang="en-US" sz="2800" b="1"/>
              <a:t>social power </a:t>
            </a:r>
            <a:r>
              <a:rPr lang="en-US" sz="2800"/>
              <a:t>should be involved in every phase of intervention development and implementation</a:t>
            </a:r>
          </a:p>
          <a:p>
            <a:pPr lvl="1"/>
            <a:r>
              <a:rPr lang="en-US" sz="2400"/>
              <a:t>It has to be </a:t>
            </a:r>
            <a:r>
              <a:rPr lang="en-US" sz="2400" b="1"/>
              <a:t>cool</a:t>
            </a:r>
            <a:r>
              <a:rPr lang="en-US" sz="2400"/>
              <a:t> to do the right thing and stand up against bullying</a:t>
            </a:r>
          </a:p>
          <a:p>
            <a:endParaRPr lang="en-US" sz="2800"/>
          </a:p>
          <a:p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77435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Student Leadership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451429"/>
            <a:ext cx="8305800" cy="4343400"/>
          </a:xfrm>
        </p:spPr>
        <p:txBody>
          <a:bodyPr/>
          <a:lstStyle/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8-10 students (nominated by peers)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Discussion:</a:t>
            </a:r>
          </a:p>
          <a:p>
            <a:pPr lvl="1"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Disrespectful behavior is a problem. It damages the ability of others to succeed in school. It keeps happening because it results in </a:t>
            </a:r>
            <a:r>
              <a:rPr lang="en-US" sz="2200" b="1" dirty="0"/>
              <a:t>attention from peers.</a:t>
            </a:r>
          </a:p>
          <a:p>
            <a:pPr lvl="1"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We need your </a:t>
            </a:r>
            <a:r>
              <a:rPr lang="en-US" sz="2200" b="1" dirty="0"/>
              <a:t>help</a:t>
            </a:r>
            <a:r>
              <a:rPr lang="en-US" sz="2200" dirty="0"/>
              <a:t> developing school-wide routines. </a:t>
            </a:r>
          </a:p>
          <a:p>
            <a:pPr lvl="1"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What would be best way to </a:t>
            </a:r>
            <a:r>
              <a:rPr lang="en-US" sz="2200" b="1" dirty="0"/>
              <a:t>introduce/train </a:t>
            </a:r>
            <a:r>
              <a:rPr lang="en-US" sz="2200" dirty="0"/>
              <a:t>these routines?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Students help develop, deliver, and report on efforts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Available to classmates as resource</a:t>
            </a:r>
          </a:p>
          <a:p>
            <a:endParaRPr lang="en-US" dirty="0"/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54364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How to Implement Bullying Prevention in PBIS Framework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pPr fontAlgn="auto">
              <a:defRPr/>
            </a:pPr>
            <a:r>
              <a:rPr lang="en-US" sz="2400" dirty="0"/>
              <a:t>Implement school-wide PBIS with fidelity</a:t>
            </a:r>
          </a:p>
          <a:p>
            <a:pPr fontAlgn="auto">
              <a:defRPr/>
            </a:pPr>
            <a:r>
              <a:rPr lang="en-US" sz="2400" dirty="0"/>
              <a:t>Form bullying prevention implementation team/assign to PBIS Leadership Team</a:t>
            </a:r>
          </a:p>
          <a:p>
            <a:pPr fontAlgn="auto">
              <a:defRPr/>
            </a:pPr>
            <a:r>
              <a:rPr lang="en-US" sz="2400" dirty="0"/>
              <a:t>Complete bullying prevention self-assessment</a:t>
            </a:r>
          </a:p>
          <a:p>
            <a:pPr marL="457200" indent="-457200" fontAlgn="auto">
              <a:defRPr/>
            </a:pPr>
            <a:r>
              <a:rPr lang="en-US" sz="2800" dirty="0"/>
              <a:t>Survey students</a:t>
            </a:r>
          </a:p>
          <a:p>
            <a:pPr marL="857250" lvl="1" indent="-457200" fontAlgn="auto">
              <a:spcAft>
                <a:spcPct val="0"/>
              </a:spcAft>
              <a:defRPr/>
            </a:pPr>
            <a:r>
              <a:rPr lang="en-US" sz="2400" dirty="0"/>
              <a:t>Helps motivate adults to take action against bullying</a:t>
            </a:r>
          </a:p>
          <a:p>
            <a:pPr marL="857250" lvl="1" indent="-457200" fontAlgn="auto">
              <a:spcAft>
                <a:spcPct val="0"/>
              </a:spcAft>
              <a:defRPr/>
            </a:pPr>
            <a:r>
              <a:rPr lang="en-US" sz="2400" dirty="0"/>
              <a:t>Helps team tailor strategies to needs of school</a:t>
            </a:r>
          </a:p>
          <a:p>
            <a:pPr marL="857250" lvl="1" indent="-457200" fontAlgn="auto">
              <a:spcAft>
                <a:spcPct val="0"/>
              </a:spcAft>
              <a:defRPr/>
            </a:pPr>
            <a:r>
              <a:rPr lang="en-US" sz="2400" dirty="0"/>
              <a:t>Baseline from which to measure progress</a:t>
            </a:r>
          </a:p>
          <a:p>
            <a:pPr fontAlgn="auto">
              <a:defRPr/>
            </a:pPr>
            <a:r>
              <a:rPr lang="en-US" sz="2400" dirty="0"/>
              <a:t>Introduce all stakeholders to bullying prevention</a:t>
            </a:r>
          </a:p>
        </p:txBody>
      </p:sp>
      <p:sp>
        <p:nvSpPr>
          <p:cNvPr id="7" name="New shape"/>
          <p:cNvSpPr/>
          <p:nvPr>
            <p:custDataLst>
              <p:tags r:id="rId4"/>
            </p:custDataLst>
          </p:nvPr>
        </p:nvSpPr>
        <p:spPr>
          <a:xfrm>
            <a:off x="624840" y="2551176"/>
            <a:ext cx="1571625" cy="20955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63092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How to Implement Bullying Prevention in PBIS Framework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pPr fontAlgn="auto">
              <a:defRPr/>
            </a:pPr>
            <a:r>
              <a:rPr lang="en-US" sz="2800" dirty="0"/>
              <a:t>Gain faculty, staff, family, and student commitment</a:t>
            </a:r>
          </a:p>
          <a:p>
            <a:pPr fontAlgn="auto">
              <a:defRPr/>
            </a:pPr>
            <a:r>
              <a:rPr lang="en-US" sz="2800" dirty="0"/>
              <a:t>Train all adults (including bus drivers, cafeteria monitors, etc.)</a:t>
            </a:r>
          </a:p>
          <a:p>
            <a:pPr fontAlgn="auto">
              <a:defRPr/>
            </a:pPr>
            <a:r>
              <a:rPr lang="en-US" sz="2800" dirty="0"/>
              <a:t>Build bullying prevention lessons </a:t>
            </a:r>
          </a:p>
          <a:p>
            <a:pPr fontAlgn="auto">
              <a:defRPr/>
            </a:pPr>
            <a:r>
              <a:rPr lang="en-US" sz="2800" dirty="0"/>
              <a:t>Train all students</a:t>
            </a:r>
          </a:p>
          <a:p>
            <a:pPr fontAlgn="auto">
              <a:defRPr/>
            </a:pPr>
            <a:r>
              <a:rPr lang="en-US" sz="2800" dirty="0"/>
              <a:t>Booster/follow-up lessons</a:t>
            </a:r>
          </a:p>
          <a:p>
            <a:pPr fontAlgn="auto">
              <a:defRPr/>
            </a:pPr>
            <a:r>
              <a:rPr lang="en-US" sz="2800" dirty="0"/>
              <a:t>Collect and use data</a:t>
            </a:r>
          </a:p>
        </p:txBody>
      </p:sp>
      <p:sp>
        <p:nvSpPr>
          <p:cNvPr id="7" name="New shape"/>
          <p:cNvSpPr/>
          <p:nvPr>
            <p:custDataLst>
              <p:tags r:id="rId4"/>
            </p:custDataLst>
          </p:nvPr>
        </p:nvSpPr>
        <p:spPr>
          <a:xfrm>
            <a:off x="624840" y="2551176"/>
            <a:ext cx="1571625" cy="20955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01672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378"/>
            <a:ext cx="8229600" cy="600222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Bullying Prevention Self-Assessment</a:t>
            </a:r>
          </a:p>
        </p:txBody>
      </p:sp>
      <p:pic>
        <p:nvPicPr>
          <p:cNvPr id="3" name="Picture 2">
            <a:hlinkClick r:id="rId5" invalidUrl="https://www.pbis.org/Common/Cms/files/Forum15_Presentations/Bully Prevention within PBIS (post).pptx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85800"/>
            <a:ext cx="7668768" cy="546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35467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Student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800" b="1">
                <a:ea typeface="ＭＳ Ｐゴシック" charset="-128"/>
              </a:rPr>
              <a:t>On a scale of 1 to 5, with 1 meaning completely disagree and 5 meaning completely agree, in your school, do: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You feel safe?	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Other students treat you respectfully?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You treat other students respectfully?	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Adults treat you respectfully?	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You treat adults in your school respectfully?</a:t>
            </a:r>
          </a:p>
          <a:p>
            <a:pPr lvl="1" indent="-342900">
              <a:buAutoNum type="arabicPeriod" startAt="5"/>
            </a:pPr>
            <a:endParaRPr lang="en-US" altLang="en-US" sz="1800">
              <a:ea typeface="ＭＳ Ｐゴシック" charset="-128"/>
            </a:endParaRPr>
          </a:p>
          <a:p>
            <a:pPr marL="0" indent="0">
              <a:buNone/>
            </a:pPr>
            <a:r>
              <a:rPr lang="en-US" altLang="en-US" sz="1800" b="1">
                <a:ea typeface="ＭＳ Ｐゴシック" charset="-128"/>
              </a:rPr>
              <a:t>In the past week:</a:t>
            </a:r>
          </a:p>
          <a:p>
            <a:pPr marL="400050" lvl="1" indent="0">
              <a:buNone/>
            </a:pPr>
            <a:r>
              <a:rPr lang="en-US" altLang="en-US" sz="1800">
                <a:ea typeface="ＭＳ Ｐゴシック" charset="-128"/>
              </a:rPr>
              <a:t>1.  Has anyone treated you disrespectfully? Yes / No</a:t>
            </a:r>
          </a:p>
          <a:p>
            <a:pPr marL="400050" lvl="1" indent="0">
              <a:buNone/>
            </a:pPr>
            <a:r>
              <a:rPr lang="en-US" altLang="en-US" sz="1800">
                <a:ea typeface="ＭＳ Ｐゴシック" charset="-128"/>
              </a:rPr>
              <a:t>2.  Have you asked someone to “stop?” Yes / No</a:t>
            </a:r>
          </a:p>
          <a:p>
            <a:pPr marL="400050" lvl="1" indent="0">
              <a:buNone/>
            </a:pPr>
            <a:r>
              <a:rPr lang="en-US" altLang="en-US" sz="1800">
                <a:ea typeface="ＭＳ Ｐゴシック" charset="-128"/>
              </a:rPr>
              <a:t>3.  Has anyone asked you to “stop?” Yes / No</a:t>
            </a:r>
          </a:p>
          <a:p>
            <a:pPr marL="400050" lvl="1" indent="0">
              <a:buNone/>
            </a:pPr>
            <a:r>
              <a:rPr lang="en-US" altLang="en-US" sz="1800">
                <a:ea typeface="ＭＳ Ｐゴシック" charset="-128"/>
              </a:rPr>
              <a:t>4.  Have you seen someone else treated disrespectfully? Yes / No</a:t>
            </a:r>
          </a:p>
          <a:p>
            <a:pPr marL="0" indent="0">
              <a:buNone/>
            </a:pPr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1727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Does It Work?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300" dirty="0"/>
              <a:t>Experimental trial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(Ross and Horner, 2009) </a:t>
            </a:r>
          </a:p>
          <a:p>
            <a:pPr lvl="1"/>
            <a:r>
              <a:rPr lang="en-US" sz="1900" b="1" dirty="0"/>
              <a:t>72% reduction in bullying behaviors </a:t>
            </a:r>
            <a:r>
              <a:rPr lang="en-US" sz="1900" dirty="0"/>
              <a:t>of at-risk students</a:t>
            </a:r>
          </a:p>
          <a:p>
            <a:pPr lvl="1"/>
            <a:r>
              <a:rPr lang="en-US" sz="1900" dirty="0"/>
              <a:t>Targets 19% less likely to cry or fight back</a:t>
            </a:r>
          </a:p>
          <a:p>
            <a:pPr lvl="1"/>
            <a:r>
              <a:rPr lang="en-US" sz="1900" dirty="0"/>
              <a:t>Bystanders 22% less likely to laugh, cheer, or join in</a:t>
            </a:r>
          </a:p>
          <a:p>
            <a:r>
              <a:rPr lang="en-US" sz="2300" dirty="0"/>
              <a:t>Over 1500 schools have implemented BP-PBIS</a:t>
            </a:r>
          </a:p>
          <a:p>
            <a:r>
              <a:rPr lang="en-US" sz="2300" dirty="0"/>
              <a:t>Follow-up studies in elementary and middle schools have shown significant </a:t>
            </a:r>
            <a:r>
              <a:rPr lang="en-US" sz="2300" b="1" dirty="0"/>
              <a:t>reductions in self-reported bullying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(Ross &amp; Horner, 2013)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300" dirty="0"/>
              <a:t>and </a:t>
            </a:r>
            <a:r>
              <a:rPr lang="en-US" sz="2300" b="1" dirty="0"/>
              <a:t>bullying-related office discipline referrals and suspensions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(Good, McIntosh, &amp;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Gietz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2011).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13427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143000"/>
            <a:ext cx="73914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1500" b="1" u="sng" dirty="0">
                <a:ea typeface="ＭＳ Ｐゴシック" charset="-128"/>
                <a:hlinkClick r:id="rId8"/>
              </a:rPr>
              <a:t>https://www.stopbullying.gov/</a:t>
            </a:r>
            <a:endParaRPr lang="en-US" altLang="en-US" sz="1500" b="1" u="sng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1500" b="1" u="sng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u="sng" dirty="0">
                <a:ea typeface="ＭＳ Ｐゴシック" charset="-128"/>
                <a:hlinkClick r:id="rId9"/>
              </a:rPr>
              <a:t>https://cyberbullying.org/</a:t>
            </a:r>
            <a:r>
              <a:rPr lang="en-US" altLang="en-US" sz="1500" b="1" u="sng" dirty="0">
                <a:ea typeface="ＭＳ Ｐゴシック" charset="-128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500" b="1" u="sng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u="sng" dirty="0">
                <a:ea typeface="ＭＳ Ｐゴシック" charset="-128"/>
              </a:rPr>
              <a:t>Bullying prevention playlist: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dirty="0">
                <a:ea typeface="ＭＳ Ｐゴシック" charset="-128"/>
                <a:hlinkClick r:id="rId10"/>
              </a:rPr>
              <a:t>https://www.youtube.com/playlist?list=PLvzOwE5lWqhScOdC3xMzs9FoAAfpxA-Tz</a:t>
            </a:r>
            <a:r>
              <a:rPr lang="en-US" altLang="en-US" sz="1500" dirty="0">
                <a:ea typeface="ＭＳ Ｐゴシック" charset="-128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5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u="sng" dirty="0">
                <a:ea typeface="ＭＳ Ｐゴシック" charset="-128"/>
              </a:rPr>
              <a:t>Cyberbullying Resources:</a:t>
            </a:r>
            <a:r>
              <a:rPr lang="en-US" altLang="en-US" sz="1500" b="1" dirty="0">
                <a:ea typeface="ＭＳ Ｐゴシック" charset="-128"/>
              </a:rPr>
              <a:t> </a:t>
            </a:r>
            <a:r>
              <a:rPr lang="en-US" sz="1500" dirty="0">
                <a:hlinkClick r:id="rId11"/>
              </a:rPr>
              <a:t>https://www.webwise.ie/teachers/resources/</a:t>
            </a:r>
            <a:r>
              <a:rPr lang="en-US" sz="15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5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u="sng" dirty="0">
                <a:ea typeface="ＭＳ Ｐゴシック" charset="-128"/>
              </a:rPr>
              <a:t>Pacer Center video:</a:t>
            </a:r>
            <a:r>
              <a:rPr lang="en-US" altLang="en-US" sz="1500" b="1" dirty="0">
                <a:ea typeface="ＭＳ Ｐゴシック" charset="-128"/>
              </a:rPr>
              <a:t> </a:t>
            </a:r>
            <a:r>
              <a:rPr lang="en-US" altLang="en-US" sz="1500" dirty="0">
                <a:ea typeface="ＭＳ Ｐゴシック" charset="-128"/>
                <a:hlinkClick r:id="rId12"/>
              </a:rPr>
              <a:t>http://www.pacer.org/bullying/video/player.asp?video=65</a:t>
            </a:r>
            <a:r>
              <a:rPr lang="en-US" altLang="en-US" sz="1500" dirty="0">
                <a:ea typeface="ＭＳ Ｐゴシック" charset="-128"/>
              </a:rPr>
              <a:t> </a:t>
            </a:r>
          </a:p>
          <a:p>
            <a:pPr marL="0" indent="0">
              <a:lnSpc>
                <a:spcPct val="90000"/>
              </a:lnSpc>
            </a:pPr>
            <a:endParaRPr lang="en-US" altLang="en-US" sz="1500" dirty="0">
              <a:ea typeface="ＭＳ Ｐゴシック" charset="-128"/>
            </a:endParaRPr>
          </a:p>
          <a:p>
            <a:pPr marL="0" indent="0">
              <a:buNone/>
            </a:pPr>
            <a:r>
              <a:rPr lang="en-US" sz="1500" b="1" u="sng" dirty="0"/>
              <a:t>Resource for Vermont families: </a:t>
            </a:r>
            <a:r>
              <a:rPr lang="en-US" sz="1500" u="sng" dirty="0">
                <a:hlinkClick r:id="rId13" tooltip="https://vtlawhelp.org/bullying-harassment?fbclid=IwAR0Dd5I7MYw27mhFLiXM2GaIrq8ufXAJsOizOEBmU0565na9bfzUeme-duc"/>
              </a:rPr>
              <a:t>https://vtlawhelp.org/bullying-harassment?fbclid=IwAR0Dd5I7MYw27mhFLiXM2GaIrq8ufXAJsOizOEBmU0565na9bfzUeme-duc</a:t>
            </a:r>
            <a:r>
              <a:rPr lang="en-US" sz="1500" u="sng" dirty="0"/>
              <a:t> </a:t>
            </a:r>
          </a:p>
          <a:p>
            <a:pPr marL="0" indent="0">
              <a:buNone/>
            </a:pPr>
            <a:endParaRPr lang="en-US" sz="1500" u="sng" dirty="0"/>
          </a:p>
          <a:p>
            <a:pPr marL="0" indent="0">
              <a:buNone/>
            </a:pPr>
            <a:r>
              <a:rPr lang="en-US" sz="1500" b="1" u="sng" dirty="0"/>
              <a:t>VT Model Policy</a:t>
            </a:r>
            <a:r>
              <a:rPr lang="en-US" sz="1500" b="1" dirty="0"/>
              <a:t>: </a:t>
            </a:r>
            <a:r>
              <a:rPr lang="en-US" sz="1500" b="1" dirty="0">
                <a:hlinkClick r:id="rId14"/>
              </a:rPr>
              <a:t>https://education.vermont.gov/documents/healthy-safe-schools-hhb-model-policy</a:t>
            </a:r>
            <a:r>
              <a:rPr lang="en-US" sz="1500" b="1" dirty="0"/>
              <a:t> 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n-US" sz="1500" b="1" u="sng" dirty="0"/>
              <a:t>VT Statute: </a:t>
            </a:r>
            <a:r>
              <a:rPr lang="en-US" sz="1500" b="1" dirty="0">
                <a:hlinkClick r:id="rId15"/>
              </a:rPr>
              <a:t>https://legislature.vermont.gov/statutes/section/16/009/00570</a:t>
            </a:r>
            <a:r>
              <a:rPr lang="en-US" sz="1500" b="1" dirty="0"/>
              <a:t> 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endParaRPr lang="en-US" sz="1500" b="1" dirty="0"/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624840" y="1617459"/>
            <a:ext cx="44196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624840" y="2824467"/>
            <a:ext cx="10972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0"/>
              </a:rPr>
              <a:t>_</a:t>
            </a:r>
          </a:p>
        </p:txBody>
      </p:sp>
      <p:sp>
        <p:nvSpPr>
          <p:cNvPr id="6" name="New shape"/>
          <p:cNvSpPr/>
          <p:nvPr>
            <p:custDataLst>
              <p:tags r:id="rId6"/>
            </p:custDataLst>
          </p:nvPr>
        </p:nvSpPr>
        <p:spPr>
          <a:xfrm>
            <a:off x="624840" y="4360658"/>
            <a:ext cx="6400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1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89055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Wrapping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What questions do you have?</a:t>
            </a:r>
          </a:p>
          <a:p>
            <a:endParaRPr lang="en-US" sz="2800" dirty="0"/>
          </a:p>
          <a:p>
            <a:r>
              <a:rPr lang="en-US" sz="2800" dirty="0"/>
              <a:t>If anyone is interested in implementing this PBIS Bullying Prevention Curriculum, please contact </a:t>
            </a:r>
            <a:r>
              <a:rPr lang="en-US" sz="2800" dirty="0">
                <a:hlinkClick r:id="rId7"/>
              </a:rPr>
              <a:t>amy.wheeler-sutton@uvm.edu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As you’re leaving, type one action step you’d like to take following this webinar.</a:t>
            </a:r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1837690" y="2499360"/>
            <a:ext cx="4622800" cy="3556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2801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29600" cy="914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6530"/>
                </a:solidFill>
              </a:rPr>
              <a:t>Vermont’s </a:t>
            </a:r>
            <a:r>
              <a:rPr lang="en-US" b="1" dirty="0">
                <a:solidFill>
                  <a:srgbClr val="006530"/>
                </a:solidFill>
                <a:hlinkClick r:id="rId6"/>
              </a:rPr>
              <a:t>2019 </a:t>
            </a:r>
            <a:br>
              <a:rPr lang="en-US" b="1" dirty="0">
                <a:solidFill>
                  <a:srgbClr val="006530"/>
                </a:solidFill>
                <a:hlinkClick r:id="rId6"/>
              </a:rPr>
            </a:br>
            <a:r>
              <a:rPr lang="en-US" b="1" dirty="0">
                <a:solidFill>
                  <a:srgbClr val="006530"/>
                </a:solidFill>
                <a:hlinkClick r:id="rId6"/>
              </a:rPr>
              <a:t>Youth Risk Behavior Survey</a:t>
            </a:r>
            <a:endParaRPr lang="en-US" b="1" dirty="0">
              <a:solidFill>
                <a:srgbClr val="00653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905000"/>
            <a:ext cx="8153400" cy="4038600"/>
          </a:xfrm>
        </p:spPr>
        <p:txBody>
          <a:bodyPr/>
          <a:lstStyle/>
          <a:p>
            <a:r>
              <a:rPr lang="en-US" sz="2000" dirty="0"/>
              <a:t>17% of HS students and 24% of MS students report being the target of bullying behavior over the past 30 days</a:t>
            </a:r>
          </a:p>
          <a:p>
            <a:pPr lvl="1"/>
            <a:r>
              <a:rPr lang="en-US" sz="1800" b="1" dirty="0"/>
              <a:t>Female</a:t>
            </a:r>
            <a:r>
              <a:rPr lang="en-US" sz="1800" dirty="0"/>
              <a:t> students are nearly two times as likely as male students to experience bullying </a:t>
            </a:r>
          </a:p>
          <a:p>
            <a:pPr lvl="1"/>
            <a:r>
              <a:rPr lang="en-US" sz="1800" b="1" dirty="0"/>
              <a:t>Students of color</a:t>
            </a:r>
            <a:r>
              <a:rPr lang="en-US" sz="1800" dirty="0"/>
              <a:t> are significantly more likely to be bullied compared to white, non-Hispanic students</a:t>
            </a:r>
          </a:p>
          <a:p>
            <a:pPr lvl="1"/>
            <a:r>
              <a:rPr lang="en-US" sz="1800" b="1" dirty="0"/>
              <a:t>LGBT</a:t>
            </a:r>
            <a:r>
              <a:rPr lang="en-US" sz="1800" dirty="0"/>
              <a:t> students are twice as likely as heterosexual/cisgender students to be bullied</a:t>
            </a:r>
          </a:p>
          <a:p>
            <a:r>
              <a:rPr lang="en-US" sz="2000" dirty="0"/>
              <a:t>16% of HS students report being the target of cyberbullying behavior in the past 12 months</a:t>
            </a:r>
          </a:p>
          <a:p>
            <a:pPr lvl="1"/>
            <a:r>
              <a:rPr lang="en-US" sz="1800" b="1" dirty="0"/>
              <a:t>Female</a:t>
            </a:r>
            <a:r>
              <a:rPr lang="en-US" sz="1800" dirty="0"/>
              <a:t> students are significantly more likely than male students to experience electronic bullying</a:t>
            </a:r>
          </a:p>
          <a:p>
            <a:pPr lvl="1"/>
            <a:r>
              <a:rPr lang="en-US" sz="1800" b="1" dirty="0"/>
              <a:t>LGBT </a:t>
            </a:r>
            <a:r>
              <a:rPr lang="en-US" sz="1800" dirty="0"/>
              <a:t>students are twice as likely as heterosexual/cisgender students to experience electronic bullying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8939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rgbClr val="04652A"/>
                </a:solidFill>
              </a:rPr>
              <a:t>Definitions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752600"/>
            <a:ext cx="8153400" cy="4191000"/>
          </a:xfrm>
        </p:spPr>
        <p:txBody>
          <a:bodyPr/>
          <a:lstStyle/>
          <a:p>
            <a:r>
              <a:rPr lang="en-US" b="1" dirty="0"/>
              <a:t>Bullying: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/>
              <a:t>Repeated over time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/>
              <a:t>Intended to ridicule, humiliate, or intimidate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/>
              <a:t>Occurs before, during, or after the school day on school property, on a school bus, or at a school-sponsored activity … or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7312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495300" y="1905000"/>
            <a:ext cx="8153400" cy="33528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dirty="0"/>
              <a:t>Vermont’s policies apply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/>
              <a:t>off-campus conduct </a:t>
            </a:r>
            <a:r>
              <a:rPr lang="en-US" sz="2800" dirty="0"/>
              <a:t>that can be shown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dirty="0"/>
              <a:t>pose a </a:t>
            </a:r>
            <a:r>
              <a:rPr lang="en-US" sz="2800" b="1" dirty="0"/>
              <a:t>clear and substantial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/>
              <a:t>interference </a:t>
            </a:r>
            <a:r>
              <a:rPr lang="en-US" sz="2800" dirty="0"/>
              <a:t>with another student’s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dirty="0"/>
              <a:t>equal access to educational programs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dirty="0"/>
              <a:t>(i.e. cyberbullying, relational bullying, etc.)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3118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Bullying Behavior Can Include: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/>
              <a:t>Verbal/physical aggression</a:t>
            </a:r>
          </a:p>
          <a:p>
            <a:r>
              <a:rPr lang="en-US" sz="2800"/>
              <a:t>Intimidation, threatening, taunting, etc.</a:t>
            </a:r>
          </a:p>
          <a:p>
            <a:r>
              <a:rPr lang="en-US" sz="2800"/>
              <a:t>Teasing, name-calling, mimicking, etc.</a:t>
            </a:r>
          </a:p>
          <a:p>
            <a:r>
              <a:rPr lang="en-US" sz="2800"/>
              <a:t>Spreading gossip, leaving others out, etc.</a:t>
            </a:r>
          </a:p>
          <a:p>
            <a:r>
              <a:rPr lang="en-US" sz="2800"/>
              <a:t>Sending/posting messages containing false rumors, embarrassing photos, etc.</a:t>
            </a:r>
          </a:p>
          <a:p>
            <a:endParaRPr lang="en-US"/>
          </a:p>
          <a:p>
            <a:pPr marL="57150" indent="0">
              <a:buNone/>
            </a:pPr>
            <a:endParaRPr lang="en-US"/>
          </a:p>
        </p:txBody>
      </p:sp>
      <p:sp>
        <p:nvSpPr>
          <p:cNvPr id="4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497637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BC059-AF56-FE48-9628-18D4C6A11BD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07619" y="5089883"/>
            <a:ext cx="5815616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Palatino" charset="0"/>
                <a:ea typeface="Palatino" charset="0"/>
                <a:cs typeface="Palatino" charset="0"/>
              </a:rPr>
              <a:t>School-based bullying prevention programs </a:t>
            </a:r>
          </a:p>
          <a:p>
            <a:pPr algn="ctr"/>
            <a:r>
              <a:rPr lang="en-US" sz="2200" dirty="0">
                <a:latin typeface="Palatino" charset="0"/>
                <a:ea typeface="Palatino" charset="0"/>
                <a:cs typeface="Palatino" charset="0"/>
              </a:rPr>
              <a:t>decrease bullying by up to </a:t>
            </a:r>
            <a:r>
              <a:rPr lang="en-US" sz="2200" b="1" dirty="0">
                <a:latin typeface="Palatino" charset="0"/>
                <a:ea typeface="Palatino" charset="0"/>
                <a:cs typeface="Palatino" charset="0"/>
              </a:rPr>
              <a:t>25% </a:t>
            </a:r>
          </a:p>
          <a:p>
            <a:pPr algn="ctr"/>
            <a:r>
              <a:rPr lang="en-US" sz="2200" dirty="0">
                <a:latin typeface="Palatino" charset="0"/>
                <a:ea typeface="Palatino" charset="0"/>
                <a:cs typeface="Palatino" charset="0"/>
              </a:rPr>
              <a:t>(</a:t>
            </a:r>
            <a:r>
              <a:rPr lang="en-US" sz="2200" b="1" dirty="0">
                <a:latin typeface="Palatino" charset="0"/>
                <a:ea typeface="Palatino" charset="0"/>
                <a:cs typeface="Palatino" charset="0"/>
                <a:hlinkClick r:id="rId7"/>
              </a:rPr>
              <a:t>McCallion and Feder, 2013</a:t>
            </a:r>
            <a:r>
              <a:rPr lang="en-US" sz="2200" dirty="0">
                <a:latin typeface="Palatino" charset="0"/>
                <a:ea typeface="Palatino" charset="0"/>
                <a:cs typeface="Palatino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6007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Respond Immediately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dirty="0"/>
              <a:t>Stop the behavior</a:t>
            </a:r>
          </a:p>
          <a:p>
            <a:endParaRPr lang="en-US" sz="1100" dirty="0"/>
          </a:p>
          <a:p>
            <a:r>
              <a:rPr lang="en-US" sz="2400" dirty="0"/>
              <a:t>Separate students, focus on emotional and physical safety for the targeted student</a:t>
            </a:r>
          </a:p>
          <a:p>
            <a:endParaRPr lang="en-US" sz="1100" dirty="0"/>
          </a:p>
          <a:p>
            <a:r>
              <a:rPr lang="en-US" sz="2400" dirty="0"/>
              <a:t>Notify appropriate school staff and begin investigation</a:t>
            </a:r>
          </a:p>
          <a:p>
            <a:endParaRPr lang="en-US" sz="1100" dirty="0"/>
          </a:p>
          <a:p>
            <a:r>
              <a:rPr lang="en-US" sz="2400" dirty="0"/>
              <a:t>Create a safety plan if there is:</a:t>
            </a:r>
          </a:p>
          <a:p>
            <a:pPr lvl="1"/>
            <a:r>
              <a:rPr lang="en-US" sz="2000" dirty="0"/>
              <a:t>Physical harm</a:t>
            </a:r>
          </a:p>
          <a:p>
            <a:pPr lvl="1"/>
            <a:r>
              <a:rPr lang="en-US" sz="2000" dirty="0"/>
              <a:t>Known suicidal ideation</a:t>
            </a:r>
          </a:p>
          <a:p>
            <a:pPr lvl="1"/>
            <a:r>
              <a:rPr lang="en-US" sz="2000" dirty="0"/>
              <a:t>Known difficulty accessing educational programs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3286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07.14"/>
  <p:tag name="AS_TITLE" val="Aspose.Slides for .NET 4.0"/>
  <p:tag name="AS_VERSION" val="19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57e7f03-be6f-4313-b512-3e3475783110}&quot; /&gt;&lt;isInvalidForFieldText val=&quot;0&quot; /&gt;&lt;Image&gt;&lt;filename val=&quot;E:\breeze\content\1108976012\2721234646-1\input\breezo\data\asimages\{d57e7f03-be6f-4313-b512-3e3475783110}.jpg&quot; /&gt;&lt;left val=&quot;291&quot; /&gt;&lt;top val=&quot;447&quot; /&gt;&lt;width val=&quot;378&quot; /&gt;&lt;height val=&quot;210&quot; /&gt;&lt;hasText val=&quot;1&quot; 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957efa-64fa-49ac-bc2a-5cca7b997b55}&quot; /&gt;&lt;isInvalidForFieldText val=&quot;0&quot; /&gt;&lt;Image&gt;&lt;filename val=&quot;E:\breeze\content\1108976012\2721234646-1\input\breezo\data\asimages\{a3957efa-64fa-49ac-bc2a-5cca7b997b55}.png&quot; /&gt;&lt;left val=&quot;316&quot; /&gt;&lt;top val=&quot;255&quot; /&gt;&lt;width val=&quot;340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faaf1e-4208-43d7-8ee9-65d1041a78b9}&quot; /&gt;&lt;isInvalidForFieldText val=&quot;0&quot; /&gt;&lt;Image&gt;&lt;filename val=&quot;E:\breeze\content\1108976012\2721234646-1\input\breezo\data\asimages\{51faaf1e-4208-43d7-8ee9-65d1041a78b9}.png&quot; /&gt;&lt;left val=&quot;120&quot; /&gt;&lt;top val=&quot;74&quot; /&gt;&lt;width val=&quot;724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ab6d9c-13ec-4581-8b53-409b121bce26}&quot; /&gt;&lt;isInvalidForFieldText val=&quot;0&quot; /&gt;&lt;Image&gt;&lt;filename val=&quot;E:\breeze\content\1108976012\2721234646-1\input\breezo\data\asimages\{8cab6d9c-13ec-4581-8b53-409b121bce26}.png&quot; /&gt;&lt;left val=&quot;58&quot; /&gt;&lt;top val=&quot;186&quot; /&gt;&lt;width val=&quot;615&quot; /&gt;&lt;height val=&quot;387&quot; /&gt;&lt;hasText val=&quot;1&quot; /&gt;&lt;/Image&gt;&lt;/ThreeDShapeInfo&gt;"/>
  <p:tag name="PRESENTER_SHAPETEXTINFO" val="&lt;ShapeTextInfo&gt;&lt;TableIndex row=&quot;-1&quot; col=&quot;-1&quot;&gt;&lt;linesCount val=&quot;9&quot; /&gt;&lt;lineCharCount val=&quot;24&quot; /&gt;&lt;lineCharCount val=&quot;37&quot; /&gt;&lt;lineCharCount val=&quot;10&quot; /&gt;&lt;lineCharCount val=&quot;20&quot; /&gt;&lt;lineCharCount val=&quot;21&quot; /&gt;&lt;lineCharCount val=&quot;10&quot; /&gt;&lt;lineCharCount val=&quot;26&quot; /&gt;&lt;lineCharCount val=&quot;12&quot; /&gt;&lt;lineCharCount val=&quot;12&quot; 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68f3a10-6837-4cd4-b47b-213e1790efc5}&quot; /&gt;&lt;isInvalidForFieldText val=&quot;0&quot; /&gt;&lt;Image&gt;&lt;filename val=&quot;E:\breeze\content\1108976012\2721234646-1\input\breezo\data\asimages\{068f3a10-6837-4cd4-b47b-213e1790efc5}.png&quot; /&gt;&lt;left val=&quot;174&quot; /&gt;&lt;top val=&quot;74&quot; /&gt;&lt;width val=&quot;616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fd1b4b-94ed-47bc-99fa-aa7e44abe3db}&quot; /&gt;&lt;isInvalidForFieldText val=&quot;0&quot; /&gt;&lt;Image&gt;&lt;filename val=&quot;E:\breeze\content\1108976012\2721234646-1\input\breezo\data\asimages\{aafd1b4b-94ed-47bc-99fa-aa7e44abe3db}.png&quot; /&gt;&lt;left val=&quot;56&quot; /&gt;&lt;top val=&quot;180&quot; /&gt;&lt;width val=&quot;818&quot; /&gt;&lt;height val=&quot;326&quot; /&gt;&lt;hasText val=&quot;1&quot; /&gt;&lt;/Image&gt;&lt;/ThreeDShapeInfo&gt;"/>
  <p:tag name="PRESENTER_SHAPETEXTINFO" val="&lt;ShapeTextInfo&gt;&lt;TableIndex row=&quot;-1&quot; col=&quot;-1&quot;&gt;&lt;linesCount val=&quot;4&quot; /&gt;&lt;lineCharCount val=&quot;29&quot; /&gt;&lt;lineCharCount val=&quot;42&quot; /&gt;&lt;lineCharCount val=&quot;47&quot; /&gt;&lt;lineCharCount val=&quot;150&quot; 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906785-24db-49a0-94b7-671fe08363d5}&quot; /&gt;&lt;isInvalidForFieldText val=&quot;0&quot; /&gt;&lt;Image&gt;&lt;filename val=&quot;E:\breeze\content\1108976012\2721234646-1\input\breezo\data\asimages\{2e906785-24db-49a0-94b7-671fe08363d5}.png&quot; /&gt;&lt;left val=&quot;194&quot; /&gt;&lt;top val=&quot;585&quot; /&gt;&lt;width val=&quot;517&quot; /&gt;&lt;height val=&quot;80&quot; /&gt;&lt;hasText val=&quot;1&quot; /&gt;&lt;/Image&gt;&lt;/ThreeDShapeInfo&gt;"/>
  <p:tag name="PRESENTER_SHAPETEXTINFO" val="&lt;ShapeTextInfo&gt;&lt;TableIndex row=&quot;-1&quot; col=&quot;-1&quot;&gt;&lt;linesCount val=&quot;1&quot; /&gt;&lt;lineCharCount val=&quot;109&quot; 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85295b8-f944-4c32-8cbe-5ce4f05e5a28}&quot; /&gt;&lt;isInvalidForFieldText val=&quot;0&quot; /&gt;&lt;Image&gt;&lt;filename val=&quot;E:\breeze\content\1108976012\2721234646-1\input\breezo\data\asimages\{b85295b8-f944-4c32-8cbe-5ce4f05e5a28}.png&quot; /&gt;&lt;left val=&quot;194&quot; /&gt;&lt;top val=&quot;578&quot; /&gt;&lt;width val=&quot;271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63e68dc-a28c-4271-929e-bd9bc133377d}&quot; /&gt;&lt;isInvalidForFieldText val=&quot;0&quot; /&gt;&lt;Image&gt;&lt;filename val=&quot;E:\breeze\content\1108976012\2721234646-1\input\breezo\data\asimages\{a63e68dc-a28c-4271-929e-bd9bc133377d}.png&quot; /&gt;&lt;left val=&quot;0&quot; /&gt;&lt;top val=&quot;617&quot; /&gt;&lt;width val=&quot;180&quot; /&gt;&lt;height val=&quot;103&quot; /&gt;&lt;hasText val=&quot;1&quot; /&gt;&lt;/Image&gt;&lt;/ThreeDShape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670bd1-6b35-4858-a73a-010d95ee3c87}&quot; /&gt;&lt;isInvalidForFieldText val=&quot;0&quot; /&gt;&lt;Image&gt;&lt;filename val=&quot;E:\breeze\content\1108976012\2721234646-1\input\breezo\data\asimages\{98670bd1-6b35-4858-a73a-010d95ee3c87}.png&quot; /&gt;&lt;left val=&quot;120&quot; /&gt;&lt;top val=&quot;74&quot; /&gt;&lt;width val=&quot;724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a534fe-48f1-4a0f-bfff-08125fdf5655}&quot; /&gt;&lt;isInvalidForFieldText val=&quot;0&quot; /&gt;&lt;Image&gt;&lt;filename val=&quot;E:\breeze\content\1108976012\2721234646-1\input\breezo\data\asimages\{2ea534fe-48f1-4a0f-bfff-08125fdf5655}.png&quot; /&gt;&lt;left val=&quot;58&quot; /&gt;&lt;top val=&quot;169&quot; /&gt;&lt;width val=&quot;835&quot; /&gt;&lt;height val=&quot;433&quot; /&gt;&lt;hasText val=&quot;1&quot; /&gt;&lt;/Image&gt;&lt;/ThreeDShapeInfo&gt;"/>
  <p:tag name="PRESENTER_SHAPETEXTINFO" val="&lt;ShapeTextInfo&gt;&lt;TableIndex row=&quot;-1&quot; col=&quot;-1&quot;&gt;&lt;linesCount val=&quot;8&quot; /&gt;&lt;lineCharCount val=&quot;12&quot; /&gt;&lt;lineCharCount val=&quot;125&quot; /&gt;&lt;lineCharCount val=&quot;42&quot; /&gt;&lt;lineCharCount val=&quot;19&quot; /&gt;&lt;lineCharCount val=&quot;28&quot; /&gt;&lt;lineCharCount val=&quot;10&quot; /&gt;&lt;lineCharCount val=&quot;18&quot; /&gt;&lt;lineCharCount val=&quot;50&quot; 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2e41352-a8dd-493e-8b34-ad045b3618e8}&quot; /&gt;&lt;isInvalidForFieldText val=&quot;0&quot; /&gt;&lt;Image&gt;&lt;filename val=&quot;E:\breeze\content\1108976012\2721234646-1\input\breezo\data\asimages\{e2e41352-a8dd-493e-8b34-ad045b3618e8}.png&quot; /&gt;&lt;left val=&quot;166&quot; /&gt;&lt;top val=&quot;47&quot; /&gt;&lt;width val=&quot;626&quot; /&gt;&lt;height val=&quot;93&quot; /&gt;&lt;hasText val=&quot;1&quot; /&gt;&lt;/Image&gt;&lt;/ThreeDShapeInfo&gt;"/>
  <p:tag name="PRESENTER_SHAPETEXTINFO" val="&lt;ShapeTextInfo&gt;&lt;TableIndex row=&quot;-1&quot; col=&quot;-1&quot;&gt;&lt;linesCount val=&quot;1&quot; /&gt;&lt;lineCharCount val=&quot;53&quot; 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d718838-7fdf-4a8b-834f-832fa9334d1d}&quot; /&gt;&lt;isInvalidForFieldText val=&quot;0&quot; /&gt;&lt;Image&gt;&lt;filename val=&quot;E:\breeze\content\1108976012\2721234646-1\input\breezo\data\asimages\{3d718838-7fdf-4a8b-834f-832fa9334d1d}.png&quot; /&gt;&lt;left val=&quot;66&quot; /&gt;&lt;top val=&quot;227&quot; /&gt;&lt;width val=&quot;757&quot; /&gt;&lt;height val=&quot;118&quot; /&gt;&lt;hasText val=&quot;1&quot; /&gt;&lt;/Image&gt;&lt;/ThreeDShapeInfo&gt;"/>
  <p:tag name="PRESENTER_SHAPETEXTINFO" val="&lt;ShapeTextInfo&gt;&lt;TableIndex row=&quot;-1&quot; col=&quot;-1&quot;&gt;&lt;linesCount val=&quot;2&quot; /&gt;&lt;lineCharCount val=&quot;31&quot; /&gt;&lt;lineCharCount val=&quot;97&quot; 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b514c0-ce04-4da7-afe4-6d8e2884b306}&quot; /&gt;&lt;isInvalidForFieldText val=&quot;0&quot; /&gt;&lt;Image&gt;&lt;filename val=&quot;E:\breeze\content\1108976012\2721234646-1\input\breezo\data\asimages\{03b514c0-ce04-4da7-afe4-6d8e2884b306}.png&quot; /&gt;&lt;left val=&quot;204&quot; /&gt;&lt;top val=&quot;606&quot; /&gt;&lt;width val=&quot;513&quot; /&gt;&lt;height val=&quot;63&quot; /&gt;&lt;hasText val=&quot;1&quot; /&gt;&lt;/Image&gt;&lt;/ThreeDShapeInfo&gt;"/>
  <p:tag name="PRESENTER_SHAPETEXTINFO" val="&lt;ShapeTextInfo&gt;&lt;TableIndex row=&quot;-1&quot; col=&quot;-1&quot;&gt;&lt;linesCount val=&quot;2&quot; /&gt;&lt;lineCharCount val=&quot;155&quot; /&gt;&lt;lineCharCount val=&quot;1&quot; 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60c0b3-99d6-462c-bae2-5f2b01be90b0}&quot; /&gt;&lt;isInvalidForFieldText val=&quot;0&quot; /&gt;&lt;Image&gt;&lt;filename val=&quot;E:\breeze\content\1108976012\2721234646-1\input\breezo\data\asimages\{de60c0b3-99d6-462c-bae2-5f2b01be90b0}.png&quot; /&gt;&lt;left val=&quot;166&quot; /&gt;&lt;top val=&quot;47&quot; /&gt;&lt;width val=&quot;626&quot; /&gt;&lt;height val=&quot;93&quot; /&gt;&lt;hasText val=&quot;1&quot; /&gt;&lt;/Image&gt;&lt;/ThreeDShapeInfo&gt;"/>
  <p:tag name="PRESENTER_SHAPETEXTINFO" val="&lt;ShapeTextInfo&gt;&lt;TableIndex row=&quot;-1&quot; col=&quot;-1&quot;&gt;&lt;linesCount val=&quot;1&quot; /&gt;&lt;lineCharCount val=&quot;53&quot; 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b89f8d-6cca-4fcd-a291-acf94b5b8562}&quot; /&gt;&lt;isInvalidForFieldText val=&quot;0&quot; /&gt;&lt;Image&gt;&lt;filename val=&quot;E:\breeze\content\1108976012\2721234646-1\input\breezo\data\asimages\{ebb89f8d-6cca-4fcd-a291-acf94b5b8562}.png&quot; /&gt;&lt;left val=&quot;66&quot; /&gt;&lt;top val=&quot;178&quot; /&gt;&lt;width val=&quot;826&quot; /&gt;&lt;height val=&quot;439&quot; /&gt;&lt;hasText val=&quot;1&quot; /&gt;&lt;/Image&gt;&lt;/ThreeDShapeInfo&gt;"/>
  <p:tag name="PRESENTER_SHAPETEXTINFO" val="&lt;ShapeTextInfo&gt;&lt;TableIndex row=&quot;-1&quot; col=&quot;-1&quot;&gt;&lt;linesCount val=&quot;11&quot; /&gt;&lt;lineCharCount val=&quot;35&quot; /&gt;&lt;lineCharCount val=&quot;33&quot; /&gt;&lt;lineCharCount val=&quot;111&quot; /&gt;&lt;lineCharCount val=&quot;67&quot; /&gt;&lt;lineCharCount val=&quot;36&quot; /&gt;&lt;lineCharCount val=&quot;28&quot; /&gt;&lt;lineCharCount val=&quot;48&quot; /&gt;&lt;lineCharCount val=&quot;48&quot; /&gt;&lt;lineCharCount val=&quot;1&quot; /&gt;&lt;lineCharCount val=&quot;73&quot; /&gt;&lt;lineCharCount val=&quot;69&quot; 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73c745-994b-4ffb-bb8a-abc8c0d0280a}&quot; /&gt;&lt;isInvalidForFieldText val=&quot;0&quot; /&gt;&lt;Image&gt;&lt;filename val=&quot;E:\breeze\content\1108976012\2721234646-1\input\breezo\data\asimages\{bb73c745-994b-4ffb-bb8a-abc8c0d0280a}.png&quot; /&gt;&lt;left val=&quot;224&quot; /&gt;&lt;top val=&quot;640&quot; /&gt;&lt;width val=&quot;513&quot; /&gt;&lt;height val=&quot;63&quot; /&gt;&lt;hasText val=&quot;1&quot; /&gt;&lt;/Image&gt;&lt;/ThreeDShapeInfo&gt;"/>
  <p:tag name="PRESENTER_SHAPETEXTINFO" val="&lt;ShapeTextInfo&gt;&lt;TableIndex row=&quot;-1&quot; col=&quot;-1&quot;&gt;&lt;linesCount val=&quot;1&quot; /&gt;&lt;lineCharCount val=&quot;154&quot; 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8afb51-152c-457c-a3f4-dd9824de8b1a}&quot; /&gt;&lt;isInvalidForFieldText val=&quot;0&quot; /&gt;&lt;Image&gt;&lt;filename val=&quot;E:\breeze\content\1108976012\2721234646-1\input\breezo\data\asimages\{518afb51-152c-457c-a3f4-dd9824de8b1a}.png&quot; /&gt;&lt;left val=&quot;223&quot; /&gt;&lt;top val=&quot;634&quot; /&gt;&lt;width val=&quot;887&quot; /&gt;&lt;height val=&quot;23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08fe99-0117-47aa-a7bb-b26200f5de17}&quot; /&gt;&lt;isInvalidForFieldText val=&quot;0&quot; /&gt;&lt;Image&gt;&lt;filename val=&quot;E:\breeze\content\1108976012\2721234646-1\input\breezo\data\asimages\{c608fe99-0117-47aa-a7bb-b26200f5de17}.png&quot; /&gt;&lt;left val=&quot;31&quot; /&gt;&lt;top val=&quot;31&quot; /&gt;&lt;width val=&quot;451&quot; /&gt;&lt;height val=&quot;601&quot; /&gt;&lt;hasText val=&quot;1&quot; 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65210c-81c6-4c26-9949-b1ffdd8af56e}&quot; /&gt;&lt;isInvalidForFieldText val=&quot;0&quot; /&gt;&lt;Image&gt;&lt;filename val=&quot;E:\breeze\content\1108976012\2721234646-1\input\breezo\data\asimages\{aa65210c-81c6-4c26-9949-b1ffdd8af56e}.png&quot; /&gt;&lt;left val=&quot;343&quot; /&gt;&lt;top val=&quot;690&quot; /&gt;&lt;width val=&quot;273&quot; /&gt;&lt;height val=&quot;24&quot; /&gt;&lt;hasText val=&quot;1&quot; /&gt;&lt;/Image&gt;&lt;/ThreeDShapeInfo&gt;"/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3c0e32-e4e9-4436-863d-b9ed53cc7d4a}&quot; /&gt;&lt;isInvalidForFieldText val=&quot;0&quot; /&gt;&lt;Image&gt;&lt;filename val=&quot;E:\breeze\content\1108976012\2721234646-1\input\breezo\data\asimages\{933c0e32-e4e9-4436-863d-b9ed53cc7d4a}.png&quot; /&gt;&lt;left val=&quot;442&quot; /&gt;&lt;top val=&quot;75&quot; /&gt;&lt;width val=&quot;76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4&quot; 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7cad00-3368-49f0-9d7f-e5c7acba75e0}&quot; /&gt;&lt;isInvalidForFieldText val=&quot;0&quot; /&gt;&lt;Image&gt;&lt;filename val=&quot;E:\breeze\content\1108976012\2721234646-1\input\breezo\data\asimages\{e67cad00-3368-49f0-9d7f-e5c7acba75e0}.png&quot; /&gt;&lt;left val=&quot;58&quot; /&gt;&lt;top val=&quot;181&quot; /&gt;&lt;width val=&quot;819&quot; /&gt;&lt;height val=&quot;196&quot; /&gt;&lt;hasText val=&quot;1&quot; /&gt;&lt;/Image&gt;&lt;/ThreeDShapeInfo&gt;"/>
  <p:tag name="PRESENTER_SHAPETEXTINFO" val="&lt;ShapeTextInfo&gt;&lt;TableIndex row=&quot;-1&quot; col=&quot;-1&quot;&gt;&lt;linesCount val=&quot;4&quot; /&gt;&lt;lineCharCount val=&quot;43&quot; /&gt;&lt;lineCharCount val=&quot;34&quot; /&gt;&lt;lineCharCount val=&quot;40&quot; /&gt;&lt;lineCharCount val=&quot;3&quot; 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d7de94-9d56-4156-84c9-c6e276077d38}&quot; /&gt;&lt;isInvalidForFieldText val=&quot;0&quot; /&gt;&lt;Image&gt;&lt;filename val=&quot;E:\breeze\content\1108976012\2721234646-1\input\breezo\data\asimages\{75d7de94-9d56-4156-84c9-c6e276077d38}.png&quot; /&gt;&lt;left val=&quot;156&quot; /&gt;&lt;top val=&quot;42&quot; /&gt;&lt;width val=&quot;649&quot; /&gt;&lt;height val=&quot;113&quot; /&gt;&lt;hasText val=&quot;1&quot; /&gt;&lt;/Image&gt;&lt;/ThreeDShapeInfo&gt;"/>
  <p:tag name="PRESENTER_SHAPETEXTINFO" val="&lt;ShapeTextInfo&gt;&lt;TableIndex row=&quot;-1&quot; col=&quot;-1&quot;&gt;&lt;linesCount val=&quot;1&quot; /&gt;&lt;lineCharCount val=&quot;57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c41da85-c1fd-40ba-8e82-22c6ddfc5057}&quot; /&gt;&lt;isInvalidForFieldText val=&quot;0&quot; /&gt;&lt;Image&gt;&lt;filename val=&quot;E:\breeze\content\1108976012\2721234646-1\input\breezo\data\asimages\{ec41da85-c1fd-40ba-8e82-22c6ddfc5057}.png&quot; /&gt;&lt;left val=&quot;58&quot; /&gt;&lt;top val=&quot;178&quot; /&gt;&lt;width val=&quot;326&quot; /&gt;&lt;height val=&quot;291&quot; /&gt;&lt;hasText val=&quot;1&quot; /&gt;&lt;/Image&gt;&lt;/ThreeDShapeInfo&gt;"/>
  <p:tag name="PRESENTER_SHAPETEXTINFO" val="&lt;ShapeTextInfo&gt;&lt;TableIndex row=&quot;-1&quot; col=&quot;-1&quot;&gt;&lt;linesCount val=&quot;7&quot; /&gt;&lt;lineCharCount val=&quot;16&quot; /&gt;&lt;lineCharCount val=&quot;46&quot; /&gt;&lt;lineCharCount val=&quot;16&quot; /&gt;&lt;lineCharCount val=&quot;6&quot; /&gt;&lt;lineCharCount val=&quot;16&quot; /&gt;&lt;lineCharCount val=&quot;10&quot; /&gt;&lt;lineCharCount val=&quot;15&quot; 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77597e-978c-4a01-8454-d77463a09f4a}&quot; /&gt;&lt;isInvalidForFieldText val=&quot;0&quot; /&gt;&lt;Image&gt;&lt;filename val=&quot;E:\breeze\content\1108976012\2721234646-1\input\breezo\data\asimages\{5177597e-978c-4a01-8454-d77463a09f4a}.png&quot; /&gt;&lt;left val=&quot;498&quot; /&gt;&lt;top val=&quot;177&quot; /&gt;&lt;width val=&quot;388&quot; /&gt;&lt;height val=&quot;426&quot; /&gt;&lt;hasText val=&quot;1&quot; /&gt;&lt;/Image&gt;&lt;/ThreeDShapeInfo&gt;"/>
  <p:tag name="PRESENTER_SHAPETEXTINFO" val="&lt;ShapeTextInfo&gt;&lt;TableIndex row=&quot;-1&quot; col=&quot;-1&quot;&gt;&lt;linesCount val=&quot;8&quot; /&gt;&lt;lineCharCount val=&quot;17&quot; /&gt;&lt;lineCharCount val=&quot;50&quot; /&gt;&lt;lineCharCount val=&quot;22&quot; /&gt;&lt;lineCharCount val=&quot;43&quot; /&gt;&lt;lineCharCount val=&quot;29&quot; /&gt;&lt;lineCharCount val=&quot;37&quot; /&gt;&lt;lineCharCount val=&quot;38&quot; /&gt;&lt;lineCharCount val=&quot;25&quot; 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d8eb54f-049a-4600-9618-8f0be460e296}&quot; /&gt;&lt;isInvalidForFieldText val=&quot;0&quot; /&gt;&lt;Image&gt;&lt;filename val=&quot;E:\breeze\content\1108976012\2721234646-1\input\breezo\data\asimages\{8d8eb54f-049a-4600-9618-8f0be460e296}.png&quot; /&gt;&lt;left val=&quot;257&quot; /&gt;&lt;top val=&quot;694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9d4d8a-7561-4dae-9d83-a1e8b9c77d9a}&quot; /&gt;&lt;isInvalidForFieldText val=&quot;0&quot; /&gt;&lt;Image&gt;&lt;filename val=&quot;E:\breeze\content\1108976012\2721234646-1\input\breezo\data\asimages\{c49d4d8a-7561-4dae-9d83-a1e8b9c77d9a}.png&quot; /&gt;&lt;left val=&quot;182&quot; /&gt;&lt;top val=&quot;73&quot; /&gt;&lt;width val=&quot;593&quot; /&gt;&lt;height val=&quot;52&quot; /&gt;&lt;hasText val=&quot;1&quot; /&gt;&lt;/Image&gt;&lt;/ThreeDShapeInfo&gt;"/>
  <p:tag name="PRESENTER_SHAPETEXTINFO" val="&lt;ShapeTextInfo&gt;&lt;TableIndex row=&quot;-1&quot; col=&quot;-1&quot;&gt;&lt;linesCount val=&quot;1&quot; /&gt;&lt;lineCharCount val=&quot;24&quot; 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32f13c-1a5c-4017-8ea9-da5f192391df}&quot; /&gt;&lt;isInvalidForFieldText val=&quot;0&quot; /&gt;&lt;Image&gt;&lt;filename val=&quot;E:\breeze\content\1108976012\2721234646-1\input\breezo\data\asimages\{da32f13c-1a5c-4017-8ea9-da5f192391df}.png&quot; /&gt;&lt;left val=&quot;67&quot; /&gt;&lt;top val=&quot;206&quot; /&gt;&lt;width val=&quot;489&quot; /&gt;&lt;height val=&quot;379&quot; /&gt;&lt;hasText val=&quot;1&quot; /&gt;&lt;/Image&gt;&lt;/ThreeDShapeInfo&gt;"/>
  <p:tag name="PRESENTER_SHAPETEXTINFO" val="&lt;ShapeTextInfo&gt;&lt;TableIndex row=&quot;-1&quot; col=&quot;-1&quot;&gt;&lt;linesCount val=&quot;9&quot; /&gt;&lt;lineCharCount val=&quot;6&quot; /&gt;&lt;lineCharCount val=&quot;21&quot; /&gt;&lt;lineCharCount val=&quot;1&quot; /&gt;&lt;lineCharCount val=&quot;6&quot; /&gt;&lt;lineCharCount val=&quot;12&quot; /&gt;&lt;lineCharCount val=&quot;1&quot; /&gt;&lt;lineCharCount val=&quot;6&quot; /&gt;&lt;lineCharCount val=&quot;18&quot; /&gt;&lt;lineCharCount val=&quot;1&quot; 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24a9a3-b8ce-4b57-b7de-d8ec58320e6a}&quot; /&gt;&lt;isInvalidForFieldText val=&quot;0&quot; /&gt;&lt;Image&gt;&lt;filename val=&quot;E:\breeze\content\1108976012\2721234646-1\input\breezo\data\asimages\{8324a9a3-b8ce-4b57-b7de-d8ec58320e6a}.png&quot; /&gt;&lt;left val=&quot;243&quot; /&gt;&lt;top val=&quot;73&quot; /&gt;&lt;width val=&quot;472&quot; /&gt;&lt;height val=&quot;52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6afa3a8-35b6-4822-bf6c-ea6977f5e309}&quot; /&gt;&lt;isInvalidForFieldText val=&quot;0&quot; /&gt;&lt;Image&gt;&lt;filename val=&quot;E:\breeze\content\1108976012\2721234646-1\input\breezo\data\asimages\{86afa3a8-35b6-4822-bf6c-ea6977f5e309}.png&quot; /&gt;&lt;left val=&quot;67&quot; /&gt;&lt;top val=&quot;180&quot; /&gt;&lt;width val=&quot;793&quot; /&gt;&lt;height val=&quot;338&quot; /&gt;&lt;hasText val=&quot;1&quot; /&gt;&lt;/Image&gt;&lt;/ThreeDShapeInfo&gt;"/>
  <p:tag name="PRESENTER_SHAPETEXTINFO" val="&lt;ShapeTextInfo&gt;&lt;TableIndex row=&quot;-1&quot; col=&quot;-1&quot;&gt;&lt;linesCount val=&quot;5&quot; /&gt;&lt;lineCharCount val=&quot;97&quot; /&gt;&lt;lineCharCount val=&quot;71&quot; /&gt;&lt;lineCharCount val=&quot;17&quot; /&gt;&lt;lineCharCount val=&quot;12&quot; /&gt;&lt;lineCharCount val=&quot;12&quot; 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6265ff-5420-4e3f-987b-3e2eaaf752ea}&quot; /&gt;&lt;isInvalidForFieldText val=&quot;0&quot; /&gt;&lt;Image&gt;&lt;filename val=&quot;E:\breeze\content\1108976012\2721234646-1\input\breezo\data\asimages\{e66265ff-5420-4e3f-987b-3e2eaaf752ea}.jpg&quot; /&gt;&lt;left val=&quot;687&quot; /&gt;&lt;top val=&quot;411&quot; /&gt;&lt;width val=&quot;250&quot; /&gt;&lt;height val=&quot;175&quot; /&gt;&lt;hasText val=&quot;1&quot; 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fd647-96f0-4e5b-a072-6bb79e6a7f29}&quot; /&gt;&lt;isInvalidForFieldText val=&quot;0&quot; /&gt;&lt;Image&gt;&lt;filename val=&quot;E:\breeze\content\1108976012\2721234646-1\input\breezo\data\asimages\{62efd647-96f0-4e5b-a072-6bb79e6a7f29}.png&quot; /&gt;&lt;left val=&quot;0&quot; /&gt;&lt;top val=&quot;617&quot; /&gt;&lt;width val=&quot;180&quot; /&gt;&lt;height val=&quot;103&quot; /&gt;&lt;hasText val=&quot;1&quot; /&gt;&lt;/Image&gt;&lt;/ThreeDShape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302248-5239-459d-ae1d-2ad52c92cfe5}&quot; /&gt;&lt;isInvalidForFieldText val=&quot;0&quot; /&gt;&lt;Image&gt;&lt;filename val=&quot;E:\breeze\content\1108976012\2721234646-1\input\breezo\data\asimages\{d1302248-5239-459d-ae1d-2ad52c92cfe5}.jpg&quot; /&gt;&lt;left val=&quot;463&quot; /&gt;&lt;top val=&quot;418&quot; /&gt;&lt;width val=&quot;154&quot; /&gt;&lt;height val=&quot;219&quot; /&gt;&lt;hasText val=&quot;1&quot; 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a2cdcbb-e4a8-46d4-9aa9-55ce587a12b8}&quot; /&gt;&lt;isInvalidForFieldText val=&quot;0&quot; /&gt;&lt;Image&gt;&lt;filename val=&quot;E:\breeze\content\1108976012\2721234646-1\input\breezo\data\asimages\{ca2cdcbb-e4a8-46d4-9aa9-55ce587a12b8}.png&quot; /&gt;&lt;left val=&quot;239&quot; /&gt;&lt;top val=&quot;74&quot; /&gt;&lt;width val=&quot;481&quot; /&gt;&lt;height val=&quot;42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6b03e2-25d9-4210-b100-44151201987e}&quot; /&gt;&lt;isInvalidForFieldText val=&quot;0&quot; /&gt;&lt;Image&gt;&lt;filename val=&quot;E:\breeze\content\1108976012\2721234646-1\input\breezo\data\asimages\{a56b03e2-25d9-4210-b100-44151201987e}.png&quot; /&gt;&lt;left val=&quot;67&quot; /&gt;&lt;top val=&quot;180&quot; /&gt;&lt;width val=&quot;669&quot; /&gt;&lt;height val=&quot;369&quot; /&gt;&lt;hasText val=&quot;1&quot; /&gt;&lt;/Image&gt;&lt;/ThreeDShapeInfo&gt;"/>
  <p:tag name="PRESENTER_SHAPETEXTINFO" val="&lt;ShapeTextInfo&gt;&lt;TableIndex row=&quot;-1&quot; col=&quot;-1&quot;&gt;&lt;linesCount val=&quot;4&quot; /&gt;&lt;lineCharCount val=&quot;80&quot; /&gt;&lt;lineCharCount val=&quot;35&quot; /&gt;&lt;lineCharCount val=&quot;43&quot; /&gt;&lt;lineCharCount val=&quot;78&quot; 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8410f0f-2459-46d4-97b5-83341e291913}&quot; /&gt;&lt;isInvalidForFieldText val=&quot;0&quot; /&gt;&lt;Image&gt;&lt;filename val=&quot;E:\breeze\content\1108976012\2721234646-1\input\breezo\data\asimages\{88410f0f-2459-46d4-97b5-83341e291913}.png&quot; /&gt;&lt;left val=&quot;728&quot; /&gt;&lt;top val=&quot;15&quot; /&gt;&lt;width val=&quot;190&quot; /&gt;&lt;height val=&quot;623&quot; /&gt;&lt;hasText val=&quot;1&quot; 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e004df-d5fc-435f-a54d-dca7d2adaf21}&quot; /&gt;&lt;isInvalidForFieldText val=&quot;0&quot; /&gt;&lt;Image&gt;&lt;filename val=&quot;E:\breeze\content\1108976012\2721234646-1\input\breezo\data\asimages\{43e004df-d5fc-435f-a54d-dca7d2adaf21}.png&quot; /&gt;&lt;left val=&quot;248&quot; /&gt;&lt;top val=&quot;74&quot; /&gt;&lt;width val=&quot;461&quot; /&gt;&lt;height val=&quot;42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2a8fc7-9d38-4a2b-86ec-878f565893e3}&quot; /&gt;&lt;isInvalidForFieldText val=&quot;0&quot; /&gt;&lt;Image&gt;&lt;filename val=&quot;E:\breeze\content\1108976012\2721234646-1\input\breezo\data\asimages\{b32a8fc7-9d38-4a2b-86ec-878f565893e3}.png&quot; /&gt;&lt;left val=&quot;67&quot; /&gt;&lt;top val=&quot;173&quot; /&gt;&lt;width val=&quot;793&quot; /&gt;&lt;height val=&quot;355&quot; /&gt;&lt;hasText val=&quot;1&quot; /&gt;&lt;/Image&gt;&lt;/ThreeDShapeInfo&gt;"/>
  <p:tag name="PRESENTER_SHAPETEXTINFO" val="&lt;ShapeTextInfo&gt;&lt;TableIndex row=&quot;-1&quot; col=&quot;-1&quot;&gt;&lt;linesCount val=&quot;4&quot; /&gt;&lt;lineCharCount val=&quot;80&quot; /&gt;&lt;lineCharCount val=&quot;48&quot; /&gt;&lt;lineCharCount val=&quot;113&quot; /&gt;&lt;lineCharCount val=&quot;139&quot; 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03f483b-ec2e-4e66-aa96-df7a028826c4}&quot; /&gt;&lt;isInvalidForFieldText val=&quot;0&quot; /&gt;&lt;Image&gt;&lt;filename val=&quot;E:\breeze\content\1108976012\2721234646-1\input\breezo\data\asimages\{e03f483b-ec2e-4e66-aa96-df7a028826c4}.jpg&quot; /&gt;&lt;left val=&quot;351&quot; /&gt;&lt;top val=&quot;535&quot; /&gt;&lt;width val=&quot;238&quot; /&gt;&lt;height val=&quot;159&quot; /&gt;&lt;hasText val=&quot;1&quot; 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81cee9-4852-41b7-9299-d56f81a61801}&quot; /&gt;&lt;isInvalidForFieldText val=&quot;0&quot; /&gt;&lt;Image&gt;&lt;filename val=&quot;E:\breeze\content\1108976012\2721234646-1\input\breezo\data\asimages\{1581cee9-4852-41b7-9299-d56f81a61801}.png&quot; /&gt;&lt;left val=&quot;86&quot; /&gt;&lt;top val=&quot;78&quot; /&gt;&lt;width val=&quot;779&quot; /&gt;&lt;height val=&quot;530&quot; /&gt;&lt;hasText val=&quot;1&quot; /&gt;&lt;/Image&gt;&lt;/ThreeDShapeInfo&gt;"/>
  <p:tag name="PRESENTER_SHAPETEXTINFO" val="&lt;ShapeTextInfo&gt;&lt;TableIndex row=&quot;-1&quot; col=&quot;-1&quot;&gt;&lt;linesCount val=&quot;6&quot; /&gt;&lt;lineCharCount val=&quot;51&quot; /&gt;&lt;lineCharCount val=&quot;51&quot; /&gt;&lt;lineCharCount val=&quot;1&quot; /&gt;&lt;lineCharCount val=&quot;32&quot; /&gt;&lt;lineCharCount val=&quot;1&quot; /&gt;&lt;lineCharCount val=&quot;30&quot; 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0d2820d-6511-43a4-8bf5-402507325f4d}&quot; /&gt;&lt;isInvalidForFieldText val=&quot;0&quot; /&gt;&lt;Image&gt;&lt;filename val=&quot;E:\breeze\content\1108976012\2721234646-1\input\breezo\data\asimages\{10d2820d-6511-43a4-8bf5-402507325f4d}.png&quot; /&gt;&lt;left val=&quot;199&quot; /&gt;&lt;top val=&quot;210&quot; /&gt;&lt;width val=&quot;1027&quot; /&gt;&lt;height val=&quot;58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d72f0ec-3b3e-4b4b-b13f-c83719229747}&quot; /&gt;&lt;isInvalidForFieldText val=&quot;0&quot; /&gt;&lt;Image&gt;&lt;filename val=&quot;E:\breeze\content\1108976012\2721234646-1\input\breezo\data\asimages\{3d72f0ec-3b3e-4b4b-b13f-c83719229747}.png&quot; /&gt;&lt;left val=&quot;190&quot; /&gt;&lt;top val=&quot;73&quot; /&gt;&lt;width val=&quot;57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22&quot; 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185f8f-481f-4b1d-8253-41369b652fae}&quot; /&gt;&lt;isInvalidForFieldText val=&quot;0&quot; /&gt;&lt;Image&gt;&lt;filename val=&quot;E:\breeze\content\1108976012\2721234646-1\input\breezo\data\asimages\{f7185f8f-481f-4b1d-8253-41369b652fae}.png&quot; /&gt;&lt;left val=&quot;67&quot; /&gt;&lt;top val=&quot;180&quot; /&gt;&lt;width val=&quot;822&quot; /&gt;&lt;height val=&quot;404&quot; /&gt;&lt;hasText val=&quot;1&quot; /&gt;&lt;/Image&gt;&lt;/ThreeDShapeInfo&gt;"/>
  <p:tag name="PRESENTER_SHAPETEXTINFO" val="&lt;ShapeTextInfo&gt;&lt;TableIndex row=&quot;-1&quot; col=&quot;-1&quot;&gt;&lt;linesCount val=&quot;7&quot; /&gt;&lt;lineCharCount val=&quot;108&quot; /&gt;&lt;lineCharCount val=&quot;1&quot; /&gt;&lt;lineCharCount val=&quot;24&quot; /&gt;&lt;lineCharCount val=&quot;19&quot; /&gt;&lt;lineCharCount val=&quot;32&quot; /&gt;&lt;lineCharCount val=&quot;1&quot; /&gt;&lt;lineCharCount val=&quot;81&quot; 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d19d5ac-3fa6-4b1e-8fc5-255784331e9d}&quot; /&gt;&lt;isInvalidForFieldText val=&quot;0&quot; /&gt;&lt;Image&gt;&lt;filename val=&quot;E:\breeze\content\1108976012\2721234646-1\input\breezo\data\asimages\{4d19d5ac-3fa6-4b1e-8fc5-255784331e9d}.png&quot; /&gt;&lt;left val=&quot;229&quot; /&gt;&lt;top val=&quot;66&quot; /&gt;&lt;width val=&quot;502&quot; /&gt;&lt;height val=&quot;86&quot; /&gt;&lt;hasText val=&quot;1&quot; /&gt;&lt;/Image&gt;&lt;/ThreeDShapeInfo&gt;"/>
  <p:tag name="PRESENTER_SHAPETEXTINFO" val="&lt;ShapeTextInfo&gt;&lt;TableIndex row=&quot;-1&quot; col=&quot;-1&quot;&gt;&lt;linesCount val=&quot;1&quot; /&gt;&lt;lineCharCount val=&quot;51&quot; 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401828-5800-4f95-ab52-201b81e23fe6}&quot; /&gt;&lt;isInvalidForFieldText val=&quot;0&quot; /&gt;&lt;Image&gt;&lt;filename val=&quot;E:\breeze\content\1108976012\2721234646-1\input\breezo\data\asimages\{03401828-5800-4f95-ab52-201b81e23fe6}.png&quot; /&gt;&lt;left val=&quot;65&quot; /&gt;&lt;top val=&quot;170&quot; /&gt;&lt;width val=&quot;816&quot; /&gt;&lt;height val=&quot;473&quot; /&gt;&lt;hasText val=&quot;1&quot; /&gt;&lt;/Image&gt;&lt;/ThreeDShapeInfo&gt;"/>
  <p:tag name="PRESENTER_SHAPETEXTINFO" val="&lt;ShapeTextInfo&gt;&lt;TableIndex row=&quot;-1&quot; col=&quot;-1&quot;&gt;&lt;linesCount val=&quot;13&quot; /&gt;&lt;lineCharCount val=&quot;112&quot; /&gt;&lt;lineCharCount val=&quot;1&quot; /&gt;&lt;lineCharCount val=&quot;63&quot; /&gt;&lt;lineCharCount val=&quot;33&quot; /&gt;&lt;lineCharCount val=&quot;25&quot; /&gt;&lt;lineCharCount val=&quot;29&quot; /&gt;&lt;lineCharCount val=&quot;28&quot; /&gt;&lt;lineCharCount val=&quot;17&quot; /&gt;&lt;lineCharCount val=&quot;37&quot; /&gt;&lt;lineCharCount val=&quot;35&quot; /&gt;&lt;lineCharCount val=&quot;86&quot; /&gt;&lt;lineCharCount val=&quot;56&quot; /&gt;&lt;lineCharCount val=&quot;17&quot; 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98e503-68c7-49ff-879d-df2008f9f9e2}&quot; /&gt;&lt;isInvalidForFieldText val=&quot;0&quot; /&gt;&lt;Image&gt;&lt;filename val=&quot;E:\breeze\content\1108976012\2721234646-1\input\breezo\data\asimages\{e698e503-68c7-49ff-879d-df2008f9f9e2}.png&quot; /&gt;&lt;left val=&quot;184&quot; /&gt;&lt;top val=&quot;50&quot; /&gt;&lt;width val=&quot;591&quot; /&gt;&lt;height val=&quot;86&quot; /&gt;&lt;hasText val=&quot;1&quot; /&gt;&lt;/Image&gt;&lt;/ThreeDShapeInfo&gt;"/>
  <p:tag name="PRESENTER_SHAPETEXTINFO" val="&lt;ShapeTextInfo&gt;&lt;TableIndex row=&quot;-1&quot; col=&quot;-1&quot;&gt;&lt;linesCount val=&quot;1&quot; /&gt;&lt;lineCharCount val=&quot;72&quot; 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4754d5-bf21-47d7-8a02-206570caeded}&quot; /&gt;&lt;isInvalidForFieldText val=&quot;0&quot; /&gt;&lt;Image&gt;&lt;filename val=&quot;E:\breeze\content\1108976012\2721234646-1\input\breezo\data\asimages\{e64754d5-bf21-47d7-8a02-206570caeded}.png&quot; /&gt;&lt;left val=&quot;66&quot; /&gt;&lt;top val=&quot;197&quot; /&gt;&lt;width val=&quot;816&quot; /&gt;&lt;height val=&quot;403&quot; /&gt;&lt;hasText val=&quot;1&quot; /&gt;&lt;/Image&gt;&lt;/ThreeDShapeInfo&gt;"/>
  <p:tag name="PRESENTER_SHAPETEXTINFO" val="&lt;ShapeTextInfo&gt;&lt;TableIndex row=&quot;-1&quot; col=&quot;-1&quot;&gt;&lt;linesCount val=&quot;7&quot; /&gt;&lt;lineCharCount val=&quot;58&quot; /&gt;&lt;lineCharCount val=&quot;36&quot; /&gt;&lt;lineCharCount val=&quot;35&quot; /&gt;&lt;lineCharCount val=&quot;37&quot; /&gt;&lt;lineCharCount val=&quot;28&quot; /&gt;&lt;lineCharCount val=&quot;31&quot; /&gt;&lt;lineCharCount val=&quot;37&quot; 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98e4eb3-a253-4ca1-88ca-0e2874c7468c}&quot; /&gt;&lt;isInvalidForFieldText val=&quot;0&quot; /&gt;&lt;Image&gt;&lt;filename val=&quot;E:\breeze\content\1108976012\2721234646-1\input\breezo\data\asimages\{e98e4eb3-a253-4ca1-88ca-0e2874c7468c}.png&quot; /&gt;&lt;left val=&quot;157&quot; /&gt;&lt;top val=&quot;37&quot; /&gt;&lt;width val=&quot;64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0034b7-23ba-41e7-a4d8-a7315efe174a}&quot; /&gt;&lt;isInvalidForFieldText val=&quot;0&quot; /&gt;&lt;Image&gt;&lt;filename val=&quot;E:\breeze\content\1108976012\2721234646-1\input\breezo\data\asimages\{c50034b7-23ba-41e7-a4d8-a7315efe174a}.png&quot; /&gt;&lt;left val=&quot;328&quot; /&gt;&lt;top val=&quot;149&quot; /&gt;&lt;width val=&quot;288&quot; /&gt;&lt;height val=&quot;273&quot; /&gt;&lt;hasText val=&quot;1&quot; 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69a60e-0b73-4091-8b23-c87846060974}&quot; /&gt;&lt;isInvalidForFieldText val=&quot;0&quot; /&gt;&lt;Image&gt;&lt;filename val=&quot;E:\breeze\content\1108976012\2721234646-1\input\breezo\data\asimages\{1369a60e-0b73-4091-8b23-c87846060974}.png&quot; /&gt;&lt;left val=&quot;59&quot; /&gt;&lt;top val=&quot;467&quot; /&gt;&lt;width val=&quot;733&quot; /&gt;&lt;height val=&quot;111&quot; /&gt;&lt;hasText val=&quot;1&quot; /&gt;&lt;/Image&gt;&lt;/ThreeDShapeInfo&gt;"/>
  <p:tag name="PRESENTER_SHAPETEXTINFO" val="&lt;ShapeTextInfo&gt;&lt;TableIndex row=&quot;-1&quot; col=&quot;-1&quot;&gt;&lt;linesCount val=&quot;3&quot; /&gt;&lt;lineCharCount val=&quot;30&quot; /&gt;&lt;lineCharCount val=&quot;40&quot; /&gt;&lt;lineCharCount val=&quot;49&quot; 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000d911-7f6c-42a1-b209-4fdaf9dcc96f}&quot; /&gt;&lt;isInvalidForFieldText val=&quot;0&quot; /&gt;&lt;Image&gt;&lt;filename val=&quot;E:\breeze\content\1108976012\2721234646-1\input\breezo\data\asimages\{9000d911-7f6c-42a1-b209-4fdaf9dcc96f}.png&quot; /&gt;&lt;left val=&quot;75&quot; /&gt;&lt;top val=&quot;76&quot; /&gt;&lt;width val=&quot;812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d41ebd-5e32-4e5b-b76e-46aa565225d9}&quot; /&gt;&lt;isInvalidForFieldText val=&quot;0&quot; /&gt;&lt;Image&gt;&lt;filename val=&quot;E:\breeze\content\1108976012\2721234646-1\input\breezo\data\asimages\{aed41ebd-5e32-4e5b-b76e-46aa565225d9}.png&quot; /&gt;&lt;left val=&quot;75&quot; /&gt;&lt;top val=&quot;180&quot; /&gt;&lt;width val=&quot;827&quot; /&gt;&lt;height val=&quot;267&quot; /&gt;&lt;hasText val=&quot;1&quot; /&gt;&lt;/Image&gt;&lt;/ThreeDShapeInfo&gt;"/>
  <p:tag name="PRESENTER_SHAPETEXTINFO" val="&lt;ShapeTextInfo&gt;&lt;TableIndex row=&quot;-1&quot; col=&quot;-1&quot;&gt;&lt;linesCount val=&quot;4&quot; /&gt;&lt;lineCharCount val=&quot;34&quot; /&gt;&lt;lineCharCount val=&quot;108&quot; /&gt;&lt;lineCharCount val=&quot;70&quot; /&gt;&lt;lineCharCount val=&quot;1&quot; 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7161b4-224b-493f-8a59-938742bd7eff}&quot; /&gt;&lt;isInvalidForFieldText val=&quot;0&quot; /&gt;&lt;Image&gt;&lt;filename val=&quot;E:\breeze\content\1108976012\2721234646-1\input\breezo\data\asimages\{b27161b4-224b-493f-8a59-938742bd7eff}.png&quot; /&gt;&lt;left val=&quot;190&quot; /&gt;&lt;top val=&quot;74&quot; /&gt;&lt;width val=&quot;578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1440740-d20e-4540-ae0d-3a5dbd43fc3e}&quot; /&gt;&lt;isInvalidForFieldText val=&quot;0&quot; /&gt;&lt;Image&gt;&lt;filename val=&quot;E:\breeze\content\1108976012\2721234646-1\input\breezo\data\asimages\{f1440740-d20e-4540-ae0d-3a5dbd43fc3e}.png&quot; /&gt;&lt;left val=&quot;66&quot; /&gt;&lt;top val=&quot;162&quot; /&gt;&lt;width val=&quot;837&quot; /&gt;&lt;height val=&quot;347&quot; /&gt;&lt;hasText val=&quot;1&quot; /&gt;&lt;/Image&gt;&lt;/ThreeDShapeInfo&gt;"/>
  <p:tag name="PRESENTER_SHAPETEXTINFO" val="&lt;ShapeTextInfo&gt;&lt;TableIndex row=&quot;-1&quot; col=&quot;-1&quot;&gt;&lt;linesCount val=&quot;8&quot; /&gt;&lt;lineCharCount val=&quot;35&quot; /&gt;&lt;lineCharCount val=&quot;12&quot; /&gt;&lt;lineCharCount val=&quot;155&quot; /&gt;&lt;lineCharCount val=&quot;52&quot; /&gt;&lt;lineCharCount val=&quot;58&quot; /&gt;&lt;lineCharCount val=&quot;54&quot; /&gt;&lt;lineCharCount val=&quot;36&quot; /&gt;&lt;lineCharCount val=&quot;1&quot; 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9f9dde-e924-40c4-b827-52d20a5fcf24}&quot; /&gt;&lt;isInvalidForFieldText val=&quot;0&quot; /&gt;&lt;Image&gt;&lt;filename val=&quot;E:\breeze\content\1108976012\2721234646-1\input\breezo\data\asimages\{739f9dde-e924-40c4-b827-52d20a5fcf24}.png&quot; /&gt;&lt;left val=&quot;74&quot; /&gt;&lt;top val=&quot;48&quot; /&gt;&lt;width val=&quot;811&quot; /&gt;&lt;height val=&quot;93&quot; /&gt;&lt;hasText val=&quot;1&quot; /&gt;&lt;/Image&gt;&lt;/ThreeDShapeInfo&gt;"/>
  <p:tag name="PRESENTER_SHAPETEXTINFO" val="&lt;ShapeTextInfo&gt;&lt;TableIndex row=&quot;-1&quot; col=&quot;-1&quot;&gt;&lt;linesCount val=&quot;1&quot; /&gt;&lt;lineCharCount val=&quot;54&quot; 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6b3a8e-018a-4e14-9137-5383f2c2c840}&quot; /&gt;&lt;isInvalidForFieldText val=&quot;0&quot; /&gt;&lt;Image&gt;&lt;filename val=&quot;E:\breeze\content\1108976012\2721234646-1\input\breezo\data\asimages\{cd6b3a8e-018a-4e14-9137-5383f2c2c840}.png&quot; /&gt;&lt;left val=&quot;65&quot; /&gt;&lt;top val=&quot;176&quot; /&gt;&lt;width val=&quot;833&quot; /&gt;&lt;height val=&quot;430&quot; /&gt;&lt;hasText val=&quot;1&quot; /&gt;&lt;/Image&gt;&lt;/ThreeDShapeInfo&gt;"/>
  <p:tag name="PRESENTER_SHAPETEXTINFO" val="&lt;ShapeTextInfo&gt;&lt;TableIndex row=&quot;-1&quot; col=&quot;-1&quot;&gt;&lt;linesCount val=&quot;14&quot; /&gt;&lt;lineCharCount val=&quot;41&quot; /&gt;&lt;lineCharCount val=&quot;76&quot; /&gt;&lt;lineCharCount val=&quot;45&quot; /&gt;&lt;lineCharCount val=&quot;16&quot; /&gt;&lt;lineCharCount val=&quot;54&quot; /&gt;&lt;lineCharCount val=&quot;48&quot; /&gt;&lt;lineCharCount val=&quot;40&quot; /&gt;&lt;lineCharCount val=&quot;50&quot; /&gt;&lt;lineCharCount val=&quot;52&quot; /&gt;&lt;lineCharCount val=&quot;67&quot; /&gt;&lt;lineCharCount val=&quot;35&quot; /&gt;&lt;lineCharCount val=&quot;19&quot; /&gt;&lt;lineCharCount val=&quot;26&quot; /&gt;&lt;lineCharCount val=&quot;20&quot; 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9c43aa-39c2-4ca7-8d25-4addac59cbd9}&quot; /&gt;&lt;isInvalidForFieldText val=&quot;0&quot; /&gt;&lt;Image&gt;&lt;filename val=&quot;E:\breeze\content\1108976012\2721234646-1\input\breezo\data\asimages\{139c43aa-39c2-4ca7-8d25-4addac59cbd9}.png&quot; /&gt;&lt;left val=&quot;64&quot; /&gt;&lt;top val=&quot;266&quot; /&gt;&lt;width val=&quot;169&quot; /&gt;&lt;height val=&quot;2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9f9dde-e924-40c4-b827-52d20a5fcf24}&quot; /&gt;&lt;isInvalidForFieldText val=&quot;0&quot; /&gt;&lt;Image&gt;&lt;filename val=&quot;E:\breeze\content\1108976012\2721234646-1\input\breezo\data\asimages\{739f9dde-e924-40c4-b827-52d20a5fcf24}.png&quot; /&gt;&lt;left val=&quot;74&quot; /&gt;&lt;top val=&quot;48&quot; /&gt;&lt;width val=&quot;811&quot; /&gt;&lt;height val=&quot;93&quot; /&gt;&lt;hasText val=&quot;1&quot; /&gt;&lt;/Image&gt;&lt;/ThreeDShapeInfo&gt;"/>
  <p:tag name="PRESENTER_SHAPETEXTINFO" val="&lt;ShapeTextInfo&gt;&lt;TableIndex row=&quot;-1&quot; col=&quot;-1&quot;&gt;&lt;linesCount val=&quot;1&quot; /&gt;&lt;lineCharCount val=&quot;54&quot; 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6b3a8e-018a-4e14-9137-5383f2c2c840}&quot; /&gt;&lt;isInvalidForFieldText val=&quot;0&quot; /&gt;&lt;Image&gt;&lt;filename val=&quot;E:\breeze\content\1108976012\2721234646-1\input\breezo\data\asimages\{cd6b3a8e-018a-4e14-9137-5383f2c2c840}.png&quot; /&gt;&lt;left val=&quot;65&quot; /&gt;&lt;top val=&quot;176&quot; /&gt;&lt;width val=&quot;833&quot; /&gt;&lt;height val=&quot;430&quot; /&gt;&lt;hasText val=&quot;1&quot; /&gt;&lt;/Image&gt;&lt;/ThreeDShapeInfo&gt;"/>
  <p:tag name="PRESENTER_SHAPETEXTINFO" val="&lt;ShapeTextInfo&gt;&lt;TableIndex row=&quot;-1&quot; col=&quot;-1&quot;&gt;&lt;linesCount val=&quot;14&quot; /&gt;&lt;lineCharCount val=&quot;41&quot; /&gt;&lt;lineCharCount val=&quot;76&quot; /&gt;&lt;lineCharCount val=&quot;45&quot; /&gt;&lt;lineCharCount val=&quot;16&quot; /&gt;&lt;lineCharCount val=&quot;54&quot; /&gt;&lt;lineCharCount val=&quot;48&quot; /&gt;&lt;lineCharCount val=&quot;40&quot; /&gt;&lt;lineCharCount val=&quot;50&quot; /&gt;&lt;lineCharCount val=&quot;52&quot; /&gt;&lt;lineCharCount val=&quot;67&quot; /&gt;&lt;lineCharCount val=&quot;35&quot; /&gt;&lt;lineCharCount val=&quot;19&quot; /&gt;&lt;lineCharCount val=&quot;26&quot; /&gt;&lt;lineCharCount val=&quot;20&quot; 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9c43aa-39c2-4ca7-8d25-4addac59cbd9}&quot; /&gt;&lt;isInvalidForFieldText val=&quot;0&quot; /&gt;&lt;Image&gt;&lt;filename val=&quot;E:\breeze\content\1108976012\2721234646-1\input\breezo\data\asimages\{139c43aa-39c2-4ca7-8d25-4addac59cbd9}.png&quot; /&gt;&lt;left val=&quot;64&quot; /&gt;&lt;top val=&quot;266&quot; /&gt;&lt;width val=&quot;169&quot; /&gt;&lt;height val=&quot;2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77acdd-66ea-41b8-9630-5059617f8bf9}&quot; /&gt;&lt;isInvalidForFieldText val=&quot;0&quot; /&gt;&lt;Image&gt;&lt;filename val=&quot;E:\breeze\content\1108976012\2721234646-1\input\breezo\data\asimages\{1577acdd-66ea-41b8-9630-5059617f8bf9}.png&quot; /&gt;&lt;left val=&quot;0&quot; /&gt;&lt;top val=&quot;617&quot; /&gt;&lt;width val=&quot;180&quot; /&gt;&lt;height val=&quot;103&quot; /&gt;&lt;hasText val=&quot;1&quot; /&gt;&lt;/Image&gt;&lt;/ThreeDShape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108070-c793-43bd-bdc7-a69edbd3aa22}&quot; /&gt;&lt;isInvalidForFieldText val=&quot;0&quot; /&gt;&lt;Image&gt;&lt;filename val=&quot;E:\breeze\content\1108976012\2721234646-1\input\breezo\data\asimages\{af108070-c793-43bd-bdc7-a69edbd3aa22}.png&quot; /&gt;&lt;left val=&quot;116&quot; /&gt;&lt;top val=&quot;16&quot; /&gt;&lt;width val=&quot;731&quot; /&gt;&lt;height val=&quot;44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3f8c5c-605b-478a-88d5-181d43fd886c}&quot; /&gt;&lt;isInvalidForFieldText val=&quot;0&quot; /&gt;&lt;Image&gt;&lt;filename val=&quot;E:\breeze\content\1108976012\2721234646-1\input\breezo\data\asimages\{e73f8c5c-605b-478a-88d5-181d43fd886c}.png&quot; /&gt;&lt;left val=&quot;81&quot; /&gt;&lt;top val=&quot;72&quot; /&gt;&lt;width val=&quot;800&quot; /&gt;&lt;height val=&quot;572&quot; /&gt;&lt;hasText val=&quot;1&quot; 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b9f5ec-77d1-45b7-bd6a-c021633fe284}&quot; /&gt;&lt;isInvalidForFieldText val=&quot;0&quot; /&gt;&lt;Image&gt;&lt;filename val=&quot;E:\breeze\content\1108976012\2721234646-1\input\breezo\data\asimages\{1db9f5ec-77d1-45b7-bd6a-c021633fe284}.png&quot; /&gt;&lt;left val=&quot;309&quot; /&gt;&lt;top val=&quot;74&quot; /&gt;&lt;width val=&quot;343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a2795e-3faf-42b5-a7c7-392550891760}&quot; /&gt;&lt;isInvalidForFieldText val=&quot;0&quot; /&gt;&lt;Image&gt;&lt;filename val=&quot;E:\breeze\content\1108976012\2721234646-1\input\breezo\data\asimages\{35a2795e-3faf-42b5-a7c7-392550891760}.png&quot; /&gt;&lt;left val=&quot;66&quot; /&gt;&lt;top val=&quot;177&quot; /&gt;&lt;width val=&quot;780&quot; /&gt;&lt;height val=&quot;435&quot; /&gt;&lt;hasText val=&quot;1&quot; /&gt;&lt;/Image&gt;&lt;/ThreeDShapeInfo&gt;"/>
  <p:tag name="PRESENTER_SHAPETEXTINFO" val="&lt;ShapeTextInfo&gt;&lt;TableIndex row=&quot;-1&quot; col=&quot;-1&quot;&gt;&lt;linesCount val=&quot;12&quot; /&gt;&lt;lineCharCount val=&quot;109&quot; /&gt;&lt;lineCharCount val=&quot;16&quot; /&gt;&lt;lineCharCount val=&quot;39&quot; /&gt;&lt;lineCharCount val=&quot;40&quot; /&gt;&lt;lineCharCount val=&quot;32&quot; /&gt;&lt;lineCharCount val=&quot;46&quot; /&gt;&lt;lineCharCount val=&quot;1&quot; /&gt;&lt;lineCharCount val=&quot;18&quot; /&gt;&lt;lineCharCount val=&quot;53&quot; /&gt;&lt;lineCharCount val=&quot;47&quot; /&gt;&lt;lineCharCount val=&quot;45&quot; /&gt;&lt;lineCharCount val=&quot;65&quot; 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4384df7-e88f-4989-9ed8-255840b69da6}&quot; /&gt;&lt;isInvalidForFieldText val=&quot;0&quot; /&gt;&lt;Image&gt;&lt;filename val=&quot;E:\breeze\content\1108976012\2721234646-1\input\breezo\data\asimages\{94384df7-e88f-4989-9ed8-255840b69da6}.png&quot; /&gt;&lt;left val=&quot;326&quot; /&gt;&lt;top val=&quot;74&quot; /&gt;&lt;width val=&quot;310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30fe45-6685-4a79-b993-7a666eed0528}&quot; /&gt;&lt;isInvalidForFieldText val=&quot;0&quot; /&gt;&lt;Image&gt;&lt;filename val=&quot;E:\breeze\content\1108976012\2721234646-1\input\breezo\data\asimages\{a030fe45-6685-4a79-b993-7a666eed0528}.png&quot; /&gt;&lt;left val=&quot;66&quot; /&gt;&lt;top val=&quot;178&quot; /&gt;&lt;width val=&quot;819&quot; /&gt;&lt;height val=&quot;341&quot; /&gt;&lt;hasText val=&quot;1&quot; /&gt;&lt;/Image&gt;&lt;/ThreeDShapeInfo&gt;"/>
  <p:tag name="PRESENTER_SHAPETEXTINFO" val="&lt;ShapeTextInfo&gt;&lt;TableIndex row=&quot;-1&quot; col=&quot;-1&quot;&gt;&lt;linesCount val=&quot;6&quot; /&gt;&lt;lineCharCount val=&quot;44&quot; /&gt;&lt;lineCharCount val=&quot;56&quot; /&gt;&lt;lineCharCount val=&quot;45&quot; /&gt;&lt;lineCharCount val=&quot;55&quot; /&gt;&lt;lineCharCount val=&quot;43&quot; /&gt;&lt;lineCharCount val=&quot;231&quot; 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cc1037d-ce5d-4210-a93c-7dba39b7f9dc}&quot; /&gt;&lt;isInvalidForFieldText val=&quot;0&quot; /&gt;&lt;Image&gt;&lt;filename val=&quot;E:\breeze\content\1108976012\2721234646-1\input\breezo\data\asimages\{1cc1037d-ce5d-4210-a93c-7dba39b7f9dc}.png&quot; /&gt;&lt;left val=&quot;365&quot; /&gt;&lt;top val=&quot;75&quot; /&gt;&lt;width val=&quot;233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c4a7dc-2754-4467-8a30-5026520a29af}&quot; /&gt;&lt;isInvalidForFieldText val=&quot;0&quot; /&gt;&lt;Image&gt;&lt;filename val=&quot;E:\breeze\content\1108976012\2721234646-1\input\breezo\data\asimages\{01c4a7dc-2754-4467-8a30-5026520a29af}.png&quot; /&gt;&lt;left val=&quot;65&quot; /&gt;&lt;top val=&quot;175&quot; /&gt;&lt;width val=&quot;833&quot; /&gt;&lt;height val=&quot;449&quot; /&gt;&lt;hasText val=&quot;1&quot; /&gt;&lt;/Image&gt;&lt;/ThreeDShapeInfo&gt;"/>
  <p:tag name="PRESENTER_SHAPETEXTINFO" val="&lt;ShapeTextInfo&gt;&lt;TableIndex row=&quot;-1&quot; col=&quot;-1&quot;&gt;&lt;linesCount val=&quot;11&quot; /&gt;&lt;lineCharCount val=&quot;30&quot; /&gt;&lt;lineCharCount val=&quot;1&quot; /&gt;&lt;lineCharCount val=&quot;30&quot; /&gt;&lt;lineCharCount val=&quot;73&quot; /&gt;&lt;lineCharCount val=&quot;1&quot; /&gt;&lt;lineCharCount val=&quot;25&quot; /&gt;&lt;lineCharCount val=&quot;43&quot; /&gt;&lt;lineCharCount val=&quot;1&quot; /&gt;&lt;lineCharCount val=&quot;20&quot; /&gt;&lt;lineCharCount val=&quot;57&quot; /&gt;&lt;lineCharCount val=&quot;1&quot; 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0d1dba-4ed8-4d1e-b079-1c282ce1be5b}&quot; /&gt;&lt;isInvalidForFieldText val=&quot;0&quot; /&gt;&lt;Image&gt;&lt;filename val=&quot;E:\breeze\content\1108976012\2721234646-1\input\breezo\data\asimages\{a00d1dba-4ed8-4d1e-b079-1c282ce1be5b}.png&quot; /&gt;&lt;left val=&quot;64&quot; /&gt;&lt;top val=&quot;168&quot; /&gt;&lt;width val=&quot;468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0b1daf-086b-4bf8-b542-d4999f436045}&quot; /&gt;&lt;isInvalidForFieldText val=&quot;0&quot; /&gt;&lt;Image&gt;&lt;filename val=&quot;E:\breeze\content\1108976012\2721234646-1\input\breezo\data\asimages\{c90b1daf-086b-4bf8-b542-d4999f436045}.png&quot; /&gt;&lt;left val=&quot;64&quot; /&gt;&lt;top val=&quot;294&quot; /&gt;&lt;width val=&quot;1088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f881c9-48af-4a91-999b-c3801b1a1bd9}&quot; /&gt;&lt;isInvalidForFieldText val=&quot;0&quot; /&gt;&lt;Image&gt;&lt;filename val=&quot;E:\breeze\content\1108976012\2721234646-1\input\breezo\data\asimages\{daf881c9-48af-4a91-999b-c3801b1a1bd9}.png&quot; /&gt;&lt;left val=&quot;64&quot; /&gt;&lt;top val=&quot;456&quot; /&gt;&lt;width val=&quot;67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edaefa-7988-4474-9a37-131ee079ea3a}&quot; /&gt;&lt;isInvalidForFieldText val=&quot;0&quot; /&gt;&lt;Image&gt;&lt;filename val=&quot;E:\breeze\content\1108976012\2721234646-1\input\breezo\data\asimages\{7bedaefa-7988-4474-9a37-131ee079ea3a}.png&quot; /&gt;&lt;left val=&quot;336&quot; /&gt;&lt;top val=&quot;75&quot; /&gt;&lt;width val=&quot;28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ce9b31-42be-4907-a9be-832d83d63741}&quot; /&gt;&lt;isInvalidForFieldText val=&quot;0&quot; /&gt;&lt;Image&gt;&lt;filename val=&quot;E:\breeze\content\1108976012\2721234646-1\input\breezo\data\asimages\{32ce9b31-42be-4907-a9be-832d83d63741}.png&quot; /&gt;&lt;left val=&quot;67&quot; /&gt;&lt;top val=&quot;180&quot; /&gt;&lt;width val=&quot;779&quot; /&gt;&lt;height val=&quot;227&quot; /&gt;&lt;hasText val=&quot;1&quot; /&gt;&lt;/Image&gt;&lt;/ThreeDShapeInfo&gt;"/>
  <p:tag name="PRESENTER_SHAPETEXTINFO" val="&lt;ShapeTextInfo&gt;&lt;TableIndex row=&quot;-1&quot; col=&quot;-1&quot;&gt;&lt;linesCount val=&quot;4&quot; /&gt;&lt;lineCharCount val=&quot;125&quot; /&gt;&lt;lineCharCount val=&quot;1&quot; /&gt;&lt;lineCharCount val=&quot;43&quot; /&gt;&lt;lineCharCount val=&quot;1&quot; 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9416b07-04d7-4116-a9b3-b6d43abe4424}&quot; /&gt;&lt;isInvalidForFieldText val=&quot;0&quot; /&gt;&lt;Image&gt;&lt;filename val=&quot;E:\breeze\content\1108976012\2721234646-1\input\breezo\data\asimages\{99416b07-04d7-4116-a9b3-b6d43abe4424}.png&quot; /&gt;&lt;left val=&quot;191&quot; /&gt;&lt;top val=&quot;260&quot; /&gt;&lt;width val=&quot;489&quot; /&gt;&lt;height val=&quot;42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bb30c4-49e2-4d4f-9314-bbad0882a410}&quot; /&gt;&lt;isInvalidForFieldText val=&quot;0&quot; /&gt;&lt;Image&gt;&lt;filename val=&quot;E:\breeze\content\1108976012\2721234646-1\input\breezo\data\asimages\{cebb30c4-49e2-4d4f-9314-bbad0882a410}.png&quot; /&gt;&lt;left val=&quot;0&quot; /&gt;&lt;top val=&quot;617&quot; /&gt;&lt;width val=&quot;180&quot; /&gt;&lt;height val=&quot;103&quot; /&gt;&lt;hasText val=&quot;1&quot; 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c5489c0-d813-4c1c-a6cc-e4dadbe1a866}&quot; /&gt;&lt;isInvalidForFieldText val=&quot;0&quot; /&gt;&lt;Image&gt;&lt;filename val=&quot;E:\breeze\content\1108976012\2721234646-1\input\breezo\data\asimages\{fc5489c0-d813-4c1c-a6cc-e4dadbe1a866}.png&quot; /&gt;&lt;left val=&quot;122&quot; /&gt;&lt;top val=&quot;180&quot; /&gt;&lt;width val=&quot;721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a6ee53e-b397-429b-bc54-079d29d29228}&quot; /&gt;&lt;isInvalidForFieldText val=&quot;0&quot; /&gt;&lt;Image&gt;&lt;filename val=&quot;E:\breeze\content\1108976012\2721234646-1\input\breezo\data\asimages\{8a6ee53e-b397-429b-bc54-079d29d29228}.png&quot; /&gt;&lt;left val=&quot;166&quot; /&gt;&lt;top val=&quot;336&quot; /&gt;&lt;width val=&quot;627&quot; /&gt;&lt;height val=&quot;73&quot; /&gt;&lt;hasText val=&quot;1&quot; /&gt;&lt;/Image&gt;&lt;/ThreeDShapeInfo&gt;"/>
  <p:tag name="PRESENTER_SHAPETEXTINFO" val="&lt;ShapeTextInfo&gt;&lt;TableIndex row=&quot;-1&quot; col=&quot;-1&quot;&gt;&lt;linesCount val=&quot;5&quot; /&gt;&lt;lineCharCount val=&quot;1&quot; /&gt;&lt;lineCharCount val=&quot;20&quot; /&gt;&lt;lineCharCount val=&quot;44&quot; /&gt;&lt;lineCharCount val=&quot;1&quot; /&gt;&lt;lineCharCount val=&quot;1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0329c3-ca50-418e-8da1-c5cf13a4c4c0}&quot; /&gt;&lt;isInvalidForFieldText val=&quot;0&quot; /&gt;&lt;Image&gt;&lt;filename val=&quot;E:\breeze\content\1108976012\2721234646-1\input\breezo\data\asimages\{0d0329c3-ca50-418e-8da1-c5cf13a4c4c0}.png&quot; /&gt;&lt;left val=&quot;299&quot; /&gt;&lt;top val=&quot;561&quot; /&gt;&lt;width val=&quot;371&quot; /&gt;&lt;height val=&quot;34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6525db-519f-4ce5-b219-2c535352191c}&quot; /&gt;&lt;isInvalidForFieldText val=&quot;0&quot; /&gt;&lt;Image&gt;&lt;filename val=&quot;E:\breeze\content\1108976012\2721234646-1\input\breezo\data\asimages\{de6525db-519f-4ce5-b219-2c535352191c}.png&quot; /&gt;&lt;left val=&quot;271&quot; /&gt;&lt;top val=&quot;74&quot; /&gt;&lt;width val=&quot;41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4a0acb-015c-4c87-8950-cbe15a4b6607}&quot; /&gt;&lt;isInvalidForFieldText val=&quot;0&quot; /&gt;&lt;Image&gt;&lt;filename val=&quot;E:\breeze\content\1108976012\2721234646-1\input\breezo\data\asimages\{214a0acb-015c-4c87-8950-cbe15a4b6607}.png&quot; /&gt;&lt;left val=&quot;67&quot; /&gt;&lt;top val=&quot;180&quot; /&gt;&lt;width val=&quot;831&quot; /&gt;&lt;height val=&quot;399&quot; /&gt;&lt;hasText val=&quot;1&quot; /&gt;&lt;/Image&gt;&lt;/ThreeDShapeInfo&gt;"/>
  <p:tag name="PRESENTER_SHAPETEXTINFO" val="&lt;ShapeTextInfo&gt;&lt;TableIndex row=&quot;-1&quot; col=&quot;-1&quot;&gt;&lt;linesCount val=&quot;11&quot; /&gt;&lt;lineCharCount val=&quot;89&quot; /&gt;&lt;lineCharCount val=&quot;63&quot; /&gt;&lt;lineCharCount val=&quot;31&quot; /&gt;&lt;lineCharCount val=&quot;18&quot; /&gt;&lt;lineCharCount val=&quot;40&quot; /&gt;&lt;lineCharCount val=&quot;30&quot; /&gt;&lt;lineCharCount val=&quot;32&quot; /&gt;&lt;lineCharCount val=&quot;1&quot; /&gt;&lt;lineCharCount val=&quot;1&quot; /&gt;&lt;lineCharCount val=&quot;1&quot; /&gt;&lt;lineCharCount val=&quot;1&quot; 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6525db-519f-4ce5-b219-2c535352191c}&quot; /&gt;&lt;isInvalidForFieldText val=&quot;0&quot; /&gt;&lt;Image&gt;&lt;filename val=&quot;E:\breeze\content\1108976012\2721234646-1\input\breezo\data\asimages\{de6525db-519f-4ce5-b219-2c535352191c}.png&quot; /&gt;&lt;left val=&quot;271&quot; /&gt;&lt;top val=&quot;74&quot; /&gt;&lt;width val=&quot;41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4a0acb-015c-4c87-8950-cbe15a4b6607}&quot; /&gt;&lt;isInvalidForFieldText val=&quot;0&quot; /&gt;&lt;Image&gt;&lt;filename val=&quot;E:\breeze\content\1108976012\2721234646-1\input\breezo\data\asimages\{214a0acb-015c-4c87-8950-cbe15a4b6607}.png&quot; /&gt;&lt;left val=&quot;67&quot; /&gt;&lt;top val=&quot;180&quot; /&gt;&lt;width val=&quot;831&quot; /&gt;&lt;height val=&quot;399&quot; /&gt;&lt;hasText val=&quot;1&quot; /&gt;&lt;/Image&gt;&lt;/ThreeDShapeInfo&gt;"/>
  <p:tag name="PRESENTER_SHAPETEXTINFO" val="&lt;ShapeTextInfo&gt;&lt;TableIndex row=&quot;-1&quot; col=&quot;-1&quot;&gt;&lt;linesCount val=&quot;11&quot; /&gt;&lt;lineCharCount val=&quot;89&quot; /&gt;&lt;lineCharCount val=&quot;63&quot; /&gt;&lt;lineCharCount val=&quot;31&quot; /&gt;&lt;lineCharCount val=&quot;18&quot; /&gt;&lt;lineCharCount val=&quot;40&quot; /&gt;&lt;lineCharCount val=&quot;30&quot; /&gt;&lt;lineCharCount val=&quot;32&quot; /&gt;&lt;lineCharCount val=&quot;1&quot; /&gt;&lt;lineCharCount val=&quot;1&quot; /&gt;&lt;lineCharCount val=&quot;1&quot; /&gt;&lt;lineCharCount val=&quot;1&quot; 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380dbd-1655-4710-8350-5493a63c477a}&quot; /&gt;&lt;isInvalidForFieldText val=&quot;0&quot; /&gt;&lt;Image&gt;&lt;filename val=&quot;E:\breeze\content\1108976012\2721234646-1\input\breezo\data\asimages\{d1380dbd-1655-4710-8350-5493a63c477a}.png&quot; /&gt;&lt;left val=&quot;44&quot; /&gt;&lt;top val=&quot;67&quot; /&gt;&lt;width val=&quot;879&quot; /&gt;&lt;height val=&quot;88&quot; /&gt;&lt;hasText val=&quot;1&quot; /&gt;&lt;/Image&gt;&lt;/ThreeDShapeInfo&gt;"/>
  <p:tag name="PRESENTER_SHAPETEXTINFO" val="&lt;ShapeTextInfo&gt;&lt;TableIndex row=&quot;-1&quot; col=&quot;-1&quot;&gt;&lt;linesCount val=&quot;1&quot; /&gt;&lt;lineCharCount val=&quot;91&quot; 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8b4fcb-41d8-40bf-a273-abf0f9a525d6}&quot; /&gt;&lt;isInvalidForFieldText val=&quot;0&quot; /&gt;&lt;Image&gt;&lt;filename val=&quot;E:\breeze\content\1108976012\2721234646-1\input\breezo\data\asimages\{6f8b4fcb-41d8-40bf-a273-abf0f9a525d6}.png&quot; /&gt;&lt;left val=&quot;111&quot; /&gt;&lt;top val=&quot;228&quot; /&gt;&lt;width val=&quot;745&quot; /&gt;&lt;height val=&quot;353&quot; /&gt;&lt;hasText val=&quot;1&quot; /&gt;&lt;/Image&gt;&lt;/ThreeDShapeInfo&gt;"/>
  <p:tag name="PRESENTER_SHAPETEXTINFO" val="&lt;ShapeTextInfo&gt;&lt;TableIndex row=&quot;-1&quot; col=&quot;-1&quot;&gt;&lt;linesCount val=&quot;7&quot; /&gt;&lt;lineCharCount val=&quot;28&quot; /&gt;&lt;lineCharCount val=&quot;79&quot; /&gt;&lt;lineCharCount val=&quot;44&quot; /&gt;&lt;lineCharCount val=&quot;34&quot; /&gt;&lt;lineCharCount val=&quot;36&quot; /&gt;&lt;lineCharCount val=&quot;46&quot; /&gt;&lt;lineCharCount val=&quot;49&quot; 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2041fa-912e-4907-bb90-79c43e9f566b}&quot; /&gt;&lt;isInvalidForFieldText val=&quot;0&quot; /&gt;&lt;Image&gt;&lt;filename val=&quot;E:\breeze\content\1108976012\2721234646-1\input\breezo\data\asimages\{2e2041fa-912e-4907-bb90-79c43e9f566b}.png&quot; /&gt;&lt;left val=&quot;171&quot; /&gt;&lt;top val=&quot;30&quot; /&gt;&lt;width val=&quot;618&quot; /&gt;&lt;height val=&quot;112&quot; /&gt;&lt;hasText val=&quot;1&quot; /&gt;&lt;/Image&gt;&lt;/ThreeDShapeInfo&gt;"/>
  <p:tag name="PRESENTER_SHAPETEXTINFO" val="&lt;ShapeTextInfo&gt;&lt;TableIndex row=&quot;-1&quot; col=&quot;-1&quot;&gt;&lt;linesCount val=&quot;1&quot; /&gt;&lt;lineCharCount val=&quot;42&quot; 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c52e30-3fc4-4968-a21f-23615d7476da}&quot; /&gt;&lt;isInvalidForFieldText val=&quot;0&quot; /&gt;&lt;Image&gt;&lt;filename val=&quot;E:\breeze\content\1108976012\2721234646-1\input\breezo\data\asimages\{98c52e30-3fc4-4968-a21f-23615d7476da}.png&quot; /&gt;&lt;left val=&quot;66&quot; /&gt;&lt;top val=&quot;211&quot; /&gt;&lt;width val=&quot;826&quot; /&gt;&lt;height val=&quot;241&quot; /&gt;&lt;hasText val=&quot;1&quot; /&gt;&lt;/Image&gt;&lt;/ThreeDShapeInfo&gt;"/>
  <p:tag name="PRESENTER_SHAPETEXTINFO" val="&lt;ShapeTextInfo&gt;&lt;TableIndex row=&quot;-1&quot; col=&quot;-1&quot;&gt;&lt;linesCount val=&quot;3&quot; /&gt;&lt;lineCharCount val=&quot;109&quot; /&gt;&lt;lineCharCount val=&quot;88&quot; /&gt;&lt;lineCharCount val=&quot;28&quot; 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7babc2-a4a4-4c7e-a357-7eebbc6bba88}&quot; /&gt;&lt;isInvalidForFieldText val=&quot;0&quot; /&gt;&lt;Image&gt;&lt;filename val=&quot;E:\breeze\content\1108976012\2721234646-1\input\breezo\data\asimages\{2a7babc2-a4a4-4c7e-a357-7eebbc6bba88}.png&quot; /&gt;&lt;left val=&quot;362&quot; /&gt;&lt;top val=&quot;74&quot; /&gt;&lt;width val=&quot;239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b75ffe-442e-4e75-be40-5186b3533c5a}&quot; /&gt;&lt;isInvalidForFieldText val=&quot;0&quot; /&gt;&lt;Image&gt;&lt;filename val=&quot;E:\breeze\content\1108976012\2721234646-1\input\breezo\data\asimages\{5bb75ffe-442e-4e75-be40-5186b3533c5a}.png&quot; /&gt;&lt;left val=&quot;67&quot; /&gt;&lt;top val=&quot;197&quot; /&gt;&lt;width val=&quot;825&quot; /&gt;&lt;height val=&quot;341&quot; /&gt;&lt;hasText val=&quot;1&quot; /&gt;&lt;/Image&gt;&lt;/ThreeDShapeInfo&gt;"/>
  <p:tag name="PRESENTER_SHAPETEXTINFO" val="&lt;ShapeTextInfo&gt;&lt;TableIndex row=&quot;-1&quot; col=&quot;-1&quot;&gt;&lt;linesCount val=&quot;7&quot; /&gt;&lt;lineCharCount val=&quot;10&quot; /&gt;&lt;lineCharCount val=&quot;1&quot; /&gt;&lt;lineCharCount val=&quot;19&quot; /&gt;&lt;lineCharCount val=&quot;1&quot; /&gt;&lt;lineCharCount val=&quot;47&quot; /&gt;&lt;lineCharCount val=&quot;1&quot; /&gt;&lt;lineCharCount val=&quot;124&quot; 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8ff832a-7844-4b4f-961d-061168942d26}&quot; /&gt;&lt;isInvalidForFieldText val=&quot;0&quot; /&gt;&lt;Image&gt;&lt;filename val=&quot;E:\breeze\content\1108976012\2721234646-1\input\breezo\data\asimages\{48ff832a-7844-4b4f-961d-061168942d26}.png&quot; /&gt;&lt;left val=&quot;138&quot; /&gt;&lt;top val=&quot;212&quot; /&gt;&lt;width val=&quot;684&quot; /&gt;&lt;height val=&quot;263&quot; /&gt;&lt;hasText val=&quot;1&quot; /&gt;&lt;/Image&gt;&lt;/ThreeDShapeInfo&gt;"/>
  <p:tag name="PRESENTER_SHAPETEXTINFO" val="&lt;ShapeTextInfo&gt;&lt;TableIndex row=&quot;-1&quot; col=&quot;-1&quot;&gt;&lt;linesCount val=&quot;5&quot; /&gt;&lt;lineCharCount val=&quot;29&quot; /&gt;&lt;lineCharCount val=&quot;41&quot; /&gt;&lt;lineCharCount val=&quot;30&quot; /&gt;&lt;lineCharCount val=&quot;37&quot; /&gt;&lt;lineCharCount val=&quot;84&quot; 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3b86b6-9fec-4d7d-94ed-966ad5aaee1a}&quot; /&gt;&lt;isInvalidForFieldText val=&quot;0&quot; /&gt;&lt;Image&gt;&lt;filename val=&quot;E:\breeze\content\1108976012\2721234646-1\input\breezo\data\asimages\{563b86b6-9fec-4d7d-94ed-966ad5aaee1a}.png&quot; /&gt;&lt;left val=&quot;110&quot; /&gt;&lt;top val=&quot;73&quot; /&gt;&lt;width val=&quot;741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24b9890-b4ac-48d8-accd-d04740870157}&quot; /&gt;&lt;isInvalidForFieldText val=&quot;0&quot; /&gt;&lt;Image&gt;&lt;filename val=&quot;E:\breeze\content\1108976012\2721234646-1\input\breezo\data\asimages\{224b9890-b4ac-48d8-accd-d04740870157}.png&quot; /&gt;&lt;left val=&quot;67&quot; /&gt;&lt;top val=&quot;180&quot; /&gt;&lt;width val=&quot;741&quot; /&gt;&lt;height val=&quot;299&quot; /&gt;&lt;hasText val=&quot;1&quot; /&gt;&lt;/Image&gt;&lt;/ThreeDShapeInfo&gt;"/>
  <p:tag name="PRESENTER_SHAPETEXTINFO" val="&lt;ShapeTextInfo&gt;&lt;TableIndex row=&quot;-1&quot; col=&quot;-1&quot;&gt;&lt;linesCount val=&quot;6&quot; /&gt;&lt;lineCharCount val=&quot;27&quot; /&gt;&lt;lineCharCount val=&quot;42&quot; /&gt;&lt;lineCharCount val=&quot;39&quot; /&gt;&lt;lineCharCount val=&quot;43&quot; /&gt;&lt;lineCharCount val=&quot;76&quot; /&gt;&lt;lineCharCount val=&quot;1&quot; 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b8aaee-b4f3-4089-9f0a-f61a7eec65a7}&quot; /&gt;&lt;isInvalidForFieldText val=&quot;0&quot; /&gt;&lt;Image&gt;&lt;filename val=&quot;E:\breeze\content\1108976012\2721234646-1\input\breezo\data\asimages\{f4b8aaee-b4f3-4089-9f0a-f61a7eec65a7}.png&quot; /&gt;&lt;left val=&quot;257&quot; /&gt;&lt;top val=&quot;692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db8f4e-7af9-46b1-b54a-2ff9cdb6b6ef}&quot; /&gt;&lt;isInvalidForFieldText val=&quot;0&quot; /&gt;&lt;Image&gt;&lt;filename val=&quot;E:\breeze\content\1108976012\2721234646-1\input\breezo\data\asimages\{2bdb8f4e-7af9-46b1-b54a-2ff9cdb6b6ef}.png&quot; /&gt;&lt;left val=&quot;173&quot; /&gt;&lt;top val=&quot;486&quot; /&gt;&lt;width val=&quot;614&quot; /&gt;&lt;height val=&quot;119&quot; /&gt;&lt;hasText val=&quot;1&quot; /&gt;&lt;/Image&gt;&lt;/ThreeDShapeInfo&gt;"/>
  <p:tag name="PRESENTER_SHAPETEXTINFO" val="&lt;ShapeTextInfo&gt;&lt;TableIndex row=&quot;-1&quot; col=&quot;-1&quot;&gt;&lt;linesCount val=&quot;3&quot; /&gt;&lt;lineCharCount val=&quot;43&quot; /&gt;&lt;lineCharCount val=&quot;32&quot; /&gt;&lt;lineCharCount val=&quot;27&quot; 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88a0b24-cdda-485b-802c-632d0b7d02f3}&quot; /&gt;&lt;isInvalidForFieldText val=&quot;0&quot; /&gt;&lt;Image&gt;&lt;filename val=&quot;E:\breeze\content\1108976012\2721234646-1\input\breezo\data\asimages\{d88a0b24-cdda-485b-802c-632d0b7d02f3}.jpg&quot; /&gt;&lt;left val=&quot;735&quot; /&gt;&lt;top val=&quot;655&quot; /&gt;&lt;width val=&quot;169&quot; /&gt;&lt;height val=&quot;50&quot; /&gt;&lt;hasText val=&quot;1&quot; 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4fb8631-15c0-4ccf-984f-dfdc3d83644d}&quot; /&gt;&lt;isInvalidForFieldText val=&quot;0&quot; /&gt;&lt;Image&gt;&lt;filename val=&quot;E:\breeze\content\1108976012\2721234646-1\input\breezo\data\asimages\{94fb8631-15c0-4ccf-984f-dfdc3d83644d}.png&quot; /&gt;&lt;left val=&quot;240&quot; /&gt;&lt;top val=&quot;75&quot; /&gt;&lt;width val=&quot;486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baa398-85c4-40bf-a5d5-7cf065f82d28}&quot; /&gt;&lt;isInvalidForFieldText val=&quot;0&quot; /&gt;&lt;Image&gt;&lt;filename val=&quot;E:\breeze\content\1108976012\2721234646-1\input\breezo\data\asimages\{7fbaa398-85c4-40bf-a5d5-7cf065f82d28}.png&quot; /&gt;&lt;left val=&quot;66&quot; /&gt;&lt;top val=&quot;179&quot; /&gt;&lt;width val=&quot;812&quot; /&gt;&lt;height val=&quot;427&quot; /&gt;&lt;hasText val=&quot;1&quot; /&gt;&lt;/Image&gt;&lt;/ThreeDShapeInfo&gt;"/>
  <p:tag name="PRESENTER_SHAPETEXTINFO" val="&lt;ShapeTextInfo&gt;&lt;TableIndex row=&quot;-1&quot; col=&quot;-1&quot;&gt;&lt;linesCount val=&quot;11&quot; /&gt;&lt;lineCharCount val=&quot;18&quot; /&gt;&lt;lineCharCount val=&quot;1&quot; /&gt;&lt;lineCharCount val=&quot;83&quot; /&gt;&lt;lineCharCount val=&quot;1&quot; /&gt;&lt;lineCharCount val=&quot;56&quot; /&gt;&lt;lineCharCount val=&quot;56&quot; /&gt;&lt;lineCharCount val=&quot;1&quot; /&gt;&lt;lineCharCount val=&quot;34&quot; /&gt;&lt;lineCharCount val=&quot;14&quot; /&gt;&lt;lineCharCount val=&quot;24&quot; /&gt;&lt;lineCharCount val=&quot;47&quot; 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f83977-f6c0-4bde-8e9a-f3dfa379792e}&quot; /&gt;&lt;isInvalidForFieldText val=&quot;0&quot; /&gt;&lt;Image&gt;&lt;filename val=&quot;E:\breeze\content\1108976012\2721234646-1\input\breezo\data\asimages\{a3f83977-f6c0-4bde-8e9a-f3dfa379792e}.png&quot; /&gt;&lt;left val=&quot;442&quot; /&gt;&lt;top val=&quot;75&quot; /&gt;&lt;width val=&quot;76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4&quot; 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58dd2e-b50b-4316-93f9-0c68335724e1}&quot; /&gt;&lt;isInvalidForFieldText val=&quot;0&quot; /&gt;&lt;Image&gt;&lt;filename val=&quot;E:\breeze\content\1108976012\2721234646-1\input\breezo\data\asimages\{9258dd2e-b50b-4316-93f9-0c68335724e1}.png&quot; /&gt;&lt;left val=&quot;57&quot; /&gt;&lt;top val=&quot;181&quot; /&gt;&lt;width val=&quot;822&quot; /&gt;&lt;height val=&quot;406&quot; /&gt;&lt;hasText val=&quot;1&quot; /&gt;&lt;/Image&gt;&lt;/ThreeDShapeInfo&gt;"/>
  <p:tag name="PRESENTER_SHAPETEXTINFO" val="&lt;ShapeTextInfo&gt;&lt;TableIndex row=&quot;-1&quot; col=&quot;-1&quot;&gt;&lt;linesCount val=&quot;6&quot; /&gt;&lt;lineCharCount val=&quot;95&quot; /&gt;&lt;lineCharCount val=&quot;18&quot; /&gt;&lt;lineCharCount val=&quot;15&quot; /&gt;&lt;lineCharCount val=&quot;17&quot; /&gt;&lt;lineCharCount val=&quot;9&quot; /&gt;&lt;lineCharCount val=&quot;17&quot; 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eb8e752-efb3-4183-b738-3f03fb5310d0}&quot; /&gt;&lt;isInvalidForFieldText val=&quot;0&quot; /&gt;&lt;Image&gt;&lt;filename val=&quot;E:\breeze\content\1108976012\2721234646-1\input\breezo\data\asimages\{7eb8e752-efb3-4183-b738-3f03fb5310d0}.png&quot; /&gt;&lt;left val=&quot;362&quot; /&gt;&lt;top val=&quot;146&quot; /&gt;&lt;width val=&quot;317&quot; /&gt;&lt;height val=&quot;51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d1cd1f-cd52-4b60-85b6-ffad50f65649}&quot; /&gt;&lt;isInvalidForFieldText val=&quot;0&quot; /&gt;&lt;Image&gt;&lt;filename val=&quot;E:\breeze\content\1108976012\2721234646-1\input\breezo\data\asimages\{89d1cd1f-cd52-4b60-85b6-ffad50f65649}.png&quot; /&gt;&lt;left val=&quot;458&quot; /&gt;&lt;top val=&quot;154&quot; /&gt;&lt;width val=&quot;125&quot; /&gt;&lt;height val=&quot;19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a9742f-d974-4f71-b055-d966e4aef3f5}&quot; /&gt;&lt;isInvalidForFieldText val=&quot;0&quot; /&gt;&lt;Image&gt;&lt;filename val=&quot;E:\breeze\content\1108976012\2721234646-1\input\breezo\data\asimages\{02a9742f-d974-4f71-b055-d966e4aef3f5}.png&quot; /&gt;&lt;left val=&quot;490&quot; /&gt;&lt;top val=&quot;154&quot; /&gt;&lt;width val=&quot;61&quot; /&gt;&lt;height val=&quot;10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4730fd5-1a06-455a-88bf-6bae6adf8b23}&quot; /&gt;&lt;isInvalidForFieldText val=&quot;0&quot; /&gt;&lt;Image&gt;&lt;filename val=&quot;E:\breeze\content\1108976012\2721234646-1\input\breezo\data\asimages\{14730fd5-1a06-455a-88bf-6bae6adf8b23}.png&quot; /&gt;&lt;left val=&quot;170&quot; /&gt;&lt;top val=&quot;47&quot; /&gt;&lt;width val=&quot;623&quot; /&gt;&lt;height val=&quot;101&quot; /&gt;&lt;hasText val=&quot;1&quot; /&gt;&lt;/Image&gt;&lt;/ThreeDShapeInfo&gt;"/>
  <p:tag name="PRESENTER_SHAPETEXTINFO" val="&lt;ShapeTextInfo&gt;&lt;TableIndex row=&quot;-1&quot; col=&quot;-1&quot;&gt;&lt;linesCount val=&quot;1&quot; /&gt;&lt;lineCharCount val=&quot;46&quot; 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02cffec-4122-4c19-a69f-176bef530e32}&quot; /&gt;&lt;isInvalidForFieldText val=&quot;0&quot; /&gt;&lt;Image&gt;&lt;filename val=&quot;E:\breeze\content\1108976012\2721234646-1\input\breezo\data\asimages\{d02cffec-4122-4c19-a69f-176bef530e32}.png&quot; /&gt;&lt;left val=&quot;129&quot; /&gt;&lt;top val=&quot;255&quot; /&gt;&lt;width val=&quot;280&quot; /&gt;&lt;height val=&quot;244&quot; /&gt;&lt;hasText val=&quot;1&quot; /&gt;&lt;/Image&gt;&lt;/ThreeDShapeInfo&gt;"/>
  <p:tag name="PRESENTER_SHAPETEXTINFO" val="&lt;ShapeTextInfo&gt;&lt;TableIndex row=&quot;-1&quot; col=&quot;-1&quot;&gt;&lt;linesCount val=&quot;4&quot; /&gt;&lt;lineCharCount val=&quot;25&quot; /&gt;&lt;lineCharCount val=&quot;20&quot; /&gt;&lt;lineCharCount val=&quot;29&quot; /&gt;&lt;lineCharCount val=&quot;31&quot; 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c4877-44fb-4127-a6df-0ff0049fabb2}&quot; /&gt;&lt;isInvalidForFieldText val=&quot;0&quot; /&gt;&lt;Image&gt;&lt;filename val=&quot;E:\breeze\content\1108976012\2721234646-1\input\breezo\data\asimages\{62ec4877-44fb-4127-a6df-0ff0049fabb2}.png&quot; /&gt;&lt;left val=&quot;710&quot; /&gt;&lt;top val=&quot;326&quot; /&gt;&lt;width val=&quot;205&quot; /&gt;&lt;height val=&quot;157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efe55c-59c6-4caf-8f24-0e70e9971a07}&quot; /&gt;&lt;isInvalidForFieldText val=&quot;0&quot; /&gt;&lt;Image&gt;&lt;filename val=&quot;E:\breeze\content\1108976012\2721234646-1\input\breezo\data\asimages\{5fefe55c-59c6-4caf-8f24-0e70e9971a07}.png&quot; /&gt;&lt;left val=&quot;710&quot; /&gt;&lt;top val=&quot;486&quot; /&gt;&lt;width val=&quot;213&quot; /&gt;&lt;height val=&quot;1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967cbb0-8ec3-4ec6-b353-8c9d8dc1e1b6}&quot; /&gt;&lt;isInvalidForFieldText val=&quot;0&quot; /&gt;&lt;Image&gt;&lt;filename val=&quot;E:\breeze\content\1108976012\2721234646-1\input\breezo\data\asimages\{a967cbb0-8ec3-4ec6-b353-8c9d8dc1e1b6}.png&quot; /&gt;&lt;left val=&quot;356&quot; /&gt;&lt;top val=&quot;402&quot; /&gt;&lt;width val=&quot;118&quot; /&gt;&lt;height val=&quot;57&quot; /&gt;&lt;hasText val=&quot;1&quot; 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6357b9-bf38-4df2-b0fa-718176221c46}&quot; /&gt;&lt;isInvalidForFieldText val=&quot;0&quot; /&gt;&lt;Image&gt;&lt;filename val=&quot;E:\breeze\content\1108976012\2721234646-1\input\breezo\data\asimages\{326357b9-bf38-4df2-b0fa-718176221c46}.png&quot; /&gt;&lt;left val=&quot;543&quot; /&gt;&lt;top val=&quot;416&quot; /&gt;&lt;width val=&quot;202&quot; /&gt;&lt;height val=&quot;39&quot; /&gt;&lt;hasText val=&quot;1&quot; 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70c556-1eef-4256-a0f6-a749e255cea2}&quot; /&gt;&lt;isInvalidForFieldText val=&quot;0&quot; /&gt;&lt;Image&gt;&lt;filename val=&quot;E:\breeze\content\1108976012\2721234646-1\input\breezo\data\asimages\{a370c556-1eef-4256-a0f6-a749e255cea2}.png&quot; /&gt;&lt;left val=&quot;543&quot; /&gt;&lt;top val=&quot;512&quot; /&gt;&lt;width val=&quot;194&quot; /&gt;&lt;height val=&quot;39&quot; /&gt;&lt;hasText val=&quot;1&quot; 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6981f7-32ec-41dd-bcf8-8058e6ba8758}&quot; /&gt;&lt;isInvalidForFieldText val=&quot;0&quot; /&gt;&lt;Image&gt;&lt;filename val=&quot;E:\breeze\content\1108976012\2721234646-1\input\breezo\data\asimages\{006981f7-32ec-41dd-bcf8-8058e6ba8758}.png&quot; /&gt;&lt;left val=&quot;643&quot; /&gt;&lt;top val=&quot;114&quot; /&gt;&lt;width val=&quot;247&quot; /&gt;&lt;height val=&quot;185&quot; /&gt;&lt;hasText val=&quot;1&quot; /&gt;&lt;/Image&gt;&lt;/ThreeDShapeInfo&gt;"/>
  <p:tag name="PRESENTER_SHAPETEXTINFO" val="&lt;ShapeTextInfo&gt;&lt;TableIndex row=&quot;-1&quot; col=&quot;-1&quot;&gt;&lt;linesCount val=&quot;1&quot; /&gt;&lt;lineCharCount val=&quot;55&quot; 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4f8dbb-0515-4f7c-b0f5-4b8708ef86e6}&quot; /&gt;&lt;isInvalidForFieldText val=&quot;0&quot; /&gt;&lt;Image&gt;&lt;filename val=&quot;E:\breeze\content\1108976012\2721234646-1\input\breezo\data\asimages\{3e4f8dbb-0515-4f7c-b0f5-4b8708ef86e6}.png&quot; /&gt;&lt;left val=&quot;531&quot; /&gt;&lt;top val=&quot;230&quot; /&gt;&lt;width val=&quot;171&quot; /&gt;&lt;height val=&quot;56&quot; /&gt;&lt;hasText val=&quot;1&quot; 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c0ef7f-d12f-4f8f-bf19-d48ca64d038b}&quot; /&gt;&lt;isInvalidForFieldText val=&quot;0&quot; /&gt;&lt;Image&gt;&lt;filename val=&quot;E:\breeze\content\1108976012\2721234646-1\input\breezo\data\asimages\{b3c0ef7f-d12f-4f8f-bf19-d48ca64d038b}.png&quot; /&gt;&lt;left val=&quot;515&quot; /&gt;&lt;top val=&quot;202&quot; /&gt;&lt;width val=&quot;166&quot; /&gt;&lt;height val=&quot;20&quot; /&gt;&lt;hasText val=&quot;1&quot; 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619e15-ac11-4647-b17c-418ce559e558}&quot; /&gt;&lt;isInvalidForFieldText val=&quot;0&quot; /&gt;&lt;Image&gt;&lt;filename val=&quot;E:\breeze\content\1108976012\2721234646-1\input\breezo\data\asimages\{18619e15-ac11-4647-b17c-418ce559e558}.png&quot; /&gt;&lt;left val=&quot;81&quot; /&gt;&lt;top val=&quot;486&quot; /&gt;&lt;width val=&quot;189&quot; /&gt;&lt;height val=&quot;157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f2fc7d4-9cb6-4e2e-bb35-013ec92e6a76}&quot; /&gt;&lt;isInvalidForFieldText val=&quot;0&quot; /&gt;&lt;Image&gt;&lt;filename val=&quot;E:\breeze\content\1108976012\2721234646-1\input\breezo\data\asimages\{9f2fc7d4-9cb6-4e2e-bb35-013ec92e6a76}.png&quot; /&gt;&lt;left val=&quot;234&quot; /&gt;&lt;top val=&quot;555&quot; /&gt;&lt;width val=&quot;233&quot; /&gt;&lt;height val=&quot;19&quot; /&gt;&lt;hasText val=&quot;1&quot; 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07126d-1372-45ec-aa70-f9254dcb563e}&quot; /&gt;&lt;isInvalidForFieldText val=&quot;0&quot; /&gt;&lt;Image&gt;&lt;filename val=&quot;E:\breeze\content\1108976012\2721234646-1\input\breezo\data\asimages\{e807126d-1372-45ec-aa70-f9254dcb563e}.png&quot; /&gt;&lt;left val=&quot;257&quot; /&gt;&lt;top val=&quot;692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549062-51a2-4a24-bd4a-5c599581e47c}&quot; /&gt;&lt;isInvalidForFieldText val=&quot;0&quot; /&gt;&lt;Image&gt;&lt;filename val=&quot;E:\breeze\content\1108976012\2721234646-1\input\breezo\data\asimages\{1d549062-51a2-4a24-bd4a-5c599581e47c}.png&quot; /&gt;&lt;left val=&quot;196&quot; /&gt;&lt;top val=&quot;47&quot; /&gt;&lt;width val=&quot;565&quot; /&gt;&lt;height val=&quot;101&quot; /&gt;&lt;hasText val=&quot;1&quot; /&gt;&lt;/Image&gt;&lt;/ThreeDShapeInfo&gt;"/>
  <p:tag name="PRESENTER_SHAPETEXTINFO" val="&lt;ShapeTextInfo&gt;&lt;TableIndex row=&quot;-1&quot; col=&quot;-1&quot;&gt;&lt;linesCount val=&quot;1&quot; /&gt;&lt;lineCharCount val=&quot;55&quot; 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e6a5c2-8f4d-4948-9c5d-a894cf2b1d0a}&quot; /&gt;&lt;isInvalidForFieldText val=&quot;0&quot; /&gt;&lt;Image&gt;&lt;filename val=&quot;E:\breeze\content\1108976012\2721234646-1\input\breezo\data\asimages\{5be6a5c2-8f4d-4948-9c5d-a894cf2b1d0a}.png&quot; /&gt;&lt;left val=&quot;65&quot; /&gt;&lt;top val=&quot;222&quot; /&gt;&lt;width val=&quot;730&quot; /&gt;&lt;height val=&quot;302&quot; /&gt;&lt;hasText val=&quot;1&quot; /&gt;&lt;/Image&gt;&lt;/ThreeDShapeInfo&gt;"/>
  <p:tag name="PRESENTER_SHAPETEXTINFO" val="&lt;ShapeTextInfo&gt;&lt;TableIndex row=&quot;-1&quot; col=&quot;-1&quot;&gt;&lt;linesCount val=&quot;8&quot; /&gt;&lt;lineCharCount val=&quot;1&quot; /&gt;&lt;lineCharCount val=&quot;35&quot; /&gt;&lt;lineCharCount val=&quot;1&quot; /&gt;&lt;lineCharCount val=&quot;26&quot; /&gt;&lt;lineCharCount val=&quot;33&quot; /&gt;&lt;lineCharCount val=&quot;22&quot; /&gt;&lt;lineCharCount val=&quot;29&quot; /&gt;&lt;lineCharCount val=&quot;43&quot; 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8e2f5d4-f7ca-4215-bc84-cd211103e079}&quot; /&gt;&lt;isInvalidForFieldText val=&quot;0&quot; /&gt;&lt;Image&gt;&lt;filename val=&quot;E:\breeze\content\1108976012\2721234646-1\input\breezo\data\asimages\{d8e2f5d4-f7ca-4215-bc84-cd211103e079}.png&quot; /&gt;&lt;left val=&quot;257&quot; /&gt;&lt;top val=&quot;694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197c74-93cd-448d-a00d-bf3898b6ef26}&quot; /&gt;&lt;isInvalidForFieldText val=&quot;0&quot; /&gt;&lt;Image&gt;&lt;filename val=&quot;E:\breeze\content\1108976012\2721234646-1\input\breezo\data\asimages\{2a197c74-93cd-448d-a00d-bf3898b6ef26}.png&quot; /&gt;&lt;left val=&quot;134&quot; /&gt;&lt;top val=&quot;75&quot; /&gt;&lt;width val=&quot;693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b14e873-a0d8-4a45-90fc-fa54d96902c2}&quot; /&gt;&lt;isInvalidForFieldText val=&quot;0&quot; /&gt;&lt;Image&gt;&lt;filename val=&quot;E:\breeze\content\1108976012\2721234646-1\input\breezo\data\asimages\{6b14e873-a0d8-4a45-90fc-fa54d96902c2}.png&quot; /&gt;&lt;left val=&quot;58&quot; /&gt;&lt;top val=&quot;181&quot; /&gt;&lt;width val=&quot;794&quot; /&gt;&lt;height val=&quot;403&quot; /&gt;&lt;hasText val=&quot;1&quot; /&gt;&lt;/Image&gt;&lt;/ThreeDShapeInfo&gt;"/>
  <p:tag name="PRESENTER_SHAPETEXTINFO" val="&lt;ShapeTextInfo&gt;&lt;TableIndex row=&quot;-1&quot; col=&quot;-1&quot;&gt;&lt;linesCount val=&quot;4&quot; /&gt;&lt;lineCharCount val=&quot;23&quot; /&gt;&lt;lineCharCount val=&quot;56&quot; /&gt;&lt;lineCharCount val=&quot;133&quot; /&gt;&lt;lineCharCount val=&quot;83&quot; 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ba5eb9-5882-461e-9261-d52889409b9f}&quot; /&gt;&lt;isInvalidForFieldText val=&quot;0&quot; /&gt;&lt;Image&gt;&lt;filename val=&quot;E:\breeze\content\1108976012\2721234646-1\input\breezo\data\asimages\{18ba5eb9-5882-461e-9261-d52889409b9f}.png&quot; /&gt;&lt;left val=&quot;257&quot; /&gt;&lt;top val=&quot;694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4af482b-a9da-494c-93a2-88c0d81840dd}&quot; /&gt;&lt;isInvalidForFieldText val=&quot;0&quot; /&gt;&lt;Image&gt;&lt;filename val=&quot;E:\breeze\content\1108976012\2721234646-1\input\breezo\data\asimages\{b4af482b-a9da-494c-93a2-88c0d81840dd}.png&quot; /&gt;&lt;left val=&quot;0&quot; /&gt;&lt;top val=&quot;617&quot; /&gt;&lt;width val=&quot;180&quot; /&gt;&lt;height val=&quot;103&quot; /&gt;&lt;hasText val=&quot;1&quot; 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fb232da-6657-428b-a067-02658d876f7a}&quot; /&gt;&lt;isInvalidForFieldText val=&quot;0&quot; /&gt;&lt;Image&gt;&lt;filename val=&quot;E:\breeze\content\1108976012\2721234646-1\input\breezo\data\asimages\{4fb232da-6657-428b-a067-02658d876f7a}.png&quot; /&gt;&lt;left val=&quot;255&quot; /&gt;&lt;top val=&quot;74&quot; /&gt;&lt;width val=&quot;451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acf1a-5dbc-465c-b444-cbee96af3940}&quot; /&gt;&lt;isInvalidForFieldText val=&quot;0&quot; /&gt;&lt;Image&gt;&lt;filename val=&quot;E:\breeze\content\1108976012\2721234646-1\input\breezo\data\asimages\{d43acf1a-5dbc-465c-b444-cbee96af3940}.png&quot; /&gt;&lt;left val=&quot;57&quot; /&gt;&lt;top val=&quot;180&quot; /&gt;&lt;width val=&quot;827&quot; /&gt;&lt;height val=&quot;335&quot; /&gt;&lt;hasText val=&quot;1&quot; /&gt;&lt;/Image&gt;&lt;/ThreeDShapeInfo&gt;"/>
  <p:tag name="PRESENTER_SHAPETEXTINFO" val="&lt;ShapeTextInfo&gt;&lt;TableIndex row=&quot;-1&quot; col=&quot;-1&quot;&gt;&lt;linesCount val=&quot;4&quot; /&gt;&lt;lineCharCount val=&quot;153&quot; /&gt;&lt;lineCharCount val=&quot;1&quot; /&gt;&lt;lineCharCount val=&quot;32&quot; /&gt;&lt;lineCharCount val=&quot;43&quot; 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ec9973-ad99-4cf9-ad8f-31be66f55131}&quot; /&gt;&lt;isInvalidForFieldText val=&quot;0&quot; /&gt;&lt;Image&gt;&lt;filename val=&quot;E:\breeze\content\1108976012\2721234646-1\input\breezo\data\asimages\{34ec9973-ad99-4cf9-ad8f-31be66f55131}.png&quot; /&gt;&lt;left val=&quot;164&quot; /&gt;&lt;top val=&quot;82&quot; /&gt;&lt;width val=&quot;63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20db7f-13ed-4283-bf4f-9b9c71e5e018}&quot; /&gt;&lt;isInvalidForFieldText val=&quot;0&quot; /&gt;&lt;Image&gt;&lt;filename val=&quot;E:\breeze\content\1108976012\2721234646-1\input\breezo\data\asimages\{3520db7f-13ed-4283-bf4f-9b9c71e5e018}.png&quot; /&gt;&lt;left val=&quot;126&quot; /&gt;&lt;top val=&quot;246&quot; /&gt;&lt;width val=&quot;709&quot; /&gt;&lt;height val=&quot;219&quot; /&gt;&lt;hasText val=&quot;1&quot; /&gt;&lt;/Image&gt;&lt;/ThreeDShapeInfo&gt;"/>
  <p:tag name="PRESENTER_SHAPETEXTINFO" val="&lt;ShapeTextInfo&gt;&lt;TableIndex row=&quot;-1&quot; col=&quot;-1&quot;&gt;&lt;linesCount val=&quot;2&quot; /&gt;&lt;lineCharCount val=&quot;95&quot; /&gt;&lt;lineCharCount val=&quot;34&quot; 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1f9ef27-4a5d-4aa8-aaa4-339a477ba939}&quot; /&gt;&lt;isInvalidForFieldText val=&quot;0&quot; /&gt;&lt;Image&gt;&lt;filename val=&quot;E:\breeze\content\1108976012\2721234646-1\input\breezo\data\asimages\{b1f9ef27-4a5d-4aa8-aaa4-339a477ba939}.png&quot; /&gt;&lt;left val=&quot;257&quot; /&gt;&lt;top val=&quot;689&quot; /&gt;&lt;width val=&quot;443&quot; /&gt;&lt;height val=&quot;22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14f013-a3db-41ff-a83c-00573b39cd8a}&quot; /&gt;&lt;isInvalidForFieldText val=&quot;0&quot; /&gt;&lt;Image&gt;&lt;filename val=&quot;E:\breeze\content\1108976012\2721234646-1\input\breezo\data\asimages\{dd14f013-a3db-41ff-a83c-00573b39cd8a}.png&quot; /&gt;&lt;left val=&quot;164&quot; /&gt;&lt;top val=&quot;74&quot; /&gt;&lt;width val=&quot;63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508a362-a2c8-43c5-b1cd-8bf653e40f99}&quot; /&gt;&lt;isInvalidForFieldText val=&quot;0&quot; /&gt;&lt;Image&gt;&lt;filename val=&quot;E:\breeze\content\1108976012\2721234646-1\input\breezo\data\asimages\{f508a362-a2c8-43c5-b1cd-8bf653e40f99}.png&quot; /&gt;&lt;left val=&quot;57&quot; /&gt;&lt;top val=&quot;178&quot; /&gt;&lt;width val=&quot;869&quot; /&gt;&lt;height val=&quot;417&quot; /&gt;&lt;hasText val=&quot;1&quot; /&gt;&lt;/Image&gt;&lt;/ThreeDShapeInfo&gt;"/>
  <p:tag name="PRESENTER_SHAPETEXTINFO" val="&lt;ShapeTextInfo&gt;&lt;TableIndex row=&quot;-1&quot; col=&quot;-1&quot;&gt;&lt;linesCount val=&quot;6&quot; /&gt;&lt;lineCharCount val=&quot;32&quot; /&gt;&lt;lineCharCount val=&quot;93&quot; /&gt;&lt;lineCharCount val=&quot;89&quot; /&gt;&lt;lineCharCount val=&quot;52&quot; /&gt;&lt;lineCharCount val=&quot;113&quot; /&gt;&lt;lineCharCount val=&quot;54&quot; 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0f0ab6-3a33-4c85-a1e1-ecf68a7dd976}&quot; /&gt;&lt;isInvalidForFieldText val=&quot;0&quot; /&gt;&lt;Image&gt;&lt;filename val=&quot;E:\breeze\content\1108976012\2721234646-1\input\breezo\data\asimages\{ba0f0ab6-3a33-4c85-a1e1-ecf68a7dd976}.png&quot; /&gt;&lt;left val=&quot;257&quot; /&gt;&lt;top val=&quot;689&quot; /&gt;&lt;width val=&quot;443&quot; /&gt;&lt;height val=&quot;22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b459df5-f889-49aa-9b75-75e2c8753441}&quot; /&gt;&lt;isInvalidForFieldText val=&quot;0&quot; /&gt;&lt;Image&gt;&lt;filename val=&quot;E:\breeze\content\1108976012\2721234646-1\input\breezo\data\asimages\{fb459df5-f889-49aa-9b75-75e2c8753441}.png&quot; /&gt;&lt;left val=&quot;56&quot; /&gt;&lt;top val=&quot;170&quot; /&gt;&lt;width val=&quot;27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8a157e-d45d-40ae-87dc-5a226038223f}&quot; /&gt;&lt;isInvalidForFieldText val=&quot;0&quot; /&gt;&lt;Image&gt;&lt;filename val=&quot;E:\breeze\content\1108976012\2721234646-1\input\breezo\data\asimages\{288a157e-d45d-40ae-87dc-5a226038223f}.png&quot; /&gt;&lt;left val=&quot;164&quot; /&gt;&lt;top val=&quot;74&quot; /&gt;&lt;width val=&quot;63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c209c3-9c51-4d04-9056-a591c9b903b1}&quot; /&gt;&lt;isInvalidForFieldText val=&quot;0&quot; /&gt;&lt;Image&gt;&lt;filename val=&quot;E:\breeze\content\1108976012\2721234646-1\input\breezo\data\asimages\{a8c209c3-9c51-4d04-9056-a591c9b903b1}.png&quot; /&gt;&lt;left val=&quot;59&quot; /&gt;&lt;top val=&quot;178&quot; /&gt;&lt;width val=&quot;843&quot; /&gt;&lt;height val=&quot;411&quot; /&gt;&lt;hasText val=&quot;1&quot; /&gt;&lt;/Image&gt;&lt;/ThreeDShapeInfo&gt;"/>
  <p:tag name="PRESENTER_SHAPETEXTINFO" val="&lt;ShapeTextInfo&gt;&lt;TableIndex row=&quot;-1&quot; col=&quot;-1&quot;&gt;&lt;linesCount val=&quot;6&quot; /&gt;&lt;lineCharCount val=&quot;243&quot; /&gt;&lt;lineCharCount val=&quot;24&quot; /&gt;&lt;lineCharCount val=&quot;1&quot; /&gt;&lt;lineCharCount val=&quot;245&quot; /&gt;&lt;lineCharCount val=&quot;24&quot; /&gt;&lt;lineCharCount val=&quot;1&quot; 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022d20-5499-40f0-92af-1cd92cbb3231}&quot; /&gt;&lt;isInvalidForFieldText val=&quot;0&quot; /&gt;&lt;Image&gt;&lt;filename val=&quot;E:\breeze\content\1108976012\2721234646-1\input\breezo\data\asimages\{02022d20-5499-40f0-92af-1cd92cbb3231}.png&quot; /&gt;&lt;left val=&quot;340&quot; /&gt;&lt;top val=&quot;318&quot; /&gt;&lt;width val=&quot;313&quot; /&gt;&lt;height val=&quot;34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a47ad9c-0796-4a33-bfa4-8bbc5460d9cc}&quot; /&gt;&lt;isInvalidForFieldText val=&quot;0&quot; /&gt;&lt;Image&gt;&lt;filename val=&quot;E:\breeze\content\1108976012\2721234646-1\input\breezo\data\asimages\{5a47ad9c-0796-4a33-bfa4-8bbc5460d9cc}.png&quot; /&gt;&lt;left val=&quot;329&quot; /&gt;&lt;top val=&quot;551&quot; /&gt;&lt;width val=&quot;313&quot; /&gt;&lt;height val=&quot;33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0ebe03-5751-47c6-aefa-48318b1c8ebf}&quot; /&gt;&lt;isInvalidForFieldText val=&quot;0&quot; /&gt;&lt;Image&gt;&lt;filename val=&quot;E:\breeze\content\1108976012\2721234646-1\input\breezo\data\asimages\{a20ebe03-5751-47c6-aefa-48318b1c8ebf}.png&quot; /&gt;&lt;left val=&quot;164&quot; /&gt;&lt;top val=&quot;74&quot; /&gt;&lt;width val=&quot;63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7796cf-005a-4944-89d1-2921f170ddbd}&quot; /&gt;&lt;isInvalidForFieldText val=&quot;0&quot; /&gt;&lt;Image&gt;&lt;filename val=&quot;E:\breeze\content\1108976012\2721234646-1\input\breezo\data\asimages\{fd7796cf-005a-4944-89d1-2921f170ddbd}.png&quot; /&gt;&lt;left val=&quot;78&quot; /&gt;&lt;top val=&quot;179&quot; /&gt;&lt;width val=&quot;804&quot; /&gt;&lt;height val=&quot;248&quot; /&gt;&lt;hasText val=&quot;1&quot; /&gt;&lt;/Image&gt;&lt;/ThreeDShapeInfo&gt;"/>
  <p:tag name="PRESENTER_SHAPETEXTINFO" val="&lt;ShapeTextInfo&gt;&lt;TableIndex row=&quot;-1&quot; col=&quot;-1&quot;&gt;&lt;linesCount val=&quot;6&quot; /&gt;&lt;lineCharCount val=&quot;110&quot; /&gt;&lt;lineCharCount val=&quot;24&quot; /&gt;&lt;lineCharCount val=&quot;1&quot; /&gt;&lt;lineCharCount val=&quot;42&quot; /&gt;&lt;lineCharCount val=&quot;31&quot; /&gt;&lt;lineCharCount val=&quot;1&quot; /&gt;&lt;/TableIndex&gt;&lt;/ShapeTextInfo&gt;"/>
</p:tagLst>
</file>

<file path=ppt/theme/theme1.xml><?xml version="1.0" encoding="utf-8"?>
<a:theme xmlns:a="http://schemas.openxmlformats.org/drawingml/2006/main" name="Custom Design">
  <a:themeElements>
    <a:clrScheme name="SOV Branded">
      <a:dk1>
        <a:sysClr val="windowText" lastClr="000000"/>
      </a:dk1>
      <a:lt1>
        <a:srgbClr val="FFFFFF"/>
      </a:lt1>
      <a:dk2>
        <a:srgbClr val="00853F"/>
      </a:dk2>
      <a:lt2>
        <a:srgbClr val="FFFFFF"/>
      </a:lt2>
      <a:accent1>
        <a:srgbClr val="00853F"/>
      </a:accent1>
      <a:accent2>
        <a:srgbClr val="F38F1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V Branded">
      <a:majorFont>
        <a:latin typeface="Franklin Gothic Book"/>
        <a:ea typeface="Arial"/>
        <a:cs typeface="Arial"/>
      </a:majorFont>
      <a:minorFont>
        <a:latin typeface="Palatino Linotype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edu-aoe-power-point-presentation</Template>
  <TotalTime>3685</TotalTime>
  <Words>3292</Words>
  <Application>Microsoft Macintosh PowerPoint</Application>
  <PresentationFormat>On-screen Show (4:3)</PresentationFormat>
  <Paragraphs>434</Paragraphs>
  <Slides>48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Franklin Gothic Book</vt:lpstr>
      <vt:lpstr>Lato</vt:lpstr>
      <vt:lpstr>Palatino</vt:lpstr>
      <vt:lpstr>Palatino Linotype</vt:lpstr>
      <vt:lpstr>Custom Design</vt:lpstr>
      <vt:lpstr>Bullying Prevention Webinar</vt:lpstr>
      <vt:lpstr>Connection Activity</vt:lpstr>
      <vt:lpstr>Today’s Objectives</vt:lpstr>
      <vt:lpstr>Vermont’s Education Quality Standards 2122.1 School Facilities and the Learning Environment</vt:lpstr>
      <vt:lpstr>Vermont’s 2019  Youth Risk Behavior Survey</vt:lpstr>
      <vt:lpstr>Definitions</vt:lpstr>
      <vt:lpstr>PowerPoint Presentation</vt:lpstr>
      <vt:lpstr>Bullying Behavior Can Include:</vt:lpstr>
      <vt:lpstr>Respond Immediately</vt:lpstr>
      <vt:lpstr>Poll</vt:lpstr>
      <vt:lpstr>Bullying Prevention within PBIS Implementation</vt:lpstr>
      <vt:lpstr>Approaching Bullying from a  Function-Based Perspective</vt:lpstr>
      <vt:lpstr>Main Function = Peer Attention</vt:lpstr>
      <vt:lpstr>Discussion Question</vt:lpstr>
      <vt:lpstr>Importance of the Bystander</vt:lpstr>
      <vt:lpstr>Importance of the Bystander</vt:lpstr>
      <vt:lpstr>StopTheB</vt:lpstr>
      <vt:lpstr>Importance of the Bystander</vt:lpstr>
      <vt:lpstr>Importance of the Bystander</vt:lpstr>
      <vt:lpstr>Considerations for Cyberbullying</vt:lpstr>
      <vt:lpstr>Prevalence of Cyberbullying</vt:lpstr>
      <vt:lpstr>Considerations for Cyberbullying</vt:lpstr>
      <vt:lpstr>Considerations for COVID-19</vt:lpstr>
      <vt:lpstr>Considerations for COVID-19</vt:lpstr>
      <vt:lpstr>Considerations for COVID-19</vt:lpstr>
      <vt:lpstr>Considerations for Bullying and Restorative Practices</vt:lpstr>
      <vt:lpstr>Considerations for Bullying and Restorative Practices</vt:lpstr>
      <vt:lpstr>PowerPoint Presentation</vt:lpstr>
      <vt:lpstr>Poll</vt:lpstr>
      <vt:lpstr>Core Features of an Effective  Bullying Prevention Effort</vt:lpstr>
      <vt:lpstr>Teach a Three-Step Skill</vt:lpstr>
      <vt:lpstr>The “Stop” Routine</vt:lpstr>
      <vt:lpstr>The “Walk” Routine</vt:lpstr>
      <vt:lpstr>The “Talk” Routine</vt:lpstr>
      <vt:lpstr>PowerPoint Presentation</vt:lpstr>
      <vt:lpstr>The “Stopping” Routine</vt:lpstr>
      <vt:lpstr>How Adults Respond (To the target and/or upstander)</vt:lpstr>
      <vt:lpstr>How Adults Respond (To the student who is bullying and/or asked to stop)</vt:lpstr>
      <vt:lpstr>Example Activity from Lesson</vt:lpstr>
      <vt:lpstr>Importance of Using Student Leadership</vt:lpstr>
      <vt:lpstr>Student Leadership Team</vt:lpstr>
      <vt:lpstr>How to Implement Bullying Prevention in PBIS Framework</vt:lpstr>
      <vt:lpstr>How to Implement Bullying Prevention in PBIS Framework</vt:lpstr>
      <vt:lpstr>Bullying Prevention Self-Assessment</vt:lpstr>
      <vt:lpstr>Student Survey</vt:lpstr>
      <vt:lpstr>Does It Work?</vt:lpstr>
      <vt:lpstr>Resources</vt:lpstr>
      <vt:lpstr>Wrapping Up</vt:lpstr>
    </vt:vector>
  </TitlesOfParts>
  <Company>Vermont Agency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Vermont Agency of Education</dc:creator>
  <cp:lastModifiedBy> </cp:lastModifiedBy>
  <cp:revision>93</cp:revision>
  <dcterms:created xsi:type="dcterms:W3CDTF">2016-07-25T13:30:01Z</dcterms:created>
  <dcterms:modified xsi:type="dcterms:W3CDTF">2020-12-03T01:42:33Z</dcterms:modified>
</cp:coreProperties>
</file>