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74" r:id="rId2"/>
    <p:sldId id="1626" r:id="rId3"/>
    <p:sldId id="256" r:id="rId4"/>
    <p:sldId id="599" r:id="rId5"/>
    <p:sldId id="654" r:id="rId6"/>
    <p:sldId id="1627" r:id="rId7"/>
    <p:sldId id="595" r:id="rId8"/>
    <p:sldId id="1606" r:id="rId9"/>
    <p:sldId id="333" r:id="rId10"/>
    <p:sldId id="1607" r:id="rId11"/>
    <p:sldId id="291" r:id="rId12"/>
    <p:sldId id="1620" r:id="rId13"/>
    <p:sldId id="353" r:id="rId14"/>
    <p:sldId id="304" r:id="rId15"/>
    <p:sldId id="303" r:id="rId16"/>
    <p:sldId id="1609" r:id="rId17"/>
    <p:sldId id="1636" r:id="rId18"/>
    <p:sldId id="281" r:id="rId19"/>
    <p:sldId id="1628" r:id="rId20"/>
    <p:sldId id="284" r:id="rId21"/>
    <p:sldId id="1629" r:id="rId22"/>
    <p:sldId id="1631" r:id="rId23"/>
    <p:sldId id="1613" r:id="rId24"/>
    <p:sldId id="1635" r:id="rId25"/>
    <p:sldId id="288" r:id="rId26"/>
    <p:sldId id="1612" r:id="rId27"/>
    <p:sldId id="1614" r:id="rId28"/>
    <p:sldId id="1645" r:id="rId29"/>
    <p:sldId id="1615" r:id="rId30"/>
    <p:sldId id="1616" r:id="rId31"/>
    <p:sldId id="1625" r:id="rId32"/>
    <p:sldId id="1617" r:id="rId33"/>
    <p:sldId id="1618" r:id="rId34"/>
    <p:sldId id="1622" r:id="rId35"/>
    <p:sldId id="1619" r:id="rId36"/>
    <p:sldId id="1644" r:id="rId37"/>
    <p:sldId id="1624" r:id="rId38"/>
    <p:sldId id="1632" r:id="rId39"/>
    <p:sldId id="1633" r:id="rId40"/>
    <p:sldId id="1637" r:id="rId41"/>
    <p:sldId id="479" r:id="rId42"/>
    <p:sldId id="480" r:id="rId43"/>
    <p:sldId id="481" r:id="rId44"/>
    <p:sldId id="1642" r:id="rId45"/>
    <p:sldId id="1639" r:id="rId46"/>
    <p:sldId id="1638" r:id="rId47"/>
    <p:sldId id="1643" r:id="rId48"/>
    <p:sldId id="1640" r:id="rId49"/>
    <p:sldId id="164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p:restoredTop sz="81548"/>
  </p:normalViewPr>
  <p:slideViewPr>
    <p:cSldViewPr snapToGrid="0" snapToObjects="1">
      <p:cViewPr>
        <p:scale>
          <a:sx n="70" d="100"/>
          <a:sy n="70" d="100"/>
        </p:scale>
        <p:origin x="137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68C3F246-9BB9-4D54-B673-B092AFDA64D2}" srcId="{C23299B2-BC21-48F2-A684-87AC1328B708}" destId="{47674A09-9520-420F-9F0B-B150E9454BB5}" srcOrd="0" destOrd="0" parTransId="{17AC5E81-0041-4101-895C-98BE2850C46A}" sibTransId="{69D3A9A9-48BA-4DFA-A1E1-838D09D8D868}"/>
    <dgm:cxn modelId="{12E08261-F457-A449-804F-69277ADAD156}" type="presOf" srcId="{47674A09-9520-420F-9F0B-B150E9454BB5}" destId="{E56AD7BB-BE5A-4291-A469-A249A6DDF639}" srcOrd="1" destOrd="0" presId="urn:microsoft.com/office/officeart/2005/8/layout/pyramid1"/>
    <dgm:cxn modelId="{3753AE84-B931-FA4A-ACFA-038002A72043}" type="presOf" srcId="{47674A09-9520-420F-9F0B-B150E9454BB5}" destId="{CEF699C1-73B8-4B5E-AE13-87B8A23DED2D}" srcOrd="0" destOrd="0" presId="urn:microsoft.com/office/officeart/2005/8/layout/pyramid1"/>
    <dgm:cxn modelId="{860247C3-BE43-9041-8633-73F27420A9E2}" type="presOf" srcId="{C23299B2-BC21-48F2-A684-87AC1328B708}" destId="{860136A2-BC36-4BC2-AC9F-4F15965CAAF2}" srcOrd="0" destOrd="0" presId="urn:microsoft.com/office/officeart/2005/8/layout/pyramid1"/>
    <dgm:cxn modelId="{9979E04F-C268-834C-8ACB-B41CC0747095}" type="presParOf" srcId="{860136A2-BC36-4BC2-AC9F-4F15965CAAF2}" destId="{5DE2F9FD-84D6-47A0-B0C2-3E100271E551}" srcOrd="0" destOrd="0" presId="urn:microsoft.com/office/officeart/2005/8/layout/pyramid1"/>
    <dgm:cxn modelId="{05787490-C4D7-D042-A52B-BF6499D42078}" type="presParOf" srcId="{5DE2F9FD-84D6-47A0-B0C2-3E100271E551}" destId="{CEF699C1-73B8-4B5E-AE13-87B8A23DED2D}" srcOrd="0" destOrd="0" presId="urn:microsoft.com/office/officeart/2005/8/layout/pyramid1"/>
    <dgm:cxn modelId="{30EE6E4D-DE1D-DF4A-9804-AA9075B6405D}"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a:t>Universal</a:t>
          </a:r>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a:t>Targeted</a:t>
          </a:r>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a:t>Intensive</a:t>
          </a:r>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pt>
  </dgm:ptLst>
  <dgm:cxnLst>
    <dgm:cxn modelId="{74A68F44-20A8-4AB5-8443-C9992E378513}" srcId="{7A39768E-39A6-4FA9-A4B1-F5CD4CB6EEAE}" destId="{18A232E2-9330-45BA-8F3D-94B65CEB4C6E}" srcOrd="0" destOrd="0" parTransId="{2F4A1E04-5D2B-4792-BBEF-41391C61F16F}" sibTransId="{90900876-D263-4D27-9390-F2D23E76F6C1}"/>
    <dgm:cxn modelId="{3238984A-0E26-FD4A-A3EA-0237E349E8EA}" type="presOf" srcId="{636B6905-8B07-4A8A-9920-CB8277CBCEC8}" destId="{762E8C8B-CBB3-47CF-BB93-4E34DA5A865B}"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D5896F60-6688-4E45-B4E5-BDB2B8A3698B}" type="presOf" srcId="{B60BBE5F-A665-46F2-B919-1153C04CBD02}" destId="{D6BFCB8B-9EFA-490C-AAD3-ED7928DE275A}" srcOrd="0" destOrd="0" presId="urn:microsoft.com/office/officeart/2005/8/layout/arrow2"/>
    <dgm:cxn modelId="{1DA42876-EDC6-4E4E-90DC-A30D647179FB}" type="presOf" srcId="{18A232E2-9330-45BA-8F3D-94B65CEB4C6E}" destId="{CBF801E5-F605-4B6B-AD44-734A83015E31}" srcOrd="0" destOrd="0" presId="urn:microsoft.com/office/officeart/2005/8/layout/arrow2"/>
    <dgm:cxn modelId="{AE666DB9-8492-1742-BAED-A65C137AE3A0}" type="presOf" srcId="{7A39768E-39A6-4FA9-A4B1-F5CD4CB6EEAE}" destId="{C418DCAE-306E-4AF7-A07C-93313C08AC51}"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DE1F5E8A-1DDB-524F-AB89-F1D923972689}" type="presParOf" srcId="{C418DCAE-306E-4AF7-A07C-93313C08AC51}" destId="{71BCD42B-AD35-4119-8173-705E9B203F4E}" srcOrd="0" destOrd="0" presId="urn:microsoft.com/office/officeart/2005/8/layout/arrow2"/>
    <dgm:cxn modelId="{2049A3D7-F232-8A47-AA7E-C686C7BDF62B}" type="presParOf" srcId="{C418DCAE-306E-4AF7-A07C-93313C08AC51}" destId="{1DC85ACA-369C-4434-B04E-417D8B11B123}" srcOrd="1" destOrd="0" presId="urn:microsoft.com/office/officeart/2005/8/layout/arrow2"/>
    <dgm:cxn modelId="{47DE8E55-43F0-2749-8D45-E65075CB9B93}" type="presParOf" srcId="{1DC85ACA-369C-4434-B04E-417D8B11B123}" destId="{7A58CA06-7CF4-4880-8AFF-C27C46361B7A}" srcOrd="0" destOrd="0" presId="urn:microsoft.com/office/officeart/2005/8/layout/arrow2"/>
    <dgm:cxn modelId="{3C632DF8-2250-9246-BC6E-C2C17A702B55}" type="presParOf" srcId="{1DC85ACA-369C-4434-B04E-417D8B11B123}" destId="{CBF801E5-F605-4B6B-AD44-734A83015E31}" srcOrd="1" destOrd="0" presId="urn:microsoft.com/office/officeart/2005/8/layout/arrow2"/>
    <dgm:cxn modelId="{983236E0-F8DC-264B-87E5-176739D313D8}" type="presParOf" srcId="{1DC85ACA-369C-4434-B04E-417D8B11B123}" destId="{486B20C5-91A5-4C36-8053-3B9ACF3D938D}" srcOrd="2" destOrd="0" presId="urn:microsoft.com/office/officeart/2005/8/layout/arrow2"/>
    <dgm:cxn modelId="{BD76755C-6E5E-644D-B7ED-8DCC40A6E1D8}" type="presParOf" srcId="{1DC85ACA-369C-4434-B04E-417D8B11B123}" destId="{762E8C8B-CBB3-47CF-BB93-4E34DA5A865B}" srcOrd="3" destOrd="0" presId="urn:microsoft.com/office/officeart/2005/8/layout/arrow2"/>
    <dgm:cxn modelId="{1142A398-8F5E-8142-9ACF-049A6F424966}" type="presParOf" srcId="{1DC85ACA-369C-4434-B04E-417D8B11B123}" destId="{CC2DC6BB-4BD5-444C-A232-89F7B6D9B5AD}" srcOrd="4" destOrd="0" presId="urn:microsoft.com/office/officeart/2005/8/layout/arrow2"/>
    <dgm:cxn modelId="{A8AF46A9-7973-754B-BC14-EF8A0F9B3ED6}"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6096000" cy="563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Universal</a:t>
          </a:r>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Targeted</a:t>
          </a:r>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Intensive</a:t>
          </a:r>
        </a:p>
      </dsp:txBody>
      <dsp:txXfrm>
        <a:off x="1884427" y="634989"/>
        <a:ext cx="2310380" cy="4924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B11B5-B09C-3C4F-92B8-DD51543AECC0}" type="datetimeFigureOut">
              <a:rPr lang="en-US" smtClean="0"/>
              <a:t>9/21/20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9AA74-926D-A547-B0C7-3E7C5E512A8A}" type="slidenum">
              <a:rPr lang="en-US" smtClean="0"/>
              <a:t>‹#›</a:t>
            </a:fld>
            <a:endParaRPr lang="en-US"/>
          </a:p>
        </p:txBody>
      </p:sp>
    </p:spTree>
    <p:extLst>
      <p:ext uri="{BB962C8B-B14F-4D97-AF65-F5344CB8AC3E}">
        <p14:creationId xmlns:p14="http://schemas.microsoft.com/office/powerpoint/2010/main" val="174777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identified as a top priority and we can all agree that SEBL is critical to accessing learning. </a:t>
            </a:r>
          </a:p>
          <a:p>
            <a:endParaRPr lang="en-US" dirty="0"/>
          </a:p>
          <a:p>
            <a:r>
              <a:rPr lang="en-US" dirty="0"/>
              <a:t>Finally in a place in this country where social/emotional/behavioral needs in education is getting the attention.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4</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40806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EB122CF7-5739-434C-9830-1B8D2F74A79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C1EFDD0-0AAC-5445-942B-A18A763E4D8C}"/>
              </a:ext>
            </a:extLst>
          </p:cNvPr>
          <p:cNvSpPr>
            <a:spLocks noGrp="1"/>
          </p:cNvSpPr>
          <p:nvPr>
            <p:ph type="body" idx="1"/>
          </p:nvPr>
        </p:nvSpPr>
        <p:spPr/>
        <p:txBody>
          <a:bodyPr/>
          <a:lstStyle/>
          <a:p>
            <a:pPr marL="342900" indent="-342900">
              <a:spcAft>
                <a:spcPts val="600"/>
              </a:spcAft>
              <a:buFontTx/>
              <a:buAutoNum type="arabicPeriod"/>
              <a:defRPr/>
            </a:pPr>
            <a:r>
              <a:rPr lang="en-US" dirty="0">
                <a:solidFill>
                  <a:schemeClr val="bg1"/>
                </a:solidFill>
              </a:rPr>
              <a:t>Standard for all </a:t>
            </a:r>
            <a:r>
              <a:rPr lang="en-US" dirty="0"/>
              <a:t>students?</a:t>
            </a:r>
          </a:p>
          <a:p>
            <a:pPr marL="342900" indent="-342900">
              <a:spcAft>
                <a:spcPts val="600"/>
              </a:spcAft>
              <a:buFontTx/>
              <a:buAutoNum type="arabicPeriod"/>
              <a:defRPr/>
            </a:pPr>
            <a:r>
              <a:rPr lang="en-US" dirty="0"/>
              <a:t>3-5 expectations?</a:t>
            </a:r>
          </a:p>
          <a:p>
            <a:pPr marL="342900" indent="-342900">
              <a:spcAft>
                <a:spcPts val="600"/>
              </a:spcAft>
              <a:buFontTx/>
              <a:buAutoNum type="arabicPeriod"/>
              <a:defRPr/>
            </a:pPr>
            <a:r>
              <a:rPr lang="en-US" dirty="0"/>
              <a:t>3-point rating scale?</a:t>
            </a:r>
          </a:p>
          <a:p>
            <a:pPr marL="342900" indent="-342900">
              <a:buFontTx/>
              <a:buAutoNum type="arabicPeriod"/>
              <a:defRPr/>
            </a:pPr>
            <a:r>
              <a:rPr lang="en-US" dirty="0"/>
              <a:t>No more than 10 check-in periods?</a:t>
            </a:r>
          </a:p>
          <a:p>
            <a:pPr>
              <a:defRPr/>
            </a:pPr>
            <a:endParaRPr lang="en-US" dirty="0"/>
          </a:p>
        </p:txBody>
      </p:sp>
      <p:sp>
        <p:nvSpPr>
          <p:cNvPr id="25603" name="Slide Number Placeholder 3">
            <a:extLst>
              <a:ext uri="{FF2B5EF4-FFF2-40B4-BE49-F238E27FC236}">
                <a16:creationId xmlns:a16="http://schemas.microsoft.com/office/drawing/2014/main" id="{54E7504B-FAE2-3949-8A83-0F0C8752F9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9CEDC70-94D0-1E4F-84FC-23F2EA9E2D1E}" type="slidenum">
              <a:rPr lang="en-US" altLang="en-US" smtClean="0"/>
              <a:pPr>
                <a:spcBef>
                  <a:spcPct val="0"/>
                </a:spcBef>
              </a:pPr>
              <a:t>21</a:t>
            </a:fld>
            <a:endParaRPr lang="en-US" altLang="en-US"/>
          </a:p>
        </p:txBody>
      </p:sp>
    </p:spTree>
    <p:extLst>
      <p:ext uri="{BB962C8B-B14F-4D97-AF65-F5344CB8AC3E}">
        <p14:creationId xmlns:p14="http://schemas.microsoft.com/office/powerpoint/2010/main" val="922895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E3187-1A0F-A041-87FB-39F77E522553}" type="slidenum">
              <a:rPr lang="en-US" smtClean="0"/>
              <a:t>26</a:t>
            </a:fld>
            <a:endParaRPr lang="en-US"/>
          </a:p>
        </p:txBody>
      </p:sp>
    </p:spTree>
    <p:extLst>
      <p:ext uri="{BB962C8B-B14F-4D97-AF65-F5344CB8AC3E}">
        <p14:creationId xmlns:p14="http://schemas.microsoft.com/office/powerpoint/2010/main" val="2273744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E3187-1A0F-A041-87FB-39F77E522553}" type="slidenum">
              <a:rPr lang="en-US" smtClean="0"/>
              <a:t>35</a:t>
            </a:fld>
            <a:endParaRPr lang="en-US"/>
          </a:p>
        </p:txBody>
      </p:sp>
    </p:spTree>
    <p:extLst>
      <p:ext uri="{BB962C8B-B14F-4D97-AF65-F5344CB8AC3E}">
        <p14:creationId xmlns:p14="http://schemas.microsoft.com/office/powerpoint/2010/main" val="62801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electronics</a:t>
            </a:r>
          </a:p>
        </p:txBody>
      </p:sp>
      <p:sp>
        <p:nvSpPr>
          <p:cNvPr id="4" name="Slide Number Placeholder 3"/>
          <p:cNvSpPr>
            <a:spLocks noGrp="1"/>
          </p:cNvSpPr>
          <p:nvPr>
            <p:ph type="sldNum" sz="quarter" idx="5"/>
          </p:nvPr>
        </p:nvSpPr>
        <p:spPr/>
        <p:txBody>
          <a:bodyPr/>
          <a:lstStyle/>
          <a:p>
            <a:fld id="{DCB9AA74-926D-A547-B0C7-3E7C5E512A8A}" type="slidenum">
              <a:rPr lang="en-US" smtClean="0"/>
              <a:t>45</a:t>
            </a:fld>
            <a:endParaRPr lang="en-US"/>
          </a:p>
        </p:txBody>
      </p:sp>
    </p:spTree>
    <p:extLst>
      <p:ext uri="{BB962C8B-B14F-4D97-AF65-F5344CB8AC3E}">
        <p14:creationId xmlns:p14="http://schemas.microsoft.com/office/powerpoint/2010/main" val="143097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MTSS</a:t>
            </a:r>
          </a:p>
          <a:p>
            <a:pPr lvl="2"/>
            <a:endParaRPr lang="en-US" dirty="0"/>
          </a:p>
          <a:p>
            <a:pPr lvl="2"/>
            <a:r>
              <a:rPr lang="en-US" dirty="0"/>
              <a:t>Systems: Importance of a teaming infrastructure</a:t>
            </a:r>
          </a:p>
          <a:p>
            <a:pPr lvl="3"/>
            <a:r>
              <a:rPr lang="en-US" dirty="0"/>
              <a:t>Agree that it’s a priority and communicate widely</a:t>
            </a:r>
          </a:p>
          <a:p>
            <a:pPr lvl="3"/>
            <a:r>
              <a:rPr lang="en-US" dirty="0"/>
              <a:t>Work with community partners</a:t>
            </a:r>
          </a:p>
          <a:p>
            <a:pPr lvl="2"/>
            <a:endParaRPr lang="en-US" dirty="0"/>
          </a:p>
          <a:p>
            <a:pPr lvl="2"/>
            <a:endParaRPr lang="en-US" dirty="0"/>
          </a:p>
          <a:p>
            <a:pPr lvl="2"/>
            <a:r>
              <a:rPr lang="en-US" dirty="0"/>
              <a:t>Practices: Have an understanding of SEL</a:t>
            </a:r>
          </a:p>
          <a:p>
            <a:pPr lvl="3"/>
            <a:r>
              <a:rPr lang="en-US" dirty="0"/>
              <a:t>Have an inventory of what already exists</a:t>
            </a:r>
          </a:p>
          <a:p>
            <a:pPr lvl="3"/>
            <a:r>
              <a:rPr lang="en-US" dirty="0"/>
              <a:t>Bring in community resources/interventions</a:t>
            </a:r>
          </a:p>
          <a:p>
            <a:pPr lvl="2"/>
            <a:endParaRPr lang="en-US" dirty="0"/>
          </a:p>
          <a:p>
            <a:pPr lvl="2"/>
            <a:endParaRPr lang="en-US" dirty="0"/>
          </a:p>
          <a:p>
            <a:pPr lvl="2"/>
            <a:r>
              <a:rPr lang="en-US" dirty="0"/>
              <a:t>Data: Formal/Informal surveys and screeners</a:t>
            </a:r>
          </a:p>
          <a:p>
            <a:pPr lvl="3"/>
            <a:r>
              <a:rPr lang="en-US" altLang="en-US" sz="1600" dirty="0"/>
              <a:t>Use data to prioritize making the smallest change for the greatest impact</a:t>
            </a:r>
            <a:endParaRPr lang="en-US" sz="16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7</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8907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E3187-1A0F-A041-87FB-39F77E522553}" type="slidenum">
              <a:rPr lang="en-US" smtClean="0"/>
              <a:t>8</a:t>
            </a:fld>
            <a:endParaRPr lang="en-US"/>
          </a:p>
        </p:txBody>
      </p:sp>
    </p:spTree>
    <p:extLst>
      <p:ext uri="{BB962C8B-B14F-4D97-AF65-F5344CB8AC3E}">
        <p14:creationId xmlns:p14="http://schemas.microsoft.com/office/powerpoint/2010/main" val="204960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014EA3BD-CD07-484F-A540-B09D23DC3A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5C37C5B2-385A-6044-B096-00A10F1A71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a:latin typeface="Times New Roman" panose="02020603050405020304" pitchFamily="18" charset="0"/>
                <a:ea typeface="ＭＳ Ｐゴシック" panose="020B0600070205080204" pitchFamily="34" charset="-128"/>
              </a:rPr>
              <a:t>Every student has competencies.  Label behavior not STUDENTS.  Everyone at one point or another needs targeted or intensive supports.  Dylan is doing great in reading but may need more support in Math and with anger management.</a:t>
            </a:r>
          </a:p>
        </p:txBody>
      </p:sp>
      <p:sp>
        <p:nvSpPr>
          <p:cNvPr id="33795" name="Slide Number Placeholder 3">
            <a:extLst>
              <a:ext uri="{FF2B5EF4-FFF2-40B4-BE49-F238E27FC236}">
                <a16:creationId xmlns:a16="http://schemas.microsoft.com/office/drawing/2014/main" id="{A2AF1635-B40F-5E47-8493-4CBC2D7B45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defTabSz="914400">
              <a:spcBef>
                <a:spcPct val="0"/>
              </a:spcBef>
            </a:pPr>
            <a:fld id="{4251AE04-4957-1B43-A5DB-FE0C93073CBE}" type="slidenum">
              <a:rPr lang="en-US" altLang="en-US" smtClean="0">
                <a:solidFill>
                  <a:srgbClr val="000000"/>
                </a:solidFill>
                <a:latin typeface="Times New Roman" panose="02020603050405020304" pitchFamily="18" charset="0"/>
              </a:rPr>
              <a:pPr defTabSz="914400">
                <a:spcBef>
                  <a:spcPct val="0"/>
                </a:spcBef>
              </a:pPr>
              <a:t>9</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52012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F3F0E0E8-394B-D846-A4A8-D600F6E5D5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Rectangle 3">
            <a:extLst>
              <a:ext uri="{FF2B5EF4-FFF2-40B4-BE49-F238E27FC236}">
                <a16:creationId xmlns:a16="http://schemas.microsoft.com/office/drawing/2014/main" id="{9C3AD398-F086-D049-A24F-035E108BBD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How do you </a:t>
            </a:r>
            <a:r>
              <a:rPr lang="en-US" b="1" dirty="0"/>
              <a:t>identify students </a:t>
            </a:r>
            <a:r>
              <a:rPr lang="en-US" dirty="0"/>
              <a:t>for targeted math/reading supports?</a:t>
            </a:r>
          </a:p>
          <a:p>
            <a:r>
              <a:rPr lang="en-US" dirty="0"/>
              <a:t>How do </a:t>
            </a:r>
            <a:r>
              <a:rPr lang="en-US" b="1" dirty="0"/>
              <a:t>teachers</a:t>
            </a:r>
            <a:r>
              <a:rPr lang="en-US" dirty="0"/>
              <a:t> know that these supports exist? </a:t>
            </a:r>
          </a:p>
          <a:p>
            <a:r>
              <a:rPr lang="en-US" dirty="0"/>
              <a:t>How do </a:t>
            </a:r>
            <a:r>
              <a:rPr lang="en-US" b="1" dirty="0"/>
              <a:t>parents</a:t>
            </a:r>
            <a:r>
              <a:rPr lang="en-US" dirty="0"/>
              <a:t> learn about these supports? </a:t>
            </a:r>
          </a:p>
          <a:p>
            <a:r>
              <a:rPr lang="en-US" dirty="0"/>
              <a:t>How do you decide if/how well the intervention is </a:t>
            </a:r>
            <a:r>
              <a:rPr lang="en-US" b="1" dirty="0"/>
              <a:t>working</a:t>
            </a:r>
            <a:r>
              <a:rPr lang="en-US" dirty="0"/>
              <a:t>? </a:t>
            </a: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18212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a:extLst>
              <a:ext uri="{FF2B5EF4-FFF2-40B4-BE49-F238E27FC236}">
                <a16:creationId xmlns:a16="http://schemas.microsoft.com/office/drawing/2014/main" id="{8AE64E72-A2FA-DF47-86C5-03069FDC37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70B1D7-BB66-1441-BAD0-ACC52AEF80A8}" type="slidenum">
              <a:rPr lang="en-US" altLang="en-US" sz="1200" smtClean="0">
                <a:latin typeface="Calibri" panose="020F0502020204030204" pitchFamily="34" charset="0"/>
              </a:rPr>
              <a:pPr/>
              <a:t>13</a:t>
            </a:fld>
            <a:endParaRPr lang="en-US" altLang="en-US" sz="1200">
              <a:latin typeface="Calibri" panose="020F0502020204030204" pitchFamily="34" charset="0"/>
            </a:endParaRPr>
          </a:p>
        </p:txBody>
      </p:sp>
      <p:sp>
        <p:nvSpPr>
          <p:cNvPr id="160770" name="Rectangle 2">
            <a:extLst>
              <a:ext uri="{FF2B5EF4-FFF2-40B4-BE49-F238E27FC236}">
                <a16:creationId xmlns:a16="http://schemas.microsoft.com/office/drawing/2014/main" id="{B7E9B497-50EB-4B4A-AB25-41D7E8C3EE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a:extLst>
              <a:ext uri="{FF2B5EF4-FFF2-40B4-BE49-F238E27FC236}">
                <a16:creationId xmlns:a16="http://schemas.microsoft.com/office/drawing/2014/main" id="{A920CA29-F403-E044-A390-313F1E0C79D3}"/>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6455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E3187-1A0F-A041-87FB-39F77E522553}" type="slidenum">
              <a:rPr lang="en-US" smtClean="0"/>
              <a:t>16</a:t>
            </a:fld>
            <a:endParaRPr lang="en-US"/>
          </a:p>
        </p:txBody>
      </p:sp>
    </p:spTree>
    <p:extLst>
      <p:ext uri="{BB962C8B-B14F-4D97-AF65-F5344CB8AC3E}">
        <p14:creationId xmlns:p14="http://schemas.microsoft.com/office/powerpoint/2010/main" val="152779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9AA74-926D-A547-B0C7-3E7C5E512A8A}" type="slidenum">
              <a:rPr lang="en-US" smtClean="0"/>
              <a:t>18</a:t>
            </a:fld>
            <a:endParaRPr lang="en-US"/>
          </a:p>
        </p:txBody>
      </p:sp>
    </p:spTree>
    <p:extLst>
      <p:ext uri="{BB962C8B-B14F-4D97-AF65-F5344CB8AC3E}">
        <p14:creationId xmlns:p14="http://schemas.microsoft.com/office/powerpoint/2010/main" val="198255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works! </a:t>
            </a:r>
          </a:p>
          <a:p>
            <a:r>
              <a:rPr lang="en-US" dirty="0"/>
              <a:t>Provides </a:t>
            </a:r>
            <a:r>
              <a:rPr lang="en-US" b="1" dirty="0"/>
              <a:t>prompts</a:t>
            </a:r>
            <a:r>
              <a:rPr lang="en-US" dirty="0"/>
              <a:t> for positive feedback (5:1)</a:t>
            </a:r>
          </a:p>
          <a:p>
            <a:r>
              <a:rPr lang="en-US" dirty="0"/>
              <a:t>Provides </a:t>
            </a:r>
            <a:r>
              <a:rPr lang="en-US" b="1" dirty="0"/>
              <a:t>structure</a:t>
            </a:r>
            <a:r>
              <a:rPr lang="en-US" dirty="0"/>
              <a:t> for corrective feedback</a:t>
            </a:r>
          </a:p>
          <a:p>
            <a:r>
              <a:rPr lang="en-US" dirty="0"/>
              <a:t>Easily </a:t>
            </a:r>
            <a:r>
              <a:rPr lang="en-US" b="1" dirty="0"/>
              <a:t>embedded</a:t>
            </a:r>
            <a:r>
              <a:rPr lang="en-US" dirty="0"/>
              <a:t> into classroom routines</a:t>
            </a:r>
          </a:p>
          <a:p>
            <a:r>
              <a:rPr lang="en-US" dirty="0"/>
              <a:t>If 70% of students not responding to CICO, need to examine </a:t>
            </a:r>
            <a:r>
              <a:rPr lang="en-US" b="1" dirty="0"/>
              <a:t>systems </a:t>
            </a:r>
            <a:r>
              <a:rPr lang="en-US" dirty="0"/>
              <a:t>features</a:t>
            </a:r>
          </a:p>
          <a:p>
            <a:r>
              <a:rPr lang="en-US" b="1" dirty="0"/>
              <a:t>Circling numbers is not an intervention</a:t>
            </a:r>
          </a:p>
          <a:p>
            <a:r>
              <a:rPr lang="en-US" b="1" dirty="0"/>
              <a:t>Can be expanded to additional problem behaviors once Basic CICO is in place</a:t>
            </a:r>
          </a:p>
          <a:p>
            <a:endParaRPr lang="en-US" dirty="0"/>
          </a:p>
        </p:txBody>
      </p:sp>
      <p:sp>
        <p:nvSpPr>
          <p:cNvPr id="4" name="Slide Number Placeholder 3"/>
          <p:cNvSpPr>
            <a:spLocks noGrp="1"/>
          </p:cNvSpPr>
          <p:nvPr>
            <p:ph type="sldNum" sz="quarter" idx="5"/>
          </p:nvPr>
        </p:nvSpPr>
        <p:spPr/>
        <p:txBody>
          <a:bodyPr/>
          <a:lstStyle/>
          <a:p>
            <a:fld id="{DCB9AA74-926D-A547-B0C7-3E7C5E512A8A}" type="slidenum">
              <a:rPr lang="en-US" smtClean="0"/>
              <a:t>19</a:t>
            </a:fld>
            <a:endParaRPr lang="en-US"/>
          </a:p>
        </p:txBody>
      </p:sp>
    </p:spTree>
    <p:extLst>
      <p:ext uri="{BB962C8B-B14F-4D97-AF65-F5344CB8AC3E}">
        <p14:creationId xmlns:p14="http://schemas.microsoft.com/office/powerpoint/2010/main" val="328951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7B86-DE9E-9647-8240-0D08C04514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E93FD8-D6F4-514D-9882-DF16AE57E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BB818-3447-B44B-B906-8522BAA24593}"/>
              </a:ext>
            </a:extLst>
          </p:cNvPr>
          <p:cNvSpPr>
            <a:spLocks noGrp="1"/>
          </p:cNvSpPr>
          <p:nvPr>
            <p:ph type="dt" sz="half" idx="10"/>
          </p:nvPr>
        </p:nvSpPr>
        <p:spPr/>
        <p:txBody>
          <a:bodyPr/>
          <a:lstStyle/>
          <a:p>
            <a:fld id="{B05ACAA9-ED8C-5440-A766-14285B6325E3}" type="datetimeFigureOut">
              <a:rPr lang="en-US" smtClean="0"/>
              <a:t>9/21/20</a:t>
            </a:fld>
            <a:endParaRPr lang="en-US"/>
          </a:p>
        </p:txBody>
      </p:sp>
      <p:sp>
        <p:nvSpPr>
          <p:cNvPr id="5" name="Footer Placeholder 4">
            <a:extLst>
              <a:ext uri="{FF2B5EF4-FFF2-40B4-BE49-F238E27FC236}">
                <a16:creationId xmlns:a16="http://schemas.microsoft.com/office/drawing/2014/main" id="{5FB036EE-49CC-8446-BABA-47423B8D3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97109-80E0-474F-8D9F-B7CDA5CA03CE}"/>
              </a:ext>
            </a:extLst>
          </p:cNvPr>
          <p:cNvSpPr>
            <a:spLocks noGrp="1"/>
          </p:cNvSpPr>
          <p:nvPr>
            <p:ph type="sldNum" sz="quarter" idx="12"/>
          </p:nvPr>
        </p:nvSpPr>
        <p:spPr/>
        <p:txBody>
          <a:bodyPr/>
          <a:lstStyle/>
          <a:p>
            <a:fld id="{8FA28C50-3B74-194A-931A-3B40B1925C41}" type="slidenum">
              <a:rPr lang="en-US" smtClean="0"/>
              <a:t>‹#›</a:t>
            </a:fld>
            <a:endParaRPr lang="en-US"/>
          </a:p>
        </p:txBody>
      </p:sp>
    </p:spTree>
    <p:extLst>
      <p:ext uri="{BB962C8B-B14F-4D97-AF65-F5344CB8AC3E}">
        <p14:creationId xmlns:p14="http://schemas.microsoft.com/office/powerpoint/2010/main" val="314011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0856-B889-B541-9EAE-352F90A205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8E1CDD-D31D-E540-B620-2545934F25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14DC5-EB77-634F-B9C8-82B691A961BD}"/>
              </a:ext>
            </a:extLst>
          </p:cNvPr>
          <p:cNvSpPr>
            <a:spLocks noGrp="1"/>
          </p:cNvSpPr>
          <p:nvPr>
            <p:ph type="dt" sz="half" idx="10"/>
          </p:nvPr>
        </p:nvSpPr>
        <p:spPr/>
        <p:txBody>
          <a:bodyPr/>
          <a:lstStyle/>
          <a:p>
            <a:fld id="{B05ACAA9-ED8C-5440-A766-14285B6325E3}" type="datetimeFigureOut">
              <a:rPr lang="en-US" smtClean="0"/>
              <a:t>9/21/20</a:t>
            </a:fld>
            <a:endParaRPr lang="en-US"/>
          </a:p>
        </p:txBody>
      </p:sp>
      <p:sp>
        <p:nvSpPr>
          <p:cNvPr id="5" name="Footer Placeholder 4">
            <a:extLst>
              <a:ext uri="{FF2B5EF4-FFF2-40B4-BE49-F238E27FC236}">
                <a16:creationId xmlns:a16="http://schemas.microsoft.com/office/drawing/2014/main" id="{2A5F8DDE-D852-B94E-9829-9B8A3BAEA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D32BE-17A7-A44F-B1AA-8D9CDC94B074}"/>
              </a:ext>
            </a:extLst>
          </p:cNvPr>
          <p:cNvSpPr>
            <a:spLocks noGrp="1"/>
          </p:cNvSpPr>
          <p:nvPr>
            <p:ph type="sldNum" sz="quarter" idx="12"/>
          </p:nvPr>
        </p:nvSpPr>
        <p:spPr/>
        <p:txBody>
          <a:bodyPr/>
          <a:lstStyle/>
          <a:p>
            <a:fld id="{8FA28C50-3B74-194A-931A-3B40B1925C41}" type="slidenum">
              <a:rPr lang="en-US" smtClean="0"/>
              <a:t>‹#›</a:t>
            </a:fld>
            <a:endParaRPr lang="en-US"/>
          </a:p>
        </p:txBody>
      </p:sp>
    </p:spTree>
    <p:extLst>
      <p:ext uri="{BB962C8B-B14F-4D97-AF65-F5344CB8AC3E}">
        <p14:creationId xmlns:p14="http://schemas.microsoft.com/office/powerpoint/2010/main" val="361160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96C9F-2AAC-954D-9BA4-B14E845170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AAB95A-351C-0C41-8351-249A7AE3FC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5CCF6-9FAF-DE4A-83BD-FAEEB184D66E}"/>
              </a:ext>
            </a:extLst>
          </p:cNvPr>
          <p:cNvSpPr>
            <a:spLocks noGrp="1"/>
          </p:cNvSpPr>
          <p:nvPr>
            <p:ph type="dt" sz="half" idx="10"/>
          </p:nvPr>
        </p:nvSpPr>
        <p:spPr/>
        <p:txBody>
          <a:bodyPr/>
          <a:lstStyle/>
          <a:p>
            <a:fld id="{B05ACAA9-ED8C-5440-A766-14285B6325E3}" type="datetimeFigureOut">
              <a:rPr lang="en-US" smtClean="0"/>
              <a:t>9/21/20</a:t>
            </a:fld>
            <a:endParaRPr lang="en-US"/>
          </a:p>
        </p:txBody>
      </p:sp>
      <p:sp>
        <p:nvSpPr>
          <p:cNvPr id="5" name="Footer Placeholder 4">
            <a:extLst>
              <a:ext uri="{FF2B5EF4-FFF2-40B4-BE49-F238E27FC236}">
                <a16:creationId xmlns:a16="http://schemas.microsoft.com/office/drawing/2014/main" id="{E8D40637-7FA1-0344-A93E-BCD03BC24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19FD6-5890-7E41-9DFF-86579C8659D7}"/>
              </a:ext>
            </a:extLst>
          </p:cNvPr>
          <p:cNvSpPr>
            <a:spLocks noGrp="1"/>
          </p:cNvSpPr>
          <p:nvPr>
            <p:ph type="sldNum" sz="quarter" idx="12"/>
          </p:nvPr>
        </p:nvSpPr>
        <p:spPr/>
        <p:txBody>
          <a:bodyPr/>
          <a:lstStyle/>
          <a:p>
            <a:fld id="{8FA28C50-3B74-194A-931A-3B40B1925C41}" type="slidenum">
              <a:rPr lang="en-US" smtClean="0"/>
              <a:t>‹#›</a:t>
            </a:fld>
            <a:endParaRPr lang="en-US"/>
          </a:p>
        </p:txBody>
      </p:sp>
    </p:spTree>
    <p:extLst>
      <p:ext uri="{BB962C8B-B14F-4D97-AF65-F5344CB8AC3E}">
        <p14:creationId xmlns:p14="http://schemas.microsoft.com/office/powerpoint/2010/main" val="113146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4776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7720-424D-7D4A-A9C6-FB5334F8AE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DAF1B-C7E0-8B4E-8685-5F992F58A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1A8FC-462F-F942-8C17-75BD137E5A4F}"/>
              </a:ext>
            </a:extLst>
          </p:cNvPr>
          <p:cNvSpPr>
            <a:spLocks noGrp="1"/>
          </p:cNvSpPr>
          <p:nvPr>
            <p:ph type="dt" sz="half" idx="10"/>
          </p:nvPr>
        </p:nvSpPr>
        <p:spPr/>
        <p:txBody>
          <a:bodyPr/>
          <a:lstStyle/>
          <a:p>
            <a:fld id="{B05ACAA9-ED8C-5440-A766-14285B6325E3}" type="datetimeFigureOut">
              <a:rPr lang="en-US" smtClean="0"/>
              <a:t>9/21/20</a:t>
            </a:fld>
            <a:endParaRPr lang="en-US"/>
          </a:p>
        </p:txBody>
      </p:sp>
      <p:sp>
        <p:nvSpPr>
          <p:cNvPr id="5" name="Footer Placeholder 4">
            <a:extLst>
              <a:ext uri="{FF2B5EF4-FFF2-40B4-BE49-F238E27FC236}">
                <a16:creationId xmlns:a16="http://schemas.microsoft.com/office/drawing/2014/main" id="{91E86460-663D-8B47-8B29-454A78E1A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2471E-F384-B549-93C7-FB490387B6B3}"/>
              </a:ext>
            </a:extLst>
          </p:cNvPr>
          <p:cNvSpPr>
            <a:spLocks noGrp="1"/>
          </p:cNvSpPr>
          <p:nvPr>
            <p:ph type="sldNum" sz="quarter" idx="12"/>
          </p:nvPr>
        </p:nvSpPr>
        <p:spPr/>
        <p:txBody>
          <a:bodyPr/>
          <a:lstStyle/>
          <a:p>
            <a:fld id="{8FA28C50-3B74-194A-931A-3B40B1925C41}" type="slidenum">
              <a:rPr lang="en-US" smtClean="0"/>
              <a:t>‹#›</a:t>
            </a:fld>
            <a:endParaRPr lang="en-US"/>
          </a:p>
        </p:txBody>
      </p:sp>
    </p:spTree>
    <p:extLst>
      <p:ext uri="{BB962C8B-B14F-4D97-AF65-F5344CB8AC3E}">
        <p14:creationId xmlns:p14="http://schemas.microsoft.com/office/powerpoint/2010/main" val="1496123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0036-D7BE-9349-8250-DF8D82ECE9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62AB9-6F2B-6E42-ACF3-76F126B50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D7E985-F834-A042-B8C9-D37E087B4D81}"/>
              </a:ext>
            </a:extLst>
          </p:cNvPr>
          <p:cNvSpPr>
            <a:spLocks noGrp="1"/>
          </p:cNvSpPr>
          <p:nvPr>
            <p:ph type="dt" sz="half" idx="10"/>
          </p:nvPr>
        </p:nvSpPr>
        <p:spPr/>
        <p:txBody>
          <a:bodyPr/>
          <a:lstStyle/>
          <a:p>
            <a:fld id="{B05ACAA9-ED8C-5440-A766-14285B6325E3}" type="datetimeFigureOut">
              <a:rPr lang="en-US" smtClean="0"/>
              <a:t>9/21/20</a:t>
            </a:fld>
            <a:endParaRPr lang="en-US"/>
          </a:p>
        </p:txBody>
      </p:sp>
      <p:sp>
        <p:nvSpPr>
          <p:cNvPr id="5" name="Footer Placeholder 4">
            <a:extLst>
              <a:ext uri="{FF2B5EF4-FFF2-40B4-BE49-F238E27FC236}">
                <a16:creationId xmlns:a16="http://schemas.microsoft.com/office/drawing/2014/main" id="{EF8E6B73-9C99-2746-AA62-39ED52452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AAD4-E2D4-2D44-A2A5-C734226F3844}"/>
              </a:ext>
            </a:extLst>
          </p:cNvPr>
          <p:cNvSpPr>
            <a:spLocks noGrp="1"/>
          </p:cNvSpPr>
          <p:nvPr>
            <p:ph type="sldNum" sz="quarter" idx="12"/>
          </p:nvPr>
        </p:nvSpPr>
        <p:spPr/>
        <p:txBody>
          <a:bodyPr/>
          <a:lstStyle/>
          <a:p>
            <a:fld id="{8FA28C50-3B74-194A-931A-3B40B1925C41}" type="slidenum">
              <a:rPr lang="en-US" smtClean="0"/>
              <a:t>‹#›</a:t>
            </a:fld>
            <a:endParaRPr lang="en-US"/>
          </a:p>
        </p:txBody>
      </p:sp>
    </p:spTree>
    <p:extLst>
      <p:ext uri="{BB962C8B-B14F-4D97-AF65-F5344CB8AC3E}">
        <p14:creationId xmlns:p14="http://schemas.microsoft.com/office/powerpoint/2010/main" val="188522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E5A3-9296-A54A-B125-2E25768BE5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D6B35-2677-0D48-B19D-9052E362AA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B69A78-4888-6445-82B1-37D0FCD1C1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AC001-1BF8-4840-B318-738D0F54FB34}"/>
              </a:ext>
            </a:extLst>
          </p:cNvPr>
          <p:cNvSpPr>
            <a:spLocks noGrp="1"/>
          </p:cNvSpPr>
          <p:nvPr>
            <p:ph type="dt" sz="half" idx="10"/>
          </p:nvPr>
        </p:nvSpPr>
        <p:spPr/>
        <p:txBody>
          <a:bodyPr/>
          <a:lstStyle/>
          <a:p>
            <a:fld id="{B05ACAA9-ED8C-5440-A766-14285B6325E3}" type="datetimeFigureOut">
              <a:rPr lang="en-US" smtClean="0"/>
              <a:t>9/21/20</a:t>
            </a:fld>
            <a:endParaRPr lang="en-US"/>
          </a:p>
        </p:txBody>
      </p:sp>
      <p:sp>
        <p:nvSpPr>
          <p:cNvPr id="6" name="Footer Placeholder 5">
            <a:extLst>
              <a:ext uri="{FF2B5EF4-FFF2-40B4-BE49-F238E27FC236}">
                <a16:creationId xmlns:a16="http://schemas.microsoft.com/office/drawing/2014/main" id="{D9EEC6D2-F06C-E54B-AF9A-46C53AC57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1B4C2-A3DE-3049-B51B-72D15414E58B}"/>
              </a:ext>
            </a:extLst>
          </p:cNvPr>
          <p:cNvSpPr>
            <a:spLocks noGrp="1"/>
          </p:cNvSpPr>
          <p:nvPr>
            <p:ph type="sldNum" sz="quarter" idx="12"/>
          </p:nvPr>
        </p:nvSpPr>
        <p:spPr/>
        <p:txBody>
          <a:bodyPr/>
          <a:lstStyle/>
          <a:p>
            <a:fld id="{8FA28C50-3B74-194A-931A-3B40B1925C41}" type="slidenum">
              <a:rPr lang="en-US" smtClean="0"/>
              <a:t>‹#›</a:t>
            </a:fld>
            <a:endParaRPr lang="en-US"/>
          </a:p>
        </p:txBody>
      </p:sp>
    </p:spTree>
    <p:extLst>
      <p:ext uri="{BB962C8B-B14F-4D97-AF65-F5344CB8AC3E}">
        <p14:creationId xmlns:p14="http://schemas.microsoft.com/office/powerpoint/2010/main" val="263263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3C27-2D5F-8C4B-8236-851C7B5D2C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9F8DA7-A37D-9940-8809-F12133A001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48C49-6BA1-6246-B88E-EBA4D4DE8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C6BA3A-DE08-5B4E-949C-4268CD5297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B007E1-4905-0042-BF92-90C60B6DE9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510AD7-38D0-1B4F-BA8A-8E4A651BFEDB}"/>
              </a:ext>
            </a:extLst>
          </p:cNvPr>
          <p:cNvSpPr>
            <a:spLocks noGrp="1"/>
          </p:cNvSpPr>
          <p:nvPr>
            <p:ph type="dt" sz="half" idx="10"/>
          </p:nvPr>
        </p:nvSpPr>
        <p:spPr/>
        <p:txBody>
          <a:bodyPr/>
          <a:lstStyle/>
          <a:p>
            <a:fld id="{B05ACAA9-ED8C-5440-A766-14285B6325E3}" type="datetimeFigureOut">
              <a:rPr lang="en-US" smtClean="0"/>
              <a:t>9/21/20</a:t>
            </a:fld>
            <a:endParaRPr lang="en-US"/>
          </a:p>
        </p:txBody>
      </p:sp>
      <p:sp>
        <p:nvSpPr>
          <p:cNvPr id="8" name="Footer Placeholder 7">
            <a:extLst>
              <a:ext uri="{FF2B5EF4-FFF2-40B4-BE49-F238E27FC236}">
                <a16:creationId xmlns:a16="http://schemas.microsoft.com/office/drawing/2014/main" id="{ED327B54-9834-2F46-805A-459619BB4C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26EBE-357E-EC48-AAA0-08F7897C798E}"/>
              </a:ext>
            </a:extLst>
          </p:cNvPr>
          <p:cNvSpPr>
            <a:spLocks noGrp="1"/>
          </p:cNvSpPr>
          <p:nvPr>
            <p:ph type="sldNum" sz="quarter" idx="12"/>
          </p:nvPr>
        </p:nvSpPr>
        <p:spPr/>
        <p:txBody>
          <a:bodyPr/>
          <a:lstStyle/>
          <a:p>
            <a:fld id="{8FA28C50-3B74-194A-931A-3B40B1925C41}" type="slidenum">
              <a:rPr lang="en-US" smtClean="0"/>
              <a:t>‹#›</a:t>
            </a:fld>
            <a:endParaRPr lang="en-US"/>
          </a:p>
        </p:txBody>
      </p:sp>
    </p:spTree>
    <p:extLst>
      <p:ext uri="{BB962C8B-B14F-4D97-AF65-F5344CB8AC3E}">
        <p14:creationId xmlns:p14="http://schemas.microsoft.com/office/powerpoint/2010/main" val="240632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A964-DFBB-E244-85F8-AEF87E151C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993A4D-168B-0340-BE8F-466EFC85AB8C}"/>
              </a:ext>
            </a:extLst>
          </p:cNvPr>
          <p:cNvSpPr>
            <a:spLocks noGrp="1"/>
          </p:cNvSpPr>
          <p:nvPr>
            <p:ph type="dt" sz="half" idx="10"/>
          </p:nvPr>
        </p:nvSpPr>
        <p:spPr/>
        <p:txBody>
          <a:bodyPr/>
          <a:lstStyle/>
          <a:p>
            <a:fld id="{B05ACAA9-ED8C-5440-A766-14285B6325E3}" type="datetimeFigureOut">
              <a:rPr lang="en-US" smtClean="0"/>
              <a:t>9/21/20</a:t>
            </a:fld>
            <a:endParaRPr lang="en-US"/>
          </a:p>
        </p:txBody>
      </p:sp>
      <p:sp>
        <p:nvSpPr>
          <p:cNvPr id="4" name="Footer Placeholder 3">
            <a:extLst>
              <a:ext uri="{FF2B5EF4-FFF2-40B4-BE49-F238E27FC236}">
                <a16:creationId xmlns:a16="http://schemas.microsoft.com/office/drawing/2014/main" id="{D23E8EDE-59FB-BB47-BA9E-2DB9DFDDBA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E99567-B847-344B-B562-401582ACF7AD}"/>
              </a:ext>
            </a:extLst>
          </p:cNvPr>
          <p:cNvSpPr>
            <a:spLocks noGrp="1"/>
          </p:cNvSpPr>
          <p:nvPr>
            <p:ph type="sldNum" sz="quarter" idx="12"/>
          </p:nvPr>
        </p:nvSpPr>
        <p:spPr/>
        <p:txBody>
          <a:bodyPr/>
          <a:lstStyle/>
          <a:p>
            <a:fld id="{8FA28C50-3B74-194A-931A-3B40B1925C41}" type="slidenum">
              <a:rPr lang="en-US" smtClean="0"/>
              <a:t>‹#›</a:t>
            </a:fld>
            <a:endParaRPr lang="en-US"/>
          </a:p>
        </p:txBody>
      </p:sp>
    </p:spTree>
    <p:extLst>
      <p:ext uri="{BB962C8B-B14F-4D97-AF65-F5344CB8AC3E}">
        <p14:creationId xmlns:p14="http://schemas.microsoft.com/office/powerpoint/2010/main" val="347091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414161-2076-6F46-B9CE-E775B46F07A0}"/>
              </a:ext>
            </a:extLst>
          </p:cNvPr>
          <p:cNvSpPr>
            <a:spLocks noGrp="1"/>
          </p:cNvSpPr>
          <p:nvPr>
            <p:ph type="dt" sz="half" idx="10"/>
          </p:nvPr>
        </p:nvSpPr>
        <p:spPr/>
        <p:txBody>
          <a:bodyPr/>
          <a:lstStyle/>
          <a:p>
            <a:fld id="{B05ACAA9-ED8C-5440-A766-14285B6325E3}" type="datetimeFigureOut">
              <a:rPr lang="en-US" smtClean="0"/>
              <a:t>9/21/20</a:t>
            </a:fld>
            <a:endParaRPr lang="en-US"/>
          </a:p>
        </p:txBody>
      </p:sp>
      <p:sp>
        <p:nvSpPr>
          <p:cNvPr id="3" name="Footer Placeholder 2">
            <a:extLst>
              <a:ext uri="{FF2B5EF4-FFF2-40B4-BE49-F238E27FC236}">
                <a16:creationId xmlns:a16="http://schemas.microsoft.com/office/drawing/2014/main" id="{A1C71770-B187-D44B-A17A-6FEAFFBA99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1D1A74-CA33-4D43-BE1B-C15A754BDC76}"/>
              </a:ext>
            </a:extLst>
          </p:cNvPr>
          <p:cNvSpPr>
            <a:spLocks noGrp="1"/>
          </p:cNvSpPr>
          <p:nvPr>
            <p:ph type="sldNum" sz="quarter" idx="12"/>
          </p:nvPr>
        </p:nvSpPr>
        <p:spPr/>
        <p:txBody>
          <a:bodyPr/>
          <a:lstStyle/>
          <a:p>
            <a:fld id="{8FA28C50-3B74-194A-931A-3B40B1925C41}" type="slidenum">
              <a:rPr lang="en-US" smtClean="0"/>
              <a:t>‹#›</a:t>
            </a:fld>
            <a:endParaRPr lang="en-US"/>
          </a:p>
        </p:txBody>
      </p:sp>
    </p:spTree>
    <p:extLst>
      <p:ext uri="{BB962C8B-B14F-4D97-AF65-F5344CB8AC3E}">
        <p14:creationId xmlns:p14="http://schemas.microsoft.com/office/powerpoint/2010/main" val="3223539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5EF6-D973-6F46-9E93-EC7A438B61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5D3828-CA36-C64B-A332-6C2830462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9F2FDB-DBAC-9148-8FDB-F432FA593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5F2F02-86E0-2C4C-8C2A-AF670B681DD5}"/>
              </a:ext>
            </a:extLst>
          </p:cNvPr>
          <p:cNvSpPr>
            <a:spLocks noGrp="1"/>
          </p:cNvSpPr>
          <p:nvPr>
            <p:ph type="dt" sz="half" idx="10"/>
          </p:nvPr>
        </p:nvSpPr>
        <p:spPr/>
        <p:txBody>
          <a:bodyPr/>
          <a:lstStyle/>
          <a:p>
            <a:fld id="{B05ACAA9-ED8C-5440-A766-14285B6325E3}" type="datetimeFigureOut">
              <a:rPr lang="en-US" smtClean="0"/>
              <a:t>9/21/20</a:t>
            </a:fld>
            <a:endParaRPr lang="en-US"/>
          </a:p>
        </p:txBody>
      </p:sp>
      <p:sp>
        <p:nvSpPr>
          <p:cNvPr id="6" name="Footer Placeholder 5">
            <a:extLst>
              <a:ext uri="{FF2B5EF4-FFF2-40B4-BE49-F238E27FC236}">
                <a16:creationId xmlns:a16="http://schemas.microsoft.com/office/drawing/2014/main" id="{2EB11B3D-29AD-5C4D-ADE9-CF4A03BC0D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5738CE-FF0E-5240-AF02-DB46A3B4DD96}"/>
              </a:ext>
            </a:extLst>
          </p:cNvPr>
          <p:cNvSpPr>
            <a:spLocks noGrp="1"/>
          </p:cNvSpPr>
          <p:nvPr>
            <p:ph type="sldNum" sz="quarter" idx="12"/>
          </p:nvPr>
        </p:nvSpPr>
        <p:spPr/>
        <p:txBody>
          <a:bodyPr/>
          <a:lstStyle/>
          <a:p>
            <a:fld id="{8FA28C50-3B74-194A-931A-3B40B1925C41}" type="slidenum">
              <a:rPr lang="en-US" smtClean="0"/>
              <a:t>‹#›</a:t>
            </a:fld>
            <a:endParaRPr lang="en-US"/>
          </a:p>
        </p:txBody>
      </p:sp>
    </p:spTree>
    <p:extLst>
      <p:ext uri="{BB962C8B-B14F-4D97-AF65-F5344CB8AC3E}">
        <p14:creationId xmlns:p14="http://schemas.microsoft.com/office/powerpoint/2010/main" val="554287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41DC7-6B22-4F4A-A867-6463791B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0407E2-6AFB-5246-8848-470AC14C7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625B5-7FEB-2747-AC20-664408B90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09190-90CE-674D-86F3-96A2286D3E7D}"/>
              </a:ext>
            </a:extLst>
          </p:cNvPr>
          <p:cNvSpPr>
            <a:spLocks noGrp="1"/>
          </p:cNvSpPr>
          <p:nvPr>
            <p:ph type="dt" sz="half" idx="10"/>
          </p:nvPr>
        </p:nvSpPr>
        <p:spPr/>
        <p:txBody>
          <a:bodyPr/>
          <a:lstStyle/>
          <a:p>
            <a:fld id="{B05ACAA9-ED8C-5440-A766-14285B6325E3}" type="datetimeFigureOut">
              <a:rPr lang="en-US" smtClean="0"/>
              <a:t>9/21/20</a:t>
            </a:fld>
            <a:endParaRPr lang="en-US"/>
          </a:p>
        </p:txBody>
      </p:sp>
      <p:sp>
        <p:nvSpPr>
          <p:cNvPr id="6" name="Footer Placeholder 5">
            <a:extLst>
              <a:ext uri="{FF2B5EF4-FFF2-40B4-BE49-F238E27FC236}">
                <a16:creationId xmlns:a16="http://schemas.microsoft.com/office/drawing/2014/main" id="{2835AC62-1ECD-4545-9CFF-95FC2CC76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B4DC5-26D3-D241-B9B6-6192F443FA6B}"/>
              </a:ext>
            </a:extLst>
          </p:cNvPr>
          <p:cNvSpPr>
            <a:spLocks noGrp="1"/>
          </p:cNvSpPr>
          <p:nvPr>
            <p:ph type="sldNum" sz="quarter" idx="12"/>
          </p:nvPr>
        </p:nvSpPr>
        <p:spPr/>
        <p:txBody>
          <a:bodyPr/>
          <a:lstStyle/>
          <a:p>
            <a:fld id="{8FA28C50-3B74-194A-931A-3B40B1925C41}" type="slidenum">
              <a:rPr lang="en-US" smtClean="0"/>
              <a:t>‹#›</a:t>
            </a:fld>
            <a:endParaRPr lang="en-US"/>
          </a:p>
        </p:txBody>
      </p:sp>
    </p:spTree>
    <p:extLst>
      <p:ext uri="{BB962C8B-B14F-4D97-AF65-F5344CB8AC3E}">
        <p14:creationId xmlns:p14="http://schemas.microsoft.com/office/powerpoint/2010/main" val="76878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2BD7A-5221-5846-806E-C180FD36A9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2A8306-659D-474B-AE84-0E6AD6B005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C9E68-C170-AE4E-BF4F-CC9DADCA2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ACAA9-ED8C-5440-A766-14285B6325E3}" type="datetimeFigureOut">
              <a:rPr lang="en-US" smtClean="0"/>
              <a:t>9/21/20</a:t>
            </a:fld>
            <a:endParaRPr lang="en-US"/>
          </a:p>
        </p:txBody>
      </p:sp>
      <p:sp>
        <p:nvSpPr>
          <p:cNvPr id="5" name="Footer Placeholder 4">
            <a:extLst>
              <a:ext uri="{FF2B5EF4-FFF2-40B4-BE49-F238E27FC236}">
                <a16:creationId xmlns:a16="http://schemas.microsoft.com/office/drawing/2014/main" id="{5C2E8F24-EA65-8640-89CF-E2B3CB57B8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49B355-C815-2449-8D8A-B4933DCE89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28C50-3B74-194A-931A-3B40B1925C41}" type="slidenum">
              <a:rPr lang="en-US" smtClean="0"/>
              <a:t>‹#›</a:t>
            </a:fld>
            <a:endParaRPr lang="en-US"/>
          </a:p>
        </p:txBody>
      </p:sp>
    </p:spTree>
    <p:extLst>
      <p:ext uri="{BB962C8B-B14F-4D97-AF65-F5344CB8AC3E}">
        <p14:creationId xmlns:p14="http://schemas.microsoft.com/office/powerpoint/2010/main" val="228282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pbisvermont.org/training-resources/webinar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533EFA3B-E1F5-7043-BF6F-FAD322B0F24A}"/>
              </a:ext>
            </a:extLst>
          </p:cNvPr>
          <p:cNvSpPr>
            <a:spLocks noGrp="1"/>
          </p:cNvSpPr>
          <p:nvPr>
            <p:ph type="ctrTitle" idx="4294967295"/>
          </p:nvPr>
        </p:nvSpPr>
        <p:spPr>
          <a:xfrm>
            <a:off x="1524000" y="128589"/>
            <a:ext cx="9144000" cy="1978025"/>
          </a:xfrm>
          <a:extLst>
            <a:ext uri="{909E8E84-426E-40DD-AFC4-6F175D3DCCD1}">
              <a14:hiddenFill xmlns:a14="http://schemas.microsoft.com/office/drawing/2010/main">
                <a:solidFill>
                  <a:srgbClr val="008000">
                    <a:alpha val="50195"/>
                  </a:srgbClr>
                </a:solidFill>
              </a14:hiddenFill>
            </a:ext>
          </a:extLst>
        </p:spPr>
        <p:txBody>
          <a:bodyPr>
            <a:normAutofit/>
          </a:bodyPr>
          <a:lstStyle/>
          <a:p>
            <a:pPr algn="ctr" eaLnBrk="1" hangingPunct="1"/>
            <a:r>
              <a:rPr lang="en-US" altLang="en-US" b="1" dirty="0">
                <a:solidFill>
                  <a:schemeClr val="accent6">
                    <a:lumMod val="75000"/>
                  </a:schemeClr>
                </a:solidFill>
                <a:ea typeface="ＭＳ Ｐゴシック" panose="020B0600070205080204" pitchFamily="34" charset="-128"/>
              </a:rPr>
              <a:t>Applying Check-in/Check-out (CICO) to Meet Different Needs in Different Environments</a:t>
            </a:r>
          </a:p>
        </p:txBody>
      </p:sp>
      <p:sp>
        <p:nvSpPr>
          <p:cNvPr id="3" name="Subtitle 2">
            <a:extLst>
              <a:ext uri="{FF2B5EF4-FFF2-40B4-BE49-F238E27FC236}">
                <a16:creationId xmlns:a16="http://schemas.microsoft.com/office/drawing/2014/main" id="{A77DD2C0-0D9B-FB49-B88D-EC99F64D797B}"/>
              </a:ext>
            </a:extLst>
          </p:cNvPr>
          <p:cNvSpPr>
            <a:spLocks noGrp="1"/>
          </p:cNvSpPr>
          <p:nvPr>
            <p:ph type="subTitle" idx="4294967295"/>
          </p:nvPr>
        </p:nvSpPr>
        <p:spPr>
          <a:xfrm>
            <a:off x="1524000" y="5894388"/>
            <a:ext cx="9144000" cy="692150"/>
          </a:xfrm>
        </p:spPr>
        <p:txBody>
          <a:bodyPr rtlCol="0">
            <a:normAutofit/>
          </a:bodyPr>
          <a:lstStyle/>
          <a:p>
            <a:pPr algn="ctr">
              <a:buNone/>
              <a:defRPr/>
            </a:pPr>
            <a:r>
              <a:rPr lang="en-US" dirty="0">
                <a:ea typeface="+mn-ea"/>
              </a:rPr>
              <a:t>Presented by the VTPBIS State Team</a:t>
            </a:r>
          </a:p>
        </p:txBody>
      </p:sp>
      <p:pic>
        <p:nvPicPr>
          <p:cNvPr id="15363" name="Picture 3">
            <a:extLst>
              <a:ext uri="{FF2B5EF4-FFF2-40B4-BE49-F238E27FC236}">
                <a16:creationId xmlns:a16="http://schemas.microsoft.com/office/drawing/2014/main" id="{2682F6B5-460B-CA4D-B32F-C765D3A393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3756" y="2189957"/>
            <a:ext cx="5424487"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728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1C157E-0AB6-8948-B7CF-DCC2FFD1AB84}"/>
              </a:ext>
            </a:extLst>
          </p:cNvPr>
          <p:cNvSpPr>
            <a:spLocks noGrp="1"/>
          </p:cNvSpPr>
          <p:nvPr>
            <p:ph type="title"/>
          </p:nvPr>
        </p:nvSpPr>
        <p:spPr/>
        <p:txBody>
          <a:bodyPr/>
          <a:lstStyle/>
          <a:p>
            <a:r>
              <a:rPr lang="en-US" b="1" dirty="0">
                <a:solidFill>
                  <a:schemeClr val="accent6">
                    <a:lumMod val="75000"/>
                  </a:schemeClr>
                </a:solidFill>
              </a:rPr>
              <a:t>Targeted Supports – Systems</a:t>
            </a:r>
            <a:br>
              <a:rPr lang="en-US" b="1" dirty="0">
                <a:solidFill>
                  <a:schemeClr val="accent6">
                    <a:lumMod val="75000"/>
                  </a:schemeClr>
                </a:solidFill>
              </a:rPr>
            </a:br>
            <a:r>
              <a:rPr lang="en-US" b="1" dirty="0">
                <a:solidFill>
                  <a:schemeClr val="accent6">
                    <a:lumMod val="75000"/>
                  </a:schemeClr>
                </a:solidFill>
              </a:rPr>
              <a:t>What do you already do?</a:t>
            </a:r>
          </a:p>
        </p:txBody>
      </p:sp>
      <p:sp>
        <p:nvSpPr>
          <p:cNvPr id="4" name="Content Placeholder 3">
            <a:extLst>
              <a:ext uri="{FF2B5EF4-FFF2-40B4-BE49-F238E27FC236}">
                <a16:creationId xmlns:a16="http://schemas.microsoft.com/office/drawing/2014/main" id="{1C61D91B-C843-194C-BAA0-6A3612EA537C}"/>
              </a:ext>
            </a:extLst>
          </p:cNvPr>
          <p:cNvSpPr>
            <a:spLocks noGrp="1"/>
          </p:cNvSpPr>
          <p:nvPr>
            <p:ph idx="1"/>
          </p:nvPr>
        </p:nvSpPr>
        <p:spPr>
          <a:xfrm>
            <a:off x="838200" y="2141537"/>
            <a:ext cx="10515600" cy="4351338"/>
          </a:xfrm>
        </p:spPr>
        <p:txBody>
          <a:bodyPr/>
          <a:lstStyle/>
          <a:p>
            <a:r>
              <a:rPr lang="en-US" dirty="0"/>
              <a:t>How do you </a:t>
            </a:r>
            <a:r>
              <a:rPr lang="en-US" b="1" dirty="0"/>
              <a:t>identify students </a:t>
            </a:r>
            <a:r>
              <a:rPr lang="en-US" dirty="0"/>
              <a:t>for targeted math/reading supports?</a:t>
            </a:r>
          </a:p>
          <a:p>
            <a:r>
              <a:rPr lang="en-US" dirty="0"/>
              <a:t>How do </a:t>
            </a:r>
            <a:r>
              <a:rPr lang="en-US" b="1" dirty="0"/>
              <a:t>teachers</a:t>
            </a:r>
            <a:r>
              <a:rPr lang="en-US" dirty="0"/>
              <a:t> know that these supports exist? </a:t>
            </a:r>
          </a:p>
          <a:p>
            <a:r>
              <a:rPr lang="en-US" dirty="0"/>
              <a:t>How do </a:t>
            </a:r>
            <a:r>
              <a:rPr lang="en-US" b="1" dirty="0"/>
              <a:t>parents</a:t>
            </a:r>
            <a:r>
              <a:rPr lang="en-US" dirty="0"/>
              <a:t> learn about these supports? </a:t>
            </a:r>
          </a:p>
          <a:p>
            <a:r>
              <a:rPr lang="en-US" dirty="0"/>
              <a:t>How do you decide if/how well the intervention is </a:t>
            </a:r>
            <a:r>
              <a:rPr lang="en-US" b="1" dirty="0"/>
              <a:t>working</a:t>
            </a:r>
            <a:r>
              <a:rPr lang="en-US" dirty="0"/>
              <a:t>? </a:t>
            </a:r>
          </a:p>
          <a:p>
            <a:endParaRPr lang="en-US" dirty="0"/>
          </a:p>
        </p:txBody>
      </p:sp>
    </p:spTree>
    <p:extLst>
      <p:ext uri="{BB962C8B-B14F-4D97-AF65-F5344CB8AC3E}">
        <p14:creationId xmlns:p14="http://schemas.microsoft.com/office/powerpoint/2010/main" val="20235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9BC5A265-B55F-8544-B3EC-78E5B2AB96B9}"/>
              </a:ext>
            </a:extLst>
          </p:cNvPr>
          <p:cNvSpPr>
            <a:spLocks noGrp="1"/>
          </p:cNvSpPr>
          <p:nvPr>
            <p:ph type="title"/>
          </p:nvPr>
        </p:nvSpPr>
        <p:spPr/>
        <p:txBody>
          <a:bodyPr>
            <a:normAutofit/>
          </a:bodyPr>
          <a:lstStyle/>
          <a:p>
            <a:pPr eaLnBrk="1" hangingPunct="1"/>
            <a:r>
              <a:rPr lang="en-US" altLang="en-US" sz="4200" b="1" dirty="0">
                <a:solidFill>
                  <a:schemeClr val="accent6">
                    <a:lumMod val="75000"/>
                  </a:schemeClr>
                </a:solidFill>
              </a:rPr>
              <a:t>Two Functions of Targeted System for Behavior:</a:t>
            </a:r>
          </a:p>
        </p:txBody>
      </p:sp>
      <p:sp>
        <p:nvSpPr>
          <p:cNvPr id="63490" name="Content Placeholder 2">
            <a:extLst>
              <a:ext uri="{FF2B5EF4-FFF2-40B4-BE49-F238E27FC236}">
                <a16:creationId xmlns:a16="http://schemas.microsoft.com/office/drawing/2014/main" id="{0ABD8957-581A-6F49-BA67-32B8189EA54D}"/>
              </a:ext>
            </a:extLst>
          </p:cNvPr>
          <p:cNvSpPr>
            <a:spLocks noGrp="1"/>
          </p:cNvSpPr>
          <p:nvPr>
            <p:ph idx="1"/>
          </p:nvPr>
        </p:nvSpPr>
        <p:spPr>
          <a:xfrm>
            <a:off x="838200" y="2141538"/>
            <a:ext cx="7886700" cy="4351337"/>
          </a:xfrm>
        </p:spPr>
        <p:txBody>
          <a:bodyPr/>
          <a:lstStyle/>
          <a:p>
            <a:pPr marL="514350" indent="-514350">
              <a:buFont typeface="Calibri" panose="020F0502020204030204" pitchFamily="34" charset="0"/>
              <a:buAutoNum type="arabicPeriod"/>
            </a:pPr>
            <a:r>
              <a:rPr lang="en-US" altLang="en-US" dirty="0"/>
              <a:t>Systems-level design and accountability</a:t>
            </a:r>
          </a:p>
          <a:p>
            <a:pPr marL="514350" indent="-514350">
              <a:buFont typeface="Calibri" panose="020F0502020204030204" pitchFamily="34" charset="0"/>
              <a:buAutoNum type="arabicPeriod"/>
            </a:pPr>
            <a:endParaRPr lang="en-US" altLang="en-US" dirty="0"/>
          </a:p>
          <a:p>
            <a:pPr marL="514350" indent="-514350">
              <a:buFont typeface="Calibri" panose="020F0502020204030204" pitchFamily="34" charset="0"/>
              <a:buAutoNum type="arabicPeriod"/>
            </a:pPr>
            <a:r>
              <a:rPr lang="en-US" altLang="en-US" dirty="0"/>
              <a:t>Student intervention planning and monitoring</a:t>
            </a:r>
          </a:p>
        </p:txBody>
      </p:sp>
    </p:spTree>
    <p:extLst>
      <p:ext uri="{BB962C8B-B14F-4D97-AF65-F5344CB8AC3E}">
        <p14:creationId xmlns:p14="http://schemas.microsoft.com/office/powerpoint/2010/main" val="1215444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263D-0C82-DE4D-B870-4103CDB35396}"/>
              </a:ext>
            </a:extLst>
          </p:cNvPr>
          <p:cNvSpPr>
            <a:spLocks noGrp="1"/>
          </p:cNvSpPr>
          <p:nvPr>
            <p:ph type="title"/>
          </p:nvPr>
        </p:nvSpPr>
        <p:spPr/>
        <p:txBody>
          <a:bodyPr/>
          <a:lstStyle/>
          <a:p>
            <a:r>
              <a:rPr lang="en-US" b="1" dirty="0">
                <a:solidFill>
                  <a:schemeClr val="accent6">
                    <a:lumMod val="75000"/>
                  </a:schemeClr>
                </a:solidFill>
              </a:rPr>
              <a:t>Targeted Interventions:</a:t>
            </a:r>
          </a:p>
        </p:txBody>
      </p:sp>
      <p:sp>
        <p:nvSpPr>
          <p:cNvPr id="3" name="Content Placeholder 2">
            <a:extLst>
              <a:ext uri="{FF2B5EF4-FFF2-40B4-BE49-F238E27FC236}">
                <a16:creationId xmlns:a16="http://schemas.microsoft.com/office/drawing/2014/main" id="{E5AEA903-70A1-0348-9965-A5776F9D85DF}"/>
              </a:ext>
            </a:extLst>
          </p:cNvPr>
          <p:cNvSpPr>
            <a:spLocks noGrp="1"/>
          </p:cNvSpPr>
          <p:nvPr>
            <p:ph idx="1"/>
          </p:nvPr>
        </p:nvSpPr>
        <p:spPr/>
        <p:txBody>
          <a:bodyPr>
            <a:normAutofit/>
          </a:bodyPr>
          <a:lstStyle/>
          <a:p>
            <a:r>
              <a:rPr lang="en-US" sz="3600" dirty="0"/>
              <a:t>Match to </a:t>
            </a:r>
            <a:r>
              <a:rPr lang="en-US" sz="3600" b="1" dirty="0"/>
              <a:t>function</a:t>
            </a:r>
          </a:p>
          <a:p>
            <a:r>
              <a:rPr lang="en-US" sz="3600" dirty="0"/>
              <a:t>Require a </a:t>
            </a:r>
            <a:r>
              <a:rPr lang="en-US" sz="3600" b="1" dirty="0"/>
              <a:t>“request for assistance” process</a:t>
            </a:r>
          </a:p>
          <a:p>
            <a:r>
              <a:rPr lang="en-US" sz="3600" dirty="0"/>
              <a:t>Include criteria for </a:t>
            </a:r>
            <a:r>
              <a:rPr lang="en-US" sz="3600" b="1" dirty="0"/>
              <a:t>success</a:t>
            </a:r>
          </a:p>
          <a:p>
            <a:r>
              <a:rPr lang="en-US" sz="3600" dirty="0"/>
              <a:t>Are </a:t>
            </a:r>
            <a:r>
              <a:rPr lang="en-US" sz="3600" b="1" dirty="0"/>
              <a:t>voluntary</a:t>
            </a:r>
          </a:p>
          <a:p>
            <a:r>
              <a:rPr lang="en-US" sz="3600" dirty="0"/>
              <a:t>Involve </a:t>
            </a:r>
            <a:r>
              <a:rPr lang="en-US" sz="3600" b="1" dirty="0"/>
              <a:t>all adults </a:t>
            </a:r>
            <a:r>
              <a:rPr lang="en-US" sz="3600" dirty="0"/>
              <a:t>in the school</a:t>
            </a:r>
          </a:p>
          <a:p>
            <a:endParaRPr lang="en-US" sz="3600" dirty="0"/>
          </a:p>
        </p:txBody>
      </p:sp>
    </p:spTree>
    <p:extLst>
      <p:ext uri="{BB962C8B-B14F-4D97-AF65-F5344CB8AC3E}">
        <p14:creationId xmlns:p14="http://schemas.microsoft.com/office/powerpoint/2010/main" val="6425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a:extLst>
              <a:ext uri="{FF2B5EF4-FFF2-40B4-BE49-F238E27FC236}">
                <a16:creationId xmlns:a16="http://schemas.microsoft.com/office/drawing/2014/main" id="{012325ED-E44F-5841-A25A-23F922B47CAE}"/>
              </a:ext>
            </a:extLst>
          </p:cNvPr>
          <p:cNvSpPr>
            <a:spLocks noGrp="1"/>
          </p:cNvSpPr>
          <p:nvPr>
            <p:ph type="title"/>
          </p:nvPr>
        </p:nvSpPr>
        <p:spPr>
          <a:xfrm>
            <a:off x="457200" y="300038"/>
            <a:ext cx="10945906" cy="1093787"/>
          </a:xfrm>
          <a:noFill/>
          <a:extLst>
            <a:ext uri="{909E8E84-426E-40DD-AFC4-6F175D3DCCD1}">
              <a14:hiddenFill xmlns:a14="http://schemas.microsoft.com/office/drawing/2010/main">
                <a:solidFill>
                  <a:srgbClr val="FFFF00">
                    <a:alpha val="83136"/>
                  </a:srgbClr>
                </a:solidFill>
              </a14:hiddenFill>
            </a:ext>
          </a:extLst>
        </p:spPr>
        <p:txBody>
          <a:bodyPr>
            <a:noAutofit/>
          </a:bodyPr>
          <a:lstStyle/>
          <a:p>
            <a:pPr eaLnBrk="1" hangingPunct="1"/>
            <a:r>
              <a:rPr lang="en-US" altLang="en-US" b="1" dirty="0">
                <a:solidFill>
                  <a:schemeClr val="accent6">
                    <a:lumMod val="75000"/>
                  </a:schemeClr>
                </a:solidFill>
                <a:ea typeface="ＭＳ Ｐゴシック" panose="020B0600070205080204" pitchFamily="34" charset="-128"/>
              </a:rPr>
              <a:t>Examples: Targeted Interventions Based on Function</a:t>
            </a:r>
          </a:p>
        </p:txBody>
      </p:sp>
      <p:sp>
        <p:nvSpPr>
          <p:cNvPr id="159746" name="Rectangle 3">
            <a:extLst>
              <a:ext uri="{FF2B5EF4-FFF2-40B4-BE49-F238E27FC236}">
                <a16:creationId xmlns:a16="http://schemas.microsoft.com/office/drawing/2014/main" id="{A823BDB3-084F-084D-8317-FB0628726CAD}"/>
              </a:ext>
            </a:extLst>
          </p:cNvPr>
          <p:cNvSpPr>
            <a:spLocks noGrp="1"/>
          </p:cNvSpPr>
          <p:nvPr>
            <p:ph idx="1"/>
          </p:nvPr>
        </p:nvSpPr>
        <p:spPr>
          <a:xfrm>
            <a:off x="457199" y="1716554"/>
            <a:ext cx="11107271" cy="4535488"/>
          </a:xfrm>
        </p:spPr>
        <p:txBody>
          <a:bodyPr>
            <a:normAutofit/>
          </a:bodyPr>
          <a:lstStyle/>
          <a:p>
            <a:pPr eaLnBrk="1" hangingPunct="1"/>
            <a:r>
              <a:rPr lang="en-US" altLang="en-US" sz="2400" dirty="0">
                <a:ea typeface="ＭＳ Ｐゴシック" panose="020B0600070205080204" pitchFamily="34" charset="-128"/>
              </a:rPr>
              <a:t>Access Adult Attention/Support:</a:t>
            </a:r>
          </a:p>
          <a:p>
            <a:pPr lvl="1" eaLnBrk="1" hangingPunct="1"/>
            <a:r>
              <a:rPr lang="en-US" altLang="en-US" dirty="0">
                <a:solidFill>
                  <a:srgbClr val="006600"/>
                </a:solidFill>
                <a:ea typeface="ＭＳ Ｐゴシック" panose="020B0600070205080204" pitchFamily="34" charset="-128"/>
              </a:rPr>
              <a:t>Check-In/Check-Out</a:t>
            </a:r>
          </a:p>
          <a:p>
            <a:pPr lvl="1" eaLnBrk="1" hangingPunct="1"/>
            <a:r>
              <a:rPr lang="en-US" altLang="en-US" dirty="0">
                <a:solidFill>
                  <a:srgbClr val="006600"/>
                </a:solidFill>
                <a:ea typeface="ＭＳ Ｐゴシック" panose="020B0600070205080204" pitchFamily="34" charset="-128"/>
              </a:rPr>
              <a:t>Adult Mentoring Programs  </a:t>
            </a:r>
          </a:p>
          <a:p>
            <a:pPr eaLnBrk="1" hangingPunct="1"/>
            <a:r>
              <a:rPr lang="en-US" altLang="en-US" sz="2400" dirty="0">
                <a:ea typeface="ＭＳ Ｐゴシック" panose="020B0600070205080204" pitchFamily="34" charset="-128"/>
              </a:rPr>
              <a:t> Access Peer Attention/Support:</a:t>
            </a:r>
          </a:p>
          <a:p>
            <a:pPr lvl="1" eaLnBrk="1" hangingPunct="1"/>
            <a:r>
              <a:rPr lang="en-US" altLang="en-US" dirty="0">
                <a:solidFill>
                  <a:srgbClr val="006600"/>
                </a:solidFill>
                <a:ea typeface="ＭＳ Ｐゴシック" panose="020B0600070205080204" pitchFamily="34" charset="-128"/>
              </a:rPr>
              <a:t>Social Skills Instruction</a:t>
            </a:r>
          </a:p>
          <a:p>
            <a:pPr lvl="1" eaLnBrk="1" hangingPunct="1"/>
            <a:r>
              <a:rPr lang="en-US" altLang="en-US" dirty="0">
                <a:solidFill>
                  <a:srgbClr val="006600"/>
                </a:solidFill>
                <a:ea typeface="ＭＳ Ｐゴシック" panose="020B0600070205080204" pitchFamily="34" charset="-128"/>
              </a:rPr>
              <a:t>Peer Mentoring</a:t>
            </a:r>
          </a:p>
          <a:p>
            <a:pPr lvl="1" eaLnBrk="1" hangingPunct="1"/>
            <a:r>
              <a:rPr lang="en-US" altLang="en-US" dirty="0">
                <a:solidFill>
                  <a:srgbClr val="006600"/>
                </a:solidFill>
                <a:ea typeface="ＭＳ Ｐゴシック" panose="020B0600070205080204" pitchFamily="34" charset="-128"/>
              </a:rPr>
              <a:t>Self-Monitoring with Peer Support (function: academic task escape)</a:t>
            </a:r>
          </a:p>
          <a:p>
            <a:pPr eaLnBrk="1" hangingPunct="1"/>
            <a:r>
              <a:rPr lang="en-US" altLang="en-US" sz="2400" dirty="0">
                <a:ea typeface="ＭＳ Ｐゴシック" panose="020B0600070205080204" pitchFamily="34" charset="-128"/>
              </a:rPr>
              <a:t>Access Adult Attention (around academics):</a:t>
            </a:r>
          </a:p>
          <a:p>
            <a:pPr lvl="1" eaLnBrk="1" hangingPunct="1"/>
            <a:r>
              <a:rPr lang="en-US" altLang="en-US" dirty="0">
                <a:solidFill>
                  <a:srgbClr val="006600"/>
                </a:solidFill>
                <a:ea typeface="ＭＳ Ｐゴシック" panose="020B0600070205080204" pitchFamily="34" charset="-128"/>
              </a:rPr>
              <a:t>Organization/Homework planning support</a:t>
            </a:r>
          </a:p>
          <a:p>
            <a:pPr lvl="1" eaLnBrk="1" hangingPunct="1"/>
            <a:r>
              <a:rPr lang="en-US" altLang="en-US" dirty="0">
                <a:solidFill>
                  <a:srgbClr val="006600"/>
                </a:solidFill>
                <a:ea typeface="ＭＳ Ｐゴシック" panose="020B0600070205080204" pitchFamily="34" charset="-128"/>
              </a:rPr>
              <a:t>Homework completion club</a:t>
            </a:r>
          </a:p>
          <a:p>
            <a:pPr lvl="1" eaLnBrk="1" hangingPunct="1"/>
            <a:r>
              <a:rPr lang="en-US" altLang="en-US" dirty="0">
                <a:solidFill>
                  <a:srgbClr val="006600"/>
                </a:solidFill>
                <a:ea typeface="ＭＳ Ｐゴシック" panose="020B0600070205080204" pitchFamily="34" charset="-128"/>
              </a:rPr>
              <a:t>Tutoring</a:t>
            </a:r>
          </a:p>
        </p:txBody>
      </p:sp>
    </p:spTree>
    <p:extLst>
      <p:ext uri="{BB962C8B-B14F-4D97-AF65-F5344CB8AC3E}">
        <p14:creationId xmlns:p14="http://schemas.microsoft.com/office/powerpoint/2010/main" val="8607235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E398C389-0C6F-634F-9461-03C79F565148}"/>
              </a:ext>
            </a:extLst>
          </p:cNvPr>
          <p:cNvSpPr>
            <a:spLocks noGrp="1"/>
          </p:cNvSpPr>
          <p:nvPr>
            <p:ph type="title"/>
          </p:nvPr>
        </p:nvSpPr>
        <p:spPr>
          <a:xfrm>
            <a:off x="1781175" y="274638"/>
            <a:ext cx="9331110" cy="1325562"/>
          </a:xfrm>
        </p:spPr>
        <p:txBody>
          <a:bodyPr rtlCol="0">
            <a:noAutofit/>
          </a:bodyPr>
          <a:lstStyle/>
          <a:p>
            <a:pPr>
              <a:defRPr/>
            </a:pPr>
            <a:br>
              <a:rPr lang="en-US" altLang="en-US" b="1" dirty="0">
                <a:solidFill>
                  <a:schemeClr val="accent6">
                    <a:lumMod val="75000"/>
                  </a:schemeClr>
                </a:solidFill>
              </a:rPr>
            </a:br>
            <a:r>
              <a:rPr lang="en-US" altLang="en-US" b="1" dirty="0">
                <a:solidFill>
                  <a:schemeClr val="accent6">
                    <a:lumMod val="75000"/>
                  </a:schemeClr>
                </a:solidFill>
              </a:rPr>
              <a:t>Inventory of Targeted Practices:</a:t>
            </a:r>
            <a:br>
              <a:rPr lang="en-US" altLang="en-US" b="1" dirty="0">
                <a:solidFill>
                  <a:schemeClr val="accent6">
                    <a:lumMod val="75000"/>
                  </a:schemeClr>
                </a:solidFill>
              </a:rPr>
            </a:br>
            <a:endParaRPr lang="en-US" altLang="en-US" b="1" dirty="0">
              <a:solidFill>
                <a:schemeClr val="accent6">
                  <a:lumMod val="75000"/>
                </a:schemeClr>
              </a:solidFill>
            </a:endParaRPr>
          </a:p>
        </p:txBody>
      </p:sp>
      <p:pic>
        <p:nvPicPr>
          <p:cNvPr id="82947" name="Picture 8">
            <a:extLst>
              <a:ext uri="{FF2B5EF4-FFF2-40B4-BE49-F238E27FC236}">
                <a16:creationId xmlns:a16="http://schemas.microsoft.com/office/drawing/2014/main" id="{10693F34-51C5-1346-A6E4-BA5A606F8A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107" y="1869235"/>
            <a:ext cx="10563786"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9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3969" name="Object 2">
            <a:extLst>
              <a:ext uri="{FF2B5EF4-FFF2-40B4-BE49-F238E27FC236}">
                <a16:creationId xmlns:a16="http://schemas.microsoft.com/office/drawing/2014/main" id="{98F05B6D-3F6A-A047-B32E-B16A97176404}"/>
              </a:ext>
            </a:extLst>
          </p:cNvPr>
          <p:cNvGraphicFramePr>
            <a:graphicFrameLocks noChangeAspect="1"/>
          </p:cNvGraphicFramePr>
          <p:nvPr/>
        </p:nvGraphicFramePr>
        <p:xfrm>
          <a:off x="1524000" y="519114"/>
          <a:ext cx="9144000" cy="6149975"/>
        </p:xfrm>
        <a:graphic>
          <a:graphicData uri="http://schemas.openxmlformats.org/presentationml/2006/ole">
            <mc:AlternateContent xmlns:mc="http://schemas.openxmlformats.org/markup-compatibility/2006">
              <mc:Choice xmlns:v="urn:schemas-microsoft-com:vml" Requires="v">
                <p:oleObj spid="_x0000_s1061" name="Document" r:id="rId3" imgW="17475200" imgH="15925800" progId="Word.Document.12">
                  <p:link updateAutomatic="1"/>
                </p:oleObj>
              </mc:Choice>
              <mc:Fallback>
                <p:oleObj name="Document" r:id="rId3" imgW="17475200" imgH="15925800" progId="Word.Document.12">
                  <p:link updateAutomatic="1"/>
                  <p:pic>
                    <p:nvPicPr>
                      <p:cNvPr id="83969" name="Object 2">
                        <a:extLst>
                          <a:ext uri="{FF2B5EF4-FFF2-40B4-BE49-F238E27FC236}">
                            <a16:creationId xmlns:a16="http://schemas.microsoft.com/office/drawing/2014/main" id="{98F05B6D-3F6A-A047-B32E-B16A97176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19114"/>
                        <a:ext cx="9144000" cy="614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3970" name="TextBox 2">
            <a:extLst>
              <a:ext uri="{FF2B5EF4-FFF2-40B4-BE49-F238E27FC236}">
                <a16:creationId xmlns:a16="http://schemas.microsoft.com/office/drawing/2014/main" id="{C9B3506E-13E0-924E-BD6A-2D306B909357}"/>
              </a:ext>
            </a:extLst>
          </p:cNvPr>
          <p:cNvSpPr txBox="1">
            <a:spLocks noChangeArrowheads="1"/>
          </p:cNvSpPr>
          <p:nvPr/>
        </p:nvSpPr>
        <p:spPr bwMode="auto">
          <a:xfrm rot="19511285">
            <a:off x="3727956" y="2581807"/>
            <a:ext cx="42017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6000" b="1" dirty="0">
                <a:solidFill>
                  <a:srgbClr val="3366FF"/>
                </a:solidFill>
              </a:rPr>
              <a:t>EXAMPLE</a:t>
            </a:r>
          </a:p>
        </p:txBody>
      </p:sp>
    </p:spTree>
    <p:extLst>
      <p:ext uri="{BB962C8B-B14F-4D97-AF65-F5344CB8AC3E}">
        <p14:creationId xmlns:p14="http://schemas.microsoft.com/office/powerpoint/2010/main" val="341351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3A29-8EFB-D244-AA7D-C80ED9722E6F}"/>
              </a:ext>
            </a:extLst>
          </p:cNvPr>
          <p:cNvSpPr>
            <a:spLocks noGrp="1"/>
          </p:cNvSpPr>
          <p:nvPr>
            <p:ph type="title"/>
          </p:nvPr>
        </p:nvSpPr>
        <p:spPr>
          <a:xfrm>
            <a:off x="1345918" y="525976"/>
            <a:ext cx="10295466" cy="1320800"/>
          </a:xfrm>
        </p:spPr>
        <p:txBody>
          <a:bodyPr>
            <a:noAutofit/>
          </a:bodyPr>
          <a:lstStyle/>
          <a:p>
            <a:r>
              <a:rPr lang="en-US" sz="4400" b="1" dirty="0">
                <a:solidFill>
                  <a:schemeClr val="accent6">
                    <a:lumMod val="75000"/>
                  </a:schemeClr>
                </a:solidFill>
              </a:rPr>
              <a:t>Shifting Practices/Policies/Procedures</a:t>
            </a:r>
          </a:p>
        </p:txBody>
      </p:sp>
      <p:pic>
        <p:nvPicPr>
          <p:cNvPr id="4" name="Content Placeholder 3">
            <a:extLst>
              <a:ext uri="{FF2B5EF4-FFF2-40B4-BE49-F238E27FC236}">
                <a16:creationId xmlns:a16="http://schemas.microsoft.com/office/drawing/2014/main" id="{F4383C6E-9C56-0842-A5FC-63E33F4C4E6D}"/>
              </a:ext>
            </a:extLst>
          </p:cNvPr>
          <p:cNvPicPr>
            <a:picLocks noGrp="1" noChangeAspect="1"/>
          </p:cNvPicPr>
          <p:nvPr>
            <p:ph idx="1"/>
          </p:nvPr>
        </p:nvPicPr>
        <p:blipFill rotWithShape="1">
          <a:blip r:embed="rId3"/>
          <a:srcRect t="54878"/>
          <a:stretch/>
        </p:blipFill>
        <p:spPr>
          <a:xfrm>
            <a:off x="914400" y="1846776"/>
            <a:ext cx="9925022" cy="3882682"/>
          </a:xfrm>
          <a:prstGeom prst="rect">
            <a:avLst/>
          </a:prstGeom>
        </p:spPr>
      </p:pic>
      <p:sp>
        <p:nvSpPr>
          <p:cNvPr id="5" name="Title 1">
            <a:extLst>
              <a:ext uri="{FF2B5EF4-FFF2-40B4-BE49-F238E27FC236}">
                <a16:creationId xmlns:a16="http://schemas.microsoft.com/office/drawing/2014/main" id="{A0F72158-33DB-1544-8D66-71D0AB5199EC}"/>
              </a:ext>
            </a:extLst>
          </p:cNvPr>
          <p:cNvSpPr txBox="1">
            <a:spLocks/>
          </p:cNvSpPr>
          <p:nvPr/>
        </p:nvSpPr>
        <p:spPr>
          <a:xfrm rot="20299504">
            <a:off x="729178" y="2471420"/>
            <a:ext cx="10295466" cy="1915160"/>
          </a:xfrm>
          <a:prstGeom prst="rect">
            <a:avLst/>
          </a:prstGeom>
          <a:solidFill>
            <a:schemeClr val="accent6">
              <a:lumMod val="20000"/>
              <a:lumOff val="80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chemeClr val="accent6">
                    <a:lumMod val="50000"/>
                  </a:schemeClr>
                </a:solidFill>
              </a:rPr>
              <a:t>Need to move from interventions focused on compliance to interventions focused on connection and support</a:t>
            </a:r>
          </a:p>
        </p:txBody>
      </p:sp>
    </p:spTree>
    <p:extLst>
      <p:ext uri="{BB962C8B-B14F-4D97-AF65-F5344CB8AC3E}">
        <p14:creationId xmlns:p14="http://schemas.microsoft.com/office/powerpoint/2010/main" val="26846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12B6-F504-C347-910E-8B14A0863C71}"/>
              </a:ext>
            </a:extLst>
          </p:cNvPr>
          <p:cNvSpPr>
            <a:spLocks noGrp="1"/>
          </p:cNvSpPr>
          <p:nvPr>
            <p:ph type="title"/>
          </p:nvPr>
        </p:nvSpPr>
        <p:spPr/>
        <p:txBody>
          <a:bodyPr/>
          <a:lstStyle/>
          <a:p>
            <a:pPr algn="ctr"/>
            <a:r>
              <a:rPr lang="en-US" b="1" dirty="0">
                <a:solidFill>
                  <a:schemeClr val="accent6">
                    <a:lumMod val="75000"/>
                  </a:schemeClr>
                </a:solidFill>
              </a:rPr>
              <a:t>Poll – What is your experience with CICO?</a:t>
            </a:r>
          </a:p>
        </p:txBody>
      </p:sp>
      <p:sp>
        <p:nvSpPr>
          <p:cNvPr id="3" name="Content Placeholder 2">
            <a:extLst>
              <a:ext uri="{FF2B5EF4-FFF2-40B4-BE49-F238E27FC236}">
                <a16:creationId xmlns:a16="http://schemas.microsoft.com/office/drawing/2014/main" id="{D98476DA-7422-2545-BC04-2985207ABB59}"/>
              </a:ext>
            </a:extLst>
          </p:cNvPr>
          <p:cNvSpPr>
            <a:spLocks noGrp="1"/>
          </p:cNvSpPr>
          <p:nvPr>
            <p:ph idx="1"/>
          </p:nvPr>
        </p:nvSpPr>
        <p:spPr/>
        <p:txBody>
          <a:bodyPr/>
          <a:lstStyle/>
          <a:p>
            <a:r>
              <a:rPr lang="en-US" dirty="0"/>
              <a:t>What is Check-in/Check-out?</a:t>
            </a:r>
          </a:p>
          <a:p>
            <a:r>
              <a:rPr lang="en-US" dirty="0"/>
              <a:t>Our school is currently exploring implementation of Check-in/Check-out as a targeted intervention</a:t>
            </a:r>
          </a:p>
          <a:p>
            <a:r>
              <a:rPr lang="en-US" dirty="0"/>
              <a:t>Our school has a well-established CICO intervention in place (supporting 7-12% of our student population)</a:t>
            </a:r>
          </a:p>
          <a:p>
            <a:r>
              <a:rPr lang="en-US" dirty="0"/>
              <a:t>Our school has a well-established CICO intervention in place AND has adapted the use of CICO for issues beyond student need for attention from adults</a:t>
            </a:r>
          </a:p>
        </p:txBody>
      </p:sp>
    </p:spTree>
    <p:extLst>
      <p:ext uri="{BB962C8B-B14F-4D97-AF65-F5344CB8AC3E}">
        <p14:creationId xmlns:p14="http://schemas.microsoft.com/office/powerpoint/2010/main" val="71394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a:extLst>
              <a:ext uri="{FF2B5EF4-FFF2-40B4-BE49-F238E27FC236}">
                <a16:creationId xmlns:a16="http://schemas.microsoft.com/office/drawing/2014/main" id="{394A8B67-2E9A-624E-988B-E01E8C5935F5}"/>
              </a:ext>
            </a:extLst>
          </p:cNvPr>
          <p:cNvSpPr>
            <a:spLocks noGrp="1"/>
          </p:cNvSpPr>
          <p:nvPr>
            <p:ph type="title"/>
          </p:nvPr>
        </p:nvSpPr>
        <p:spPr>
          <a:noFill/>
          <a:extLst>
            <a:ext uri="{909E8E84-426E-40DD-AFC4-6F175D3DCCD1}">
              <a14:hiddenFill xmlns:a14="http://schemas.microsoft.com/office/drawing/2010/main">
                <a:solidFill>
                  <a:srgbClr val="5D81FF"/>
                </a:solidFill>
              </a14:hiddenFill>
            </a:ext>
          </a:extLst>
        </p:spPr>
        <p:txBody>
          <a:bodyPr/>
          <a:lstStyle/>
          <a:p>
            <a:pPr eaLnBrk="1" hangingPunct="1"/>
            <a:r>
              <a:rPr lang="en-US" altLang="en-US" b="1" dirty="0">
                <a:solidFill>
                  <a:schemeClr val="accent6">
                    <a:lumMod val="75000"/>
                  </a:schemeClr>
                </a:solidFill>
                <a:ea typeface="ＭＳ Ｐゴシック" panose="020B0600070205080204" pitchFamily="34" charset="-128"/>
              </a:rPr>
              <a:t>Check-In/Check-Out (CICO)</a:t>
            </a:r>
          </a:p>
        </p:txBody>
      </p:sp>
      <p:sp>
        <p:nvSpPr>
          <p:cNvPr id="29697" name="Content Placeholder 1">
            <a:extLst>
              <a:ext uri="{FF2B5EF4-FFF2-40B4-BE49-F238E27FC236}">
                <a16:creationId xmlns:a16="http://schemas.microsoft.com/office/drawing/2014/main" id="{6E723563-1FEC-0D48-B843-87B6F6466271}"/>
              </a:ext>
            </a:extLst>
          </p:cNvPr>
          <p:cNvSpPr>
            <a:spLocks noGrp="1"/>
          </p:cNvSpPr>
          <p:nvPr>
            <p:ph idx="1"/>
          </p:nvPr>
        </p:nvSpPr>
        <p:spPr/>
        <p:txBody>
          <a:bodyPr rtlCol="0">
            <a:normAutofit/>
          </a:bodyPr>
          <a:lstStyle/>
          <a:p>
            <a:pPr>
              <a:buFont typeface="Arial"/>
              <a:buChar char="•"/>
              <a:defRPr/>
            </a:pPr>
            <a:r>
              <a:rPr lang="en-US" dirty="0">
                <a:ea typeface="+mn-ea"/>
                <a:cs typeface="+mn-cs"/>
              </a:rPr>
              <a:t>Research-based intervention </a:t>
            </a:r>
          </a:p>
          <a:p>
            <a:pPr>
              <a:buFont typeface="Arial"/>
              <a:buChar char="•"/>
              <a:defRPr/>
            </a:pPr>
            <a:r>
              <a:rPr lang="en-US" dirty="0">
                <a:ea typeface="+mn-ea"/>
                <a:cs typeface="+mn-cs"/>
              </a:rPr>
              <a:t>Evidence that school can successfully implement </a:t>
            </a:r>
          </a:p>
          <a:p>
            <a:pPr>
              <a:buFont typeface="Arial"/>
              <a:buChar char="•"/>
              <a:defRPr/>
            </a:pPr>
            <a:r>
              <a:rPr lang="en-US" dirty="0">
                <a:ea typeface="+mn-ea"/>
                <a:cs typeface="+mn-cs"/>
              </a:rPr>
              <a:t>Evidence of decreased problem behavior </a:t>
            </a:r>
          </a:p>
          <a:p>
            <a:pPr>
              <a:buFont typeface="Arial"/>
              <a:buChar char="•"/>
              <a:defRPr/>
            </a:pPr>
            <a:r>
              <a:rPr lang="en-US" dirty="0">
                <a:ea typeface="+mn-ea"/>
                <a:cs typeface="+mn-cs"/>
              </a:rPr>
              <a:t>Effective for 60-75% of students in need of Targeted supports </a:t>
            </a:r>
          </a:p>
          <a:p>
            <a:pPr>
              <a:buFont typeface="Arial"/>
              <a:buChar char="•"/>
              <a:defRPr/>
            </a:pPr>
            <a:r>
              <a:rPr lang="en-US" dirty="0">
                <a:ea typeface="+mn-ea"/>
                <a:cs typeface="+mn-cs"/>
              </a:rPr>
              <a:t>Less effective for students who do not find adult attention reinforcing, but research is promising! </a:t>
            </a:r>
          </a:p>
        </p:txBody>
      </p:sp>
    </p:spTree>
    <p:extLst>
      <p:ext uri="{BB962C8B-B14F-4D97-AF65-F5344CB8AC3E}">
        <p14:creationId xmlns:p14="http://schemas.microsoft.com/office/powerpoint/2010/main" val="48575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CC39-6BD5-B54D-B6FB-C38AEBFFAFD4}"/>
              </a:ext>
            </a:extLst>
          </p:cNvPr>
          <p:cNvSpPr>
            <a:spLocks noGrp="1"/>
          </p:cNvSpPr>
          <p:nvPr>
            <p:ph type="title"/>
          </p:nvPr>
        </p:nvSpPr>
        <p:spPr/>
        <p:txBody>
          <a:bodyPr/>
          <a:lstStyle/>
          <a:p>
            <a:r>
              <a:rPr lang="en-US" b="1" dirty="0">
                <a:solidFill>
                  <a:schemeClr val="accent6">
                    <a:lumMod val="75000"/>
                  </a:schemeClr>
                </a:solidFill>
              </a:rPr>
              <a:t>Key Features of CICO</a:t>
            </a:r>
          </a:p>
        </p:txBody>
      </p:sp>
      <p:sp>
        <p:nvSpPr>
          <p:cNvPr id="3" name="Content Placeholder 2">
            <a:extLst>
              <a:ext uri="{FF2B5EF4-FFF2-40B4-BE49-F238E27FC236}">
                <a16:creationId xmlns:a16="http://schemas.microsoft.com/office/drawing/2014/main" id="{33DFCF98-DEB8-7143-A702-070C38CCDE00}"/>
              </a:ext>
            </a:extLst>
          </p:cNvPr>
          <p:cNvSpPr>
            <a:spLocks noGrp="1"/>
          </p:cNvSpPr>
          <p:nvPr>
            <p:ph idx="1"/>
          </p:nvPr>
        </p:nvSpPr>
        <p:spPr/>
        <p:txBody>
          <a:bodyPr/>
          <a:lstStyle/>
          <a:p>
            <a:r>
              <a:rPr lang="en-US" dirty="0"/>
              <a:t>Check in and out with a Coordinator at the beginning and end of day </a:t>
            </a:r>
          </a:p>
          <a:p>
            <a:r>
              <a:rPr lang="en-US" dirty="0"/>
              <a:t>Increased instruction and feedback on behavioral expectations with the teacher after each class or instructional routine through a Daily Progress Report (DPR) </a:t>
            </a:r>
          </a:p>
          <a:p>
            <a:r>
              <a:rPr lang="en-US" dirty="0"/>
              <a:t>Parent/Guardian provides positive feedback and encouragement to child at the end of each day </a:t>
            </a:r>
          </a:p>
          <a:p>
            <a:r>
              <a:rPr lang="en-US" dirty="0"/>
              <a:t>Student receives reinforcement when behavioral goals are met</a:t>
            </a:r>
          </a:p>
        </p:txBody>
      </p:sp>
    </p:spTree>
    <p:extLst>
      <p:ext uri="{BB962C8B-B14F-4D97-AF65-F5344CB8AC3E}">
        <p14:creationId xmlns:p14="http://schemas.microsoft.com/office/powerpoint/2010/main" val="4947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38103777-43FF-5443-9D65-846CE241E173}"/>
              </a:ext>
            </a:extLst>
          </p:cNvPr>
          <p:cNvSpPr>
            <a:spLocks noChangeArrowheads="1"/>
          </p:cNvSpPr>
          <p:nvPr/>
        </p:nvSpPr>
        <p:spPr bwMode="auto">
          <a:xfrm>
            <a:off x="1524000" y="6189663"/>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a:solidFill>
                  <a:srgbClr val="000000"/>
                </a:solidFill>
                <a:latin typeface="Lato" pitchFamily="34" charset="0"/>
              </a:rPr>
              <a:t>All materials can be found here: </a:t>
            </a:r>
            <a:r>
              <a:rPr lang="en-US" altLang="en-US" sz="1600" u="sng">
                <a:solidFill>
                  <a:srgbClr val="000000"/>
                </a:solidFill>
                <a:latin typeface="Lato" pitchFamily="34" charset="0"/>
                <a:hlinkClick r:id="rId2"/>
              </a:rPr>
              <a:t>https://www.pbisvermont.org/training-resources/webinars/</a:t>
            </a:r>
            <a:endParaRPr lang="en-US" altLang="en-US" sz="2400"/>
          </a:p>
        </p:txBody>
      </p:sp>
      <p:sp>
        <p:nvSpPr>
          <p:cNvPr id="3" name="Oval 2">
            <a:extLst>
              <a:ext uri="{FF2B5EF4-FFF2-40B4-BE49-F238E27FC236}">
                <a16:creationId xmlns:a16="http://schemas.microsoft.com/office/drawing/2014/main" id="{2C29BC24-361B-7841-A9E3-D112EB71C2EA}"/>
              </a:ext>
            </a:extLst>
          </p:cNvPr>
          <p:cNvSpPr/>
          <p:nvPr/>
        </p:nvSpPr>
        <p:spPr>
          <a:xfrm>
            <a:off x="1335088" y="2182780"/>
            <a:ext cx="2889250" cy="2822575"/>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227" name="TextBox 3">
            <a:extLst>
              <a:ext uri="{FF2B5EF4-FFF2-40B4-BE49-F238E27FC236}">
                <a16:creationId xmlns:a16="http://schemas.microsoft.com/office/drawing/2014/main" id="{2695443D-BDD3-0348-9FDE-0D0F46D7EAC9}"/>
              </a:ext>
            </a:extLst>
          </p:cNvPr>
          <p:cNvSpPr txBox="1">
            <a:spLocks noChangeArrowheads="1"/>
          </p:cNvSpPr>
          <p:nvPr/>
        </p:nvSpPr>
        <p:spPr bwMode="auto">
          <a:xfrm>
            <a:off x="1739900" y="2254250"/>
            <a:ext cx="20796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dirty="0"/>
              <a:t>You will be muted during this session. Please use the chat box or raise your hand.</a:t>
            </a:r>
          </a:p>
        </p:txBody>
      </p:sp>
      <p:sp>
        <p:nvSpPr>
          <p:cNvPr id="5" name="Oval 4">
            <a:extLst>
              <a:ext uri="{FF2B5EF4-FFF2-40B4-BE49-F238E27FC236}">
                <a16:creationId xmlns:a16="http://schemas.microsoft.com/office/drawing/2014/main" id="{E4BD3053-AAFC-9D4B-8254-5F1CC6E21F81}"/>
              </a:ext>
            </a:extLst>
          </p:cNvPr>
          <p:cNvSpPr/>
          <p:nvPr/>
        </p:nvSpPr>
        <p:spPr>
          <a:xfrm>
            <a:off x="4460875" y="2181226"/>
            <a:ext cx="2889250" cy="2822575"/>
          </a:xfrm>
          <a:prstGeom prst="ellipse">
            <a:avLst/>
          </a:prstGeom>
          <a:solidFill>
            <a:schemeClr val="accent3">
              <a:lumMod val="40000"/>
              <a:lumOff val="60000"/>
            </a:schemeClr>
          </a:solidFill>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52229" name="TextBox 5">
            <a:extLst>
              <a:ext uri="{FF2B5EF4-FFF2-40B4-BE49-F238E27FC236}">
                <a16:creationId xmlns:a16="http://schemas.microsoft.com/office/drawing/2014/main" id="{C3F7CA03-4656-6C42-8D14-5D5DA4AF1419}"/>
              </a:ext>
            </a:extLst>
          </p:cNvPr>
          <p:cNvSpPr txBox="1">
            <a:spLocks noChangeArrowheads="1"/>
          </p:cNvSpPr>
          <p:nvPr/>
        </p:nvSpPr>
        <p:spPr bwMode="auto">
          <a:xfrm>
            <a:off x="4865689" y="2992438"/>
            <a:ext cx="207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dirty="0"/>
              <a:t>You can show or hide your video.</a:t>
            </a:r>
          </a:p>
        </p:txBody>
      </p:sp>
      <p:sp>
        <p:nvSpPr>
          <p:cNvPr id="7" name="Oval 6">
            <a:extLst>
              <a:ext uri="{FF2B5EF4-FFF2-40B4-BE49-F238E27FC236}">
                <a16:creationId xmlns:a16="http://schemas.microsoft.com/office/drawing/2014/main" id="{3393FBDD-B1D6-DB4B-8531-CD92B47E3101}"/>
              </a:ext>
            </a:extLst>
          </p:cNvPr>
          <p:cNvSpPr/>
          <p:nvPr/>
        </p:nvSpPr>
        <p:spPr>
          <a:xfrm>
            <a:off x="7754939" y="2181224"/>
            <a:ext cx="2889250" cy="2822575"/>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52231" name="TextBox 7">
            <a:extLst>
              <a:ext uri="{FF2B5EF4-FFF2-40B4-BE49-F238E27FC236}">
                <a16:creationId xmlns:a16="http://schemas.microsoft.com/office/drawing/2014/main" id="{853E0510-A94D-A84C-B3D6-13E7E7350ADE}"/>
              </a:ext>
            </a:extLst>
          </p:cNvPr>
          <p:cNvSpPr txBox="1">
            <a:spLocks noChangeArrowheads="1"/>
          </p:cNvSpPr>
          <p:nvPr/>
        </p:nvSpPr>
        <p:spPr bwMode="auto">
          <a:xfrm>
            <a:off x="8158958" y="2438398"/>
            <a:ext cx="20812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dirty="0"/>
              <a:t>This session is being recorded. Please email Anne </a:t>
            </a:r>
            <a:r>
              <a:rPr lang="en-US" altLang="en-US" sz="2400" dirty="0" err="1"/>
              <a:t>Dubie</a:t>
            </a:r>
            <a:r>
              <a:rPr lang="en-US" altLang="en-US" sz="2400" dirty="0"/>
              <a:t> for access.</a:t>
            </a:r>
          </a:p>
        </p:txBody>
      </p:sp>
      <p:sp>
        <p:nvSpPr>
          <p:cNvPr id="2" name="TextBox 1">
            <a:extLst>
              <a:ext uri="{FF2B5EF4-FFF2-40B4-BE49-F238E27FC236}">
                <a16:creationId xmlns:a16="http://schemas.microsoft.com/office/drawing/2014/main" id="{9B75872C-05DF-4749-A3E1-3C599AEDE4B5}"/>
              </a:ext>
            </a:extLst>
          </p:cNvPr>
          <p:cNvSpPr txBox="1"/>
          <p:nvPr/>
        </p:nvSpPr>
        <p:spPr>
          <a:xfrm>
            <a:off x="4460874" y="1011382"/>
            <a:ext cx="2701925" cy="769441"/>
          </a:xfrm>
          <a:prstGeom prst="rect">
            <a:avLst/>
          </a:prstGeom>
          <a:noFill/>
        </p:spPr>
        <p:txBody>
          <a:bodyPr wrap="square" rtlCol="0">
            <a:spAutoFit/>
          </a:bodyPr>
          <a:lstStyle/>
          <a:p>
            <a:pPr algn="ctr"/>
            <a:r>
              <a:rPr lang="en-US" sz="4400" b="1" dirty="0">
                <a:solidFill>
                  <a:schemeClr val="accent6">
                    <a:lumMod val="75000"/>
                  </a:schemeClr>
                </a:solidFill>
              </a:rPr>
              <a:t>Welcome!</a:t>
            </a:r>
          </a:p>
        </p:txBody>
      </p:sp>
    </p:spTree>
    <p:extLst>
      <p:ext uri="{BB962C8B-B14F-4D97-AF65-F5344CB8AC3E}">
        <p14:creationId xmlns:p14="http://schemas.microsoft.com/office/powerpoint/2010/main" val="277799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85276A75-5FFD-B44A-96A5-58F7D5B2E5CA}"/>
              </a:ext>
            </a:extLst>
          </p:cNvPr>
          <p:cNvSpPr>
            <a:spLocks noGrp="1"/>
          </p:cNvSpPr>
          <p:nvPr>
            <p:ph type="title"/>
          </p:nvPr>
        </p:nvSpPr>
        <p:spPr>
          <a:noFill/>
          <a:extLst>
            <a:ext uri="{909E8E84-426E-40DD-AFC4-6F175D3DCCD1}">
              <a14:hiddenFill xmlns:a14="http://schemas.microsoft.com/office/drawing/2010/main">
                <a:solidFill>
                  <a:srgbClr val="5D81FF"/>
                </a:solidFill>
              </a14:hiddenFill>
            </a:ext>
          </a:extLst>
        </p:spPr>
        <p:txBody>
          <a:bodyPr/>
          <a:lstStyle/>
          <a:p>
            <a:pPr eaLnBrk="1" hangingPunct="1"/>
            <a:r>
              <a:rPr lang="en-US" altLang="en-US" b="1" dirty="0">
                <a:solidFill>
                  <a:schemeClr val="accent6">
                    <a:lumMod val="75000"/>
                  </a:schemeClr>
                </a:solidFill>
                <a:ea typeface="ＭＳ Ｐゴシック" panose="020B0600070205080204" pitchFamily="34" charset="-128"/>
              </a:rPr>
              <a:t>CICO Program Logistics</a:t>
            </a:r>
          </a:p>
        </p:txBody>
      </p:sp>
      <p:sp>
        <p:nvSpPr>
          <p:cNvPr id="23554" name="Text Placeholder 2">
            <a:extLst>
              <a:ext uri="{FF2B5EF4-FFF2-40B4-BE49-F238E27FC236}">
                <a16:creationId xmlns:a16="http://schemas.microsoft.com/office/drawing/2014/main" id="{0C7F90F7-A782-694F-9799-AD7E60D72BF2}"/>
              </a:ext>
            </a:extLst>
          </p:cNvPr>
          <p:cNvSpPr>
            <a:spLocks noGrp="1"/>
          </p:cNvSpPr>
          <p:nvPr>
            <p:ph idx="1"/>
          </p:nvPr>
        </p:nvSpPr>
        <p:spPr/>
        <p:txBody>
          <a:bodyPr/>
          <a:lstStyle/>
          <a:p>
            <a:pPr>
              <a:lnSpc>
                <a:spcPct val="80000"/>
              </a:lnSpc>
              <a:spcAft>
                <a:spcPts val="600"/>
              </a:spcAft>
            </a:pPr>
            <a:r>
              <a:rPr lang="en-US" altLang="en-US" dirty="0">
                <a:ea typeface="ＭＳ Ｐゴシック" panose="020B0600070205080204" pitchFamily="34" charset="-128"/>
              </a:rPr>
              <a:t>Daily CICO Progress Report (DPR)</a:t>
            </a:r>
          </a:p>
          <a:p>
            <a:pPr lvl="1">
              <a:lnSpc>
                <a:spcPct val="80000"/>
              </a:lnSpc>
              <a:spcAft>
                <a:spcPts val="600"/>
              </a:spcAft>
            </a:pPr>
            <a:r>
              <a:rPr lang="en-US" altLang="en-US" dirty="0">
                <a:ea typeface="ＭＳ Ｐゴシック" panose="020B0600070205080204" pitchFamily="34" charset="-128"/>
              </a:rPr>
              <a:t>Same expectations for all</a:t>
            </a:r>
          </a:p>
          <a:p>
            <a:pPr lvl="1">
              <a:lnSpc>
                <a:spcPct val="80000"/>
              </a:lnSpc>
              <a:spcAft>
                <a:spcPts val="600"/>
              </a:spcAft>
            </a:pPr>
            <a:r>
              <a:rPr lang="en-US" altLang="en-US" dirty="0">
                <a:ea typeface="ＭＳ Ｐゴシック" panose="020B0600070205080204" pitchFamily="34" charset="-128"/>
              </a:rPr>
              <a:t>Common schedule</a:t>
            </a:r>
          </a:p>
          <a:p>
            <a:pPr lvl="1" eaLnBrk="1" hangingPunct="1">
              <a:lnSpc>
                <a:spcPct val="80000"/>
              </a:lnSpc>
            </a:pPr>
            <a:r>
              <a:rPr lang="en-US" altLang="en-US" dirty="0">
                <a:ea typeface="ＭＳ Ｐゴシック" panose="020B0600070205080204" pitchFamily="34" charset="-128"/>
              </a:rPr>
              <a:t>All staff are taught rules for accepting, completing, and returning the card</a:t>
            </a:r>
          </a:p>
          <a:p>
            <a:pPr lvl="1" eaLnBrk="1" hangingPunct="1">
              <a:lnSpc>
                <a:spcPct val="80000"/>
              </a:lnSpc>
            </a:pPr>
            <a:r>
              <a:rPr lang="en-US" altLang="en-US" dirty="0">
                <a:ea typeface="ＭＳ Ｐゴシック" panose="020B0600070205080204" pitchFamily="34" charset="-128"/>
              </a:rPr>
              <a:t>Daily Progress Report compatible with SWIS</a:t>
            </a:r>
          </a:p>
          <a:p>
            <a:pPr>
              <a:lnSpc>
                <a:spcPct val="80000"/>
              </a:lnSpc>
              <a:spcAft>
                <a:spcPts val="600"/>
              </a:spcAft>
            </a:pPr>
            <a:r>
              <a:rPr lang="en-US" altLang="en-US" dirty="0">
                <a:ea typeface="ＭＳ Ｐゴシック" panose="020B0600070205080204" pitchFamily="34" charset="-128"/>
              </a:rPr>
              <a:t>Home Report Process</a:t>
            </a:r>
          </a:p>
          <a:p>
            <a:pPr lvl="1">
              <a:lnSpc>
                <a:spcPct val="80000"/>
              </a:lnSpc>
              <a:spcAft>
                <a:spcPts val="600"/>
              </a:spcAft>
            </a:pPr>
            <a:r>
              <a:rPr lang="en-US" altLang="en-US" dirty="0">
                <a:ea typeface="ＭＳ Ｐゴシック" panose="020B0600070205080204" pitchFamily="34" charset="-128"/>
              </a:rPr>
              <a:t>Can be same as progress card</a:t>
            </a:r>
          </a:p>
          <a:p>
            <a:pPr lvl="1" eaLnBrk="1" hangingPunct="1">
              <a:lnSpc>
                <a:spcPct val="80000"/>
              </a:lnSpc>
            </a:pPr>
            <a:r>
              <a:rPr lang="en-US" altLang="en-US" dirty="0">
                <a:ea typeface="ＭＳ Ｐゴシック" panose="020B0600070205080204" pitchFamily="34" charset="-128"/>
              </a:rPr>
              <a:t>Can be a unique reporting form</a:t>
            </a:r>
          </a:p>
        </p:txBody>
      </p:sp>
    </p:spTree>
    <p:extLst>
      <p:ext uri="{BB962C8B-B14F-4D97-AF65-F5344CB8AC3E}">
        <p14:creationId xmlns:p14="http://schemas.microsoft.com/office/powerpoint/2010/main" val="223687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a:extLst>
              <a:ext uri="{FF2B5EF4-FFF2-40B4-BE49-F238E27FC236}">
                <a16:creationId xmlns:a16="http://schemas.microsoft.com/office/drawing/2014/main" id="{68216BD4-E380-7546-81BE-48E15F3E1D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35918" y="0"/>
            <a:ext cx="9920164" cy="6858000"/>
          </a:xfrm>
        </p:spPr>
      </p:pic>
    </p:spTree>
    <p:extLst>
      <p:ext uri="{BB962C8B-B14F-4D97-AF65-F5344CB8AC3E}">
        <p14:creationId xmlns:p14="http://schemas.microsoft.com/office/powerpoint/2010/main" val="400321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a:extLst>
              <a:ext uri="{FF2B5EF4-FFF2-40B4-BE49-F238E27FC236}">
                <a16:creationId xmlns:a16="http://schemas.microsoft.com/office/drawing/2014/main" id="{AC9C62CC-82A6-DB49-A92F-E9E2345D2B27}"/>
              </a:ext>
            </a:extLst>
          </p:cNvPr>
          <p:cNvSpPr txBox="1">
            <a:spLocks noChangeArrowheads="1"/>
          </p:cNvSpPr>
          <p:nvPr/>
        </p:nvSpPr>
        <p:spPr bwMode="auto">
          <a:xfrm>
            <a:off x="915492" y="836953"/>
            <a:ext cx="10361015" cy="4964241"/>
          </a:xfrm>
          <a:prstGeom prst="rect">
            <a:avLst/>
          </a:prstGeom>
          <a:solidFill>
            <a:schemeClr val="bg1"/>
          </a:solidFill>
          <a:ln w="6350">
            <a:solidFill>
              <a:srgbClr val="000000"/>
            </a:solidFill>
            <a:miter lim="800000"/>
            <a:headEnd/>
            <a:tailEnd/>
          </a:ln>
          <a:effectLst>
            <a:outerShdw blurRad="50800" dist="38100" algn="l" rotWithShape="0">
              <a:srgbClr val="808080">
                <a:alpha val="39998"/>
              </a:srgb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spcAft>
                <a:spcPts val="1000"/>
              </a:spcAft>
              <a:buNone/>
              <a:defRPr/>
            </a:pPr>
            <a:r>
              <a:rPr lang="en-US" altLang="en-US" sz="3600" b="1" dirty="0">
                <a:solidFill>
                  <a:srgbClr val="000000"/>
                </a:solidFill>
              </a:rPr>
              <a:t>CICO Home Report</a:t>
            </a:r>
            <a:endParaRPr lang="en-US" altLang="en-US" sz="1400" dirty="0">
              <a:solidFill>
                <a:srgbClr val="000000"/>
              </a:solidFill>
            </a:endParaRPr>
          </a:p>
          <a:p>
            <a:pPr>
              <a:lnSpc>
                <a:spcPct val="115000"/>
              </a:lnSpc>
              <a:spcBef>
                <a:spcPct val="0"/>
              </a:spcBef>
              <a:spcAft>
                <a:spcPts val="1000"/>
              </a:spcAft>
              <a:buNone/>
              <a:defRPr/>
            </a:pPr>
            <a:r>
              <a:rPr lang="en-US" altLang="en-US" sz="1800" b="1" dirty="0">
                <a:solidFill>
                  <a:srgbClr val="000000"/>
                </a:solidFill>
              </a:rPr>
              <a:t>Name: ______________________________________________        Date: _____/______/______</a:t>
            </a:r>
            <a:endParaRPr lang="en-US" altLang="en-US" sz="1400" dirty="0">
              <a:solidFill>
                <a:srgbClr val="000000"/>
              </a:solidFill>
            </a:endParaRPr>
          </a:p>
          <a:p>
            <a:pPr>
              <a:lnSpc>
                <a:spcPct val="115000"/>
              </a:lnSpc>
              <a:spcBef>
                <a:spcPct val="0"/>
              </a:spcBef>
              <a:spcAft>
                <a:spcPts val="1000"/>
              </a:spcAft>
              <a:buNone/>
              <a:defRPr/>
            </a:pPr>
            <a:r>
              <a:rPr lang="en-US" altLang="en-US" sz="1800" b="1" dirty="0">
                <a:solidFill>
                  <a:srgbClr val="000000"/>
                </a:solidFill>
                <a:latin typeface="MS Gothic" panose="020B0609070205080204" pitchFamily="49" charset="-128"/>
              </a:rPr>
              <a:t>☐</a:t>
            </a:r>
            <a:r>
              <a:rPr lang="en-US" altLang="en-US" sz="1800" b="1" dirty="0">
                <a:solidFill>
                  <a:srgbClr val="000000"/>
                </a:solidFill>
              </a:rPr>
              <a:t> I met my goal today!</a:t>
            </a:r>
            <a:endParaRPr lang="en-US" altLang="en-US" sz="1400" dirty="0">
              <a:solidFill>
                <a:srgbClr val="000000"/>
              </a:solidFill>
            </a:endParaRPr>
          </a:p>
          <a:p>
            <a:pPr>
              <a:lnSpc>
                <a:spcPct val="115000"/>
              </a:lnSpc>
              <a:spcBef>
                <a:spcPct val="0"/>
              </a:spcBef>
              <a:spcAft>
                <a:spcPts val="1000"/>
              </a:spcAft>
              <a:buNone/>
              <a:defRPr/>
            </a:pPr>
            <a:r>
              <a:rPr lang="en-US" altLang="en-US" sz="1800" b="1" dirty="0">
                <a:solidFill>
                  <a:srgbClr val="000000"/>
                </a:solidFill>
                <a:latin typeface="MS Gothic" panose="020B0609070205080204" pitchFamily="49" charset="-128"/>
              </a:rPr>
              <a:t>☐</a:t>
            </a:r>
            <a:r>
              <a:rPr lang="en-US" altLang="en-US" sz="1800" b="1" dirty="0">
                <a:solidFill>
                  <a:srgbClr val="000000"/>
                </a:solidFill>
              </a:rPr>
              <a:t> I had a hard day today.</a:t>
            </a:r>
            <a:endParaRPr lang="en-US" altLang="en-US" sz="1400" dirty="0">
              <a:solidFill>
                <a:srgbClr val="000000"/>
              </a:solidFill>
            </a:endParaRPr>
          </a:p>
          <a:p>
            <a:pPr>
              <a:lnSpc>
                <a:spcPct val="115000"/>
              </a:lnSpc>
              <a:spcBef>
                <a:spcPct val="0"/>
              </a:spcBef>
              <a:spcAft>
                <a:spcPts val="1000"/>
              </a:spcAft>
              <a:buNone/>
              <a:defRPr/>
            </a:pPr>
            <a:r>
              <a:rPr lang="en-US" altLang="en-US" sz="1800" b="1" dirty="0">
                <a:solidFill>
                  <a:srgbClr val="000000"/>
                </a:solidFill>
              </a:rPr>
              <a:t>One thing I did really well today is ___________________________________________________________</a:t>
            </a:r>
            <a:endParaRPr lang="en-US" altLang="en-US" sz="1400" dirty="0">
              <a:solidFill>
                <a:srgbClr val="000000"/>
              </a:solidFill>
            </a:endParaRPr>
          </a:p>
          <a:p>
            <a:pPr>
              <a:lnSpc>
                <a:spcPct val="115000"/>
              </a:lnSpc>
              <a:spcBef>
                <a:spcPct val="0"/>
              </a:spcBef>
              <a:spcAft>
                <a:spcPts val="1000"/>
              </a:spcAft>
              <a:buNone/>
              <a:defRPr/>
            </a:pPr>
            <a:r>
              <a:rPr lang="en-US" altLang="en-US" sz="1800" b="1" dirty="0">
                <a:solidFill>
                  <a:srgbClr val="000000"/>
                </a:solidFill>
              </a:rPr>
              <a:t>________________________________________________________________________________________</a:t>
            </a:r>
            <a:endParaRPr lang="en-US" altLang="en-US" sz="1400" dirty="0">
              <a:solidFill>
                <a:srgbClr val="000000"/>
              </a:solidFill>
            </a:endParaRPr>
          </a:p>
          <a:p>
            <a:pPr>
              <a:lnSpc>
                <a:spcPct val="115000"/>
              </a:lnSpc>
              <a:spcBef>
                <a:spcPct val="0"/>
              </a:spcBef>
              <a:spcAft>
                <a:spcPts val="1000"/>
              </a:spcAft>
              <a:buNone/>
              <a:defRPr/>
            </a:pPr>
            <a:r>
              <a:rPr lang="en-US" altLang="en-US" sz="1800" b="1" dirty="0">
                <a:solidFill>
                  <a:srgbClr val="000000"/>
                </a:solidFill>
              </a:rPr>
              <a:t>Something I will work on for tomorrow is _____________________________________________________</a:t>
            </a:r>
            <a:endParaRPr lang="en-US" altLang="en-US" sz="1400" dirty="0">
              <a:solidFill>
                <a:srgbClr val="000000"/>
              </a:solidFill>
            </a:endParaRPr>
          </a:p>
          <a:p>
            <a:pPr>
              <a:lnSpc>
                <a:spcPct val="115000"/>
              </a:lnSpc>
              <a:spcBef>
                <a:spcPct val="0"/>
              </a:spcBef>
              <a:spcAft>
                <a:spcPts val="1000"/>
              </a:spcAft>
              <a:buNone/>
              <a:defRPr/>
            </a:pPr>
            <a:r>
              <a:rPr lang="en-US" altLang="en-US" sz="1800" b="1" dirty="0">
                <a:solidFill>
                  <a:srgbClr val="000000"/>
                </a:solidFill>
              </a:rPr>
              <a:t>________________________________________________________________________________________</a:t>
            </a:r>
            <a:endParaRPr lang="en-US" altLang="en-US" sz="1400" dirty="0">
              <a:solidFill>
                <a:srgbClr val="000000"/>
              </a:solidFill>
            </a:endParaRPr>
          </a:p>
          <a:p>
            <a:pPr>
              <a:lnSpc>
                <a:spcPct val="115000"/>
              </a:lnSpc>
              <a:spcBef>
                <a:spcPct val="0"/>
              </a:spcBef>
              <a:spcAft>
                <a:spcPts val="1000"/>
              </a:spcAft>
              <a:buNone/>
              <a:defRPr/>
            </a:pPr>
            <a:r>
              <a:rPr lang="en-US" altLang="en-US" sz="1800" b="1" dirty="0">
                <a:solidFill>
                  <a:srgbClr val="000000"/>
                </a:solidFill>
              </a:rPr>
              <a:t>Comments: _______________________________________________________________________________</a:t>
            </a:r>
            <a:endParaRPr lang="en-US" altLang="en-US" sz="1400" dirty="0">
              <a:solidFill>
                <a:srgbClr val="000000"/>
              </a:solidFill>
            </a:endParaRPr>
          </a:p>
          <a:p>
            <a:pPr>
              <a:lnSpc>
                <a:spcPct val="115000"/>
              </a:lnSpc>
              <a:spcBef>
                <a:spcPct val="0"/>
              </a:spcBef>
              <a:spcAft>
                <a:spcPts val="1000"/>
              </a:spcAft>
              <a:buNone/>
              <a:defRPr/>
            </a:pPr>
            <a:r>
              <a:rPr lang="en-US" altLang="en-US" sz="1800" b="1" dirty="0">
                <a:solidFill>
                  <a:srgbClr val="000000"/>
                </a:solidFill>
              </a:rPr>
              <a:t>Parent Signature: __________________________________________________________________________</a:t>
            </a:r>
            <a:endParaRPr lang="en-US" altLang="en-US" sz="1400" dirty="0">
              <a:solidFill>
                <a:srgbClr val="000000"/>
              </a:solidFill>
            </a:endParaRPr>
          </a:p>
          <a:p>
            <a:pPr>
              <a:lnSpc>
                <a:spcPct val="115000"/>
              </a:lnSpc>
              <a:spcBef>
                <a:spcPct val="0"/>
              </a:spcBef>
              <a:spcAft>
                <a:spcPts val="1000"/>
              </a:spcAft>
              <a:buNone/>
              <a:defRPr/>
            </a:pPr>
            <a:r>
              <a:rPr lang="en-US" altLang="en-US" sz="1800" b="1" dirty="0">
                <a:solidFill>
                  <a:srgbClr val="000000"/>
                </a:solidFill>
              </a:rPr>
              <a:t> </a:t>
            </a:r>
            <a:endParaRPr lang="en-US" altLang="en-US" sz="1400" dirty="0">
              <a:solidFill>
                <a:srgbClr val="000000"/>
              </a:solidFill>
            </a:endParaRPr>
          </a:p>
        </p:txBody>
      </p:sp>
    </p:spTree>
    <p:extLst>
      <p:ext uri="{BB962C8B-B14F-4D97-AF65-F5344CB8AC3E}">
        <p14:creationId xmlns:p14="http://schemas.microsoft.com/office/powerpoint/2010/main" val="74941481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B4978C-AF51-7B42-9C2F-C1DE8F73E5C2}"/>
              </a:ext>
            </a:extLst>
          </p:cNvPr>
          <p:cNvPicPr>
            <a:picLocks noGrp="1" noChangeAspect="1"/>
          </p:cNvPicPr>
          <p:nvPr>
            <p:ph idx="1"/>
          </p:nvPr>
        </p:nvPicPr>
        <p:blipFill>
          <a:blip r:embed="rId2"/>
          <a:stretch>
            <a:fillRect/>
          </a:stretch>
        </p:blipFill>
        <p:spPr>
          <a:xfrm>
            <a:off x="1403499" y="-26145"/>
            <a:ext cx="9950302" cy="6878213"/>
          </a:xfrm>
        </p:spPr>
      </p:pic>
    </p:spTree>
    <p:extLst>
      <p:ext uri="{BB962C8B-B14F-4D97-AF65-F5344CB8AC3E}">
        <p14:creationId xmlns:p14="http://schemas.microsoft.com/office/powerpoint/2010/main" val="40378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473C-2958-974C-B6E5-96A8E75F9CD2}"/>
              </a:ext>
            </a:extLst>
          </p:cNvPr>
          <p:cNvSpPr>
            <a:spLocks noGrp="1"/>
          </p:cNvSpPr>
          <p:nvPr>
            <p:ph type="title"/>
          </p:nvPr>
        </p:nvSpPr>
        <p:spPr/>
        <p:txBody>
          <a:bodyPr/>
          <a:lstStyle/>
          <a:p>
            <a:r>
              <a:rPr lang="en-US" b="1" dirty="0">
                <a:solidFill>
                  <a:schemeClr val="accent6">
                    <a:lumMod val="75000"/>
                  </a:schemeClr>
                </a:solidFill>
              </a:rPr>
              <a:t>SWIS CICO School-wide Report:</a:t>
            </a:r>
          </a:p>
        </p:txBody>
      </p:sp>
      <p:pic>
        <p:nvPicPr>
          <p:cNvPr id="5" name="Content Placeholder 4">
            <a:extLst>
              <a:ext uri="{FF2B5EF4-FFF2-40B4-BE49-F238E27FC236}">
                <a16:creationId xmlns:a16="http://schemas.microsoft.com/office/drawing/2014/main" id="{485E99A5-D1FB-8F40-B00D-17F8A6DEF185}"/>
              </a:ext>
            </a:extLst>
          </p:cNvPr>
          <p:cNvPicPr>
            <a:picLocks noGrp="1" noChangeAspect="1"/>
          </p:cNvPicPr>
          <p:nvPr>
            <p:ph idx="1"/>
          </p:nvPr>
        </p:nvPicPr>
        <p:blipFill>
          <a:blip r:embed="rId2"/>
          <a:stretch>
            <a:fillRect/>
          </a:stretch>
        </p:blipFill>
        <p:spPr>
          <a:xfrm>
            <a:off x="146857" y="1835281"/>
            <a:ext cx="11898286" cy="3972852"/>
          </a:xfrm>
        </p:spPr>
      </p:pic>
    </p:spTree>
    <p:extLst>
      <p:ext uri="{BB962C8B-B14F-4D97-AF65-F5344CB8AC3E}">
        <p14:creationId xmlns:p14="http://schemas.microsoft.com/office/powerpoint/2010/main" val="325596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5A3977E8-1A3A-7946-AC9C-CC5A9567B89E}"/>
              </a:ext>
            </a:extLst>
          </p:cNvPr>
          <p:cNvSpPr>
            <a:spLocks noGrp="1"/>
          </p:cNvSpPr>
          <p:nvPr>
            <p:ph type="title"/>
          </p:nvPr>
        </p:nvSpPr>
        <p:spPr>
          <a:xfrm>
            <a:off x="838200" y="365125"/>
            <a:ext cx="10515600" cy="1325563"/>
          </a:xfrm>
          <a:noFill/>
          <a:extLst>
            <a:ext uri="{909E8E84-426E-40DD-AFC4-6F175D3DCCD1}">
              <a14:hiddenFill xmlns:a14="http://schemas.microsoft.com/office/drawing/2010/main">
                <a:solidFill>
                  <a:srgbClr val="5D81FF"/>
                </a:solidFill>
              </a14:hiddenFill>
            </a:ext>
          </a:extLst>
        </p:spPr>
        <p:txBody>
          <a:bodyPr>
            <a:normAutofit fontScale="90000"/>
          </a:bodyPr>
          <a:lstStyle/>
          <a:p>
            <a:pPr eaLnBrk="1" hangingPunct="1"/>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sz="4900" dirty="0">
                <a:solidFill>
                  <a:schemeClr val="accent6">
                    <a:lumMod val="75000"/>
                  </a:schemeClr>
                </a:solidFill>
                <a:ea typeface="ＭＳ Ｐゴシック" panose="020B0600070205080204" pitchFamily="34" charset="-128"/>
              </a:rPr>
              <a:t>Before implementing CICO, consider:</a:t>
            </a:r>
            <a:br>
              <a:rPr lang="en-US" altLang="en-US" sz="4900" dirty="0">
                <a:solidFill>
                  <a:schemeClr val="accent6">
                    <a:lumMod val="75000"/>
                  </a:schemeClr>
                </a:solidFill>
                <a:ea typeface="ＭＳ Ｐゴシック" panose="020B0600070205080204" pitchFamily="34" charset="-128"/>
              </a:rPr>
            </a:br>
            <a:br>
              <a:rPr lang="en-US" altLang="en-US" sz="4900" dirty="0">
                <a:solidFill>
                  <a:schemeClr val="accent6">
                    <a:lumMod val="75000"/>
                  </a:schemeClr>
                </a:solidFill>
                <a:ea typeface="ＭＳ Ｐゴシック" panose="020B0600070205080204" pitchFamily="34" charset="-128"/>
              </a:rPr>
            </a:br>
            <a:endParaRPr lang="en-US" altLang="en-US" sz="4900" dirty="0">
              <a:solidFill>
                <a:schemeClr val="accent6">
                  <a:lumMod val="75000"/>
                </a:schemeClr>
              </a:solidFill>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DEB4194D-8B64-E84E-BAA4-365F85187EB2}"/>
              </a:ext>
            </a:extLst>
          </p:cNvPr>
          <p:cNvSpPr>
            <a:spLocks noGrp="1"/>
          </p:cNvSpPr>
          <p:nvPr>
            <p:ph idx="1"/>
          </p:nvPr>
        </p:nvSpPr>
        <p:spPr/>
        <p:txBody>
          <a:bodyPr/>
          <a:lstStyle/>
          <a:p>
            <a:pPr>
              <a:lnSpc>
                <a:spcPct val="80000"/>
              </a:lnSpc>
              <a:spcAft>
                <a:spcPts val="1200"/>
              </a:spcAft>
              <a:buFont typeface="Arial" charset="0"/>
              <a:buChar char="•"/>
              <a:defRPr/>
            </a:pPr>
            <a:r>
              <a:rPr lang="en-US" dirty="0">
                <a:ea typeface="ＭＳ Ｐゴシック" pitchFamily="-109" charset="-128"/>
              </a:rPr>
              <a:t>All-faculty, student, family orientation to the CICO intervention</a:t>
            </a:r>
          </a:p>
          <a:p>
            <a:pPr>
              <a:lnSpc>
                <a:spcPct val="80000"/>
              </a:lnSpc>
              <a:spcAft>
                <a:spcPts val="1200"/>
              </a:spcAft>
              <a:buFont typeface="Arial" charset="0"/>
              <a:buChar char="•"/>
              <a:defRPr/>
            </a:pPr>
            <a:r>
              <a:rPr lang="en-US" dirty="0">
                <a:ea typeface="ＭＳ Ｐゴシック" pitchFamily="-109" charset="-128"/>
              </a:rPr>
              <a:t>Assessment of need: </a:t>
            </a:r>
          </a:p>
          <a:p>
            <a:pPr lvl="1">
              <a:lnSpc>
                <a:spcPct val="80000"/>
              </a:lnSpc>
              <a:spcAft>
                <a:spcPts val="1200"/>
              </a:spcAft>
              <a:buFont typeface="Arial" charset="0"/>
              <a:buChar char="–"/>
              <a:defRPr/>
            </a:pPr>
            <a:r>
              <a:rPr lang="en-US" dirty="0">
                <a:ea typeface="ＭＳ Ｐゴシック" pitchFamily="-109" charset="-128"/>
              </a:rPr>
              <a:t>ODR rates</a:t>
            </a:r>
          </a:p>
          <a:p>
            <a:pPr lvl="1">
              <a:lnSpc>
                <a:spcPct val="80000"/>
              </a:lnSpc>
              <a:spcAft>
                <a:spcPts val="1200"/>
              </a:spcAft>
              <a:buFont typeface="Arial" charset="0"/>
              <a:buChar char="–"/>
              <a:defRPr/>
            </a:pPr>
            <a:r>
              <a:rPr lang="en-US" dirty="0">
                <a:ea typeface="ＭＳ Ｐゴシック" pitchFamily="-109" charset="-128"/>
              </a:rPr>
              <a:t>Staff assessment</a:t>
            </a:r>
          </a:p>
          <a:p>
            <a:pPr lvl="1">
              <a:lnSpc>
                <a:spcPct val="80000"/>
              </a:lnSpc>
              <a:spcAft>
                <a:spcPts val="1200"/>
              </a:spcAft>
              <a:buFont typeface="Arial" charset="0"/>
              <a:buChar char="–"/>
              <a:defRPr/>
            </a:pPr>
            <a:r>
              <a:rPr lang="en-US" dirty="0">
                <a:ea typeface="ＭＳ Ｐゴシック" pitchFamily="-109" charset="-128"/>
              </a:rPr>
              <a:t>Referral from home</a:t>
            </a:r>
          </a:p>
          <a:p>
            <a:pPr>
              <a:lnSpc>
                <a:spcPct val="80000"/>
              </a:lnSpc>
              <a:spcAft>
                <a:spcPts val="1200"/>
              </a:spcAft>
              <a:buFont typeface="Arial" charset="0"/>
              <a:buChar char="•"/>
              <a:defRPr/>
            </a:pPr>
            <a:r>
              <a:rPr lang="en-US" dirty="0">
                <a:ea typeface="ＭＳ Ｐゴシック" pitchFamily="-109" charset="-128"/>
              </a:rPr>
              <a:t>Team to manage CICO implementation</a:t>
            </a:r>
          </a:p>
          <a:p>
            <a:pPr eaLnBrk="1" hangingPunct="1">
              <a:lnSpc>
                <a:spcPct val="80000"/>
              </a:lnSpc>
              <a:buFont typeface="Arial" charset="0"/>
              <a:buChar char="•"/>
              <a:defRPr/>
            </a:pPr>
            <a:r>
              <a:rPr lang="en-US" dirty="0">
                <a:ea typeface="ＭＳ Ｐゴシック" pitchFamily="-109" charset="-128"/>
              </a:rPr>
              <a:t>CICO Coordinator</a:t>
            </a:r>
          </a:p>
          <a:p>
            <a:pPr marL="0" indent="0">
              <a:buNone/>
              <a:defRPr/>
            </a:pPr>
            <a:endParaRPr lang="en-US" dirty="0"/>
          </a:p>
        </p:txBody>
      </p:sp>
    </p:spTree>
    <p:extLst>
      <p:ext uri="{BB962C8B-B14F-4D97-AF65-F5344CB8AC3E}">
        <p14:creationId xmlns:p14="http://schemas.microsoft.com/office/powerpoint/2010/main" val="2883236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5003D-AF36-F242-B909-AFC6A5727DFB}"/>
              </a:ext>
            </a:extLst>
          </p:cNvPr>
          <p:cNvPicPr>
            <a:picLocks noChangeAspect="1"/>
          </p:cNvPicPr>
          <p:nvPr/>
        </p:nvPicPr>
        <p:blipFill>
          <a:blip r:embed="rId3"/>
          <a:stretch>
            <a:fillRect/>
          </a:stretch>
        </p:blipFill>
        <p:spPr>
          <a:xfrm>
            <a:off x="899107" y="0"/>
            <a:ext cx="10393785" cy="6858000"/>
          </a:xfrm>
          <a:prstGeom prst="rect">
            <a:avLst/>
          </a:prstGeom>
        </p:spPr>
      </p:pic>
    </p:spTree>
    <p:extLst>
      <p:ext uri="{BB962C8B-B14F-4D97-AF65-F5344CB8AC3E}">
        <p14:creationId xmlns:p14="http://schemas.microsoft.com/office/powerpoint/2010/main" val="4237939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F926-7D96-F54A-BE14-F35C315E88DD}"/>
              </a:ext>
            </a:extLst>
          </p:cNvPr>
          <p:cNvSpPr>
            <a:spLocks noGrp="1"/>
          </p:cNvSpPr>
          <p:nvPr>
            <p:ph type="title"/>
          </p:nvPr>
        </p:nvSpPr>
        <p:spPr/>
        <p:txBody>
          <a:bodyPr/>
          <a:lstStyle/>
          <a:p>
            <a:r>
              <a:rPr lang="en-US" b="1" dirty="0">
                <a:solidFill>
                  <a:schemeClr val="accent6">
                    <a:lumMod val="75000"/>
                  </a:schemeClr>
                </a:solidFill>
              </a:rPr>
              <a:t>CICO is All About Relationships and Connection!</a:t>
            </a:r>
          </a:p>
        </p:txBody>
      </p:sp>
      <p:sp>
        <p:nvSpPr>
          <p:cNvPr id="3" name="Content Placeholder 2">
            <a:extLst>
              <a:ext uri="{FF2B5EF4-FFF2-40B4-BE49-F238E27FC236}">
                <a16:creationId xmlns:a16="http://schemas.microsoft.com/office/drawing/2014/main" id="{03297AE2-FF03-CE4F-B440-1FCE89EF4526}"/>
              </a:ext>
            </a:extLst>
          </p:cNvPr>
          <p:cNvSpPr>
            <a:spLocks noGrp="1"/>
          </p:cNvSpPr>
          <p:nvPr>
            <p:ph idx="1"/>
          </p:nvPr>
        </p:nvSpPr>
        <p:spPr/>
        <p:txBody>
          <a:bodyPr>
            <a:normAutofit/>
          </a:bodyPr>
          <a:lstStyle/>
          <a:p>
            <a:r>
              <a:rPr lang="en-US" sz="3200" dirty="0"/>
              <a:t>Focus on providing reinforcement that involves </a:t>
            </a:r>
            <a:r>
              <a:rPr lang="en-US" sz="3200" b="1" dirty="0"/>
              <a:t>time with adults or other students </a:t>
            </a:r>
            <a:r>
              <a:rPr lang="en-US" sz="3200" dirty="0"/>
              <a:t>to build connections</a:t>
            </a:r>
          </a:p>
          <a:p>
            <a:r>
              <a:rPr lang="en-US" sz="3200" dirty="0"/>
              <a:t>Tangible reinforcers earned should always be paired with </a:t>
            </a:r>
            <a:r>
              <a:rPr lang="en-US" sz="3200" b="1" dirty="0"/>
              <a:t>verbal praise/attention </a:t>
            </a:r>
            <a:r>
              <a:rPr lang="en-US" sz="3200" dirty="0"/>
              <a:t>from adults</a:t>
            </a:r>
          </a:p>
          <a:p>
            <a:r>
              <a:rPr lang="en-US" sz="3200" dirty="0"/>
              <a:t>Graduate students by </a:t>
            </a:r>
            <a:r>
              <a:rPr lang="en-US" sz="3200" b="1" dirty="0"/>
              <a:t>transitioning attention</a:t>
            </a:r>
          </a:p>
        </p:txBody>
      </p:sp>
    </p:spTree>
    <p:extLst>
      <p:ext uri="{BB962C8B-B14F-4D97-AF65-F5344CB8AC3E}">
        <p14:creationId xmlns:p14="http://schemas.microsoft.com/office/powerpoint/2010/main" val="3559070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94A840-F53B-0541-992A-4D5977D94D72}"/>
              </a:ext>
            </a:extLst>
          </p:cNvPr>
          <p:cNvSpPr>
            <a:spLocks noGrp="1"/>
          </p:cNvSpPr>
          <p:nvPr>
            <p:ph type="title"/>
          </p:nvPr>
        </p:nvSpPr>
        <p:spPr>
          <a:xfrm>
            <a:off x="838200" y="2766218"/>
            <a:ext cx="10515600" cy="1325563"/>
          </a:xfrm>
        </p:spPr>
        <p:txBody>
          <a:bodyPr/>
          <a:lstStyle/>
          <a:p>
            <a:pPr algn="ctr"/>
            <a:r>
              <a:rPr lang="en-US" b="1" dirty="0">
                <a:solidFill>
                  <a:schemeClr val="accent6">
                    <a:lumMod val="75000"/>
                  </a:schemeClr>
                </a:solidFill>
              </a:rPr>
              <a:t>Adapting CICO to Meet Different Needs</a:t>
            </a:r>
          </a:p>
        </p:txBody>
      </p:sp>
    </p:spTree>
    <p:extLst>
      <p:ext uri="{BB962C8B-B14F-4D97-AF65-F5344CB8AC3E}">
        <p14:creationId xmlns:p14="http://schemas.microsoft.com/office/powerpoint/2010/main" val="828557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916C-AD78-0D42-B292-E628EACA55E1}"/>
              </a:ext>
            </a:extLst>
          </p:cNvPr>
          <p:cNvSpPr>
            <a:spLocks noGrp="1"/>
          </p:cNvSpPr>
          <p:nvPr>
            <p:ph type="title"/>
          </p:nvPr>
        </p:nvSpPr>
        <p:spPr/>
        <p:txBody>
          <a:bodyPr/>
          <a:lstStyle/>
          <a:p>
            <a:r>
              <a:rPr lang="en-US" b="1" dirty="0">
                <a:solidFill>
                  <a:schemeClr val="accent6">
                    <a:lumMod val="75000"/>
                  </a:schemeClr>
                </a:solidFill>
              </a:rPr>
              <a:t>Adding Pro-Social Characteristics to Teaching Matrix</a:t>
            </a:r>
          </a:p>
        </p:txBody>
      </p:sp>
      <p:pic>
        <p:nvPicPr>
          <p:cNvPr id="6" name="Picture 5">
            <a:extLst>
              <a:ext uri="{FF2B5EF4-FFF2-40B4-BE49-F238E27FC236}">
                <a16:creationId xmlns:a16="http://schemas.microsoft.com/office/drawing/2014/main" id="{EFBC83B4-D500-384D-8541-8F45C83F0FBF}"/>
              </a:ext>
            </a:extLst>
          </p:cNvPr>
          <p:cNvPicPr>
            <a:picLocks noChangeAspect="1"/>
          </p:cNvPicPr>
          <p:nvPr/>
        </p:nvPicPr>
        <p:blipFill>
          <a:blip r:embed="rId2"/>
          <a:stretch>
            <a:fillRect/>
          </a:stretch>
        </p:blipFill>
        <p:spPr>
          <a:xfrm>
            <a:off x="1858441" y="1587510"/>
            <a:ext cx="8475117" cy="5118090"/>
          </a:xfrm>
          <a:prstGeom prst="rect">
            <a:avLst/>
          </a:prstGeom>
        </p:spPr>
      </p:pic>
    </p:spTree>
    <p:extLst>
      <p:ext uri="{BB962C8B-B14F-4D97-AF65-F5344CB8AC3E}">
        <p14:creationId xmlns:p14="http://schemas.microsoft.com/office/powerpoint/2010/main" val="369129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F556F-14A2-544A-BDE3-6256F8F73BB7}"/>
              </a:ext>
            </a:extLst>
          </p:cNvPr>
          <p:cNvSpPr>
            <a:spLocks noGrp="1"/>
          </p:cNvSpPr>
          <p:nvPr>
            <p:ph type="title"/>
          </p:nvPr>
        </p:nvSpPr>
        <p:spPr/>
        <p:txBody>
          <a:bodyPr/>
          <a:lstStyle/>
          <a:p>
            <a:r>
              <a:rPr lang="en-US" b="1" dirty="0">
                <a:solidFill>
                  <a:schemeClr val="accent6">
                    <a:lumMod val="75000"/>
                  </a:schemeClr>
                </a:solidFill>
              </a:rPr>
              <a:t>Acknowledgements: </a:t>
            </a:r>
          </a:p>
        </p:txBody>
      </p:sp>
      <p:pic>
        <p:nvPicPr>
          <p:cNvPr id="7" name="Content Placeholder 6">
            <a:extLst>
              <a:ext uri="{FF2B5EF4-FFF2-40B4-BE49-F238E27FC236}">
                <a16:creationId xmlns:a16="http://schemas.microsoft.com/office/drawing/2014/main" id="{EB6EA5F6-2C53-DC46-8DD3-324757601E76}"/>
              </a:ext>
            </a:extLst>
          </p:cNvPr>
          <p:cNvPicPr>
            <a:picLocks noGrp="1" noChangeAspect="1"/>
          </p:cNvPicPr>
          <p:nvPr>
            <p:ph idx="1"/>
          </p:nvPr>
        </p:nvPicPr>
        <p:blipFill>
          <a:blip r:embed="rId3"/>
          <a:stretch>
            <a:fillRect/>
          </a:stretch>
        </p:blipFill>
        <p:spPr>
          <a:xfrm>
            <a:off x="1245061" y="1498490"/>
            <a:ext cx="2422969" cy="3428243"/>
          </a:xfrm>
        </p:spPr>
      </p:pic>
      <p:sp>
        <p:nvSpPr>
          <p:cNvPr id="8" name="TextBox 7">
            <a:extLst>
              <a:ext uri="{FF2B5EF4-FFF2-40B4-BE49-F238E27FC236}">
                <a16:creationId xmlns:a16="http://schemas.microsoft.com/office/drawing/2014/main" id="{643795B8-1454-EA41-89C4-737DF69397AB}"/>
              </a:ext>
            </a:extLst>
          </p:cNvPr>
          <p:cNvSpPr txBox="1"/>
          <p:nvPr/>
        </p:nvSpPr>
        <p:spPr>
          <a:xfrm>
            <a:off x="975019" y="4897845"/>
            <a:ext cx="2963055" cy="461665"/>
          </a:xfrm>
          <a:prstGeom prst="rect">
            <a:avLst/>
          </a:prstGeom>
          <a:noFill/>
        </p:spPr>
        <p:txBody>
          <a:bodyPr wrap="none" rtlCol="0">
            <a:spAutoFit/>
          </a:bodyPr>
          <a:lstStyle/>
          <a:p>
            <a:r>
              <a:rPr lang="en-US" sz="2400" b="1" dirty="0"/>
              <a:t>Leanne Hawken, </a:t>
            </a:r>
            <a:r>
              <a:rPr lang="en-US" sz="2400" b="1" dirty="0" err="1"/>
              <a:t>Ph.D</a:t>
            </a:r>
            <a:endParaRPr lang="en-US" sz="2400" b="1" dirty="0"/>
          </a:p>
        </p:txBody>
      </p:sp>
      <p:pic>
        <p:nvPicPr>
          <p:cNvPr id="9" name="Content Placeholder 6">
            <a:extLst>
              <a:ext uri="{FF2B5EF4-FFF2-40B4-BE49-F238E27FC236}">
                <a16:creationId xmlns:a16="http://schemas.microsoft.com/office/drawing/2014/main" id="{778566C5-2734-6140-8D6C-107900F90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12" y="4500199"/>
            <a:ext cx="4572000" cy="1256955"/>
          </a:xfrm>
          <a:prstGeom prst="rect">
            <a:avLst/>
          </a:prstGeom>
        </p:spPr>
      </p:pic>
      <p:pic>
        <p:nvPicPr>
          <p:cNvPr id="10" name="Picture 3">
            <a:extLst>
              <a:ext uri="{FF2B5EF4-FFF2-40B4-BE49-F238E27FC236}">
                <a16:creationId xmlns:a16="http://schemas.microsoft.com/office/drawing/2014/main" id="{678A8FF6-2D5D-7342-8B0C-65424DF8A5B1}"/>
              </a:ext>
            </a:extLst>
          </p:cNvPr>
          <p:cNvPicPr>
            <a:picLocks noChangeAspect="1"/>
          </p:cNvPicPr>
          <p:nvPr>
            <p:custDataLst>
              <p:tags r:id="rId1"/>
            </p:custDataLst>
          </p:nvPr>
        </p:nvPicPr>
        <p:blipFill>
          <a:blip r:embed="rId5"/>
          <a:stretch>
            <a:fillRect/>
          </a:stretch>
        </p:blipFill>
        <p:spPr>
          <a:xfrm>
            <a:off x="7618412" y="625101"/>
            <a:ext cx="4419600" cy="2950294"/>
          </a:xfrm>
          <a:prstGeom prst="rect">
            <a:avLst/>
          </a:prstGeom>
          <a:noFill/>
          <a:ln>
            <a:noFill/>
            <a:miter lim="800000"/>
          </a:ln>
        </p:spPr>
      </p:pic>
      <p:pic>
        <p:nvPicPr>
          <p:cNvPr id="5" name="Picture 4">
            <a:extLst>
              <a:ext uri="{FF2B5EF4-FFF2-40B4-BE49-F238E27FC236}">
                <a16:creationId xmlns:a16="http://schemas.microsoft.com/office/drawing/2014/main" id="{1DF876F1-6422-F34F-B64D-572951A7A34B}"/>
              </a:ext>
            </a:extLst>
          </p:cNvPr>
          <p:cNvPicPr>
            <a:picLocks noChangeAspect="1"/>
          </p:cNvPicPr>
          <p:nvPr/>
        </p:nvPicPr>
        <p:blipFill>
          <a:blip r:embed="rId6"/>
          <a:stretch>
            <a:fillRect/>
          </a:stretch>
        </p:blipFill>
        <p:spPr>
          <a:xfrm>
            <a:off x="4251906" y="2470666"/>
            <a:ext cx="2736849" cy="3578956"/>
          </a:xfrm>
          <a:prstGeom prst="rect">
            <a:avLst/>
          </a:prstGeom>
        </p:spPr>
      </p:pic>
    </p:spTree>
    <p:extLst>
      <p:ext uri="{BB962C8B-B14F-4D97-AF65-F5344CB8AC3E}">
        <p14:creationId xmlns:p14="http://schemas.microsoft.com/office/powerpoint/2010/main" val="3727922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C88C-EB81-4D40-B843-F022252C823F}"/>
              </a:ext>
            </a:extLst>
          </p:cNvPr>
          <p:cNvSpPr>
            <a:spLocks noGrp="1"/>
          </p:cNvSpPr>
          <p:nvPr>
            <p:ph type="title"/>
          </p:nvPr>
        </p:nvSpPr>
        <p:spPr>
          <a:xfrm>
            <a:off x="402812" y="2103437"/>
            <a:ext cx="4174067" cy="1325563"/>
          </a:xfrm>
        </p:spPr>
        <p:txBody>
          <a:bodyPr>
            <a:noAutofit/>
          </a:bodyPr>
          <a:lstStyle/>
          <a:p>
            <a:r>
              <a:rPr lang="en-US" b="1" dirty="0">
                <a:solidFill>
                  <a:schemeClr val="accent6">
                    <a:lumMod val="75000"/>
                  </a:schemeClr>
                </a:solidFill>
              </a:rPr>
              <a:t>DPR for Internalizing Characteristics</a:t>
            </a:r>
          </a:p>
        </p:txBody>
      </p:sp>
      <p:pic>
        <p:nvPicPr>
          <p:cNvPr id="6" name="Picture 5">
            <a:extLst>
              <a:ext uri="{FF2B5EF4-FFF2-40B4-BE49-F238E27FC236}">
                <a16:creationId xmlns:a16="http://schemas.microsoft.com/office/drawing/2014/main" id="{113A8D34-22B9-6048-9BB0-78D638260A99}"/>
              </a:ext>
            </a:extLst>
          </p:cNvPr>
          <p:cNvPicPr>
            <a:picLocks noChangeAspect="1"/>
          </p:cNvPicPr>
          <p:nvPr/>
        </p:nvPicPr>
        <p:blipFill>
          <a:blip r:embed="rId2"/>
          <a:stretch>
            <a:fillRect/>
          </a:stretch>
        </p:blipFill>
        <p:spPr>
          <a:xfrm>
            <a:off x="4995334" y="203200"/>
            <a:ext cx="5994399" cy="6451600"/>
          </a:xfrm>
          <a:prstGeom prst="rect">
            <a:avLst/>
          </a:prstGeom>
        </p:spPr>
      </p:pic>
      <p:sp>
        <p:nvSpPr>
          <p:cNvPr id="3" name="Oval 2">
            <a:extLst>
              <a:ext uri="{FF2B5EF4-FFF2-40B4-BE49-F238E27FC236}">
                <a16:creationId xmlns:a16="http://schemas.microsoft.com/office/drawing/2014/main" id="{E076A815-3756-4E4E-B630-2CE346177542}"/>
              </a:ext>
            </a:extLst>
          </p:cNvPr>
          <p:cNvSpPr/>
          <p:nvPr/>
        </p:nvSpPr>
        <p:spPr>
          <a:xfrm>
            <a:off x="6096000" y="1607127"/>
            <a:ext cx="1099897" cy="3602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Oval 3">
            <a:extLst>
              <a:ext uri="{FF2B5EF4-FFF2-40B4-BE49-F238E27FC236}">
                <a16:creationId xmlns:a16="http://schemas.microsoft.com/office/drawing/2014/main" id="{35FB8B0B-127E-E640-8000-1DAE18B7C6CB}"/>
              </a:ext>
            </a:extLst>
          </p:cNvPr>
          <p:cNvSpPr/>
          <p:nvPr/>
        </p:nvSpPr>
        <p:spPr>
          <a:xfrm>
            <a:off x="7195897" y="1496290"/>
            <a:ext cx="1265381" cy="4710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E8428D7-4915-A541-A426-C8DD13085AF8}"/>
              </a:ext>
            </a:extLst>
          </p:cNvPr>
          <p:cNvSpPr/>
          <p:nvPr/>
        </p:nvSpPr>
        <p:spPr>
          <a:xfrm>
            <a:off x="8811104" y="1274617"/>
            <a:ext cx="1094896" cy="6927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395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7ABA-0228-7841-A367-DCE09C18E726}"/>
              </a:ext>
            </a:extLst>
          </p:cNvPr>
          <p:cNvSpPr>
            <a:spLocks noGrp="1"/>
          </p:cNvSpPr>
          <p:nvPr>
            <p:ph type="title"/>
          </p:nvPr>
        </p:nvSpPr>
        <p:spPr>
          <a:xfrm>
            <a:off x="418455" y="2395403"/>
            <a:ext cx="3890074" cy="1325563"/>
          </a:xfrm>
        </p:spPr>
        <p:txBody>
          <a:bodyPr/>
          <a:lstStyle/>
          <a:p>
            <a:r>
              <a:rPr lang="en-US" b="1" dirty="0">
                <a:solidFill>
                  <a:schemeClr val="accent6">
                    <a:lumMod val="75000"/>
                  </a:schemeClr>
                </a:solidFill>
              </a:rPr>
              <a:t>DPR for Recess</a:t>
            </a:r>
          </a:p>
        </p:txBody>
      </p:sp>
      <p:pic>
        <p:nvPicPr>
          <p:cNvPr id="6" name="Picture 5">
            <a:extLst>
              <a:ext uri="{FF2B5EF4-FFF2-40B4-BE49-F238E27FC236}">
                <a16:creationId xmlns:a16="http://schemas.microsoft.com/office/drawing/2014/main" id="{CA9EAF9E-6367-EE46-8027-E2A2C674344D}"/>
              </a:ext>
            </a:extLst>
          </p:cNvPr>
          <p:cNvPicPr>
            <a:picLocks noChangeAspect="1"/>
          </p:cNvPicPr>
          <p:nvPr/>
        </p:nvPicPr>
        <p:blipFill>
          <a:blip r:embed="rId2"/>
          <a:stretch>
            <a:fillRect/>
          </a:stretch>
        </p:blipFill>
        <p:spPr>
          <a:xfrm>
            <a:off x="4881418" y="0"/>
            <a:ext cx="5985164" cy="6858000"/>
          </a:xfrm>
          <a:prstGeom prst="rect">
            <a:avLst/>
          </a:prstGeom>
        </p:spPr>
      </p:pic>
    </p:spTree>
    <p:extLst>
      <p:ext uri="{BB962C8B-B14F-4D97-AF65-F5344CB8AC3E}">
        <p14:creationId xmlns:p14="http://schemas.microsoft.com/office/powerpoint/2010/main" val="1391199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01B3-59A4-7C47-8995-80A11C583073}"/>
              </a:ext>
            </a:extLst>
          </p:cNvPr>
          <p:cNvSpPr>
            <a:spLocks noGrp="1"/>
          </p:cNvSpPr>
          <p:nvPr>
            <p:ph type="title"/>
          </p:nvPr>
        </p:nvSpPr>
        <p:spPr/>
        <p:txBody>
          <a:bodyPr/>
          <a:lstStyle/>
          <a:p>
            <a:r>
              <a:rPr lang="en-US" b="1" dirty="0">
                <a:solidFill>
                  <a:schemeClr val="accent6">
                    <a:lumMod val="75000"/>
                  </a:schemeClr>
                </a:solidFill>
              </a:rPr>
              <a:t>DPR for Attendance</a:t>
            </a:r>
          </a:p>
        </p:txBody>
      </p:sp>
      <p:pic>
        <p:nvPicPr>
          <p:cNvPr id="6" name="Picture 5">
            <a:extLst>
              <a:ext uri="{FF2B5EF4-FFF2-40B4-BE49-F238E27FC236}">
                <a16:creationId xmlns:a16="http://schemas.microsoft.com/office/drawing/2014/main" id="{11EDB89D-D829-2048-8CEA-7608DC5F51BE}"/>
              </a:ext>
            </a:extLst>
          </p:cNvPr>
          <p:cNvPicPr>
            <a:picLocks noChangeAspect="1"/>
          </p:cNvPicPr>
          <p:nvPr/>
        </p:nvPicPr>
        <p:blipFill>
          <a:blip r:embed="rId2"/>
          <a:stretch>
            <a:fillRect/>
          </a:stretch>
        </p:blipFill>
        <p:spPr>
          <a:xfrm>
            <a:off x="654050" y="1690688"/>
            <a:ext cx="10883900" cy="4343400"/>
          </a:xfrm>
          <a:prstGeom prst="rect">
            <a:avLst/>
          </a:prstGeom>
        </p:spPr>
      </p:pic>
    </p:spTree>
    <p:extLst>
      <p:ext uri="{BB962C8B-B14F-4D97-AF65-F5344CB8AC3E}">
        <p14:creationId xmlns:p14="http://schemas.microsoft.com/office/powerpoint/2010/main" val="115817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13C3-57C6-AF45-8737-F0D64D8D0C2F}"/>
              </a:ext>
            </a:extLst>
          </p:cNvPr>
          <p:cNvSpPr>
            <a:spLocks noGrp="1"/>
          </p:cNvSpPr>
          <p:nvPr>
            <p:ph type="title"/>
          </p:nvPr>
        </p:nvSpPr>
        <p:spPr>
          <a:xfrm>
            <a:off x="776207" y="2023444"/>
            <a:ext cx="3750733" cy="1853142"/>
          </a:xfrm>
        </p:spPr>
        <p:txBody>
          <a:bodyPr>
            <a:noAutofit/>
          </a:bodyPr>
          <a:lstStyle/>
          <a:p>
            <a:r>
              <a:rPr lang="en-US" b="1" dirty="0">
                <a:solidFill>
                  <a:schemeClr val="accent6">
                    <a:lumMod val="75000"/>
                  </a:schemeClr>
                </a:solidFill>
              </a:rPr>
              <a:t>DPR for Academics/ Organization</a:t>
            </a:r>
          </a:p>
        </p:txBody>
      </p:sp>
      <p:pic>
        <p:nvPicPr>
          <p:cNvPr id="6" name="Picture 5">
            <a:extLst>
              <a:ext uri="{FF2B5EF4-FFF2-40B4-BE49-F238E27FC236}">
                <a16:creationId xmlns:a16="http://schemas.microsoft.com/office/drawing/2014/main" id="{5EC5EC3D-1801-ED4B-B42F-DFBFB5072F00}"/>
              </a:ext>
            </a:extLst>
          </p:cNvPr>
          <p:cNvPicPr>
            <a:picLocks noChangeAspect="1"/>
          </p:cNvPicPr>
          <p:nvPr/>
        </p:nvPicPr>
        <p:blipFill>
          <a:blip r:embed="rId2"/>
          <a:stretch>
            <a:fillRect/>
          </a:stretch>
        </p:blipFill>
        <p:spPr>
          <a:xfrm>
            <a:off x="5242560" y="0"/>
            <a:ext cx="6583680" cy="6858000"/>
          </a:xfrm>
          <a:prstGeom prst="rect">
            <a:avLst/>
          </a:prstGeom>
        </p:spPr>
      </p:pic>
    </p:spTree>
    <p:extLst>
      <p:ext uri="{BB962C8B-B14F-4D97-AF65-F5344CB8AC3E}">
        <p14:creationId xmlns:p14="http://schemas.microsoft.com/office/powerpoint/2010/main" val="3310142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C7913-AFAD-ED48-85E9-D35A8AC1E939}"/>
              </a:ext>
            </a:extLst>
          </p:cNvPr>
          <p:cNvSpPr>
            <a:spLocks noGrp="1"/>
          </p:cNvSpPr>
          <p:nvPr>
            <p:ph type="title"/>
          </p:nvPr>
        </p:nvSpPr>
        <p:spPr/>
        <p:txBody>
          <a:bodyPr/>
          <a:lstStyle/>
          <a:p>
            <a:r>
              <a:rPr lang="en-US" b="1" dirty="0">
                <a:solidFill>
                  <a:schemeClr val="accent6">
                    <a:lumMod val="75000"/>
                  </a:schemeClr>
                </a:solidFill>
              </a:rPr>
              <a:t>DPR for Social/Academic</a:t>
            </a:r>
          </a:p>
        </p:txBody>
      </p:sp>
      <p:pic>
        <p:nvPicPr>
          <p:cNvPr id="5" name="Content Placeholder 4">
            <a:extLst>
              <a:ext uri="{FF2B5EF4-FFF2-40B4-BE49-F238E27FC236}">
                <a16:creationId xmlns:a16="http://schemas.microsoft.com/office/drawing/2014/main" id="{28268F19-0B4D-6841-8CC6-DBF84D67976B}"/>
              </a:ext>
            </a:extLst>
          </p:cNvPr>
          <p:cNvPicPr>
            <a:picLocks noGrp="1" noChangeAspect="1"/>
          </p:cNvPicPr>
          <p:nvPr>
            <p:ph idx="1"/>
          </p:nvPr>
        </p:nvPicPr>
        <p:blipFill>
          <a:blip r:embed="rId2"/>
          <a:stretch>
            <a:fillRect/>
          </a:stretch>
        </p:blipFill>
        <p:spPr>
          <a:xfrm>
            <a:off x="280001" y="1690688"/>
            <a:ext cx="11631997" cy="4971588"/>
          </a:xfrm>
        </p:spPr>
      </p:pic>
    </p:spTree>
    <p:extLst>
      <p:ext uri="{BB962C8B-B14F-4D97-AF65-F5344CB8AC3E}">
        <p14:creationId xmlns:p14="http://schemas.microsoft.com/office/powerpoint/2010/main" val="3159662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36F8-A067-8B40-9B25-4868704793CA}"/>
              </a:ext>
            </a:extLst>
          </p:cNvPr>
          <p:cNvSpPr>
            <a:spLocks noGrp="1"/>
          </p:cNvSpPr>
          <p:nvPr>
            <p:ph type="title"/>
          </p:nvPr>
        </p:nvSpPr>
        <p:spPr/>
        <p:txBody>
          <a:bodyPr/>
          <a:lstStyle/>
          <a:p>
            <a:r>
              <a:rPr lang="en-US" b="1" dirty="0">
                <a:solidFill>
                  <a:schemeClr val="accent6">
                    <a:lumMod val="75000"/>
                  </a:schemeClr>
                </a:solidFill>
              </a:rPr>
              <a:t>DPR Individualized</a:t>
            </a:r>
          </a:p>
        </p:txBody>
      </p:sp>
      <p:pic>
        <p:nvPicPr>
          <p:cNvPr id="5" name="Content Placeholder 4">
            <a:extLst>
              <a:ext uri="{FF2B5EF4-FFF2-40B4-BE49-F238E27FC236}">
                <a16:creationId xmlns:a16="http://schemas.microsoft.com/office/drawing/2014/main" id="{CB5DE38F-7ECA-FD45-9EA0-1486801B7977}"/>
              </a:ext>
            </a:extLst>
          </p:cNvPr>
          <p:cNvPicPr>
            <a:picLocks noGrp="1" noChangeAspect="1"/>
          </p:cNvPicPr>
          <p:nvPr>
            <p:ph idx="1"/>
          </p:nvPr>
        </p:nvPicPr>
        <p:blipFill>
          <a:blip r:embed="rId3"/>
          <a:stretch>
            <a:fillRect/>
          </a:stretch>
        </p:blipFill>
        <p:spPr>
          <a:xfrm>
            <a:off x="148651" y="1375895"/>
            <a:ext cx="11811375" cy="5116980"/>
          </a:xfrm>
        </p:spPr>
      </p:pic>
    </p:spTree>
    <p:extLst>
      <p:ext uri="{BB962C8B-B14F-4D97-AF65-F5344CB8AC3E}">
        <p14:creationId xmlns:p14="http://schemas.microsoft.com/office/powerpoint/2010/main" val="1895809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4DAD-A421-3C48-A22C-1FAA1A8D2A06}"/>
              </a:ext>
            </a:extLst>
          </p:cNvPr>
          <p:cNvSpPr>
            <a:spLocks noGrp="1"/>
          </p:cNvSpPr>
          <p:nvPr>
            <p:ph type="title"/>
          </p:nvPr>
        </p:nvSpPr>
        <p:spPr/>
        <p:txBody>
          <a:bodyPr>
            <a:normAutofit/>
          </a:bodyPr>
          <a:lstStyle/>
          <a:p>
            <a:r>
              <a:rPr lang="en-US" b="1" dirty="0">
                <a:solidFill>
                  <a:schemeClr val="accent6">
                    <a:lumMod val="75000"/>
                  </a:schemeClr>
                </a:solidFill>
              </a:rPr>
              <a:t>Poll: Prior to COVID-19, to what extent were you adding features or individualizing CICO?</a:t>
            </a:r>
          </a:p>
        </p:txBody>
      </p:sp>
      <p:sp>
        <p:nvSpPr>
          <p:cNvPr id="3" name="Content Placeholder 2">
            <a:extLst>
              <a:ext uri="{FF2B5EF4-FFF2-40B4-BE49-F238E27FC236}">
                <a16:creationId xmlns:a16="http://schemas.microsoft.com/office/drawing/2014/main" id="{2C197876-D984-8748-A34F-BDB71A522712}"/>
              </a:ext>
            </a:extLst>
          </p:cNvPr>
          <p:cNvSpPr>
            <a:spLocks noGrp="1"/>
          </p:cNvSpPr>
          <p:nvPr>
            <p:ph idx="1"/>
          </p:nvPr>
        </p:nvSpPr>
        <p:spPr/>
        <p:txBody>
          <a:bodyPr/>
          <a:lstStyle/>
          <a:p>
            <a:r>
              <a:rPr lang="en-US" dirty="0"/>
              <a:t>All students have received the same intervention with few or no modifications</a:t>
            </a:r>
          </a:p>
          <a:p>
            <a:r>
              <a:rPr lang="en-US" dirty="0"/>
              <a:t>All students on CICO receive ratings based on the school-wide(PBIS) expectations but have a different number of periods depending on need</a:t>
            </a:r>
          </a:p>
          <a:p>
            <a:r>
              <a:rPr lang="en-US" dirty="0"/>
              <a:t>Some students on CICO have individualized CICO expectations and periods</a:t>
            </a:r>
          </a:p>
          <a:p>
            <a:r>
              <a:rPr lang="en-US" dirty="0"/>
              <a:t>All students on CICO have interventions that are individualized to meet their specific needs</a:t>
            </a:r>
          </a:p>
        </p:txBody>
      </p:sp>
    </p:spTree>
    <p:extLst>
      <p:ext uri="{BB962C8B-B14F-4D97-AF65-F5344CB8AC3E}">
        <p14:creationId xmlns:p14="http://schemas.microsoft.com/office/powerpoint/2010/main" val="2564802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C90-EBDD-DE4C-88CB-C088D69DB7C5}"/>
              </a:ext>
            </a:extLst>
          </p:cNvPr>
          <p:cNvSpPr>
            <a:spLocks noGrp="1"/>
          </p:cNvSpPr>
          <p:nvPr>
            <p:ph type="title"/>
          </p:nvPr>
        </p:nvSpPr>
        <p:spPr/>
        <p:txBody>
          <a:bodyPr/>
          <a:lstStyle/>
          <a:p>
            <a:r>
              <a:rPr lang="en-US" b="1" dirty="0">
                <a:solidFill>
                  <a:schemeClr val="accent6">
                    <a:lumMod val="50000"/>
                  </a:schemeClr>
                </a:solidFill>
              </a:rPr>
              <a:t>Activity</a:t>
            </a:r>
          </a:p>
        </p:txBody>
      </p:sp>
      <p:sp>
        <p:nvSpPr>
          <p:cNvPr id="3" name="Content Placeholder 2">
            <a:extLst>
              <a:ext uri="{FF2B5EF4-FFF2-40B4-BE49-F238E27FC236}">
                <a16:creationId xmlns:a16="http://schemas.microsoft.com/office/drawing/2014/main" id="{90582504-AF86-BE43-AB78-1168D97CA0D9}"/>
              </a:ext>
            </a:extLst>
          </p:cNvPr>
          <p:cNvSpPr>
            <a:spLocks noGrp="1"/>
          </p:cNvSpPr>
          <p:nvPr>
            <p:ph idx="1"/>
          </p:nvPr>
        </p:nvSpPr>
        <p:spPr/>
        <p:txBody>
          <a:bodyPr/>
          <a:lstStyle/>
          <a:p>
            <a:r>
              <a:rPr lang="en-US" dirty="0"/>
              <a:t>Consider which of these modifications to CICO match the needs of your students.</a:t>
            </a:r>
          </a:p>
          <a:p>
            <a:r>
              <a:rPr lang="en-US" dirty="0"/>
              <a:t>Which might you incorporate? </a:t>
            </a:r>
          </a:p>
          <a:p>
            <a:r>
              <a:rPr lang="en-US" dirty="0"/>
              <a:t>What changes would you need to make to ensure they are successful? </a:t>
            </a:r>
          </a:p>
          <a:p>
            <a:r>
              <a:rPr lang="en-US" dirty="0"/>
              <a:t>What questions do you have?</a:t>
            </a:r>
          </a:p>
        </p:txBody>
      </p:sp>
    </p:spTree>
    <p:extLst>
      <p:ext uri="{BB962C8B-B14F-4D97-AF65-F5344CB8AC3E}">
        <p14:creationId xmlns:p14="http://schemas.microsoft.com/office/powerpoint/2010/main" val="2644426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4902-22CE-1F41-BF43-5250AF2D57D5}"/>
              </a:ext>
            </a:extLst>
          </p:cNvPr>
          <p:cNvSpPr>
            <a:spLocks noGrp="1"/>
          </p:cNvSpPr>
          <p:nvPr>
            <p:ph type="title"/>
          </p:nvPr>
        </p:nvSpPr>
        <p:spPr/>
        <p:txBody>
          <a:bodyPr>
            <a:normAutofit fontScale="90000"/>
          </a:bodyPr>
          <a:lstStyle/>
          <a:p>
            <a:r>
              <a:rPr lang="en-US" sz="4900" b="1" dirty="0">
                <a:solidFill>
                  <a:schemeClr val="accent6">
                    <a:lumMod val="75000"/>
                  </a:schemeClr>
                </a:solidFill>
              </a:rPr>
              <a:t>Adapting CICO for Differing Learning Environments – Identifying Student Need</a:t>
            </a:r>
            <a:br>
              <a:rPr lang="en-US" dirty="0"/>
            </a:br>
            <a:endParaRPr lang="en-US" dirty="0"/>
          </a:p>
        </p:txBody>
      </p:sp>
      <p:sp>
        <p:nvSpPr>
          <p:cNvPr id="3" name="Content Placeholder 2">
            <a:extLst>
              <a:ext uri="{FF2B5EF4-FFF2-40B4-BE49-F238E27FC236}">
                <a16:creationId xmlns:a16="http://schemas.microsoft.com/office/drawing/2014/main" id="{B11CDE43-EE4F-A94D-A796-1B825A5DB749}"/>
              </a:ext>
            </a:extLst>
          </p:cNvPr>
          <p:cNvSpPr>
            <a:spLocks noGrp="1"/>
          </p:cNvSpPr>
          <p:nvPr>
            <p:ph idx="1"/>
          </p:nvPr>
        </p:nvSpPr>
        <p:spPr/>
        <p:txBody>
          <a:bodyPr>
            <a:normAutofit/>
          </a:bodyPr>
          <a:lstStyle/>
          <a:p>
            <a:r>
              <a:rPr lang="en-US" dirty="0"/>
              <a:t>For students previously receiving CICO, assess whether the student displays a need for CICO while distance learning is in place</a:t>
            </a:r>
          </a:p>
          <a:p>
            <a:r>
              <a:rPr lang="en-US" dirty="0"/>
              <a:t>Teams should feel empowered to set intervention entrance criteria using distance learning standards:</a:t>
            </a:r>
          </a:p>
          <a:p>
            <a:pPr lvl="1"/>
            <a:r>
              <a:rPr lang="en-US" dirty="0"/>
              <a:t>Work completion</a:t>
            </a:r>
          </a:p>
          <a:p>
            <a:pPr lvl="1"/>
            <a:r>
              <a:rPr lang="en-US" dirty="0"/>
              <a:t>Engaging in virtual environment without interrupting/disrupting others </a:t>
            </a:r>
          </a:p>
          <a:p>
            <a:pPr lvl="1"/>
            <a:r>
              <a:rPr lang="en-US" dirty="0"/>
              <a:t>Showing up for virtual learning/attendance</a:t>
            </a:r>
          </a:p>
          <a:p>
            <a:pPr lvl="1"/>
            <a:r>
              <a:rPr lang="en-US" dirty="0"/>
              <a:t>Participating in learning and social interactions</a:t>
            </a:r>
          </a:p>
          <a:p>
            <a:pPr marL="0" indent="0">
              <a:buNone/>
            </a:pPr>
            <a:br>
              <a:rPr lang="en-US" dirty="0"/>
            </a:br>
            <a:endParaRPr lang="en-US" dirty="0"/>
          </a:p>
        </p:txBody>
      </p:sp>
    </p:spTree>
    <p:extLst>
      <p:ext uri="{BB962C8B-B14F-4D97-AF65-F5344CB8AC3E}">
        <p14:creationId xmlns:p14="http://schemas.microsoft.com/office/powerpoint/2010/main" val="1011717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B6B3-C93D-4648-B4E6-F91AE19DED5F}"/>
              </a:ext>
            </a:extLst>
          </p:cNvPr>
          <p:cNvSpPr>
            <a:spLocks noGrp="1"/>
          </p:cNvSpPr>
          <p:nvPr>
            <p:ph type="title"/>
          </p:nvPr>
        </p:nvSpPr>
        <p:spPr>
          <a:xfrm>
            <a:off x="1267691" y="1866713"/>
            <a:ext cx="5040119" cy="1899375"/>
          </a:xfrm>
        </p:spPr>
        <p:txBody>
          <a:bodyPr>
            <a:noAutofit/>
          </a:bodyPr>
          <a:lstStyle/>
          <a:p>
            <a:r>
              <a:rPr lang="en-US" b="1" dirty="0">
                <a:solidFill>
                  <a:schemeClr val="accent6">
                    <a:lumMod val="75000"/>
                  </a:schemeClr>
                </a:solidFill>
              </a:rPr>
              <a:t>Assess Student Need by Checking In</a:t>
            </a:r>
          </a:p>
        </p:txBody>
      </p:sp>
      <p:pic>
        <p:nvPicPr>
          <p:cNvPr id="5" name="Content Placeholder 4">
            <a:extLst>
              <a:ext uri="{FF2B5EF4-FFF2-40B4-BE49-F238E27FC236}">
                <a16:creationId xmlns:a16="http://schemas.microsoft.com/office/drawing/2014/main" id="{91DBFB46-FC3F-F64F-8085-6AA69CC074E1}"/>
              </a:ext>
            </a:extLst>
          </p:cNvPr>
          <p:cNvPicPr>
            <a:picLocks noGrp="1" noChangeAspect="1"/>
          </p:cNvPicPr>
          <p:nvPr>
            <p:ph idx="1"/>
          </p:nvPr>
        </p:nvPicPr>
        <p:blipFill>
          <a:blip r:embed="rId2"/>
          <a:stretch>
            <a:fillRect/>
          </a:stretch>
        </p:blipFill>
        <p:spPr>
          <a:xfrm>
            <a:off x="6788257" y="153389"/>
            <a:ext cx="4315691" cy="6642935"/>
          </a:xfrm>
        </p:spPr>
      </p:pic>
    </p:spTree>
    <p:extLst>
      <p:ext uri="{BB962C8B-B14F-4D97-AF65-F5344CB8AC3E}">
        <p14:creationId xmlns:p14="http://schemas.microsoft.com/office/powerpoint/2010/main" val="147799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9621-9511-824F-9112-248DAC234B39}"/>
              </a:ext>
            </a:extLst>
          </p:cNvPr>
          <p:cNvSpPr>
            <a:spLocks noGrp="1"/>
          </p:cNvSpPr>
          <p:nvPr>
            <p:ph type="title"/>
          </p:nvPr>
        </p:nvSpPr>
        <p:spPr>
          <a:noFill/>
        </p:spPr>
        <p:txBody>
          <a:bodyPr>
            <a:normAutofit/>
          </a:bodyPr>
          <a:lstStyle/>
          <a:p>
            <a:r>
              <a:rPr lang="en-US" b="1" dirty="0">
                <a:solidFill>
                  <a:srgbClr val="006600"/>
                </a:solidFill>
              </a:rPr>
              <a:t>Context</a:t>
            </a:r>
          </a:p>
        </p:txBody>
      </p:sp>
      <p:sp>
        <p:nvSpPr>
          <p:cNvPr id="3" name="Content Placeholder 2">
            <a:extLst>
              <a:ext uri="{FF2B5EF4-FFF2-40B4-BE49-F238E27FC236}">
                <a16:creationId xmlns:a16="http://schemas.microsoft.com/office/drawing/2014/main" id="{5BCC6694-3F61-654C-8070-BA20A220C7F5}"/>
              </a:ext>
            </a:extLst>
          </p:cNvPr>
          <p:cNvSpPr>
            <a:spLocks noGrp="1"/>
          </p:cNvSpPr>
          <p:nvPr>
            <p:ph idx="1"/>
          </p:nvPr>
        </p:nvSpPr>
        <p:spPr>
          <a:xfrm>
            <a:off x="1787236" y="1846119"/>
            <a:ext cx="8229600" cy="3165762"/>
          </a:xfrm>
        </p:spPr>
        <p:txBody>
          <a:bodyPr/>
          <a:lstStyle/>
          <a:p>
            <a:pPr marL="0" indent="0" algn="ctr">
              <a:buNone/>
            </a:pPr>
            <a:r>
              <a:rPr lang="en-US" sz="3600" dirty="0"/>
              <a:t>SUs/SDs and schools planning for students and staff to return following COVID-19 closures must </a:t>
            </a:r>
            <a:r>
              <a:rPr lang="en-US" sz="3600" b="1" i="1" dirty="0"/>
              <a:t>prioritize</a:t>
            </a:r>
            <a:r>
              <a:rPr lang="en-US" sz="3600" dirty="0"/>
              <a:t> efforts to address social and emotional learning and mental and behavioral health needs.</a:t>
            </a:r>
            <a:br>
              <a:rPr lang="en-US" dirty="0"/>
            </a:br>
            <a:endParaRPr lang="en-US" dirty="0"/>
          </a:p>
        </p:txBody>
      </p:sp>
    </p:spTree>
    <p:extLst>
      <p:ext uri="{BB962C8B-B14F-4D97-AF65-F5344CB8AC3E}">
        <p14:creationId xmlns:p14="http://schemas.microsoft.com/office/powerpoint/2010/main" val="1109820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D5C8-05AC-4842-8D40-0C04F73D6725}"/>
              </a:ext>
            </a:extLst>
          </p:cNvPr>
          <p:cNvSpPr>
            <a:spLocks noGrp="1"/>
          </p:cNvSpPr>
          <p:nvPr>
            <p:ph type="title"/>
          </p:nvPr>
        </p:nvSpPr>
        <p:spPr/>
        <p:txBody>
          <a:bodyPr/>
          <a:lstStyle/>
          <a:p>
            <a:r>
              <a:rPr lang="en-US" b="1" dirty="0">
                <a:solidFill>
                  <a:schemeClr val="accent6">
                    <a:lumMod val="75000"/>
                  </a:schemeClr>
                </a:solidFill>
              </a:rPr>
              <a:t>Adapting CICO for Differing Learning Environments – Who, When, How?</a:t>
            </a:r>
          </a:p>
        </p:txBody>
      </p:sp>
      <p:sp>
        <p:nvSpPr>
          <p:cNvPr id="3" name="Content Placeholder 2">
            <a:extLst>
              <a:ext uri="{FF2B5EF4-FFF2-40B4-BE49-F238E27FC236}">
                <a16:creationId xmlns:a16="http://schemas.microsoft.com/office/drawing/2014/main" id="{5D6F12D9-880D-AD41-A93B-848BD882E01B}"/>
              </a:ext>
            </a:extLst>
          </p:cNvPr>
          <p:cNvSpPr>
            <a:spLocks noGrp="1"/>
          </p:cNvSpPr>
          <p:nvPr>
            <p:ph idx="1"/>
          </p:nvPr>
        </p:nvSpPr>
        <p:spPr/>
        <p:txBody>
          <a:bodyPr>
            <a:normAutofit fontScale="92500" lnSpcReduction="10000"/>
          </a:bodyPr>
          <a:lstStyle/>
          <a:p>
            <a:pPr marL="0" indent="0">
              <a:buNone/>
            </a:pPr>
            <a:r>
              <a:rPr lang="en-US" b="1" i="1" dirty="0"/>
              <a:t>Who will do the check-ins?</a:t>
            </a:r>
          </a:p>
          <a:p>
            <a:pPr lvl="1"/>
            <a:r>
              <a:rPr lang="en-US" dirty="0"/>
              <a:t>CICO coordinator? Classroom teacher? Family members? Who else is available?</a:t>
            </a:r>
          </a:p>
          <a:p>
            <a:pPr lvl="1"/>
            <a:r>
              <a:rPr lang="en-US" dirty="0"/>
              <a:t>Student can self-monitor</a:t>
            </a:r>
          </a:p>
          <a:p>
            <a:pPr lvl="2"/>
            <a:r>
              <a:rPr lang="en-US" dirty="0"/>
              <a:t>Must provide instruction, especially to younger students</a:t>
            </a:r>
          </a:p>
          <a:p>
            <a:pPr lvl="2"/>
            <a:r>
              <a:rPr lang="en-US" dirty="0"/>
              <a:t>Research on self-monitoring is effective even if inaccurate</a:t>
            </a:r>
          </a:p>
          <a:p>
            <a:pPr marL="0" indent="0">
              <a:buNone/>
            </a:pPr>
            <a:r>
              <a:rPr lang="en-US" b="1" i="1" dirty="0"/>
              <a:t>When and how often will check-ins occur?</a:t>
            </a:r>
          </a:p>
          <a:p>
            <a:pPr lvl="1"/>
            <a:r>
              <a:rPr lang="en-US" dirty="0"/>
              <a:t>May be too ambitious to do several times per day</a:t>
            </a:r>
          </a:p>
          <a:p>
            <a:pPr lvl="1"/>
            <a:r>
              <a:rPr lang="en-US" dirty="0"/>
              <a:t>Perhaps 2-3 times a week</a:t>
            </a:r>
          </a:p>
          <a:p>
            <a:pPr lvl="1"/>
            <a:r>
              <a:rPr lang="en-US" dirty="0"/>
              <a:t>Perhaps just Monday morning check-in and Friday afternoon check-out</a:t>
            </a:r>
          </a:p>
          <a:p>
            <a:pPr marL="0" indent="0">
              <a:buNone/>
            </a:pPr>
            <a:r>
              <a:rPr lang="en-US" b="1" i="1" dirty="0"/>
              <a:t>How will you check in?</a:t>
            </a:r>
          </a:p>
          <a:p>
            <a:pPr lvl="1"/>
            <a:r>
              <a:rPr lang="en-US" dirty="0"/>
              <a:t>Maybe on Zoom</a:t>
            </a:r>
          </a:p>
          <a:p>
            <a:pPr lvl="1"/>
            <a:r>
              <a:rPr lang="en-US" dirty="0"/>
              <a:t>Perhaps text or phone call</a:t>
            </a:r>
          </a:p>
          <a:p>
            <a:pPr lvl="1"/>
            <a:endParaRPr lang="en-US" dirty="0"/>
          </a:p>
        </p:txBody>
      </p:sp>
    </p:spTree>
    <p:extLst>
      <p:ext uri="{BB962C8B-B14F-4D97-AF65-F5344CB8AC3E}">
        <p14:creationId xmlns:p14="http://schemas.microsoft.com/office/powerpoint/2010/main" val="453964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a:extLst>
              <a:ext uri="{FF2B5EF4-FFF2-40B4-BE49-F238E27FC236}">
                <a16:creationId xmlns:a16="http://schemas.microsoft.com/office/drawing/2014/main" id="{EE58AB6C-69D7-4141-B429-1AD2A0135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6" y="425515"/>
            <a:ext cx="12040668" cy="62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59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a:extLst>
              <a:ext uri="{FF2B5EF4-FFF2-40B4-BE49-F238E27FC236}">
                <a16:creationId xmlns:a16="http://schemas.microsoft.com/office/drawing/2014/main" id="{8C789B24-0698-D74D-82E9-F4EF62B89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15" y="167182"/>
            <a:ext cx="12103992" cy="669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490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a:extLst>
              <a:ext uri="{FF2B5EF4-FFF2-40B4-BE49-F238E27FC236}">
                <a16:creationId xmlns:a16="http://schemas.microsoft.com/office/drawing/2014/main" id="{7F79264B-AF7D-AB48-8BBE-4CCA1EE01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570"/>
            <a:ext cx="12192000" cy="672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046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FCE8D-46FE-0648-ADC8-517AF4B46DF8}"/>
              </a:ext>
            </a:extLst>
          </p:cNvPr>
          <p:cNvSpPr>
            <a:spLocks noGrp="1"/>
          </p:cNvSpPr>
          <p:nvPr>
            <p:ph type="ctrTitle"/>
          </p:nvPr>
        </p:nvSpPr>
        <p:spPr/>
        <p:txBody>
          <a:bodyPr/>
          <a:lstStyle/>
          <a:p>
            <a:r>
              <a:rPr lang="en-US" b="1" dirty="0">
                <a:solidFill>
                  <a:schemeClr val="accent6">
                    <a:lumMod val="75000"/>
                  </a:schemeClr>
                </a:solidFill>
              </a:rPr>
              <a:t>Remote Check-in Examples</a:t>
            </a:r>
          </a:p>
        </p:txBody>
      </p:sp>
    </p:spTree>
    <p:extLst>
      <p:ext uri="{BB962C8B-B14F-4D97-AF65-F5344CB8AC3E}">
        <p14:creationId xmlns:p14="http://schemas.microsoft.com/office/powerpoint/2010/main" val="1604789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DEA0-B08A-8842-AC84-2947D8B319D5}"/>
              </a:ext>
            </a:extLst>
          </p:cNvPr>
          <p:cNvSpPr>
            <a:spLocks noGrp="1"/>
          </p:cNvSpPr>
          <p:nvPr>
            <p:ph type="title"/>
          </p:nvPr>
        </p:nvSpPr>
        <p:spPr/>
        <p:txBody>
          <a:bodyPr/>
          <a:lstStyle/>
          <a:p>
            <a:r>
              <a:rPr lang="en-US" b="1" dirty="0">
                <a:solidFill>
                  <a:schemeClr val="accent6">
                    <a:lumMod val="75000"/>
                  </a:schemeClr>
                </a:solidFill>
              </a:rPr>
              <a:t>Daily Reinforcement:</a:t>
            </a:r>
          </a:p>
        </p:txBody>
      </p:sp>
      <p:sp>
        <p:nvSpPr>
          <p:cNvPr id="3" name="Content Placeholder 2">
            <a:extLst>
              <a:ext uri="{FF2B5EF4-FFF2-40B4-BE49-F238E27FC236}">
                <a16:creationId xmlns:a16="http://schemas.microsoft.com/office/drawing/2014/main" id="{5E927C72-323C-0848-9413-E82E5FBD841A}"/>
              </a:ext>
            </a:extLst>
          </p:cNvPr>
          <p:cNvSpPr>
            <a:spLocks noGrp="1"/>
          </p:cNvSpPr>
          <p:nvPr>
            <p:ph idx="1"/>
          </p:nvPr>
        </p:nvSpPr>
        <p:spPr/>
        <p:txBody>
          <a:bodyPr>
            <a:normAutofit/>
          </a:bodyPr>
          <a:lstStyle/>
          <a:p>
            <a:r>
              <a:rPr lang="en-US" dirty="0"/>
              <a:t>Remember: practice, feedback, reinforcement</a:t>
            </a:r>
          </a:p>
          <a:p>
            <a:r>
              <a:rPr lang="en-US" dirty="0"/>
              <a:t>Set goal so students can experience immediate success</a:t>
            </a:r>
          </a:p>
          <a:p>
            <a:r>
              <a:rPr lang="en-US" dirty="0"/>
              <a:t>Ideas for reinforcement:</a:t>
            </a:r>
          </a:p>
          <a:p>
            <a:pPr lvl="1"/>
            <a:r>
              <a:rPr lang="en-US" dirty="0"/>
              <a:t>Snack with coordinator</a:t>
            </a:r>
          </a:p>
          <a:p>
            <a:pPr lvl="1"/>
            <a:r>
              <a:rPr lang="en-US" dirty="0"/>
              <a:t>Lunch with friends</a:t>
            </a:r>
          </a:p>
          <a:p>
            <a:pPr lvl="1"/>
            <a:r>
              <a:rPr lang="en-US" dirty="0"/>
              <a:t>Extended time for lunch</a:t>
            </a:r>
          </a:p>
          <a:p>
            <a:pPr lvl="1"/>
            <a:r>
              <a:rPr lang="en-US" dirty="0"/>
              <a:t>Tell jokes</a:t>
            </a:r>
          </a:p>
          <a:p>
            <a:pPr lvl="1"/>
            <a:r>
              <a:rPr lang="en-US" dirty="0"/>
              <a:t>Online karaoke</a:t>
            </a:r>
          </a:p>
          <a:p>
            <a:pPr lvl="1"/>
            <a:r>
              <a:rPr lang="en-US" dirty="0"/>
              <a:t>Doodle together</a:t>
            </a:r>
          </a:p>
          <a:p>
            <a:pPr lvl="1"/>
            <a:r>
              <a:rPr lang="en-US" dirty="0"/>
              <a:t>Tell stories</a:t>
            </a:r>
          </a:p>
          <a:p>
            <a:pPr lvl="1"/>
            <a:endParaRPr lang="en-US" dirty="0"/>
          </a:p>
          <a:p>
            <a:endParaRPr lang="en-US" dirty="0"/>
          </a:p>
        </p:txBody>
      </p:sp>
    </p:spTree>
    <p:extLst>
      <p:ext uri="{BB962C8B-B14F-4D97-AF65-F5344CB8AC3E}">
        <p14:creationId xmlns:p14="http://schemas.microsoft.com/office/powerpoint/2010/main" val="1378930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D47E-C4A7-5D48-840F-551C02508213}"/>
              </a:ext>
            </a:extLst>
          </p:cNvPr>
          <p:cNvSpPr>
            <a:spLocks noGrp="1"/>
          </p:cNvSpPr>
          <p:nvPr>
            <p:ph type="title"/>
          </p:nvPr>
        </p:nvSpPr>
        <p:spPr/>
        <p:txBody>
          <a:bodyPr/>
          <a:lstStyle/>
          <a:p>
            <a:r>
              <a:rPr lang="en-US" b="1" dirty="0">
                <a:solidFill>
                  <a:schemeClr val="accent6">
                    <a:lumMod val="75000"/>
                  </a:schemeClr>
                </a:solidFill>
              </a:rPr>
              <a:t>Adapting Data-Based Decision Rules:</a:t>
            </a:r>
          </a:p>
        </p:txBody>
      </p:sp>
      <p:sp>
        <p:nvSpPr>
          <p:cNvPr id="3" name="Content Placeholder 2">
            <a:extLst>
              <a:ext uri="{FF2B5EF4-FFF2-40B4-BE49-F238E27FC236}">
                <a16:creationId xmlns:a16="http://schemas.microsoft.com/office/drawing/2014/main" id="{61560C00-B349-5B44-8FD8-BE1E4FCC1374}"/>
              </a:ext>
            </a:extLst>
          </p:cNvPr>
          <p:cNvSpPr>
            <a:spLocks noGrp="1"/>
          </p:cNvSpPr>
          <p:nvPr>
            <p:ph idx="1"/>
          </p:nvPr>
        </p:nvSpPr>
        <p:spPr/>
        <p:txBody>
          <a:bodyPr/>
          <a:lstStyle/>
          <a:p>
            <a:r>
              <a:rPr lang="en-US" dirty="0"/>
              <a:t>May need to change goal line from 80% to 50-60%</a:t>
            </a:r>
          </a:p>
          <a:p>
            <a:r>
              <a:rPr lang="en-US" altLang="en-US" dirty="0">
                <a:ea typeface="ＭＳ Ｐゴシック" panose="020B0600070205080204" pitchFamily="34" charset="-128"/>
              </a:rPr>
              <a:t>Perhaps biggest concern is the student just showing up</a:t>
            </a:r>
          </a:p>
          <a:p>
            <a:r>
              <a:rPr lang="en-US" altLang="en-US" dirty="0">
                <a:ea typeface="ＭＳ Ｐゴシック" panose="020B0600070205080204" pitchFamily="34" charset="-128"/>
              </a:rPr>
              <a:t>Student may not meet goals due to factors not under their control</a:t>
            </a:r>
          </a:p>
          <a:p>
            <a:r>
              <a:rPr lang="en-US" dirty="0"/>
              <a:t>May check in daily with a Google form – “How do you feel?” “Are you ready for learning?”</a:t>
            </a:r>
          </a:p>
          <a:p>
            <a:endParaRPr lang="en-US" dirty="0"/>
          </a:p>
        </p:txBody>
      </p:sp>
    </p:spTree>
    <p:extLst>
      <p:ext uri="{BB962C8B-B14F-4D97-AF65-F5344CB8AC3E}">
        <p14:creationId xmlns:p14="http://schemas.microsoft.com/office/powerpoint/2010/main" val="3488599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A622-6F66-A240-A2CA-BB0D303D1F23}"/>
              </a:ext>
            </a:extLst>
          </p:cNvPr>
          <p:cNvSpPr>
            <a:spLocks noGrp="1"/>
          </p:cNvSpPr>
          <p:nvPr>
            <p:ph type="title"/>
          </p:nvPr>
        </p:nvSpPr>
        <p:spPr/>
        <p:txBody>
          <a:bodyPr/>
          <a:lstStyle/>
          <a:p>
            <a:r>
              <a:rPr lang="en-US" b="1" dirty="0">
                <a:solidFill>
                  <a:schemeClr val="accent6">
                    <a:lumMod val="75000"/>
                  </a:schemeClr>
                </a:solidFill>
              </a:rPr>
              <a:t>Collecting, Using, and Sharing Data</a:t>
            </a:r>
          </a:p>
        </p:txBody>
      </p:sp>
      <p:sp>
        <p:nvSpPr>
          <p:cNvPr id="3" name="Content Placeholder 2">
            <a:extLst>
              <a:ext uri="{FF2B5EF4-FFF2-40B4-BE49-F238E27FC236}">
                <a16:creationId xmlns:a16="http://schemas.microsoft.com/office/drawing/2014/main" id="{91C82576-3409-9541-A9FB-37DC1A95C4A5}"/>
              </a:ext>
            </a:extLst>
          </p:cNvPr>
          <p:cNvSpPr>
            <a:spLocks noGrp="1"/>
          </p:cNvSpPr>
          <p:nvPr>
            <p:ph idx="1"/>
          </p:nvPr>
        </p:nvSpPr>
        <p:spPr/>
        <p:txBody>
          <a:bodyPr/>
          <a:lstStyle/>
          <a:p>
            <a:r>
              <a:rPr lang="en-US" dirty="0"/>
              <a:t>Keep as uniform as possible</a:t>
            </a:r>
          </a:p>
          <a:p>
            <a:r>
              <a:rPr lang="en-US" dirty="0"/>
              <a:t>SWIS CICO:</a:t>
            </a:r>
          </a:p>
          <a:p>
            <a:pPr lvl="1"/>
            <a:r>
              <a:rPr lang="en-US" dirty="0"/>
              <a:t>Same number of periods</a:t>
            </a:r>
          </a:p>
          <a:p>
            <a:pPr lvl="1"/>
            <a:r>
              <a:rPr lang="en-US" dirty="0"/>
              <a:t>Scores of 0-1-2</a:t>
            </a:r>
          </a:p>
          <a:p>
            <a:pPr lvl="1"/>
            <a:r>
              <a:rPr lang="en-US" dirty="0"/>
              <a:t>Can leave blank if no check in during certain periods</a:t>
            </a:r>
          </a:p>
          <a:p>
            <a:pPr lvl="1"/>
            <a:endParaRPr lang="en-US" dirty="0"/>
          </a:p>
          <a:p>
            <a:r>
              <a:rPr lang="en-US" dirty="0"/>
              <a:t>Consider a google from for modified CICO</a:t>
            </a:r>
          </a:p>
          <a:p>
            <a:r>
              <a:rPr lang="en-US" dirty="0"/>
              <a:t>Share data with staff, students, and families</a:t>
            </a:r>
          </a:p>
          <a:p>
            <a:endParaRPr lang="en-US" dirty="0"/>
          </a:p>
        </p:txBody>
      </p:sp>
    </p:spTree>
    <p:extLst>
      <p:ext uri="{BB962C8B-B14F-4D97-AF65-F5344CB8AC3E}">
        <p14:creationId xmlns:p14="http://schemas.microsoft.com/office/powerpoint/2010/main" val="4232249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E4FC-BDED-504E-A8EA-F5273E3767F8}"/>
              </a:ext>
            </a:extLst>
          </p:cNvPr>
          <p:cNvSpPr>
            <a:spLocks noGrp="1"/>
          </p:cNvSpPr>
          <p:nvPr>
            <p:ph type="title"/>
          </p:nvPr>
        </p:nvSpPr>
        <p:spPr/>
        <p:txBody>
          <a:bodyPr/>
          <a:lstStyle/>
          <a:p>
            <a:r>
              <a:rPr lang="en-US" b="1" dirty="0">
                <a:solidFill>
                  <a:schemeClr val="accent6">
                    <a:lumMod val="75000"/>
                  </a:schemeClr>
                </a:solidFill>
              </a:rPr>
              <a:t>Connect with Family Members!</a:t>
            </a:r>
          </a:p>
        </p:txBody>
      </p:sp>
      <p:sp>
        <p:nvSpPr>
          <p:cNvPr id="3" name="Content Placeholder 2">
            <a:extLst>
              <a:ext uri="{FF2B5EF4-FFF2-40B4-BE49-F238E27FC236}">
                <a16:creationId xmlns:a16="http://schemas.microsoft.com/office/drawing/2014/main" id="{C7799B5B-E3AC-C347-8902-31E8FDA75927}"/>
              </a:ext>
            </a:extLst>
          </p:cNvPr>
          <p:cNvSpPr>
            <a:spLocks noGrp="1"/>
          </p:cNvSpPr>
          <p:nvPr>
            <p:ph idx="1"/>
          </p:nvPr>
        </p:nvSpPr>
        <p:spPr/>
        <p:txBody>
          <a:bodyPr/>
          <a:lstStyle/>
          <a:p>
            <a:r>
              <a:rPr lang="en-US" dirty="0"/>
              <a:t>Find out from family members how process is going at least once/week</a:t>
            </a:r>
          </a:p>
          <a:p>
            <a:pPr marL="0" indent="0">
              <a:buNone/>
            </a:pPr>
            <a:endParaRPr lang="en-US" dirty="0"/>
          </a:p>
          <a:p>
            <a:r>
              <a:rPr lang="en-US" dirty="0"/>
              <a:t>If key components not going well, don’t scrap the intervention</a:t>
            </a:r>
          </a:p>
          <a:p>
            <a:pPr lvl="1"/>
            <a:r>
              <a:rPr lang="en-US" dirty="0"/>
              <a:t>Ask what you need to teach/re-teach</a:t>
            </a:r>
          </a:p>
          <a:p>
            <a:pPr lvl="1"/>
            <a:r>
              <a:rPr lang="en-US" dirty="0"/>
              <a:t>Have you taught it well enough for the intervention to be successful?</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2759169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3E5B-F0AD-1B4D-A471-7EAAB34CCCD7}"/>
              </a:ext>
            </a:extLst>
          </p:cNvPr>
          <p:cNvSpPr>
            <a:spLocks noGrp="1"/>
          </p:cNvSpPr>
          <p:nvPr>
            <p:ph type="title"/>
          </p:nvPr>
        </p:nvSpPr>
        <p:spPr/>
        <p:txBody>
          <a:bodyPr/>
          <a:lstStyle/>
          <a:p>
            <a:r>
              <a:rPr lang="en-US" dirty="0">
                <a:solidFill>
                  <a:schemeClr val="accent6">
                    <a:lumMod val="75000"/>
                  </a:schemeClr>
                </a:solidFill>
              </a:rPr>
              <a:t>Take Home Messages</a:t>
            </a:r>
          </a:p>
        </p:txBody>
      </p:sp>
      <p:sp>
        <p:nvSpPr>
          <p:cNvPr id="3" name="Content Placeholder 2">
            <a:extLst>
              <a:ext uri="{FF2B5EF4-FFF2-40B4-BE49-F238E27FC236}">
                <a16:creationId xmlns:a16="http://schemas.microsoft.com/office/drawing/2014/main" id="{7DD1A08E-18BA-E949-8F78-983B58210259}"/>
              </a:ext>
            </a:extLst>
          </p:cNvPr>
          <p:cNvSpPr>
            <a:spLocks noGrp="1"/>
          </p:cNvSpPr>
          <p:nvPr>
            <p:ph idx="1"/>
          </p:nvPr>
        </p:nvSpPr>
        <p:spPr/>
        <p:txBody>
          <a:bodyPr/>
          <a:lstStyle/>
          <a:p>
            <a:r>
              <a:rPr lang="en-US" dirty="0"/>
              <a:t>Focus on key, active CICO elements:</a:t>
            </a:r>
          </a:p>
          <a:p>
            <a:pPr lvl="1"/>
            <a:r>
              <a:rPr lang="en-US" b="1" dirty="0"/>
              <a:t>Connections</a:t>
            </a:r>
            <a:r>
              <a:rPr lang="en-US" dirty="0"/>
              <a:t> of students with adults at school</a:t>
            </a:r>
          </a:p>
          <a:p>
            <a:pPr lvl="1"/>
            <a:r>
              <a:rPr lang="en-US" dirty="0"/>
              <a:t>Regular </a:t>
            </a:r>
            <a:r>
              <a:rPr lang="en-US" b="1" dirty="0"/>
              <a:t>feedback/instruction </a:t>
            </a:r>
            <a:r>
              <a:rPr lang="en-US" dirty="0"/>
              <a:t>on behavior and practice in </a:t>
            </a:r>
            <a:r>
              <a:rPr lang="en-US" b="1" dirty="0"/>
              <a:t>self-monitoring</a:t>
            </a:r>
          </a:p>
          <a:p>
            <a:pPr lvl="1"/>
            <a:r>
              <a:rPr lang="en-US" b="1" dirty="0"/>
              <a:t>Home/school communication</a:t>
            </a:r>
          </a:p>
          <a:p>
            <a:pPr lvl="1"/>
            <a:r>
              <a:rPr lang="en-US" dirty="0"/>
              <a:t>Use </a:t>
            </a:r>
            <a:r>
              <a:rPr lang="en-US" b="1" dirty="0"/>
              <a:t>data</a:t>
            </a:r>
            <a:r>
              <a:rPr lang="en-US" dirty="0"/>
              <a:t> for decision-making</a:t>
            </a:r>
          </a:p>
          <a:p>
            <a:pPr lvl="1"/>
            <a:endParaRPr lang="en-US" dirty="0"/>
          </a:p>
          <a:p>
            <a:r>
              <a:rPr lang="en-US" dirty="0"/>
              <a:t>Assess, adapt, monitor progress, re-adapt!</a:t>
            </a:r>
          </a:p>
        </p:txBody>
      </p:sp>
    </p:spTree>
    <p:extLst>
      <p:ext uri="{BB962C8B-B14F-4D97-AF65-F5344CB8AC3E}">
        <p14:creationId xmlns:p14="http://schemas.microsoft.com/office/powerpoint/2010/main" val="369008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0041-5AEA-574A-9A12-E6D3C2306902}"/>
              </a:ext>
            </a:extLst>
          </p:cNvPr>
          <p:cNvSpPr>
            <a:spLocks noGrp="1"/>
          </p:cNvSpPr>
          <p:nvPr>
            <p:ph type="title"/>
          </p:nvPr>
        </p:nvSpPr>
        <p:spPr>
          <a:xfrm>
            <a:off x="838200" y="365125"/>
            <a:ext cx="10515600" cy="1325563"/>
          </a:xfrm>
          <a:noFill/>
        </p:spPr>
        <p:txBody>
          <a:bodyPr/>
          <a:lstStyle/>
          <a:p>
            <a:r>
              <a:rPr lang="en-US" b="1" dirty="0">
                <a:solidFill>
                  <a:schemeClr val="accent6">
                    <a:lumMod val="75000"/>
                  </a:schemeClr>
                </a:solidFill>
              </a:rPr>
              <a:t>PBIS as a Supportive Framework</a:t>
            </a:r>
          </a:p>
        </p:txBody>
      </p:sp>
      <p:sp>
        <p:nvSpPr>
          <p:cNvPr id="3" name="Content Placeholder 2">
            <a:extLst>
              <a:ext uri="{FF2B5EF4-FFF2-40B4-BE49-F238E27FC236}">
                <a16:creationId xmlns:a16="http://schemas.microsoft.com/office/drawing/2014/main" id="{B6A2C7DE-6FA7-CA48-BA3D-8BD4DB8618CA}"/>
              </a:ext>
            </a:extLst>
          </p:cNvPr>
          <p:cNvSpPr>
            <a:spLocks noGrp="1"/>
          </p:cNvSpPr>
          <p:nvPr>
            <p:ph idx="1"/>
          </p:nvPr>
        </p:nvSpPr>
        <p:spPr/>
        <p:txBody>
          <a:bodyPr>
            <a:normAutofit lnSpcReduction="10000"/>
          </a:bodyPr>
          <a:lstStyle/>
          <a:p>
            <a:pPr marL="0" indent="0" algn="ctr">
              <a:buNone/>
            </a:pPr>
            <a:r>
              <a:rPr lang="en-US" altLang="en-US" sz="3600" i="1" dirty="0"/>
              <a:t>PBIS has meant the world to us as we have made the transition back to in-person learning. I have said a million times over the past 3 months that PBIS provides a perfect framework for us to articulate, teach, practice, and reinforce all of these new routines in our buildings. </a:t>
            </a:r>
          </a:p>
          <a:p>
            <a:pPr marL="0" indent="0" algn="ctr">
              <a:buNone/>
            </a:pPr>
            <a:endParaRPr lang="en-US" altLang="en-US" sz="3600" i="1" dirty="0"/>
          </a:p>
          <a:p>
            <a:pPr algn="ctr">
              <a:spcBef>
                <a:spcPts val="0"/>
              </a:spcBef>
              <a:buFontTx/>
              <a:buChar char="-"/>
            </a:pPr>
            <a:r>
              <a:rPr lang="en-US" altLang="en-US" sz="3600" i="1" dirty="0"/>
              <a:t>Matt Young, Principal, </a:t>
            </a:r>
          </a:p>
          <a:p>
            <a:pPr marL="0" indent="0" algn="ctr">
              <a:spcBef>
                <a:spcPts val="0"/>
              </a:spcBef>
              <a:buNone/>
            </a:pPr>
            <a:r>
              <a:rPr lang="en-US" altLang="en-US" sz="3600" i="1" dirty="0"/>
              <a:t>Peoples Academy Middle School</a:t>
            </a:r>
          </a:p>
          <a:p>
            <a:endParaRPr lang="en-US" dirty="0"/>
          </a:p>
        </p:txBody>
      </p:sp>
    </p:spTree>
    <p:extLst>
      <p:ext uri="{BB962C8B-B14F-4D97-AF65-F5344CB8AC3E}">
        <p14:creationId xmlns:p14="http://schemas.microsoft.com/office/powerpoint/2010/main" val="354280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8B46-B7FC-0841-A4F0-D809F6A1AF24}"/>
              </a:ext>
            </a:extLst>
          </p:cNvPr>
          <p:cNvSpPr>
            <a:spLocks noGrp="1"/>
          </p:cNvSpPr>
          <p:nvPr>
            <p:ph type="title"/>
          </p:nvPr>
        </p:nvSpPr>
        <p:spPr/>
        <p:txBody>
          <a:bodyPr/>
          <a:lstStyle/>
          <a:p>
            <a:r>
              <a:rPr lang="en-US" b="1" dirty="0">
                <a:solidFill>
                  <a:schemeClr val="accent6">
                    <a:lumMod val="75000"/>
                  </a:schemeClr>
                </a:solidFill>
              </a:rPr>
              <a:t>Agenda</a:t>
            </a:r>
          </a:p>
        </p:txBody>
      </p:sp>
      <p:sp>
        <p:nvSpPr>
          <p:cNvPr id="3" name="Content Placeholder 2">
            <a:extLst>
              <a:ext uri="{FF2B5EF4-FFF2-40B4-BE49-F238E27FC236}">
                <a16:creationId xmlns:a16="http://schemas.microsoft.com/office/drawing/2014/main" id="{B703E08D-4D3E-DB42-8835-096A0B4301CB}"/>
              </a:ext>
            </a:extLst>
          </p:cNvPr>
          <p:cNvSpPr>
            <a:spLocks noGrp="1"/>
          </p:cNvSpPr>
          <p:nvPr>
            <p:ph idx="1"/>
          </p:nvPr>
        </p:nvSpPr>
        <p:spPr/>
        <p:txBody>
          <a:bodyPr>
            <a:normAutofit/>
          </a:bodyPr>
          <a:lstStyle/>
          <a:p>
            <a:r>
              <a:rPr lang="en-US" sz="3200" dirty="0"/>
              <a:t>Framework Guiding our Efforts</a:t>
            </a:r>
          </a:p>
          <a:p>
            <a:r>
              <a:rPr lang="en-US" sz="3200" dirty="0"/>
              <a:t>Solidifying the Targeted Level </a:t>
            </a:r>
          </a:p>
          <a:p>
            <a:r>
              <a:rPr lang="en-US" sz="3200" dirty="0"/>
              <a:t>Check-In/Check-Out Defined</a:t>
            </a:r>
          </a:p>
          <a:p>
            <a:r>
              <a:rPr lang="en-US" sz="3200" dirty="0"/>
              <a:t>Variations of CICO</a:t>
            </a:r>
          </a:p>
          <a:p>
            <a:r>
              <a:rPr lang="en-US" sz="3200" dirty="0"/>
              <a:t>Considerations with COVID-19</a:t>
            </a:r>
          </a:p>
        </p:txBody>
      </p:sp>
    </p:spTree>
    <p:extLst>
      <p:ext uri="{BB962C8B-B14F-4D97-AF65-F5344CB8AC3E}">
        <p14:creationId xmlns:p14="http://schemas.microsoft.com/office/powerpoint/2010/main" val="3300196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231638-5F3C-7341-BA66-D8994EFCA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524" y="0"/>
            <a:ext cx="9084952" cy="6858000"/>
          </a:xfrm>
          <a:prstGeom prst="rect">
            <a:avLst/>
          </a:prstGeom>
        </p:spPr>
      </p:pic>
    </p:spTree>
    <p:extLst>
      <p:ext uri="{BB962C8B-B14F-4D97-AF65-F5344CB8AC3E}">
        <p14:creationId xmlns:p14="http://schemas.microsoft.com/office/powerpoint/2010/main" val="367628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5ABF-4216-6E4D-A8D9-4961C7343262}"/>
              </a:ext>
            </a:extLst>
          </p:cNvPr>
          <p:cNvSpPr>
            <a:spLocks noGrp="1"/>
          </p:cNvSpPr>
          <p:nvPr>
            <p:ph type="title"/>
          </p:nvPr>
        </p:nvSpPr>
        <p:spPr/>
        <p:txBody>
          <a:bodyPr>
            <a:normAutofit/>
          </a:bodyPr>
          <a:lstStyle/>
          <a:p>
            <a:r>
              <a:rPr lang="en-US" b="1" dirty="0">
                <a:solidFill>
                  <a:schemeClr val="accent6">
                    <a:lumMod val="75000"/>
                  </a:schemeClr>
                </a:solidFill>
              </a:rPr>
              <a:t>Guiding Principle for Equity</a:t>
            </a:r>
          </a:p>
        </p:txBody>
      </p:sp>
      <p:sp>
        <p:nvSpPr>
          <p:cNvPr id="4" name="Content Placeholder 3">
            <a:extLst>
              <a:ext uri="{FF2B5EF4-FFF2-40B4-BE49-F238E27FC236}">
                <a16:creationId xmlns:a16="http://schemas.microsoft.com/office/drawing/2014/main" id="{C2DB1D95-B7A2-BE42-B576-93D556794897}"/>
              </a:ext>
            </a:extLst>
          </p:cNvPr>
          <p:cNvSpPr>
            <a:spLocks noGrp="1"/>
          </p:cNvSpPr>
          <p:nvPr>
            <p:ph sz="half" idx="1"/>
          </p:nvPr>
        </p:nvSpPr>
        <p:spPr>
          <a:xfrm>
            <a:off x="838199" y="1825625"/>
            <a:ext cx="6094229" cy="4667250"/>
          </a:xfrm>
        </p:spPr>
        <p:txBody>
          <a:bodyPr/>
          <a:lstStyle/>
          <a:p>
            <a:pPr marL="0" indent="0">
              <a:buNone/>
            </a:pPr>
            <a:r>
              <a:rPr lang="en-US" dirty="0"/>
              <a:t>“Instructional supports, practices, and interventions can be tiered – students can not! There are no “tier 2 students” (or tier 3 or tier 1). By assigning this type of label to students we make their current status permanent. That is the antithesis of the concepts underlying a multi-tiered system of supports.”</a:t>
            </a:r>
          </a:p>
          <a:p>
            <a:pPr marL="0" indent="0">
              <a:buNone/>
            </a:pPr>
            <a:endParaRPr lang="en-US" dirty="0"/>
          </a:p>
          <a:p>
            <a:pPr marL="0" indent="0">
              <a:buNone/>
            </a:pPr>
            <a:r>
              <a:rPr lang="en-US" i="1" dirty="0" err="1"/>
              <a:t>VTmtss</a:t>
            </a:r>
            <a:r>
              <a:rPr lang="en-US" i="1" dirty="0"/>
              <a:t> Field Guide 2019</a:t>
            </a:r>
          </a:p>
        </p:txBody>
      </p:sp>
      <p:pic>
        <p:nvPicPr>
          <p:cNvPr id="7" name="Content Placeholder 6">
            <a:extLst>
              <a:ext uri="{FF2B5EF4-FFF2-40B4-BE49-F238E27FC236}">
                <a16:creationId xmlns:a16="http://schemas.microsoft.com/office/drawing/2014/main" id="{97846F1B-1AD8-F745-8D2C-533CC20083B0}"/>
              </a:ext>
            </a:extLst>
          </p:cNvPr>
          <p:cNvPicPr>
            <a:picLocks noGrp="1" noChangeAspect="1"/>
          </p:cNvPicPr>
          <p:nvPr>
            <p:ph sz="half" idx="2"/>
          </p:nvPr>
        </p:nvPicPr>
        <p:blipFill>
          <a:blip r:embed="rId3"/>
          <a:stretch>
            <a:fillRect/>
          </a:stretch>
        </p:blipFill>
        <p:spPr>
          <a:xfrm>
            <a:off x="6932428" y="1825625"/>
            <a:ext cx="4887454" cy="4332546"/>
          </a:xfrm>
        </p:spPr>
      </p:pic>
    </p:spTree>
    <p:extLst>
      <p:ext uri="{BB962C8B-B14F-4D97-AF65-F5344CB8AC3E}">
        <p14:creationId xmlns:p14="http://schemas.microsoft.com/office/powerpoint/2010/main" val="329735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6852DCA-408E-B04A-A8B2-E4B83E57665A}"/>
              </a:ext>
            </a:extLst>
          </p:cNvPr>
          <p:cNvGraphicFramePr/>
          <p:nvPr/>
        </p:nvGraphicFramePr>
        <p:xfrm>
          <a:off x="3276600" y="11430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EE33CC0A-6C05-354E-8D07-AA7792ECB496}"/>
              </a:ext>
            </a:extLst>
          </p:cNvPr>
          <p:cNvGraphicFramePr/>
          <p:nvPr/>
        </p:nvGraphicFramePr>
        <p:xfrm>
          <a:off x="914400" y="8890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5-Point Star 8">
            <a:extLst>
              <a:ext uri="{FF2B5EF4-FFF2-40B4-BE49-F238E27FC236}">
                <a16:creationId xmlns:a16="http://schemas.microsoft.com/office/drawing/2014/main" id="{AC30E297-A214-5F46-B83C-3EA5105EF177}"/>
              </a:ext>
            </a:extLst>
          </p:cNvPr>
          <p:cNvSpPr/>
          <p:nvPr/>
        </p:nvSpPr>
        <p:spPr>
          <a:xfrm>
            <a:off x="8492331" y="2030413"/>
            <a:ext cx="6858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0000"/>
              </a:solidFill>
              <a:latin typeface="Arial"/>
            </a:endParaRPr>
          </a:p>
        </p:txBody>
      </p:sp>
      <p:cxnSp>
        <p:nvCxnSpPr>
          <p:cNvPr id="20" name="Straight Connector 19">
            <a:extLst>
              <a:ext uri="{FF2B5EF4-FFF2-40B4-BE49-F238E27FC236}">
                <a16:creationId xmlns:a16="http://schemas.microsoft.com/office/drawing/2014/main" id="{5D360B4A-8CCA-E84C-9EC5-41F9C6B2D665}"/>
              </a:ext>
            </a:extLst>
          </p:cNvPr>
          <p:cNvCxnSpPr>
            <a:cxnSpLocks noChangeShapeType="1"/>
          </p:cNvCxnSpPr>
          <p:nvPr/>
        </p:nvCxnSpPr>
        <p:spPr bwMode="auto">
          <a:xfrm rot="16200000" flipH="1">
            <a:off x="4191000" y="5307013"/>
            <a:ext cx="1371600" cy="304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23">
            <a:extLst>
              <a:ext uri="{FF2B5EF4-FFF2-40B4-BE49-F238E27FC236}">
                <a16:creationId xmlns:a16="http://schemas.microsoft.com/office/drawing/2014/main" id="{DC760BD0-38DC-D244-92EE-30ED2181EB67}"/>
              </a:ext>
            </a:extLst>
          </p:cNvPr>
          <p:cNvCxnSpPr>
            <a:cxnSpLocks noChangeShapeType="1"/>
          </p:cNvCxnSpPr>
          <p:nvPr/>
        </p:nvCxnSpPr>
        <p:spPr bwMode="auto">
          <a:xfrm rot="5400000" flipH="1" flipV="1">
            <a:off x="3924300" y="4583113"/>
            <a:ext cx="2667000" cy="457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25">
            <a:extLst>
              <a:ext uri="{FF2B5EF4-FFF2-40B4-BE49-F238E27FC236}">
                <a16:creationId xmlns:a16="http://schemas.microsoft.com/office/drawing/2014/main" id="{10DF098F-EDC8-3E41-B625-68640825C8DD}"/>
              </a:ext>
            </a:extLst>
          </p:cNvPr>
          <p:cNvCxnSpPr>
            <a:cxnSpLocks noChangeShapeType="1"/>
          </p:cNvCxnSpPr>
          <p:nvPr/>
        </p:nvCxnSpPr>
        <p:spPr bwMode="auto">
          <a:xfrm rot="16200000" flipH="1">
            <a:off x="5219700" y="3744913"/>
            <a:ext cx="914400" cy="381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27">
            <a:extLst>
              <a:ext uri="{FF2B5EF4-FFF2-40B4-BE49-F238E27FC236}">
                <a16:creationId xmlns:a16="http://schemas.microsoft.com/office/drawing/2014/main" id="{E44E6111-8081-0D42-B8E5-185D904897FD}"/>
              </a:ext>
            </a:extLst>
          </p:cNvPr>
          <p:cNvCxnSpPr>
            <a:cxnSpLocks noChangeShapeType="1"/>
          </p:cNvCxnSpPr>
          <p:nvPr/>
        </p:nvCxnSpPr>
        <p:spPr bwMode="auto">
          <a:xfrm rot="5400000" flipH="1" flipV="1">
            <a:off x="4762500" y="3135313"/>
            <a:ext cx="2362200" cy="152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9">
            <a:extLst>
              <a:ext uri="{FF2B5EF4-FFF2-40B4-BE49-F238E27FC236}">
                <a16:creationId xmlns:a16="http://schemas.microsoft.com/office/drawing/2014/main" id="{B9E744C6-6BDD-7B41-A7B4-4966E3A9E232}"/>
              </a:ext>
            </a:extLst>
          </p:cNvPr>
          <p:cNvCxnSpPr>
            <a:cxnSpLocks noChangeShapeType="1"/>
          </p:cNvCxnSpPr>
          <p:nvPr/>
        </p:nvCxnSpPr>
        <p:spPr bwMode="auto">
          <a:xfrm rot="5400000" flipH="1" flipV="1">
            <a:off x="6057900" y="1638300"/>
            <a:ext cx="533400" cy="152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31">
            <a:extLst>
              <a:ext uri="{FF2B5EF4-FFF2-40B4-BE49-F238E27FC236}">
                <a16:creationId xmlns:a16="http://schemas.microsoft.com/office/drawing/2014/main" id="{EAB9CE96-1889-3E4B-BC19-C0A1A321C799}"/>
              </a:ext>
            </a:extLst>
          </p:cNvPr>
          <p:cNvCxnSpPr>
            <a:cxnSpLocks noChangeShapeType="1"/>
          </p:cNvCxnSpPr>
          <p:nvPr/>
        </p:nvCxnSpPr>
        <p:spPr bwMode="auto">
          <a:xfrm rot="5400000">
            <a:off x="5829301" y="4811713"/>
            <a:ext cx="2362200" cy="317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4" name="Straight Connector 33">
            <a:extLst>
              <a:ext uri="{FF2B5EF4-FFF2-40B4-BE49-F238E27FC236}">
                <a16:creationId xmlns:a16="http://schemas.microsoft.com/office/drawing/2014/main" id="{612F3189-F895-AD4C-945F-B3198C32488E}"/>
              </a:ext>
            </a:extLst>
          </p:cNvPr>
          <p:cNvCxnSpPr>
            <a:cxnSpLocks noChangeShapeType="1"/>
          </p:cNvCxnSpPr>
          <p:nvPr/>
        </p:nvCxnSpPr>
        <p:spPr bwMode="auto">
          <a:xfrm rot="5400000" flipH="1" flipV="1">
            <a:off x="6324600" y="4849813"/>
            <a:ext cx="1828800" cy="457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6" name="Straight Connector 35">
            <a:extLst>
              <a:ext uri="{FF2B5EF4-FFF2-40B4-BE49-F238E27FC236}">
                <a16:creationId xmlns:a16="http://schemas.microsoft.com/office/drawing/2014/main" id="{BB0F86D6-D3A0-B646-BD63-E034A65BF7E7}"/>
              </a:ext>
            </a:extLst>
          </p:cNvPr>
          <p:cNvCxnSpPr>
            <a:cxnSpLocks noChangeShapeType="1"/>
          </p:cNvCxnSpPr>
          <p:nvPr/>
        </p:nvCxnSpPr>
        <p:spPr bwMode="auto">
          <a:xfrm rot="16200000" flipH="1">
            <a:off x="6515100" y="5116513"/>
            <a:ext cx="2438400" cy="533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39">
            <a:extLst>
              <a:ext uri="{FF2B5EF4-FFF2-40B4-BE49-F238E27FC236}">
                <a16:creationId xmlns:a16="http://schemas.microsoft.com/office/drawing/2014/main" id="{818549B9-B375-8E4B-B325-532D5B91C417}"/>
              </a:ext>
            </a:extLst>
          </p:cNvPr>
          <p:cNvCxnSpPr>
            <a:cxnSpLocks noChangeShapeType="1"/>
          </p:cNvCxnSpPr>
          <p:nvPr/>
        </p:nvCxnSpPr>
        <p:spPr bwMode="auto">
          <a:xfrm rot="16200000" flipH="1">
            <a:off x="5600700" y="2830513"/>
            <a:ext cx="2209800" cy="152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45">
            <a:extLst>
              <a:ext uri="{FF2B5EF4-FFF2-40B4-BE49-F238E27FC236}">
                <a16:creationId xmlns:a16="http://schemas.microsoft.com/office/drawing/2014/main" id="{6D53623C-4710-B148-A676-CD96AC976934}"/>
              </a:ext>
            </a:extLst>
          </p:cNvPr>
          <p:cNvCxnSpPr>
            <a:cxnSpLocks noChangeShapeType="1"/>
          </p:cNvCxnSpPr>
          <p:nvPr/>
        </p:nvCxnSpPr>
        <p:spPr bwMode="auto">
          <a:xfrm flipV="1">
            <a:off x="6019800" y="1981200"/>
            <a:ext cx="228600" cy="76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a:extLst>
              <a:ext uri="{FF2B5EF4-FFF2-40B4-BE49-F238E27FC236}">
                <a16:creationId xmlns:a16="http://schemas.microsoft.com/office/drawing/2014/main" id="{0A4A8402-91C2-F84E-A070-A0E6A125F389}"/>
              </a:ext>
            </a:extLst>
          </p:cNvPr>
          <p:cNvCxnSpPr>
            <a:cxnSpLocks noChangeShapeType="1"/>
          </p:cNvCxnSpPr>
          <p:nvPr/>
        </p:nvCxnSpPr>
        <p:spPr bwMode="auto">
          <a:xfrm rot="5400000" flipH="1" flipV="1">
            <a:off x="6705600" y="3706813"/>
            <a:ext cx="381000" cy="228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49">
            <a:extLst>
              <a:ext uri="{FF2B5EF4-FFF2-40B4-BE49-F238E27FC236}">
                <a16:creationId xmlns:a16="http://schemas.microsoft.com/office/drawing/2014/main" id="{D6D6E9D5-B2EB-CA4F-A08A-C3D6A5B84917}"/>
              </a:ext>
            </a:extLst>
          </p:cNvPr>
          <p:cNvCxnSpPr>
            <a:cxnSpLocks noChangeShapeType="1"/>
          </p:cNvCxnSpPr>
          <p:nvPr/>
        </p:nvCxnSpPr>
        <p:spPr bwMode="auto">
          <a:xfrm rot="16200000" flipV="1">
            <a:off x="6324600" y="1497013"/>
            <a:ext cx="381000" cy="228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53B7F41D-49CB-064A-A381-43F06BE595AE}"/>
              </a:ext>
            </a:extLst>
          </p:cNvPr>
          <p:cNvSpPr txBox="1">
            <a:spLocks noChangeArrowheads="1"/>
          </p:cNvSpPr>
          <p:nvPr/>
        </p:nvSpPr>
        <p:spPr bwMode="auto">
          <a:xfrm>
            <a:off x="5473700" y="1954213"/>
            <a:ext cx="85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a:solidFill>
                  <a:srgbClr val="000000"/>
                </a:solidFill>
                <a:latin typeface="Calibri" panose="020F0502020204030204" pitchFamily="34" charset="0"/>
              </a:rPr>
              <a:t>Math</a:t>
            </a:r>
          </a:p>
        </p:txBody>
      </p:sp>
      <p:sp>
        <p:nvSpPr>
          <p:cNvPr id="23" name="TextBox 22">
            <a:extLst>
              <a:ext uri="{FF2B5EF4-FFF2-40B4-BE49-F238E27FC236}">
                <a16:creationId xmlns:a16="http://schemas.microsoft.com/office/drawing/2014/main" id="{CF894646-8CCC-F746-9D3A-F81B6F96AC58}"/>
              </a:ext>
            </a:extLst>
          </p:cNvPr>
          <p:cNvSpPr txBox="1">
            <a:spLocks noChangeArrowheads="1"/>
          </p:cNvSpPr>
          <p:nvPr/>
        </p:nvSpPr>
        <p:spPr bwMode="auto">
          <a:xfrm>
            <a:off x="4552951" y="5992813"/>
            <a:ext cx="120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a:solidFill>
                  <a:srgbClr val="000000"/>
                </a:solidFill>
                <a:latin typeface="Calibri" panose="020F0502020204030204" pitchFamily="34" charset="0"/>
              </a:rPr>
              <a:t>Reading</a:t>
            </a:r>
          </a:p>
        </p:txBody>
      </p:sp>
      <p:sp>
        <p:nvSpPr>
          <p:cNvPr id="25" name="TextBox 24">
            <a:extLst>
              <a:ext uri="{FF2B5EF4-FFF2-40B4-BE49-F238E27FC236}">
                <a16:creationId xmlns:a16="http://schemas.microsoft.com/office/drawing/2014/main" id="{72D0D5A2-9DB9-C146-A01F-B137C9251691}"/>
              </a:ext>
            </a:extLst>
          </p:cNvPr>
          <p:cNvSpPr txBox="1">
            <a:spLocks noChangeArrowheads="1"/>
          </p:cNvSpPr>
          <p:nvPr/>
        </p:nvSpPr>
        <p:spPr bwMode="auto">
          <a:xfrm>
            <a:off x="4473576" y="4087813"/>
            <a:ext cx="262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a:solidFill>
                  <a:srgbClr val="000000"/>
                </a:solidFill>
                <a:latin typeface="Calibri" panose="020F0502020204030204" pitchFamily="34" charset="0"/>
              </a:rPr>
              <a:t>Adult relationships</a:t>
            </a:r>
          </a:p>
        </p:txBody>
      </p:sp>
      <p:sp>
        <p:nvSpPr>
          <p:cNvPr id="27" name="TextBox 26">
            <a:extLst>
              <a:ext uri="{FF2B5EF4-FFF2-40B4-BE49-F238E27FC236}">
                <a16:creationId xmlns:a16="http://schemas.microsoft.com/office/drawing/2014/main" id="{3C5D6911-0575-8140-A352-7AFC49F7F7A3}"/>
              </a:ext>
            </a:extLst>
          </p:cNvPr>
          <p:cNvSpPr txBox="1">
            <a:spLocks noChangeArrowheads="1"/>
          </p:cNvSpPr>
          <p:nvPr/>
        </p:nvSpPr>
        <p:spPr bwMode="auto">
          <a:xfrm>
            <a:off x="5578476" y="1066801"/>
            <a:ext cx="163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a:solidFill>
                  <a:srgbClr val="000000"/>
                </a:solidFill>
                <a:latin typeface="Calibri" panose="020F0502020204030204" pitchFamily="34" charset="0"/>
              </a:rPr>
              <a:t>Anger Mgt.</a:t>
            </a:r>
          </a:p>
        </p:txBody>
      </p:sp>
      <p:sp>
        <p:nvSpPr>
          <p:cNvPr id="29" name="TextBox 28">
            <a:extLst>
              <a:ext uri="{FF2B5EF4-FFF2-40B4-BE49-F238E27FC236}">
                <a16:creationId xmlns:a16="http://schemas.microsoft.com/office/drawing/2014/main" id="{44EF1824-E596-9549-ACF0-F27F547D0D2D}"/>
              </a:ext>
            </a:extLst>
          </p:cNvPr>
          <p:cNvSpPr txBox="1">
            <a:spLocks noChangeArrowheads="1"/>
          </p:cNvSpPr>
          <p:nvPr/>
        </p:nvSpPr>
        <p:spPr bwMode="auto">
          <a:xfrm>
            <a:off x="6607175" y="5002213"/>
            <a:ext cx="1722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a:solidFill>
                  <a:srgbClr val="000000"/>
                </a:solidFill>
                <a:latin typeface="Calibri" panose="020F0502020204030204" pitchFamily="34" charset="0"/>
              </a:rPr>
              <a:t>Attendance</a:t>
            </a:r>
          </a:p>
        </p:txBody>
      </p:sp>
      <p:sp>
        <p:nvSpPr>
          <p:cNvPr id="31" name="TextBox 30">
            <a:extLst>
              <a:ext uri="{FF2B5EF4-FFF2-40B4-BE49-F238E27FC236}">
                <a16:creationId xmlns:a16="http://schemas.microsoft.com/office/drawing/2014/main" id="{A41044EB-F7B6-E249-A6F7-3A42A876BD12}"/>
              </a:ext>
            </a:extLst>
          </p:cNvPr>
          <p:cNvSpPr txBox="1">
            <a:spLocks noChangeArrowheads="1"/>
          </p:cNvSpPr>
          <p:nvPr/>
        </p:nvSpPr>
        <p:spPr bwMode="auto">
          <a:xfrm>
            <a:off x="6856413" y="6319838"/>
            <a:ext cx="220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a:solidFill>
                  <a:srgbClr val="000000"/>
                </a:solidFill>
                <a:latin typeface="Calibri" panose="020F0502020204030204" pitchFamily="34" charset="0"/>
              </a:rPr>
              <a:t>Peer Interaction</a:t>
            </a:r>
          </a:p>
        </p:txBody>
      </p:sp>
      <p:sp>
        <p:nvSpPr>
          <p:cNvPr id="33" name="TextBox 32">
            <a:extLst>
              <a:ext uri="{FF2B5EF4-FFF2-40B4-BE49-F238E27FC236}">
                <a16:creationId xmlns:a16="http://schemas.microsoft.com/office/drawing/2014/main" id="{E614B05E-8603-3545-BF21-B39B35EDCF2A}"/>
              </a:ext>
            </a:extLst>
          </p:cNvPr>
          <p:cNvSpPr txBox="1">
            <a:spLocks noChangeArrowheads="1"/>
          </p:cNvSpPr>
          <p:nvPr/>
        </p:nvSpPr>
        <p:spPr bwMode="auto">
          <a:xfrm>
            <a:off x="6491288" y="3287713"/>
            <a:ext cx="1141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a:solidFill>
                  <a:srgbClr val="000000"/>
                </a:solidFill>
                <a:latin typeface="Calibri" panose="020F0502020204030204" pitchFamily="34" charset="0"/>
              </a:rPr>
              <a:t>Science</a:t>
            </a:r>
          </a:p>
        </p:txBody>
      </p:sp>
      <p:sp>
        <p:nvSpPr>
          <p:cNvPr id="32791" name="Title 1">
            <a:extLst>
              <a:ext uri="{FF2B5EF4-FFF2-40B4-BE49-F238E27FC236}">
                <a16:creationId xmlns:a16="http://schemas.microsoft.com/office/drawing/2014/main" id="{0EC97FD7-D427-5140-9A3E-68ED898E8BFA}"/>
              </a:ext>
            </a:extLst>
          </p:cNvPr>
          <p:cNvSpPr>
            <a:spLocks noGrp="1"/>
          </p:cNvSpPr>
          <p:nvPr>
            <p:ph type="title"/>
          </p:nvPr>
        </p:nvSpPr>
        <p:spPr>
          <a:xfrm>
            <a:off x="1905001" y="125413"/>
            <a:ext cx="8405813" cy="1143000"/>
          </a:xfrm>
        </p:spPr>
        <p:txBody>
          <a:bodyPr rtlCol="0">
            <a:normAutofit fontScale="90000"/>
          </a:bodyPr>
          <a:lstStyle/>
          <a:p>
            <a:pPr>
              <a:defRPr/>
            </a:pPr>
            <a:br>
              <a:rPr lang="en-US" altLang="en-US" dirty="0">
                <a:solidFill>
                  <a:schemeClr val="accent6">
                    <a:lumMod val="50000"/>
                  </a:schemeClr>
                </a:solidFill>
              </a:rPr>
            </a:br>
            <a:r>
              <a:rPr lang="en-US" altLang="en-US" sz="4900" b="1" dirty="0">
                <a:solidFill>
                  <a:schemeClr val="accent6">
                    <a:lumMod val="75000"/>
                  </a:schemeClr>
                </a:solidFill>
              </a:rPr>
              <a:t>Continuum of Support for “Dylan” </a:t>
            </a:r>
            <a:br>
              <a:rPr lang="en-US" altLang="en-US" sz="4900" b="1" dirty="0">
                <a:solidFill>
                  <a:schemeClr val="accent6">
                    <a:lumMod val="75000"/>
                  </a:schemeClr>
                </a:solidFill>
              </a:rPr>
            </a:br>
            <a:endParaRPr lang="en-US" altLang="en-US" sz="4900" b="1" dirty="0">
              <a:solidFill>
                <a:schemeClr val="accent6">
                  <a:lumMod val="75000"/>
                </a:schemeClr>
              </a:solidFill>
            </a:endParaRPr>
          </a:p>
        </p:txBody>
      </p:sp>
      <p:sp>
        <p:nvSpPr>
          <p:cNvPr id="35" name="TextBox 34">
            <a:extLst>
              <a:ext uri="{FF2B5EF4-FFF2-40B4-BE49-F238E27FC236}">
                <a16:creationId xmlns:a16="http://schemas.microsoft.com/office/drawing/2014/main" id="{3F6FF5AD-24CC-004D-92B2-DE858587E189}"/>
              </a:ext>
            </a:extLst>
          </p:cNvPr>
          <p:cNvSpPr txBox="1">
            <a:spLocks noChangeArrowheads="1"/>
          </p:cNvSpPr>
          <p:nvPr/>
        </p:nvSpPr>
        <p:spPr bwMode="auto">
          <a:xfrm rot="1727287">
            <a:off x="6545264" y="2673351"/>
            <a:ext cx="4389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a:solidFill>
                  <a:srgbClr val="FF0000"/>
                </a:solidFill>
              </a:rPr>
              <a:t>Label Behavior, Not Students!</a:t>
            </a:r>
          </a:p>
        </p:txBody>
      </p:sp>
    </p:spTree>
    <p:extLst>
      <p:ext uri="{BB962C8B-B14F-4D97-AF65-F5344CB8AC3E}">
        <p14:creationId xmlns:p14="http://schemas.microsoft.com/office/powerpoint/2010/main" val="8334275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29" grpId="0"/>
      <p:bldP spid="31" grpId="0"/>
      <p:bldP spid="33"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e9831a-b8aa-446c-91e6-d95925cbc8fb}&quot; /&gt;&lt;isInvalidForFieldText val=&quot;0&quot; /&gt;&lt;Image&gt;&lt;filename val=&quot;E:\breeze\content\1108976012\2720711070-1\input\breezo\data\asimages\{23e9831a-b8aa-446c-91e6-d95925cbc8fb}.png&quot; /&gt;&lt;left val=&quot;227&quot; /&gt;&lt;top val=&quot;174&quot; /&gt;&lt;width val=&quot;506&quot; /&gt;&lt;height val=&quot;339&quot; /&gt;&lt;hasText val=&quot;1&quot; /&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4471</TotalTime>
  <Words>1710</Words>
  <Application>Microsoft Macintosh PowerPoint</Application>
  <PresentationFormat>Widescreen</PresentationFormat>
  <Paragraphs>245</Paragraphs>
  <Slides>49</Slides>
  <Notes>13</Notes>
  <HiddenSlides>4</HiddenSlides>
  <MMClips>0</MMClips>
  <ScaleCrop>false</ScaleCrop>
  <HeadingPairs>
    <vt:vector size="8" baseType="variant">
      <vt:variant>
        <vt:lpstr>Fonts Used</vt:lpstr>
      </vt:variant>
      <vt:variant>
        <vt:i4>6</vt:i4>
      </vt:variant>
      <vt:variant>
        <vt:lpstr>Theme</vt:lpstr>
      </vt:variant>
      <vt:variant>
        <vt:i4>1</vt:i4>
      </vt:variant>
      <vt:variant>
        <vt:lpstr>Links</vt:lpstr>
      </vt:variant>
      <vt:variant>
        <vt:i4>1</vt:i4>
      </vt:variant>
      <vt:variant>
        <vt:lpstr>Slide Titles</vt:lpstr>
      </vt:variant>
      <vt:variant>
        <vt:i4>49</vt:i4>
      </vt:variant>
    </vt:vector>
  </HeadingPairs>
  <TitlesOfParts>
    <vt:vector size="57" baseType="lpstr">
      <vt:lpstr>Arial</vt:lpstr>
      <vt:lpstr>Calibri</vt:lpstr>
      <vt:lpstr>Calibri Light</vt:lpstr>
      <vt:lpstr>Lato</vt:lpstr>
      <vt:lpstr>MS Gothic</vt:lpstr>
      <vt:lpstr>Times New Roman</vt:lpstr>
      <vt:lpstr>Office Theme</vt:lpstr>
      <vt:lpstr>???</vt:lpstr>
      <vt:lpstr>Applying Check-in/Check-out (CICO) to Meet Different Needs in Different Environments</vt:lpstr>
      <vt:lpstr>PowerPoint Presentation</vt:lpstr>
      <vt:lpstr>Acknowledgements: </vt:lpstr>
      <vt:lpstr>Context</vt:lpstr>
      <vt:lpstr>PBIS as a Supportive Framework</vt:lpstr>
      <vt:lpstr>Agenda</vt:lpstr>
      <vt:lpstr>PowerPoint Presentation</vt:lpstr>
      <vt:lpstr>Guiding Principle for Equity</vt:lpstr>
      <vt:lpstr> Continuum of Support for “Dylan”  </vt:lpstr>
      <vt:lpstr>Targeted Supports – Systems What do you already do?</vt:lpstr>
      <vt:lpstr>Two Functions of Targeted System for Behavior:</vt:lpstr>
      <vt:lpstr>Targeted Interventions:</vt:lpstr>
      <vt:lpstr>Examples: Targeted Interventions Based on Function</vt:lpstr>
      <vt:lpstr> Inventory of Targeted Practices: </vt:lpstr>
      <vt:lpstr>PowerPoint Presentation</vt:lpstr>
      <vt:lpstr>Shifting Practices/Policies/Procedures</vt:lpstr>
      <vt:lpstr>Poll – What is your experience with CICO?</vt:lpstr>
      <vt:lpstr>Check-In/Check-Out (CICO)</vt:lpstr>
      <vt:lpstr>Key Features of CICO</vt:lpstr>
      <vt:lpstr>CICO Program Logistics</vt:lpstr>
      <vt:lpstr>PowerPoint Presentation</vt:lpstr>
      <vt:lpstr>PowerPoint Presentation</vt:lpstr>
      <vt:lpstr>PowerPoint Presentation</vt:lpstr>
      <vt:lpstr>SWIS CICO School-wide Report:</vt:lpstr>
      <vt:lpstr>  Before implementing CICO, consider:  </vt:lpstr>
      <vt:lpstr>PowerPoint Presentation</vt:lpstr>
      <vt:lpstr>CICO is All About Relationships and Connection!</vt:lpstr>
      <vt:lpstr>Adapting CICO to Meet Different Needs</vt:lpstr>
      <vt:lpstr>Adding Pro-Social Characteristics to Teaching Matrix</vt:lpstr>
      <vt:lpstr>DPR for Internalizing Characteristics</vt:lpstr>
      <vt:lpstr>DPR for Recess</vt:lpstr>
      <vt:lpstr>DPR for Attendance</vt:lpstr>
      <vt:lpstr>DPR for Academics/ Organization</vt:lpstr>
      <vt:lpstr>DPR for Social/Academic</vt:lpstr>
      <vt:lpstr>DPR Individualized</vt:lpstr>
      <vt:lpstr>Poll: Prior to COVID-19, to what extent were you adding features or individualizing CICO?</vt:lpstr>
      <vt:lpstr>Activity</vt:lpstr>
      <vt:lpstr>Adapting CICO for Differing Learning Environments – Identifying Student Need </vt:lpstr>
      <vt:lpstr>Assess Student Need by Checking In</vt:lpstr>
      <vt:lpstr>Adapting CICO for Differing Learning Environments – Who, When, How?</vt:lpstr>
      <vt:lpstr>PowerPoint Presentation</vt:lpstr>
      <vt:lpstr>PowerPoint Presentation</vt:lpstr>
      <vt:lpstr>PowerPoint Presentation</vt:lpstr>
      <vt:lpstr>Remote Check-in Examples</vt:lpstr>
      <vt:lpstr>Daily Reinforcement:</vt:lpstr>
      <vt:lpstr>Adapting Data-Based Decision Rules:</vt:lpstr>
      <vt:lpstr>Collecting, Using, and Sharing Data</vt:lpstr>
      <vt:lpstr>Connect with Family Members!</vt:lpstr>
      <vt:lpstr>Take Home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Check-in/Check-out (CICO) to Meet Different Needs in Different Environments</dc:title>
  <dc:creator> </dc:creator>
  <cp:lastModifiedBy> </cp:lastModifiedBy>
  <cp:revision>45</cp:revision>
  <dcterms:created xsi:type="dcterms:W3CDTF">2020-09-14T20:57:24Z</dcterms:created>
  <dcterms:modified xsi:type="dcterms:W3CDTF">2020-09-22T12:43:14Z</dcterms:modified>
</cp:coreProperties>
</file>