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8"/>
  </p:notesMasterIdLst>
  <p:sldIdLst>
    <p:sldId id="474" r:id="rId2"/>
    <p:sldId id="475" r:id="rId3"/>
    <p:sldId id="257" r:id="rId4"/>
    <p:sldId id="258" r:id="rId5"/>
    <p:sldId id="1545" r:id="rId6"/>
    <p:sldId id="154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10"/>
    <p:restoredTop sz="95827"/>
  </p:normalViewPr>
  <p:slideViewPr>
    <p:cSldViewPr snapToGrid="0" snapToObjects="1">
      <p:cViewPr varScale="1">
        <p:scale>
          <a:sx n="112" d="100"/>
          <a:sy n="112" d="100"/>
        </p:scale>
        <p:origin x="576" y="184"/>
      </p:cViewPr>
      <p:guideLst/>
    </p:cSldViewPr>
  </p:slideViewPr>
  <p:outlineViewPr>
    <p:cViewPr>
      <p:scale>
        <a:sx n="33" d="100"/>
        <a:sy n="33" d="100"/>
      </p:scale>
      <p:origin x="0" y="-128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5566FD-68E4-0E40-8C5C-58A7BD3921B5}" type="datetimeFigureOut">
              <a:rPr lang="en-US" smtClean="0"/>
              <a:t>8/11/20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2CA409-AAF5-2042-90F9-703538892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7670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5" name="Rectangle 7"/>
          <p:cNvSpPr>
            <a:spLocks noGrp="1"/>
          </p:cNvSpPr>
          <p:nvPr>
            <p:ph type="sldNum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91428" tIns="45715" rIns="91428" bIns="45715"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Arial"/>
                <a:ea typeface="ＭＳ Ｐゴシック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algn="r" eaLnBrk="1" hangingPunct="1">
              <a:spcBef>
                <a:spcPct val="0"/>
              </a:spcBef>
            </a:pPr>
            <a:fld id="{6D0A323B-FE7A-42F0-A232-5827DB6300FA}" type="slidenum">
              <a:rPr lang="en-US" altLang="en-US">
                <a:latin typeface="Times New Roman" charset="0"/>
              </a:rPr>
              <a:t>1</a:t>
            </a:fld>
            <a:endParaRPr lang="en-US" altLang="en-US">
              <a:latin typeface="Times New Roman" charset="0"/>
            </a:endParaRPr>
          </a:p>
        </p:txBody>
      </p:sp>
      <p:sp>
        <p:nvSpPr>
          <p:cNvPr id="144386" name="Rectangle 2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50838" y="704850"/>
            <a:ext cx="6175375" cy="3475038"/>
          </a:xfrm>
          <a:prstGeom prst="rect">
            <a:avLst/>
          </a:prstGeom>
          <a:noFill/>
          <a:ln>
            <a:miter lim="800000"/>
          </a:ln>
        </p:spPr>
      </p:sp>
      <p:sp>
        <p:nvSpPr>
          <p:cNvPr id="144387" name="Rectangle 3"/>
          <p:cNvSpPr>
            <a:spLocks noGrp="1"/>
          </p:cNvSpPr>
          <p:nvPr>
            <p:ph type="body" idx="3"/>
          </p:nvPr>
        </p:nvSpPr>
        <p:spPr>
          <a:xfrm>
            <a:off x="915988" y="4421188"/>
            <a:ext cx="5027612" cy="41719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100282" tIns="50141" rIns="100282" bIns="50141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Arial"/>
                <a:ea typeface="ＭＳ Ｐゴシック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>
              <a:spcBef>
                <a:spcPct val="0"/>
              </a:spcBef>
            </a:pPr>
            <a:r>
              <a:rPr lang="en-US" altLang="en-US">
                <a:latin typeface="Times New Roman" charset="0"/>
              </a:rPr>
              <a:t>Please make sure you have copies of the materials so you and your team can familiarize yourself with them.</a:t>
            </a:r>
          </a:p>
        </p:txBody>
      </p:sp>
    </p:spTree>
    <p:extLst>
      <p:ext uri="{BB962C8B-B14F-4D97-AF65-F5344CB8AC3E}">
        <p14:creationId xmlns:p14="http://schemas.microsoft.com/office/powerpoint/2010/main" val="6325606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5CAAC6-9E78-E842-9760-7F77A8ADC35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4313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965792F-253F-8849-8029-37D0DD2F3653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charset="0"/>
                <a:ea typeface="ＭＳ Ｐゴシック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40720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z="180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F136A2-9A08-A340-8A42-C3E5B9245939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charset="0"/>
                <a:ea typeface="ＭＳ Ｐゴシック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453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z="180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F136A2-9A08-A340-8A42-C3E5B9245939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charset="0"/>
                <a:ea typeface="ＭＳ Ｐゴシック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87291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2CA409-AAF5-2042-90F9-703538892C3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0402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77E86F-FCA3-C246-B114-85EBCF6643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511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CA3FE-96CD-4E45-8AE6-6219839F51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11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3C72B-8E78-4849-975A-4F72CC8EDF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4481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10972800" cy="1371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981200"/>
            <a:ext cx="5384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384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748D4-5048-DF4B-AE1B-C8ECCF11F5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9096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381750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0400" y="6229350"/>
            <a:ext cx="80264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DFE747-02CF-6E45-9B21-483A77B9CA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154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title"/>
          </p:nvPr>
        </p:nvSpPr>
        <p:spPr>
          <a:xfrm>
            <a:off x="415600" y="322667"/>
            <a:ext cx="11360800" cy="12140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11296609" y="6217621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301002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5D81FF"/>
          </a:solidFill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7324EB-33BE-3E4E-B6D1-702C9B892D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524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74BFF9-0749-104D-B6EB-9B1B5F8954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455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8D421B-81D4-3649-BC6A-8CF60681E1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812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989FEA-0CF8-FB46-8BBB-E38017B018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4893E3-D140-2948-86D1-D1FF2A6D08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944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326742-C40F-F048-8A46-5933582103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542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BF7DEF-3F61-D543-A3E1-9DC684A56C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619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B7D9F9-C34C-014D-BA85-520C92518A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977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100000">
              <a:srgbClr val="3366FF"/>
            </a:gs>
            <a:gs pos="16000">
              <a:srgbClr val="FFFFFF"/>
            </a:gs>
            <a:gs pos="0">
              <a:schemeClr val="bg1"/>
            </a:gs>
          </a:gsLst>
          <a:lin ang="165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pPr>
              <a:defRPr/>
            </a:pPr>
            <a:fld id="{14AEDD79-6012-A842-9289-52368BCAFE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11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18" y="6153150"/>
            <a:ext cx="2499783" cy="67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9434" y="6251576"/>
            <a:ext cx="2247900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3995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84" charset="-128"/>
          <a:cs typeface="ＭＳ Ｐゴシック" pitchFamily="-84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84" charset="0"/>
          <a:ea typeface="ＭＳ Ｐゴシック" pitchFamily="-84" charset="-128"/>
          <a:cs typeface="ＭＳ Ｐゴシック" pitchFamily="-84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84" charset="0"/>
          <a:ea typeface="ＭＳ Ｐゴシック" pitchFamily="-84" charset="-128"/>
          <a:cs typeface="ＭＳ Ｐゴシック" pitchFamily="-84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84" charset="0"/>
          <a:ea typeface="ＭＳ Ｐゴシック" pitchFamily="-84" charset="-128"/>
          <a:cs typeface="ＭＳ Ｐゴシック" pitchFamily="-84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84" charset="0"/>
          <a:ea typeface="ＭＳ Ｐゴシック" pitchFamily="-84" charset="-128"/>
          <a:cs typeface="ＭＳ Ｐゴシック" pitchFamily="-84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84" charset="0"/>
          <a:ea typeface="ＭＳ Ｐゴシック" pitchFamily="-84" charset="-128"/>
          <a:cs typeface="ＭＳ Ｐゴシック" pitchFamily="-84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84" charset="0"/>
          <a:ea typeface="ＭＳ Ｐゴシック" pitchFamily="-84" charset="-128"/>
          <a:cs typeface="ＭＳ Ｐゴシック" pitchFamily="-84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84" charset="0"/>
          <a:ea typeface="ＭＳ Ｐゴシック" pitchFamily="-84" charset="-128"/>
          <a:cs typeface="ＭＳ Ｐゴシック" pitchFamily="-84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84" charset="0"/>
          <a:ea typeface="ＭＳ Ｐゴシック" pitchFamily="-84" charset="-128"/>
          <a:cs typeface="ＭＳ Ｐゴシック" pitchFamily="-84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84" charset="-128"/>
          <a:cs typeface="ＭＳ Ｐゴシック" pitchFamily="-84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84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84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84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8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tags" Target="../tags/tag3.xml"/><Relationship Id="rId7" Type="http://schemas.openxmlformats.org/officeDocument/2006/relationships/notesSlide" Target="../notesSlides/notesSlide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9" Type="http://schemas.openxmlformats.org/officeDocument/2006/relationships/hyperlink" Target="http://www.pbisvermont.org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anne.dubie@uvm.edu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1" name="Rectangle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905000" y="381000"/>
            <a:ext cx="8305800" cy="52578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2075" tIns="46038" rIns="92075" bIns="46038" rtlCol="0" anchor="t" anchorCtr="0">
            <a:noAutofit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lang="en-US" altLang="en-US" sz="3200" b="0" i="0" u="none" kern="1200" baseline="0">
                <a:solidFill>
                  <a:schemeClr val="tx1"/>
                </a:solidFill>
                <a:latin typeface="+mn-lt"/>
                <a:ea typeface="ＭＳ Ｐゴシック" pitchFamily="-84" charset="-128"/>
                <a:cs typeface="ＭＳ Ｐゴシック" pitchFamily="-84" charset="-128"/>
              </a:defRPr>
            </a:lvl1pPr>
            <a:lvl2pPr marL="742950" indent="-285750" algn="l" defTabSz="4572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defRPr kumimoji="0" lang="en-US" altLang="en-US" sz="2800" b="0" i="0" u="none" kern="1200" baseline="0">
                <a:solidFill>
                  <a:schemeClr val="tx1"/>
                </a:solidFill>
                <a:latin typeface="+mn-lt"/>
                <a:ea typeface="ＭＳ Ｐゴシック" pitchFamily="-84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+mn-lt"/>
                <a:ea typeface="ＭＳ Ｐゴシック" pitchFamily="-84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defRPr kumimoji="0" lang="en-US" altLang="en-US" sz="2000" b="0" i="0" u="none" kern="1200" baseline="0">
                <a:solidFill>
                  <a:schemeClr val="tx1"/>
                </a:solidFill>
                <a:latin typeface="+mn-lt"/>
                <a:ea typeface="ＭＳ Ｐゴシック" pitchFamily="-84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»"/>
              <a:defRPr kumimoji="0" lang="en-US" altLang="en-US" sz="2000" b="0" i="0" u="none" kern="1200" baseline="0">
                <a:solidFill>
                  <a:schemeClr val="tx1"/>
                </a:solidFill>
                <a:latin typeface="+mn-lt"/>
                <a:ea typeface="ＭＳ Ｐゴシック" pitchFamily="-8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lang="en-US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lang="en-US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lang="en-US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lang="en-US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4000" b="1" dirty="0">
                <a:solidFill>
                  <a:srgbClr val="006600"/>
                </a:solidFill>
              </a:rPr>
              <a:t>Crisis Prevention Forum and Discussion: Returning to School in the Covid-19 Era</a:t>
            </a:r>
            <a:br>
              <a:rPr lang="en-US" sz="5400" dirty="0"/>
            </a:br>
            <a:endParaRPr lang="en-US" altLang="en-US" sz="5300" b="1" i="1" dirty="0">
              <a:solidFill>
                <a:srgbClr val="006600"/>
              </a:solidFill>
            </a:endParaRPr>
          </a:p>
        </p:txBody>
      </p:sp>
      <p:sp>
        <p:nvSpPr>
          <p:cNvPr id="143362" name="Rectangle 4"/>
          <p:cNvSpPr/>
          <p:nvPr>
            <p:custDataLst>
              <p:tags r:id="rId3"/>
            </p:custDataLst>
          </p:nvPr>
        </p:nvSpPr>
        <p:spPr>
          <a:xfrm>
            <a:off x="1524000" y="0"/>
            <a:ext cx="9144000" cy="11430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92075" tIns="46038" rIns="92075" bIns="46038" anchor="b" anchorCtr="0">
            <a:noAutofit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lang="en-US" altLang="en-US" sz="3200" b="0" i="0" u="none" kern="1200" baseline="0">
                <a:solidFill>
                  <a:schemeClr val="tx1"/>
                </a:solidFill>
                <a:latin typeface="+mn-lt"/>
                <a:ea typeface="ＭＳ Ｐゴシック" pitchFamily="-84" charset="-128"/>
                <a:cs typeface="ＭＳ Ｐゴシック" pitchFamily="-84" charset="-128"/>
              </a:defRPr>
            </a:lvl1pPr>
            <a:lvl2pPr marL="742950" indent="-285750" algn="l" defTabSz="4572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defRPr kumimoji="0" lang="en-US" altLang="en-US" sz="2800" b="0" i="0" u="none" kern="1200" baseline="0">
                <a:solidFill>
                  <a:schemeClr val="tx1"/>
                </a:solidFill>
                <a:latin typeface="+mn-lt"/>
                <a:ea typeface="ＭＳ Ｐゴシック" pitchFamily="-84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+mn-lt"/>
                <a:ea typeface="ＭＳ Ｐゴシック" pitchFamily="-84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defRPr kumimoji="0" lang="en-US" altLang="en-US" sz="2000" b="0" i="0" u="none" kern="1200" baseline="0">
                <a:solidFill>
                  <a:schemeClr val="tx1"/>
                </a:solidFill>
                <a:latin typeface="+mn-lt"/>
                <a:ea typeface="ＭＳ Ｐゴシック" pitchFamily="-84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»"/>
              <a:defRPr kumimoji="0" lang="en-US" altLang="en-US" sz="2000" b="0" i="0" u="none" kern="1200" baseline="0">
                <a:solidFill>
                  <a:schemeClr val="tx1"/>
                </a:solidFill>
                <a:latin typeface="+mn-lt"/>
                <a:ea typeface="ＭＳ Ｐゴシック" pitchFamily="-8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lang="en-US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lang="en-US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lang="en-US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lang="en-US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 eaLnBrk="1" hangingPunct="1">
              <a:spcBef>
                <a:spcPct val="0"/>
              </a:spcBef>
              <a:buNone/>
            </a:pPr>
            <a:endParaRPr lang="en-US" altLang="en-US" sz="5000">
              <a:latin typeface="Arial"/>
            </a:endParaRPr>
          </a:p>
        </p:txBody>
      </p:sp>
      <p:pic>
        <p:nvPicPr>
          <p:cNvPr id="143363" name="Picture 3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4056856" y="2374161"/>
            <a:ext cx="4078288" cy="2722453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143364" name="TextBox 1"/>
          <p:cNvSpPr/>
          <p:nvPr>
            <p:custDataLst>
              <p:tags r:id="rId5"/>
            </p:custDataLst>
          </p:nvPr>
        </p:nvSpPr>
        <p:spPr>
          <a:xfrm>
            <a:off x="3390900" y="5326063"/>
            <a:ext cx="5325882" cy="156966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>
            <a:spAutoFit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lang="en-US" altLang="en-US" sz="3200" b="0" i="0" u="none" kern="1200" baseline="0">
                <a:solidFill>
                  <a:schemeClr val="tx1"/>
                </a:solidFill>
                <a:latin typeface="+mn-lt"/>
                <a:ea typeface="ＭＳ Ｐゴシック" pitchFamily="-84" charset="-128"/>
                <a:cs typeface="ＭＳ Ｐゴシック" pitchFamily="-84" charset="-128"/>
              </a:defRPr>
            </a:lvl1pPr>
            <a:lvl2pPr marL="742950" indent="-285750" algn="l" defTabSz="4572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defRPr kumimoji="0" lang="en-US" altLang="en-US" sz="2800" b="0" i="0" u="none" kern="1200" baseline="0">
                <a:solidFill>
                  <a:schemeClr val="tx1"/>
                </a:solidFill>
                <a:latin typeface="+mn-lt"/>
                <a:ea typeface="ＭＳ Ｐゴシック" pitchFamily="-84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+mn-lt"/>
                <a:ea typeface="ＭＳ Ｐゴシック" pitchFamily="-84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defRPr kumimoji="0" lang="en-US" altLang="en-US" sz="2000" b="0" i="0" u="none" kern="1200" baseline="0">
                <a:solidFill>
                  <a:schemeClr val="tx1"/>
                </a:solidFill>
                <a:latin typeface="+mn-lt"/>
                <a:ea typeface="ＭＳ Ｐゴシック" pitchFamily="-84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»"/>
              <a:defRPr kumimoji="0" lang="en-US" altLang="en-US" sz="2000" b="0" i="0" u="none" kern="1200" baseline="0">
                <a:solidFill>
                  <a:schemeClr val="tx1"/>
                </a:solidFill>
                <a:latin typeface="+mn-lt"/>
                <a:ea typeface="ＭＳ Ｐゴシック" pitchFamily="-8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lang="en-US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lang="en-US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lang="en-US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lang="en-US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 eaLnBrk="1" hangingPunct="1">
              <a:spcBef>
                <a:spcPct val="0"/>
              </a:spcBef>
              <a:buNone/>
            </a:pPr>
            <a:r>
              <a:rPr lang="en-US" altLang="en-US" sz="2400" dirty="0">
                <a:latin typeface="Arial"/>
              </a:rPr>
              <a:t>Presented by the VTPBIS State Team</a:t>
            </a:r>
          </a:p>
          <a:p>
            <a:pPr marL="0" indent="0" algn="ctr" defTabSz="914400" eaLnBrk="1" hangingPunct="1">
              <a:spcBef>
                <a:spcPct val="0"/>
              </a:spcBef>
              <a:buNone/>
            </a:pPr>
            <a:endParaRPr lang="en-US" altLang="en-US" sz="2400" dirty="0">
              <a:latin typeface="Arial"/>
            </a:endParaRPr>
          </a:p>
          <a:p>
            <a:pPr marL="0" indent="0" algn="ctr" defTabSz="914400" eaLnBrk="1" hangingPunct="1">
              <a:spcBef>
                <a:spcPct val="0"/>
              </a:spcBef>
              <a:buNone/>
            </a:pPr>
            <a:r>
              <a:rPr lang="en-US" altLang="en-US" sz="2400" dirty="0">
                <a:latin typeface="Arial"/>
              </a:rPr>
              <a:t>Materials at: </a:t>
            </a:r>
            <a:r>
              <a:rPr lang="en-US" altLang="en-US" sz="2400" dirty="0">
                <a:latin typeface="Arial"/>
                <a:hlinkClick r:id="rId9"/>
              </a:rPr>
              <a:t>www.pbisvermont.org</a:t>
            </a:r>
            <a:endParaRPr lang="en-US" altLang="en-US" sz="2400" dirty="0">
              <a:latin typeface="Arial"/>
            </a:endParaRPr>
          </a:p>
          <a:p>
            <a:pPr marL="0" indent="0" algn="ctr" defTabSz="914400" eaLnBrk="1" hangingPunct="1">
              <a:spcBef>
                <a:spcPct val="0"/>
              </a:spcBef>
              <a:buNone/>
            </a:pPr>
            <a:r>
              <a:rPr lang="en-US" altLang="en-US" sz="2400" dirty="0">
                <a:latin typeface="Arial"/>
              </a:rPr>
              <a:t>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87336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D7797C8-DB1B-0846-B4FB-413340B8D6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7687" y="544547"/>
            <a:ext cx="8229600" cy="1143000"/>
          </a:xfrm>
          <a:noFill/>
          <a:ln>
            <a:noFill/>
          </a:ln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6600"/>
                </a:solidFill>
              </a:rPr>
              <a:t>Welcome!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AD975994-68C8-B442-835B-8E574C07B5E5}"/>
              </a:ext>
            </a:extLst>
          </p:cNvPr>
          <p:cNvSpPr/>
          <p:nvPr/>
        </p:nvSpPr>
        <p:spPr>
          <a:xfrm>
            <a:off x="4753632" y="2131956"/>
            <a:ext cx="2256768" cy="2287644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AB26A18-DE08-2242-9AAC-62D56D836D2D}"/>
              </a:ext>
            </a:extLst>
          </p:cNvPr>
          <p:cNvSpPr txBox="1"/>
          <p:nvPr/>
        </p:nvSpPr>
        <p:spPr>
          <a:xfrm>
            <a:off x="5159416" y="2576366"/>
            <a:ext cx="149629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00" b="1" dirty="0"/>
              <a:t>Need help?</a:t>
            </a:r>
          </a:p>
          <a:p>
            <a:pPr algn="ctr"/>
            <a:r>
              <a:rPr lang="en-US" sz="2100" dirty="0"/>
              <a:t>Type into the chat box.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BDCD149-DA2D-564F-9CE3-8EC242D8C47E}"/>
              </a:ext>
            </a:extLst>
          </p:cNvPr>
          <p:cNvSpPr/>
          <p:nvPr/>
        </p:nvSpPr>
        <p:spPr>
          <a:xfrm>
            <a:off x="1921206" y="2208156"/>
            <a:ext cx="2256768" cy="2211445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45F0D84-DE76-B14E-AF78-BCA3E2C23C49}"/>
              </a:ext>
            </a:extLst>
          </p:cNvPr>
          <p:cNvSpPr txBox="1"/>
          <p:nvPr/>
        </p:nvSpPr>
        <p:spPr>
          <a:xfrm>
            <a:off x="1967687" y="2617213"/>
            <a:ext cx="221028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00" dirty="0"/>
              <a:t>You will be </a:t>
            </a:r>
            <a:r>
              <a:rPr lang="en-US" sz="2100" b="1" dirty="0"/>
              <a:t>muted</a:t>
            </a:r>
            <a:r>
              <a:rPr lang="en-US" sz="2100" dirty="0"/>
              <a:t> during this session unless in breakout rooms. 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A56ADB4E-B95B-F444-8D18-BF41119D1981}"/>
              </a:ext>
            </a:extLst>
          </p:cNvPr>
          <p:cNvSpPr/>
          <p:nvPr/>
        </p:nvSpPr>
        <p:spPr>
          <a:xfrm>
            <a:off x="7586058" y="2131957"/>
            <a:ext cx="2396142" cy="2287644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B0FB9A7-7B7A-3D4E-A889-9FD70119E065}"/>
              </a:ext>
            </a:extLst>
          </p:cNvPr>
          <p:cNvSpPr txBox="1"/>
          <p:nvPr/>
        </p:nvSpPr>
        <p:spPr>
          <a:xfrm>
            <a:off x="7819172" y="2617213"/>
            <a:ext cx="182000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00" dirty="0"/>
              <a:t>You </a:t>
            </a:r>
          </a:p>
          <a:p>
            <a:pPr algn="ctr"/>
            <a:r>
              <a:rPr lang="en-US" sz="2100" dirty="0"/>
              <a:t>can show or hide your </a:t>
            </a:r>
            <a:r>
              <a:rPr lang="en-US" sz="2100" b="1" dirty="0"/>
              <a:t>video</a:t>
            </a:r>
            <a:r>
              <a:rPr lang="en-US" sz="2100" dirty="0"/>
              <a:t>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C80826E-089C-0740-89A9-8DF6BE84F838}"/>
              </a:ext>
            </a:extLst>
          </p:cNvPr>
          <p:cNvSpPr/>
          <p:nvPr/>
        </p:nvSpPr>
        <p:spPr>
          <a:xfrm>
            <a:off x="1524001" y="5308420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This session will be recorded. </a:t>
            </a:r>
          </a:p>
          <a:p>
            <a:pPr algn="ctr"/>
            <a:r>
              <a:rPr lang="en-US" dirty="0"/>
              <a:t>If you’d like to access the recording, please email </a:t>
            </a:r>
            <a:r>
              <a:rPr lang="en-US" dirty="0">
                <a:hlinkClick r:id="rId3"/>
              </a:rPr>
              <a:t>anne.dubie@uvm.edu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954971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ctrTitle"/>
          </p:nvPr>
        </p:nvSpPr>
        <p:spPr>
          <a:xfrm>
            <a:off x="2209800" y="123569"/>
            <a:ext cx="7772400" cy="939112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bg1">
                    <a:alpha val="83136"/>
                  </a:schemeClr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sz="4000" b="1" dirty="0">
                <a:latin typeface="Calibri" charset="0"/>
                <a:ea typeface="ＭＳ Ｐゴシック" charset="0"/>
                <a:cs typeface="ＭＳ Ｐゴシック" charset="0"/>
              </a:rPr>
              <a:t>Crisis Prevention Forum</a:t>
            </a:r>
          </a:p>
        </p:txBody>
      </p:sp>
      <p:sp>
        <p:nvSpPr>
          <p:cNvPr id="30722" name="Subtitle 1"/>
          <p:cNvSpPr>
            <a:spLocks noGrp="1"/>
          </p:cNvSpPr>
          <p:nvPr>
            <p:ph type="subTitle" idx="1"/>
          </p:nvPr>
        </p:nvSpPr>
        <p:spPr>
          <a:xfrm>
            <a:off x="1746422" y="840260"/>
            <a:ext cx="8835081" cy="5276336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/>
                </a:solidFill>
                <a:latin typeface="Calibri" charset="0"/>
                <a:ea typeface="ＭＳ Ｐゴシック" charset="0"/>
                <a:cs typeface="ＭＳ Ｐゴシック" charset="0"/>
              </a:rPr>
              <a:t>Welcome,  Purpose and Structure of the Forum</a:t>
            </a:r>
          </a:p>
          <a:p>
            <a:pPr algn="l"/>
            <a:r>
              <a:rPr lang="en-US" sz="2800" dirty="0">
                <a:solidFill>
                  <a:schemeClr val="tx2"/>
                </a:solidFill>
                <a:latin typeface="Calibri" charset="0"/>
                <a:ea typeface="ＭＳ Ｐゴシック" charset="0"/>
                <a:cs typeface="ＭＳ Ｐゴシック" charset="0"/>
              </a:rPr>
              <a:t>      Update on Rule 4500 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/>
                </a:solidFill>
                <a:latin typeface="Calibri" charset="0"/>
                <a:ea typeface="ＭＳ Ｐゴシック" charset="0"/>
                <a:cs typeface="ＭＳ Ｐゴシック" charset="0"/>
              </a:rPr>
              <a:t>Planning to Meet The Needs of Our Most Vulnerable and Challenging Students.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/>
                </a:solidFill>
                <a:latin typeface="Calibri" charset="0"/>
                <a:ea typeface="ＭＳ Ｐゴシック" charset="0"/>
                <a:cs typeface="ＭＳ Ｐゴシック" charset="0"/>
              </a:rPr>
              <a:t>Breakout  #1: Self Care and Creative Ideas for  Safely Opening Schools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/>
                </a:solidFill>
                <a:latin typeface="Calibri" charset="0"/>
                <a:ea typeface="ＭＳ Ｐゴシック" charset="0"/>
                <a:cs typeface="ＭＳ Ｐゴシック" charset="0"/>
              </a:rPr>
              <a:t>Presentation: Crisis Response Team Structure Considerations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/>
                </a:solidFill>
                <a:latin typeface="Calibri" charset="0"/>
                <a:ea typeface="ＭＳ Ｐゴシック" charset="0"/>
                <a:cs typeface="ＭＳ Ｐゴシック" charset="0"/>
              </a:rPr>
              <a:t>Breakout #2: Team Needs-Necessary Conversations, Supports and Changes To Consider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/>
                </a:solidFill>
                <a:latin typeface="Calibri" charset="0"/>
                <a:ea typeface="ＭＳ Ｐゴシック" charset="0"/>
                <a:cs typeface="ＭＳ Ｐゴシック" charset="0"/>
              </a:rPr>
              <a:t>Wrap Up: Ideas for Future Training and Networking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tx2"/>
              </a:solidFill>
              <a:latin typeface="Calibri" charset="0"/>
              <a:ea typeface="ＭＳ Ｐゴシック" charset="0"/>
              <a:cs typeface="ＭＳ Ｐゴシック" charset="0"/>
            </a:endParaRPr>
          </a:p>
          <a:p>
            <a:pPr algn="l"/>
            <a:endParaRPr lang="en-US" sz="2800" dirty="0">
              <a:solidFill>
                <a:schemeClr val="tx2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1793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latin typeface="Calibri" charset="0"/>
                <a:ea typeface="ＭＳ Ｐゴシック" charset="0"/>
                <a:cs typeface="ＭＳ Ｐゴシック" charset="0"/>
              </a:rPr>
              <a:t>Breakout Tasks</a:t>
            </a:r>
          </a:p>
        </p:txBody>
      </p:sp>
      <p:sp>
        <p:nvSpPr>
          <p:cNvPr id="3686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763"/>
              </a:spcBef>
            </a:pPr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0" indent="0">
              <a:spcBef>
                <a:spcPts val="763"/>
              </a:spcBef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Breakout # 1 </a:t>
            </a:r>
          </a:p>
          <a:p>
            <a:pPr marL="0" indent="0">
              <a:spcBef>
                <a:spcPts val="763"/>
              </a:spcBef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Introduce Yourself</a:t>
            </a:r>
          </a:p>
          <a:p>
            <a:pPr marL="0" indent="0">
              <a:spcBef>
                <a:spcPts val="763"/>
              </a:spcBef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Share How You Are Doing With the Start of the School Year. </a:t>
            </a:r>
          </a:p>
          <a:p>
            <a:pPr marL="0" indent="0">
              <a:spcBef>
                <a:spcPts val="763"/>
              </a:spcBef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Share Ideas and Plans for Managing Your Most Vulnerable and Challenging Students</a:t>
            </a:r>
          </a:p>
        </p:txBody>
      </p:sp>
    </p:spTree>
    <p:extLst>
      <p:ext uri="{BB962C8B-B14F-4D97-AF65-F5344CB8AC3E}">
        <p14:creationId xmlns:p14="http://schemas.microsoft.com/office/powerpoint/2010/main" val="3993425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latin typeface="Calibri" charset="0"/>
                <a:ea typeface="ＭＳ Ｐゴシック" charset="0"/>
                <a:cs typeface="ＭＳ Ｐゴシック" charset="0"/>
              </a:rPr>
              <a:t>Breakout Tasks</a:t>
            </a:r>
          </a:p>
        </p:txBody>
      </p:sp>
      <p:sp>
        <p:nvSpPr>
          <p:cNvPr id="3686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763"/>
              </a:spcBef>
            </a:pPr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0" indent="0">
              <a:spcBef>
                <a:spcPts val="763"/>
              </a:spcBef>
              <a:buNone/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Breakout #2: Crisis Response Teams:</a:t>
            </a:r>
          </a:p>
          <a:p>
            <a:pPr>
              <a:spcBef>
                <a:spcPts val="763"/>
              </a:spcBef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Team Needs,</a:t>
            </a:r>
          </a:p>
          <a:p>
            <a:pPr>
              <a:spcBef>
                <a:spcPts val="763"/>
              </a:spcBef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Necessary Conversations, </a:t>
            </a:r>
          </a:p>
          <a:p>
            <a:pPr>
              <a:spcBef>
                <a:spcPts val="763"/>
              </a:spcBef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Supports Needed, </a:t>
            </a:r>
          </a:p>
          <a:p>
            <a:pPr>
              <a:spcBef>
                <a:spcPts val="763"/>
              </a:spcBef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Changes to Consider</a:t>
            </a:r>
          </a:p>
          <a:p>
            <a:pPr>
              <a:spcBef>
                <a:spcPts val="763"/>
              </a:spcBef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Other?</a:t>
            </a:r>
          </a:p>
        </p:txBody>
      </p:sp>
    </p:spTree>
    <p:extLst>
      <p:ext uri="{BB962C8B-B14F-4D97-AF65-F5344CB8AC3E}">
        <p14:creationId xmlns:p14="http://schemas.microsoft.com/office/powerpoint/2010/main" val="498967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70C0CC-E5DA-2F40-867F-41A5A0646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VT PBIS Website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6DE37A-A6FD-D345-AB91-BC0BB71A6D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Rule 4500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VT DMH COVID-19 Restraint Procedures</a:t>
            </a:r>
          </a:p>
        </p:txBody>
      </p:sp>
    </p:spTree>
    <p:extLst>
      <p:ext uri="{BB962C8B-B14F-4D97-AF65-F5344CB8AC3E}">
        <p14:creationId xmlns:p14="http://schemas.microsoft.com/office/powerpoint/2010/main" val="62844107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SlideThumbPath val=&quot;SlideTemp.PNG&quot;/&gt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INFO" val="&lt;ThreeDShapeInfo&gt;&lt;uuid val=&quot;{5b2e4f36-b900-4795-9a53-1e6bbb35665a}&quot; /&gt;&lt;isInvalidForFieldText val=&quot;0&quot; /&gt;&lt;Image&gt;&lt;filename val=&quot;E:\breeze\content\1108976012\2720711070-1\input\breezo\data\asimages\{5b2e4f36-b900-4795-9a53-1e6bbb35665a}.png&quot; /&gt;&lt;left val=&quot;59&quot; /&gt;&lt;top val=&quot;56&quot; /&gt;&lt;width val=&quot;838&quot; /&gt;&lt;height val=&quot;62&quot; /&gt;&lt;hasText val=&quot;1&quot; /&gt;&lt;/Image&gt;&lt;/ThreeDShapeInfo&gt;"/>
  <p:tag name="PRESENTER_SHAPETEXTINFO" val="&lt;ShapeTextInfo&gt;&lt;TableIndex row=&quot;-1&quot; col=&quot;-1&quot;&gt;&lt;linesCount val=&quot;1&quot; /&gt;&lt;lineCharCount val=&quot;27&quot; /&gt;&lt;/TableIndex&gt;&lt;/ShapeTextInfo&gt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 /&gt;&lt;/TableIndex&gt;&lt;/ShapeTextInfo&gt;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INFO" val="&lt;ThreeDShapeInfo&gt;&lt;uuid val=&quot;{23e9831a-b8aa-446c-91e6-d95925cbc8fb}&quot; /&gt;&lt;isInvalidForFieldText val=&quot;0&quot; /&gt;&lt;Image&gt;&lt;filename val=&quot;E:\breeze\content\1108976012\2720711070-1\input\breezo\data\asimages\{23e9831a-b8aa-446c-91e6-d95925cbc8fb}.png&quot; /&gt;&lt;left val=&quot;227&quot; /&gt;&lt;top val=&quot;174&quot; /&gt;&lt;width val=&quot;506&quot; /&gt;&lt;height val=&quot;339&quot; /&gt;&lt;hasText val=&quot;1&quot; /&gt;&lt;/Image&gt;&lt;/ThreeDShapeInfo&gt;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INFO" val="&lt;ThreeDShapeInfo&gt;&lt;uuid val=&quot;{23a824c1-6519-4624-91e4-73f657d95c88}&quot; /&gt;&lt;isInvalidForFieldText val=&quot;0&quot; /&gt;&lt;Image&gt;&lt;filename val=&quot;E:\breeze\content\1108976012\2720711070-1\input\breezo\data\asimages\{23a824c1-6519-4624-91e4-73f657d95c88}.png&quot; /&gt;&lt;left val=&quot;207&quot; /&gt;&lt;top val=&quot;571&quot; /&gt;&lt;width val=&quot;533&quot; /&gt;&lt;height val=&quot;32&quot; /&gt;&lt;hasText val=&quot;1&quot; /&gt;&lt;/Image&gt;&lt;/ThreeDShapeInfo&gt;"/>
  <p:tag name="PRESENTER_SHAPETEXTINFO" val="&lt;ShapeTextInfo&gt;&lt;TableIndex row=&quot;-1&quot; col=&quot;-1&quot;&gt;&lt;linesCount val=&quot;1&quot; /&gt;&lt;lineCharCount val=&quot;35&quot; /&gt;&lt;/TableIndex&gt;&lt;/ShapeTextInfo&gt;"/>
</p:tagLst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247</Words>
  <Application>Microsoft Macintosh PowerPoint</Application>
  <PresentationFormat>Widescreen</PresentationFormat>
  <Paragraphs>46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Default Theme</vt:lpstr>
      <vt:lpstr>PowerPoint Presentation</vt:lpstr>
      <vt:lpstr>Welcome!</vt:lpstr>
      <vt:lpstr>Crisis Prevention Forum</vt:lpstr>
      <vt:lpstr>Breakout Tasks</vt:lpstr>
      <vt:lpstr>Breakout Tasks</vt:lpstr>
      <vt:lpstr>VT PBIS Website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Crisis Prevention Forum</dc:title>
  <dc:creator>Ken Kramberg</dc:creator>
  <cp:lastModifiedBy>Anne-Marie Dubie</cp:lastModifiedBy>
  <cp:revision>4</cp:revision>
  <dcterms:created xsi:type="dcterms:W3CDTF">2020-08-11T19:24:39Z</dcterms:created>
  <dcterms:modified xsi:type="dcterms:W3CDTF">2020-08-11T21:27:53Z</dcterms:modified>
</cp:coreProperties>
</file>