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3"/>
  </p:notesMasterIdLst>
  <p:sldIdLst>
    <p:sldId id="257" r:id="rId3"/>
    <p:sldId id="259" r:id="rId4"/>
    <p:sldId id="260" r:id="rId5"/>
    <p:sldId id="261" r:id="rId6"/>
    <p:sldId id="262" r:id="rId7"/>
    <p:sldId id="269" r:id="rId8"/>
    <p:sldId id="263" r:id="rId9"/>
    <p:sldId id="264"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06"/>
    <p:restoredTop sz="94669"/>
  </p:normalViewPr>
  <p:slideViewPr>
    <p:cSldViewPr snapToGrid="0" snapToObjects="1">
      <p:cViewPr varScale="1">
        <p:scale>
          <a:sx n="61" d="100"/>
          <a:sy n="61" d="100"/>
        </p:scale>
        <p:origin x="224" y="25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E766AB-A480-B840-8B7B-F9BF0E53AC6D}" type="datetimeFigureOut">
              <a:rPr lang="en-US" smtClean="0"/>
              <a:t>8/6/18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F2708-70F0-894D-BAE8-E52EC1D32BF9}" type="slidenum">
              <a:rPr lang="en-US" smtClean="0"/>
              <a:t>‹#›</a:t>
            </a:fld>
            <a:endParaRPr lang="en-US"/>
          </a:p>
        </p:txBody>
      </p:sp>
    </p:spTree>
    <p:extLst>
      <p:ext uri="{BB962C8B-B14F-4D97-AF65-F5344CB8AC3E}">
        <p14:creationId xmlns:p14="http://schemas.microsoft.com/office/powerpoint/2010/main" val="605822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fld id="{BACD79E5-57B1-46E2-884F-DA747A4D77E1}" type="slidenum">
              <a:rPr lang="en-US" smtClean="0"/>
              <a:pPr/>
              <a:t>5</a:t>
            </a:fld>
            <a:endParaRPr lang="en-US"/>
          </a:p>
        </p:txBody>
      </p:sp>
      <p:pic>
        <p:nvPicPr>
          <p:cNvPr id="190467" name="Picture 4"/>
          <p:cNvPicPr>
            <a:picLocks noChangeAspect="1" noChangeArrowheads="1"/>
          </p:cNvPicPr>
          <p:nvPr/>
        </p:nvPicPr>
        <p:blipFill>
          <a:blip r:embed="rId3"/>
          <a:srcRect/>
          <a:stretch>
            <a:fillRect/>
          </a:stretch>
        </p:blipFill>
        <p:spPr bwMode="auto">
          <a:xfrm>
            <a:off x="5588000" y="0"/>
            <a:ext cx="1270000" cy="1608421"/>
          </a:xfrm>
          <a:prstGeom prst="rect">
            <a:avLst/>
          </a:prstGeom>
          <a:noFill/>
          <a:ln w="9525" algn="ctr">
            <a:noFill/>
            <a:miter lim="800000"/>
            <a:headEnd/>
            <a:tailEnd/>
          </a:ln>
        </p:spPr>
      </p:pic>
      <p:sp>
        <p:nvSpPr>
          <p:cNvPr id="190468" name="Text Box 5"/>
          <p:cNvSpPr txBox="1">
            <a:spLocks noChangeArrowheads="1"/>
          </p:cNvSpPr>
          <p:nvPr/>
        </p:nvSpPr>
        <p:spPr bwMode="auto">
          <a:xfrm>
            <a:off x="609600" y="607834"/>
            <a:ext cx="4343400" cy="2012859"/>
          </a:xfrm>
          <a:prstGeom prst="rect">
            <a:avLst/>
          </a:prstGeom>
          <a:noFill/>
          <a:ln w="9525" algn="ctr">
            <a:noFill/>
            <a:miter lim="800000"/>
            <a:headEnd/>
            <a:tailEnd/>
          </a:ln>
        </p:spPr>
        <p:txBody>
          <a:bodyPr lIns="0" rIns="0">
            <a:spAutoFit/>
          </a:bodyPr>
          <a:lstStyle/>
          <a:p>
            <a:pPr marL="342900" indent="-342900" algn="l">
              <a:lnSpc>
                <a:spcPct val="110000"/>
              </a:lnSpc>
              <a:spcBef>
                <a:spcPct val="50000"/>
              </a:spcBef>
            </a:pPr>
            <a:r>
              <a:rPr lang="en-US" sz="1600">
                <a:solidFill>
                  <a:schemeClr val="tx1"/>
                </a:solidFill>
              </a:rPr>
              <a:t>The Conflict Cycle</a:t>
            </a:r>
          </a:p>
          <a:p>
            <a:pPr marL="342900" indent="-342900" algn="l">
              <a:lnSpc>
                <a:spcPct val="110000"/>
              </a:lnSpc>
              <a:spcBef>
                <a:spcPct val="50000"/>
              </a:spcBef>
            </a:pPr>
            <a:endParaRPr lang="en-US" sz="1600">
              <a:solidFill>
                <a:schemeClr val="tx1"/>
              </a:solidFill>
            </a:endParaRPr>
          </a:p>
          <a:p>
            <a:pPr marL="342900" indent="-342900" algn="l">
              <a:lnSpc>
                <a:spcPct val="110000"/>
              </a:lnSpc>
              <a:spcBef>
                <a:spcPct val="50000"/>
              </a:spcBef>
            </a:pPr>
            <a:r>
              <a:rPr lang="en-US" sz="1200" b="0">
                <a:solidFill>
                  <a:schemeClr val="tx1"/>
                </a:solidFill>
              </a:rPr>
              <a:t>Participant Manual page 24</a:t>
            </a:r>
          </a:p>
          <a:p>
            <a:pPr marL="342900" indent="-342900" algn="l">
              <a:lnSpc>
                <a:spcPct val="110000"/>
              </a:lnSpc>
              <a:spcBef>
                <a:spcPct val="50000"/>
              </a:spcBef>
            </a:pPr>
            <a:endParaRPr lang="en-US" sz="1200" b="0">
              <a:solidFill>
                <a:schemeClr val="tx1"/>
              </a:solidFill>
            </a:endParaRPr>
          </a:p>
          <a:p>
            <a:pPr marL="342900" indent="-342900" algn="l">
              <a:lnSpc>
                <a:spcPct val="110000"/>
              </a:lnSpc>
              <a:spcBef>
                <a:spcPct val="50000"/>
              </a:spcBef>
            </a:pPr>
            <a:r>
              <a:rPr lang="en-US" sz="1600" b="0">
                <a:solidFill>
                  <a:schemeClr val="tx1"/>
                </a:solidFill>
              </a:rPr>
              <a:t>This is simply a full page visual for participants to refer back to.  Nothing new here.</a:t>
            </a:r>
          </a:p>
        </p:txBody>
      </p:sp>
    </p:spTree>
    <p:extLst>
      <p:ext uri="{BB962C8B-B14F-4D97-AF65-F5344CB8AC3E}">
        <p14:creationId xmlns:p14="http://schemas.microsoft.com/office/powerpoint/2010/main" val="833291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p:spPr>
        <p:txBody>
          <a:bodyPr/>
          <a:lstStyle/>
          <a:p>
            <a:fld id="{5058CA9E-2069-4015-9FED-CA0EB2914485}" type="slidenum">
              <a:rPr lang="en-US" smtClean="0">
                <a:solidFill>
                  <a:prstClr val="black"/>
                </a:solidFill>
              </a:rPr>
              <a:pPr/>
              <a:t>6</a:t>
            </a:fld>
            <a:endParaRPr lang="en-US">
              <a:solidFill>
                <a:prstClr val="black"/>
              </a:solidFill>
            </a:endParaRPr>
          </a:p>
        </p:txBody>
      </p:sp>
      <p:sp>
        <p:nvSpPr>
          <p:cNvPr id="197635" name="Text Box 4"/>
          <p:cNvSpPr txBox="1">
            <a:spLocks noChangeArrowheads="1"/>
          </p:cNvSpPr>
          <p:nvPr/>
        </p:nvSpPr>
        <p:spPr bwMode="auto">
          <a:xfrm>
            <a:off x="1066801" y="233782"/>
            <a:ext cx="4911725" cy="1492716"/>
          </a:xfrm>
          <a:prstGeom prst="rect">
            <a:avLst/>
          </a:prstGeom>
          <a:noFill/>
          <a:ln w="9525">
            <a:noFill/>
            <a:miter lim="800000"/>
            <a:headEnd/>
            <a:tailEnd/>
          </a:ln>
        </p:spPr>
        <p:txBody>
          <a:bodyPr>
            <a:spAutoFit/>
          </a:bodyPr>
          <a:lstStyle/>
          <a:p>
            <a:pPr>
              <a:spcBef>
                <a:spcPct val="50000"/>
              </a:spcBef>
            </a:pPr>
            <a:r>
              <a:rPr lang="en-US" sz="1400">
                <a:solidFill>
                  <a:srgbClr val="FF3300"/>
                </a:solidFill>
              </a:rPr>
              <a:t>Remember, during crisis, act like a thermostat, not like a thermometer!</a:t>
            </a:r>
          </a:p>
          <a:p>
            <a:pPr>
              <a:spcBef>
                <a:spcPct val="50000"/>
              </a:spcBef>
            </a:pPr>
            <a:endParaRPr lang="en-US" sz="1400">
              <a:solidFill>
                <a:srgbClr val="FF3300"/>
              </a:solidFill>
            </a:endParaRPr>
          </a:p>
          <a:p>
            <a:pPr>
              <a:spcBef>
                <a:spcPct val="50000"/>
              </a:spcBef>
            </a:pPr>
            <a:r>
              <a:rPr lang="en-US" sz="1400">
                <a:solidFill>
                  <a:prstClr val="black"/>
                </a:solidFill>
              </a:rPr>
              <a:t>Participant Manual page 28</a:t>
            </a:r>
          </a:p>
          <a:p>
            <a:pPr>
              <a:spcBef>
                <a:spcPct val="50000"/>
              </a:spcBef>
            </a:pPr>
            <a:endParaRPr lang="en-US" sz="1400">
              <a:solidFill>
                <a:srgbClr val="FF3300"/>
              </a:solidFill>
            </a:endParaRPr>
          </a:p>
        </p:txBody>
      </p:sp>
      <p:pic>
        <p:nvPicPr>
          <p:cNvPr id="197636" name="Picture 5" descr="j0234703"/>
          <p:cNvPicPr>
            <a:picLocks noChangeAspect="1" noChangeArrowheads="1" noCrop="1"/>
          </p:cNvPicPr>
          <p:nvPr/>
        </p:nvPicPr>
        <p:blipFill>
          <a:blip r:embed="rId3"/>
          <a:srcRect/>
          <a:stretch>
            <a:fillRect/>
          </a:stretch>
        </p:blipFill>
        <p:spPr bwMode="auto">
          <a:xfrm>
            <a:off x="0" y="158972"/>
            <a:ext cx="609600" cy="598482"/>
          </a:xfrm>
          <a:prstGeom prst="rect">
            <a:avLst/>
          </a:prstGeom>
          <a:noFill/>
          <a:ln w="9525">
            <a:noFill/>
            <a:miter lim="800000"/>
            <a:headEnd/>
            <a:tailEnd/>
          </a:ln>
        </p:spPr>
      </p:pic>
      <p:sp>
        <p:nvSpPr>
          <p:cNvPr id="197637" name="Text Box 6"/>
          <p:cNvSpPr txBox="1">
            <a:spLocks noChangeArrowheads="1"/>
          </p:cNvSpPr>
          <p:nvPr/>
        </p:nvSpPr>
        <p:spPr bwMode="auto">
          <a:xfrm>
            <a:off x="381000" y="1952861"/>
            <a:ext cx="6172200" cy="3517886"/>
          </a:xfrm>
          <a:prstGeom prst="rect">
            <a:avLst/>
          </a:prstGeom>
          <a:noFill/>
          <a:ln w="9525" algn="ctr">
            <a:noFill/>
            <a:miter lim="800000"/>
            <a:headEnd/>
            <a:tailEnd/>
          </a:ln>
        </p:spPr>
        <p:txBody>
          <a:bodyPr lIns="0" rIns="0">
            <a:spAutoFit/>
          </a:bodyPr>
          <a:lstStyle/>
          <a:p>
            <a:pPr marL="342900" indent="-342900">
              <a:lnSpc>
                <a:spcPct val="110000"/>
              </a:lnSpc>
              <a:spcBef>
                <a:spcPct val="50000"/>
              </a:spcBef>
            </a:pPr>
            <a:r>
              <a:rPr lang="en-US" sz="1400">
                <a:solidFill>
                  <a:prstClr val="black"/>
                </a:solidFill>
              </a:rPr>
              <a:t>You will have counter-aggressive feelings; things will go wrong. This is the reason volunteers don’t last long in a program serving troubled students. When we treat others with kindness and respect, and we do good for them, we expect some kind of reciprocation; at least appreciation. Our students do not usually respond in ways that endear them to volunteers. As the responsible staff, our response to the student’s behavior is the critical point. We will either reinforce the student’s self-fulfilling prophecy, or present him with an alternative example. To make a difference we must do what’s best for the student not act on our feelings. In effect, we have to bring the student’s emotions under control while controlling our own emotions. A good analogy is that of the thermometer and the thermostat. A thermometer reflects the heat in the setting whereas the thermostat controls the temperature. Helping adults will be good emotional thermostats.</a:t>
            </a:r>
          </a:p>
          <a:p>
            <a:pPr marL="342900" indent="-342900">
              <a:lnSpc>
                <a:spcPct val="110000"/>
              </a:lnSpc>
              <a:spcBef>
                <a:spcPct val="50000"/>
              </a:spcBef>
            </a:pPr>
            <a:r>
              <a:rPr lang="en-US" sz="1400">
                <a:solidFill>
                  <a:prstClr val="black"/>
                </a:solidFill>
              </a:rPr>
              <a:t>If you do what comes “naturally” you will usually make matters worse.</a:t>
            </a:r>
          </a:p>
        </p:txBody>
      </p:sp>
    </p:spTree>
    <p:extLst>
      <p:ext uri="{BB962C8B-B14F-4D97-AF65-F5344CB8AC3E}">
        <p14:creationId xmlns:p14="http://schemas.microsoft.com/office/powerpoint/2010/main" val="11634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A31DA1-FC08-E043-9112-CA2E99563A84}" type="datetimeFigureOut">
              <a:rPr lang="en-US" smtClean="0"/>
              <a:t>8/6/18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2061403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A31DA1-FC08-E043-9112-CA2E99563A84}" type="datetimeFigureOut">
              <a:rPr lang="en-US" smtClean="0"/>
              <a:t>8/6/18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714292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A31DA1-FC08-E043-9112-CA2E99563A84}" type="datetimeFigureOut">
              <a:rPr lang="en-US" smtClean="0"/>
              <a:t>8/6/18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471388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solidFill>
            <a:srgbClr val="132D5D"/>
          </a:solidFill>
          <a:effectLst/>
        </p:spPr>
        <p:txBody>
          <a:bodyPr>
            <a:scene3d>
              <a:camera prst="orthographicFront"/>
              <a:lightRig rig="soft" dir="t">
                <a:rot lat="0" lon="0" rev="10800000"/>
              </a:lightRig>
            </a:scene3d>
            <a:sp3d>
              <a:bevelT w="27940" h="12700"/>
              <a:contourClr>
                <a:srgbClr val="DDDDDD"/>
              </a:contourClr>
            </a:sp3d>
          </a:bodyPr>
          <a:lstStyle>
            <a:lvl1pPr>
              <a:defRPr b="1" cap="none" spc="150">
                <a:ln w="11430"/>
                <a:solidFill>
                  <a:srgbClr val="F8F8F8"/>
                </a:solidFill>
                <a:effectLst>
                  <a:outerShdw blurRad="25400" algn="tl" rotWithShape="0">
                    <a:srgbClr val="000000">
                      <a:alpha val="43000"/>
                    </a:srgbClr>
                  </a:outerShdw>
                </a:effectLst>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solidFill>
            <a:srgbClr val="132D5D"/>
          </a:solidFill>
          <a:effectLst/>
        </p:spPr>
        <p:txBody>
          <a:bodyPr/>
          <a:lstStyle>
            <a:lvl1pPr marL="0" indent="0" algn="ctr">
              <a:buNone/>
              <a:defRPr b="1" cap="none"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indent="-283464">
              <a:lnSpc>
                <a:spcPct val="100000"/>
              </a:lnSpc>
              <a:spcBef>
                <a:spcPts val="600"/>
              </a:spcBef>
              <a:defRPr/>
            </a:lvl1pPr>
            <a:lvl2pPr indent="-283464">
              <a:lnSpc>
                <a:spcPct val="100000"/>
              </a:lnSpc>
              <a:spcBef>
                <a:spcPts val="600"/>
              </a:spcBef>
              <a:defRPr/>
            </a:lvl2pPr>
            <a:lvl3pPr indent="-283464">
              <a:lnSpc>
                <a:spcPct val="100000"/>
              </a:lnSpc>
              <a:spcBef>
                <a:spcPts val="600"/>
              </a:spcBef>
              <a:defRPr/>
            </a:lvl3pPr>
            <a:lvl4pPr indent="-283464">
              <a:lnSpc>
                <a:spcPct val="100000"/>
              </a:lnSpc>
              <a:spcBef>
                <a:spcPts val="600"/>
              </a:spcBef>
              <a:defRPr/>
            </a:lvl4pPr>
            <a:lvl5pPr indent="-283464">
              <a:lnSpc>
                <a:spcPct val="100000"/>
              </a:lnSpc>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6000" y="2057401"/>
            <a:ext cx="10363200" cy="1362075"/>
          </a:xfrm>
          <a:solidFill>
            <a:srgbClr val="132D5D"/>
          </a:solidFill>
          <a:effectLst/>
        </p:spPr>
        <p:txBody>
          <a:bodyPr anchor="t">
            <a:scene3d>
              <a:camera prst="orthographicFront"/>
              <a:lightRig rig="soft" dir="t">
                <a:rot lat="0" lon="0" rev="10800000"/>
              </a:lightRig>
            </a:scene3d>
            <a:sp3d>
              <a:bevelT w="27940" h="12700"/>
              <a:contourClr>
                <a:srgbClr val="DDDDDD"/>
              </a:contourClr>
            </a:sp3d>
          </a:bodyPr>
          <a:lstStyle>
            <a:lvl1pPr algn="l">
              <a:defRPr sz="4000" b="1" cap="none" spc="150">
                <a:ln w="11430"/>
                <a:solidFill>
                  <a:srgbClr val="F8F8F8"/>
                </a:solidFill>
                <a:effectLst>
                  <a:outerShdw blurRad="25400" algn="tl" rotWithShape="0">
                    <a:srgbClr val="000000">
                      <a:alpha val="43000"/>
                    </a:srgbClr>
                  </a:outerShdw>
                </a:effectLst>
              </a:defRPr>
            </a:lvl1pPr>
          </a:lstStyle>
          <a:p>
            <a:r>
              <a:rPr lang="en-US" dirty="0"/>
              <a:t>Click to edit Master title style</a:t>
            </a:r>
          </a:p>
        </p:txBody>
      </p:sp>
      <p:sp>
        <p:nvSpPr>
          <p:cNvPr id="3" name="Text Placeholder 2"/>
          <p:cNvSpPr>
            <a:spLocks noGrp="1"/>
          </p:cNvSpPr>
          <p:nvPr>
            <p:ph type="body" idx="1"/>
          </p:nvPr>
        </p:nvSpPr>
        <p:spPr>
          <a:xfrm>
            <a:off x="914400" y="3352801"/>
            <a:ext cx="10363200" cy="1500187"/>
          </a:xfrm>
          <a:solidFill>
            <a:srgbClr val="132D5D"/>
          </a:solidFill>
          <a:effectLst/>
        </p:spPr>
        <p:txBody>
          <a:bodyPr anchor="b"/>
          <a:lstStyle>
            <a:lvl1pPr marL="0" indent="0">
              <a:buNone/>
              <a:defRPr sz="2000" b="1" cap="none"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effectLst/>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effectLst/>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A31DA1-FC08-E043-9112-CA2E99563A84}" type="datetimeFigureOut">
              <a:rPr lang="en-US" smtClean="0"/>
              <a:t>8/6/18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650426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8F30C04D-02AE-48AD-9EC6-0B2221725576}" type="datetimeFigureOut">
              <a:rPr lang="en-US">
                <a:solidFill>
                  <a:prstClr val="black"/>
                </a:solidFill>
              </a:rPr>
              <a:pPr/>
              <a:t>8/6/18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A31DA1-FC08-E043-9112-CA2E99563A84}" type="datetimeFigureOut">
              <a:rPr lang="en-US" smtClean="0"/>
              <a:t>8/6/18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02417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A31DA1-FC08-E043-9112-CA2E99563A84}" type="datetimeFigureOut">
              <a:rPr lang="en-US" smtClean="0"/>
              <a:t>8/6/18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14597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A31DA1-FC08-E043-9112-CA2E99563A84}" type="datetimeFigureOut">
              <a:rPr lang="en-US" smtClean="0"/>
              <a:t>8/6/18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81585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A31DA1-FC08-E043-9112-CA2E99563A84}" type="datetimeFigureOut">
              <a:rPr lang="en-US" smtClean="0"/>
              <a:t>8/6/18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22919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31DA1-FC08-E043-9112-CA2E99563A84}" type="datetimeFigureOut">
              <a:rPr lang="en-US" smtClean="0"/>
              <a:t>8/6/18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33040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A31DA1-FC08-E043-9112-CA2E99563A84}" type="datetimeFigureOut">
              <a:rPr lang="en-US" smtClean="0"/>
              <a:t>8/6/18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85906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A31DA1-FC08-E043-9112-CA2E99563A84}" type="datetimeFigureOut">
              <a:rPr lang="en-US" smtClean="0"/>
              <a:t>8/6/18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23EA9-352A-C343-A370-615C51662567}" type="slidenum">
              <a:rPr lang="en-US" smtClean="0"/>
              <a:t>‹#›</a:t>
            </a:fld>
            <a:endParaRPr lang="en-US"/>
          </a:p>
        </p:txBody>
      </p:sp>
    </p:spTree>
    <p:extLst>
      <p:ext uri="{BB962C8B-B14F-4D97-AF65-F5344CB8AC3E}">
        <p14:creationId xmlns:p14="http://schemas.microsoft.com/office/powerpoint/2010/main" val="1641220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31DA1-FC08-E043-9112-CA2E99563A84}" type="datetimeFigureOut">
              <a:rPr lang="en-US" smtClean="0"/>
              <a:t>8/6/18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223EA9-352A-C343-A370-615C51662567}" type="slidenum">
              <a:rPr lang="en-US" smtClean="0"/>
              <a:t>‹#›</a:t>
            </a:fld>
            <a:endParaRPr lang="en-US"/>
          </a:p>
        </p:txBody>
      </p:sp>
    </p:spTree>
    <p:extLst>
      <p:ext uri="{BB962C8B-B14F-4D97-AF65-F5344CB8AC3E}">
        <p14:creationId xmlns:p14="http://schemas.microsoft.com/office/powerpoint/2010/main" val="885718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32D5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a:noFill/>
          <a:ln>
            <a:solidFill>
              <a:srgbClr val="132D5D"/>
            </a:solidFill>
          </a:ln>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a:solidFill>
            <a:srgbClr val="132D5D"/>
          </a:solidFill>
          <a:effectLst/>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A8C4A-B624-4360-BEBC-66DC3395694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6463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bg1"/>
          </a:solidFill>
          <a:effectLst>
            <a:outerShdw blurRad="50800" dist="38100" dir="5400000" algn="t" rotWithShape="0">
              <a:prstClr val="black">
                <a:alpha val="40000"/>
              </a:prstClr>
            </a:outerShdw>
          </a:effectLst>
          <a:latin typeface="+mj-lt"/>
          <a:ea typeface="+mj-ea"/>
          <a:cs typeface="+mj-cs"/>
        </a:defRPr>
      </a:lvl1pPr>
    </p:titleStyle>
    <p:bodyStyle>
      <a:lvl1pPr marL="283464" indent="-283464" algn="l" defTabSz="914400" rtl="0" eaLnBrk="1" latinLnBrk="0" hangingPunct="1">
        <a:lnSpc>
          <a:spcPct val="100000"/>
        </a:lnSpc>
        <a:spcBef>
          <a:spcPts val="600"/>
        </a:spcBef>
        <a:buClr>
          <a:srgbClr val="95C64F"/>
        </a:buClr>
        <a:buFont typeface="Calibri" pitchFamily="34" charset="0"/>
        <a:buChar char="•"/>
        <a:defRPr sz="3200" kern="1200">
          <a:solidFill>
            <a:schemeClr val="bg1"/>
          </a:solidFill>
          <a:effectLst>
            <a:outerShdw blurRad="50800" dist="38100" dir="5400000" algn="t" rotWithShape="0">
              <a:prstClr val="black">
                <a:alpha val="40000"/>
              </a:prstClr>
            </a:outerShdw>
          </a:effectLst>
          <a:latin typeface="+mn-lt"/>
          <a:ea typeface="+mn-ea"/>
          <a:cs typeface="+mn-cs"/>
        </a:defRPr>
      </a:lvl1pPr>
      <a:lvl2pPr marL="283464" indent="-283464" algn="l" defTabSz="914400" rtl="0" eaLnBrk="1" latinLnBrk="0" hangingPunct="1">
        <a:lnSpc>
          <a:spcPct val="100000"/>
        </a:lnSpc>
        <a:spcBef>
          <a:spcPts val="600"/>
        </a:spcBef>
        <a:buClr>
          <a:srgbClr val="95C64F"/>
        </a:buClr>
        <a:buFont typeface="Calibri" pitchFamily="34" charset="0"/>
        <a:buChar char="•"/>
        <a:defRPr sz="2800" kern="1200">
          <a:solidFill>
            <a:schemeClr val="bg1"/>
          </a:solidFill>
          <a:effectLst>
            <a:outerShdw blurRad="50800" dist="38100" dir="5400000" algn="t" rotWithShape="0">
              <a:prstClr val="black">
                <a:alpha val="40000"/>
              </a:prstClr>
            </a:outerShdw>
          </a:effectLst>
          <a:latin typeface="+mn-lt"/>
          <a:ea typeface="+mn-ea"/>
          <a:cs typeface="+mn-cs"/>
        </a:defRPr>
      </a:lvl2pPr>
      <a:lvl3pPr marL="283464" indent="-283464" algn="l" defTabSz="914400" rtl="0" eaLnBrk="1" latinLnBrk="0" hangingPunct="1">
        <a:lnSpc>
          <a:spcPct val="100000"/>
        </a:lnSpc>
        <a:spcBef>
          <a:spcPts val="600"/>
        </a:spcBef>
        <a:buClr>
          <a:srgbClr val="95C64F"/>
        </a:buClr>
        <a:buFont typeface="Calibri" pitchFamily="34" charset="0"/>
        <a:buChar char="•"/>
        <a:defRPr sz="2400" kern="1200">
          <a:solidFill>
            <a:schemeClr val="bg1"/>
          </a:solidFill>
          <a:effectLst>
            <a:outerShdw blurRad="50800" dist="38100" dir="5400000" algn="t" rotWithShape="0">
              <a:prstClr val="black">
                <a:alpha val="40000"/>
              </a:prstClr>
            </a:outerShdw>
          </a:effectLst>
          <a:latin typeface="+mn-lt"/>
          <a:ea typeface="+mn-ea"/>
          <a:cs typeface="+mn-cs"/>
        </a:defRPr>
      </a:lvl3pPr>
      <a:lvl4pPr marL="283464" indent="-283464" algn="l" defTabSz="914400" rtl="0" eaLnBrk="1" latinLnBrk="0" hangingPunct="1">
        <a:lnSpc>
          <a:spcPct val="100000"/>
        </a:lnSpc>
        <a:spcBef>
          <a:spcPts val="600"/>
        </a:spcBef>
        <a:buClr>
          <a:srgbClr val="95C64F"/>
        </a:buClr>
        <a:buFont typeface="Calibri" pitchFamily="34" charset="0"/>
        <a:buChar char="•"/>
        <a:defRPr sz="2000" kern="1200">
          <a:solidFill>
            <a:schemeClr val="bg1"/>
          </a:solidFill>
          <a:effectLst>
            <a:outerShdw blurRad="50800" dist="38100" dir="5400000" algn="t" rotWithShape="0">
              <a:prstClr val="black">
                <a:alpha val="40000"/>
              </a:prstClr>
            </a:outerShdw>
          </a:effectLst>
          <a:latin typeface="+mn-lt"/>
          <a:ea typeface="+mn-ea"/>
          <a:cs typeface="+mn-cs"/>
        </a:defRPr>
      </a:lvl4pPr>
      <a:lvl5pPr marL="283464" indent="-283464" algn="l" defTabSz="914400" rtl="0" eaLnBrk="1" latinLnBrk="0" hangingPunct="1">
        <a:lnSpc>
          <a:spcPct val="100000"/>
        </a:lnSpc>
        <a:spcBef>
          <a:spcPts val="600"/>
        </a:spcBef>
        <a:buClr>
          <a:srgbClr val="95C64F"/>
        </a:buClr>
        <a:buFont typeface="Calibri" pitchFamily="34" charset="0"/>
        <a:buChar char="•"/>
        <a:defRPr sz="2000" kern="1200">
          <a:solidFill>
            <a:schemeClr val="bg1"/>
          </a:solidFill>
          <a:effectLst>
            <a:outerShdw blurRad="50800" dist="38100" dir="5400000" algn="t" rotWithShape="0">
              <a:prstClr val="black">
                <a:alpha val="40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De-escalation and </a:t>
            </a:r>
            <a:br>
              <a:rPr lang="en-US" dirty="0"/>
            </a:br>
            <a:r>
              <a:rPr lang="en-US" dirty="0"/>
              <a:t>Relationship Building Skills</a:t>
            </a:r>
          </a:p>
        </p:txBody>
      </p:sp>
      <p:sp>
        <p:nvSpPr>
          <p:cNvPr id="3" name="Subtitle 2"/>
          <p:cNvSpPr>
            <a:spLocks noGrp="1"/>
          </p:cNvSpPr>
          <p:nvPr>
            <p:ph type="subTitle" idx="1"/>
          </p:nvPr>
        </p:nvSpPr>
        <p:spPr/>
        <p:txBody>
          <a:bodyPr>
            <a:normAutofit/>
          </a:bodyPr>
          <a:lstStyle/>
          <a:p>
            <a:endParaRPr lang="en-US" dirty="0"/>
          </a:p>
          <a:p>
            <a:endParaRPr lang="en-US" dirty="0"/>
          </a:p>
          <a:p>
            <a:r>
              <a:rPr lang="en-US" dirty="0"/>
              <a:t>Ken Kramberg</a:t>
            </a:r>
          </a:p>
          <a:p>
            <a:endParaRPr lang="en-US" dirty="0"/>
          </a:p>
        </p:txBody>
      </p:sp>
    </p:spTree>
    <p:extLst>
      <p:ext uri="{BB962C8B-B14F-4D97-AF65-F5344CB8AC3E}">
        <p14:creationId xmlns:p14="http://schemas.microsoft.com/office/powerpoint/2010/main" val="1321088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9" y="369278"/>
            <a:ext cx="11764109" cy="5293757"/>
          </a:xfrm>
          <a:prstGeom prst="rect">
            <a:avLst/>
          </a:prstGeom>
          <a:noFill/>
        </p:spPr>
        <p:txBody>
          <a:bodyPr wrap="square" rtlCol="0">
            <a:spAutoFit/>
          </a:bodyPr>
          <a:lstStyle/>
          <a:p>
            <a:pPr lvl="6"/>
            <a:r>
              <a:rPr lang="en-US" sz="3200" dirty="0"/>
              <a:t>                     THE “SCRIPT”</a:t>
            </a:r>
          </a:p>
          <a:p>
            <a:pPr lvl="6" algn="ctr"/>
            <a:endParaRPr lang="en-US" sz="3200" dirty="0"/>
          </a:p>
          <a:p>
            <a:pPr marL="3200400" lvl="6" indent="-457200">
              <a:buFont typeface="Arial" charset="0"/>
              <a:buChar char="•"/>
            </a:pPr>
            <a:r>
              <a:rPr lang="en-US" sz="3200" dirty="0"/>
              <a:t>Acknowledge the feelings: Make 2-3 validating statements</a:t>
            </a:r>
          </a:p>
          <a:p>
            <a:endParaRPr lang="en-US" sz="3200" dirty="0"/>
          </a:p>
          <a:p>
            <a:pPr marL="3028950" lvl="6" indent="-285750">
              <a:buFont typeface="Arial" charset="0"/>
              <a:buChar char="•"/>
            </a:pPr>
            <a:r>
              <a:rPr lang="en-US" sz="3200" dirty="0"/>
              <a:t>Affirm : Make 2-3 affirming statements</a:t>
            </a:r>
          </a:p>
          <a:p>
            <a:endParaRPr lang="en-US" sz="3200" dirty="0"/>
          </a:p>
          <a:p>
            <a:pPr marL="3028950" lvl="6" indent="-285750">
              <a:buFont typeface="Arial" charset="0"/>
              <a:buChar char="•"/>
            </a:pPr>
            <a:r>
              <a:rPr lang="en-US" sz="3200" dirty="0"/>
              <a:t>Get the child’s perspective and restate</a:t>
            </a:r>
          </a:p>
          <a:p>
            <a:pPr marL="3028950" lvl="6" indent="-285750">
              <a:buFont typeface="Arial" charset="0"/>
              <a:buChar char="•"/>
            </a:pPr>
            <a:endParaRPr lang="en-US" sz="3200" dirty="0"/>
          </a:p>
          <a:p>
            <a:pPr marL="3028950" lvl="6" indent="-285750">
              <a:buFont typeface="Arial" charset="0"/>
              <a:buChar char="•"/>
            </a:pPr>
            <a:r>
              <a:rPr lang="en-US" sz="3200" dirty="0"/>
              <a:t>Set limits and give choices as needed</a:t>
            </a:r>
          </a:p>
          <a:p>
            <a:endParaRPr lang="en-US" dirty="0"/>
          </a:p>
        </p:txBody>
      </p:sp>
    </p:spTree>
    <p:extLst>
      <p:ext uri="{BB962C8B-B14F-4D97-AF65-F5344CB8AC3E}">
        <p14:creationId xmlns:p14="http://schemas.microsoft.com/office/powerpoint/2010/main" val="1830078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524000" y="1"/>
            <a:ext cx="9144000" cy="2413000"/>
          </a:xfrm>
        </p:spPr>
        <p:txBody>
          <a:bodyPr>
            <a:normAutofit fontScale="90000"/>
          </a:bodyPr>
          <a:lstStyle/>
          <a:p>
            <a:br>
              <a:rPr lang="en-US" u="sng" dirty="0"/>
            </a:br>
            <a:br>
              <a:rPr lang="en-US" u="sng" dirty="0"/>
            </a:br>
            <a:br>
              <a:rPr lang="en-US" u="sng" dirty="0"/>
            </a:br>
            <a:br>
              <a:rPr lang="en-US" u="sng" dirty="0"/>
            </a:br>
            <a:br>
              <a:rPr lang="en-US" u="sng" dirty="0"/>
            </a:br>
            <a:br>
              <a:rPr lang="en-US" u="sng" dirty="0"/>
            </a:br>
            <a:r>
              <a:rPr lang="en-US" dirty="0"/>
              <a:t>Self Defeating       Vs.        Bad Behavior</a:t>
            </a:r>
            <a:endParaRPr lang="en-US" u="sng" dirty="0"/>
          </a:p>
        </p:txBody>
      </p:sp>
      <p:sp>
        <p:nvSpPr>
          <p:cNvPr id="5" name="TextBox 4"/>
          <p:cNvSpPr txBox="1"/>
          <p:nvPr/>
        </p:nvSpPr>
        <p:spPr>
          <a:xfrm>
            <a:off x="2648857" y="471712"/>
            <a:ext cx="7257143" cy="707886"/>
          </a:xfrm>
          <a:prstGeom prst="rect">
            <a:avLst/>
          </a:prstGeom>
          <a:noFill/>
        </p:spPr>
        <p:txBody>
          <a:bodyPr wrap="square" rtlCol="0">
            <a:spAutoFit/>
          </a:bodyPr>
          <a:lstStyle/>
          <a:p>
            <a:r>
              <a:rPr lang="en-US" sz="4000" dirty="0"/>
              <a:t>       </a:t>
            </a:r>
            <a:r>
              <a:rPr lang="en-US" sz="4000" u="sng" dirty="0"/>
              <a:t>The Power Of Language</a:t>
            </a:r>
          </a:p>
        </p:txBody>
      </p:sp>
    </p:spTree>
    <p:extLst>
      <p:ext uri="{BB962C8B-B14F-4D97-AF65-F5344CB8AC3E}">
        <p14:creationId xmlns:p14="http://schemas.microsoft.com/office/powerpoint/2010/main" val="738300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2362" y="988142"/>
            <a:ext cx="184731" cy="369332"/>
          </a:xfrm>
          <a:prstGeom prst="rect">
            <a:avLst/>
          </a:prstGeom>
          <a:noFill/>
        </p:spPr>
        <p:txBody>
          <a:bodyPr wrap="none" rtlCol="0">
            <a:spAutoFit/>
          </a:bodyPr>
          <a:lstStyle/>
          <a:p>
            <a:endParaRPr lang="en-US" dirty="0"/>
          </a:p>
        </p:txBody>
      </p:sp>
      <p:sp>
        <p:nvSpPr>
          <p:cNvPr id="3" name="Title 2"/>
          <p:cNvSpPr>
            <a:spLocks noGrp="1"/>
          </p:cNvSpPr>
          <p:nvPr>
            <p:ph type="ctrTitle"/>
          </p:nvPr>
        </p:nvSpPr>
        <p:spPr/>
        <p:txBody>
          <a:bodyPr/>
          <a:lstStyle/>
          <a:p>
            <a:r>
              <a:rPr lang="en-US" dirty="0"/>
              <a:t>CHILDREN WHO ARE HEARD LISTEN</a:t>
            </a:r>
          </a:p>
        </p:txBody>
      </p:sp>
      <p:sp>
        <p:nvSpPr>
          <p:cNvPr id="4" name="Subtitle 3"/>
          <p:cNvSpPr>
            <a:spLocks noGrp="1"/>
          </p:cNvSpPr>
          <p:nvPr>
            <p:ph type="subTitle" idx="1"/>
          </p:nvPr>
        </p:nvSpPr>
        <p:spPr/>
        <p:txBody>
          <a:bodyPr/>
          <a:lstStyle/>
          <a:p>
            <a:r>
              <a:rPr lang="en-US" dirty="0"/>
              <a:t>Kids want to tell their story</a:t>
            </a:r>
          </a:p>
          <a:p>
            <a:endParaRPr lang="en-US" dirty="0"/>
          </a:p>
        </p:txBody>
      </p:sp>
    </p:spTree>
    <p:extLst>
      <p:ext uri="{BB962C8B-B14F-4D97-AF65-F5344CB8AC3E}">
        <p14:creationId xmlns:p14="http://schemas.microsoft.com/office/powerpoint/2010/main" val="46241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188" y="988143"/>
            <a:ext cx="8111612" cy="429495"/>
          </a:xfrm>
        </p:spPr>
        <p:txBody>
          <a:bodyPr>
            <a:noAutofit/>
          </a:bodyPr>
          <a:lstStyle/>
          <a:p>
            <a:r>
              <a:rPr lang="en-US" sz="2400" dirty="0"/>
              <a:t>WHEN DEALING WITH IN AN EMOTIONALLY CHARGED EVENT</a:t>
            </a:r>
          </a:p>
        </p:txBody>
      </p:sp>
      <p:sp>
        <p:nvSpPr>
          <p:cNvPr id="3" name="Content Placeholder 2"/>
          <p:cNvSpPr>
            <a:spLocks noGrp="1"/>
          </p:cNvSpPr>
          <p:nvPr>
            <p:ph idx="1"/>
          </p:nvPr>
        </p:nvSpPr>
        <p:spPr>
          <a:xfrm>
            <a:off x="1907458" y="2536723"/>
            <a:ext cx="8303342" cy="3589440"/>
          </a:xfrm>
        </p:spPr>
        <p:txBody>
          <a:bodyPr>
            <a:normAutofit/>
          </a:bodyPr>
          <a:lstStyle/>
          <a:p>
            <a:r>
              <a:rPr lang="en-US" b="1" u="sng" dirty="0"/>
              <a:t>YOU MUST DEAL WITH THE FEELINGS FIRST</a:t>
            </a:r>
          </a:p>
          <a:p>
            <a:endParaRPr lang="en-US" dirty="0"/>
          </a:p>
          <a:p>
            <a:r>
              <a:rPr lang="en-US" dirty="0"/>
              <a:t>BEFORE YOU CAN DEAL WITH THE BEHAVIOR</a:t>
            </a:r>
          </a:p>
          <a:p>
            <a:endParaRPr lang="en-US" dirty="0"/>
          </a:p>
          <a:p>
            <a:r>
              <a:rPr lang="en-US" dirty="0"/>
              <a:t>FEELINGS , THOUGHTS , BEHAVIOR</a:t>
            </a:r>
          </a:p>
        </p:txBody>
      </p:sp>
    </p:spTree>
    <p:extLst>
      <p:ext uri="{BB962C8B-B14F-4D97-AF65-F5344CB8AC3E}">
        <p14:creationId xmlns:p14="http://schemas.microsoft.com/office/powerpoint/2010/main" val="521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ChangeArrowheads="1"/>
          </p:cNvSpPr>
          <p:nvPr/>
        </p:nvSpPr>
        <p:spPr bwMode="auto">
          <a:xfrm>
            <a:off x="7889875" y="5943600"/>
            <a:ext cx="381000" cy="457200"/>
          </a:xfrm>
          <a:prstGeom prst="rect">
            <a:avLst/>
          </a:prstGeom>
          <a:solidFill>
            <a:schemeClr val="bg1"/>
          </a:solidFill>
          <a:ln w="9525">
            <a:solidFill>
              <a:schemeClr val="bg1"/>
            </a:solidFill>
            <a:miter lim="800000"/>
            <a:headEnd/>
            <a:tailEnd/>
          </a:ln>
        </p:spPr>
        <p:txBody>
          <a:bodyPr wrap="none" anchor="ctr"/>
          <a:lstStyle/>
          <a:p>
            <a:endParaRPr lang="en-US"/>
          </a:p>
        </p:txBody>
      </p:sp>
      <p:pic>
        <p:nvPicPr>
          <p:cNvPr id="74755" name="Picture 6"/>
          <p:cNvPicPr>
            <a:picLocks noChangeAspect="1" noChangeArrowheads="1"/>
          </p:cNvPicPr>
          <p:nvPr/>
        </p:nvPicPr>
        <p:blipFill>
          <a:blip r:embed="rId3" cstate="print"/>
          <a:srcRect/>
          <a:stretch>
            <a:fillRect/>
          </a:stretch>
        </p:blipFill>
        <p:spPr bwMode="auto">
          <a:xfrm>
            <a:off x="3457576" y="0"/>
            <a:ext cx="5146675" cy="6858000"/>
          </a:xfrm>
          <a:prstGeom prst="rect">
            <a:avLst/>
          </a:prstGeom>
          <a:noFill/>
          <a:ln w="9525">
            <a:noFill/>
            <a:miter lim="800000"/>
            <a:headEnd/>
            <a:tailEnd/>
          </a:ln>
        </p:spPr>
      </p:pic>
    </p:spTree>
    <p:extLst>
      <p:ext uri="{BB962C8B-B14F-4D97-AF65-F5344CB8AC3E}">
        <p14:creationId xmlns:p14="http://schemas.microsoft.com/office/powerpoint/2010/main" val="199393634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3384"/>
          <p:cNvSpPr txBox="1">
            <a:spLocks noChangeArrowheads="1"/>
          </p:cNvSpPr>
          <p:nvPr/>
        </p:nvSpPr>
        <p:spPr bwMode="auto">
          <a:xfrm>
            <a:off x="7106475" y="248489"/>
            <a:ext cx="3322984" cy="3785652"/>
          </a:xfrm>
          <a:prstGeom prst="rect">
            <a:avLst/>
          </a:prstGeom>
          <a:noFill/>
          <a:ln w="9525">
            <a:noFill/>
            <a:miter lim="800000"/>
            <a:headEnd/>
            <a:tailEnd/>
          </a:ln>
        </p:spPr>
        <p:txBody>
          <a:bodyPr wrap="square">
            <a:spAutoFit/>
          </a:bodyPr>
          <a:lstStyle/>
          <a:p>
            <a:pPr algn="ctr">
              <a:spcBef>
                <a:spcPct val="50000"/>
              </a:spcBef>
            </a:pPr>
            <a:r>
              <a:rPr lang="en-US" sz="4000" dirty="0">
                <a:solidFill>
                  <a:prstClr val="white"/>
                </a:solidFill>
              </a:rPr>
              <a:t>Remember, during crisis act like a thermostat, not like a thermometer!</a:t>
            </a:r>
          </a:p>
        </p:txBody>
      </p:sp>
      <p:pic>
        <p:nvPicPr>
          <p:cNvPr id="10243" name="Picture 3"/>
          <p:cNvPicPr>
            <a:picLocks noChangeAspect="1" noChangeArrowheads="1"/>
          </p:cNvPicPr>
          <p:nvPr/>
        </p:nvPicPr>
        <p:blipFill>
          <a:blip r:embed="rId3" cstate="print"/>
          <a:srcRect/>
          <a:stretch>
            <a:fillRect/>
          </a:stretch>
        </p:blipFill>
        <p:spPr bwMode="auto">
          <a:xfrm>
            <a:off x="1846098" y="1760795"/>
            <a:ext cx="6768591" cy="4202684"/>
          </a:xfrm>
          <a:prstGeom prst="rect">
            <a:avLst/>
          </a:prstGeom>
          <a:noFill/>
          <a:ln w="9525">
            <a:noFill/>
            <a:miter lim="800000"/>
            <a:headEnd/>
            <a:tailEnd/>
          </a:ln>
          <a:effectLst/>
        </p:spPr>
      </p:pic>
    </p:spTree>
    <p:extLst>
      <p:ext uri="{BB962C8B-B14F-4D97-AF65-F5344CB8AC3E}">
        <p14:creationId xmlns:p14="http://schemas.microsoft.com/office/powerpoint/2010/main" val="875315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13840674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8229600" y="6400800"/>
            <a:ext cx="381000" cy="457200"/>
          </a:xfrm>
          <a:prstGeom prst="rect">
            <a:avLst/>
          </a:prstGeom>
          <a:solidFill>
            <a:schemeClr val="bg1"/>
          </a:solidFill>
          <a:ln w="9525">
            <a:solidFill>
              <a:schemeClr val="bg1"/>
            </a:solidFill>
            <a:miter lim="800000"/>
            <a:headEnd/>
            <a:tailEnd/>
          </a:ln>
        </p:spPr>
        <p:txBody>
          <a:bodyPr wrap="none" anchor="ctr"/>
          <a:lstStyle/>
          <a:p>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3121" y="13280"/>
            <a:ext cx="5346065" cy="6844721"/>
          </a:xfrm>
          <a:prstGeom prst="rect">
            <a:avLst/>
          </a:prstGeom>
        </p:spPr>
      </p:pic>
    </p:spTree>
    <p:extLst>
      <p:ext uri="{BB962C8B-B14F-4D97-AF65-F5344CB8AC3E}">
        <p14:creationId xmlns:p14="http://schemas.microsoft.com/office/powerpoint/2010/main" val="47794430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3592" y="417270"/>
            <a:ext cx="9444682" cy="1908215"/>
          </a:xfrm>
          <a:prstGeom prst="rect">
            <a:avLst/>
          </a:prstGeom>
          <a:blipFill>
            <a:blip r:embed="rId2"/>
            <a:tile tx="0" ty="0" sx="100000" sy="100000" flip="none" algn="tl"/>
          </a:blipFill>
        </p:spPr>
        <p:txBody>
          <a:bodyPr wrap="square" rtlCol="0">
            <a:spAutoFit/>
          </a:bodyPr>
          <a:lstStyle/>
          <a:p>
            <a:pPr algn="ctr"/>
            <a:r>
              <a:rPr lang="en-US" dirty="0"/>
              <a:t>  </a:t>
            </a:r>
            <a:r>
              <a:rPr lang="en-US" sz="3600" dirty="0"/>
              <a:t>1   DRAIN OFF     </a:t>
            </a:r>
          </a:p>
          <a:p>
            <a:pPr algn="ctr"/>
            <a:endParaRPr lang="en-US" dirty="0"/>
          </a:p>
          <a:p>
            <a:pPr algn="ctr"/>
            <a:r>
              <a:rPr lang="en-US" dirty="0"/>
              <a:t>	       </a:t>
            </a:r>
            <a:r>
              <a:rPr lang="en-US" sz="3200" dirty="0"/>
              <a:t>Drain off the student’s intense emotions by            		     </a:t>
            </a:r>
            <a:r>
              <a:rPr lang="en-US" sz="3200" b="1" dirty="0"/>
              <a:t>acknowledging the feelings</a:t>
            </a:r>
          </a:p>
        </p:txBody>
      </p:sp>
      <p:sp>
        <p:nvSpPr>
          <p:cNvPr id="3" name="TextBox 2"/>
          <p:cNvSpPr txBox="1"/>
          <p:nvPr/>
        </p:nvSpPr>
        <p:spPr>
          <a:xfrm>
            <a:off x="1263592" y="2848708"/>
            <a:ext cx="9444683" cy="1631216"/>
          </a:xfrm>
          <a:prstGeom prst="rect">
            <a:avLst/>
          </a:prstGeom>
          <a:blipFill>
            <a:blip r:embed="rId2"/>
            <a:tile tx="0" ty="0" sx="100000" sy="100000" flip="none" algn="tl"/>
          </a:blipFill>
        </p:spPr>
        <p:txBody>
          <a:bodyPr wrap="square" rtlCol="0">
            <a:spAutoFit/>
          </a:bodyPr>
          <a:lstStyle/>
          <a:p>
            <a:pPr algn="ctr"/>
            <a:r>
              <a:rPr lang="en-US" dirty="0"/>
              <a:t> </a:t>
            </a:r>
            <a:r>
              <a:rPr lang="en-US" sz="3600" dirty="0"/>
              <a:t>2  TIMELINE</a:t>
            </a:r>
          </a:p>
          <a:p>
            <a:pPr algn="ctr"/>
            <a:r>
              <a:rPr lang="en-US" sz="3200" dirty="0"/>
              <a:t>           </a:t>
            </a:r>
            <a:r>
              <a:rPr lang="en-US" sz="3200" b="1" dirty="0"/>
              <a:t>Use affirming </a:t>
            </a:r>
            <a:r>
              <a:rPr lang="en-US" sz="3200" dirty="0"/>
              <a:t>and listening skills to discover the 			student’s point of view</a:t>
            </a:r>
          </a:p>
        </p:txBody>
      </p:sp>
      <p:sp>
        <p:nvSpPr>
          <p:cNvPr id="4" name="TextBox 3"/>
          <p:cNvSpPr txBox="1"/>
          <p:nvPr/>
        </p:nvSpPr>
        <p:spPr>
          <a:xfrm>
            <a:off x="1263593" y="4941277"/>
            <a:ext cx="9444682" cy="1631216"/>
          </a:xfrm>
          <a:prstGeom prst="rect">
            <a:avLst/>
          </a:prstGeom>
          <a:blipFill>
            <a:blip r:embed="rId2"/>
            <a:tile tx="0" ty="0" sx="100000" sy="100000" flip="none" algn="tl"/>
          </a:blipFill>
        </p:spPr>
        <p:txBody>
          <a:bodyPr wrap="square" rtlCol="0">
            <a:spAutoFit/>
          </a:bodyPr>
          <a:lstStyle/>
          <a:p>
            <a:r>
              <a:rPr lang="en-US" dirty="0"/>
              <a:t>		                            </a:t>
            </a:r>
            <a:r>
              <a:rPr lang="en-US" sz="3600" dirty="0"/>
              <a:t>3  CENTRAL ISSUE</a:t>
            </a:r>
          </a:p>
          <a:p>
            <a:r>
              <a:rPr lang="en-US" sz="3200" dirty="0"/>
              <a:t>	          Identify the student’s vital interest and 		                    </a:t>
            </a:r>
            <a:r>
              <a:rPr lang="en-US" sz="3200" b="1" dirty="0"/>
              <a:t>give them their choices</a:t>
            </a:r>
          </a:p>
        </p:txBody>
      </p:sp>
    </p:spTree>
    <p:extLst>
      <p:ext uri="{BB962C8B-B14F-4D97-AF65-F5344CB8AC3E}">
        <p14:creationId xmlns:p14="http://schemas.microsoft.com/office/powerpoint/2010/main" val="491664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341</Words>
  <Application>Microsoft Macintosh PowerPoint</Application>
  <PresentationFormat>Widescreen</PresentationFormat>
  <Paragraphs>43</Paragraphs>
  <Slides>10</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Calibri Light</vt:lpstr>
      <vt:lpstr>Office Theme</vt:lpstr>
      <vt:lpstr>1_Office Theme</vt:lpstr>
      <vt:lpstr>De-escalation and  Relationship Building Skills</vt:lpstr>
      <vt:lpstr>      Self Defeating       Vs.        Bad Behavior</vt:lpstr>
      <vt:lpstr>CHILDREN WHO ARE HEARD LISTEN</vt:lpstr>
      <vt:lpstr>WHEN DEALING WITH IN AN EMOTIONALLY CHARGED EVENT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De-escalation and  Relationship Building Skills</dc:title>
  <dc:creator>Ken Kramberg</dc:creator>
  <cp:lastModifiedBy>Ken Kramberg</cp:lastModifiedBy>
  <cp:revision>14</cp:revision>
  <dcterms:created xsi:type="dcterms:W3CDTF">2017-10-04T13:24:59Z</dcterms:created>
  <dcterms:modified xsi:type="dcterms:W3CDTF">2018-08-06T16:26:25Z</dcterms:modified>
</cp:coreProperties>
</file>