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578" r:id="rId2"/>
    <p:sldId id="573" r:id="rId3"/>
    <p:sldId id="258" r:id="rId4"/>
    <p:sldId id="260" r:id="rId5"/>
    <p:sldId id="261" r:id="rId6"/>
    <p:sldId id="290" r:id="rId7"/>
    <p:sldId id="299" r:id="rId8"/>
    <p:sldId id="576" r:id="rId9"/>
    <p:sldId id="583" r:id="rId10"/>
    <p:sldId id="269" r:id="rId11"/>
    <p:sldId id="297" r:id="rId12"/>
    <p:sldId id="291" r:id="rId13"/>
    <p:sldId id="577" r:id="rId14"/>
    <p:sldId id="263" r:id="rId15"/>
    <p:sldId id="579" r:id="rId16"/>
    <p:sldId id="265" r:id="rId17"/>
    <p:sldId id="266" r:id="rId18"/>
    <p:sldId id="580" r:id="rId19"/>
    <p:sldId id="268" r:id="rId20"/>
    <p:sldId id="270" r:id="rId21"/>
    <p:sldId id="271" r:id="rId22"/>
    <p:sldId id="273" r:id="rId23"/>
    <p:sldId id="274" r:id="rId24"/>
    <p:sldId id="275" r:id="rId25"/>
    <p:sldId id="276" r:id="rId26"/>
    <p:sldId id="278" r:id="rId27"/>
    <p:sldId id="301" r:id="rId28"/>
    <p:sldId id="295" r:id="rId29"/>
    <p:sldId id="584" r:id="rId30"/>
    <p:sldId id="280" r:id="rId31"/>
    <p:sldId id="282" r:id="rId32"/>
    <p:sldId id="582" r:id="rId33"/>
    <p:sldId id="298" r:id="rId34"/>
    <p:sldId id="284" r:id="rId35"/>
    <p:sldId id="285" r:id="rId36"/>
    <p:sldId id="307" r:id="rId37"/>
    <p:sldId id="311" r:id="rId38"/>
    <p:sldId id="312" r:id="rId3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5D24A-C013-4BC3-959E-6E91B50B2098}">
  <a:tblStyle styleId="{A8D5D24A-C013-4BC3-959E-6E91B50B209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EF3F7"/>
          </a:solidFill>
        </a:fill>
      </a:tcStyle>
    </a:band1H>
    <a:band1V>
      <a:tcStyle>
        <a:tcBdr/>
        <a:fill>
          <a:solidFill>
            <a:srgbClr val="EEF3F7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7" autoAdjust="0"/>
    <p:restoredTop sz="72147" autoAdjust="0"/>
  </p:normalViewPr>
  <p:slideViewPr>
    <p:cSldViewPr snapToGrid="0">
      <p:cViewPr varScale="1">
        <p:scale>
          <a:sx n="88" d="100"/>
          <a:sy n="88" d="100"/>
        </p:scale>
        <p:origin x="1144" y="176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4"/>
    </p:cViewPr>
  </p:sorterViewPr>
  <p:notesViewPr>
    <p:cSldViewPr snapToGrid="0">
      <p:cViewPr varScale="1">
        <p:scale>
          <a:sx n="69" d="100"/>
          <a:sy n="69" d="100"/>
        </p:scale>
        <p:origin x="31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7E0CB-B87A-41EB-8F45-04F15387A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8B68D-0C78-442E-8856-560090262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F37A-4073-4535-BD88-6F224578CA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56156-529E-40FC-9710-7999C7FAF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7155F-5D97-4690-A52A-EAEA9E9C8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1ADA-0BE6-4858-A257-ABEA1AF2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19137"/>
            <a:ext cx="6400799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B3789FA-62A6-4B47-9152-45F19795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7E0B60C-4686-914C-B712-48973F41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Emphasis is that you have identified that you have a need.  How did you identify it?  Is it climate, behavioral challenges, both?  Why do you want to explore an evidence based practice?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C51B08B-FBB9-EA4C-8CEB-5B99F591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54501-B2A9-084C-A5D2-FA65FAF83EAA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8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37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these terms clearly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7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measurable and observable</a:t>
            </a:r>
          </a:p>
          <a:p>
            <a:endParaRPr lang="en-US" dirty="0"/>
          </a:p>
          <a:p>
            <a:r>
              <a:rPr lang="en-US" dirty="0"/>
              <a:t>Emphasize that understanding of function is a working hypothesis—data collection is ongoing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CONSIDER: Adult behavior can be tracked/considered in this format too! (Probably not time for that discussion in this webinar).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157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*Tootling!*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460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143587" y="9119474"/>
            <a:ext cx="3169798" cy="479999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600" cy="4320598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Other pieces to consider: remediating lagging math skills that might be increasing desire to escape/avoid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Pathway so far primarily focuses on behavior and consequence, but antecedents next…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Discuss some possible considerations with Sarah Case Study re: antecedent interventions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Ask some people to share their plans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Teri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395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hape 528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10946" name="Shape 52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670041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64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*Emphasize ‘ongoing nature’ of FBT (vs. a formalized one-time process)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83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Function can be determined once a pattern is established. </a:t>
            </a:r>
          </a:p>
        </p:txBody>
      </p:sp>
    </p:spTree>
    <p:extLst>
      <p:ext uri="{BB962C8B-B14F-4D97-AF65-F5344CB8AC3E}">
        <p14:creationId xmlns:p14="http://schemas.microsoft.com/office/powerpoint/2010/main" val="426179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0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Discuss ‘opportunities for intervention’—describe stop light analogy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Effects of environmental control—describe sledding hill analogy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Leads to a more thorough understanding of function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7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" y="1028754"/>
            <a:ext cx="6019798" cy="1445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5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" y="2628900"/>
            <a:ext cx="6934199" cy="131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495800" y="-552450"/>
            <a:ext cx="6629400" cy="571499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743199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5457824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3"/>
            <a:ext cx="440055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6200" y="209550"/>
            <a:ext cx="7696198" cy="838198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731837" y="3449242"/>
            <a:ext cx="7848599" cy="119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8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347014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 rot="5400000">
            <a:off x="2807115" y="3034109"/>
            <a:ext cx="3531393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683815" y="2685256"/>
            <a:ext cx="418385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5" cy="94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4998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5525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800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619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71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66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97970"/>
            <a:ext cx="2139695" cy="3182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78" cy="948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8" y="628650"/>
            <a:ext cx="5904388" cy="4125341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5" cy="3182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5495"/>
            <a:ext cx="9144000" cy="17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PBiSVermo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vtpbi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terimbrooks@gmail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67306-3E98-4E4F-B10D-112E72AF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72" y="65836"/>
            <a:ext cx="4714255" cy="31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E6765-2546-F141-A48C-7D09A74BDC8C}"/>
              </a:ext>
            </a:extLst>
          </p:cNvPr>
          <p:cNvSpPr txBox="1"/>
          <p:nvPr/>
        </p:nvSpPr>
        <p:spPr>
          <a:xfrm>
            <a:off x="3197280" y="3188197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May 11,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4B337-691C-E04F-BE41-B7D6708AC99A}"/>
              </a:ext>
            </a:extLst>
          </p:cNvPr>
          <p:cNvSpPr txBox="1"/>
          <p:nvPr/>
        </p:nvSpPr>
        <p:spPr>
          <a:xfrm>
            <a:off x="260498" y="3785002"/>
            <a:ext cx="86230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Intro to Function-Based Thinking (FBT)</a:t>
            </a:r>
          </a:p>
          <a:p>
            <a:pPr algn="ctr"/>
            <a:endParaRPr lang="en-US" sz="1800" u="sng" dirty="0"/>
          </a:p>
          <a:p>
            <a:pPr algn="ctr"/>
            <a:r>
              <a:rPr lang="en-US" sz="1800" dirty="0"/>
              <a:t>Presented by: Jeremy Tretiak MA, BCBA, VT-LBA</a:t>
            </a:r>
          </a:p>
          <a:p>
            <a:r>
              <a:rPr lang="en-US" sz="1800" dirty="0"/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60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CC0000"/>
              </a:buClr>
              <a:buSzPct val="25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Functions of Behavior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1060800"/>
            <a:ext cx="5072100" cy="395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9CB028-77EC-48ED-98F3-1674A8C2BD31}"/>
              </a:ext>
            </a:extLst>
          </p:cNvPr>
          <p:cNvCxnSpPr/>
          <p:nvPr/>
        </p:nvCxnSpPr>
        <p:spPr>
          <a:xfrm>
            <a:off x="3615068" y="1307805"/>
            <a:ext cx="91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3 Steps to an FBT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0599"/>
            <a:ext cx="8229600" cy="386715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1.  Gather information and develop hypothesis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2.  Develop a plan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3.  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1: Gather Information (Data)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08446"/>
            <a:ext cx="8534400" cy="40546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Data come in many forms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Typical school-based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Behavior Observation and Data Form		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Minors		   * Attendance/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Tardies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Nurse’s visits	                   * Work completion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More formalized behavior data collection: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*Time sampling	* Frequency counts	          * Scatterplot        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Subjective ratings scale             * A-B-C Charts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/>
              <a:t>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70BE7E-0EDF-4FDD-A7B7-6701A6988F53}"/>
              </a:ext>
            </a:extLst>
          </p:cNvPr>
          <p:cNvSpPr/>
          <p:nvPr/>
        </p:nvSpPr>
        <p:spPr>
          <a:xfrm>
            <a:off x="3636335" y="3934048"/>
            <a:ext cx="2105246" cy="6379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85AA0-8A8C-4658-8201-B385DA8B2B17}"/>
              </a:ext>
            </a:extLst>
          </p:cNvPr>
          <p:cNvSpPr txBox="1"/>
          <p:nvPr/>
        </p:nvSpPr>
        <p:spPr>
          <a:xfrm>
            <a:off x="1538188" y="1212111"/>
            <a:ext cx="596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FACTS!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dirty="0"/>
              <a:t>No opinions, judgements, or guesses.</a:t>
            </a:r>
          </a:p>
        </p:txBody>
      </p:sp>
    </p:spTree>
    <p:extLst>
      <p:ext uri="{BB962C8B-B14F-4D97-AF65-F5344CB8AC3E}">
        <p14:creationId xmlns:p14="http://schemas.microsoft.com/office/powerpoint/2010/main" val="9650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163" name="Shape 163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6590956" y="239249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170725" y="2457450"/>
            <a:ext cx="1820874" cy="2606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7">
            <a:extLst>
              <a:ext uri="{FF2B5EF4-FFF2-40B4-BE49-F238E27FC236}">
                <a16:creationId xmlns:a16="http://schemas.microsoft.com/office/drawing/2014/main" id="{E07F0996-2473-4D32-AC89-DEC9A0FBC0DE}"/>
              </a:ext>
            </a:extLst>
          </p:cNvPr>
          <p:cNvSpPr txBox="1"/>
          <p:nvPr/>
        </p:nvSpPr>
        <p:spPr>
          <a:xfrm>
            <a:off x="1139404" y="1196145"/>
            <a:ext cx="953699" cy="270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has been working alone for 30 min </a:t>
            </a: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453A9C33-3829-4EF1-A71B-E29CBBADD8F4}"/>
              </a:ext>
            </a:extLst>
          </p:cNvPr>
          <p:cNvSpPr txBox="1"/>
          <p:nvPr/>
        </p:nvSpPr>
        <p:spPr>
          <a:xfrm>
            <a:off x="2232837" y="1270577"/>
            <a:ext cx="1360968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Teacher hands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math worksheets out and gives direction to complete silently</a:t>
            </a:r>
          </a:p>
        </p:txBody>
      </p:sp>
      <p:sp>
        <p:nvSpPr>
          <p:cNvPr id="5" name="Shape 179">
            <a:extLst>
              <a:ext uri="{FF2B5EF4-FFF2-40B4-BE49-F238E27FC236}">
                <a16:creationId xmlns:a16="http://schemas.microsoft.com/office/drawing/2014/main" id="{AF52B6AC-6081-4771-A4F7-3061CFE41DAC}"/>
              </a:ext>
            </a:extLst>
          </p:cNvPr>
          <p:cNvSpPr txBox="1"/>
          <p:nvPr/>
        </p:nvSpPr>
        <p:spPr>
          <a:xfrm>
            <a:off x="3724411" y="1004751"/>
            <a:ext cx="1283524" cy="2557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John puts his head down, then back up, then stares out window for 5 minutes before using profanity, saying he won’t do the work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8" name="Shape 180">
            <a:extLst>
              <a:ext uri="{FF2B5EF4-FFF2-40B4-BE49-F238E27FC236}">
                <a16:creationId xmlns:a16="http://schemas.microsoft.com/office/drawing/2014/main" id="{5D0942AE-79AF-448D-9805-1E8FA97C0CB6}"/>
              </a:ext>
            </a:extLst>
          </p:cNvPr>
          <p:cNvSpPr txBox="1"/>
          <p:nvPr/>
        </p:nvSpPr>
        <p:spPr>
          <a:xfrm>
            <a:off x="5150682" y="1270575"/>
            <a:ext cx="1632890" cy="325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do, then sits with John to give him support and help him do the work</a:t>
            </a:r>
          </a:p>
        </p:txBody>
      </p:sp>
      <p:sp>
        <p:nvSpPr>
          <p:cNvPr id="9" name="Shape 178">
            <a:extLst>
              <a:ext uri="{FF2B5EF4-FFF2-40B4-BE49-F238E27FC236}">
                <a16:creationId xmlns:a16="http://schemas.microsoft.com/office/drawing/2014/main" id="{FED7E956-572D-44DA-B8CA-6166F7A68AA6}"/>
              </a:ext>
            </a:extLst>
          </p:cNvPr>
          <p:cNvSpPr txBox="1"/>
          <p:nvPr/>
        </p:nvSpPr>
        <p:spPr>
          <a:xfrm>
            <a:off x="6823435" y="1270575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for the previous 4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1529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274018" y="1583068"/>
            <a:ext cx="8644998" cy="948734"/>
            <a:chOff x="3615" y="211432"/>
            <a:chExt cx="8222368" cy="948733"/>
          </a:xfrm>
        </p:grpSpPr>
        <p:sp>
          <p:nvSpPr>
            <p:cNvPr id="195" name="Shape 195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52250" y="2503950"/>
            <a:ext cx="1821000" cy="26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550" y="3981275"/>
            <a:ext cx="72057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(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  <a:sym typeface="Questrial"/>
              </a:rPr>
              <a:t>Teacher) Attention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Practice: FBA Hypothesis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274018" y="1583069"/>
            <a:ext cx="8701545" cy="948733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</a:t>
            </a: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34BC15-A61C-4D67-82A1-03CB9C72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7" y="0"/>
            <a:ext cx="7067085" cy="5143500"/>
          </a:xfrm>
          <a:prstGeom prst="rect">
            <a:avLst/>
          </a:prstGeom>
        </p:spPr>
      </p:pic>
      <p:sp>
        <p:nvSpPr>
          <p:cNvPr id="3" name="Shape 178">
            <a:extLst>
              <a:ext uri="{FF2B5EF4-FFF2-40B4-BE49-F238E27FC236}">
                <a16:creationId xmlns:a16="http://schemas.microsoft.com/office/drawing/2014/main" id="{A4D5E441-7A87-4D22-A27B-6D19011B5478}"/>
              </a:ext>
            </a:extLst>
          </p:cNvPr>
          <p:cNvSpPr txBox="1"/>
          <p:nvPr/>
        </p:nvSpPr>
        <p:spPr>
          <a:xfrm>
            <a:off x="6808387" y="1493859"/>
            <a:ext cx="1242243" cy="3046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same pattern has been observed several times previously in math classes</a:t>
            </a:r>
            <a:endParaRPr lang="en-US" sz="17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18F7B7B5-2710-42CA-A488-DF824993FAF3}"/>
              </a:ext>
            </a:extLst>
          </p:cNvPr>
          <p:cNvSpPr txBox="1"/>
          <p:nvPr/>
        </p:nvSpPr>
        <p:spPr>
          <a:xfrm>
            <a:off x="1093370" y="1833086"/>
            <a:ext cx="102517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came in to school late because she </a:t>
            </a:r>
            <a:r>
              <a:rPr lang="en-US" sz="17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5" name="Shape 235">
            <a:extLst>
              <a:ext uri="{FF2B5EF4-FFF2-40B4-BE49-F238E27FC236}">
                <a16:creationId xmlns:a16="http://schemas.microsoft.com/office/drawing/2014/main" id="{3722810E-745B-47D7-A640-053D99C16A58}"/>
              </a:ext>
            </a:extLst>
          </p:cNvPr>
          <p:cNvSpPr txBox="1"/>
          <p:nvPr/>
        </p:nvSpPr>
        <p:spPr>
          <a:xfrm>
            <a:off x="2158408" y="962221"/>
            <a:ext cx="1456662" cy="2131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was given math worksheets 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and instructed to complete them before she could go grab a snack from the cafeteria</a:t>
            </a:r>
            <a:endParaRPr lang="en-US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6" name="Shape 236">
            <a:extLst>
              <a:ext uri="{FF2B5EF4-FFF2-40B4-BE49-F238E27FC236}">
                <a16:creationId xmlns:a16="http://schemas.microsoft.com/office/drawing/2014/main" id="{478E8598-4127-4DB5-8DCA-C5D15231CD3A}"/>
              </a:ext>
            </a:extLst>
          </p:cNvPr>
          <p:cNvSpPr txBox="1"/>
          <p:nvPr/>
        </p:nvSpPr>
        <p:spPr>
          <a:xfrm>
            <a:off x="3740648" y="972855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Sarah engages in side conversation with a peer, throws an object</a:t>
            </a:r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3AC827C6-8D44-47C9-B720-E7FA1B1C22B3}"/>
              </a:ext>
            </a:extLst>
          </p:cNvPr>
          <p:cNvSpPr txBox="1"/>
          <p:nvPr/>
        </p:nvSpPr>
        <p:spPr>
          <a:xfrm>
            <a:off x="5313940" y="960430"/>
            <a:ext cx="1320449" cy="19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1. Teacher redirects Sarah to the worksheet task</a:t>
            </a:r>
          </a:p>
        </p:txBody>
      </p:sp>
      <p:sp>
        <p:nvSpPr>
          <p:cNvPr id="9" name="Shape 235">
            <a:extLst>
              <a:ext uri="{FF2B5EF4-FFF2-40B4-BE49-F238E27FC236}">
                <a16:creationId xmlns:a16="http://schemas.microsoft.com/office/drawing/2014/main" id="{7D8D4D8E-09A0-465B-8FBF-14EDEB5A1D0E}"/>
              </a:ext>
            </a:extLst>
          </p:cNvPr>
          <p:cNvSpPr txBox="1"/>
          <p:nvPr/>
        </p:nvSpPr>
        <p:spPr>
          <a:xfrm>
            <a:off x="2158408" y="3381137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Teacher redirects Sarah to the worksheet task</a:t>
            </a:r>
          </a:p>
        </p:txBody>
      </p:sp>
      <p:sp>
        <p:nvSpPr>
          <p:cNvPr id="10" name="Shape 235">
            <a:extLst>
              <a:ext uri="{FF2B5EF4-FFF2-40B4-BE49-F238E27FC236}">
                <a16:creationId xmlns:a16="http://schemas.microsoft.com/office/drawing/2014/main" id="{7411FBB4-4D23-4FC7-B5D3-ADC6E90B70FA}"/>
              </a:ext>
            </a:extLst>
          </p:cNvPr>
          <p:cNvSpPr txBox="1"/>
          <p:nvPr/>
        </p:nvSpPr>
        <p:spPr>
          <a:xfrm>
            <a:off x="3675313" y="3391769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begins to swear at teacher and says she is not doing the worksheet</a:t>
            </a: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EF1B8396-270C-4782-8CD4-08634F02DCF9}"/>
              </a:ext>
            </a:extLst>
          </p:cNvPr>
          <p:cNvSpPr txBox="1"/>
          <p:nvPr/>
        </p:nvSpPr>
        <p:spPr>
          <a:xfrm>
            <a:off x="5264726" y="3381136"/>
            <a:ext cx="1456662" cy="1180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 Sarah is sent out of the classroom (to the office) by teacher</a:t>
            </a:r>
          </a:p>
        </p:txBody>
      </p:sp>
    </p:spTree>
    <p:extLst>
      <p:ext uri="{BB962C8B-B14F-4D97-AF65-F5344CB8AC3E}">
        <p14:creationId xmlns:p14="http://schemas.microsoft.com/office/powerpoint/2010/main" val="172237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252" name="Shape 252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over-slept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 sheets &amp; other assignments…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078041" y="4126235"/>
            <a:ext cx="7841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Avoids (work)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2710C77-C610-524D-BAC7-5DBC5CE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2055"/>
            <a:ext cx="6172200" cy="1041797"/>
          </a:xfrm>
        </p:spPr>
        <p:txBody>
          <a:bodyPr>
            <a:normAutofit fontScale="90000"/>
          </a:bodyPr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Where is your school in the implementation process?</a:t>
            </a:r>
            <a:br>
              <a:rPr lang="en-US" altLang="en-US" sz="3000" dirty="0">
                <a:ea typeface="ＭＳ Ｐゴシック" panose="020B0600070205080204" pitchFamily="34" charset="-128"/>
              </a:rPr>
            </a:b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54161DC1-3AEB-C74F-BD21-8F4709B829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203852"/>
            <a:ext cx="48291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402BF8F-D33A-584C-90DB-DFD62384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716" y="4766202"/>
            <a:ext cx="29065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" panose="020B0604020202020204" pitchFamily="34" charset="0"/>
              </a:rPr>
              <a:t>Adapted from </a:t>
            </a:r>
            <a:r>
              <a:rPr lang="en-US" altLang="en-US" sz="1350" dirty="0" err="1">
                <a:latin typeface="Arial" panose="020B0604020202020204" pitchFamily="34" charset="0"/>
              </a:rPr>
              <a:t>Fixsen</a:t>
            </a:r>
            <a:r>
              <a:rPr lang="en-US" altLang="en-US" sz="1350" dirty="0">
                <a:latin typeface="Arial" panose="020B0604020202020204" pitchFamily="34" charset="0"/>
              </a:rPr>
              <a:t> &amp; </a:t>
            </a:r>
            <a:r>
              <a:rPr lang="en-US" altLang="en-US" sz="1350" dirty="0" err="1">
                <a:latin typeface="Arial" panose="020B0604020202020204" pitchFamily="34" charset="0"/>
              </a:rPr>
              <a:t>Blase</a:t>
            </a:r>
            <a:r>
              <a:rPr lang="en-US" altLang="en-US" sz="1350" dirty="0">
                <a:latin typeface="Arial" panose="020B0604020202020204" pitchFamily="34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916604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-48318" y="226675"/>
            <a:ext cx="8654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Common School Examples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44925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397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Obtain/ Get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Adult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activity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object/ items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Sensory stimulation: auditory, tactile, etc.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447900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6985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Avoid/ Escape: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Difficult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Boring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Physical demand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Non-preferred activity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Staff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Reprimands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5" b="1" u="sng" dirty="0">
              <a:latin typeface="Calibri" charset="0"/>
              <a:ea typeface="Calibri" charset="0"/>
              <a:cs typeface="Calibri" charset="0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Obtain/Get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Reinforcers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yell and others look at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fight and others listen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wander and people talk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hit in order to get toys from other kids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47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Escape/Avoid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Aversives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cry when work gets hard and the teacher tells me to take a time out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throw a book during math class and the teacher will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send me out of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class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22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stand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against the wall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PE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so my classmates do not throw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ball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at me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More Examples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Consequences, revisited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Encourage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           Discourage or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punish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6550" y="247650"/>
            <a:ext cx="79479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52400" y="1336700"/>
            <a:ext cx="85344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Positive: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accessing a desirable situation (e.g., a preferred activity, a token, praise, any attention)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Sarah gets the teacher’s attention when she blurts out in class, and Sarah’s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blurting out increases in frequency.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Important: Sarah LIKES teacher attention.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80412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29125" y="1259975"/>
            <a:ext cx="8534400" cy="3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Negative:</a:t>
            </a:r>
            <a:r>
              <a:rPr lang="en-US" sz="2200" b="1" i="1" u="none" strike="noStrike" cap="none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results in the student getting away from an aversive situation (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., disrupting class to get kicked out so that work is avoided)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Sarah calls out during math instruction, so she is sent out of the class. Calling out increases in frequency over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Punishment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238900" y="1200150"/>
            <a:ext cx="86990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that happens after a behavior that decreases the probability that the behavior will be repeated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calls out throughout a class period, and she receives a low mark for ‘participation’ for that class period. Sarah’s calling out decreases as a result. </a:t>
            </a: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Disciplinary Consequences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Reinforcement or Punishment?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Send student out of the room for refusing to complete a task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Verbally redirect a student who continually calls out to get your attention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-15113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POINT: You only  know whether a consequence serves as reinforcement or punishment by observing its effect on a target behavior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47" y="1072559"/>
            <a:ext cx="8229600" cy="3943350"/>
          </a:xfrm>
        </p:spPr>
        <p:txBody>
          <a:bodyPr/>
          <a:lstStyle/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consistent response to the problem behavior that does not reinforce the behavior</a:t>
            </a:r>
          </a:p>
          <a:p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Identify a replacement behavior that fulfills the same function as the problem behavior and ask/answer: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Does the behavior need to be taught?</a:t>
            </a:r>
          </a:p>
          <a:p>
            <a:pPr lvl="2"/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How will the behavior be taught? By whom?</a:t>
            </a:r>
          </a:p>
          <a:p>
            <a:pPr lvl="1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How will the behavior be reinforced?</a:t>
            </a:r>
          </a:p>
          <a:p>
            <a:pPr lvl="1"/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“Fair-Pair” Rule</a:t>
            </a: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Plan--Avoidance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Avoidance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task 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person/interaction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No fun until it’s done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Built-in breaks (non-contingent)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Permit escape for a specified time (contingent on asking)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Plan--Attention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67" y="1136352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Attention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Engages in behavior to satisfy need for attention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Chronic blurting out, excessive helplessness, tattling, minor disruptions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 careful about accidentally reinforcing the problem behavior with undue attention/redirection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Planned ignoring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Teach and provide attention to replacement behaviors</a:t>
            </a:r>
          </a:p>
        </p:txBody>
      </p:sp>
    </p:spTree>
    <p:extLst>
      <p:ext uri="{BB962C8B-B14F-4D97-AF65-F5344CB8AC3E}">
        <p14:creationId xmlns:p14="http://schemas.microsoft.com/office/powerpoint/2010/main" val="300128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Objectives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6567" y="1157618"/>
            <a:ext cx="8229600" cy="38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By the end of this session, you will have improved your ability to: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determine the function of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choose an effective,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function-based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response to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understand how your behavior influences others’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Competing Behavior Pathway</a:t>
            </a:r>
          </a:p>
        </p:txBody>
      </p:sp>
      <p:grpSp>
        <p:nvGrpSpPr>
          <p:cNvPr id="353" name="Shape 353"/>
          <p:cNvGrpSpPr/>
          <p:nvPr/>
        </p:nvGrpSpPr>
        <p:grpSpPr>
          <a:xfrm>
            <a:off x="118550" y="1184250"/>
            <a:ext cx="8839744" cy="3316946"/>
            <a:chOff x="118550" y="1184250"/>
            <a:chExt cx="8839744" cy="3316946"/>
          </a:xfrm>
        </p:grpSpPr>
        <p:cxnSp>
          <p:nvCxnSpPr>
            <p:cNvPr id="354" name="Shape 354"/>
            <p:cNvCxnSpPr/>
            <p:nvPr/>
          </p:nvCxnSpPr>
          <p:spPr>
            <a:xfrm rot="10800000" flipH="1">
              <a:off x="3334425" y="1561093"/>
              <a:ext cx="466200" cy="5280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5" name="Shape 355"/>
            <p:cNvCxnSpPr/>
            <p:nvPr/>
          </p:nvCxnSpPr>
          <p:spPr>
            <a:xfrm rot="10800000" flipH="1">
              <a:off x="5333994" y="3324451"/>
              <a:ext cx="2193900" cy="6231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3264150" y="3309450"/>
              <a:ext cx="429600" cy="5979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57" name="Shape 357"/>
            <p:cNvSpPr/>
            <p:nvPr/>
          </p:nvSpPr>
          <p:spPr>
            <a:xfrm>
              <a:off x="3867225" y="1184250"/>
              <a:ext cx="1430400" cy="904799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875879" y="1203192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Desired Behavior (End result)</a:t>
              </a:r>
            </a:p>
          </p:txBody>
        </p:sp>
        <p:cxnSp>
          <p:nvCxnSpPr>
            <p:cNvPr id="359" name="Shape 359"/>
            <p:cNvCxnSpPr>
              <a:cxnSpLocks/>
            </p:cNvCxnSpPr>
            <p:nvPr/>
          </p:nvCxnSpPr>
          <p:spPr>
            <a:xfrm flipV="1">
              <a:off x="5246861" y="1647082"/>
              <a:ext cx="464962" cy="18269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60" name="Shape 360"/>
            <p:cNvSpPr/>
            <p:nvPr/>
          </p:nvSpPr>
          <p:spPr>
            <a:xfrm>
              <a:off x="2006750" y="22994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925187" y="2498975"/>
              <a:ext cx="15240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cxnSp>
          <p:nvCxnSpPr>
            <p:cNvPr id="362" name="Shape 362"/>
            <p:cNvCxnSpPr>
              <a:cxnSpLocks/>
            </p:cNvCxnSpPr>
            <p:nvPr/>
          </p:nvCxnSpPr>
          <p:spPr>
            <a:xfrm>
              <a:off x="1570216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64" name="Shape 364"/>
            <p:cNvGrpSpPr/>
            <p:nvPr/>
          </p:nvGrpSpPr>
          <p:grpSpPr>
            <a:xfrm>
              <a:off x="3867187" y="2282775"/>
              <a:ext cx="1430400" cy="904800"/>
              <a:chOff x="3934587" y="2338675"/>
              <a:chExt cx="1430400" cy="904800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3965576" y="2419364"/>
                <a:ext cx="13683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Problem Behavior</a:t>
                </a: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34587" y="23386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67" name="Shape 367"/>
            <p:cNvGrpSpPr/>
            <p:nvPr/>
          </p:nvGrpSpPr>
          <p:grpSpPr>
            <a:xfrm>
              <a:off x="5592587" y="2282775"/>
              <a:ext cx="1676400" cy="904800"/>
              <a:chOff x="5562600" y="3541775"/>
              <a:chExt cx="1676400" cy="904800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70" name="Shape 370"/>
            <p:cNvGrpSpPr/>
            <p:nvPr/>
          </p:nvGrpSpPr>
          <p:grpSpPr>
            <a:xfrm>
              <a:off x="7527894" y="1284027"/>
              <a:ext cx="1430400" cy="3085954"/>
              <a:chOff x="7320844" y="2543014"/>
              <a:chExt cx="1430400" cy="3085954"/>
            </a:xfrm>
          </p:grpSpPr>
          <p:sp>
            <p:nvSpPr>
              <p:cNvPr id="371" name="Shape 371"/>
              <p:cNvSpPr txBox="1"/>
              <p:nvPr/>
            </p:nvSpPr>
            <p:spPr>
              <a:xfrm>
                <a:off x="7514400" y="3794115"/>
                <a:ext cx="1219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Function</a:t>
                </a: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7320844" y="2543014"/>
                <a:ext cx="1430400" cy="3085954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sp>
          <p:nvSpPr>
            <p:cNvPr id="373" name="Shape 373"/>
            <p:cNvSpPr/>
            <p:nvPr/>
          </p:nvSpPr>
          <p:spPr>
            <a:xfrm>
              <a:off x="118550" y="2277987"/>
              <a:ext cx="13683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Events 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Conditions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8550" y="228278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cxnSp>
          <p:nvCxnSpPr>
            <p:cNvPr id="375" name="Shape 375"/>
            <p:cNvCxnSpPr/>
            <p:nvPr/>
          </p:nvCxnSpPr>
          <p:spPr>
            <a:xfrm>
              <a:off x="52984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3439649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77" name="Shape 377"/>
            <p:cNvGrpSpPr/>
            <p:nvPr/>
          </p:nvGrpSpPr>
          <p:grpSpPr>
            <a:xfrm>
              <a:off x="3760960" y="3354144"/>
              <a:ext cx="1668026" cy="1147052"/>
              <a:chOff x="3788635" y="3354144"/>
              <a:chExt cx="1668026" cy="1147052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788635" y="3354144"/>
                <a:ext cx="1668026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Replacement Behavior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500" b="1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(More immediate target)</a:t>
                </a:r>
                <a:endParaRPr lang="en-US" sz="15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3894900" y="3381299"/>
                <a:ext cx="1430400" cy="1119897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80" name="Shape 380"/>
            <p:cNvGrpSpPr/>
            <p:nvPr/>
          </p:nvGrpSpPr>
          <p:grpSpPr>
            <a:xfrm>
              <a:off x="5592587" y="1184288"/>
              <a:ext cx="1676400" cy="904800"/>
              <a:chOff x="5562600" y="3541775"/>
              <a:chExt cx="1676400" cy="90480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</p:grpSp>
      <p:cxnSp>
        <p:nvCxnSpPr>
          <p:cNvPr id="35" name="Shape 359">
            <a:extLst>
              <a:ext uri="{FF2B5EF4-FFF2-40B4-BE49-F238E27FC236}">
                <a16:creationId xmlns:a16="http://schemas.microsoft.com/office/drawing/2014/main" id="{EC553E07-FA59-4FA0-8CF4-3AF29AA0044D}"/>
              </a:ext>
            </a:extLst>
          </p:cNvPr>
          <p:cNvCxnSpPr>
            <a:cxnSpLocks/>
          </p:cNvCxnSpPr>
          <p:nvPr/>
        </p:nvCxnSpPr>
        <p:spPr>
          <a:xfrm>
            <a:off x="7195933" y="1596153"/>
            <a:ext cx="525517" cy="6298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Case Study Pathway: Sarah</a:t>
            </a:r>
          </a:p>
        </p:txBody>
      </p:sp>
      <p:grpSp>
        <p:nvGrpSpPr>
          <p:cNvPr id="396" name="Shape 396"/>
          <p:cNvGrpSpPr/>
          <p:nvPr/>
        </p:nvGrpSpPr>
        <p:grpSpPr>
          <a:xfrm>
            <a:off x="152400" y="2271450"/>
            <a:ext cx="1368300" cy="1266600"/>
            <a:chOff x="178325" y="2109675"/>
            <a:chExt cx="1368300" cy="1266600"/>
          </a:xfrm>
        </p:grpSpPr>
        <p:sp>
          <p:nvSpPr>
            <p:cNvPr id="397" name="Shape 397"/>
            <p:cNvSpPr/>
            <p:nvPr/>
          </p:nvSpPr>
          <p:spPr>
            <a:xfrm>
              <a:off x="191975" y="2109675"/>
              <a:ext cx="1341000" cy="12666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78325" y="2116950"/>
              <a:ext cx="1368300" cy="12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Student didn’t get much sleep last night</a:t>
              </a:r>
            </a:p>
          </p:txBody>
        </p:sp>
      </p:grpSp>
      <p:sp>
        <p:nvSpPr>
          <p:cNvPr id="399" name="Shape 399"/>
          <p:cNvSpPr/>
          <p:nvPr/>
        </p:nvSpPr>
        <p:spPr>
          <a:xfrm>
            <a:off x="3809037" y="2419375"/>
            <a:ext cx="14352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3733325" y="2700969"/>
            <a:ext cx="1368300" cy="369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Sits silently</a:t>
            </a:r>
          </a:p>
        </p:txBody>
      </p:sp>
      <p:sp>
        <p:nvSpPr>
          <p:cNvPr id="401" name="Shape 401"/>
          <p:cNvSpPr/>
          <p:nvPr/>
        </p:nvSpPr>
        <p:spPr>
          <a:xfrm>
            <a:off x="2032912" y="2433063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1946437" y="2532826"/>
            <a:ext cx="1524000" cy="7053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Asked to do a math task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5636366" y="2420544"/>
            <a:ext cx="1583527" cy="850026"/>
            <a:chOff x="5562600" y="2324100"/>
            <a:chExt cx="1676399" cy="914400"/>
          </a:xfrm>
        </p:grpSpPr>
        <p:sp>
          <p:nvSpPr>
            <p:cNvPr id="404" name="Shape 404"/>
            <p:cNvSpPr/>
            <p:nvPr/>
          </p:nvSpPr>
          <p:spPr>
            <a:xfrm>
              <a:off x="5638800" y="2324100"/>
              <a:ext cx="1600199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562600" y="2438414"/>
              <a:ext cx="1676399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Gets sent out of class</a:t>
              </a:r>
            </a:p>
          </p:txBody>
        </p:sp>
      </p:grpSp>
      <p:cxnSp>
        <p:nvCxnSpPr>
          <p:cNvPr id="406" name="Shape 406"/>
          <p:cNvCxnSpPr>
            <a:endCxn id="402" idx="1"/>
          </p:cNvCxnSpPr>
          <p:nvPr/>
        </p:nvCxnSpPr>
        <p:spPr>
          <a:xfrm rot="10800000" flipH="1">
            <a:off x="1514437" y="2885476"/>
            <a:ext cx="432000" cy="162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07" name="Shape 407"/>
          <p:cNvCxnSpPr/>
          <p:nvPr/>
        </p:nvCxnSpPr>
        <p:spPr>
          <a:xfrm rot="10800000" flipH="1">
            <a:off x="2828800" y="1557525"/>
            <a:ext cx="890700" cy="682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08" name="Shape 408"/>
          <p:cNvCxnSpPr/>
          <p:nvPr/>
        </p:nvCxnSpPr>
        <p:spPr>
          <a:xfrm>
            <a:off x="5186900" y="2839100"/>
            <a:ext cx="597900" cy="129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09" name="Shape 409"/>
          <p:cNvGrpSpPr/>
          <p:nvPr/>
        </p:nvGrpSpPr>
        <p:grpSpPr>
          <a:xfrm>
            <a:off x="3651992" y="3622300"/>
            <a:ext cx="1749300" cy="914400"/>
            <a:chOff x="3733817" y="3409950"/>
            <a:chExt cx="1749300" cy="914400"/>
          </a:xfrm>
        </p:grpSpPr>
        <p:sp>
          <p:nvSpPr>
            <p:cNvPr id="410" name="Shape 410"/>
            <p:cNvSpPr/>
            <p:nvPr/>
          </p:nvSpPr>
          <p:spPr>
            <a:xfrm>
              <a:off x="3886198" y="3409950"/>
              <a:ext cx="1447800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733817" y="3581414"/>
              <a:ext cx="17493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Write name on paper</a:t>
              </a:r>
            </a:p>
          </p:txBody>
        </p:sp>
      </p:grpSp>
      <p:cxnSp>
        <p:nvCxnSpPr>
          <p:cNvPr id="412" name="Shape 412"/>
          <p:cNvCxnSpPr/>
          <p:nvPr/>
        </p:nvCxnSpPr>
        <p:spPr>
          <a:xfrm rot="10800000" flipH="1">
            <a:off x="5483117" y="3367464"/>
            <a:ext cx="2339100" cy="557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13" name="Shape 413"/>
          <p:cNvCxnSpPr/>
          <p:nvPr/>
        </p:nvCxnSpPr>
        <p:spPr>
          <a:xfrm>
            <a:off x="2753792" y="3581514"/>
            <a:ext cx="1040700" cy="6558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14" name="Shape 414"/>
          <p:cNvSpPr/>
          <p:nvPr/>
        </p:nvSpPr>
        <p:spPr>
          <a:xfrm>
            <a:off x="3815425" y="1133550"/>
            <a:ext cx="1430400" cy="9047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7754650" y="2239725"/>
            <a:ext cx="1143299" cy="10973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754650" y="2324100"/>
            <a:ext cx="1084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Avoids math task</a:t>
            </a:r>
          </a:p>
        </p:txBody>
      </p:sp>
      <p:cxnSp>
        <p:nvCxnSpPr>
          <p:cNvPr id="417" name="Shape 417"/>
          <p:cNvCxnSpPr/>
          <p:nvPr/>
        </p:nvCxnSpPr>
        <p:spPr>
          <a:xfrm rot="10800000" flipH="1">
            <a:off x="3284087" y="2864876"/>
            <a:ext cx="515100" cy="138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7166650" y="2778300"/>
            <a:ext cx="588000" cy="60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3802750" y="1235075"/>
            <a:ext cx="1447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Complete math task</a:t>
            </a:r>
          </a:p>
        </p:txBody>
      </p:sp>
      <p:cxnSp>
        <p:nvCxnSpPr>
          <p:cNvPr id="420" name="Shape 420"/>
          <p:cNvCxnSpPr/>
          <p:nvPr/>
        </p:nvCxnSpPr>
        <p:spPr>
          <a:xfrm rot="10800000" flipH="1">
            <a:off x="516365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128600" y="1369050"/>
            <a:ext cx="32037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Routine: Math Class</a:t>
            </a:r>
          </a:p>
        </p:txBody>
      </p:sp>
      <p:cxnSp>
        <p:nvCxnSpPr>
          <p:cNvPr id="422" name="Shape 422"/>
          <p:cNvCxnSpPr/>
          <p:nvPr/>
        </p:nvCxnSpPr>
        <p:spPr>
          <a:xfrm rot="10800000" flipH="1">
            <a:off x="706920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grpSp>
        <p:nvGrpSpPr>
          <p:cNvPr id="423" name="Shape 423"/>
          <p:cNvGrpSpPr/>
          <p:nvPr/>
        </p:nvGrpSpPr>
        <p:grpSpPr>
          <a:xfrm>
            <a:off x="5655475" y="1204863"/>
            <a:ext cx="1676400" cy="904800"/>
            <a:chOff x="5562600" y="3541775"/>
            <a:chExt cx="1676400" cy="904800"/>
          </a:xfrm>
        </p:grpSpPr>
        <p:sp>
          <p:nvSpPr>
            <p:cNvPr id="424" name="Shape 424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7691450" y="1204863"/>
            <a:ext cx="1430400" cy="904800"/>
            <a:chOff x="7408800" y="3541775"/>
            <a:chExt cx="1430400" cy="904800"/>
          </a:xfrm>
        </p:grpSpPr>
        <p:sp>
          <p:nvSpPr>
            <p:cNvPr id="427" name="Shape 427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-2836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b="0" i="0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, Revisited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74793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3:  Assess If Plan Is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Collect data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Compare pre- and post-intervention information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Adjust your plan as needed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	or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Refer for more help if needed, using the data you collected to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support your referral and to jumpstart next steps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86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-147405" y="282625"/>
            <a:ext cx="5080911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82562" lvl="0" indent="38417">
              <a:spcBef>
                <a:spcPts val="56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Why FBT? To recap…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219750" y="1165000"/>
            <a:ext cx="8704500" cy="3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562" lvl="0" indent="0" rtl="0">
              <a:spcBef>
                <a:spcPts val="0"/>
              </a:spcBef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a function-based approach, you can respond in a way that will:</a:t>
            </a:r>
          </a:p>
          <a:p>
            <a:pPr marL="182562" lvl="0" indent="0" rtl="0">
              <a:spcBef>
                <a:spcPts val="0"/>
              </a:spcBef>
              <a:buNone/>
            </a:pPr>
            <a:endParaRPr sz="600" dirty="0">
              <a:latin typeface="Calibri" charset="0"/>
              <a:ea typeface="Calibri" charset="0"/>
              <a:cs typeface="Calibri" charset="0"/>
            </a:endParaRP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Avoid accidentally reinforcing challenging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Effectively discourage problem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Reinforce an acceptable replacement behavior</a:t>
            </a:r>
          </a:p>
          <a:p>
            <a:pPr marL="533400" lvl="0" indent="0" rtl="0">
              <a:spcBef>
                <a:spcPts val="0"/>
              </a:spcBef>
              <a:buSzPct val="100000"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</p:txBody>
      </p:sp>
      <p:sp>
        <p:nvSpPr>
          <p:cNvPr id="442" name="Shape 442"/>
          <p:cNvSpPr txBox="1"/>
          <p:nvPr/>
        </p:nvSpPr>
        <p:spPr>
          <a:xfrm>
            <a:off x="334800" y="4782775"/>
            <a:ext cx="8809200" cy="3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ctrTitle"/>
          </p:nvPr>
        </p:nvSpPr>
        <p:spPr>
          <a:xfrm>
            <a:off x="98925" y="178550"/>
            <a:ext cx="35421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Next Steps?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45700" y="971450"/>
            <a:ext cx="6352500" cy="41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How do you plan to use the information shared in this presentation?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Questions for me?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Training Available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28171" y="1567543"/>
            <a:ext cx="8621698" cy="3461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51130" marR="0" lvl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Available through the Vermont PBIS Team: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Basic FBA to BSP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VTPBIS Leadership Team Training at the Intensive Level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See Vermont PBIS website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for current trainings offered, or contact a coach for more options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2713" marR="0" lvl="0" indent="-11112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1130" marR="0" lvl="0" indent="-114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12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 rot="-1646119">
            <a:off x="539269" y="2944785"/>
            <a:ext cx="514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https://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www.facebook.com/groups/PBISVermont/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pic>
        <p:nvPicPr>
          <p:cNvPr id="2099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540">
            <a:off x="1029424" y="1845872"/>
            <a:ext cx="2862263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78">
            <a:off x="5847215" y="1435344"/>
            <a:ext cx="2295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AutoShape 2" descr="mage result for pinterest"/>
          <p:cNvSpPr>
            <a:spLocks noChangeAspect="1" noChangeArrowheads="1"/>
          </p:cNvSpPr>
          <p:nvPr/>
        </p:nvSpPr>
        <p:spPr bwMode="auto">
          <a:xfrm>
            <a:off x="114300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5" name="Rectangle 2"/>
          <p:cNvSpPr>
            <a:spLocks noChangeArrowheads="1"/>
          </p:cNvSpPr>
          <p:nvPr/>
        </p:nvSpPr>
        <p:spPr bwMode="auto">
          <a:xfrm>
            <a:off x="5506241" y="3267950"/>
            <a:ext cx="310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6"/>
              </a:rPr>
              <a:t>https://twitter.com/vtpbis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Stay Connected</a:t>
            </a:r>
          </a:p>
        </p:txBody>
      </p:sp>
      <p:sp>
        <p:nvSpPr>
          <p:cNvPr id="209927" name="TextBox 12"/>
          <p:cNvSpPr txBox="1">
            <a:spLocks noChangeArrowheads="1"/>
          </p:cNvSpPr>
          <p:nvPr/>
        </p:nvSpPr>
        <p:spPr bwMode="auto">
          <a:xfrm>
            <a:off x="2709863" y="3830242"/>
            <a:ext cx="388739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t>Please share all of the awesome things you are doing by using #VTPBIS or @VTPBIS</a:t>
            </a:r>
          </a:p>
        </p:txBody>
      </p:sp>
    </p:spTree>
    <p:extLst>
      <p:ext uri="{BB962C8B-B14F-4D97-AF65-F5344CB8AC3E}">
        <p14:creationId xmlns:p14="http://schemas.microsoft.com/office/powerpoint/2010/main" val="3562670838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Wrap-Up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72275" y="1451430"/>
            <a:ext cx="7737600" cy="195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920413" y="2421137"/>
            <a:ext cx="5054545" cy="110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 Tretiak MA, BCBA, VT-LBA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-mail:</a:t>
            </a:r>
            <a:r>
              <a:rPr lang="en-US" sz="2400" dirty="0">
                <a:solidFill>
                  <a:srgbClr val="F7B615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jeremy@gmbehavior.org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solidFill>
                <a:srgbClr val="F7B615"/>
              </a:solidFill>
              <a:effectLst/>
              <a:uLnTx/>
              <a:uFillTx/>
              <a:latin typeface="Calibri" panose="020F0502020204030204" pitchFamily="34" charset="0"/>
              <a:ea typeface="Questrial"/>
              <a:cs typeface="Calibri" panose="020F0502020204030204" pitchFamily="34" charset="0"/>
              <a:sym typeface="Questrial"/>
              <a:hlinkClick r:id="rId3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802732" y="1368257"/>
            <a:ext cx="70824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 us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88075293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Thinking (FBT)—What is it?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212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Based on the more thorough concept of FBA = Functional Behavior Assessment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 marL="22860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Always considers how the 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nvironment influences behavior—environment shapes behavior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2AB0F0-2EAC-4A5F-A90D-70938B4B65B9}"/>
              </a:ext>
            </a:extLst>
          </p:cNvPr>
          <p:cNvSpPr txBox="1">
            <a:spLocks/>
          </p:cNvSpPr>
          <p:nvPr/>
        </p:nvSpPr>
        <p:spPr>
          <a:xfrm>
            <a:off x="457200" y="3303918"/>
            <a:ext cx="8229600" cy="1591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>
              <a:buFont typeface="Arial"/>
              <a:buNone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 model for systematically defining problem behaviors, assessing the environment, and selecting interventions that match the function of behavior.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302" y="285750"/>
            <a:ext cx="74220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Continuum of FBA</a:t>
            </a:r>
          </a:p>
        </p:txBody>
      </p:sp>
      <p:graphicFrame>
        <p:nvGraphicFramePr>
          <p:cNvPr id="132" name="Shape 132"/>
          <p:cNvGraphicFramePr/>
          <p:nvPr>
            <p:extLst>
              <p:ext uri="{D42A27DB-BD31-4B8C-83A1-F6EECF244321}">
                <p14:modId xmlns:p14="http://schemas.microsoft.com/office/powerpoint/2010/main" val="2042875985"/>
              </p:ext>
            </p:extLst>
          </p:nvPr>
        </p:nvGraphicFramePr>
        <p:xfrm>
          <a:off x="0" y="1097280"/>
          <a:ext cx="8949675" cy="4079755"/>
        </p:xfrm>
        <a:graphic>
          <a:graphicData uri="http://schemas.openxmlformats.org/drawingml/2006/table">
            <a:tbl>
              <a:tblPr firstRow="1" bandRow="1">
                <a:noFill/>
                <a:tableStyleId>{A8D5D24A-C013-4BC3-959E-6E91B50B2098}</a:tableStyleId>
              </a:tblPr>
              <a:tblGrid>
                <a:gridCol w="90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FBA Thinking (FBT)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SIMPLE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COMPLEX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On the spot decision-making about effective responses (i.e. consequences) to student’s challenging behaviors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High frequency behaviors that are not dangerous or only mildly to moderately disruptive, may occur in only 1-2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Dangerous behaviors or highly disruptive behaviors that persistently occur in 3 or more school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WHAT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A way of thinking about why a student is engaging in a challenging behavior, and how you can respond in a way that will effectively reduce the behavior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Relatively simple and efficient process to gather data to hypothesize about the function of behavior and use this information to guide behavior support planning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Time-intensive process involving gathering information from multiple sources, a written FBA and BSP, emergency planning, family-centered planning, and collaboration with outside agencies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BY WHOM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You! 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Team of school-based personnel (ex:  teachers, special educator, counselor, administrator, behavior support personnel)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School-based team, including professionals trained to develop and implement intensive interventions for students with severe problem behaviors (i.e. behavior specialist)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BBD8F79-E627-47FD-B89F-9E6D7AB6E8CF}"/>
              </a:ext>
            </a:extLst>
          </p:cNvPr>
          <p:cNvSpPr/>
          <p:nvPr/>
        </p:nvSpPr>
        <p:spPr>
          <a:xfrm>
            <a:off x="935666" y="382772"/>
            <a:ext cx="2296632" cy="47607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229D2-5A47-4BC6-BF94-A0E0D773FCCF}"/>
              </a:ext>
            </a:extLst>
          </p:cNvPr>
          <p:cNvSpPr txBox="1"/>
          <p:nvPr/>
        </p:nvSpPr>
        <p:spPr>
          <a:xfrm rot="19880592">
            <a:off x="808075" y="4265539"/>
            <a:ext cx="238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EVERYONE</a:t>
            </a:r>
            <a:r>
              <a:rPr lang="en-US" sz="2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2F5F-8F3A-4086-B668-4D3EDAD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Benefits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EFEDF-14E6-4933-BEDF-826C0890F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More effective interventions/responses to behavior—it’s an evidence-based approach!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Early, ongoing intervention can stop new onset behaviors from becoming entrenched  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Time savings for teachers and administrators due to reduced problem behaviors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Using FBT improves efficiency of higher intensity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7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Behavior Pathway—ABC’s 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2585403" y="1819088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(A)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293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37790" y="1819150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(B)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294240" y="1819113"/>
            <a:ext cx="1676400" cy="910520"/>
            <a:chOff x="5562600" y="3541775"/>
            <a:chExt cx="1676400" cy="910520"/>
          </a:xfrm>
        </p:grpSpPr>
        <p:sp>
          <p:nvSpPr>
            <p:cNvPr id="148" name="Shape 148"/>
            <p:cNvSpPr/>
            <p:nvPr/>
          </p:nvSpPr>
          <p:spPr>
            <a:xfrm>
              <a:off x="5562600" y="3746995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(C)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1171050" y="3165370"/>
            <a:ext cx="6305107" cy="904800"/>
            <a:chOff x="7452552" y="3464068"/>
            <a:chExt cx="1430400" cy="904800"/>
          </a:xfrm>
        </p:grpSpPr>
        <p:sp>
          <p:nvSpPr>
            <p:cNvPr id="151" name="Shape 151"/>
            <p:cNvSpPr txBox="1"/>
            <p:nvPr/>
          </p:nvSpPr>
          <p:spPr>
            <a:xfrm>
              <a:off x="7916880" y="3730353"/>
              <a:ext cx="501744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   u   n   c   t   </a:t>
              </a:r>
              <a:r>
                <a:rPr lang="en-US" sz="1800" b="1" i="0" u="none" strike="noStrike" cap="none" dirty="0" err="1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i</a:t>
              </a: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   o   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7452552" y="346406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52306" y="1795299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798937" y="1819125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46937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09403" y="2271525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269463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W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ord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“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Consequence”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     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Encourage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(increase some dimension of) behavior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	         Discourage (decrease some dimension of) </a:t>
            </a:r>
            <a:r>
              <a:rPr lang="en-US" sz="200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ast consequences influence likelihood the behavior will occur currently and in the future.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i="1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dirty="0">
                <a:latin typeface="Calibri" charset="0"/>
                <a:ea typeface="Calibri" charset="0"/>
                <a:cs typeface="Calibri" charset="0"/>
              </a:rPr>
              <a:t>Patterns in consequences help us understand function.</a:t>
            </a:r>
            <a:endParaRPr lang="en-US" sz="22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6239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6702" y="247650"/>
            <a:ext cx="7981507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u="none" dirty="0">
                <a:latin typeface="Calibri" charset="0"/>
                <a:ea typeface="Calibri" charset="0"/>
                <a:cs typeface="Calibri" charset="0"/>
              </a:rPr>
              <a:t>How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b="0" i="0" u="sng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Antecedents</a:t>
            </a: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b="0" i="0" u="none" strike="noStrike" cap="none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2627935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512352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22718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4580322" y="2414575"/>
            <a:ext cx="1430400" cy="918761"/>
            <a:chOff x="3934587" y="2338675"/>
            <a:chExt cx="1430400" cy="918761"/>
          </a:xfrm>
        </p:grpSpPr>
        <p:sp>
          <p:nvSpPr>
            <p:cNvPr id="145" name="Shape 145"/>
            <p:cNvSpPr/>
            <p:nvPr/>
          </p:nvSpPr>
          <p:spPr>
            <a:xfrm>
              <a:off x="3955237" y="2552115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6336772" y="2414538"/>
            <a:ext cx="1676400" cy="953052"/>
            <a:chOff x="5562600" y="3541775"/>
            <a:chExt cx="1676400" cy="953052"/>
          </a:xfrm>
        </p:grpSpPr>
        <p:sp>
          <p:nvSpPr>
            <p:cNvPr id="148" name="Shape 148"/>
            <p:cNvSpPr/>
            <p:nvPr/>
          </p:nvSpPr>
          <p:spPr>
            <a:xfrm>
              <a:off x="5562600" y="3789527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94838" y="2390724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41469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5989469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151935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" name="Shape 141">
            <a:extLst>
              <a:ext uri="{FF2B5EF4-FFF2-40B4-BE49-F238E27FC236}">
                <a16:creationId xmlns:a16="http://schemas.microsoft.com/office/drawing/2014/main" id="{4805A590-3E65-4EB6-85A0-4D0800562D51}"/>
              </a:ext>
            </a:extLst>
          </p:cNvPr>
          <p:cNvSpPr/>
          <p:nvPr/>
        </p:nvSpPr>
        <p:spPr>
          <a:xfrm>
            <a:off x="2486069" y="1521991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1</a:t>
            </a:r>
            <a:endParaRPr lang="en-US" sz="1800" b="1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5" name="Shape 141">
            <a:extLst>
              <a:ext uri="{FF2B5EF4-FFF2-40B4-BE49-F238E27FC236}">
                <a16:creationId xmlns:a16="http://schemas.microsoft.com/office/drawing/2014/main" id="{3B6428A2-6A44-4F56-97B9-2694FDDC183C}"/>
              </a:ext>
            </a:extLst>
          </p:cNvPr>
          <p:cNvSpPr/>
          <p:nvPr/>
        </p:nvSpPr>
        <p:spPr>
          <a:xfrm>
            <a:off x="3896432" y="1520866"/>
            <a:ext cx="460823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</a:t>
            </a:r>
          </a:p>
        </p:txBody>
      </p:sp>
      <p:sp>
        <p:nvSpPr>
          <p:cNvPr id="28" name="Shape 141">
            <a:extLst>
              <a:ext uri="{FF2B5EF4-FFF2-40B4-BE49-F238E27FC236}">
                <a16:creationId xmlns:a16="http://schemas.microsoft.com/office/drawing/2014/main" id="{C00F7ABF-465D-4929-94AD-C36BBC692EF7}"/>
              </a:ext>
            </a:extLst>
          </p:cNvPr>
          <p:cNvSpPr/>
          <p:nvPr/>
        </p:nvSpPr>
        <p:spPr>
          <a:xfrm>
            <a:off x="6245572" y="1488847"/>
            <a:ext cx="428400" cy="40362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BED943-8863-41CA-9340-1A2AE37E73EE}"/>
              </a:ext>
            </a:extLst>
          </p:cNvPr>
          <p:cNvCxnSpPr>
            <a:cxnSpLocks/>
          </p:cNvCxnSpPr>
          <p:nvPr/>
        </p:nvCxnSpPr>
        <p:spPr>
          <a:xfrm>
            <a:off x="2727114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D9D1E8-F3FB-4BCB-80D0-1DCE322F4CCC}"/>
              </a:ext>
            </a:extLst>
          </p:cNvPr>
          <p:cNvCxnSpPr>
            <a:cxnSpLocks/>
          </p:cNvCxnSpPr>
          <p:nvPr/>
        </p:nvCxnSpPr>
        <p:spPr>
          <a:xfrm>
            <a:off x="4128759" y="1925619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9F82B2-2D18-494D-852A-50AFFD3FC296}"/>
              </a:ext>
            </a:extLst>
          </p:cNvPr>
          <p:cNvCxnSpPr>
            <a:cxnSpLocks/>
          </p:cNvCxnSpPr>
          <p:nvPr/>
        </p:nvCxnSpPr>
        <p:spPr>
          <a:xfrm>
            <a:off x="6449139" y="1892475"/>
            <a:ext cx="0" cy="32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F62CAA-7216-493E-84F5-79F21B931D0B}"/>
              </a:ext>
            </a:extLst>
          </p:cNvPr>
          <p:cNvSpPr txBox="1"/>
          <p:nvPr/>
        </p:nvSpPr>
        <p:spPr>
          <a:xfrm>
            <a:off x="894838" y="3678865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= Environmental control strategies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6FE395-68AB-4DB4-BB38-C6C70968042F}"/>
              </a:ext>
            </a:extLst>
          </p:cNvPr>
          <p:cNvSpPr txBox="1"/>
          <p:nvPr/>
        </p:nvSpPr>
        <p:spPr>
          <a:xfrm>
            <a:off x="894838" y="4012492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= Prompting and cueing strategies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18B8F-D759-425E-BE88-A644138C2F54}"/>
              </a:ext>
            </a:extLst>
          </p:cNvPr>
          <p:cNvSpPr txBox="1"/>
          <p:nvPr/>
        </p:nvSpPr>
        <p:spPr>
          <a:xfrm>
            <a:off x="894838" y="4346119"/>
            <a:ext cx="360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= Consequence-based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4120501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5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larity">
  <a:themeElements>
    <a:clrScheme name="UV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13877</TotalTime>
  <Words>2213</Words>
  <Application>Microsoft Macintosh PowerPoint</Application>
  <PresentationFormat>On-screen Show (16:9)</PresentationFormat>
  <Paragraphs>363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Cabin</vt:lpstr>
      <vt:lpstr>Calibri</vt:lpstr>
      <vt:lpstr>Noto Sans Symbols</vt:lpstr>
      <vt:lpstr>Questrial</vt:lpstr>
      <vt:lpstr>Times New Roman</vt:lpstr>
      <vt:lpstr>Clarity</vt:lpstr>
      <vt:lpstr>PowerPoint Presentation</vt:lpstr>
      <vt:lpstr>Where is your school in the implementation process? </vt:lpstr>
      <vt:lpstr>Objectives</vt:lpstr>
      <vt:lpstr>FBA Thinking (FBT)—What is it?</vt:lpstr>
      <vt:lpstr>The Continuum of FBA</vt:lpstr>
      <vt:lpstr>Benefits</vt:lpstr>
      <vt:lpstr>Behavior Pathway—ABC’s </vt:lpstr>
      <vt:lpstr>The Word “Consequence”</vt:lpstr>
      <vt:lpstr>How About Antecedents?</vt:lpstr>
      <vt:lpstr>Functions of Behavior</vt:lpstr>
      <vt:lpstr>3 Steps to an FBT Intervention</vt:lpstr>
      <vt:lpstr>Step 1: Gather Information (Data)</vt:lpstr>
      <vt:lpstr>PowerPoint Presentation</vt:lpstr>
      <vt:lpstr>Practice: FBA Hypothesis</vt:lpstr>
      <vt:lpstr>PowerPoint Presentation</vt:lpstr>
      <vt:lpstr>Practice: FBA Hypothesis</vt:lpstr>
      <vt:lpstr>Practice: FBA Hypothesis</vt:lpstr>
      <vt:lpstr>PowerPoint Presentation</vt:lpstr>
      <vt:lpstr>FBA Hypothesis</vt:lpstr>
      <vt:lpstr>Common School Examples</vt:lpstr>
      <vt:lpstr>PowerPoint Presentation</vt:lpstr>
      <vt:lpstr>Consequences, revisited</vt:lpstr>
      <vt:lpstr>Consequences: Reinforcement </vt:lpstr>
      <vt:lpstr>Consequences:  Reinforcement </vt:lpstr>
      <vt:lpstr>Consequences:  Punishment </vt:lpstr>
      <vt:lpstr>Disciplinary Consequences</vt:lpstr>
      <vt:lpstr>Step 2: Develop a Plan</vt:lpstr>
      <vt:lpstr>Step 2: Develop a Plan--Avoidance</vt:lpstr>
      <vt:lpstr>Step 2: Develop a Plan--Attention</vt:lpstr>
      <vt:lpstr>Competing Behavior Pathway</vt:lpstr>
      <vt:lpstr>Case Study Pathway: Sarah</vt:lpstr>
      <vt:lpstr>Antecedents, Revisited</vt:lpstr>
      <vt:lpstr>Step 3:  Assess If Plan Is Working</vt:lpstr>
      <vt:lpstr>Why FBT? To recap…</vt:lpstr>
      <vt:lpstr>Next Steps?</vt:lpstr>
      <vt:lpstr>Training Available</vt:lpstr>
      <vt:lpstr>Stay Connected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FBA Thinking</dc:title>
  <dc:creator>Brooks</dc:creator>
  <cp:lastModifiedBy> </cp:lastModifiedBy>
  <cp:revision>123</cp:revision>
  <dcterms:modified xsi:type="dcterms:W3CDTF">2020-05-11T16:18:27Z</dcterms:modified>
</cp:coreProperties>
</file>