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Lst>
  <p:notesMasterIdLst>
    <p:notesMasterId r:id="rId80"/>
  </p:notesMasterIdLst>
  <p:sldIdLst>
    <p:sldId id="256" r:id="rId2"/>
    <p:sldId id="1626" r:id="rId3"/>
    <p:sldId id="345" r:id="rId4"/>
    <p:sldId id="359" r:id="rId5"/>
    <p:sldId id="257" r:id="rId6"/>
    <p:sldId id="344" r:id="rId7"/>
    <p:sldId id="290" r:id="rId8"/>
    <p:sldId id="295" r:id="rId9"/>
    <p:sldId id="296" r:id="rId10"/>
    <p:sldId id="331" r:id="rId11"/>
    <p:sldId id="360" r:id="rId12"/>
    <p:sldId id="332" r:id="rId13"/>
    <p:sldId id="336" r:id="rId14"/>
    <p:sldId id="337" r:id="rId15"/>
    <p:sldId id="338" r:id="rId16"/>
    <p:sldId id="363" r:id="rId17"/>
    <p:sldId id="277" r:id="rId18"/>
    <p:sldId id="361" r:id="rId19"/>
    <p:sldId id="301" r:id="rId20"/>
    <p:sldId id="302" r:id="rId21"/>
    <p:sldId id="289" r:id="rId22"/>
    <p:sldId id="362" r:id="rId23"/>
    <p:sldId id="294" r:id="rId24"/>
    <p:sldId id="356" r:id="rId25"/>
    <p:sldId id="357" r:id="rId26"/>
    <p:sldId id="291" r:id="rId27"/>
    <p:sldId id="364" r:id="rId28"/>
    <p:sldId id="365" r:id="rId29"/>
    <p:sldId id="366" r:id="rId30"/>
    <p:sldId id="367" r:id="rId31"/>
    <p:sldId id="368" r:id="rId32"/>
    <p:sldId id="369" r:id="rId33"/>
    <p:sldId id="343" r:id="rId34"/>
    <p:sldId id="266" r:id="rId35"/>
    <p:sldId id="349" r:id="rId36"/>
    <p:sldId id="350" r:id="rId37"/>
    <p:sldId id="347" r:id="rId38"/>
    <p:sldId id="370" r:id="rId39"/>
    <p:sldId id="371" r:id="rId40"/>
    <p:sldId id="314" r:id="rId41"/>
    <p:sldId id="354" r:id="rId42"/>
    <p:sldId id="310" r:id="rId43"/>
    <p:sldId id="352" r:id="rId44"/>
    <p:sldId id="353" r:id="rId45"/>
    <p:sldId id="355" r:id="rId46"/>
    <p:sldId id="262" r:id="rId47"/>
    <p:sldId id="263" r:id="rId48"/>
    <p:sldId id="264" r:id="rId49"/>
    <p:sldId id="372" r:id="rId50"/>
    <p:sldId id="374" r:id="rId51"/>
    <p:sldId id="375" r:id="rId52"/>
    <p:sldId id="377" r:id="rId53"/>
    <p:sldId id="346" r:id="rId54"/>
    <p:sldId id="260" r:id="rId55"/>
    <p:sldId id="261" r:id="rId56"/>
    <p:sldId id="303" r:id="rId57"/>
    <p:sldId id="304" r:id="rId58"/>
    <p:sldId id="381" r:id="rId59"/>
    <p:sldId id="271" r:id="rId60"/>
    <p:sldId id="380" r:id="rId61"/>
    <p:sldId id="383" r:id="rId62"/>
    <p:sldId id="387" r:id="rId63"/>
    <p:sldId id="388" r:id="rId64"/>
    <p:sldId id="386" r:id="rId65"/>
    <p:sldId id="384" r:id="rId66"/>
    <p:sldId id="385" r:id="rId67"/>
    <p:sldId id="323" r:id="rId68"/>
    <p:sldId id="379" r:id="rId69"/>
    <p:sldId id="272" r:id="rId70"/>
    <p:sldId id="274" r:id="rId71"/>
    <p:sldId id="279" r:id="rId72"/>
    <p:sldId id="280" r:id="rId73"/>
    <p:sldId id="281" r:id="rId74"/>
    <p:sldId id="282" r:id="rId75"/>
    <p:sldId id="283" r:id="rId76"/>
    <p:sldId id="284" r:id="rId77"/>
    <p:sldId id="287" r:id="rId78"/>
    <p:sldId id="358"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Palatino Linotype" panose="020405020505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alatino Linotype" panose="020405020505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1FF"/>
    <a:srgbClr val="E4C2FD"/>
    <a:srgbClr val="D883FF"/>
    <a:srgbClr val="D9FCAF"/>
    <a:srgbClr val="FFFDA7"/>
    <a:srgbClr val="C2FDF5"/>
    <a:srgbClr val="93FDE9"/>
    <a:srgbClr val="73FDD6"/>
    <a:srgbClr val="D5FC7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1" autoAdjust="0"/>
    <p:restoredTop sz="94629" autoAdjust="0"/>
  </p:normalViewPr>
  <p:slideViewPr>
    <p:cSldViewPr>
      <p:cViewPr varScale="1">
        <p:scale>
          <a:sx n="131" d="100"/>
          <a:sy n="131" d="100"/>
        </p:scale>
        <p:origin x="448"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C27C917-86D6-4083-BE96-E72DBE33C8E0}" type="datetimeFigureOut">
              <a:rPr lang="en-US"/>
              <a:pPr>
                <a:defRPr/>
              </a:pPr>
              <a:t>9/16/20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9FBDE9E-A812-4663-9CB3-8F1B9102178D}" type="slidenum">
              <a:rPr lang="en-US" altLang="en-US"/>
              <a:pPr/>
              <a:t>‹#›</a:t>
            </a:fld>
            <a:endParaRPr lang="en-US" altLang="en-US"/>
          </a:p>
        </p:txBody>
      </p:sp>
    </p:spTree>
    <p:extLst>
      <p:ext uri="{BB962C8B-B14F-4D97-AF65-F5344CB8AC3E}">
        <p14:creationId xmlns:p14="http://schemas.microsoft.com/office/powerpoint/2010/main" val="36120298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4309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15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alpha val="50195"/>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D81FF"/>
          </a:solidFill>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444EBFE-0D39-D845-8346-A0B6405D4C3C}"/>
              </a:ext>
            </a:extLst>
          </p:cNvPr>
          <p:cNvSpPr>
            <a:spLocks noGrp="1"/>
          </p:cNvSpPr>
          <p:nvPr>
            <p:ph type="dt" sz="half" idx="10"/>
          </p:nvPr>
        </p:nvSpPr>
        <p:spPr/>
        <p:txBody>
          <a:bodyPr/>
          <a:lstStyle>
            <a:lvl1pPr>
              <a:defRPr/>
            </a:lvl1pPr>
          </a:lstStyle>
          <a:p>
            <a:pPr>
              <a:defRPr/>
            </a:pPr>
            <a:fld id="{3635FB98-513F-9140-BA4B-6F8B2605A5CA}" type="datetime1">
              <a:rPr lang="en-US" altLang="x-none"/>
              <a:pPr>
                <a:defRPr/>
              </a:pPr>
              <a:t>9/16/20</a:t>
            </a:fld>
            <a:endParaRPr lang="en-US" altLang="x-none"/>
          </a:p>
        </p:txBody>
      </p:sp>
      <p:sp>
        <p:nvSpPr>
          <p:cNvPr id="5" name="Footer Placeholder 4">
            <a:extLst>
              <a:ext uri="{FF2B5EF4-FFF2-40B4-BE49-F238E27FC236}">
                <a16:creationId xmlns:a16="http://schemas.microsoft.com/office/drawing/2014/main" id="{F02E65F9-C707-B049-96BA-244FB5163E71}"/>
              </a:ext>
            </a:extLst>
          </p:cNvPr>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0F71C195-7AE9-7140-8614-D8406129A6B2}"/>
              </a:ext>
            </a:extLst>
          </p:cNvPr>
          <p:cNvSpPr>
            <a:spLocks noGrp="1"/>
          </p:cNvSpPr>
          <p:nvPr>
            <p:ph type="sldNum" sz="quarter" idx="12"/>
          </p:nvPr>
        </p:nvSpPr>
        <p:spPr/>
        <p:txBody>
          <a:bodyPr/>
          <a:lstStyle>
            <a:lvl1pPr>
              <a:defRPr>
                <a:ea typeface="ＭＳ Ｐゴシック" charset="-128"/>
              </a:defRPr>
            </a:lvl1pPr>
          </a:lstStyle>
          <a:p>
            <a:pPr>
              <a:defRPr/>
            </a:pPr>
            <a:fld id="{0D914466-639F-854A-B9B7-EFEDCCDCB1EA}" type="slidenum">
              <a:rPr lang="en-US" altLang="x-none"/>
              <a:pPr>
                <a:defRPr/>
              </a:pPr>
              <a:t>‹#›</a:t>
            </a:fld>
            <a:endParaRPr lang="en-US" altLang="x-none"/>
          </a:p>
        </p:txBody>
      </p:sp>
    </p:spTree>
    <p:extLst>
      <p:ext uri="{BB962C8B-B14F-4D97-AF65-F5344CB8AC3E}">
        <p14:creationId xmlns:p14="http://schemas.microsoft.com/office/powerpoint/2010/main" val="81102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5"/>
            <a:ext cx="8153400" cy="1470025"/>
          </a:xfrm>
        </p:spPr>
        <p:txBody>
          <a:bodyPr/>
          <a:lstStyle/>
          <a:p>
            <a:r>
              <a:rPr lang="en-US"/>
              <a:t>Click to edit Master title style</a:t>
            </a:r>
            <a:endParaRPr lang="en-US" dirty="0"/>
          </a:p>
        </p:txBody>
      </p:sp>
    </p:spTree>
    <p:extLst>
      <p:ext uri="{BB962C8B-B14F-4D97-AF65-F5344CB8AC3E}">
        <p14:creationId xmlns:p14="http://schemas.microsoft.com/office/powerpoint/2010/main" val="228839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
        <p:nvSpPr>
          <p:cNvPr id="11" name="Text Placeholder 10"/>
          <p:cNvSpPr>
            <a:spLocks noGrp="1"/>
          </p:cNvSpPr>
          <p:nvPr>
            <p:ph type="body" sz="quarter" idx="10"/>
          </p:nvPr>
        </p:nvSpPr>
        <p:spPr>
          <a:xfrm>
            <a:off x="533400" y="16002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81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46346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
        <p:nvSpPr>
          <p:cNvPr id="5" name="Content Placeholder 4"/>
          <p:cNvSpPr>
            <a:spLocks noGrp="1"/>
          </p:cNvSpPr>
          <p:nvPr>
            <p:ph sz="quarter" idx="10"/>
          </p:nvPr>
        </p:nvSpPr>
        <p:spPr>
          <a:xfrm>
            <a:off x="457200" y="1600200"/>
            <a:ext cx="4038600" cy="4648200"/>
          </a:xfrm>
        </p:spPr>
        <p:txBody>
          <a:bodyPr/>
          <a:lstStyle>
            <a:lvl1pPr marL="0" indent="0">
              <a:buNone/>
              <a:defRPr/>
            </a:lvl1pPr>
          </a:lstStyle>
          <a:p>
            <a:pPr lvl="0"/>
            <a:r>
              <a:rPr lang="en-US"/>
              <a:t>Click to edit Master text styles</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55191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1600200"/>
            <a:ext cx="39624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44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678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981200" y="685800"/>
            <a:ext cx="5105400" cy="3886200"/>
          </a:xfrm>
        </p:spPr>
        <p:txBody>
          <a:bodyPr rtlCol="0">
            <a:normAutofit/>
          </a:bodyPr>
          <a:lstStyle/>
          <a:p>
            <a:pPr lvl="0"/>
            <a:r>
              <a:rPr lang="en-US" noProof="0"/>
              <a:t>Click icon to add picture</a:t>
            </a:r>
          </a:p>
        </p:txBody>
      </p:sp>
      <p:sp>
        <p:nvSpPr>
          <p:cNvPr id="7" name="Text Placeholder 6"/>
          <p:cNvSpPr>
            <a:spLocks noGrp="1"/>
          </p:cNvSpPr>
          <p:nvPr>
            <p:ph type="body" sz="quarter" idx="11"/>
          </p:nvPr>
        </p:nvSpPr>
        <p:spPr>
          <a:xfrm>
            <a:off x="1981200" y="4648200"/>
            <a:ext cx="5105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75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a:t>Click to edit Master title style</a:t>
            </a:r>
            <a:endParaRPr lang="en-US" dirty="0"/>
          </a:p>
        </p:txBody>
      </p:sp>
    </p:spTree>
    <p:extLst>
      <p:ext uri="{BB962C8B-B14F-4D97-AF65-F5344CB8AC3E}">
        <p14:creationId xmlns:p14="http://schemas.microsoft.com/office/powerpoint/2010/main" val="30609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57200" y="6172200"/>
            <a:ext cx="82296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6248400"/>
            <a:ext cx="159067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pbisvermont.org/training-resources/webinars/"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hyperlink" Target="mailto:tracy.harris@vermont.gov"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hyperlink" Target="https://education.vermont.gov/sites/aoe/files/documents/edu-rule-4500-guidelines-document-part-i-seclusion-in-vermont-schools-memorandum.pdf" TargetMode="External"/><Relationship Id="rId2" Type="http://schemas.openxmlformats.org/officeDocument/2006/relationships/hyperlink" Target="https://education.vermont.gov/sites/aoe/files/documents/edu-guidelines-regarding-seclusion-in-vermont-schools-and-faqs.pdf" TargetMode="External"/><Relationship Id="rId1" Type="http://schemas.openxmlformats.org/officeDocument/2006/relationships/slideLayout" Target="../slideLayouts/slideLayout3.xml"/><Relationship Id="rId5" Type="http://schemas.openxmlformats.org/officeDocument/2006/relationships/hyperlink" Target="mailto:tracy.harris@vermont.gov" TargetMode="External"/><Relationship Id="rId4" Type="http://schemas.openxmlformats.org/officeDocument/2006/relationships/hyperlink" Target="https://education.vermont.gov/sites/aoe/files/documents/edu-disciplinary-considerations-and-the-use-of-restraints-and-seclusions-during-the-2020-2021-school-year.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533400" y="1295400"/>
            <a:ext cx="7924800" cy="1774825"/>
          </a:xfrm>
        </p:spPr>
        <p:txBody>
          <a:bodyPr/>
          <a:lstStyle/>
          <a:p>
            <a:r>
              <a:rPr lang="en-US" altLang="en-US" sz="6000" b="1" dirty="0">
                <a:solidFill>
                  <a:srgbClr val="004F25"/>
                </a:solidFill>
              </a:rPr>
              <a:t>Seclusion and Restraint </a:t>
            </a:r>
            <a:br>
              <a:rPr lang="en-US" altLang="en-US" sz="6000" b="1" dirty="0">
                <a:solidFill>
                  <a:srgbClr val="004F25"/>
                </a:solidFill>
              </a:rPr>
            </a:br>
            <a:r>
              <a:rPr lang="en-US" altLang="en-US" sz="6000" b="1" dirty="0">
                <a:solidFill>
                  <a:srgbClr val="004F25"/>
                </a:solidFill>
              </a:rPr>
              <a:t>in Vermont Schools</a:t>
            </a:r>
          </a:p>
        </p:txBody>
      </p:sp>
      <p:sp>
        <p:nvSpPr>
          <p:cNvPr id="3" name="Subtitle 2"/>
          <p:cNvSpPr>
            <a:spLocks noGrp="1"/>
          </p:cNvSpPr>
          <p:nvPr>
            <p:ph type="subTitle" idx="1"/>
          </p:nvPr>
        </p:nvSpPr>
        <p:spPr>
          <a:xfrm>
            <a:off x="1371600" y="3581400"/>
            <a:ext cx="6400800" cy="1828800"/>
          </a:xfrm>
        </p:spPr>
        <p:txBody>
          <a:bodyPr rtlCol="0">
            <a:normAutofit fontScale="92500" lnSpcReduction="10000"/>
          </a:bodyPr>
          <a:lstStyle/>
          <a:p>
            <a:pPr fontAlgn="auto">
              <a:spcAft>
                <a:spcPts val="0"/>
              </a:spcAft>
              <a:defRPr/>
            </a:pPr>
            <a:r>
              <a:rPr lang="en-US" b="1" dirty="0">
                <a:solidFill>
                  <a:schemeClr val="tx1">
                    <a:lumMod val="65000"/>
                    <a:lumOff val="35000"/>
                  </a:schemeClr>
                </a:solidFill>
              </a:rPr>
              <a:t>Vermont State Board Rule 4500     </a:t>
            </a:r>
          </a:p>
          <a:p>
            <a:pPr fontAlgn="auto">
              <a:spcAft>
                <a:spcPts val="0"/>
              </a:spcAft>
              <a:defRPr/>
            </a:pPr>
            <a:r>
              <a:rPr lang="en-US" b="1" dirty="0">
                <a:solidFill>
                  <a:schemeClr val="tx1">
                    <a:lumMod val="65000"/>
                    <a:lumOff val="35000"/>
                  </a:schemeClr>
                </a:solidFill>
              </a:rPr>
              <a:t> </a:t>
            </a:r>
            <a:r>
              <a:rPr lang="en-US" sz="3000" dirty="0">
                <a:solidFill>
                  <a:schemeClr val="tx1">
                    <a:lumMod val="65000"/>
                    <a:lumOff val="35000"/>
                  </a:schemeClr>
                </a:solidFill>
              </a:rPr>
              <a:t>a webinar presented by Tracy Harris, Coordinator for Behavioral Supports at Vermont Agency of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4F25"/>
                </a:solidFill>
              </a:rPr>
              <a:t>WHAT IF ...</a:t>
            </a:r>
          </a:p>
        </p:txBody>
      </p:sp>
      <p:sp>
        <p:nvSpPr>
          <p:cNvPr id="3" name="Text Placeholder 2"/>
          <p:cNvSpPr>
            <a:spLocks noGrp="1"/>
          </p:cNvSpPr>
          <p:nvPr>
            <p:ph type="body" sz="quarter" idx="10"/>
          </p:nvPr>
        </p:nvSpPr>
        <p:spPr>
          <a:xfrm>
            <a:off x="533400" y="1981200"/>
            <a:ext cx="8153400" cy="4038600"/>
          </a:xfrm>
        </p:spPr>
        <p:txBody>
          <a:bodyPr/>
          <a:lstStyle/>
          <a:p>
            <a:r>
              <a:rPr lang="en-US" sz="2400" dirty="0"/>
              <a:t>Given the same scenario, but instead of being escorted to the quiet room, Amber chose to go there herself and cool down before processing with her BI.  She was allowed to do so, she closed the door, and she was told to open the door whenever she felt ready to talk. </a:t>
            </a:r>
          </a:p>
          <a:p>
            <a:endParaRPr lang="en-US" sz="2400" dirty="0"/>
          </a:p>
          <a:p>
            <a:r>
              <a:rPr lang="en-US" sz="2400" dirty="0"/>
              <a:t>Is this a seclusion?</a:t>
            </a:r>
          </a:p>
        </p:txBody>
      </p:sp>
    </p:spTree>
    <p:extLst>
      <p:ext uri="{BB962C8B-B14F-4D97-AF65-F5344CB8AC3E}">
        <p14:creationId xmlns:p14="http://schemas.microsoft.com/office/powerpoint/2010/main" val="125069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6C9A-EF1B-E848-BB07-87B9E0363749}"/>
              </a:ext>
            </a:extLst>
          </p:cNvPr>
          <p:cNvSpPr>
            <a:spLocks noGrp="1"/>
          </p:cNvSpPr>
          <p:nvPr>
            <p:ph type="title"/>
          </p:nvPr>
        </p:nvSpPr>
        <p:spPr/>
        <p:txBody>
          <a:bodyPr>
            <a:normAutofit/>
          </a:bodyPr>
          <a:lstStyle/>
          <a:p>
            <a:r>
              <a:rPr lang="en-US" sz="4400" b="1" dirty="0">
                <a:solidFill>
                  <a:schemeClr val="accent1"/>
                </a:solidFill>
              </a:rPr>
              <a:t>No, this is not a seclusion either</a:t>
            </a:r>
          </a:p>
        </p:txBody>
      </p:sp>
      <p:sp>
        <p:nvSpPr>
          <p:cNvPr id="3" name="Text Placeholder 2">
            <a:extLst>
              <a:ext uri="{FF2B5EF4-FFF2-40B4-BE49-F238E27FC236}">
                <a16:creationId xmlns:a16="http://schemas.microsoft.com/office/drawing/2014/main" id="{528BBA56-C74B-8545-8982-69EF91ADF64F}"/>
              </a:ext>
            </a:extLst>
          </p:cNvPr>
          <p:cNvSpPr>
            <a:spLocks noGrp="1"/>
          </p:cNvSpPr>
          <p:nvPr>
            <p:ph type="body" sz="quarter" idx="10"/>
          </p:nvPr>
        </p:nvSpPr>
        <p:spPr>
          <a:xfrm>
            <a:off x="513945" y="1752600"/>
            <a:ext cx="8153400" cy="4267200"/>
          </a:xfrm>
        </p:spPr>
        <p:txBody>
          <a:bodyPr/>
          <a:lstStyle/>
          <a:p>
            <a:r>
              <a:rPr lang="en-US" sz="2400" dirty="0"/>
              <a:t>In this situation, Amber chose to enter the room on her own accord</a:t>
            </a:r>
          </a:p>
          <a:p>
            <a:pPr marL="0" indent="0">
              <a:buNone/>
            </a:pPr>
            <a:endParaRPr lang="en-US" sz="2400" dirty="0"/>
          </a:p>
          <a:p>
            <a:r>
              <a:rPr lang="en-US" sz="2400" dirty="0"/>
              <a:t>She was told and had every reason to believe that she could exit at will and was not prevented from leaving</a:t>
            </a:r>
          </a:p>
          <a:p>
            <a:pPr marL="0" indent="0">
              <a:buNone/>
            </a:pPr>
            <a:endParaRPr lang="en-US" sz="2400" dirty="0"/>
          </a:p>
          <a:p>
            <a:r>
              <a:rPr lang="en-US" sz="2400" dirty="0"/>
              <a:t>Amber chose a good coping skill, which could be acknowledged and then shaped into a proactive skill BEFORE she got to the point of acting out aggressively</a:t>
            </a:r>
          </a:p>
        </p:txBody>
      </p:sp>
    </p:spTree>
    <p:extLst>
      <p:ext uri="{BB962C8B-B14F-4D97-AF65-F5344CB8AC3E}">
        <p14:creationId xmlns:p14="http://schemas.microsoft.com/office/powerpoint/2010/main" val="5673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F25"/>
                </a:solidFill>
              </a:rPr>
              <a:t>WHAT IF ...</a:t>
            </a:r>
            <a:endParaRPr lang="en-US" dirty="0"/>
          </a:p>
        </p:txBody>
      </p:sp>
      <p:sp>
        <p:nvSpPr>
          <p:cNvPr id="3" name="Text Placeholder 2"/>
          <p:cNvSpPr>
            <a:spLocks noGrp="1"/>
          </p:cNvSpPr>
          <p:nvPr>
            <p:ph type="body" sz="quarter" idx="10"/>
          </p:nvPr>
        </p:nvSpPr>
        <p:spPr/>
        <p:txBody>
          <a:bodyPr/>
          <a:lstStyle/>
          <a:p>
            <a:r>
              <a:rPr lang="en-US" sz="2400" dirty="0"/>
              <a:t>Given the same scenario, in which she was escorted out of class, Amber became highly aggressive toward her BI once they entered the quiet room together and did not respond to de-escalation strategies.  Given that level of aggression and the failure of other less restrictive techniques, the BI exited the room and gave Amber a directive that she was to remain in the room until she was told she could leave.</a:t>
            </a:r>
          </a:p>
          <a:p>
            <a:endParaRPr lang="en-US" sz="2400" dirty="0"/>
          </a:p>
          <a:p>
            <a:r>
              <a:rPr lang="en-US" sz="2400" dirty="0"/>
              <a:t>Is this a seclusion?</a:t>
            </a:r>
          </a:p>
          <a:p>
            <a:endParaRPr lang="en-US" dirty="0"/>
          </a:p>
        </p:txBody>
      </p:sp>
    </p:spTree>
    <p:extLst>
      <p:ext uri="{BB962C8B-B14F-4D97-AF65-F5344CB8AC3E}">
        <p14:creationId xmlns:p14="http://schemas.microsoft.com/office/powerpoint/2010/main" val="173519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solidFill>
                  <a:schemeClr val="tx2">
                    <a:lumMod val="75000"/>
                  </a:schemeClr>
                </a:solidFill>
              </a:rPr>
              <a:t>Yes, this does represent a seclusion</a:t>
            </a:r>
          </a:p>
        </p:txBody>
      </p:sp>
      <p:sp>
        <p:nvSpPr>
          <p:cNvPr id="3" name="Text Placeholder 2"/>
          <p:cNvSpPr>
            <a:spLocks noGrp="1"/>
          </p:cNvSpPr>
          <p:nvPr>
            <p:ph type="body" sz="quarter" idx="10"/>
          </p:nvPr>
        </p:nvSpPr>
        <p:spPr>
          <a:xfrm>
            <a:off x="533400" y="2209800"/>
            <a:ext cx="8153400" cy="3733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2400" dirty="0">
              <a:latin typeface="+mj-lt"/>
            </a:endParaRPr>
          </a:p>
          <a:p>
            <a:pPr fontAlgn="auto">
              <a:spcBef>
                <a:spcPts val="0"/>
              </a:spcBef>
              <a:spcAft>
                <a:spcPts val="0"/>
              </a:spcAft>
              <a:defRPr/>
            </a:pPr>
            <a:r>
              <a:rPr lang="en-US" sz="2400" dirty="0"/>
              <a:t>Amber was confined alone in the quiet room, and</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fontAlgn="auto">
              <a:spcBef>
                <a:spcPts val="0"/>
              </a:spcBef>
              <a:spcAft>
                <a:spcPts val="0"/>
              </a:spcAft>
              <a:defRPr/>
            </a:pPr>
            <a:r>
              <a:rPr lang="en-US" sz="2400" dirty="0"/>
              <a:t>She was told she had to remain there until given permission to leave.</a:t>
            </a:r>
          </a:p>
        </p:txBody>
      </p:sp>
    </p:spTree>
    <p:extLst>
      <p:ext uri="{BB962C8B-B14F-4D97-AF65-F5344CB8AC3E}">
        <p14:creationId xmlns:p14="http://schemas.microsoft.com/office/powerpoint/2010/main" val="1763758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4F25"/>
                </a:solidFill>
              </a:rPr>
              <a:t>WHAT IF ...</a:t>
            </a:r>
            <a:endParaRPr lang="en-US" dirty="0"/>
          </a:p>
        </p:txBody>
      </p:sp>
      <p:sp>
        <p:nvSpPr>
          <p:cNvPr id="3" name="Text Placeholder 2"/>
          <p:cNvSpPr>
            <a:spLocks noGrp="1"/>
          </p:cNvSpPr>
          <p:nvPr>
            <p:ph type="body" sz="quarter" idx="10"/>
          </p:nvPr>
        </p:nvSpPr>
        <p:spPr/>
        <p:txBody>
          <a:bodyPr/>
          <a:lstStyle/>
          <a:p>
            <a:r>
              <a:rPr lang="en-US" sz="2400" dirty="0"/>
              <a:t>Given the same scenario, Amber became highly aggressive toward her BI once they entered the quiet room together and did not respond to de-escalation strategies.  Given that level of aggression and the failure of other less restrictive techniques, the BI exited the room </a:t>
            </a:r>
            <a:r>
              <a:rPr lang="en-US" sz="2400" dirty="0">
                <a:solidFill>
                  <a:srgbClr val="C00000"/>
                </a:solidFill>
              </a:rPr>
              <a:t>but left the door open</a:t>
            </a:r>
            <a:r>
              <a:rPr lang="en-US" sz="2400" dirty="0"/>
              <a:t>.  Amber was directed to remain in the room until she was told she could leave.</a:t>
            </a:r>
          </a:p>
          <a:p>
            <a:endParaRPr lang="en-US" sz="2400" dirty="0"/>
          </a:p>
          <a:p>
            <a:r>
              <a:rPr lang="en-US" sz="2400" dirty="0"/>
              <a:t>Is this a seclusion?</a:t>
            </a:r>
          </a:p>
          <a:p>
            <a:endParaRPr lang="en-US" dirty="0"/>
          </a:p>
        </p:txBody>
      </p:sp>
    </p:spTree>
    <p:extLst>
      <p:ext uri="{BB962C8B-B14F-4D97-AF65-F5344CB8AC3E}">
        <p14:creationId xmlns:p14="http://schemas.microsoft.com/office/powerpoint/2010/main" val="64963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US" sz="4400" b="1" dirty="0">
                <a:solidFill>
                  <a:schemeClr val="tx2">
                    <a:lumMod val="75000"/>
                  </a:schemeClr>
                </a:solidFill>
              </a:rPr>
              <a:t>Yes, this too is a seclusion</a:t>
            </a:r>
          </a:p>
        </p:txBody>
      </p:sp>
      <p:sp>
        <p:nvSpPr>
          <p:cNvPr id="3" name="Text Placeholder 2"/>
          <p:cNvSpPr>
            <a:spLocks noGrp="1"/>
          </p:cNvSpPr>
          <p:nvPr>
            <p:ph type="body" sz="quarter" idx="10"/>
          </p:nvPr>
        </p:nvSpPr>
        <p:spPr>
          <a:xfrm>
            <a:off x="533400" y="2057400"/>
            <a:ext cx="8153400" cy="3962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dirty="0">
              <a:latin typeface="+mj-lt"/>
            </a:endParaRPr>
          </a:p>
          <a:p>
            <a:pPr fontAlgn="auto">
              <a:spcBef>
                <a:spcPts val="0"/>
              </a:spcBef>
              <a:spcAft>
                <a:spcPts val="0"/>
              </a:spcAft>
              <a:defRPr/>
            </a:pPr>
            <a:r>
              <a:rPr lang="en-US" sz="2400" dirty="0"/>
              <a:t>Amber was confined alone in the quiet room and was told she had to remain there until given permission to leave.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dirty="0"/>
          </a:p>
          <a:p>
            <a:pPr fontAlgn="auto">
              <a:spcBef>
                <a:spcPts val="0"/>
              </a:spcBef>
              <a:spcAft>
                <a:spcPts val="0"/>
              </a:spcAft>
              <a:defRPr/>
            </a:pPr>
            <a:r>
              <a:rPr lang="en-US" sz="2400" dirty="0"/>
              <a:t>Whether the door was open or closed, she was still </a:t>
            </a:r>
            <a:r>
              <a:rPr lang="en-US" sz="2400" dirty="0">
                <a:solidFill>
                  <a:srgbClr val="C00000"/>
                </a:solidFill>
              </a:rPr>
              <a:t>alone</a:t>
            </a:r>
            <a:r>
              <a:rPr lang="en-US" sz="2400" dirty="0"/>
              <a:t> and told she was </a:t>
            </a:r>
            <a:r>
              <a:rPr lang="en-US" sz="2400" dirty="0">
                <a:solidFill>
                  <a:srgbClr val="C00000"/>
                </a:solidFill>
              </a:rPr>
              <a:t>not permitted to leave </a:t>
            </a:r>
            <a:r>
              <a:rPr lang="en-US" sz="2400" dirty="0"/>
              <a:t>until given permission to do so.</a:t>
            </a:r>
          </a:p>
        </p:txBody>
      </p:sp>
    </p:spTree>
    <p:extLst>
      <p:ext uri="{BB962C8B-B14F-4D97-AF65-F5344CB8AC3E}">
        <p14:creationId xmlns:p14="http://schemas.microsoft.com/office/powerpoint/2010/main" val="195490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a:solidFill>
            <a:srgbClr val="7ABF87">
              <a:alpha val="27059"/>
            </a:srgbClr>
          </a:solidFill>
          <a:ln w="19050">
            <a:solidFill>
              <a:srgbClr val="004F25"/>
            </a:solidFill>
          </a:ln>
        </p:spPr>
        <p:txBody>
          <a:bodyPr>
            <a:normAutofit/>
          </a:bodyPr>
          <a:lstStyle/>
          <a:p>
            <a:r>
              <a:rPr lang="en-US" sz="4400" b="1" dirty="0">
                <a:solidFill>
                  <a:schemeClr val="tx2">
                    <a:lumMod val="75000"/>
                  </a:schemeClr>
                </a:solidFill>
              </a:rPr>
              <a:t>No COVID-19</a:t>
            </a:r>
          </a:p>
        </p:txBody>
      </p:sp>
      <p:sp>
        <p:nvSpPr>
          <p:cNvPr id="3" name="Text Placeholder 2"/>
          <p:cNvSpPr>
            <a:spLocks noGrp="1"/>
          </p:cNvSpPr>
          <p:nvPr>
            <p:ph type="body" sz="quarter" idx="10"/>
          </p:nvPr>
        </p:nvSpPr>
        <p:spPr>
          <a:xfrm>
            <a:off x="533400" y="1676400"/>
            <a:ext cx="8153400" cy="3886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dirty="0">
              <a:latin typeface="+mj-lt"/>
            </a:endParaRPr>
          </a:p>
          <a:p>
            <a:pPr fontAlgn="auto">
              <a:spcBef>
                <a:spcPts val="0"/>
              </a:spcBef>
              <a:spcAft>
                <a:spcPts val="0"/>
              </a:spcAft>
              <a:defRPr/>
            </a:pPr>
            <a:r>
              <a:rPr lang="en-US" sz="2400" dirty="0"/>
              <a:t>For instructional purposes, the next definitions and scenarios will presume that the year is 2019 ... or 2021(?) ... and the global pandemic is not a factor</a:t>
            </a:r>
          </a:p>
          <a:p>
            <a:pPr marL="0" indent="0" fontAlgn="auto">
              <a:spcBef>
                <a:spcPts val="0"/>
              </a:spcBef>
              <a:spcAft>
                <a:spcPts val="0"/>
              </a:spcAft>
              <a:buNone/>
              <a:defRPr/>
            </a:pPr>
            <a:endParaRPr lang="en-US" sz="2400" dirty="0"/>
          </a:p>
          <a:p>
            <a:pPr fontAlgn="auto">
              <a:spcBef>
                <a:spcPts val="0"/>
              </a:spcBef>
              <a:spcAft>
                <a:spcPts val="0"/>
              </a:spcAft>
              <a:defRPr/>
            </a:pPr>
            <a:r>
              <a:rPr lang="en-US" sz="2400" dirty="0"/>
              <a:t>We will reach a point in our training at which we’ll discuss the impact COVID-19 has on the use of restraints and seclusions</a:t>
            </a:r>
          </a:p>
        </p:txBody>
      </p:sp>
    </p:spTree>
    <p:extLst>
      <p:ext uri="{BB962C8B-B14F-4D97-AF65-F5344CB8AC3E}">
        <p14:creationId xmlns:p14="http://schemas.microsoft.com/office/powerpoint/2010/main" val="200695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 Continued</a:t>
            </a:r>
          </a:p>
        </p:txBody>
      </p:sp>
      <p:sp>
        <p:nvSpPr>
          <p:cNvPr id="3" name="Text Placeholder 2"/>
          <p:cNvSpPr>
            <a:spLocks noGrp="1"/>
          </p:cNvSpPr>
          <p:nvPr>
            <p:ph type="body" sz="quarter" idx="10"/>
          </p:nvPr>
        </p:nvSpPr>
        <p:spPr>
          <a:xfrm>
            <a:off x="533400" y="1447800"/>
            <a:ext cx="8153400" cy="4724400"/>
          </a:xfrm>
        </p:spPr>
        <p:txBody>
          <a:bodyPr/>
          <a:lstStyle/>
          <a:p>
            <a:r>
              <a:rPr lang="en-US" b="1" dirty="0"/>
              <a:t>Physical Escort</a:t>
            </a:r>
            <a:endParaRPr lang="en-US" sz="800" dirty="0"/>
          </a:p>
          <a:p>
            <a:pPr lvl="1"/>
            <a:r>
              <a:rPr lang="en-US" sz="2400" dirty="0"/>
              <a:t>Momentary touching or holding of hand, wrist, arm, or back</a:t>
            </a:r>
          </a:p>
          <a:p>
            <a:pPr marL="457200" lvl="1" indent="0">
              <a:buNone/>
            </a:pPr>
            <a:endParaRPr lang="en-US" sz="1000" dirty="0"/>
          </a:p>
          <a:p>
            <a:pPr lvl="1"/>
            <a:r>
              <a:rPr lang="en-US" sz="2400" dirty="0"/>
              <a:t>Without the use of force</a:t>
            </a:r>
          </a:p>
          <a:p>
            <a:pPr marL="457200" lvl="1" indent="0">
              <a:buNone/>
            </a:pPr>
            <a:endParaRPr lang="en-US" sz="1000" dirty="0"/>
          </a:p>
          <a:p>
            <a:pPr lvl="1"/>
            <a:r>
              <a:rPr lang="en-US" sz="2400" dirty="0"/>
              <a:t>Of a student who is exhibiting minimal resistance</a:t>
            </a:r>
          </a:p>
          <a:p>
            <a:pPr marL="457200" lvl="1" indent="0">
              <a:buNone/>
            </a:pPr>
            <a:endParaRPr lang="en-US" sz="1000" dirty="0"/>
          </a:p>
          <a:p>
            <a:pPr lvl="1"/>
            <a:r>
              <a:rPr lang="en-US" sz="2400" dirty="0"/>
              <a:t>For the purpose of directing movement from one place to another</a:t>
            </a:r>
          </a:p>
          <a:p>
            <a:pPr lvl="1"/>
            <a:endParaRPr lang="en-US" sz="1000" dirty="0"/>
          </a:p>
          <a:p>
            <a:pPr lvl="1"/>
            <a:r>
              <a:rPr lang="en-US" sz="2400" dirty="0"/>
              <a:t>This is not considered a restraint and does not need to follow Rule 4500 protocol</a:t>
            </a:r>
          </a:p>
          <a:p>
            <a:pPr lvl="1"/>
            <a:endParaRPr lang="en-US" dirty="0"/>
          </a:p>
        </p:txBody>
      </p:sp>
    </p:spTree>
    <p:extLst>
      <p:ext uri="{BB962C8B-B14F-4D97-AF65-F5344CB8AC3E}">
        <p14:creationId xmlns:p14="http://schemas.microsoft.com/office/powerpoint/2010/main" val="32378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 Continued</a:t>
            </a:r>
          </a:p>
        </p:txBody>
      </p:sp>
      <p:sp>
        <p:nvSpPr>
          <p:cNvPr id="3" name="Text Placeholder 2"/>
          <p:cNvSpPr>
            <a:spLocks noGrp="1"/>
          </p:cNvSpPr>
          <p:nvPr>
            <p:ph type="body" sz="quarter" idx="10"/>
          </p:nvPr>
        </p:nvSpPr>
        <p:spPr>
          <a:xfrm>
            <a:off x="495300" y="1371600"/>
            <a:ext cx="8153400" cy="4953000"/>
          </a:xfrm>
        </p:spPr>
        <p:txBody>
          <a:bodyPr/>
          <a:lstStyle/>
          <a:p>
            <a:r>
              <a:rPr lang="en-US" sz="2800" b="1" dirty="0"/>
              <a:t>Transport / Moving restraint</a:t>
            </a:r>
            <a:endParaRPr lang="en-US" sz="2800" dirty="0"/>
          </a:p>
          <a:p>
            <a:pPr lvl="1"/>
            <a:r>
              <a:rPr lang="en-US" sz="2000" dirty="0"/>
              <a:t>The use of physical force to prevent an imminent and substantial risk of bodily harm to the student or others</a:t>
            </a:r>
          </a:p>
          <a:p>
            <a:pPr lvl="1"/>
            <a:r>
              <a:rPr lang="en-US" sz="2000" dirty="0"/>
              <a:t>Momentary period of physical contact between a student and a staff member</a:t>
            </a:r>
          </a:p>
          <a:p>
            <a:pPr lvl="1"/>
            <a:r>
              <a:rPr lang="en-US" sz="2000" dirty="0"/>
              <a:t>For the purpose of moving directly from one place to another or to prevent a student from completing an act that had the potential to result in physical harm</a:t>
            </a:r>
          </a:p>
          <a:p>
            <a:pPr lvl="1"/>
            <a:r>
              <a:rPr lang="en-US" sz="2000" dirty="0"/>
              <a:t>More than the minimal level of force from the staff member</a:t>
            </a:r>
          </a:p>
          <a:p>
            <a:pPr lvl="1"/>
            <a:r>
              <a:rPr lang="en-US" sz="2000" dirty="0"/>
              <a:t>Restriction of student’s movement</a:t>
            </a:r>
          </a:p>
          <a:p>
            <a:pPr lvl="1"/>
            <a:r>
              <a:rPr lang="en-US" sz="2000" dirty="0"/>
              <a:t>Student is not moving of their own accord and actively attempting to halt the movement</a:t>
            </a:r>
          </a:p>
          <a:p>
            <a:pPr lvl="1"/>
            <a:r>
              <a:rPr lang="en-US" sz="2000" dirty="0"/>
              <a:t>This is considered a restraint and is governed by both Rule 4500 and the protocols of the training program used</a:t>
            </a:r>
          </a:p>
        </p:txBody>
      </p:sp>
    </p:spTree>
    <p:extLst>
      <p:ext uri="{BB962C8B-B14F-4D97-AF65-F5344CB8AC3E}">
        <p14:creationId xmlns:p14="http://schemas.microsoft.com/office/powerpoint/2010/main" val="249822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 Continued</a:t>
            </a:r>
          </a:p>
        </p:txBody>
      </p:sp>
      <p:sp>
        <p:nvSpPr>
          <p:cNvPr id="3" name="Text Placeholder 2"/>
          <p:cNvSpPr>
            <a:spLocks noGrp="1"/>
          </p:cNvSpPr>
          <p:nvPr>
            <p:ph type="body" sz="quarter" idx="10"/>
          </p:nvPr>
        </p:nvSpPr>
        <p:spPr>
          <a:xfrm>
            <a:off x="533400" y="1676400"/>
            <a:ext cx="8153400" cy="4267200"/>
          </a:xfrm>
        </p:spPr>
        <p:txBody>
          <a:bodyPr/>
          <a:lstStyle/>
          <a:p>
            <a:r>
              <a:rPr lang="en-US" sz="2800" b="1" dirty="0">
                <a:latin typeface="+mj-lt"/>
              </a:rPr>
              <a:t>Physical Restraint</a:t>
            </a:r>
          </a:p>
          <a:p>
            <a:pPr lvl="1"/>
            <a:r>
              <a:rPr lang="en-US" sz="2400" dirty="0"/>
              <a:t>The use of physical force to prevent an imminent and substantial risk of bodily harm to the student or others</a:t>
            </a:r>
          </a:p>
          <a:p>
            <a:pPr lvl="1"/>
            <a:endParaRPr lang="en-US" sz="1200" b="1" dirty="0">
              <a:latin typeface="+mj-lt"/>
            </a:endParaRPr>
          </a:p>
          <a:p>
            <a:r>
              <a:rPr lang="en-US" sz="2800" b="1" dirty="0">
                <a:latin typeface="+mj-lt"/>
              </a:rPr>
              <a:t>Prone Restraint</a:t>
            </a:r>
          </a:p>
          <a:p>
            <a:pPr lvl="1"/>
            <a:r>
              <a:rPr lang="en-US" sz="2400" dirty="0"/>
              <a:t>Holding the student face down on his or her stomach</a:t>
            </a:r>
          </a:p>
          <a:p>
            <a:pPr lvl="1"/>
            <a:endParaRPr lang="en-US" sz="1200" dirty="0"/>
          </a:p>
          <a:p>
            <a:r>
              <a:rPr lang="en-US" sz="2800" b="1" dirty="0">
                <a:latin typeface="+mj-lt"/>
              </a:rPr>
              <a:t>Supine Restraint</a:t>
            </a:r>
          </a:p>
          <a:p>
            <a:pPr lvl="1"/>
            <a:r>
              <a:rPr lang="en-US" sz="2400" dirty="0"/>
              <a:t>Holding the student on his or her back</a:t>
            </a:r>
          </a:p>
          <a:p>
            <a:pPr lvl="1"/>
            <a:endParaRPr lang="en-US" sz="2400" dirty="0"/>
          </a:p>
        </p:txBody>
      </p:sp>
    </p:spTree>
    <p:extLst>
      <p:ext uri="{BB962C8B-B14F-4D97-AF65-F5344CB8AC3E}">
        <p14:creationId xmlns:p14="http://schemas.microsoft.com/office/powerpoint/2010/main" val="133590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38103777-43FF-5443-9D65-846CE241E173}"/>
              </a:ext>
            </a:extLst>
          </p:cNvPr>
          <p:cNvSpPr>
            <a:spLocks noChangeArrowheads="1"/>
          </p:cNvSpPr>
          <p:nvPr/>
        </p:nvSpPr>
        <p:spPr bwMode="auto">
          <a:xfrm>
            <a:off x="1108929" y="5334000"/>
            <a:ext cx="6858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000" dirty="0">
                <a:solidFill>
                  <a:srgbClr val="000000"/>
                </a:solidFill>
                <a:latin typeface="+mn-lt"/>
              </a:rPr>
              <a:t>All materials can be found here:</a:t>
            </a:r>
          </a:p>
          <a:p>
            <a:pPr algn="ctr"/>
            <a:r>
              <a:rPr lang="en-US" altLang="en-US" dirty="0">
                <a:solidFill>
                  <a:srgbClr val="000000"/>
                </a:solidFill>
                <a:latin typeface="+mn-lt"/>
              </a:rPr>
              <a:t> </a:t>
            </a:r>
            <a:r>
              <a:rPr lang="en-US" altLang="en-US" u="sng" dirty="0">
                <a:solidFill>
                  <a:srgbClr val="000000"/>
                </a:solidFill>
                <a:latin typeface="+mn-lt"/>
                <a:hlinkClick r:id="rId2"/>
              </a:rPr>
              <a:t>https://www.pbisvermont.org/training-resources/webinars/</a:t>
            </a:r>
            <a:endParaRPr lang="en-US" altLang="en-US" dirty="0">
              <a:latin typeface="+mn-lt"/>
            </a:endParaRPr>
          </a:p>
        </p:txBody>
      </p:sp>
      <p:sp>
        <p:nvSpPr>
          <p:cNvPr id="3" name="Oval 2">
            <a:extLst>
              <a:ext uri="{FF2B5EF4-FFF2-40B4-BE49-F238E27FC236}">
                <a16:creationId xmlns:a16="http://schemas.microsoft.com/office/drawing/2014/main" id="{2C29BC24-361B-7841-A9E3-D112EB71C2EA}"/>
              </a:ext>
            </a:extLst>
          </p:cNvPr>
          <p:cNvSpPr/>
          <p:nvPr/>
        </p:nvSpPr>
        <p:spPr>
          <a:xfrm>
            <a:off x="1001316" y="2494336"/>
            <a:ext cx="2166938" cy="2116931"/>
          </a:xfrm>
          <a:prstGeom prst="ellipse">
            <a:avLst/>
          </a:prstGeom>
          <a:solidFill>
            <a:srgbClr val="C2FDF5"/>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227" name="TextBox 3">
            <a:extLst>
              <a:ext uri="{FF2B5EF4-FFF2-40B4-BE49-F238E27FC236}">
                <a16:creationId xmlns:a16="http://schemas.microsoft.com/office/drawing/2014/main" id="{2695443D-BDD3-0348-9FDE-0D0F46D7EAC9}"/>
              </a:ext>
            </a:extLst>
          </p:cNvPr>
          <p:cNvSpPr txBox="1">
            <a:spLocks noChangeArrowheads="1"/>
          </p:cNvSpPr>
          <p:nvPr/>
        </p:nvSpPr>
        <p:spPr bwMode="auto">
          <a:xfrm>
            <a:off x="1304925" y="2601410"/>
            <a:ext cx="1559719"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1700" dirty="0">
                <a:latin typeface="+mn-lt"/>
              </a:rPr>
              <a:t>You will be muted during this session. Please use the chat box or raise your hand.</a:t>
            </a:r>
          </a:p>
        </p:txBody>
      </p:sp>
      <p:sp>
        <p:nvSpPr>
          <p:cNvPr id="5" name="Oval 4">
            <a:extLst>
              <a:ext uri="{FF2B5EF4-FFF2-40B4-BE49-F238E27FC236}">
                <a16:creationId xmlns:a16="http://schemas.microsoft.com/office/drawing/2014/main" id="{E4BD3053-AAFC-9D4B-8254-5F1CC6E21F81}"/>
              </a:ext>
            </a:extLst>
          </p:cNvPr>
          <p:cNvSpPr/>
          <p:nvPr/>
        </p:nvSpPr>
        <p:spPr>
          <a:xfrm>
            <a:off x="3345656" y="2493170"/>
            <a:ext cx="2166938" cy="2116931"/>
          </a:xfrm>
          <a:prstGeom prst="ellipse">
            <a:avLst/>
          </a:prstGeom>
          <a:solidFill>
            <a:srgbClr val="D9FCAF"/>
          </a:solidFill>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52229" name="TextBox 5">
            <a:extLst>
              <a:ext uri="{FF2B5EF4-FFF2-40B4-BE49-F238E27FC236}">
                <a16:creationId xmlns:a16="http://schemas.microsoft.com/office/drawing/2014/main" id="{C3F7CA03-4656-6C42-8D14-5D5DA4AF1419}"/>
              </a:ext>
            </a:extLst>
          </p:cNvPr>
          <p:cNvSpPr txBox="1">
            <a:spLocks noChangeArrowheads="1"/>
          </p:cNvSpPr>
          <p:nvPr/>
        </p:nvSpPr>
        <p:spPr bwMode="auto">
          <a:xfrm>
            <a:off x="3649265" y="3101547"/>
            <a:ext cx="15597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dirty="0">
                <a:latin typeface="+mn-lt"/>
              </a:rPr>
              <a:t>You can show or hide your video.</a:t>
            </a:r>
          </a:p>
        </p:txBody>
      </p:sp>
      <p:sp>
        <p:nvSpPr>
          <p:cNvPr id="7" name="Oval 6">
            <a:extLst>
              <a:ext uri="{FF2B5EF4-FFF2-40B4-BE49-F238E27FC236}">
                <a16:creationId xmlns:a16="http://schemas.microsoft.com/office/drawing/2014/main" id="{3393FBDD-B1D6-DB4B-8531-CD92B47E3101}"/>
              </a:ext>
            </a:extLst>
          </p:cNvPr>
          <p:cNvSpPr/>
          <p:nvPr/>
        </p:nvSpPr>
        <p:spPr>
          <a:xfrm>
            <a:off x="5816204" y="2493169"/>
            <a:ext cx="2166938" cy="2116931"/>
          </a:xfrm>
          <a:prstGeom prst="ellipse">
            <a:avLst/>
          </a:prstGeom>
          <a:solidFill>
            <a:srgbClr val="FFFDA7"/>
          </a:solidFill>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p>
        </p:txBody>
      </p:sp>
      <p:sp>
        <p:nvSpPr>
          <p:cNvPr id="52231" name="TextBox 7">
            <a:extLst>
              <a:ext uri="{FF2B5EF4-FFF2-40B4-BE49-F238E27FC236}">
                <a16:creationId xmlns:a16="http://schemas.microsoft.com/office/drawing/2014/main" id="{853E0510-A94D-A84C-B3D6-13E7E7350ADE}"/>
              </a:ext>
            </a:extLst>
          </p:cNvPr>
          <p:cNvSpPr txBox="1">
            <a:spLocks noChangeArrowheads="1"/>
          </p:cNvSpPr>
          <p:nvPr/>
        </p:nvSpPr>
        <p:spPr bwMode="auto">
          <a:xfrm>
            <a:off x="6119219" y="2686049"/>
            <a:ext cx="156090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dirty="0">
                <a:latin typeface="+mn-lt"/>
              </a:rPr>
              <a:t>This session is being recorded. Please email Anne </a:t>
            </a:r>
            <a:r>
              <a:rPr lang="en-US" altLang="en-US" dirty="0" err="1">
                <a:latin typeface="+mn-lt"/>
              </a:rPr>
              <a:t>Dubie</a:t>
            </a:r>
            <a:r>
              <a:rPr lang="en-US" altLang="en-US" dirty="0">
                <a:latin typeface="+mn-lt"/>
              </a:rPr>
              <a:t> for access.</a:t>
            </a:r>
          </a:p>
        </p:txBody>
      </p:sp>
      <p:sp>
        <p:nvSpPr>
          <p:cNvPr id="4" name="TextBox 3">
            <a:extLst>
              <a:ext uri="{FF2B5EF4-FFF2-40B4-BE49-F238E27FC236}">
                <a16:creationId xmlns:a16="http://schemas.microsoft.com/office/drawing/2014/main" id="{324A50F1-1CDF-6C4B-AB39-EB317384D5C3}"/>
              </a:ext>
            </a:extLst>
          </p:cNvPr>
          <p:cNvSpPr txBox="1"/>
          <p:nvPr/>
        </p:nvSpPr>
        <p:spPr>
          <a:xfrm>
            <a:off x="762000" y="600104"/>
            <a:ext cx="7467600" cy="923330"/>
          </a:xfrm>
          <a:prstGeom prst="rect">
            <a:avLst/>
          </a:prstGeom>
          <a:noFill/>
        </p:spPr>
        <p:txBody>
          <a:bodyPr wrap="square" rtlCol="0">
            <a:spAutoFit/>
          </a:bodyPr>
          <a:lstStyle/>
          <a:p>
            <a:pPr algn="ctr"/>
            <a:r>
              <a:rPr lang="en-US" altLang="en-US" sz="5400" b="1" dirty="0">
                <a:latin typeface="+mj-lt"/>
                <a:ea typeface="ＭＳ Ｐゴシック" panose="020B0600070205080204" pitchFamily="34" charset="-128"/>
              </a:rPr>
              <a:t>Webinar Logistics</a:t>
            </a:r>
            <a:endParaRPr lang="en-US" sz="5400" dirty="0">
              <a:latin typeface="+mj-lt"/>
            </a:endParaRPr>
          </a:p>
        </p:txBody>
      </p:sp>
      <p:sp>
        <p:nvSpPr>
          <p:cNvPr id="2" name="TextBox 1">
            <a:extLst>
              <a:ext uri="{FF2B5EF4-FFF2-40B4-BE49-F238E27FC236}">
                <a16:creationId xmlns:a16="http://schemas.microsoft.com/office/drawing/2014/main" id="{D6CCFBA8-7928-8B41-9FCE-A01BD2085139}"/>
              </a:ext>
            </a:extLst>
          </p:cNvPr>
          <p:cNvSpPr txBox="1"/>
          <p:nvPr/>
        </p:nvSpPr>
        <p:spPr>
          <a:xfrm>
            <a:off x="3336517" y="1599836"/>
            <a:ext cx="2185214" cy="646331"/>
          </a:xfrm>
          <a:prstGeom prst="rect">
            <a:avLst/>
          </a:prstGeom>
          <a:solidFill>
            <a:srgbClr val="EED1FF"/>
          </a:solidFill>
          <a:ln w="19050">
            <a:solidFill>
              <a:schemeClr val="tx1"/>
            </a:solidFill>
          </a:ln>
        </p:spPr>
        <p:txBody>
          <a:bodyPr wrap="none" rtlCol="0">
            <a:spAutoFit/>
          </a:bodyPr>
          <a:lstStyle/>
          <a:p>
            <a:r>
              <a:rPr lang="en-US" sz="3600" dirty="0"/>
              <a:t>Welcome!</a:t>
            </a:r>
          </a:p>
        </p:txBody>
      </p:sp>
    </p:spTree>
    <p:extLst>
      <p:ext uri="{BB962C8B-B14F-4D97-AF65-F5344CB8AC3E}">
        <p14:creationId xmlns:p14="http://schemas.microsoft.com/office/powerpoint/2010/main" val="3620979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4F25"/>
                </a:solidFill>
              </a:rPr>
              <a:t>A Note About Prone &amp; Supine Restraints</a:t>
            </a:r>
          </a:p>
        </p:txBody>
      </p:sp>
      <p:sp>
        <p:nvSpPr>
          <p:cNvPr id="3" name="Text Placeholder 2"/>
          <p:cNvSpPr>
            <a:spLocks noGrp="1"/>
          </p:cNvSpPr>
          <p:nvPr>
            <p:ph type="body" sz="quarter" idx="10"/>
          </p:nvPr>
        </p:nvSpPr>
        <p:spPr>
          <a:xfrm>
            <a:off x="533400" y="2057400"/>
            <a:ext cx="8153400" cy="3886200"/>
          </a:xfrm>
        </p:spPr>
        <p:txBody>
          <a:bodyPr/>
          <a:lstStyle/>
          <a:p>
            <a:r>
              <a:rPr lang="en-US" sz="2400" dirty="0"/>
              <a:t>Prohibited except when student’s size and severity of behavior require it because a less restrictive restraint has failed or would be ineffective</a:t>
            </a:r>
          </a:p>
          <a:p>
            <a:pPr marL="0" indent="0">
              <a:buNone/>
            </a:pPr>
            <a:endParaRPr lang="en-US" sz="2400" dirty="0"/>
          </a:p>
          <a:p>
            <a:r>
              <a:rPr lang="en-US" sz="2400" dirty="0"/>
              <a:t>More restrictive</a:t>
            </a:r>
          </a:p>
          <a:p>
            <a:endParaRPr lang="en-US" sz="2400" dirty="0"/>
          </a:p>
          <a:p>
            <a:r>
              <a:rPr lang="en-US" sz="2400" dirty="0"/>
              <a:t>More dangerous</a:t>
            </a:r>
          </a:p>
        </p:txBody>
      </p:sp>
    </p:spTree>
    <p:extLst>
      <p:ext uri="{BB962C8B-B14F-4D97-AF65-F5344CB8AC3E}">
        <p14:creationId xmlns:p14="http://schemas.microsoft.com/office/powerpoint/2010/main" val="1509169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 Continued</a:t>
            </a:r>
          </a:p>
        </p:txBody>
      </p:sp>
      <p:sp>
        <p:nvSpPr>
          <p:cNvPr id="3" name="Text Placeholder 2"/>
          <p:cNvSpPr>
            <a:spLocks noGrp="1"/>
          </p:cNvSpPr>
          <p:nvPr>
            <p:ph type="body" sz="quarter" idx="10"/>
          </p:nvPr>
        </p:nvSpPr>
        <p:spPr>
          <a:xfrm>
            <a:off x="533400" y="1600200"/>
            <a:ext cx="8153400" cy="4648200"/>
          </a:xfrm>
        </p:spPr>
        <p:txBody>
          <a:bodyPr/>
          <a:lstStyle/>
          <a:p>
            <a:r>
              <a:rPr lang="en-US" dirty="0"/>
              <a:t>Physical restraint does NOT include:</a:t>
            </a:r>
          </a:p>
          <a:p>
            <a:pPr marL="0" indent="0">
              <a:buNone/>
            </a:pPr>
            <a:endParaRPr lang="en-US" sz="800" dirty="0"/>
          </a:p>
          <a:p>
            <a:pPr lvl="1"/>
            <a:r>
              <a:rPr lang="en-US" sz="2400" dirty="0"/>
              <a:t>Momentary periods of physical restriction accomplished with limited force</a:t>
            </a:r>
          </a:p>
          <a:p>
            <a:pPr lvl="1"/>
            <a:endParaRPr lang="en-US" sz="1000" dirty="0"/>
          </a:p>
          <a:p>
            <a:pPr lvl="1"/>
            <a:r>
              <a:rPr lang="en-US" sz="2400" dirty="0"/>
              <a:t>The minimum contact necessary to physically escort a student from one place to another</a:t>
            </a:r>
          </a:p>
          <a:p>
            <a:pPr marL="457200" lvl="1" indent="0">
              <a:buNone/>
            </a:pPr>
            <a:endParaRPr lang="en-US" sz="1000" dirty="0"/>
          </a:p>
          <a:p>
            <a:pPr lvl="1"/>
            <a:r>
              <a:rPr lang="en-US" sz="2400" dirty="0"/>
              <a:t>Hand-over-hand assistance with a task</a:t>
            </a:r>
          </a:p>
          <a:p>
            <a:pPr marL="457200" lvl="1" indent="0">
              <a:buNone/>
            </a:pPr>
            <a:endParaRPr lang="en-US" sz="1000" dirty="0"/>
          </a:p>
          <a:p>
            <a:pPr lvl="1"/>
            <a:r>
              <a:rPr lang="en-US" sz="2400" dirty="0"/>
              <a:t>Techniques prescribed by a qualified medical professional for safety or therapeutic or medical treatment</a:t>
            </a:r>
          </a:p>
          <a:p>
            <a:pPr marL="457200" lvl="1" indent="0">
              <a:buNone/>
            </a:pPr>
            <a:endParaRPr lang="en-US" dirty="0"/>
          </a:p>
        </p:txBody>
      </p:sp>
    </p:spTree>
    <p:extLst>
      <p:ext uri="{BB962C8B-B14F-4D97-AF65-F5344CB8AC3E}">
        <p14:creationId xmlns:p14="http://schemas.microsoft.com/office/powerpoint/2010/main" val="1657417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5400" b="1" dirty="0">
                <a:solidFill>
                  <a:schemeClr val="accent1"/>
                </a:solidFill>
              </a:rPr>
              <a:t>POLL</a:t>
            </a:r>
          </a:p>
        </p:txBody>
      </p:sp>
      <p:sp>
        <p:nvSpPr>
          <p:cNvPr id="3" name="Text Placeholder 2"/>
          <p:cNvSpPr>
            <a:spLocks noGrp="1"/>
          </p:cNvSpPr>
          <p:nvPr>
            <p:ph type="body" sz="quarter" idx="10"/>
          </p:nvPr>
        </p:nvSpPr>
        <p:spPr>
          <a:xfrm>
            <a:off x="533400" y="2286000"/>
            <a:ext cx="8153400" cy="3962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mj-lt"/>
              </a:rPr>
              <a:t>Does the following incident involve the use of restraint?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mj-lt"/>
              </a:rPr>
              <a:t>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000" b="1" dirty="0">
              <a:latin typeface="+mj-lt"/>
            </a:endParaRPr>
          </a:p>
          <a:p>
            <a:pPr marL="0" lvl="0" indent="0" fontAlgn="auto">
              <a:spcBef>
                <a:spcPts val="0"/>
              </a:spcBef>
              <a:spcAft>
                <a:spcPts val="0"/>
              </a:spcAft>
              <a:buNone/>
              <a:defRPr/>
            </a:pPr>
            <a:r>
              <a:rPr lang="en-US" sz="2000" dirty="0"/>
              <a:t>Ben was asked to step into the hallway to discuss a matter with the classroom assistant. He refused and, instead, crawled under his desk.</a:t>
            </a:r>
          </a:p>
          <a:p>
            <a:pPr marL="0" lvl="0" indent="0" fontAlgn="auto">
              <a:spcBef>
                <a:spcPts val="0"/>
              </a:spcBef>
              <a:spcAft>
                <a:spcPts val="0"/>
              </a:spcAft>
              <a:buNone/>
              <a:defRPr/>
            </a:pPr>
            <a:endParaRPr lang="en-US" sz="2000" dirty="0"/>
          </a:p>
          <a:p>
            <a:pPr marL="0" lvl="0" indent="0" fontAlgn="auto">
              <a:spcBef>
                <a:spcPts val="0"/>
              </a:spcBef>
              <a:spcAft>
                <a:spcPts val="0"/>
              </a:spcAft>
              <a:buNone/>
              <a:defRPr/>
            </a:pPr>
            <a:r>
              <a:rPr lang="en-US" sz="2000" dirty="0"/>
              <a:t>The assistant was able to verbally coax Ben out from beneath his desk, but he refused to leave the classroom, telling the assistant he was going to stay where he was.</a:t>
            </a:r>
          </a:p>
          <a:p>
            <a:pPr marL="0" lvl="0" indent="0" fontAlgn="auto">
              <a:spcBef>
                <a:spcPts val="0"/>
              </a:spcBef>
              <a:spcAft>
                <a:spcPts val="0"/>
              </a:spcAft>
              <a:buNone/>
              <a:defRPr/>
            </a:pPr>
            <a:endParaRPr lang="en-US" sz="2000" dirty="0"/>
          </a:p>
          <a:p>
            <a:pPr marL="0" lvl="0" indent="0" fontAlgn="auto">
              <a:spcBef>
                <a:spcPts val="0"/>
              </a:spcBef>
              <a:spcAft>
                <a:spcPts val="0"/>
              </a:spcAft>
              <a:buNone/>
              <a:defRPr/>
            </a:pPr>
            <a:r>
              <a:rPr lang="en-US" sz="2000" dirty="0"/>
              <a:t>The assistant placed an arm across Ben’s shoulders and engaged him in conversation while slowly moving toward the door.  Ben grumbled and complained but slowly moved along with the assistant.</a:t>
            </a:r>
          </a:p>
          <a:p>
            <a:pPr marL="0" marR="0" lvl="0" indent="0" defTabSz="914400" eaLnBrk="1" fontAlgn="auto" latinLnBrk="0" hangingPunct="1">
              <a:lnSpc>
                <a:spcPct val="100000"/>
              </a:lnSpc>
              <a:spcBef>
                <a:spcPts val="0"/>
              </a:spcBef>
              <a:spcAft>
                <a:spcPts val="0"/>
              </a:spcAft>
              <a:buClrTx/>
              <a:buSzTx/>
              <a:buFontTx/>
              <a:buNone/>
              <a:tabLst/>
              <a:defRPr/>
            </a:pPr>
            <a:endParaRPr lang="en-US" sz="2400" b="1"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latin typeface="+mj-lt"/>
            </a:endParaRPr>
          </a:p>
        </p:txBody>
      </p:sp>
      <p:cxnSp>
        <p:nvCxnSpPr>
          <p:cNvPr id="5" name="Straight Connector 4">
            <a:extLst>
              <a:ext uri="{FF2B5EF4-FFF2-40B4-BE49-F238E27FC236}">
                <a16:creationId xmlns:a16="http://schemas.microsoft.com/office/drawing/2014/main" id="{ECE03515-BC03-DB4B-ACA1-1F4FFA3715B1}"/>
              </a:ext>
            </a:extLst>
          </p:cNvPr>
          <p:cNvCxnSpPr>
            <a:cxnSpLocks/>
          </p:cNvCxnSpPr>
          <p:nvPr/>
        </p:nvCxnSpPr>
        <p:spPr>
          <a:xfrm>
            <a:off x="152400" y="161109"/>
            <a:ext cx="8915400" cy="0"/>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492A4F-9623-B943-A5D5-DA60923DDDDB}"/>
              </a:ext>
            </a:extLst>
          </p:cNvPr>
          <p:cNvCxnSpPr>
            <a:cxnSpLocks/>
          </p:cNvCxnSpPr>
          <p:nvPr/>
        </p:nvCxnSpPr>
        <p:spPr>
          <a:xfrm>
            <a:off x="152400" y="152400"/>
            <a:ext cx="0" cy="6324600"/>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A66DC5-8B66-1349-813A-E5E4AC1C73F2}"/>
              </a:ext>
            </a:extLst>
          </p:cNvPr>
          <p:cNvCxnSpPr>
            <a:cxnSpLocks/>
          </p:cNvCxnSpPr>
          <p:nvPr/>
        </p:nvCxnSpPr>
        <p:spPr>
          <a:xfrm>
            <a:off x="8991600" y="152400"/>
            <a:ext cx="0" cy="6172200"/>
          </a:xfrm>
          <a:prstGeom prst="line">
            <a:avLst/>
          </a:prstGeom>
          <a:ln w="1206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BFB519E-7599-CC41-9C9D-7CC3C25C9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210490"/>
            <a:ext cx="4419600" cy="770710"/>
          </a:xfrm>
          <a:prstGeom prst="rect">
            <a:avLst/>
          </a:prstGeom>
          <a:ln w="28575">
            <a:solidFill>
              <a:srgbClr val="004F25"/>
            </a:solidFill>
          </a:ln>
        </p:spPr>
      </p:pic>
    </p:spTree>
    <p:extLst>
      <p:ext uri="{BB962C8B-B14F-4D97-AF65-F5344CB8AC3E}">
        <p14:creationId xmlns:p14="http://schemas.microsoft.com/office/powerpoint/2010/main" val="3592802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chemeClr val="tx2">
                    <a:lumMod val="75000"/>
                  </a:schemeClr>
                </a:solidFill>
              </a:rPr>
              <a:t>AND THE ANSWER IS </a:t>
            </a:r>
            <a:r>
              <a:rPr lang="mr-IN" sz="4800" b="1" dirty="0">
                <a:solidFill>
                  <a:schemeClr val="tx2">
                    <a:lumMod val="75000"/>
                  </a:schemeClr>
                </a:solidFill>
              </a:rPr>
              <a:t>…</a:t>
            </a:r>
            <a:endParaRPr lang="en-US" sz="4800" b="1" dirty="0">
              <a:solidFill>
                <a:schemeClr val="tx2">
                  <a:lumMod val="75000"/>
                </a:schemeClr>
              </a:solidFill>
            </a:endParaRPr>
          </a:p>
        </p:txBody>
      </p:sp>
      <p:sp>
        <p:nvSpPr>
          <p:cNvPr id="3" name="Text Placeholder 2"/>
          <p:cNvSpPr>
            <a:spLocks noGrp="1"/>
          </p:cNvSpPr>
          <p:nvPr>
            <p:ph type="body" sz="quarter" idx="10"/>
          </p:nvPr>
        </p:nvSpPr>
        <p:spPr>
          <a:xfrm>
            <a:off x="457200" y="2133600"/>
            <a:ext cx="8257162" cy="3962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No, the incident described does not represent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a restraint.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dirty="0">
              <a:latin typeface="+mj-lt"/>
            </a:endParaRPr>
          </a:p>
          <a:p>
            <a:pPr fontAlgn="auto">
              <a:spcBef>
                <a:spcPts val="0"/>
              </a:spcBef>
              <a:spcAft>
                <a:spcPts val="0"/>
              </a:spcAft>
              <a:defRPr/>
            </a:pPr>
            <a:r>
              <a:rPr lang="en-US" sz="2200" dirty="0"/>
              <a:t>The assistant used direct person-to-person contact while putting her arm around Ben’s shoulders, but she used minimal force to guide him toward the door,  and</a:t>
            </a:r>
          </a:p>
          <a:p>
            <a:pPr fontAlgn="auto">
              <a:spcBef>
                <a:spcPts val="0"/>
              </a:spcBef>
              <a:spcAft>
                <a:spcPts val="0"/>
              </a:spcAft>
              <a:defRPr/>
            </a:pPr>
            <a:endParaRPr lang="en-US" sz="2200" dirty="0"/>
          </a:p>
          <a:p>
            <a:pPr fontAlgn="auto">
              <a:spcBef>
                <a:spcPts val="0"/>
              </a:spcBef>
              <a:spcAft>
                <a:spcPts val="0"/>
              </a:spcAft>
              <a:defRPr/>
            </a:pPr>
            <a:r>
              <a:rPr lang="en-US" sz="2200" dirty="0"/>
              <a:t>Ben moved his own body forward ... with verbal resistance but not with physical resistance</a:t>
            </a:r>
          </a:p>
          <a:p>
            <a:pPr marL="0" indent="0" fontAlgn="auto">
              <a:spcBef>
                <a:spcPts val="0"/>
              </a:spcBef>
              <a:spcAft>
                <a:spcPts val="0"/>
              </a:spcAft>
              <a:buNone/>
              <a:defRPr/>
            </a:pPr>
            <a:endParaRPr lang="en-US" sz="2200" dirty="0"/>
          </a:p>
          <a:p>
            <a:pPr fontAlgn="auto">
              <a:spcBef>
                <a:spcPts val="0"/>
              </a:spcBef>
              <a:spcAft>
                <a:spcPts val="0"/>
              </a:spcAft>
              <a:defRPr/>
            </a:pPr>
            <a:r>
              <a:rPr lang="en-US" sz="2200" dirty="0"/>
              <a:t>This is an escort</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p:txBody>
      </p:sp>
      <p:pic>
        <p:nvPicPr>
          <p:cNvPr id="5" name="Picture 4">
            <a:extLst>
              <a:ext uri="{FF2B5EF4-FFF2-40B4-BE49-F238E27FC236}">
                <a16:creationId xmlns:a16="http://schemas.microsoft.com/office/drawing/2014/main" id="{845785E7-19D8-D94A-B7F0-74E66FC8E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219200"/>
            <a:ext cx="4343400" cy="609600"/>
          </a:xfrm>
          <a:prstGeom prst="rect">
            <a:avLst/>
          </a:prstGeom>
        </p:spPr>
      </p:pic>
    </p:spTree>
    <p:extLst>
      <p:ext uri="{BB962C8B-B14F-4D97-AF65-F5344CB8AC3E}">
        <p14:creationId xmlns:p14="http://schemas.microsoft.com/office/powerpoint/2010/main" val="809837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5400" b="1" dirty="0">
                <a:solidFill>
                  <a:schemeClr val="tx2">
                    <a:lumMod val="75000"/>
                  </a:schemeClr>
                </a:solidFill>
              </a:rPr>
              <a:t>WHAT IF ...</a:t>
            </a:r>
          </a:p>
        </p:txBody>
      </p:sp>
      <p:sp>
        <p:nvSpPr>
          <p:cNvPr id="3" name="Text Placeholder 2"/>
          <p:cNvSpPr>
            <a:spLocks noGrp="1"/>
          </p:cNvSpPr>
          <p:nvPr>
            <p:ph type="body" sz="quarter" idx="10"/>
          </p:nvPr>
        </p:nvSpPr>
        <p:spPr>
          <a:xfrm>
            <a:off x="533400" y="1066800"/>
            <a:ext cx="8153400" cy="5257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t>Using the same example of Ben, this time the assistant was able to move the desk while Ben remained in the spot that had been but no longer was under the desk.</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The assistant crouched down beside Ben and verbally encouraged him to accompany her into the hallway. Ben grabbed the assistant’s hair and pulled it, then abruptly jerked his knee upwards, connecting forcefully with the assistant’s jaw.  </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The assistant was able to unclench Ben’s fist from her hair and, with her hands underneath his forearms, she guided him to a standing position.  She spoke quietly and used verbal de-escalation techniques to calm Ben.  </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Ben continued to reach toward the assistant’s hair and kicked at her shins.  At that point, the assistant used an approved escort maneuver that involved wrapping Ben’s upper arm with hers and attempting to guide him toward the door.  Ben attempted to “dig his heels in” but, due to his small size, the assistant was able to move him toward the doorway in spite of Ben’s opposition.</a:t>
            </a:r>
            <a:endParaRPr lang="en-US" sz="2000" dirty="0"/>
          </a:p>
        </p:txBody>
      </p:sp>
    </p:spTree>
    <p:extLst>
      <p:ext uri="{BB962C8B-B14F-4D97-AF65-F5344CB8AC3E}">
        <p14:creationId xmlns:p14="http://schemas.microsoft.com/office/powerpoint/2010/main" val="1588340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chemeClr val="tx2">
                    <a:lumMod val="75000"/>
                  </a:schemeClr>
                </a:solidFill>
              </a:rPr>
              <a:t>Yes, this is a restraint</a:t>
            </a:r>
          </a:p>
        </p:txBody>
      </p:sp>
      <p:sp>
        <p:nvSpPr>
          <p:cNvPr id="3" name="Text Placeholder 2"/>
          <p:cNvSpPr>
            <a:spLocks noGrp="1"/>
          </p:cNvSpPr>
          <p:nvPr>
            <p:ph type="body" sz="quarter" idx="10"/>
          </p:nvPr>
        </p:nvSpPr>
        <p:spPr>
          <a:xfrm>
            <a:off x="457200" y="1676400"/>
            <a:ext cx="8257162" cy="45720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200" dirty="0">
              <a:latin typeface="+mj-lt"/>
            </a:endParaRPr>
          </a:p>
          <a:p>
            <a:pPr fontAlgn="auto">
              <a:spcBef>
                <a:spcPts val="0"/>
              </a:spcBef>
              <a:spcAft>
                <a:spcPts val="0"/>
              </a:spcAft>
              <a:defRPr/>
            </a:pPr>
            <a:r>
              <a:rPr lang="en-US" sz="2400" dirty="0"/>
              <a:t>The assistant needed to use more than just a minimal amount of force to get Ben to move, and </a:t>
            </a:r>
          </a:p>
          <a:p>
            <a:pPr marL="0" indent="0" fontAlgn="auto">
              <a:spcBef>
                <a:spcPts val="0"/>
              </a:spcBef>
              <a:spcAft>
                <a:spcPts val="0"/>
              </a:spcAft>
              <a:buNone/>
              <a:defRPr/>
            </a:pPr>
            <a:endParaRPr lang="en-US" sz="2400" dirty="0"/>
          </a:p>
          <a:p>
            <a:pPr fontAlgn="auto">
              <a:spcBef>
                <a:spcPts val="0"/>
              </a:spcBef>
              <a:spcAft>
                <a:spcPts val="0"/>
              </a:spcAft>
              <a:defRPr/>
            </a:pPr>
            <a:r>
              <a:rPr lang="en-US" sz="2400" dirty="0"/>
              <a:t>Ben was actively resisting</a:t>
            </a:r>
          </a:p>
          <a:p>
            <a:pPr marL="0" indent="0" fontAlgn="auto">
              <a:spcBef>
                <a:spcPts val="0"/>
              </a:spcBef>
              <a:spcAft>
                <a:spcPts val="0"/>
              </a:spcAft>
              <a:buNone/>
              <a:defRPr/>
            </a:pPr>
            <a:endParaRPr lang="en-US" sz="2400" dirty="0"/>
          </a:p>
          <a:p>
            <a:pPr fontAlgn="auto">
              <a:spcBef>
                <a:spcPts val="0"/>
              </a:spcBef>
              <a:spcAft>
                <a:spcPts val="0"/>
              </a:spcAft>
              <a:defRPr/>
            </a:pPr>
            <a:r>
              <a:rPr lang="en-US" sz="2400" dirty="0"/>
              <a:t>Depending upon Ben’s level of resistance, his size and strength, their bodily positioning, this may or may not have been a safe maneuver ant the assistant very well might have had to move to a stationary hold to maintain safety.</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p:txBody>
      </p:sp>
    </p:spTree>
    <p:extLst>
      <p:ext uri="{BB962C8B-B14F-4D97-AF65-F5344CB8AC3E}">
        <p14:creationId xmlns:p14="http://schemas.microsoft.com/office/powerpoint/2010/main" val="2018816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 Continued</a:t>
            </a:r>
          </a:p>
        </p:txBody>
      </p:sp>
      <p:sp>
        <p:nvSpPr>
          <p:cNvPr id="3" name="Text Placeholder 2"/>
          <p:cNvSpPr>
            <a:spLocks noGrp="1"/>
          </p:cNvSpPr>
          <p:nvPr>
            <p:ph type="body" sz="quarter" idx="10"/>
          </p:nvPr>
        </p:nvSpPr>
        <p:spPr>
          <a:xfrm>
            <a:off x="533400" y="1981200"/>
            <a:ext cx="8153400" cy="3962400"/>
          </a:xfrm>
        </p:spPr>
        <p:txBody>
          <a:bodyPr/>
          <a:lstStyle/>
          <a:p>
            <a:pPr marL="0" indent="0">
              <a:buNone/>
            </a:pPr>
            <a:r>
              <a:rPr lang="en-US" sz="2800" b="1" dirty="0">
                <a:latin typeface="+mj-lt"/>
              </a:rPr>
              <a:t>Substantial Risk</a:t>
            </a:r>
          </a:p>
          <a:p>
            <a:r>
              <a:rPr lang="en-US" sz="2400" dirty="0"/>
              <a:t>An imminent threat of significant bodily harm, and</a:t>
            </a:r>
          </a:p>
          <a:p>
            <a:endParaRPr lang="en-US" sz="2400" dirty="0"/>
          </a:p>
          <a:p>
            <a:r>
              <a:rPr lang="en-US" sz="2400" dirty="0"/>
              <a:t>There is an ability to enact such harm, and</a:t>
            </a:r>
          </a:p>
          <a:p>
            <a:endParaRPr lang="en-US" sz="2400" dirty="0"/>
          </a:p>
          <a:p>
            <a:r>
              <a:rPr lang="en-US" sz="2400" dirty="0"/>
              <a:t>All other less restrictive alternatives have been exhausted or the level of risk prohibits exhausting other means</a:t>
            </a:r>
          </a:p>
          <a:p>
            <a:pPr marL="0" indent="0">
              <a:buNone/>
            </a:pPr>
            <a:endParaRPr lang="en-US" sz="2400" dirty="0"/>
          </a:p>
        </p:txBody>
      </p:sp>
    </p:spTree>
    <p:extLst>
      <p:ext uri="{BB962C8B-B14F-4D97-AF65-F5344CB8AC3E}">
        <p14:creationId xmlns:p14="http://schemas.microsoft.com/office/powerpoint/2010/main" val="2264563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5400" b="1" dirty="0">
                <a:solidFill>
                  <a:schemeClr val="accent1"/>
                </a:solidFill>
              </a:rPr>
              <a:t>POLL</a:t>
            </a:r>
          </a:p>
        </p:txBody>
      </p:sp>
      <p:sp>
        <p:nvSpPr>
          <p:cNvPr id="3" name="Text Placeholder 2"/>
          <p:cNvSpPr>
            <a:spLocks noGrp="1"/>
          </p:cNvSpPr>
          <p:nvPr>
            <p:ph type="body" sz="quarter" idx="10"/>
          </p:nvPr>
        </p:nvSpPr>
        <p:spPr>
          <a:xfrm>
            <a:off x="533400" y="1981200"/>
            <a:ext cx="8153400" cy="4267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dirty="0">
                <a:latin typeface="+mj-lt"/>
              </a:rPr>
              <a:t>Does the following incident present a substantial risk?</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1" dirty="0">
                <a:latin typeface="+mj-lt"/>
              </a:rPr>
              <a:t>Why or why not?</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j-lt"/>
              </a:rPr>
              <a:t>Chloe, angry with the score she received on a quiz, lashed out at her teacher.  She loudly hurled very specific threats to the teacher, such as “I’m going to slash your throat with a 10 inch blade,” “I’m </a:t>
            </a:r>
            <a:r>
              <a:rPr lang="en-US" sz="1800" dirty="0" err="1">
                <a:latin typeface="+mj-lt"/>
              </a:rPr>
              <a:t>gonna</a:t>
            </a:r>
            <a:r>
              <a:rPr lang="en-US" sz="1800" dirty="0">
                <a:latin typeface="+mj-lt"/>
              </a:rPr>
              <a:t> run your baby over with my boyfriend’s car,”</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j-lt"/>
              </a:rPr>
              <a:t>At first, the teacher praised the other students who were sitting quietly and </a:t>
            </a:r>
            <a:r>
              <a:rPr lang="en-US" sz="1800" dirty="0" err="1">
                <a:latin typeface="+mj-lt"/>
              </a:rPr>
              <a:t>planfully</a:t>
            </a:r>
            <a:r>
              <a:rPr lang="en-US" sz="1800" dirty="0">
                <a:latin typeface="+mj-lt"/>
              </a:rPr>
              <a:t> ignored Chloe.  When Chloe continued, the teacher positioned herself at a safe distance but closer to Chloe’s desk, speaking softly and quietly, prompting her to use one of her anger management skills and giving her the choice to take a break and process her feelings with another staff member.</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j-lt"/>
              </a:rPr>
              <a:t>Chloe stubbornly remained in her seat, arms crossed over her chest, and continued with the verbal threats.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latin typeface="+mj-lt"/>
            </a:endParaRPr>
          </a:p>
        </p:txBody>
      </p:sp>
      <p:cxnSp>
        <p:nvCxnSpPr>
          <p:cNvPr id="5" name="Straight Connector 4">
            <a:extLst>
              <a:ext uri="{FF2B5EF4-FFF2-40B4-BE49-F238E27FC236}">
                <a16:creationId xmlns:a16="http://schemas.microsoft.com/office/drawing/2014/main" id="{ECE03515-BC03-DB4B-ACA1-1F4FFA3715B1}"/>
              </a:ext>
            </a:extLst>
          </p:cNvPr>
          <p:cNvCxnSpPr>
            <a:cxnSpLocks/>
          </p:cNvCxnSpPr>
          <p:nvPr/>
        </p:nvCxnSpPr>
        <p:spPr>
          <a:xfrm>
            <a:off x="152400" y="161109"/>
            <a:ext cx="8915400" cy="0"/>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492A4F-9623-B943-A5D5-DA60923DDDDB}"/>
              </a:ext>
            </a:extLst>
          </p:cNvPr>
          <p:cNvCxnSpPr>
            <a:cxnSpLocks/>
          </p:cNvCxnSpPr>
          <p:nvPr/>
        </p:nvCxnSpPr>
        <p:spPr>
          <a:xfrm>
            <a:off x="152400" y="152400"/>
            <a:ext cx="0" cy="6324600"/>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A66DC5-8B66-1349-813A-E5E4AC1C73F2}"/>
              </a:ext>
            </a:extLst>
          </p:cNvPr>
          <p:cNvCxnSpPr>
            <a:cxnSpLocks/>
          </p:cNvCxnSpPr>
          <p:nvPr/>
        </p:nvCxnSpPr>
        <p:spPr>
          <a:xfrm>
            <a:off x="8991600" y="152400"/>
            <a:ext cx="0" cy="6172200"/>
          </a:xfrm>
          <a:prstGeom prst="line">
            <a:avLst/>
          </a:prstGeom>
          <a:ln w="12065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3D42A81-AE00-A44B-9C89-ADB0221A2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066800"/>
            <a:ext cx="5791200" cy="762000"/>
          </a:xfrm>
          <a:prstGeom prst="rect">
            <a:avLst/>
          </a:prstGeom>
        </p:spPr>
      </p:pic>
    </p:spTree>
    <p:extLst>
      <p:ext uri="{BB962C8B-B14F-4D97-AF65-F5344CB8AC3E}">
        <p14:creationId xmlns:p14="http://schemas.microsoft.com/office/powerpoint/2010/main" val="1213526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chemeClr val="tx2">
                    <a:lumMod val="75000"/>
                  </a:schemeClr>
                </a:solidFill>
              </a:rPr>
              <a:t>AND THE ANSWER IS </a:t>
            </a:r>
            <a:r>
              <a:rPr lang="mr-IN" sz="4800" b="1" dirty="0">
                <a:solidFill>
                  <a:schemeClr val="tx2">
                    <a:lumMod val="75000"/>
                  </a:schemeClr>
                </a:solidFill>
              </a:rPr>
              <a:t>…</a:t>
            </a:r>
            <a:endParaRPr lang="en-US" sz="4800" b="1" dirty="0">
              <a:solidFill>
                <a:schemeClr val="tx2">
                  <a:lumMod val="75000"/>
                </a:schemeClr>
              </a:solidFill>
            </a:endParaRPr>
          </a:p>
        </p:txBody>
      </p:sp>
      <p:sp>
        <p:nvSpPr>
          <p:cNvPr id="3" name="Text Placeholder 2"/>
          <p:cNvSpPr>
            <a:spLocks noGrp="1"/>
          </p:cNvSpPr>
          <p:nvPr>
            <p:ph type="body" sz="quarter" idx="10"/>
          </p:nvPr>
        </p:nvSpPr>
        <p:spPr>
          <a:xfrm>
            <a:off x="457200" y="2514600"/>
            <a:ext cx="8257162" cy="3581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No, Chloe’s behavior does not pose a substantial risk.</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fontAlgn="auto">
              <a:spcBef>
                <a:spcPts val="0"/>
              </a:spcBef>
              <a:spcAft>
                <a:spcPts val="0"/>
              </a:spcAft>
              <a:defRPr/>
            </a:pPr>
            <a:r>
              <a:rPr lang="en-US" sz="2000" dirty="0"/>
              <a:t>Even though her teacher made several attempts to de-escalate her student, Chloe persisted</a:t>
            </a:r>
          </a:p>
          <a:p>
            <a:pPr marL="0" indent="0" fontAlgn="auto">
              <a:spcBef>
                <a:spcPts val="0"/>
              </a:spcBef>
              <a:spcAft>
                <a:spcPts val="0"/>
              </a:spcAft>
              <a:buNone/>
              <a:defRPr/>
            </a:pPr>
            <a:endParaRPr lang="en-US" sz="2000" dirty="0"/>
          </a:p>
          <a:p>
            <a:pPr fontAlgn="auto">
              <a:spcBef>
                <a:spcPts val="0"/>
              </a:spcBef>
              <a:spcAft>
                <a:spcPts val="0"/>
              </a:spcAft>
              <a:defRPr/>
            </a:pPr>
            <a:r>
              <a:rPr lang="en-US" sz="2000" dirty="0"/>
              <a:t>BUT Chloe posed no imminent risk of harm, given that she remained seated at her desk, even with her arms crossed</a:t>
            </a:r>
          </a:p>
          <a:p>
            <a:pPr fontAlgn="auto">
              <a:spcBef>
                <a:spcPts val="0"/>
              </a:spcBef>
              <a:spcAft>
                <a:spcPts val="0"/>
              </a:spcAft>
              <a:defRPr/>
            </a:pPr>
            <a:endParaRPr lang="en-US" sz="2000" dirty="0"/>
          </a:p>
          <a:p>
            <a:pPr fontAlgn="auto">
              <a:spcBef>
                <a:spcPts val="0"/>
              </a:spcBef>
              <a:spcAft>
                <a:spcPts val="0"/>
              </a:spcAft>
              <a:defRPr/>
            </a:pPr>
            <a:r>
              <a:rPr lang="en-US" sz="2000" dirty="0"/>
              <a:t>Chloe did not have a knife nor her boyfriend’s car, the teacher’s baby was safely at her childcare center, and she had no means by which to carry out those threats in the moment</a:t>
            </a:r>
          </a:p>
        </p:txBody>
      </p:sp>
      <p:pic>
        <p:nvPicPr>
          <p:cNvPr id="12" name="Picture 11">
            <a:extLst>
              <a:ext uri="{FF2B5EF4-FFF2-40B4-BE49-F238E27FC236}">
                <a16:creationId xmlns:a16="http://schemas.microsoft.com/office/drawing/2014/main" id="{FA2E5FBF-2054-E341-88C0-F351361A2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1143000"/>
            <a:ext cx="5842000" cy="1143000"/>
          </a:xfrm>
          <a:prstGeom prst="rect">
            <a:avLst/>
          </a:prstGeom>
        </p:spPr>
      </p:pic>
    </p:spTree>
    <p:extLst>
      <p:ext uri="{BB962C8B-B14F-4D97-AF65-F5344CB8AC3E}">
        <p14:creationId xmlns:p14="http://schemas.microsoft.com/office/powerpoint/2010/main" val="2745929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r>
              <a:rPr lang="en-US" sz="5400" b="1" dirty="0">
                <a:solidFill>
                  <a:schemeClr val="tx2">
                    <a:lumMod val="75000"/>
                  </a:schemeClr>
                </a:solidFill>
              </a:rPr>
              <a:t>WHAT IF ...</a:t>
            </a:r>
          </a:p>
        </p:txBody>
      </p:sp>
      <p:sp>
        <p:nvSpPr>
          <p:cNvPr id="3" name="Text Placeholder 2"/>
          <p:cNvSpPr>
            <a:spLocks noGrp="1"/>
          </p:cNvSpPr>
          <p:nvPr>
            <p:ph type="body" sz="quarter" idx="10"/>
          </p:nvPr>
        </p:nvSpPr>
        <p:spPr>
          <a:xfrm>
            <a:off x="533400" y="1905000"/>
            <a:ext cx="8153400" cy="44196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Using the same example, this time Chloe begins tearing pieces of paper from her notebook, wadding them up into balls, and throwing them at her teacher.  She has good aim and several of the paper balls strike the teacher’s head and torso.</a:t>
            </a:r>
          </a:p>
        </p:txBody>
      </p:sp>
    </p:spTree>
    <p:extLst>
      <p:ext uri="{BB962C8B-B14F-4D97-AF65-F5344CB8AC3E}">
        <p14:creationId xmlns:p14="http://schemas.microsoft.com/office/powerpoint/2010/main" val="253556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sz="6000" b="1" dirty="0">
                <a:solidFill>
                  <a:schemeClr val="bg1"/>
                </a:solidFill>
              </a:rPr>
              <a:t>INTRODUCTION</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88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b="1" dirty="0">
                <a:solidFill>
                  <a:schemeClr val="tx2">
                    <a:lumMod val="75000"/>
                  </a:schemeClr>
                </a:solidFill>
              </a:rPr>
              <a:t>No, this does not represent a  substantial risk</a:t>
            </a:r>
          </a:p>
        </p:txBody>
      </p:sp>
      <p:sp>
        <p:nvSpPr>
          <p:cNvPr id="3" name="Text Placeholder 2"/>
          <p:cNvSpPr>
            <a:spLocks noGrp="1"/>
          </p:cNvSpPr>
          <p:nvPr>
            <p:ph type="body" sz="quarter" idx="10"/>
          </p:nvPr>
        </p:nvSpPr>
        <p:spPr>
          <a:xfrm>
            <a:off x="457200" y="1981200"/>
            <a:ext cx="8257162" cy="3886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200" dirty="0">
              <a:latin typeface="+mj-lt"/>
            </a:endParaRPr>
          </a:p>
          <a:p>
            <a:pPr fontAlgn="auto">
              <a:spcBef>
                <a:spcPts val="0"/>
              </a:spcBef>
              <a:spcAft>
                <a:spcPts val="0"/>
              </a:spcAft>
              <a:defRPr/>
            </a:pPr>
            <a:endParaRPr lang="en-US" sz="2000" dirty="0"/>
          </a:p>
          <a:p>
            <a:pPr fontAlgn="auto">
              <a:spcBef>
                <a:spcPts val="0"/>
              </a:spcBef>
              <a:spcAft>
                <a:spcPts val="0"/>
              </a:spcAft>
              <a:defRPr/>
            </a:pPr>
            <a:r>
              <a:rPr lang="en-US" sz="2400" dirty="0"/>
              <a:t>Although it is not acceptable, getting hit with a paper ball does not pose the risk of a serious injury and would not warrant a restraint or seclusion</a:t>
            </a:r>
          </a:p>
        </p:txBody>
      </p:sp>
    </p:spTree>
    <p:extLst>
      <p:ext uri="{BB962C8B-B14F-4D97-AF65-F5344CB8AC3E}">
        <p14:creationId xmlns:p14="http://schemas.microsoft.com/office/powerpoint/2010/main" val="3140426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5400" b="1" dirty="0">
                <a:solidFill>
                  <a:schemeClr val="tx2">
                    <a:lumMod val="75000"/>
                  </a:schemeClr>
                </a:solidFill>
              </a:rPr>
              <a:t>WHAT IF ...</a:t>
            </a:r>
          </a:p>
        </p:txBody>
      </p:sp>
      <p:sp>
        <p:nvSpPr>
          <p:cNvPr id="3" name="Text Placeholder 2"/>
          <p:cNvSpPr>
            <a:spLocks noGrp="1"/>
          </p:cNvSpPr>
          <p:nvPr>
            <p:ph type="body" sz="quarter" idx="10"/>
          </p:nvPr>
        </p:nvSpPr>
        <p:spPr>
          <a:xfrm>
            <a:off x="533400" y="1905000"/>
            <a:ext cx="8153400" cy="3886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t>This time, when the teacher moved closer to Chloe’s desk, the student stood up and hurled her desk at the teacher, then began grabbing random objects like chairs, the classroom globe, staplers and throws those at the teacher as well.</a:t>
            </a:r>
          </a:p>
        </p:txBody>
      </p:sp>
    </p:spTree>
    <p:extLst>
      <p:ext uri="{BB962C8B-B14F-4D97-AF65-F5344CB8AC3E}">
        <p14:creationId xmlns:p14="http://schemas.microsoft.com/office/powerpoint/2010/main" val="3494256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b="1" dirty="0">
                <a:solidFill>
                  <a:schemeClr val="tx2">
                    <a:lumMod val="75000"/>
                  </a:schemeClr>
                </a:solidFill>
              </a:rPr>
              <a:t>Yes, this is a substantial risk</a:t>
            </a:r>
          </a:p>
        </p:txBody>
      </p:sp>
      <p:sp>
        <p:nvSpPr>
          <p:cNvPr id="3" name="Text Placeholder 2"/>
          <p:cNvSpPr>
            <a:spLocks noGrp="1"/>
          </p:cNvSpPr>
          <p:nvPr>
            <p:ph type="body" sz="quarter" idx="10"/>
          </p:nvPr>
        </p:nvSpPr>
        <p:spPr>
          <a:xfrm>
            <a:off x="457200" y="1447800"/>
            <a:ext cx="8257162" cy="4495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200" dirty="0">
              <a:latin typeface="+mj-lt"/>
            </a:endParaRPr>
          </a:p>
          <a:p>
            <a:pPr fontAlgn="auto">
              <a:spcBef>
                <a:spcPts val="0"/>
              </a:spcBef>
              <a:spcAft>
                <a:spcPts val="0"/>
              </a:spcAft>
              <a:defRPr/>
            </a:pPr>
            <a:endParaRPr lang="en-US" sz="2000" dirty="0"/>
          </a:p>
          <a:p>
            <a:pPr fontAlgn="auto">
              <a:spcBef>
                <a:spcPts val="0"/>
              </a:spcBef>
              <a:spcAft>
                <a:spcPts val="0"/>
              </a:spcAft>
              <a:defRPr/>
            </a:pPr>
            <a:r>
              <a:rPr lang="en-US" sz="2400" dirty="0"/>
              <a:t>Chloe has access to these objects and is using them to enact harm</a:t>
            </a:r>
          </a:p>
          <a:p>
            <a:pPr marL="0" indent="0" fontAlgn="auto">
              <a:spcBef>
                <a:spcPts val="0"/>
              </a:spcBef>
              <a:spcAft>
                <a:spcPts val="0"/>
              </a:spcAft>
              <a:buNone/>
              <a:defRPr/>
            </a:pPr>
            <a:endParaRPr lang="en-US" sz="2400" dirty="0"/>
          </a:p>
          <a:p>
            <a:pPr fontAlgn="auto">
              <a:spcBef>
                <a:spcPts val="0"/>
              </a:spcBef>
              <a:spcAft>
                <a:spcPts val="0"/>
              </a:spcAft>
              <a:defRPr/>
            </a:pPr>
            <a:r>
              <a:rPr lang="en-US" sz="2400" dirty="0"/>
              <a:t>Being hit by heavy objects such as tables, chairs, globes, and staplers could cause significant physical injuries</a:t>
            </a:r>
          </a:p>
          <a:p>
            <a:pPr fontAlgn="auto">
              <a:spcBef>
                <a:spcPts val="0"/>
              </a:spcBef>
              <a:spcAft>
                <a:spcPts val="0"/>
              </a:spcAft>
              <a:defRPr/>
            </a:pPr>
            <a:endParaRPr lang="en-US" sz="2400" dirty="0"/>
          </a:p>
          <a:p>
            <a:pPr fontAlgn="auto">
              <a:spcBef>
                <a:spcPts val="0"/>
              </a:spcBef>
              <a:spcAft>
                <a:spcPts val="0"/>
              </a:spcAft>
              <a:defRPr/>
            </a:pPr>
            <a:r>
              <a:rPr lang="en-US" sz="2400" dirty="0"/>
              <a:t>Chloe’s behavior is no longer a threat; she is carrying through with her threat and posing an immediate risk of significant physical injury to her teacher</a:t>
            </a:r>
          </a:p>
        </p:txBody>
      </p:sp>
    </p:spTree>
    <p:extLst>
      <p:ext uri="{BB962C8B-B14F-4D97-AF65-F5344CB8AC3E}">
        <p14:creationId xmlns:p14="http://schemas.microsoft.com/office/powerpoint/2010/main" val="91576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sz="5000" b="1" dirty="0">
                <a:solidFill>
                  <a:schemeClr val="bg1"/>
                </a:solidFill>
              </a:rPr>
              <a:t>PERMISSIBLE USE OF </a:t>
            </a:r>
            <a:r>
              <a:rPr lang="en-US" sz="6000" b="1" dirty="0">
                <a:solidFill>
                  <a:schemeClr val="bg1"/>
                </a:solidFill>
              </a:rPr>
              <a:t>SECLUSION</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843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400" b="1" dirty="0">
                <a:solidFill>
                  <a:srgbClr val="004F25"/>
                </a:solidFill>
              </a:rPr>
              <a:t>Permissible Use of Seclusion</a:t>
            </a:r>
            <a:endParaRPr lang="en-US" altLang="en-US" sz="4400" b="1" dirty="0">
              <a:solidFill>
                <a:srgbClr val="C00000"/>
              </a:solidFill>
            </a:endParaRPr>
          </a:p>
        </p:txBody>
      </p:sp>
      <p:sp>
        <p:nvSpPr>
          <p:cNvPr id="14339" name="Content Placeholder 2"/>
          <p:cNvSpPr>
            <a:spLocks noGrp="1"/>
          </p:cNvSpPr>
          <p:nvPr>
            <p:ph sz="quarter" idx="10"/>
          </p:nvPr>
        </p:nvSpPr>
        <p:spPr>
          <a:xfrm>
            <a:off x="457200" y="1447800"/>
            <a:ext cx="8229600" cy="4800600"/>
          </a:xfrm>
        </p:spPr>
        <p:txBody>
          <a:bodyPr/>
          <a:lstStyle/>
          <a:p>
            <a:pPr marL="457200" indent="-457200">
              <a:buFont typeface="Arial"/>
              <a:buChar char="•"/>
            </a:pPr>
            <a:r>
              <a:rPr lang="en-US" altLang="en-US" sz="2400" dirty="0"/>
              <a:t>Only when the student’s behavior poses an imminent risk of substantial physical injury to the student or to others</a:t>
            </a:r>
          </a:p>
          <a:p>
            <a:endParaRPr lang="en-US" altLang="en-US" sz="1000" dirty="0"/>
          </a:p>
          <a:p>
            <a:pPr marL="457200" indent="-457200">
              <a:buFont typeface="Arial"/>
              <a:buChar char="•"/>
            </a:pPr>
            <a:r>
              <a:rPr lang="en-US" altLang="en-US" sz="2400" dirty="0"/>
              <a:t>Only when less restrictive interventions have failed or would be ineffective in stopping such imminent risk of physical injury</a:t>
            </a:r>
          </a:p>
          <a:p>
            <a:pPr marL="457200" indent="-457200">
              <a:buFont typeface="Arial"/>
              <a:buChar char="•"/>
            </a:pPr>
            <a:endParaRPr lang="en-US" altLang="en-US" sz="1000" dirty="0"/>
          </a:p>
          <a:p>
            <a:pPr marL="457200" indent="-457200">
              <a:buFont typeface="Arial"/>
              <a:buChar char="•"/>
            </a:pPr>
            <a:r>
              <a:rPr lang="en-US" altLang="en-US" sz="2400" dirty="0"/>
              <a:t>Only by staff who’ve been trained … unless, due to </a:t>
            </a:r>
            <a:r>
              <a:rPr lang="en-US" altLang="en-US" sz="2400" dirty="0" err="1"/>
              <a:t>unforseeable</a:t>
            </a:r>
            <a:r>
              <a:rPr lang="en-US" altLang="en-US" sz="2400" dirty="0"/>
              <a:t> nature of the circumstances, trained personnel are not immediately available</a:t>
            </a:r>
          </a:p>
          <a:p>
            <a:pPr marL="457200" indent="-457200">
              <a:buFont typeface="Arial"/>
              <a:buChar char="•"/>
            </a:pPr>
            <a:endParaRPr lang="en-US" altLang="en-US" sz="1000" dirty="0"/>
          </a:p>
          <a:p>
            <a:pPr marL="457200" indent="-457200">
              <a:buFont typeface="Arial"/>
              <a:buChar char="•"/>
            </a:pPr>
            <a:r>
              <a:rPr lang="en-US" altLang="en-US" sz="2400" dirty="0"/>
              <a:t>Only as a temporary intervention</a:t>
            </a:r>
          </a:p>
          <a:p>
            <a:pPr marL="457200" indent="-457200">
              <a:buFont typeface="Arial"/>
              <a:buChar char="•"/>
            </a:pPr>
            <a:endParaRPr lang="en-US" altLang="en-US" sz="3000" dirty="0"/>
          </a:p>
          <a:p>
            <a:endParaRPr lang="en-US" altLang="en-US" sz="800" dirty="0"/>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4F25"/>
                </a:solidFill>
              </a:rPr>
              <a:t>Permissible Use of Seclusion Cont.</a:t>
            </a:r>
            <a:endParaRPr lang="en-US" dirty="0"/>
          </a:p>
        </p:txBody>
      </p:sp>
      <p:sp>
        <p:nvSpPr>
          <p:cNvPr id="4" name="Text Placeholder 3"/>
          <p:cNvSpPr>
            <a:spLocks noGrp="1"/>
          </p:cNvSpPr>
          <p:nvPr>
            <p:ph type="body" sz="quarter" idx="10"/>
          </p:nvPr>
        </p:nvSpPr>
        <p:spPr/>
        <p:txBody>
          <a:bodyPr/>
          <a:lstStyle/>
          <a:p>
            <a:r>
              <a:rPr lang="en-US" sz="2400" dirty="0"/>
              <a:t>Only when the student is monitored at all times by an adult</a:t>
            </a:r>
          </a:p>
          <a:p>
            <a:endParaRPr lang="en-US" sz="1000" dirty="0"/>
          </a:p>
          <a:p>
            <a:r>
              <a:rPr lang="en-US" sz="2400" dirty="0"/>
              <a:t> Only in a space large enough to permit safe movement that is adequately lit, heated, ventilated, free of sharp or otherwise dangerous objects; and in compliance with fire and safety codes</a:t>
            </a:r>
          </a:p>
          <a:p>
            <a:endParaRPr lang="en-US" sz="1000" dirty="0"/>
          </a:p>
          <a:p>
            <a:r>
              <a:rPr lang="en-US" sz="2400" dirty="0"/>
              <a:t>Only when there are no known developmental, medical, psychological or other contraindication to its use</a:t>
            </a:r>
          </a:p>
          <a:p>
            <a:endParaRPr lang="en-US" sz="1000" dirty="0"/>
          </a:p>
          <a:p>
            <a:r>
              <a:rPr lang="en-US" sz="2400" dirty="0"/>
              <a:t>Only when physical restraint is contraindicated</a:t>
            </a:r>
          </a:p>
        </p:txBody>
      </p:sp>
    </p:spTree>
    <p:extLst>
      <p:ext uri="{BB962C8B-B14F-4D97-AF65-F5344CB8AC3E}">
        <p14:creationId xmlns:p14="http://schemas.microsoft.com/office/powerpoint/2010/main" val="605116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b="1" dirty="0">
                <a:solidFill>
                  <a:srgbClr val="004F25"/>
                </a:solidFill>
              </a:rPr>
              <a:t>What ???</a:t>
            </a:r>
            <a:endParaRPr lang="en-US" sz="4400" dirty="0"/>
          </a:p>
        </p:txBody>
      </p:sp>
      <p:sp>
        <p:nvSpPr>
          <p:cNvPr id="4" name="Text Placeholder 3"/>
          <p:cNvSpPr>
            <a:spLocks noGrp="1"/>
          </p:cNvSpPr>
          <p:nvPr>
            <p:ph type="body" sz="quarter" idx="10"/>
          </p:nvPr>
        </p:nvSpPr>
        <p:spPr/>
        <p:txBody>
          <a:bodyPr/>
          <a:lstStyle/>
          <a:p>
            <a:r>
              <a:rPr lang="en-US" sz="2400" dirty="0"/>
              <a:t>Only when the student is monitored at all times by an adult</a:t>
            </a:r>
          </a:p>
          <a:p>
            <a:endParaRPr lang="en-US" sz="1000" dirty="0"/>
          </a:p>
          <a:p>
            <a:r>
              <a:rPr lang="en-US" sz="2400" dirty="0"/>
              <a:t> Only in a space large enough to permit safe movement that is adequately lit, heated, ventilated, free of sharp or otherwise dangerous objects; and in compliance with fire and safety codes</a:t>
            </a:r>
          </a:p>
          <a:p>
            <a:endParaRPr lang="en-US" sz="1000" dirty="0"/>
          </a:p>
          <a:p>
            <a:r>
              <a:rPr lang="en-US" sz="2400" dirty="0"/>
              <a:t>Only when there are no known developmental, medical, psychological or other contraindication to its use</a:t>
            </a:r>
          </a:p>
          <a:p>
            <a:endParaRPr lang="en-US" sz="1000" dirty="0"/>
          </a:p>
          <a:p>
            <a:r>
              <a:rPr lang="en-US" sz="2600" b="1" dirty="0">
                <a:solidFill>
                  <a:srgbClr val="C00000"/>
                </a:solidFill>
              </a:rPr>
              <a:t>Only when physical restraint is contraindicated</a:t>
            </a:r>
          </a:p>
        </p:txBody>
      </p:sp>
    </p:spTree>
    <p:extLst>
      <p:ext uri="{BB962C8B-B14F-4D97-AF65-F5344CB8AC3E}">
        <p14:creationId xmlns:p14="http://schemas.microsoft.com/office/powerpoint/2010/main" val="535317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1295400"/>
          </a:xfrm>
        </p:spPr>
        <p:txBody>
          <a:bodyPr>
            <a:normAutofit/>
          </a:bodyPr>
          <a:lstStyle/>
          <a:p>
            <a:r>
              <a:rPr lang="en-US" sz="6000" b="1" dirty="0">
                <a:solidFill>
                  <a:srgbClr val="004F25"/>
                </a:solidFill>
              </a:rPr>
              <a:t>WHAT???</a:t>
            </a:r>
          </a:p>
        </p:txBody>
      </p:sp>
      <p:sp>
        <p:nvSpPr>
          <p:cNvPr id="4" name="Subtitle 3"/>
          <p:cNvSpPr>
            <a:spLocks noGrp="1"/>
          </p:cNvSpPr>
          <p:nvPr>
            <p:ph type="subTitle" idx="1"/>
          </p:nvPr>
        </p:nvSpPr>
        <p:spPr>
          <a:xfrm>
            <a:off x="990600" y="1905000"/>
            <a:ext cx="7239000" cy="3962400"/>
          </a:xfrm>
        </p:spPr>
        <p:txBody>
          <a:bodyPr/>
          <a:lstStyle/>
          <a:p>
            <a:r>
              <a:rPr lang="en-US" sz="2800" b="1" dirty="0">
                <a:solidFill>
                  <a:srgbClr val="C00000"/>
                </a:solidFill>
              </a:rPr>
              <a:t>Seclusion is permitted only when physical restraint is contraindicated</a:t>
            </a:r>
          </a:p>
          <a:p>
            <a:pPr algn="l"/>
            <a:endParaRPr lang="en-US" sz="1000" dirty="0">
              <a:solidFill>
                <a:schemeClr val="tx1"/>
              </a:solidFill>
            </a:endParaRPr>
          </a:p>
          <a:p>
            <a:pPr marL="342900" indent="-342900" algn="l">
              <a:buFont typeface="Arial" panose="020B0604020202020204" pitchFamily="34" charset="0"/>
              <a:buChar char="•"/>
            </a:pPr>
            <a:r>
              <a:rPr lang="en-US" sz="2000" dirty="0">
                <a:solidFill>
                  <a:schemeClr val="tx1"/>
                </a:solidFill>
              </a:rPr>
              <a:t>Restraint is considered the less restrictive and preferable intervention</a:t>
            </a:r>
          </a:p>
          <a:p>
            <a:pPr algn="l"/>
            <a:endParaRPr lang="en-US" sz="1000" dirty="0">
              <a:solidFill>
                <a:schemeClr val="tx1"/>
              </a:solidFill>
            </a:endParaRPr>
          </a:p>
          <a:p>
            <a:pPr marL="342900" indent="-342900" algn="l">
              <a:buFont typeface="Arial" panose="020B0604020202020204" pitchFamily="34" charset="0"/>
              <a:buChar char="•"/>
            </a:pPr>
            <a:r>
              <a:rPr lang="en-US" sz="2000" dirty="0">
                <a:solidFill>
                  <a:schemeClr val="tx1"/>
                </a:solidFill>
              </a:rPr>
              <a:t>In other words, seclusion must not be used, except when physical restraint has been deemed inadvisable</a:t>
            </a: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sz="2000" dirty="0">
                <a:solidFill>
                  <a:schemeClr val="tx1"/>
                </a:solidFill>
              </a:rPr>
              <a:t>There are, however, some very valid reasons a student’s team may meet to determine when/if restraint is contraindicated</a:t>
            </a:r>
          </a:p>
          <a:p>
            <a:pPr marL="342900" indent="-342900" algn="l">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582472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685799"/>
          </a:xfrm>
        </p:spPr>
        <p:txBody>
          <a:bodyPr>
            <a:normAutofit fontScale="90000"/>
          </a:bodyPr>
          <a:lstStyle/>
          <a:p>
            <a:r>
              <a:rPr lang="en-US" sz="6000" b="1" dirty="0">
                <a:solidFill>
                  <a:srgbClr val="004F25"/>
                </a:solidFill>
              </a:rPr>
              <a:t>BUT ...</a:t>
            </a:r>
          </a:p>
        </p:txBody>
      </p:sp>
      <p:sp>
        <p:nvSpPr>
          <p:cNvPr id="4" name="Subtitle 3"/>
          <p:cNvSpPr>
            <a:spLocks noGrp="1"/>
          </p:cNvSpPr>
          <p:nvPr>
            <p:ph type="subTitle" idx="1"/>
          </p:nvPr>
        </p:nvSpPr>
        <p:spPr>
          <a:xfrm>
            <a:off x="609600" y="1219200"/>
            <a:ext cx="7924800" cy="5029200"/>
          </a:xfrm>
        </p:spPr>
        <p:txBody>
          <a:bodyPr/>
          <a:lstStyle/>
          <a:p>
            <a:r>
              <a:rPr lang="en-US" sz="1800" b="1" dirty="0">
                <a:solidFill>
                  <a:srgbClr val="C00000"/>
                </a:solidFill>
              </a:rPr>
              <a:t>The VT Agency of Education, </a:t>
            </a:r>
          </a:p>
          <a:p>
            <a:r>
              <a:rPr lang="en-US" sz="1800" b="1" dirty="0">
                <a:solidFill>
                  <a:srgbClr val="C00000"/>
                </a:solidFill>
              </a:rPr>
              <a:t>in collaboration with the VT Department of Health, has determined that physical restraint is contraindicated during the COVID-19 pandemic</a:t>
            </a:r>
          </a:p>
          <a:p>
            <a:endParaRPr lang="en-US" sz="1000" b="1" dirty="0">
              <a:solidFill>
                <a:srgbClr val="C00000"/>
              </a:solidFill>
            </a:endParaRPr>
          </a:p>
          <a:p>
            <a:pPr marL="285750" indent="-285750" algn="l">
              <a:buFont typeface="Arial" panose="020B0604020202020204" pitchFamily="34" charset="0"/>
              <a:buChar char="•"/>
            </a:pPr>
            <a:r>
              <a:rPr lang="en-US" sz="1800" dirty="0">
                <a:solidFill>
                  <a:schemeClr val="tx1"/>
                </a:solidFill>
              </a:rPr>
              <a:t>The close physical proximity required for physical restraint increases the risk of viral spread between students and staff members</a:t>
            </a:r>
          </a:p>
          <a:p>
            <a:pPr algn="l"/>
            <a:endParaRPr lang="en-US" sz="1000" dirty="0">
              <a:solidFill>
                <a:schemeClr val="tx1"/>
              </a:solidFill>
            </a:endParaRPr>
          </a:p>
          <a:p>
            <a:pPr marL="285750" indent="-285750" algn="l">
              <a:buFont typeface="Arial" panose="020B0604020202020204" pitchFamily="34" charset="0"/>
              <a:buChar char="•"/>
            </a:pPr>
            <a:r>
              <a:rPr lang="en-US" sz="1800" dirty="0">
                <a:solidFill>
                  <a:schemeClr val="tx1"/>
                </a:solidFill>
              </a:rPr>
              <a:t>The use of facial coverings may interfere with the safe and proper use of restraints, therefore increasing the risk of viral spread</a:t>
            </a:r>
          </a:p>
          <a:p>
            <a:pPr algn="l"/>
            <a:endParaRPr lang="en-US" sz="1000" dirty="0">
              <a:solidFill>
                <a:schemeClr val="tx1"/>
              </a:solidFill>
            </a:endParaRPr>
          </a:p>
          <a:p>
            <a:pPr marL="285750" indent="-285750" algn="l">
              <a:buFont typeface="Arial" panose="020B0604020202020204" pitchFamily="34" charset="0"/>
              <a:buChar char="•"/>
            </a:pPr>
            <a:r>
              <a:rPr lang="en-US" sz="1800" dirty="0">
                <a:solidFill>
                  <a:schemeClr val="tx1"/>
                </a:solidFill>
              </a:rPr>
              <a:t>A student who is being restrained is likely to expel more respiratory droplets when crying, yelling, or spitting during an escalated state</a:t>
            </a:r>
          </a:p>
          <a:p>
            <a:pPr algn="l"/>
            <a:endParaRPr lang="en-US" sz="1000" dirty="0">
              <a:solidFill>
                <a:schemeClr val="tx1"/>
              </a:solidFill>
            </a:endParaRPr>
          </a:p>
          <a:p>
            <a:pPr marL="285750" indent="-285750" algn="l">
              <a:buFont typeface="Arial" panose="020B0604020202020204" pitchFamily="34" charset="0"/>
              <a:buChar char="•"/>
            </a:pPr>
            <a:r>
              <a:rPr lang="en-US" sz="1800" dirty="0">
                <a:solidFill>
                  <a:schemeClr val="tx1"/>
                </a:solidFill>
              </a:rPr>
              <a:t>Teams may therefore implement seclusion as an intervention when, prior to the pandemic, restraint would have been used</a:t>
            </a:r>
          </a:p>
          <a:p>
            <a:pPr algn="l"/>
            <a:endParaRPr lang="en-US" sz="1000" dirty="0">
              <a:solidFill>
                <a:schemeClr val="tx1"/>
              </a:solidFill>
            </a:endParaRPr>
          </a:p>
          <a:p>
            <a:pPr marL="285750" indent="-285750" algn="l">
              <a:buFont typeface="Arial" panose="020B0604020202020204" pitchFamily="34" charset="0"/>
              <a:buChar char="•"/>
            </a:pPr>
            <a:r>
              <a:rPr lang="en-US" sz="1800" dirty="0">
                <a:solidFill>
                  <a:schemeClr val="tx1"/>
                </a:solidFill>
              </a:rPr>
              <a:t>This does not prohibit the use of restraints when seclusion is not possible due to imminent circumstances when seclusion is not possible</a:t>
            </a:r>
          </a:p>
          <a:p>
            <a:pPr algn="l"/>
            <a:endParaRPr lang="en-US" sz="1800" dirty="0">
              <a:solidFill>
                <a:srgbClr val="C00000"/>
              </a:solidFill>
            </a:endParaRPr>
          </a:p>
        </p:txBody>
      </p:sp>
    </p:spTree>
    <p:extLst>
      <p:ext uri="{BB962C8B-B14F-4D97-AF65-F5344CB8AC3E}">
        <p14:creationId xmlns:p14="http://schemas.microsoft.com/office/powerpoint/2010/main" val="484478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5400" b="1" dirty="0">
                <a:solidFill>
                  <a:schemeClr val="accent1"/>
                </a:solidFill>
              </a:rPr>
              <a:t>POLL</a:t>
            </a:r>
          </a:p>
        </p:txBody>
      </p:sp>
      <p:sp>
        <p:nvSpPr>
          <p:cNvPr id="3" name="Text Placeholder 2"/>
          <p:cNvSpPr>
            <a:spLocks noGrp="1"/>
          </p:cNvSpPr>
          <p:nvPr>
            <p:ph type="body" sz="quarter" idx="10"/>
          </p:nvPr>
        </p:nvSpPr>
        <p:spPr>
          <a:xfrm>
            <a:off x="533400" y="1828800"/>
            <a:ext cx="8153400" cy="4343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dirty="0">
                <a:latin typeface="+mj-lt"/>
              </a:rPr>
              <a:t>In the following instance, is seclusion permissible?</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1" dirty="0">
                <a:latin typeface="+mj-lt"/>
              </a:rPr>
              <a:t>Why or why not?</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700" dirty="0"/>
              <a:t>The year is 2022, a vaccine for COVID-19 has created wide immunity to the virus.</a:t>
            </a:r>
          </a:p>
          <a:p>
            <a:pPr marL="0" marR="0" lvl="0" indent="0" defTabSz="914400" eaLnBrk="1" fontAlgn="auto" latinLnBrk="0" hangingPunct="1">
              <a:lnSpc>
                <a:spcPct val="100000"/>
              </a:lnSpc>
              <a:spcBef>
                <a:spcPts val="0"/>
              </a:spcBef>
              <a:spcAft>
                <a:spcPts val="0"/>
              </a:spcAft>
              <a:buClrTx/>
              <a:buSzTx/>
              <a:buFontTx/>
              <a:buNone/>
              <a:tabLst/>
              <a:defRPr/>
            </a:pPr>
            <a:endParaRPr lang="en-US" sz="1700" dirty="0"/>
          </a:p>
          <a:p>
            <a:pPr marL="0" marR="0" lvl="0" indent="0" defTabSz="914400" eaLnBrk="1" fontAlgn="auto" latinLnBrk="0" hangingPunct="1">
              <a:lnSpc>
                <a:spcPct val="100000"/>
              </a:lnSpc>
              <a:spcBef>
                <a:spcPts val="0"/>
              </a:spcBef>
              <a:spcAft>
                <a:spcPts val="0"/>
              </a:spcAft>
              <a:buClrTx/>
              <a:buSzTx/>
              <a:buFontTx/>
              <a:buNone/>
              <a:tabLst/>
              <a:defRPr/>
            </a:pPr>
            <a:r>
              <a:rPr lang="en-US" sz="1700" dirty="0"/>
              <a:t>When told he would be missing recess, </a:t>
            </a:r>
            <a:r>
              <a:rPr lang="en-US" sz="1700" dirty="0" err="1"/>
              <a:t>D’Andre</a:t>
            </a:r>
            <a:r>
              <a:rPr lang="en-US" sz="1700" dirty="0"/>
              <a:t> lost his temper and climbed to the top of a tall shelf next to the windows, where he began pounding his fists in an attempt to break the glass, then banging his head forcefully against the window.</a:t>
            </a:r>
          </a:p>
          <a:p>
            <a:pPr marL="0" marR="0" lvl="0" indent="0" defTabSz="914400" eaLnBrk="1" fontAlgn="auto" latinLnBrk="0" hangingPunct="1">
              <a:lnSpc>
                <a:spcPct val="100000"/>
              </a:lnSpc>
              <a:spcBef>
                <a:spcPts val="0"/>
              </a:spcBef>
              <a:spcAft>
                <a:spcPts val="0"/>
              </a:spcAft>
              <a:buClrTx/>
              <a:buSzTx/>
              <a:buFontTx/>
              <a:buNone/>
              <a:tabLst/>
              <a:defRPr/>
            </a:pPr>
            <a:endParaRPr lang="en-US" sz="1700" dirty="0"/>
          </a:p>
          <a:p>
            <a:pPr marL="0" lvl="0" indent="0" fontAlgn="auto">
              <a:spcBef>
                <a:spcPts val="0"/>
              </a:spcBef>
              <a:spcAft>
                <a:spcPts val="0"/>
              </a:spcAft>
              <a:buNone/>
              <a:defRPr/>
            </a:pPr>
            <a:r>
              <a:rPr lang="en-US" sz="1700" dirty="0"/>
              <a:t>The teacher evacuated the classroom, fearing the glass may shatter and cause harm to </a:t>
            </a:r>
            <a:r>
              <a:rPr lang="en-US" sz="1700" dirty="0" err="1"/>
              <a:t>D’Andre</a:t>
            </a:r>
            <a:r>
              <a:rPr lang="en-US" sz="1700" dirty="0"/>
              <a:t> and others.  The classroom assistant, who was CPI-trained, remained in the classroom with </a:t>
            </a:r>
            <a:r>
              <a:rPr lang="en-US" sz="1700" dirty="0" err="1"/>
              <a:t>D’Andre</a:t>
            </a:r>
            <a:r>
              <a:rPr lang="en-US" sz="1700" dirty="0"/>
              <a:t> and tried several de-escalation techniques, but the behaviors continued. At that point, another CPI-trained staff member arrived and, together, they accompanied D-Andre to the quiet room and he was placed in seclusion until he was no longer showing aggressive behaviors.</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cxnSp>
        <p:nvCxnSpPr>
          <p:cNvPr id="5" name="Straight Connector 4">
            <a:extLst>
              <a:ext uri="{FF2B5EF4-FFF2-40B4-BE49-F238E27FC236}">
                <a16:creationId xmlns:a16="http://schemas.microsoft.com/office/drawing/2014/main" id="{ECE03515-BC03-DB4B-ACA1-1F4FFA3715B1}"/>
              </a:ext>
            </a:extLst>
          </p:cNvPr>
          <p:cNvCxnSpPr>
            <a:cxnSpLocks/>
          </p:cNvCxnSpPr>
          <p:nvPr/>
        </p:nvCxnSpPr>
        <p:spPr>
          <a:xfrm>
            <a:off x="152400" y="161109"/>
            <a:ext cx="8915400" cy="0"/>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492A4F-9623-B943-A5D5-DA60923DDDDB}"/>
              </a:ext>
            </a:extLst>
          </p:cNvPr>
          <p:cNvCxnSpPr>
            <a:cxnSpLocks/>
          </p:cNvCxnSpPr>
          <p:nvPr/>
        </p:nvCxnSpPr>
        <p:spPr>
          <a:xfrm>
            <a:off x="152400" y="152400"/>
            <a:ext cx="0" cy="6324600"/>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A66DC5-8B66-1349-813A-E5E4AC1C73F2}"/>
              </a:ext>
            </a:extLst>
          </p:cNvPr>
          <p:cNvCxnSpPr>
            <a:cxnSpLocks/>
          </p:cNvCxnSpPr>
          <p:nvPr/>
        </p:nvCxnSpPr>
        <p:spPr>
          <a:xfrm>
            <a:off x="8991600" y="152400"/>
            <a:ext cx="0" cy="6172200"/>
          </a:xfrm>
          <a:prstGeom prst="line">
            <a:avLst/>
          </a:prstGeom>
          <a:ln w="1206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3E920F2-50F0-DF43-98AC-403D709CE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066800"/>
            <a:ext cx="4953000" cy="685800"/>
          </a:xfrm>
          <a:prstGeom prst="rect">
            <a:avLst/>
          </a:prstGeom>
        </p:spPr>
      </p:pic>
    </p:spTree>
    <p:extLst>
      <p:ext uri="{BB962C8B-B14F-4D97-AF65-F5344CB8AC3E}">
        <p14:creationId xmlns:p14="http://schemas.microsoft.com/office/powerpoint/2010/main" val="27689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CF68-8BB3-3549-9E80-D833FE53471B}"/>
              </a:ext>
            </a:extLst>
          </p:cNvPr>
          <p:cNvSpPr>
            <a:spLocks noGrp="1"/>
          </p:cNvSpPr>
          <p:nvPr>
            <p:ph type="title"/>
          </p:nvPr>
        </p:nvSpPr>
        <p:spPr>
          <a:xfrm>
            <a:off x="457200" y="304800"/>
            <a:ext cx="8229600" cy="990600"/>
          </a:xfrm>
        </p:spPr>
        <p:txBody>
          <a:bodyPr>
            <a:noAutofit/>
          </a:bodyPr>
          <a:lstStyle/>
          <a:p>
            <a:r>
              <a:rPr lang="en-US" b="1" dirty="0">
                <a:solidFill>
                  <a:srgbClr val="004F25"/>
                </a:solidFill>
              </a:rPr>
              <a:t>Restraint and Seclusion during COVID-19</a:t>
            </a:r>
            <a:endParaRPr lang="en-US" b="1" dirty="0"/>
          </a:p>
        </p:txBody>
      </p:sp>
      <p:sp>
        <p:nvSpPr>
          <p:cNvPr id="3" name="Text Placeholder 2">
            <a:extLst>
              <a:ext uri="{FF2B5EF4-FFF2-40B4-BE49-F238E27FC236}">
                <a16:creationId xmlns:a16="http://schemas.microsoft.com/office/drawing/2014/main" id="{A82FD442-9A8B-1E41-B9AA-F2AB01532BA2}"/>
              </a:ext>
            </a:extLst>
          </p:cNvPr>
          <p:cNvSpPr>
            <a:spLocks noGrp="1"/>
          </p:cNvSpPr>
          <p:nvPr>
            <p:ph type="body" sz="quarter" idx="10"/>
          </p:nvPr>
        </p:nvSpPr>
        <p:spPr>
          <a:xfrm>
            <a:off x="533400" y="1676400"/>
            <a:ext cx="8153400" cy="4343400"/>
          </a:xfrm>
        </p:spPr>
        <p:txBody>
          <a:bodyPr/>
          <a:lstStyle/>
          <a:p>
            <a:pPr marL="57150" indent="0" algn="ctr">
              <a:buNone/>
            </a:pPr>
            <a:r>
              <a:rPr lang="en-US" sz="2400" b="1" dirty="0"/>
              <a:t>To allow time for guidance on restraints and seclusions in the context of the COVID-19 pandemic, some sections of Rule 4500 will not be covered in today’s webinar but slides and resources will be included for your reference.</a:t>
            </a:r>
          </a:p>
          <a:p>
            <a:pPr marL="57150" indent="0" algn="ctr">
              <a:buNone/>
            </a:pPr>
            <a:endParaRPr lang="en-US" sz="1000" b="1" dirty="0"/>
          </a:p>
          <a:p>
            <a:pPr marL="57150" indent="0" algn="ctr">
              <a:buNone/>
            </a:pPr>
            <a:r>
              <a:rPr lang="en-US" sz="2400" b="1" dirty="0"/>
              <a:t>Today’s webinar will include:</a:t>
            </a:r>
          </a:p>
          <a:p>
            <a:pPr marL="57150" indent="0" algn="ctr">
              <a:buNone/>
            </a:pPr>
            <a:endParaRPr lang="en-US" sz="1200" b="1" dirty="0"/>
          </a:p>
          <a:p>
            <a:pPr marL="400050"/>
            <a:r>
              <a:rPr lang="en-US" sz="2000" dirty="0"/>
              <a:t>Purpose</a:t>
            </a:r>
          </a:p>
          <a:p>
            <a:pPr marL="400050"/>
            <a:r>
              <a:rPr lang="en-US" sz="2000" dirty="0"/>
              <a:t>Definitions</a:t>
            </a:r>
          </a:p>
          <a:p>
            <a:pPr marL="400050"/>
            <a:r>
              <a:rPr lang="en-US" sz="2000" dirty="0"/>
              <a:t>Permissible and Prohibited  Uses of Restraint and Seclusion</a:t>
            </a:r>
          </a:p>
          <a:p>
            <a:pPr marL="400050"/>
            <a:r>
              <a:rPr lang="en-US" sz="2000" dirty="0"/>
              <a:t>Termination of Interventions</a:t>
            </a:r>
          </a:p>
          <a:p>
            <a:pPr marL="400050"/>
            <a:r>
              <a:rPr lang="en-US" sz="2000" dirty="0"/>
              <a:t>Considerations in the context of COVID-19</a:t>
            </a:r>
          </a:p>
        </p:txBody>
      </p:sp>
    </p:spTree>
    <p:extLst>
      <p:ext uri="{BB962C8B-B14F-4D97-AF65-F5344CB8AC3E}">
        <p14:creationId xmlns:p14="http://schemas.microsoft.com/office/powerpoint/2010/main" val="583951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5" name="Text Placeholder 4"/>
          <p:cNvSpPr>
            <a:spLocks noGrp="1"/>
          </p:cNvSpPr>
          <p:nvPr>
            <p:ph type="body" sz="quarter" idx="10"/>
          </p:nvPr>
        </p:nvSpPr>
        <p:spPr>
          <a:xfrm>
            <a:off x="381000" y="2362200"/>
            <a:ext cx="8458200" cy="3886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mj-lt"/>
              </a:rPr>
              <a:t>No, a seclusion would not be permissible in this instance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000" b="1"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000" b="1" dirty="0">
              <a:latin typeface="+mj-lt"/>
            </a:endParaRPr>
          </a:p>
          <a:p>
            <a:pPr fontAlgn="auto">
              <a:spcBef>
                <a:spcPts val="0"/>
              </a:spcBef>
              <a:spcAft>
                <a:spcPts val="0"/>
              </a:spcAft>
              <a:defRPr/>
            </a:pPr>
            <a:r>
              <a:rPr lang="en-US" sz="1800" dirty="0"/>
              <a:t>With no other students in the room and two trained staff members, the adults may have been able to employ additional strategies to de-escalate </a:t>
            </a:r>
            <a:r>
              <a:rPr lang="en-US" sz="1800" dirty="0" err="1"/>
              <a:t>D’Andre</a:t>
            </a:r>
            <a:endParaRPr lang="en-US" sz="1800" dirty="0"/>
          </a:p>
          <a:p>
            <a:pPr fontAlgn="auto">
              <a:spcBef>
                <a:spcPts val="0"/>
              </a:spcBef>
              <a:spcAft>
                <a:spcPts val="0"/>
              </a:spcAft>
              <a:defRPr/>
            </a:pPr>
            <a:endParaRPr lang="en-US" sz="1800" dirty="0"/>
          </a:p>
          <a:p>
            <a:pPr fontAlgn="auto">
              <a:spcBef>
                <a:spcPts val="0"/>
              </a:spcBef>
              <a:spcAft>
                <a:spcPts val="0"/>
              </a:spcAft>
              <a:defRPr/>
            </a:pPr>
            <a:r>
              <a:rPr lang="en-US" sz="1800" dirty="0"/>
              <a:t>The adults may have been able to coax </a:t>
            </a:r>
            <a:r>
              <a:rPr lang="en-US" sz="1800" dirty="0" err="1"/>
              <a:t>D’Andre</a:t>
            </a:r>
            <a:r>
              <a:rPr lang="en-US" sz="1800" dirty="0"/>
              <a:t> off the bookshelf and then corral him to a safer part of the room</a:t>
            </a:r>
          </a:p>
          <a:p>
            <a:pPr marL="0" indent="0" fontAlgn="auto">
              <a:spcBef>
                <a:spcPts val="0"/>
              </a:spcBef>
              <a:spcAft>
                <a:spcPts val="0"/>
              </a:spcAft>
              <a:buNone/>
              <a:defRPr/>
            </a:pPr>
            <a:endParaRPr lang="en-US" sz="1800" dirty="0"/>
          </a:p>
          <a:p>
            <a:pPr fontAlgn="auto">
              <a:spcBef>
                <a:spcPts val="0"/>
              </a:spcBef>
              <a:spcAft>
                <a:spcPts val="0"/>
              </a:spcAft>
              <a:defRPr/>
            </a:pPr>
            <a:r>
              <a:rPr lang="en-US" sz="1800" dirty="0"/>
              <a:t>If those strategies failed and </a:t>
            </a:r>
            <a:r>
              <a:rPr lang="en-US" sz="1800" dirty="0" err="1"/>
              <a:t>D’Andre</a:t>
            </a:r>
            <a:r>
              <a:rPr lang="en-US" sz="1800" dirty="0"/>
              <a:t> continued to put himself at risk of serious injury </a:t>
            </a:r>
            <a:r>
              <a:rPr lang="mr-IN" sz="1800" dirty="0"/>
              <a:t>–</a:t>
            </a:r>
            <a:r>
              <a:rPr lang="en-US" sz="1800" dirty="0"/>
              <a:t> given no information that restraint was contraindicated - the staff members should have restrained him there in the evacuated classroom</a:t>
            </a:r>
          </a:p>
          <a:p>
            <a:pPr fontAlgn="auto">
              <a:spcBef>
                <a:spcPts val="0"/>
              </a:spcBef>
              <a:spcAft>
                <a:spcPts val="0"/>
              </a:spcAft>
              <a:defRPr/>
            </a:pPr>
            <a:endParaRPr lang="en-US" sz="1200" dirty="0"/>
          </a:p>
          <a:p>
            <a:pPr fontAlgn="auto">
              <a:spcBef>
                <a:spcPts val="0"/>
              </a:spcBef>
              <a:spcAft>
                <a:spcPts val="0"/>
              </a:spcAft>
              <a:defRPr/>
            </a:pPr>
            <a:r>
              <a:rPr lang="en-US" sz="1800" dirty="0"/>
              <a:t>If the pandemic was still a factor, seclusion would have been allowed</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pic>
        <p:nvPicPr>
          <p:cNvPr id="4" name="Picture 3">
            <a:extLst>
              <a:ext uri="{FF2B5EF4-FFF2-40B4-BE49-F238E27FC236}">
                <a16:creationId xmlns:a16="http://schemas.microsoft.com/office/drawing/2014/main" id="{D368B271-3D05-0347-80BB-CDD3270C6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95399"/>
            <a:ext cx="5334000" cy="762001"/>
          </a:xfrm>
          <a:prstGeom prst="rect">
            <a:avLst/>
          </a:prstGeom>
        </p:spPr>
      </p:pic>
    </p:spTree>
    <p:extLst>
      <p:ext uri="{BB962C8B-B14F-4D97-AF65-F5344CB8AC3E}">
        <p14:creationId xmlns:p14="http://schemas.microsoft.com/office/powerpoint/2010/main" val="1870176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WHAT IF ...</a:t>
            </a:r>
          </a:p>
        </p:txBody>
      </p:sp>
      <p:sp>
        <p:nvSpPr>
          <p:cNvPr id="5" name="Text Placeholder 4"/>
          <p:cNvSpPr>
            <a:spLocks noGrp="1"/>
          </p:cNvSpPr>
          <p:nvPr>
            <p:ph type="body" sz="quarter" idx="10"/>
          </p:nvPr>
        </p:nvSpPr>
        <p:spPr>
          <a:xfrm>
            <a:off x="533400" y="1219200"/>
            <a:ext cx="8153400" cy="5029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Given the example of </a:t>
            </a:r>
            <a:r>
              <a:rPr lang="en-US" sz="2600" b="1" dirty="0" err="1">
                <a:latin typeface="+mj-lt"/>
              </a:rPr>
              <a:t>D’Andre</a:t>
            </a:r>
            <a:r>
              <a:rPr lang="en-US" sz="2600" b="1" dirty="0">
                <a:latin typeface="+mj-lt"/>
              </a:rPr>
              <a:t> banging against the window, is this a permissible use of seclusion?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dirty="0">
              <a:latin typeface="+mj-lt"/>
            </a:endParaRPr>
          </a:p>
          <a:p>
            <a:pPr marL="0" indent="0" fontAlgn="auto">
              <a:spcBef>
                <a:spcPts val="0"/>
              </a:spcBef>
              <a:spcAft>
                <a:spcPts val="0"/>
              </a:spcAft>
              <a:buNone/>
              <a:defRPr/>
            </a:pPr>
            <a:endParaRPr lang="en-US" sz="1000" dirty="0"/>
          </a:p>
          <a:p>
            <a:pPr fontAlgn="auto">
              <a:spcBef>
                <a:spcPts val="0"/>
              </a:spcBef>
              <a:spcAft>
                <a:spcPts val="0"/>
              </a:spcAft>
              <a:defRPr/>
            </a:pPr>
            <a:r>
              <a:rPr lang="en-US" sz="1800" dirty="0"/>
              <a:t>The class is evacuated and the classroom assistant attempts a variety of strategies to calm </a:t>
            </a:r>
            <a:r>
              <a:rPr lang="en-US" sz="1800" dirty="0" err="1"/>
              <a:t>D’Andre</a:t>
            </a:r>
            <a:r>
              <a:rPr lang="en-US" sz="1800" dirty="0"/>
              <a:t> to no avail, so she restrains him, properly using a CPI hold.</a:t>
            </a:r>
          </a:p>
          <a:p>
            <a:pPr fontAlgn="auto">
              <a:spcBef>
                <a:spcPts val="0"/>
              </a:spcBef>
              <a:spcAft>
                <a:spcPts val="0"/>
              </a:spcAft>
              <a:defRPr/>
            </a:pPr>
            <a:endParaRPr lang="en-US" sz="1000" dirty="0"/>
          </a:p>
          <a:p>
            <a:pPr fontAlgn="auto">
              <a:spcBef>
                <a:spcPts val="0"/>
              </a:spcBef>
              <a:spcAft>
                <a:spcPts val="0"/>
              </a:spcAft>
              <a:defRPr/>
            </a:pPr>
            <a:r>
              <a:rPr lang="en-US" sz="1800" dirty="0" err="1"/>
              <a:t>D’Andre</a:t>
            </a:r>
            <a:r>
              <a:rPr lang="en-US" sz="1800" dirty="0"/>
              <a:t>, who is wiry and quick, is able to escape the hold. He now begins aggressing against the assistant, biting, scratching, and kicking.  No other staff members arrive to help contain the situation.  </a:t>
            </a:r>
          </a:p>
          <a:p>
            <a:pPr fontAlgn="auto">
              <a:spcBef>
                <a:spcPts val="0"/>
              </a:spcBef>
              <a:spcAft>
                <a:spcPts val="0"/>
              </a:spcAft>
              <a:defRPr/>
            </a:pPr>
            <a:endParaRPr lang="en-US" sz="1800" dirty="0"/>
          </a:p>
          <a:p>
            <a:pPr fontAlgn="auto">
              <a:spcBef>
                <a:spcPts val="0"/>
              </a:spcBef>
              <a:spcAft>
                <a:spcPts val="0"/>
              </a:spcAft>
              <a:defRPr/>
            </a:pPr>
            <a:r>
              <a:rPr lang="en-US" sz="1800" dirty="0"/>
              <a:t>The assistant is able to persuade </a:t>
            </a:r>
            <a:r>
              <a:rPr lang="en-US" sz="1800" dirty="0" err="1"/>
              <a:t>D’Andre</a:t>
            </a:r>
            <a:r>
              <a:rPr lang="en-US" sz="1800" dirty="0"/>
              <a:t> to walk with her to the quiet room but when she enters the room with him, he punches and kicks her.  She is not confident that she’ll be able to hold him safely, so she steps out of the room, closes the door, and secludes him, visually monitoring him but also calling for additional support.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1062724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1066800"/>
          </a:xfrm>
        </p:spPr>
        <p:txBody>
          <a:bodyPr>
            <a:noAutofit/>
          </a:bodyPr>
          <a:lstStyle/>
          <a:p>
            <a:r>
              <a:rPr lang="en-US" sz="3800" b="1" dirty="0">
                <a:solidFill>
                  <a:srgbClr val="004F25"/>
                </a:solidFill>
              </a:rPr>
              <a:t>Yes, this is a permissible use of seclusion</a:t>
            </a:r>
          </a:p>
        </p:txBody>
      </p:sp>
      <p:sp>
        <p:nvSpPr>
          <p:cNvPr id="4" name="Text Placeholder 3"/>
          <p:cNvSpPr>
            <a:spLocks noGrp="1"/>
          </p:cNvSpPr>
          <p:nvPr>
            <p:ph type="body" sz="quarter" idx="10"/>
          </p:nvPr>
        </p:nvSpPr>
        <p:spPr>
          <a:xfrm>
            <a:off x="457200" y="1295400"/>
            <a:ext cx="8229600" cy="48768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700" dirty="0"/>
              <a:t>In this scenario, the staff member attempted a restraint after having tried several de-escalation strategies.  Even after the restraint, </a:t>
            </a:r>
            <a:r>
              <a:rPr lang="en-US" sz="1700" dirty="0" err="1"/>
              <a:t>D’Andre</a:t>
            </a:r>
            <a:r>
              <a:rPr lang="en-US" sz="1700" dirty="0"/>
              <a:t> remained highly aggressive.  </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700" dirty="0"/>
              <a:t>Given that </a:t>
            </a:r>
            <a:r>
              <a:rPr lang="en-US" sz="1700" dirty="0" err="1"/>
              <a:t>D’Andre</a:t>
            </a:r>
            <a:r>
              <a:rPr lang="en-US" sz="1700" dirty="0"/>
              <a:t> walked willingly with her to the quiet room, the staff member had good reason to believe that the walk or the change of environment had calmed him.  Because this may have afforded them an opportunity to process the situation, the staff member made a sound decision to accompany </a:t>
            </a:r>
            <a:r>
              <a:rPr lang="en-US" sz="1700" dirty="0" err="1"/>
              <a:t>D’Andre</a:t>
            </a:r>
            <a:r>
              <a:rPr lang="en-US" sz="1700" dirty="0"/>
              <a:t> into the quiet room. With her in there, it would not be considered a seclusion.</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700" dirty="0"/>
              <a:t>When </a:t>
            </a:r>
            <a:r>
              <a:rPr lang="en-US" sz="1700" dirty="0" err="1"/>
              <a:t>D’Andre</a:t>
            </a:r>
            <a:r>
              <a:rPr lang="en-US" sz="1700" dirty="0"/>
              <a:t> re-escalated and was physically aggressive toward the assistant again, inside the quiet room, it is was a reasonable professional judgement to exit the room and seclude him.  It’s likely that she was fatigued from the physical exertion, perhaps injured or in pain from having been punched and kicked, and had valid reason to not feel confident in the ability to restrain him again. Because she attempted restraint and it failed to keep them safe, this seclusion is allowable.</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eaLnBrk="1" fontAlgn="auto" latinLnBrk="0" hangingPunct="1">
              <a:lnSpc>
                <a:spcPct val="100000"/>
              </a:lnSpc>
              <a:spcBef>
                <a:spcPts val="0"/>
              </a:spcBef>
              <a:spcAft>
                <a:spcPts val="0"/>
              </a:spcAft>
              <a:buClrTx/>
              <a:buSzTx/>
              <a:buFontTx/>
              <a:buNone/>
              <a:tabLst/>
              <a:defRPr/>
            </a:pPr>
            <a:r>
              <a:rPr lang="en-US" sz="1700" dirty="0"/>
              <a:t>It may be that </a:t>
            </a:r>
            <a:r>
              <a:rPr lang="en-US" sz="1700" dirty="0" err="1"/>
              <a:t>D’Andre’s</a:t>
            </a:r>
            <a:r>
              <a:rPr lang="en-US" sz="1700" dirty="0"/>
              <a:t> team will take this into account, gather additional data, consult with other team members and decide whether or not restraint is in his best interest.</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b="1" dirty="0">
              <a:latin typeface="+mj-lt"/>
            </a:endParaRPr>
          </a:p>
        </p:txBody>
      </p:sp>
    </p:spTree>
    <p:extLst>
      <p:ext uri="{BB962C8B-B14F-4D97-AF65-F5344CB8AC3E}">
        <p14:creationId xmlns:p14="http://schemas.microsoft.com/office/powerpoint/2010/main" val="874214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WHAT IF ...</a:t>
            </a:r>
          </a:p>
        </p:txBody>
      </p:sp>
      <p:sp>
        <p:nvSpPr>
          <p:cNvPr id="5" name="Text Placeholder 4"/>
          <p:cNvSpPr>
            <a:spLocks noGrp="1"/>
          </p:cNvSpPr>
          <p:nvPr>
            <p:ph type="body" sz="quarter" idx="10"/>
          </p:nvPr>
        </p:nvSpPr>
        <p:spPr>
          <a:xfrm>
            <a:off x="533400" y="1371600"/>
            <a:ext cx="8153400" cy="4876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latin typeface="+mj-lt"/>
              </a:rPr>
              <a:t>Given the same example of </a:t>
            </a:r>
            <a:r>
              <a:rPr lang="en-US" sz="2600" b="1" dirty="0" err="1">
                <a:latin typeface="+mj-lt"/>
              </a:rPr>
              <a:t>D’Andre</a:t>
            </a:r>
            <a:r>
              <a:rPr lang="en-US" sz="2600" b="1" dirty="0">
                <a:latin typeface="+mj-lt"/>
              </a:rPr>
              <a:t> banging against the window, is this a permissible use of seclusion?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dirty="0">
              <a:latin typeface="+mj-lt"/>
            </a:endParaRPr>
          </a:p>
          <a:p>
            <a:pPr fontAlgn="auto">
              <a:spcBef>
                <a:spcPts val="0"/>
              </a:spcBef>
              <a:spcAft>
                <a:spcPts val="0"/>
              </a:spcAft>
              <a:defRPr/>
            </a:pPr>
            <a:r>
              <a:rPr lang="en-US" sz="2000" dirty="0" err="1"/>
              <a:t>D’Andre’s</a:t>
            </a:r>
            <a:r>
              <a:rPr lang="en-US" sz="2000" dirty="0"/>
              <a:t> team had looked at his data, consulted with his therapist, and determined that physical restraint IS contraindicated for him because he has a history of sexual trauma and the data has shown that restraints only escalated him further. </a:t>
            </a:r>
          </a:p>
          <a:p>
            <a:pPr fontAlgn="auto">
              <a:spcBef>
                <a:spcPts val="0"/>
              </a:spcBef>
              <a:spcAft>
                <a:spcPts val="0"/>
              </a:spcAft>
              <a:defRPr/>
            </a:pPr>
            <a:endParaRPr lang="en-US" sz="1200" dirty="0"/>
          </a:p>
          <a:p>
            <a:pPr fontAlgn="auto">
              <a:spcBef>
                <a:spcPts val="0"/>
              </a:spcBef>
              <a:spcAft>
                <a:spcPts val="0"/>
              </a:spcAft>
              <a:defRPr/>
            </a:pPr>
            <a:r>
              <a:rPr lang="en-US" sz="2000" dirty="0"/>
              <a:t>So </a:t>
            </a:r>
            <a:r>
              <a:rPr lang="en-US" sz="2000" dirty="0" err="1"/>
              <a:t>D’Andre’s</a:t>
            </a:r>
            <a:r>
              <a:rPr lang="en-US" sz="2000" dirty="0"/>
              <a:t> teacher directs him to go to the quiet room and, with the classroom assistant accompanying him, he complies.</a:t>
            </a:r>
          </a:p>
          <a:p>
            <a:pPr fontAlgn="auto">
              <a:spcBef>
                <a:spcPts val="0"/>
              </a:spcBef>
              <a:spcAft>
                <a:spcPts val="0"/>
              </a:spcAft>
              <a:defRPr/>
            </a:pPr>
            <a:endParaRPr lang="en-US" sz="1200" dirty="0"/>
          </a:p>
          <a:p>
            <a:pPr fontAlgn="auto">
              <a:spcBef>
                <a:spcPts val="0"/>
              </a:spcBef>
              <a:spcAft>
                <a:spcPts val="0"/>
              </a:spcAft>
              <a:defRPr/>
            </a:pPr>
            <a:r>
              <a:rPr lang="en-US" sz="2000" dirty="0"/>
              <a:t>Once in seclusion, the assistant tells </a:t>
            </a:r>
            <a:r>
              <a:rPr lang="en-US" sz="2000" dirty="0" err="1"/>
              <a:t>D’Andre</a:t>
            </a:r>
            <a:r>
              <a:rPr lang="en-US" sz="2000" dirty="0"/>
              <a:t> that he is to remain in the quiet room for the remainder of that class period and until recess ends.  The assistant closes the door and visually monitors him from outside the room throughout that period of time.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1653413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143000"/>
          </a:xfrm>
        </p:spPr>
        <p:txBody>
          <a:bodyPr>
            <a:noAutofit/>
          </a:bodyPr>
          <a:lstStyle/>
          <a:p>
            <a:r>
              <a:rPr lang="en-US" sz="3600" b="1" dirty="0">
                <a:solidFill>
                  <a:srgbClr val="004F25"/>
                </a:solidFill>
              </a:rPr>
              <a:t>No, this is not a permissible use of seclusion</a:t>
            </a:r>
          </a:p>
        </p:txBody>
      </p:sp>
      <p:sp>
        <p:nvSpPr>
          <p:cNvPr id="5" name="Text Placeholder 4"/>
          <p:cNvSpPr>
            <a:spLocks noGrp="1"/>
          </p:cNvSpPr>
          <p:nvPr>
            <p:ph type="body" sz="quarter" idx="10"/>
          </p:nvPr>
        </p:nvSpPr>
        <p:spPr>
          <a:xfrm>
            <a:off x="533400" y="1752600"/>
            <a:ext cx="8153400" cy="4191000"/>
          </a:xfrm>
        </p:spPr>
        <p:txBody>
          <a:bodyPr/>
          <a:lstStyle/>
          <a:p>
            <a:pPr fontAlgn="auto">
              <a:spcBef>
                <a:spcPts val="0"/>
              </a:spcBef>
              <a:spcAft>
                <a:spcPts val="0"/>
              </a:spcAft>
              <a:defRPr/>
            </a:pPr>
            <a:r>
              <a:rPr lang="en-US" sz="2000" dirty="0"/>
              <a:t>The assistant was right to use seclusion rather than restraint because the team had determined restraint to be contraindicated, but</a:t>
            </a:r>
          </a:p>
          <a:p>
            <a:pPr fontAlgn="auto">
              <a:spcBef>
                <a:spcPts val="0"/>
              </a:spcBef>
              <a:spcAft>
                <a:spcPts val="0"/>
              </a:spcAft>
              <a:defRPr/>
            </a:pPr>
            <a:endParaRPr lang="en-US" sz="2000" dirty="0"/>
          </a:p>
          <a:p>
            <a:pPr fontAlgn="auto">
              <a:spcBef>
                <a:spcPts val="0"/>
              </a:spcBef>
              <a:spcAft>
                <a:spcPts val="0"/>
              </a:spcAft>
              <a:defRPr/>
            </a:pPr>
            <a:r>
              <a:rPr lang="en-US" sz="2000" dirty="0"/>
              <a:t>Seclusion is a temporary intervention, meaning that it should be terminated as soon as the student no longer poses an imminent risk of substantial harm, or as soon as less restrictive interventions may prove successful in eliminating that risk</a:t>
            </a:r>
          </a:p>
          <a:p>
            <a:pPr marL="0" marR="0" lvl="0" indent="0" defTabSz="914400" eaLnBrk="1" fontAlgn="auto" latinLnBrk="0" hangingPunct="1">
              <a:lnSpc>
                <a:spcPct val="100000"/>
              </a:lnSpc>
              <a:spcBef>
                <a:spcPts val="0"/>
              </a:spcBef>
              <a:spcAft>
                <a:spcPts val="0"/>
              </a:spcAft>
              <a:buClrTx/>
              <a:buSzTx/>
              <a:buFontTx/>
              <a:buNone/>
              <a:tabLst/>
              <a:defRPr/>
            </a:pPr>
            <a:endParaRPr lang="en-US" sz="2000" b="1" dirty="0">
              <a:latin typeface="+mj-lt"/>
            </a:endParaRPr>
          </a:p>
          <a:p>
            <a:pPr fontAlgn="auto">
              <a:spcBef>
                <a:spcPts val="0"/>
              </a:spcBef>
              <a:spcAft>
                <a:spcPts val="0"/>
              </a:spcAft>
              <a:defRPr/>
            </a:pPr>
            <a:r>
              <a:rPr lang="en-US" sz="2000" dirty="0"/>
              <a:t>The assistant should have told </a:t>
            </a:r>
            <a:r>
              <a:rPr lang="en-US" sz="2000" dirty="0" err="1"/>
              <a:t>D’Andre</a:t>
            </a:r>
            <a:r>
              <a:rPr lang="en-US" sz="2000" dirty="0"/>
              <a:t> that she would watch for signs that he was calming and/or he could tell her when he was ready to talk, and then the seclusion could end.</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170783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sz="5000" b="1" dirty="0">
                <a:solidFill>
                  <a:schemeClr val="bg1"/>
                </a:solidFill>
              </a:rPr>
              <a:t>PERMISSIBLE USE OF </a:t>
            </a:r>
            <a:r>
              <a:rPr lang="en-US" sz="6000" b="1" dirty="0">
                <a:solidFill>
                  <a:schemeClr val="bg1"/>
                </a:solidFill>
              </a:rPr>
              <a:t>RESTRAINT</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579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800" b="1" dirty="0">
                <a:solidFill>
                  <a:srgbClr val="004F25"/>
                </a:solidFill>
              </a:rPr>
              <a:t>Permissible Use of Restraint</a:t>
            </a:r>
          </a:p>
        </p:txBody>
      </p:sp>
      <p:sp>
        <p:nvSpPr>
          <p:cNvPr id="14339" name="Content Placeholder 2"/>
          <p:cNvSpPr>
            <a:spLocks noGrp="1"/>
          </p:cNvSpPr>
          <p:nvPr>
            <p:ph sz="quarter" idx="10"/>
          </p:nvPr>
        </p:nvSpPr>
        <p:spPr>
          <a:xfrm>
            <a:off x="457200" y="1600200"/>
            <a:ext cx="8229600" cy="4648200"/>
          </a:xfrm>
        </p:spPr>
        <p:txBody>
          <a:bodyPr/>
          <a:lstStyle/>
          <a:p>
            <a:pPr marL="457200" indent="-457200">
              <a:buFont typeface="Arial"/>
              <a:buChar char="•"/>
            </a:pPr>
            <a:r>
              <a:rPr lang="en-US" altLang="en-US" sz="2400" dirty="0"/>
              <a:t>Only when a student’s behavior poses an imminent and substantial risk of physical injury to the student or to others</a:t>
            </a:r>
          </a:p>
          <a:p>
            <a:endParaRPr lang="en-US" altLang="en-US" sz="1400" dirty="0"/>
          </a:p>
          <a:p>
            <a:pPr marL="457200" indent="-457200">
              <a:buFont typeface="Arial"/>
              <a:buChar char="•"/>
            </a:pPr>
            <a:r>
              <a:rPr lang="en-US" altLang="en-US" sz="2400" dirty="0"/>
              <a:t>Only when less restrictive interventions have failed or  would be ineffective in stopping such imminent danger or injury</a:t>
            </a:r>
          </a:p>
          <a:p>
            <a:endParaRPr lang="en-US" altLang="en-US" sz="1400" dirty="0"/>
          </a:p>
          <a:p>
            <a:pPr marL="457200" indent="-457200">
              <a:buFont typeface="Arial"/>
              <a:buChar char="•"/>
            </a:pPr>
            <a:r>
              <a:rPr lang="en-US" altLang="en-US" sz="2400" dirty="0"/>
              <a:t>Only in accordance with a school-wide safety plan that is consistent with these rules</a:t>
            </a:r>
          </a:p>
          <a:p>
            <a:pPr marL="457200" indent="-457200">
              <a:buFont typeface="Arial"/>
              <a:buChar char="•"/>
            </a:pPr>
            <a:endParaRPr lang="en-US" altLang="en-US" sz="1400" dirty="0"/>
          </a:p>
          <a:p>
            <a:pPr marL="457200" indent="-457200">
              <a:buFont typeface="Arial"/>
              <a:buChar char="•"/>
            </a:pPr>
            <a:r>
              <a:rPr lang="en-US" altLang="en-US" sz="2400" dirty="0"/>
              <a:t>Only when monitored face-to-face by a staff member</a:t>
            </a:r>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990600"/>
          </a:xfrm>
        </p:spPr>
        <p:txBody>
          <a:bodyPr>
            <a:noAutofit/>
          </a:bodyPr>
          <a:lstStyle/>
          <a:p>
            <a:r>
              <a:rPr lang="en-US" altLang="en-US" sz="4400" b="1" dirty="0">
                <a:solidFill>
                  <a:srgbClr val="004F25"/>
                </a:solidFill>
              </a:rPr>
              <a:t>Permissible Use of Restraint Cont.</a:t>
            </a:r>
            <a:endParaRPr lang="en-US" altLang="en-US" sz="4400" dirty="0"/>
          </a:p>
        </p:txBody>
      </p:sp>
      <p:sp>
        <p:nvSpPr>
          <p:cNvPr id="14339" name="Content Placeholder 2"/>
          <p:cNvSpPr>
            <a:spLocks noGrp="1"/>
          </p:cNvSpPr>
          <p:nvPr>
            <p:ph sz="quarter" idx="10"/>
          </p:nvPr>
        </p:nvSpPr>
        <p:spPr>
          <a:xfrm>
            <a:off x="457200" y="1600200"/>
            <a:ext cx="8229600" cy="4648200"/>
          </a:xfrm>
        </p:spPr>
        <p:txBody>
          <a:bodyPr/>
          <a:lstStyle/>
          <a:p>
            <a:pPr marL="457200" indent="-457200">
              <a:buFont typeface="Arial"/>
              <a:buChar char="•"/>
            </a:pPr>
            <a:r>
              <a:rPr lang="en-US" altLang="en-US" sz="2000" dirty="0"/>
              <a:t>Only when used in a manner that is safe, proportionate to, and sensitive to the student’s:</a:t>
            </a:r>
          </a:p>
          <a:p>
            <a:pPr marL="457200" indent="-457200">
              <a:buFont typeface="Arial"/>
              <a:buChar char="•"/>
            </a:pPr>
            <a:endParaRPr lang="en-US" altLang="en-US" sz="1000" dirty="0"/>
          </a:p>
          <a:p>
            <a:pPr marL="1200150" lvl="1" indent="-457200">
              <a:buFont typeface="Arial"/>
              <a:buChar char="•"/>
            </a:pPr>
            <a:r>
              <a:rPr lang="en-US" altLang="en-US" sz="1900" dirty="0"/>
              <a:t>Severity of behavior</a:t>
            </a:r>
          </a:p>
          <a:p>
            <a:pPr marL="1200150" lvl="1" indent="-457200">
              <a:buFont typeface="Arial"/>
              <a:buChar char="•"/>
            </a:pPr>
            <a:r>
              <a:rPr lang="en-US" altLang="en-US" sz="1900" dirty="0"/>
              <a:t>Chronological and developmental age</a:t>
            </a:r>
          </a:p>
          <a:p>
            <a:pPr marL="1200150" lvl="1" indent="-457200">
              <a:buFont typeface="Arial"/>
              <a:buChar char="•"/>
            </a:pPr>
            <a:r>
              <a:rPr lang="en-US" altLang="en-US" sz="1900" dirty="0"/>
              <a:t>Physical size</a:t>
            </a:r>
          </a:p>
          <a:p>
            <a:pPr marL="1200150" lvl="1" indent="-457200">
              <a:buFont typeface="Arial"/>
              <a:buChar char="•"/>
            </a:pPr>
            <a:r>
              <a:rPr lang="en-US" altLang="en-US" sz="1900" dirty="0"/>
              <a:t>Gender</a:t>
            </a:r>
          </a:p>
          <a:p>
            <a:pPr marL="1200150" lvl="1" indent="-457200">
              <a:buFont typeface="Arial"/>
              <a:buChar char="•"/>
            </a:pPr>
            <a:r>
              <a:rPr lang="en-US" altLang="en-US" sz="1900" dirty="0"/>
              <a:t>Ability to communicate</a:t>
            </a:r>
          </a:p>
          <a:p>
            <a:pPr marL="1200150" lvl="1" indent="-457200">
              <a:buFont typeface="Arial"/>
              <a:buChar char="•"/>
            </a:pPr>
            <a:r>
              <a:rPr lang="en-US" altLang="en-US" sz="1900" dirty="0"/>
              <a:t>Cognitive ability</a:t>
            </a:r>
          </a:p>
          <a:p>
            <a:pPr marL="1200150" lvl="1" indent="-457200">
              <a:buFont typeface="Arial"/>
              <a:buChar char="•"/>
            </a:pPr>
            <a:r>
              <a:rPr lang="en-US" altLang="en-US" sz="1900" dirty="0"/>
              <a:t>Known physical, medical, psychiatric, and personal history</a:t>
            </a:r>
          </a:p>
          <a:p>
            <a:pPr marL="1200150" lvl="1" indent="-457200">
              <a:buFont typeface="Arial"/>
              <a:buChar char="•"/>
            </a:pPr>
            <a:endParaRPr lang="en-US" altLang="en-US" sz="1000" dirty="0"/>
          </a:p>
          <a:p>
            <a:pPr marL="457200" indent="-457200">
              <a:buFont typeface="Arial"/>
              <a:buChar char="•"/>
            </a:pPr>
            <a:r>
              <a:rPr lang="en-US" altLang="en-US" sz="2000" dirty="0"/>
              <a:t>Only by school personnel or contracted staff who’ve been trained and certified to do so</a:t>
            </a:r>
          </a:p>
          <a:p>
            <a:endParaRPr lang="en-US" altLang="en-US" dirty="0"/>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400" b="1" dirty="0">
                <a:solidFill>
                  <a:srgbClr val="004F25"/>
                </a:solidFill>
              </a:rPr>
              <a:t>Permissible Use of Restraint Cont.</a:t>
            </a:r>
            <a:endParaRPr lang="en-US" altLang="en-US" sz="4400" dirty="0"/>
          </a:p>
        </p:txBody>
      </p:sp>
      <p:sp>
        <p:nvSpPr>
          <p:cNvPr id="14339" name="Content Placeholder 2"/>
          <p:cNvSpPr>
            <a:spLocks noGrp="1"/>
          </p:cNvSpPr>
          <p:nvPr>
            <p:ph sz="quarter" idx="10"/>
          </p:nvPr>
        </p:nvSpPr>
        <p:spPr>
          <a:xfrm>
            <a:off x="457200" y="1828800"/>
            <a:ext cx="8229600" cy="4267200"/>
          </a:xfrm>
        </p:spPr>
        <p:txBody>
          <a:bodyPr/>
          <a:lstStyle/>
          <a:p>
            <a:pPr marL="457200" indent="-457200">
              <a:buFont typeface="Arial"/>
              <a:buChar char="•"/>
            </a:pPr>
            <a:r>
              <a:rPr lang="en-US" altLang="en-US" sz="2800" b="1" dirty="0"/>
              <a:t>Remember what we said about prone and supine restraints</a:t>
            </a:r>
          </a:p>
          <a:p>
            <a:endParaRPr lang="en-US" altLang="en-US" sz="800" dirty="0"/>
          </a:p>
          <a:p>
            <a:pPr marL="1200150" lvl="1" indent="-457200">
              <a:buFont typeface="Arial"/>
              <a:buChar char="•"/>
            </a:pPr>
            <a:r>
              <a:rPr lang="en-US" altLang="en-US" sz="2400" dirty="0"/>
              <a:t>Only when the student’s size and severity of behavior require such a restraint because a less restrictive restraint has failed or would be ineffective to prevent harm to the student or others</a:t>
            </a:r>
          </a:p>
        </p:txBody>
      </p:sp>
    </p:spTree>
    <p:extLst>
      <p:ext uri="{BB962C8B-B14F-4D97-AF65-F5344CB8AC3E}">
        <p14:creationId xmlns:p14="http://schemas.microsoft.com/office/powerpoint/2010/main" val="1732958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5400" b="1" dirty="0">
                <a:solidFill>
                  <a:schemeClr val="accent1"/>
                </a:solidFill>
              </a:rPr>
              <a:t>POLL</a:t>
            </a:r>
          </a:p>
        </p:txBody>
      </p:sp>
      <p:sp>
        <p:nvSpPr>
          <p:cNvPr id="3" name="Text Placeholder 2"/>
          <p:cNvSpPr>
            <a:spLocks noGrp="1"/>
          </p:cNvSpPr>
          <p:nvPr>
            <p:ph type="body" sz="quarter" idx="10"/>
          </p:nvPr>
        </p:nvSpPr>
        <p:spPr>
          <a:xfrm>
            <a:off x="533400" y="2438400"/>
            <a:ext cx="8153400" cy="36576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dirty="0">
                <a:latin typeface="+mj-lt"/>
              </a:rPr>
              <a:t>Given the following scenario, would restraint be permissible?</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1" dirty="0">
                <a:latin typeface="+mj-lt"/>
              </a:rPr>
              <a:t>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b="1"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t>On September 8, 2020, Elianna was filled with anxiety about returning to school.  Seeing grown-ups with masks on their faces and thermometers pointed at heads was an unfamiliar and terrifying sight that triggered a trauma response for her.</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Given her young age and her tendency to act impulsively, as soon as her mother returned to her car, Elianna ran after her ... and was headed right into the steady flow of traffic on the road outside of the schoolyard.</a:t>
            </a:r>
          </a:p>
        </p:txBody>
      </p:sp>
      <p:cxnSp>
        <p:nvCxnSpPr>
          <p:cNvPr id="5" name="Straight Connector 4">
            <a:extLst>
              <a:ext uri="{FF2B5EF4-FFF2-40B4-BE49-F238E27FC236}">
                <a16:creationId xmlns:a16="http://schemas.microsoft.com/office/drawing/2014/main" id="{ECE03515-BC03-DB4B-ACA1-1F4FFA3715B1}"/>
              </a:ext>
            </a:extLst>
          </p:cNvPr>
          <p:cNvCxnSpPr>
            <a:cxnSpLocks/>
          </p:cNvCxnSpPr>
          <p:nvPr/>
        </p:nvCxnSpPr>
        <p:spPr>
          <a:xfrm>
            <a:off x="152400" y="161109"/>
            <a:ext cx="8915400" cy="0"/>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492A4F-9623-B943-A5D5-DA60923DDDDB}"/>
              </a:ext>
            </a:extLst>
          </p:cNvPr>
          <p:cNvCxnSpPr>
            <a:cxnSpLocks/>
          </p:cNvCxnSpPr>
          <p:nvPr/>
        </p:nvCxnSpPr>
        <p:spPr>
          <a:xfrm>
            <a:off x="152400" y="152400"/>
            <a:ext cx="0" cy="6324600"/>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A66DC5-8B66-1349-813A-E5E4AC1C73F2}"/>
              </a:ext>
            </a:extLst>
          </p:cNvPr>
          <p:cNvCxnSpPr>
            <a:cxnSpLocks/>
          </p:cNvCxnSpPr>
          <p:nvPr/>
        </p:nvCxnSpPr>
        <p:spPr>
          <a:xfrm>
            <a:off x="8991600" y="152400"/>
            <a:ext cx="0" cy="6172200"/>
          </a:xfrm>
          <a:prstGeom prst="line">
            <a:avLst/>
          </a:prstGeom>
          <a:ln w="12065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36786B1-DB46-B549-ABA2-7E4E9BA6B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985" y="1228793"/>
            <a:ext cx="4450810" cy="820636"/>
          </a:xfrm>
          <a:prstGeom prst="rect">
            <a:avLst/>
          </a:prstGeom>
        </p:spPr>
      </p:pic>
    </p:spTree>
    <p:extLst>
      <p:ext uri="{BB962C8B-B14F-4D97-AF65-F5344CB8AC3E}">
        <p14:creationId xmlns:p14="http://schemas.microsoft.com/office/powerpoint/2010/main" val="345448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altLang="en-US" sz="4800" b="1" dirty="0">
                <a:solidFill>
                  <a:srgbClr val="004F25"/>
                </a:solidFill>
              </a:rPr>
              <a:t>Purposes of Rule 4500</a:t>
            </a:r>
          </a:p>
        </p:txBody>
      </p:sp>
      <p:sp>
        <p:nvSpPr>
          <p:cNvPr id="13315" name="Text Placeholder 2"/>
          <p:cNvSpPr>
            <a:spLocks noGrp="1"/>
          </p:cNvSpPr>
          <p:nvPr>
            <p:ph type="body" sz="quarter" idx="10"/>
          </p:nvPr>
        </p:nvSpPr>
        <p:spPr/>
        <p:txBody>
          <a:bodyPr/>
          <a:lstStyle/>
          <a:p>
            <a:r>
              <a:rPr lang="en-US" altLang="en-US" dirty="0"/>
              <a:t>To create and maintain positive and safe environments</a:t>
            </a:r>
          </a:p>
          <a:p>
            <a:pPr marL="0" indent="0">
              <a:buNone/>
            </a:pPr>
            <a:endParaRPr lang="en-US" altLang="en-US" sz="1600" dirty="0"/>
          </a:p>
          <a:p>
            <a:r>
              <a:rPr lang="en-US" altLang="en-US" dirty="0"/>
              <a:t>To promote positive behavioral interventions and supports</a:t>
            </a:r>
          </a:p>
          <a:p>
            <a:pPr marL="0" indent="0">
              <a:buNone/>
            </a:pPr>
            <a:endParaRPr lang="en-US" altLang="en-US" sz="1600" dirty="0"/>
          </a:p>
          <a:p>
            <a:r>
              <a:rPr lang="en-US" altLang="en-US" dirty="0"/>
              <a:t>To ensure that students are not subjected to inappropriate use of restraint or seclusion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5400" b="1" dirty="0">
                <a:solidFill>
                  <a:schemeClr val="accent1"/>
                </a:solidFill>
              </a:rPr>
              <a:t>And the Answer is ...</a:t>
            </a:r>
          </a:p>
        </p:txBody>
      </p:sp>
      <p:sp>
        <p:nvSpPr>
          <p:cNvPr id="3" name="Text Placeholder 2"/>
          <p:cNvSpPr>
            <a:spLocks noGrp="1"/>
          </p:cNvSpPr>
          <p:nvPr>
            <p:ph type="body" sz="quarter" idx="10"/>
          </p:nvPr>
        </p:nvSpPr>
        <p:spPr>
          <a:xfrm>
            <a:off x="533400" y="2438400"/>
            <a:ext cx="8153400" cy="3733800"/>
          </a:xfrm>
        </p:spPr>
        <p:txBody>
          <a:bodyPr/>
          <a:lstStyle/>
          <a:p>
            <a:pPr fontAlgn="auto">
              <a:spcBef>
                <a:spcPts val="0"/>
              </a:spcBef>
              <a:spcAft>
                <a:spcPts val="0"/>
              </a:spcAft>
              <a:defRPr/>
            </a:pPr>
            <a:endParaRPr lang="en-US" sz="1000" dirty="0">
              <a:latin typeface="+mj-lt"/>
            </a:endParaRPr>
          </a:p>
          <a:p>
            <a:pPr fontAlgn="auto">
              <a:spcBef>
                <a:spcPts val="0"/>
              </a:spcBef>
              <a:spcAft>
                <a:spcPts val="0"/>
              </a:spcAft>
              <a:defRPr/>
            </a:pPr>
            <a:r>
              <a:rPr lang="en-US" sz="1800" dirty="0"/>
              <a:t>Although it has been determined that restraints are contraindicated during the COVID-19 pandemic, there may be some instances in which the risk of severe bodily harm may outweigh the risk of exposure to the virus.</a:t>
            </a:r>
          </a:p>
          <a:p>
            <a:pPr fontAlgn="auto">
              <a:spcBef>
                <a:spcPts val="0"/>
              </a:spcBef>
              <a:spcAft>
                <a:spcPts val="0"/>
              </a:spcAft>
              <a:defRPr/>
            </a:pPr>
            <a:endParaRPr lang="en-US" sz="1000" dirty="0"/>
          </a:p>
          <a:p>
            <a:pPr fontAlgn="auto">
              <a:spcBef>
                <a:spcPts val="0"/>
              </a:spcBef>
              <a:spcAft>
                <a:spcPts val="0"/>
              </a:spcAft>
              <a:defRPr/>
            </a:pPr>
            <a:r>
              <a:rPr lang="en-US" sz="1800" dirty="0"/>
              <a:t>Decisions like these may need to be made at a moment’s notice but they should also be made with the best professional judgment available at that time, and may differ from case to case.</a:t>
            </a:r>
          </a:p>
          <a:p>
            <a:pPr fontAlgn="auto">
              <a:spcBef>
                <a:spcPts val="0"/>
              </a:spcBef>
              <a:spcAft>
                <a:spcPts val="0"/>
              </a:spcAft>
              <a:defRPr/>
            </a:pPr>
            <a:endParaRPr lang="en-US" sz="1000" dirty="0"/>
          </a:p>
          <a:p>
            <a:pPr fontAlgn="auto">
              <a:spcBef>
                <a:spcPts val="0"/>
              </a:spcBef>
              <a:spcAft>
                <a:spcPts val="0"/>
              </a:spcAft>
              <a:defRPr/>
            </a:pPr>
            <a:r>
              <a:rPr lang="en-US" sz="1800" dirty="0"/>
              <a:t>Ultimately, each school, along with their COVID coordinator, will need to determine the school’s and staff members’ capacity to intervene in situations like this and with what type of PPE</a:t>
            </a:r>
          </a:p>
          <a:p>
            <a:pPr fontAlgn="auto">
              <a:spcBef>
                <a:spcPts val="0"/>
              </a:spcBef>
              <a:spcAft>
                <a:spcPts val="0"/>
              </a:spcAft>
              <a:defRPr/>
            </a:pPr>
            <a:endParaRPr lang="en-US" sz="1000" dirty="0"/>
          </a:p>
          <a:p>
            <a:pPr fontAlgn="auto">
              <a:spcBef>
                <a:spcPts val="0"/>
              </a:spcBef>
              <a:spcAft>
                <a:spcPts val="0"/>
              </a:spcAft>
              <a:defRPr/>
            </a:pPr>
            <a:r>
              <a:rPr lang="en-US" sz="1800" dirty="0"/>
              <a:t>Later, we will discuss what to do and not do when restraints occur during the COVID pandemic</a:t>
            </a:r>
          </a:p>
        </p:txBody>
      </p:sp>
      <p:cxnSp>
        <p:nvCxnSpPr>
          <p:cNvPr id="5" name="Straight Connector 4">
            <a:extLst>
              <a:ext uri="{FF2B5EF4-FFF2-40B4-BE49-F238E27FC236}">
                <a16:creationId xmlns:a16="http://schemas.microsoft.com/office/drawing/2014/main" id="{ECE03515-BC03-DB4B-ACA1-1F4FFA3715B1}"/>
              </a:ext>
            </a:extLst>
          </p:cNvPr>
          <p:cNvCxnSpPr>
            <a:cxnSpLocks/>
          </p:cNvCxnSpPr>
          <p:nvPr/>
        </p:nvCxnSpPr>
        <p:spPr>
          <a:xfrm>
            <a:off x="152400" y="161109"/>
            <a:ext cx="8915400" cy="0"/>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492A4F-9623-B943-A5D5-DA60923DDDDB}"/>
              </a:ext>
            </a:extLst>
          </p:cNvPr>
          <p:cNvCxnSpPr>
            <a:cxnSpLocks/>
          </p:cNvCxnSpPr>
          <p:nvPr/>
        </p:nvCxnSpPr>
        <p:spPr>
          <a:xfrm>
            <a:off x="152400" y="152400"/>
            <a:ext cx="0" cy="6324600"/>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A66DC5-8B66-1349-813A-E5E4AC1C73F2}"/>
              </a:ext>
            </a:extLst>
          </p:cNvPr>
          <p:cNvCxnSpPr>
            <a:cxnSpLocks/>
          </p:cNvCxnSpPr>
          <p:nvPr/>
        </p:nvCxnSpPr>
        <p:spPr>
          <a:xfrm>
            <a:off x="8991600" y="152400"/>
            <a:ext cx="0" cy="6172200"/>
          </a:xfrm>
          <a:prstGeom prst="line">
            <a:avLst/>
          </a:prstGeom>
          <a:ln w="12065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A6FB9AE-4A69-484F-8B6E-F8966449F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10490"/>
            <a:ext cx="4876800" cy="846910"/>
          </a:xfrm>
          <a:prstGeom prst="rect">
            <a:avLst/>
          </a:prstGeom>
        </p:spPr>
      </p:pic>
      <p:sp>
        <p:nvSpPr>
          <p:cNvPr id="16" name="TextBox 15">
            <a:extLst>
              <a:ext uri="{FF2B5EF4-FFF2-40B4-BE49-F238E27FC236}">
                <a16:creationId xmlns:a16="http://schemas.microsoft.com/office/drawing/2014/main" id="{73787048-E61A-0043-93EE-2CE4A5C51EE9}"/>
              </a:ext>
            </a:extLst>
          </p:cNvPr>
          <p:cNvSpPr txBox="1"/>
          <p:nvPr/>
        </p:nvSpPr>
        <p:spPr>
          <a:xfrm>
            <a:off x="846306" y="28793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21216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WHAT IF ...</a:t>
            </a:r>
          </a:p>
        </p:txBody>
      </p:sp>
      <p:sp>
        <p:nvSpPr>
          <p:cNvPr id="5" name="Text Placeholder 4"/>
          <p:cNvSpPr>
            <a:spLocks noGrp="1"/>
          </p:cNvSpPr>
          <p:nvPr>
            <p:ph type="body" sz="quarter" idx="10"/>
          </p:nvPr>
        </p:nvSpPr>
        <p:spPr>
          <a:xfrm>
            <a:off x="533400" y="1371600"/>
            <a:ext cx="8153400" cy="4876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b="1" dirty="0"/>
              <a:t>Given the same example of Elianna, would a restraint be permissible in this instance?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600" b="1"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a:t>Instead of running onto the road and into traffic, Elianna ran instead to the playground and began swinging, refusing to get her temperature taken and refusing to enter the building.</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1580524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143000"/>
          </a:xfrm>
        </p:spPr>
        <p:txBody>
          <a:bodyPr>
            <a:noAutofit/>
          </a:bodyPr>
          <a:lstStyle/>
          <a:p>
            <a:r>
              <a:rPr lang="en-US" sz="3600" b="1" dirty="0">
                <a:solidFill>
                  <a:srgbClr val="004F25"/>
                </a:solidFill>
              </a:rPr>
              <a:t>No, this is not a permissible use of restraint</a:t>
            </a:r>
          </a:p>
        </p:txBody>
      </p:sp>
      <p:sp>
        <p:nvSpPr>
          <p:cNvPr id="5" name="Text Placeholder 4"/>
          <p:cNvSpPr>
            <a:spLocks noGrp="1"/>
          </p:cNvSpPr>
          <p:nvPr>
            <p:ph type="body" sz="quarter" idx="10"/>
          </p:nvPr>
        </p:nvSpPr>
        <p:spPr>
          <a:xfrm>
            <a:off x="533400" y="1752600"/>
            <a:ext cx="8153400" cy="4191000"/>
          </a:xfrm>
        </p:spPr>
        <p:txBody>
          <a:bodyPr/>
          <a:lstStyle/>
          <a:p>
            <a:pPr fontAlgn="auto">
              <a:spcBef>
                <a:spcPts val="0"/>
              </a:spcBef>
              <a:spcAft>
                <a:spcPts val="0"/>
              </a:spcAft>
              <a:defRPr/>
            </a:pPr>
            <a:r>
              <a:rPr lang="en-US" sz="2000" dirty="0"/>
              <a:t>Although it’s against school rules and against COVID safety protocols, swinging on a swing does not pose an imminent risk of significant physical harm.</a:t>
            </a:r>
          </a:p>
        </p:txBody>
      </p:sp>
    </p:spTree>
    <p:extLst>
      <p:ext uri="{BB962C8B-B14F-4D97-AF65-F5344CB8AC3E}">
        <p14:creationId xmlns:p14="http://schemas.microsoft.com/office/powerpoint/2010/main" val="1930135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b="1" dirty="0">
                <a:solidFill>
                  <a:schemeClr val="bg1"/>
                </a:solidFill>
              </a:rPr>
              <a:t>PROHIBITED INTERVENTIONS</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046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4800" b="1" dirty="0">
                <a:solidFill>
                  <a:srgbClr val="004F25"/>
                </a:solidFill>
              </a:rPr>
              <a:t>Prohibited Interventions</a:t>
            </a:r>
          </a:p>
        </p:txBody>
      </p:sp>
      <p:sp>
        <p:nvSpPr>
          <p:cNvPr id="14339" name="Content Placeholder 2"/>
          <p:cNvSpPr>
            <a:spLocks noGrp="1"/>
          </p:cNvSpPr>
          <p:nvPr>
            <p:ph sz="quarter" idx="10"/>
          </p:nvPr>
        </p:nvSpPr>
        <p:spPr>
          <a:xfrm>
            <a:off x="457200" y="1676400"/>
            <a:ext cx="8229600" cy="4572000"/>
          </a:xfrm>
        </p:spPr>
        <p:txBody>
          <a:bodyPr/>
          <a:lstStyle/>
          <a:p>
            <a:pPr marL="457200" indent="-457200">
              <a:buFont typeface="Arial"/>
              <a:buChar char="•"/>
            </a:pPr>
            <a:r>
              <a:rPr lang="en-US" altLang="en-US" sz="2400" dirty="0"/>
              <a:t>Mechanical restraint</a:t>
            </a:r>
          </a:p>
          <a:p>
            <a:endParaRPr lang="en-US" altLang="en-US" sz="1000" dirty="0"/>
          </a:p>
          <a:p>
            <a:pPr marL="457200" indent="-457200">
              <a:buFont typeface="Arial"/>
              <a:buChar char="•"/>
            </a:pPr>
            <a:r>
              <a:rPr lang="en-US" altLang="en-US" sz="2400" dirty="0"/>
              <a:t>Chemical restraint</a:t>
            </a:r>
          </a:p>
          <a:p>
            <a:endParaRPr lang="en-US" altLang="en-US" sz="1000" dirty="0"/>
          </a:p>
          <a:p>
            <a:pPr marL="457200" indent="-457200">
              <a:buFont typeface="Arial"/>
              <a:buChar char="•"/>
            </a:pPr>
            <a:r>
              <a:rPr lang="en-US" altLang="en-US" sz="2400" dirty="0"/>
              <a:t>Any intervention that restricts or limits breathing or communication, causes pain, or is imposed without maintaining direct visual contact</a:t>
            </a:r>
          </a:p>
          <a:p>
            <a:endParaRPr lang="en-US" altLang="en-US" sz="1000" dirty="0"/>
          </a:p>
          <a:p>
            <a:pPr marL="457200" indent="-457200">
              <a:buFont typeface="Arial"/>
              <a:buChar char="•"/>
            </a:pPr>
            <a:r>
              <a:rPr lang="en-US" altLang="en-US" sz="2400" dirty="0"/>
              <a:t>For convenience of staff</a:t>
            </a:r>
          </a:p>
          <a:p>
            <a:pPr marL="457200" indent="-457200">
              <a:buFont typeface="Arial"/>
              <a:buChar char="•"/>
            </a:pPr>
            <a:endParaRPr lang="en-US" altLang="en-US" sz="1000" dirty="0"/>
          </a:p>
          <a:p>
            <a:pPr marL="457200" indent="-457200">
              <a:buFont typeface="Arial"/>
              <a:buChar char="•"/>
            </a:pPr>
            <a:r>
              <a:rPr lang="en-US" altLang="en-US" sz="2400" dirty="0"/>
              <a:t>As a substitute for an educational program</a:t>
            </a:r>
          </a:p>
          <a:p>
            <a:pPr marL="457200" indent="-457200">
              <a:buFont typeface="Arial"/>
              <a:buChar char="•"/>
            </a:pPr>
            <a:endParaRPr lang="en-US" altLang="en-US" sz="1000" dirty="0"/>
          </a:p>
          <a:p>
            <a:pPr marL="457200" indent="-457200">
              <a:buFont typeface="Arial"/>
              <a:buChar char="•"/>
            </a:pPr>
            <a:r>
              <a:rPr lang="en-US" altLang="en-US" sz="2400" dirty="0"/>
              <a:t>As a substitute for inadequate staffing or training</a:t>
            </a:r>
          </a:p>
          <a:p>
            <a:pPr marL="457200" indent="-457200">
              <a:buFont typeface="Arial"/>
              <a:buChar char="•"/>
            </a:pPr>
            <a:endParaRPr lang="en-US" altLang="en-US" sz="2400" dirty="0"/>
          </a:p>
          <a:p>
            <a:endParaRPr lang="en-US" altLang="en-US" sz="800" dirty="0"/>
          </a:p>
          <a:p>
            <a:pPr marL="457200" indent="-457200">
              <a:buFont typeface="Arial"/>
              <a:buChar char="•"/>
            </a:pPr>
            <a:endParaRPr lang="en-US" altLang="en-US" sz="3000" dirty="0"/>
          </a:p>
          <a:p>
            <a:endParaRPr lang="en-US" altLang="en-US" sz="800" dirty="0"/>
          </a:p>
          <a:p>
            <a:endParaRPr lang="en-US" altLang="en-US" dirty="0"/>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4800" b="1" dirty="0">
                <a:solidFill>
                  <a:srgbClr val="004F25"/>
                </a:solidFill>
              </a:rPr>
              <a:t>Prohibited Interventions Cont.</a:t>
            </a:r>
            <a:endParaRPr lang="en-US" altLang="en-US" sz="4800" dirty="0"/>
          </a:p>
        </p:txBody>
      </p:sp>
      <p:sp>
        <p:nvSpPr>
          <p:cNvPr id="14339" name="Content Placeholder 2"/>
          <p:cNvSpPr>
            <a:spLocks noGrp="1"/>
          </p:cNvSpPr>
          <p:nvPr>
            <p:ph sz="quarter" idx="10"/>
          </p:nvPr>
        </p:nvSpPr>
        <p:spPr>
          <a:xfrm>
            <a:off x="457200" y="1676400"/>
            <a:ext cx="8229600" cy="4572000"/>
          </a:xfrm>
        </p:spPr>
        <p:txBody>
          <a:bodyPr/>
          <a:lstStyle/>
          <a:p>
            <a:endParaRPr lang="en-US" altLang="en-US" sz="2000" dirty="0"/>
          </a:p>
          <a:p>
            <a:pPr marL="457200" indent="-457200">
              <a:buFont typeface="Arial"/>
              <a:buChar char="•"/>
            </a:pPr>
            <a:r>
              <a:rPr lang="en-US" altLang="en-US" sz="2000" dirty="0"/>
              <a:t>As a form of discipline or punishment</a:t>
            </a:r>
          </a:p>
          <a:p>
            <a:endParaRPr lang="en-US" altLang="en-US" sz="1200" dirty="0"/>
          </a:p>
          <a:p>
            <a:pPr marL="457200" indent="-457200">
              <a:buFont typeface="Arial"/>
              <a:buChar char="•"/>
            </a:pPr>
            <a:r>
              <a:rPr lang="en-US" altLang="en-US" sz="2000" dirty="0"/>
              <a:t>In response to student’s use of disrespect</a:t>
            </a:r>
          </a:p>
          <a:p>
            <a:endParaRPr lang="en-US" altLang="en-US" sz="1200" dirty="0"/>
          </a:p>
          <a:p>
            <a:pPr marL="457200" indent="-457200">
              <a:buFont typeface="Arial"/>
              <a:buChar char="•"/>
            </a:pPr>
            <a:r>
              <a:rPr lang="en-US" altLang="en-US" sz="2000" dirty="0"/>
              <a:t>In response to a verbal threat not accompanied by the means or intent to carry out that threat</a:t>
            </a:r>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92150"/>
          </a:xfrm>
        </p:spPr>
        <p:txBody>
          <a:bodyPr>
            <a:normAutofit fontScale="90000"/>
          </a:bodyPr>
          <a:lstStyle/>
          <a:p>
            <a:r>
              <a:rPr lang="en-US" sz="4800" b="1" dirty="0">
                <a:solidFill>
                  <a:srgbClr val="004F25"/>
                </a:solidFill>
              </a:rPr>
              <a:t>POLL</a:t>
            </a:r>
          </a:p>
        </p:txBody>
      </p:sp>
      <p:sp>
        <p:nvSpPr>
          <p:cNvPr id="9" name="Text Placeholder 8">
            <a:extLst>
              <a:ext uri="{FF2B5EF4-FFF2-40B4-BE49-F238E27FC236}">
                <a16:creationId xmlns:a16="http://schemas.microsoft.com/office/drawing/2014/main" id="{318E28BC-B15D-9244-BD0A-E82E042BF89C}"/>
              </a:ext>
            </a:extLst>
          </p:cNvPr>
          <p:cNvSpPr>
            <a:spLocks noGrp="1"/>
          </p:cNvSpPr>
          <p:nvPr>
            <p:ph type="body" sz="quarter" idx="10"/>
          </p:nvPr>
        </p:nvSpPr>
        <p:spPr>
          <a:xfrm>
            <a:off x="533400" y="2209800"/>
            <a:ext cx="8153400" cy="4038600"/>
          </a:xfrm>
        </p:spPr>
        <p:txBody>
          <a:bodyPr/>
          <a:lstStyle/>
          <a:p>
            <a:pPr marL="0" lvl="0" indent="0" algn="ctr" fontAlgn="auto">
              <a:spcBef>
                <a:spcPts val="0"/>
              </a:spcBef>
              <a:spcAft>
                <a:spcPts val="0"/>
              </a:spcAft>
              <a:buNone/>
              <a:defRPr/>
            </a:pPr>
            <a:r>
              <a:rPr lang="en-US" sz="2000" b="1" dirty="0"/>
              <a:t>Given the following scenario, would the following intervention be permissible? Why or why not?</a:t>
            </a:r>
          </a:p>
          <a:p>
            <a:pPr marL="0" lvl="0" indent="0" fontAlgn="auto">
              <a:spcBef>
                <a:spcPts val="0"/>
              </a:spcBef>
              <a:spcAft>
                <a:spcPts val="0"/>
              </a:spcAft>
              <a:buNone/>
              <a:defRPr/>
            </a:pPr>
            <a:endParaRPr lang="en-US" sz="1000" b="1" dirty="0"/>
          </a:p>
          <a:p>
            <a:pPr marL="0" indent="0">
              <a:buNone/>
            </a:pPr>
            <a:r>
              <a:rPr lang="en-US" sz="1800" dirty="0"/>
              <a:t>Frankie is frequently disruptive in class, often defiant when given instructions, and uses racial slurs when he gets angry. The school psychologist conducted a Functional Behavior Assessment and the team used that to develop a clearly defined Behavior Support Plan.</a:t>
            </a:r>
          </a:p>
          <a:p>
            <a:pPr marL="0" indent="0">
              <a:buNone/>
            </a:pPr>
            <a:endParaRPr lang="en-US" sz="1000" dirty="0"/>
          </a:p>
          <a:p>
            <a:pPr marL="0" indent="0">
              <a:buNone/>
            </a:pPr>
            <a:r>
              <a:rPr lang="en-US" sz="1800" dirty="0"/>
              <a:t>When a classmate reached for a toy, Frankie used an offensive term related to his peer’s race.  </a:t>
            </a:r>
          </a:p>
          <a:p>
            <a:pPr marL="0" indent="0">
              <a:buNone/>
            </a:pPr>
            <a:endParaRPr lang="en-US" sz="1000" dirty="0"/>
          </a:p>
          <a:p>
            <a:pPr marL="0" indent="0">
              <a:buNone/>
            </a:pPr>
            <a:r>
              <a:rPr lang="en-US" sz="1800" dirty="0"/>
              <a:t>Because his plan stated that he is to receive a ten-minute time-out in response to the use of offensive racial language, his BI brought Frankie to the seclusion room, shut the door, set the timer for ten minutes, and monitored him through the window throughout the time-out.</a:t>
            </a:r>
          </a:p>
          <a:p>
            <a:pPr marL="0" indent="0">
              <a:buNone/>
            </a:pPr>
            <a:endParaRPr lang="en-US" sz="1000" dirty="0"/>
          </a:p>
          <a:p>
            <a:pPr marL="0" indent="0">
              <a:buNone/>
            </a:pPr>
            <a:endParaRPr lang="en-US" sz="1000" dirty="0"/>
          </a:p>
        </p:txBody>
      </p:sp>
      <p:pic>
        <p:nvPicPr>
          <p:cNvPr id="8" name="Picture 7">
            <a:extLst>
              <a:ext uri="{FF2B5EF4-FFF2-40B4-BE49-F238E27FC236}">
                <a16:creationId xmlns:a16="http://schemas.microsoft.com/office/drawing/2014/main" id="{0D1244DA-86FD-1245-BD82-38DCF75EA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066800"/>
            <a:ext cx="4876800" cy="838200"/>
          </a:xfrm>
          <a:prstGeom prst="rect">
            <a:avLst/>
          </a:prstGeom>
        </p:spPr>
      </p:pic>
      <p:cxnSp>
        <p:nvCxnSpPr>
          <p:cNvPr id="10" name="Straight Connector 9">
            <a:extLst>
              <a:ext uri="{FF2B5EF4-FFF2-40B4-BE49-F238E27FC236}">
                <a16:creationId xmlns:a16="http://schemas.microsoft.com/office/drawing/2014/main" id="{EE79484A-2D7E-A94B-B7C0-29A39A35EDEE}"/>
              </a:ext>
            </a:extLst>
          </p:cNvPr>
          <p:cNvCxnSpPr>
            <a:cxnSpLocks/>
          </p:cNvCxnSpPr>
          <p:nvPr/>
        </p:nvCxnSpPr>
        <p:spPr>
          <a:xfrm>
            <a:off x="152400" y="161109"/>
            <a:ext cx="8915400" cy="0"/>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5DEF66-8FE2-AC41-AB38-D3124251AD20}"/>
              </a:ext>
            </a:extLst>
          </p:cNvPr>
          <p:cNvCxnSpPr>
            <a:cxnSpLocks/>
          </p:cNvCxnSpPr>
          <p:nvPr/>
        </p:nvCxnSpPr>
        <p:spPr>
          <a:xfrm>
            <a:off x="152400" y="125758"/>
            <a:ext cx="76200" cy="6315891"/>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4268763-CB9A-2146-B7B9-CF11BF52B408}"/>
              </a:ext>
            </a:extLst>
          </p:cNvPr>
          <p:cNvCxnSpPr>
            <a:cxnSpLocks/>
          </p:cNvCxnSpPr>
          <p:nvPr/>
        </p:nvCxnSpPr>
        <p:spPr>
          <a:xfrm flipV="1">
            <a:off x="8991600" y="161109"/>
            <a:ext cx="786" cy="6239691"/>
          </a:xfrm>
          <a:prstGeom prst="line">
            <a:avLst/>
          </a:prstGeom>
          <a:ln w="1206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662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4800" b="1" dirty="0">
                <a:solidFill>
                  <a:srgbClr val="004F25"/>
                </a:solidFill>
              </a:rPr>
              <a:t>AND THE ANSWER IS </a:t>
            </a:r>
            <a:r>
              <a:rPr lang="mr-IN" sz="4800" b="1" dirty="0">
                <a:solidFill>
                  <a:srgbClr val="004F25"/>
                </a:solidFill>
              </a:rPr>
              <a:t>…</a:t>
            </a:r>
            <a:endParaRPr lang="en-US" sz="4800" b="1" dirty="0">
              <a:solidFill>
                <a:srgbClr val="004F25"/>
              </a:solidFill>
            </a:endParaRPr>
          </a:p>
        </p:txBody>
      </p:sp>
      <p:sp>
        <p:nvSpPr>
          <p:cNvPr id="3" name="Content Placeholder 2"/>
          <p:cNvSpPr>
            <a:spLocks noGrp="1"/>
          </p:cNvSpPr>
          <p:nvPr>
            <p:ph sz="quarter" idx="10"/>
          </p:nvPr>
        </p:nvSpPr>
        <p:spPr>
          <a:xfrm>
            <a:off x="457200" y="1905000"/>
            <a:ext cx="8229600" cy="4343400"/>
          </a:xfrm>
        </p:spPr>
        <p:txBody>
          <a:bodyPr/>
          <a:lstStyle/>
          <a:p>
            <a:pPr algn="ctr"/>
            <a:r>
              <a:rPr lang="en-US" sz="2400" b="1" dirty="0"/>
              <a:t>No, Frankie was secluded and this use of seclusion is not permissible</a:t>
            </a:r>
            <a:endParaRPr lang="en-US" sz="1000" b="1" dirty="0"/>
          </a:p>
          <a:p>
            <a:pPr marL="457200" indent="-457200">
              <a:buFont typeface="Arial" panose="020B0604020202020204" pitchFamily="34" charset="0"/>
              <a:buChar char="•"/>
            </a:pPr>
            <a:r>
              <a:rPr lang="en-US" sz="1800" dirty="0"/>
              <a:t>Restraints and seclusions are emergency interventions and should not be used </a:t>
            </a:r>
            <a:r>
              <a:rPr lang="en-US" sz="1800" dirty="0" err="1"/>
              <a:t>planfully</a:t>
            </a:r>
            <a:r>
              <a:rPr lang="en-US" sz="1800" dirty="0"/>
              <a:t> or as consequence for unacceptable behavior</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800" dirty="0"/>
              <a:t>Time-out procedures typically involve moving a child to a different part of the classroom. Any procedure that places a child alone in a room or space and does not permit them to leave at will is a seclusion.</a:t>
            </a:r>
          </a:p>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sz="1800" dirty="0"/>
              <a:t>Frankie’s behavior was offensive, hurtful, and represents harassment if it continued multiple times.  But Frankie’s behavior did not place him or anyone else at imminent risk of substantial injury.</a:t>
            </a:r>
          </a:p>
          <a:p>
            <a:pPr marL="457200" indent="-457200">
              <a:buFont typeface="Arial" panose="020B0604020202020204" pitchFamily="34" charset="0"/>
              <a:buChar char="•"/>
            </a:pPr>
            <a:endParaRPr lang="en-US" sz="1000" dirty="0"/>
          </a:p>
          <a:p>
            <a:pPr marL="457200" indent="-457200">
              <a:buFont typeface="Arial" panose="020B0604020202020204" pitchFamily="34" charset="0"/>
              <a:buChar char="•"/>
            </a:pPr>
            <a:r>
              <a:rPr lang="en-US" sz="1800" dirty="0"/>
              <a:t>Restraints and seclusions must be terminated as soon as the risk of harm is no longer present or could be managed by less restrictive measures.</a:t>
            </a:r>
          </a:p>
          <a:p>
            <a:endParaRPr lang="en-US" sz="2400" dirty="0"/>
          </a:p>
        </p:txBody>
      </p:sp>
      <p:pic>
        <p:nvPicPr>
          <p:cNvPr id="8" name="Picture 7">
            <a:extLst>
              <a:ext uri="{FF2B5EF4-FFF2-40B4-BE49-F238E27FC236}">
                <a16:creationId xmlns:a16="http://schemas.microsoft.com/office/drawing/2014/main" id="{EA0AD807-234F-A24A-A3C3-28563C238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057373"/>
            <a:ext cx="3962400" cy="695227"/>
          </a:xfrm>
          <a:prstGeom prst="rect">
            <a:avLst/>
          </a:prstGeom>
        </p:spPr>
      </p:pic>
    </p:spTree>
    <p:extLst>
      <p:ext uri="{BB962C8B-B14F-4D97-AF65-F5344CB8AC3E}">
        <p14:creationId xmlns:p14="http://schemas.microsoft.com/office/powerpoint/2010/main" val="664980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sz="4300" b="1" dirty="0">
                <a:solidFill>
                  <a:schemeClr val="bg1"/>
                </a:solidFill>
              </a:rPr>
              <a:t>TERMINATION OF INTERVENTIONS</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40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b="1" dirty="0">
                <a:solidFill>
                  <a:srgbClr val="004F25"/>
                </a:solidFill>
              </a:rPr>
              <a:t>Termination of the Intervention</a:t>
            </a:r>
          </a:p>
        </p:txBody>
      </p:sp>
      <p:sp>
        <p:nvSpPr>
          <p:cNvPr id="14339" name="Content Placeholder 2"/>
          <p:cNvSpPr>
            <a:spLocks noGrp="1"/>
          </p:cNvSpPr>
          <p:nvPr>
            <p:ph sz="quarter" idx="10"/>
          </p:nvPr>
        </p:nvSpPr>
        <p:spPr>
          <a:xfrm>
            <a:off x="457200" y="1676400"/>
            <a:ext cx="8229600" cy="4419600"/>
          </a:xfrm>
        </p:spPr>
        <p:txBody>
          <a:bodyPr/>
          <a:lstStyle/>
          <a:p>
            <a:pPr marL="457200" indent="-457200">
              <a:buFont typeface="Arial"/>
              <a:buChar char="•"/>
            </a:pPr>
            <a:r>
              <a:rPr lang="en-US" altLang="en-US" sz="2800" b="1" dirty="0">
                <a:cs typeface="+mj-cs"/>
              </a:rPr>
              <a:t>As soon as </a:t>
            </a:r>
            <a:r>
              <a:rPr lang="mr-IN" altLang="en-US" sz="2800" b="1" dirty="0">
                <a:cs typeface="+mj-cs"/>
              </a:rPr>
              <a:t>…</a:t>
            </a:r>
            <a:endParaRPr lang="en-US" altLang="en-US" sz="2800" b="1" dirty="0">
              <a:cs typeface="+mj-cs"/>
            </a:endParaRPr>
          </a:p>
          <a:p>
            <a:pPr marL="457200" indent="-457200">
              <a:buFont typeface="Arial"/>
              <a:buChar char="•"/>
            </a:pPr>
            <a:endParaRPr lang="en-US" altLang="en-US" sz="2000" dirty="0"/>
          </a:p>
          <a:p>
            <a:pPr marL="457200" indent="-457200">
              <a:buFont typeface="Arial"/>
              <a:buChar char="•"/>
            </a:pPr>
            <a:r>
              <a:rPr lang="en-US" altLang="en-US" sz="2000" dirty="0"/>
              <a:t>unnecessary pain or significant distress</a:t>
            </a:r>
          </a:p>
          <a:p>
            <a:pPr marL="457200" indent="-457200">
              <a:buFont typeface="Arial"/>
              <a:buChar char="•"/>
            </a:pPr>
            <a:endParaRPr lang="en-US" altLang="en-US" sz="2000" dirty="0"/>
          </a:p>
          <a:p>
            <a:pPr marL="457200" indent="-457200">
              <a:buFont typeface="Arial"/>
              <a:buChar char="•"/>
            </a:pPr>
            <a:r>
              <a:rPr lang="en-US" altLang="en-US" sz="2000" dirty="0"/>
              <a:t>breathing or communication is compromised</a:t>
            </a:r>
          </a:p>
          <a:p>
            <a:endParaRPr lang="en-US" altLang="en-US" sz="2000" dirty="0"/>
          </a:p>
          <a:p>
            <a:pPr marL="457200" indent="-457200">
              <a:buFont typeface="Arial"/>
              <a:buChar char="•"/>
            </a:pPr>
            <a:r>
              <a:rPr lang="en-US" altLang="en-US" sz="2000" dirty="0"/>
              <a:t>behavior no longer poses imminent and substantial danger of physical injury or property damage</a:t>
            </a:r>
          </a:p>
          <a:p>
            <a:pPr marL="457200" indent="-457200">
              <a:buFont typeface="Arial"/>
              <a:buChar char="•"/>
            </a:pPr>
            <a:endParaRPr lang="en-US" altLang="en-US" sz="2000" dirty="0"/>
          </a:p>
          <a:p>
            <a:pPr marL="457200" indent="-457200">
              <a:buFont typeface="Arial"/>
              <a:buChar char="•"/>
            </a:pPr>
            <a:r>
              <a:rPr lang="en-US" altLang="en-US" sz="2000" dirty="0"/>
              <a:t>less restrictive interventions would be effective</a:t>
            </a:r>
          </a:p>
        </p:txBody>
      </p:sp>
    </p:spTree>
    <p:extLst>
      <p:ext uri="{BB962C8B-B14F-4D97-AF65-F5344CB8AC3E}">
        <p14:creationId xmlns:p14="http://schemas.microsoft.com/office/powerpoint/2010/main" val="173295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sz="6000" b="1" dirty="0">
                <a:solidFill>
                  <a:schemeClr val="bg1"/>
                </a:solidFill>
              </a:rPr>
              <a:t>DEFINITIONS</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008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F25"/>
          </a:solidFill>
        </p:spPr>
        <p:txBody>
          <a:bodyPr/>
          <a:lstStyle/>
          <a:p>
            <a:r>
              <a:rPr lang="en-US" b="1" dirty="0">
                <a:solidFill>
                  <a:schemeClr val="bg1"/>
                </a:solidFill>
              </a:rPr>
              <a:t>IN THE CONTEXT OF COVID-19</a:t>
            </a:r>
          </a:p>
        </p:txBody>
      </p:sp>
      <p:cxnSp>
        <p:nvCxnSpPr>
          <p:cNvPr id="4" name="Straight Connector 3"/>
          <p:cNvCxnSpPr/>
          <p:nvPr/>
        </p:nvCxnSpPr>
        <p:spPr>
          <a:xfrm flipV="1">
            <a:off x="266700" y="183930"/>
            <a:ext cx="8682859" cy="76200"/>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8873359" y="163566"/>
            <a:ext cx="42041" cy="6532837"/>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6700" y="183930"/>
            <a:ext cx="38100" cy="6512473"/>
          </a:xfrm>
          <a:prstGeom prst="line">
            <a:avLst/>
          </a:prstGeom>
          <a:ln w="165100">
            <a:solidFill>
              <a:srgbClr val="004F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837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EBAA-251C-704A-80C0-B8384D58B58D}"/>
              </a:ext>
            </a:extLst>
          </p:cNvPr>
          <p:cNvSpPr>
            <a:spLocks noGrp="1"/>
          </p:cNvSpPr>
          <p:nvPr>
            <p:ph type="title"/>
          </p:nvPr>
        </p:nvSpPr>
        <p:spPr/>
        <p:txBody>
          <a:bodyPr>
            <a:normAutofit fontScale="90000"/>
          </a:bodyPr>
          <a:lstStyle/>
          <a:p>
            <a:r>
              <a:rPr lang="en-US" b="1" dirty="0">
                <a:solidFill>
                  <a:srgbClr val="004F25"/>
                </a:solidFill>
              </a:rPr>
              <a:t>With Regard to Following Health and Safety Expectations</a:t>
            </a:r>
            <a:endParaRPr lang="en-US" dirty="0"/>
          </a:p>
        </p:txBody>
      </p:sp>
      <p:sp>
        <p:nvSpPr>
          <p:cNvPr id="3" name="Text Placeholder 2">
            <a:extLst>
              <a:ext uri="{FF2B5EF4-FFF2-40B4-BE49-F238E27FC236}">
                <a16:creationId xmlns:a16="http://schemas.microsoft.com/office/drawing/2014/main" id="{E876CA31-2B94-154D-8BA7-CC696C92EAB4}"/>
              </a:ext>
            </a:extLst>
          </p:cNvPr>
          <p:cNvSpPr>
            <a:spLocks noGrp="1"/>
          </p:cNvSpPr>
          <p:nvPr>
            <p:ph type="body" sz="quarter" idx="10"/>
          </p:nvPr>
        </p:nvSpPr>
        <p:spPr>
          <a:xfrm>
            <a:off x="533400" y="2133600"/>
            <a:ext cx="8153400" cy="3810000"/>
          </a:xfrm>
        </p:spPr>
        <p:txBody>
          <a:bodyPr/>
          <a:lstStyle/>
          <a:p>
            <a:r>
              <a:rPr lang="en-US" sz="2400" b="1" dirty="0"/>
              <a:t>Allow for a period of adjustment</a:t>
            </a:r>
          </a:p>
          <a:p>
            <a:pPr lvl="1">
              <a:buFont typeface="Courier New" panose="02070309020205020404" pitchFamily="49" charset="0"/>
              <a:buChar char="o"/>
            </a:pPr>
            <a:r>
              <a:rPr lang="en-US" sz="1800" dirty="0"/>
              <a:t>New and old expectations should be taught, modeled, practiced, and acknowledged</a:t>
            </a:r>
          </a:p>
          <a:p>
            <a:pPr marL="457200" lvl="1" indent="0">
              <a:buNone/>
            </a:pPr>
            <a:endParaRPr lang="en-US" sz="1200" dirty="0"/>
          </a:p>
          <a:p>
            <a:pPr lvl="1">
              <a:buFont typeface="Courier New" panose="02070309020205020404" pitchFamily="49" charset="0"/>
              <a:buChar char="o"/>
            </a:pPr>
            <a:r>
              <a:rPr lang="en-US" sz="1800" dirty="0"/>
              <a:t>Modify and accommodate to meet the needs of all students</a:t>
            </a:r>
          </a:p>
          <a:p>
            <a:pPr marL="457200" lvl="1" indent="0">
              <a:buNone/>
            </a:pPr>
            <a:endParaRPr lang="en-US" sz="1200" dirty="0"/>
          </a:p>
          <a:p>
            <a:pPr lvl="1">
              <a:buFont typeface="Courier New" panose="02070309020205020404" pitchFamily="49" charset="0"/>
              <a:buChar char="o"/>
            </a:pPr>
            <a:r>
              <a:rPr lang="en-US" sz="1800" dirty="0"/>
              <a:t>District-wide decisions regarding the capacity to allow for mistakes and prolonged learning</a:t>
            </a:r>
          </a:p>
        </p:txBody>
      </p:sp>
    </p:spTree>
    <p:extLst>
      <p:ext uri="{BB962C8B-B14F-4D97-AF65-F5344CB8AC3E}">
        <p14:creationId xmlns:p14="http://schemas.microsoft.com/office/powerpoint/2010/main" val="2399706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EBAA-251C-704A-80C0-B8384D58B58D}"/>
              </a:ext>
            </a:extLst>
          </p:cNvPr>
          <p:cNvSpPr>
            <a:spLocks noGrp="1"/>
          </p:cNvSpPr>
          <p:nvPr>
            <p:ph type="title"/>
          </p:nvPr>
        </p:nvSpPr>
        <p:spPr/>
        <p:txBody>
          <a:bodyPr>
            <a:normAutofit fontScale="90000"/>
          </a:bodyPr>
          <a:lstStyle/>
          <a:p>
            <a:r>
              <a:rPr lang="en-US" b="1" dirty="0">
                <a:solidFill>
                  <a:srgbClr val="004F25"/>
                </a:solidFill>
              </a:rPr>
              <a:t>With Regard to Following Health and Safety Expectations</a:t>
            </a:r>
            <a:endParaRPr lang="en-US" dirty="0"/>
          </a:p>
        </p:txBody>
      </p:sp>
      <p:sp>
        <p:nvSpPr>
          <p:cNvPr id="3" name="Text Placeholder 2">
            <a:extLst>
              <a:ext uri="{FF2B5EF4-FFF2-40B4-BE49-F238E27FC236}">
                <a16:creationId xmlns:a16="http://schemas.microsoft.com/office/drawing/2014/main" id="{E876CA31-2B94-154D-8BA7-CC696C92EAB4}"/>
              </a:ext>
            </a:extLst>
          </p:cNvPr>
          <p:cNvSpPr>
            <a:spLocks noGrp="1"/>
          </p:cNvSpPr>
          <p:nvPr>
            <p:ph type="body" sz="quarter" idx="10"/>
          </p:nvPr>
        </p:nvSpPr>
        <p:spPr>
          <a:xfrm>
            <a:off x="533400" y="1828800"/>
            <a:ext cx="8153400" cy="4114800"/>
          </a:xfrm>
        </p:spPr>
        <p:txBody>
          <a:bodyPr/>
          <a:lstStyle/>
          <a:p>
            <a:r>
              <a:rPr lang="en-US" sz="2400" b="1" dirty="0"/>
              <a:t>Universal interventions and supports related to health and safety expectations</a:t>
            </a:r>
          </a:p>
          <a:p>
            <a:pPr lvl="1">
              <a:buFont typeface="Courier New" panose="02070309020205020404" pitchFamily="49" charset="0"/>
              <a:buChar char="o"/>
            </a:pPr>
            <a:r>
              <a:rPr lang="en-US" sz="1800" dirty="0"/>
              <a:t>Expected behaviors posted, taught, modeled, practiced, acknowledged</a:t>
            </a:r>
          </a:p>
          <a:p>
            <a:pPr lvl="1">
              <a:buFont typeface="Courier New" panose="02070309020205020404" pitchFamily="49" charset="0"/>
              <a:buChar char="o"/>
            </a:pPr>
            <a:r>
              <a:rPr lang="en-US" sz="1800" dirty="0"/>
              <a:t>Don’t forget to discuss the rationale behind the expectations</a:t>
            </a:r>
          </a:p>
          <a:p>
            <a:pPr lvl="1">
              <a:buFont typeface="Courier New" panose="02070309020205020404" pitchFamily="49" charset="0"/>
              <a:buChar char="o"/>
            </a:pPr>
            <a:r>
              <a:rPr lang="en-US" sz="1800" dirty="0"/>
              <a:t>Social and emotional supports infused for all students who may be coping with trauma, anxiety, loss, fear, and confusion regarding the pandemic in general</a:t>
            </a:r>
          </a:p>
          <a:p>
            <a:pPr lvl="1">
              <a:buFont typeface="Courier New" panose="02070309020205020404" pitchFamily="49" charset="0"/>
              <a:buChar char="o"/>
            </a:pPr>
            <a:r>
              <a:rPr lang="en-US" sz="1800" dirty="0"/>
              <a:t>Acknowledgements to individuals and groups who adhere to expectations</a:t>
            </a:r>
          </a:p>
          <a:p>
            <a:pPr lvl="1">
              <a:buFont typeface="Courier New" panose="02070309020205020404" pitchFamily="49" charset="0"/>
              <a:buChar char="o"/>
            </a:pPr>
            <a:r>
              <a:rPr lang="en-US" sz="1800" dirty="0"/>
              <a:t>Scheduled mask breaks</a:t>
            </a:r>
          </a:p>
          <a:p>
            <a:pPr lvl="1">
              <a:buFont typeface="Courier New" panose="02070309020205020404" pitchFamily="49" charset="0"/>
              <a:buChar char="o"/>
            </a:pPr>
            <a:r>
              <a:rPr lang="en-US" sz="1800" dirty="0"/>
              <a:t>Variety for those with sensory issues</a:t>
            </a:r>
          </a:p>
          <a:p>
            <a:pPr lvl="1">
              <a:buFont typeface="Courier New" panose="02070309020205020404" pitchFamily="49" charset="0"/>
              <a:buChar char="o"/>
            </a:pPr>
            <a:r>
              <a:rPr lang="en-US" sz="1800" dirty="0"/>
              <a:t>Shields and/or barriers for those who need them as an alternative</a:t>
            </a:r>
          </a:p>
          <a:p>
            <a:pPr lvl="1">
              <a:buFont typeface="Courier New" panose="02070309020205020404" pitchFamily="49" charset="0"/>
              <a:buChar char="o"/>
            </a:pPr>
            <a:endParaRPr lang="en-US" sz="1800" dirty="0"/>
          </a:p>
          <a:p>
            <a:pPr lvl="1">
              <a:buFont typeface="Courier New" panose="02070309020205020404" pitchFamily="49" charset="0"/>
              <a:buChar char="o"/>
            </a:pPr>
            <a:endParaRPr lang="en-US" sz="1600" b="1" dirty="0"/>
          </a:p>
          <a:p>
            <a:pPr lvl="1">
              <a:buFont typeface="Courier New" panose="02070309020205020404" pitchFamily="49" charset="0"/>
              <a:buChar char="o"/>
            </a:pPr>
            <a:endParaRPr lang="en-US" sz="2000" b="1" dirty="0"/>
          </a:p>
          <a:p>
            <a:pPr lvl="1">
              <a:buFont typeface="Courier New" panose="02070309020205020404" pitchFamily="49" charset="0"/>
              <a:buChar char="o"/>
            </a:pPr>
            <a:endParaRPr lang="en-US" sz="2000" b="1" dirty="0"/>
          </a:p>
        </p:txBody>
      </p:sp>
    </p:spTree>
    <p:extLst>
      <p:ext uri="{BB962C8B-B14F-4D97-AF65-F5344CB8AC3E}">
        <p14:creationId xmlns:p14="http://schemas.microsoft.com/office/powerpoint/2010/main" val="1440752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EBAA-251C-704A-80C0-B8384D58B58D}"/>
              </a:ext>
            </a:extLst>
          </p:cNvPr>
          <p:cNvSpPr>
            <a:spLocks noGrp="1"/>
          </p:cNvSpPr>
          <p:nvPr>
            <p:ph type="title"/>
          </p:nvPr>
        </p:nvSpPr>
        <p:spPr/>
        <p:txBody>
          <a:bodyPr>
            <a:normAutofit fontScale="90000"/>
          </a:bodyPr>
          <a:lstStyle/>
          <a:p>
            <a:r>
              <a:rPr lang="en-US" b="1" dirty="0">
                <a:solidFill>
                  <a:srgbClr val="004F25"/>
                </a:solidFill>
              </a:rPr>
              <a:t>With Regard to Following Health and Safety Expectations</a:t>
            </a:r>
            <a:endParaRPr lang="en-US" dirty="0"/>
          </a:p>
        </p:txBody>
      </p:sp>
      <p:sp>
        <p:nvSpPr>
          <p:cNvPr id="3" name="Text Placeholder 2">
            <a:extLst>
              <a:ext uri="{FF2B5EF4-FFF2-40B4-BE49-F238E27FC236}">
                <a16:creationId xmlns:a16="http://schemas.microsoft.com/office/drawing/2014/main" id="{E876CA31-2B94-154D-8BA7-CC696C92EAB4}"/>
              </a:ext>
            </a:extLst>
          </p:cNvPr>
          <p:cNvSpPr>
            <a:spLocks noGrp="1"/>
          </p:cNvSpPr>
          <p:nvPr>
            <p:ph type="body" sz="quarter" idx="10"/>
          </p:nvPr>
        </p:nvSpPr>
        <p:spPr>
          <a:xfrm>
            <a:off x="533400" y="1828800"/>
            <a:ext cx="8153400" cy="4343400"/>
          </a:xfrm>
        </p:spPr>
        <p:txBody>
          <a:bodyPr/>
          <a:lstStyle/>
          <a:p>
            <a:r>
              <a:rPr lang="en-US" sz="2200" b="1" dirty="0"/>
              <a:t>Targeted and Intensive interventions and supports for those who willfully violate health and safety expectations</a:t>
            </a:r>
            <a:endParaRPr lang="en-US" sz="2200" dirty="0"/>
          </a:p>
          <a:p>
            <a:pPr lvl="1">
              <a:buFont typeface="Courier New" panose="02070309020205020404" pitchFamily="49" charset="0"/>
              <a:buChar char="o"/>
            </a:pPr>
            <a:r>
              <a:rPr lang="en-US" sz="1800" dirty="0"/>
              <a:t>FBA-driven Behavioral Support Plans</a:t>
            </a:r>
          </a:p>
          <a:p>
            <a:pPr marL="457200" lvl="1" indent="0">
              <a:buNone/>
            </a:pPr>
            <a:endParaRPr lang="en-US" sz="1000" dirty="0"/>
          </a:p>
          <a:p>
            <a:pPr lvl="1">
              <a:buFont typeface="Courier New" panose="02070309020205020404" pitchFamily="49" charset="0"/>
              <a:buChar char="o"/>
            </a:pPr>
            <a:r>
              <a:rPr lang="en-US" sz="1800" dirty="0"/>
              <a:t>Consider level of risk involved</a:t>
            </a:r>
          </a:p>
          <a:p>
            <a:pPr marL="457200" lvl="1" indent="0">
              <a:buNone/>
            </a:pPr>
            <a:endParaRPr lang="en-US" sz="1000" dirty="0"/>
          </a:p>
          <a:p>
            <a:pPr lvl="1">
              <a:buFont typeface="Courier New" panose="02070309020205020404" pitchFamily="49" charset="0"/>
              <a:buChar char="o"/>
            </a:pPr>
            <a:r>
              <a:rPr lang="en-US" sz="1800" dirty="0"/>
              <a:t>Safe de-escalation space</a:t>
            </a:r>
          </a:p>
          <a:p>
            <a:pPr marL="457200" lvl="1" indent="0">
              <a:buNone/>
            </a:pPr>
            <a:endParaRPr lang="en-US" sz="1000" dirty="0"/>
          </a:p>
          <a:p>
            <a:pPr lvl="1">
              <a:buFont typeface="Courier New" panose="02070309020205020404" pitchFamily="49" charset="0"/>
              <a:buChar char="o"/>
            </a:pPr>
            <a:r>
              <a:rPr lang="en-US" sz="1800" dirty="0"/>
              <a:t>EST/504/IEP meetings</a:t>
            </a:r>
          </a:p>
          <a:p>
            <a:pPr marL="457200" lvl="1" indent="0">
              <a:buNone/>
            </a:pPr>
            <a:endParaRPr lang="en-US" sz="1000" dirty="0"/>
          </a:p>
          <a:p>
            <a:pPr lvl="1">
              <a:buFont typeface="Courier New" panose="02070309020205020404" pitchFamily="49" charset="0"/>
              <a:buChar char="o"/>
            </a:pPr>
            <a:r>
              <a:rPr lang="en-US" sz="1800" dirty="0"/>
              <a:t>For students with or suspected to have disabilities, adhere to all due process considerations</a:t>
            </a:r>
          </a:p>
          <a:p>
            <a:pPr lvl="2">
              <a:buFont typeface="Courier New" panose="02070309020205020404" pitchFamily="49" charset="0"/>
              <a:buChar char="o"/>
            </a:pPr>
            <a:r>
              <a:rPr lang="en-US" sz="1600" dirty="0"/>
              <a:t>Manifestation determination</a:t>
            </a:r>
          </a:p>
          <a:p>
            <a:pPr lvl="2">
              <a:buFont typeface="Courier New" panose="02070309020205020404" pitchFamily="49" charset="0"/>
              <a:buChar char="o"/>
            </a:pPr>
            <a:r>
              <a:rPr lang="en-US" sz="1600" dirty="0"/>
              <a:t>Change in placement / Free Appropriate Public Education</a:t>
            </a:r>
          </a:p>
          <a:p>
            <a:pPr lvl="2">
              <a:buFont typeface="Courier New" panose="02070309020205020404" pitchFamily="49" charset="0"/>
              <a:buChar char="o"/>
            </a:pPr>
            <a:r>
              <a:rPr lang="en-US" sz="1600" dirty="0"/>
              <a:t>Reintegration plan</a:t>
            </a:r>
          </a:p>
          <a:p>
            <a:pPr lvl="1">
              <a:buFont typeface="Courier New" panose="02070309020205020404" pitchFamily="49" charset="0"/>
              <a:buChar char="o"/>
            </a:pPr>
            <a:endParaRPr lang="en-US" sz="1600" b="1" dirty="0"/>
          </a:p>
          <a:p>
            <a:pPr lvl="1">
              <a:buFont typeface="Courier New" panose="02070309020205020404" pitchFamily="49" charset="0"/>
              <a:buChar char="o"/>
            </a:pPr>
            <a:endParaRPr lang="en-US" sz="2000" b="1" dirty="0"/>
          </a:p>
          <a:p>
            <a:pPr lvl="1">
              <a:buFont typeface="Courier New" panose="02070309020205020404" pitchFamily="49" charset="0"/>
              <a:buChar char="o"/>
            </a:pPr>
            <a:endParaRPr lang="en-US" sz="2000" b="1" dirty="0"/>
          </a:p>
        </p:txBody>
      </p:sp>
    </p:spTree>
    <p:extLst>
      <p:ext uri="{BB962C8B-B14F-4D97-AF65-F5344CB8AC3E}">
        <p14:creationId xmlns:p14="http://schemas.microsoft.com/office/powerpoint/2010/main" val="2967879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EBAA-251C-704A-80C0-B8384D58B58D}"/>
              </a:ext>
            </a:extLst>
          </p:cNvPr>
          <p:cNvSpPr>
            <a:spLocks noGrp="1"/>
          </p:cNvSpPr>
          <p:nvPr>
            <p:ph type="title"/>
          </p:nvPr>
        </p:nvSpPr>
        <p:spPr>
          <a:xfrm>
            <a:off x="228600" y="304800"/>
            <a:ext cx="8610600" cy="1143000"/>
          </a:xfrm>
        </p:spPr>
        <p:txBody>
          <a:bodyPr>
            <a:normAutofit/>
          </a:bodyPr>
          <a:lstStyle/>
          <a:p>
            <a:r>
              <a:rPr lang="en-US" altLang="en-US" sz="3500" b="1" dirty="0">
                <a:solidFill>
                  <a:srgbClr val="004F25"/>
                </a:solidFill>
              </a:rPr>
              <a:t>If/When Restraints Occur During COVID-19</a:t>
            </a:r>
            <a:endParaRPr lang="en-US" sz="3500" dirty="0"/>
          </a:p>
        </p:txBody>
      </p:sp>
      <p:sp>
        <p:nvSpPr>
          <p:cNvPr id="3" name="Text Placeholder 2">
            <a:extLst>
              <a:ext uri="{FF2B5EF4-FFF2-40B4-BE49-F238E27FC236}">
                <a16:creationId xmlns:a16="http://schemas.microsoft.com/office/drawing/2014/main" id="{E876CA31-2B94-154D-8BA7-CC696C92EAB4}"/>
              </a:ext>
            </a:extLst>
          </p:cNvPr>
          <p:cNvSpPr>
            <a:spLocks noGrp="1"/>
          </p:cNvSpPr>
          <p:nvPr>
            <p:ph type="body" sz="quarter" idx="10"/>
          </p:nvPr>
        </p:nvSpPr>
        <p:spPr>
          <a:xfrm>
            <a:off x="533400" y="1905000"/>
            <a:ext cx="8153400" cy="4038600"/>
          </a:xfrm>
        </p:spPr>
        <p:txBody>
          <a:bodyPr/>
          <a:lstStyle/>
          <a:p>
            <a:r>
              <a:rPr lang="en-US" sz="2400" b="1" dirty="0"/>
              <a:t>Training and Certification</a:t>
            </a:r>
          </a:p>
          <a:p>
            <a:pPr lvl="1">
              <a:buFont typeface="Courier New" panose="02070309020205020404" pitchFamily="49" charset="0"/>
              <a:buChar char="o"/>
            </a:pPr>
            <a:r>
              <a:rPr lang="en-US" sz="1800" dirty="0"/>
              <a:t>Only those staff members who are trained and whose certification is current may administer a restraint or seclusion</a:t>
            </a:r>
          </a:p>
          <a:p>
            <a:pPr marL="457200" lvl="1" indent="0">
              <a:buNone/>
            </a:pPr>
            <a:endParaRPr lang="en-US" sz="1200" dirty="0"/>
          </a:p>
          <a:p>
            <a:pPr lvl="1">
              <a:buFont typeface="Courier New" panose="02070309020205020404" pitchFamily="49" charset="0"/>
              <a:buChar char="o"/>
            </a:pPr>
            <a:r>
              <a:rPr lang="en-US" sz="1800" dirty="0"/>
              <a:t>Some staff members’ certification has or will expire and in-person training may not be available</a:t>
            </a:r>
          </a:p>
          <a:p>
            <a:pPr marL="457200" lvl="1" indent="0">
              <a:buNone/>
            </a:pPr>
            <a:endParaRPr lang="en-US" sz="1200" dirty="0"/>
          </a:p>
          <a:p>
            <a:pPr lvl="1">
              <a:buFont typeface="Courier New" panose="02070309020205020404" pitchFamily="49" charset="0"/>
              <a:buChar char="o"/>
            </a:pPr>
            <a:r>
              <a:rPr lang="en-US" sz="1800" dirty="0"/>
              <a:t>In these instances, de-escalation training must be provided and the school may contact me at the AOE to request an extension</a:t>
            </a:r>
          </a:p>
          <a:p>
            <a:pPr marL="457200" lvl="1" indent="0">
              <a:buNone/>
            </a:pPr>
            <a:endParaRPr lang="en-US" sz="1200" dirty="0"/>
          </a:p>
          <a:p>
            <a:pPr lvl="1">
              <a:buFont typeface="Courier New" panose="02070309020205020404" pitchFamily="49" charset="0"/>
              <a:buChar char="o"/>
            </a:pPr>
            <a:r>
              <a:rPr lang="en-US" sz="1800" dirty="0"/>
              <a:t>Only those staff members who have received the full training and are eligible for recertification will be considered for extension</a:t>
            </a:r>
          </a:p>
          <a:p>
            <a:endParaRPr lang="en-US" sz="1800" dirty="0"/>
          </a:p>
        </p:txBody>
      </p:sp>
    </p:spTree>
    <p:extLst>
      <p:ext uri="{BB962C8B-B14F-4D97-AF65-F5344CB8AC3E}">
        <p14:creationId xmlns:p14="http://schemas.microsoft.com/office/powerpoint/2010/main" val="25148338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EBAA-251C-704A-80C0-B8384D58B58D}"/>
              </a:ext>
            </a:extLst>
          </p:cNvPr>
          <p:cNvSpPr>
            <a:spLocks noGrp="1"/>
          </p:cNvSpPr>
          <p:nvPr>
            <p:ph type="title"/>
          </p:nvPr>
        </p:nvSpPr>
        <p:spPr>
          <a:xfrm>
            <a:off x="457200" y="304800"/>
            <a:ext cx="8229600" cy="914400"/>
          </a:xfrm>
        </p:spPr>
        <p:txBody>
          <a:bodyPr>
            <a:normAutofit/>
          </a:bodyPr>
          <a:lstStyle/>
          <a:p>
            <a:r>
              <a:rPr lang="en-US" altLang="en-US" b="1" dirty="0">
                <a:solidFill>
                  <a:srgbClr val="004F25"/>
                </a:solidFill>
              </a:rPr>
              <a:t>In COVID-19 Context Continued</a:t>
            </a:r>
            <a:endParaRPr lang="en-US" dirty="0"/>
          </a:p>
        </p:txBody>
      </p:sp>
      <p:sp>
        <p:nvSpPr>
          <p:cNvPr id="3" name="Text Placeholder 2">
            <a:extLst>
              <a:ext uri="{FF2B5EF4-FFF2-40B4-BE49-F238E27FC236}">
                <a16:creationId xmlns:a16="http://schemas.microsoft.com/office/drawing/2014/main" id="{E876CA31-2B94-154D-8BA7-CC696C92EAB4}"/>
              </a:ext>
            </a:extLst>
          </p:cNvPr>
          <p:cNvSpPr>
            <a:spLocks noGrp="1"/>
          </p:cNvSpPr>
          <p:nvPr>
            <p:ph type="body" sz="quarter" idx="10"/>
          </p:nvPr>
        </p:nvSpPr>
        <p:spPr>
          <a:xfrm>
            <a:off x="533400" y="1371600"/>
            <a:ext cx="8153400" cy="4876800"/>
          </a:xfrm>
        </p:spPr>
        <p:txBody>
          <a:bodyPr/>
          <a:lstStyle/>
          <a:p>
            <a:r>
              <a:rPr lang="en-US" sz="2400" b="1" dirty="0"/>
              <a:t>Personal Protective Equipment (PPE)</a:t>
            </a:r>
          </a:p>
          <a:p>
            <a:pPr marL="0" indent="0">
              <a:buNone/>
            </a:pPr>
            <a:endParaRPr lang="en-US" sz="1000" b="1" dirty="0"/>
          </a:p>
          <a:p>
            <a:pPr lvl="1">
              <a:buFont typeface="Courier New" panose="02070309020205020404" pitchFamily="49" charset="0"/>
              <a:buChar char="o"/>
            </a:pPr>
            <a:r>
              <a:rPr lang="en-US" sz="1800" dirty="0"/>
              <a:t>Students’ facial covering should be removed, if you are safely able to, to prevent compromised breathing and/or accidental strangulation</a:t>
            </a:r>
          </a:p>
          <a:p>
            <a:pPr lvl="2">
              <a:buFont typeface="Courier New" panose="02070309020205020404" pitchFamily="49" charset="0"/>
              <a:buChar char="o"/>
            </a:pPr>
            <a:r>
              <a:rPr lang="en-US" sz="1600" dirty="0"/>
              <a:t>It’s often the case, too, that a student being restrained may be yelling, crying, or spitting, which would dampen the facial covering and make it less effective</a:t>
            </a:r>
          </a:p>
          <a:p>
            <a:pPr marL="914400" lvl="2" indent="0">
              <a:buNone/>
            </a:pPr>
            <a:endParaRPr lang="en-US" sz="1000" dirty="0"/>
          </a:p>
          <a:p>
            <a:pPr lvl="1">
              <a:buFont typeface="Courier New" panose="02070309020205020404" pitchFamily="49" charset="0"/>
              <a:buChar char="o"/>
            </a:pPr>
            <a:r>
              <a:rPr lang="en-US" sz="1800" dirty="0"/>
              <a:t>The school’s COVID Coordinator or School Nurse shall be the one to determine what PPE is necessary for staff members who may be involved in a restraint</a:t>
            </a:r>
          </a:p>
          <a:p>
            <a:pPr lvl="2">
              <a:buFont typeface="Courier New" panose="02070309020205020404" pitchFamily="49" charset="0"/>
              <a:buChar char="o"/>
            </a:pPr>
            <a:r>
              <a:rPr lang="en-US" sz="1600" dirty="0"/>
              <a:t>A shield or goggles for eyes may be recommended in addition to a facial covering</a:t>
            </a:r>
          </a:p>
          <a:p>
            <a:pPr lvl="2">
              <a:buFont typeface="Courier New" panose="02070309020205020404" pitchFamily="49" charset="0"/>
              <a:buChar char="o"/>
            </a:pPr>
            <a:r>
              <a:rPr lang="en-US" sz="1600" dirty="0"/>
              <a:t>An apron, smock, or extra layer of clothing (ex: zip-up sweatshirt) that can be removed and washed after the intervention  may be considered</a:t>
            </a:r>
          </a:p>
          <a:p>
            <a:pPr marL="914400" lvl="2" indent="0">
              <a:buNone/>
            </a:pPr>
            <a:endParaRPr lang="en-US" sz="1000" dirty="0"/>
          </a:p>
          <a:p>
            <a:pPr lvl="1">
              <a:buFont typeface="Courier New" panose="02070309020205020404" pitchFamily="49" charset="0"/>
              <a:buChar char="o"/>
            </a:pPr>
            <a:r>
              <a:rPr lang="en-US" sz="1800" dirty="0"/>
              <a:t>Having a change of clothing for students and staff members is something to consider</a:t>
            </a:r>
          </a:p>
          <a:p>
            <a:pPr marL="457200" lvl="1" indent="0">
              <a:buNone/>
            </a:pPr>
            <a:endParaRPr lang="en-US" sz="1800" dirty="0"/>
          </a:p>
        </p:txBody>
      </p:sp>
    </p:spTree>
    <p:extLst>
      <p:ext uri="{BB962C8B-B14F-4D97-AF65-F5344CB8AC3E}">
        <p14:creationId xmlns:p14="http://schemas.microsoft.com/office/powerpoint/2010/main" val="1787249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EBAA-251C-704A-80C0-B8384D58B58D}"/>
              </a:ext>
            </a:extLst>
          </p:cNvPr>
          <p:cNvSpPr>
            <a:spLocks noGrp="1"/>
          </p:cNvSpPr>
          <p:nvPr>
            <p:ph type="title"/>
          </p:nvPr>
        </p:nvSpPr>
        <p:spPr>
          <a:xfrm>
            <a:off x="457200" y="304800"/>
            <a:ext cx="8229600" cy="914400"/>
          </a:xfrm>
        </p:spPr>
        <p:txBody>
          <a:bodyPr>
            <a:normAutofit/>
          </a:bodyPr>
          <a:lstStyle/>
          <a:p>
            <a:r>
              <a:rPr lang="en-US" altLang="en-US" b="1" dirty="0">
                <a:solidFill>
                  <a:srgbClr val="004F25"/>
                </a:solidFill>
              </a:rPr>
              <a:t>In COVID-19 Context Continued</a:t>
            </a:r>
            <a:endParaRPr lang="en-US" dirty="0"/>
          </a:p>
        </p:txBody>
      </p:sp>
      <p:sp>
        <p:nvSpPr>
          <p:cNvPr id="3" name="Text Placeholder 2">
            <a:extLst>
              <a:ext uri="{FF2B5EF4-FFF2-40B4-BE49-F238E27FC236}">
                <a16:creationId xmlns:a16="http://schemas.microsoft.com/office/drawing/2014/main" id="{E876CA31-2B94-154D-8BA7-CC696C92EAB4}"/>
              </a:ext>
            </a:extLst>
          </p:cNvPr>
          <p:cNvSpPr>
            <a:spLocks noGrp="1"/>
          </p:cNvSpPr>
          <p:nvPr>
            <p:ph type="body" sz="quarter" idx="10"/>
          </p:nvPr>
        </p:nvSpPr>
        <p:spPr>
          <a:xfrm>
            <a:off x="533400" y="1371600"/>
            <a:ext cx="8153400" cy="4876800"/>
          </a:xfrm>
        </p:spPr>
        <p:txBody>
          <a:bodyPr/>
          <a:lstStyle/>
          <a:p>
            <a:r>
              <a:rPr lang="en-US" sz="2400" b="1" dirty="0"/>
              <a:t>Following the Restraint</a:t>
            </a:r>
          </a:p>
          <a:p>
            <a:pPr marL="0" indent="0">
              <a:buNone/>
            </a:pPr>
            <a:endParaRPr lang="en-US" sz="1000" b="1" dirty="0"/>
          </a:p>
          <a:p>
            <a:pPr lvl="1">
              <a:buFont typeface="Courier New" panose="02070309020205020404" pitchFamily="49" charset="0"/>
              <a:buChar char="o"/>
            </a:pPr>
            <a:r>
              <a:rPr lang="en-US" sz="1800" dirty="0"/>
              <a:t>Complete all of the guidelines mandated by Rule 4500</a:t>
            </a:r>
          </a:p>
          <a:p>
            <a:pPr lvl="2">
              <a:buFont typeface="Courier New" panose="02070309020205020404" pitchFamily="49" charset="0"/>
              <a:buChar char="o"/>
            </a:pPr>
            <a:r>
              <a:rPr lang="en-US" sz="1600" dirty="0"/>
              <a:t>Health assessment</a:t>
            </a:r>
          </a:p>
          <a:p>
            <a:pPr lvl="2">
              <a:buFont typeface="Courier New" panose="02070309020205020404" pitchFamily="49" charset="0"/>
              <a:buChar char="o"/>
            </a:pPr>
            <a:r>
              <a:rPr lang="en-US" sz="1600" dirty="0"/>
              <a:t>Monitoring</a:t>
            </a:r>
          </a:p>
          <a:p>
            <a:pPr lvl="2">
              <a:buFont typeface="Courier New" panose="02070309020205020404" pitchFamily="49" charset="0"/>
              <a:buChar char="o"/>
            </a:pPr>
            <a:r>
              <a:rPr lang="en-US" sz="1600" dirty="0"/>
              <a:t>Reporting</a:t>
            </a:r>
          </a:p>
          <a:p>
            <a:pPr lvl="2">
              <a:buFont typeface="Courier New" panose="02070309020205020404" pitchFamily="49" charset="0"/>
              <a:buChar char="o"/>
            </a:pPr>
            <a:r>
              <a:rPr lang="en-US" sz="1600" dirty="0"/>
              <a:t>Debriefing</a:t>
            </a:r>
          </a:p>
          <a:p>
            <a:pPr lvl="2">
              <a:buFont typeface="Courier New" panose="02070309020205020404" pitchFamily="49" charset="0"/>
              <a:buChar char="o"/>
            </a:pPr>
            <a:r>
              <a:rPr lang="en-US" sz="1600" dirty="0"/>
              <a:t>Documenting</a:t>
            </a:r>
          </a:p>
          <a:p>
            <a:pPr lvl="3">
              <a:buFont typeface="Courier New" panose="02070309020205020404" pitchFamily="49" charset="0"/>
              <a:buChar char="o"/>
            </a:pPr>
            <a:r>
              <a:rPr lang="en-US" sz="1600" dirty="0"/>
              <a:t>Including information related to close contact </a:t>
            </a:r>
          </a:p>
          <a:p>
            <a:pPr marL="914400" lvl="2" indent="0">
              <a:buNone/>
            </a:pPr>
            <a:endParaRPr lang="en-US" sz="1000" dirty="0"/>
          </a:p>
          <a:p>
            <a:pPr lvl="1">
              <a:buFont typeface="Courier New" panose="02070309020205020404" pitchFamily="49" charset="0"/>
              <a:buChar char="o"/>
            </a:pPr>
            <a:r>
              <a:rPr lang="en-US" sz="2000" dirty="0"/>
              <a:t>Sanitize the area in which the restraint occurred</a:t>
            </a:r>
          </a:p>
          <a:p>
            <a:pPr marL="457200" lvl="1" indent="0">
              <a:buNone/>
            </a:pPr>
            <a:endParaRPr lang="en-US" sz="1000" dirty="0"/>
          </a:p>
          <a:p>
            <a:pPr lvl="1">
              <a:buFont typeface="Courier New" panose="02070309020205020404" pitchFamily="49" charset="0"/>
              <a:buChar char="o"/>
            </a:pPr>
            <a:r>
              <a:rPr lang="en-US" sz="2000" dirty="0"/>
              <a:t>Remove/sanitize/replace PPE</a:t>
            </a:r>
          </a:p>
          <a:p>
            <a:pPr marL="457200" lvl="1" indent="0">
              <a:buNone/>
            </a:pPr>
            <a:endParaRPr lang="en-US" sz="1000" dirty="0"/>
          </a:p>
          <a:p>
            <a:pPr lvl="1">
              <a:buFont typeface="Courier New" panose="02070309020205020404" pitchFamily="49" charset="0"/>
              <a:buChar char="o"/>
            </a:pPr>
            <a:r>
              <a:rPr lang="en-US" sz="2000" dirty="0"/>
              <a:t>Wash hands</a:t>
            </a:r>
          </a:p>
          <a:p>
            <a:pPr lvl="2">
              <a:buFont typeface="Courier New" panose="02070309020205020404" pitchFamily="49" charset="0"/>
              <a:buChar char="o"/>
            </a:pPr>
            <a:endParaRPr lang="en-US" sz="1400" dirty="0"/>
          </a:p>
        </p:txBody>
      </p:sp>
    </p:spTree>
    <p:extLst>
      <p:ext uri="{BB962C8B-B14F-4D97-AF65-F5344CB8AC3E}">
        <p14:creationId xmlns:p14="http://schemas.microsoft.com/office/powerpoint/2010/main" val="15677716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COMMENTS &amp; QUESTIONS</a:t>
            </a:r>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531937" y="1524000"/>
            <a:ext cx="6080125" cy="4291853"/>
          </a:xfrm>
        </p:spPr>
      </p:pic>
    </p:spTree>
    <p:extLst>
      <p:ext uri="{BB962C8B-B14F-4D97-AF65-F5344CB8AC3E}">
        <p14:creationId xmlns:p14="http://schemas.microsoft.com/office/powerpoint/2010/main" val="9717798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EC46-4CD2-DE4F-95C9-7FCF5B244DB2}"/>
              </a:ext>
            </a:extLst>
          </p:cNvPr>
          <p:cNvSpPr>
            <a:spLocks noGrp="1"/>
          </p:cNvSpPr>
          <p:nvPr>
            <p:ph type="ctrTitle"/>
          </p:nvPr>
        </p:nvSpPr>
        <p:spPr>
          <a:xfrm>
            <a:off x="685800" y="1066801"/>
            <a:ext cx="7772400" cy="1600200"/>
          </a:xfrm>
          <a:solidFill>
            <a:schemeClr val="accent3">
              <a:lumMod val="40000"/>
              <a:lumOff val="60000"/>
            </a:schemeClr>
          </a:solidFill>
          <a:ln w="19050">
            <a:solidFill>
              <a:srgbClr val="004F25"/>
            </a:solidFill>
          </a:ln>
        </p:spPr>
        <p:txBody>
          <a:bodyPr/>
          <a:lstStyle/>
          <a:p>
            <a:r>
              <a:rPr lang="en-US" sz="5400" b="1" dirty="0">
                <a:solidFill>
                  <a:srgbClr val="004F25"/>
                </a:solidFill>
              </a:rPr>
              <a:t>Additional Information</a:t>
            </a:r>
          </a:p>
        </p:txBody>
      </p:sp>
      <p:sp>
        <p:nvSpPr>
          <p:cNvPr id="3" name="Subtitle 2">
            <a:extLst>
              <a:ext uri="{FF2B5EF4-FFF2-40B4-BE49-F238E27FC236}">
                <a16:creationId xmlns:a16="http://schemas.microsoft.com/office/drawing/2014/main" id="{78AE70CD-010B-C145-A771-430228BDA71A}"/>
              </a:ext>
            </a:extLst>
          </p:cNvPr>
          <p:cNvSpPr>
            <a:spLocks noGrp="1"/>
          </p:cNvSpPr>
          <p:nvPr>
            <p:ph type="subTitle" idx="1"/>
          </p:nvPr>
        </p:nvSpPr>
        <p:spPr>
          <a:xfrm>
            <a:off x="1409700" y="4800600"/>
            <a:ext cx="6400800" cy="1219200"/>
          </a:xfrm>
        </p:spPr>
        <p:txBody>
          <a:bodyPr/>
          <a:lstStyle/>
          <a:p>
            <a:r>
              <a:rPr lang="en-US" sz="2800" dirty="0">
                <a:hlinkClick r:id="rId2"/>
              </a:rPr>
              <a:t>tracy.harris@vermont.gov</a:t>
            </a:r>
            <a:endParaRPr lang="en-US" sz="2800" dirty="0"/>
          </a:p>
          <a:p>
            <a:endParaRPr lang="en-US" sz="2000" dirty="0"/>
          </a:p>
        </p:txBody>
      </p:sp>
      <p:sp>
        <p:nvSpPr>
          <p:cNvPr id="4" name="TextBox 3">
            <a:extLst>
              <a:ext uri="{FF2B5EF4-FFF2-40B4-BE49-F238E27FC236}">
                <a16:creationId xmlns:a16="http://schemas.microsoft.com/office/drawing/2014/main" id="{FA8B0B74-1AA2-A64F-BD15-F13F9B364A31}"/>
              </a:ext>
            </a:extLst>
          </p:cNvPr>
          <p:cNvSpPr txBox="1"/>
          <p:nvPr/>
        </p:nvSpPr>
        <p:spPr>
          <a:xfrm>
            <a:off x="838200" y="3276600"/>
            <a:ext cx="7543801" cy="1015663"/>
          </a:xfrm>
          <a:prstGeom prst="rect">
            <a:avLst/>
          </a:prstGeom>
          <a:noFill/>
        </p:spPr>
        <p:txBody>
          <a:bodyPr wrap="square" rtlCol="0">
            <a:spAutoFit/>
          </a:bodyPr>
          <a:lstStyle/>
          <a:p>
            <a:pPr algn="ctr"/>
            <a:r>
              <a:rPr lang="en-US" sz="2000" b="1" dirty="0"/>
              <a:t>Additional slides, </a:t>
            </a:r>
          </a:p>
          <a:p>
            <a:pPr algn="ctr"/>
            <a:r>
              <a:rPr lang="en-US" sz="2000" b="1" dirty="0"/>
              <a:t>addressing assessment, monitoring, reporting, and debriefing, </a:t>
            </a:r>
          </a:p>
          <a:p>
            <a:pPr algn="ctr"/>
            <a:r>
              <a:rPr lang="en-US" sz="2000" b="1" dirty="0"/>
              <a:t>are provided below</a:t>
            </a:r>
          </a:p>
        </p:txBody>
      </p:sp>
    </p:spTree>
    <p:extLst>
      <p:ext uri="{BB962C8B-B14F-4D97-AF65-F5344CB8AC3E}">
        <p14:creationId xmlns:p14="http://schemas.microsoft.com/office/powerpoint/2010/main" val="26730430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1371600"/>
          </a:xfrm>
        </p:spPr>
        <p:txBody>
          <a:bodyPr>
            <a:noAutofit/>
          </a:bodyPr>
          <a:lstStyle/>
          <a:p>
            <a:r>
              <a:rPr lang="en-US" altLang="en-US" b="1" dirty="0">
                <a:solidFill>
                  <a:srgbClr val="004F25"/>
                </a:solidFill>
              </a:rPr>
              <a:t>Following the Termination of the Intervention</a:t>
            </a:r>
          </a:p>
        </p:txBody>
      </p:sp>
      <p:sp>
        <p:nvSpPr>
          <p:cNvPr id="14339" name="Content Placeholder 2"/>
          <p:cNvSpPr>
            <a:spLocks noGrp="1"/>
          </p:cNvSpPr>
          <p:nvPr>
            <p:ph sz="quarter" idx="10"/>
          </p:nvPr>
        </p:nvSpPr>
        <p:spPr>
          <a:xfrm>
            <a:off x="457200" y="2362200"/>
            <a:ext cx="8229600" cy="3886200"/>
          </a:xfrm>
        </p:spPr>
        <p:txBody>
          <a:bodyPr/>
          <a:lstStyle/>
          <a:p>
            <a:pPr marL="457200" indent="-457200">
              <a:buFont typeface="Arial"/>
              <a:buChar char="•"/>
            </a:pPr>
            <a:r>
              <a:rPr lang="en-US" altLang="en-US" sz="2000" dirty="0"/>
              <a:t>Student shall be evaluated and monitored for the remainder of the school day</a:t>
            </a:r>
          </a:p>
          <a:p>
            <a:pPr marL="457200" indent="-457200">
              <a:buFont typeface="Arial"/>
              <a:buChar char="•"/>
            </a:pPr>
            <a:endParaRPr lang="en-US" altLang="en-US" sz="2000" dirty="0"/>
          </a:p>
          <a:p>
            <a:pPr marL="457200" indent="-457200">
              <a:buFont typeface="Arial"/>
              <a:buChar char="•"/>
            </a:pPr>
            <a:r>
              <a:rPr lang="en-US" altLang="en-US" sz="2000" dirty="0"/>
              <a:t>A routine physical/medical assessment shall be conducted by someone who was not involved in the intervention</a:t>
            </a:r>
          </a:p>
          <a:p>
            <a:endParaRPr lang="en-US" altLang="en-US" sz="2000" dirty="0"/>
          </a:p>
          <a:p>
            <a:pPr marL="457200" indent="-457200">
              <a:buFont typeface="Arial"/>
              <a:buChar char="•"/>
            </a:pPr>
            <a:r>
              <a:rPr lang="en-US" altLang="en-US" sz="2000" dirty="0"/>
              <a:t>Any injury received as a result of the intervention must be documented</a:t>
            </a:r>
          </a:p>
          <a:p>
            <a:endParaRPr lang="en-US" altLang="en-US" dirty="0"/>
          </a:p>
        </p:txBody>
      </p:sp>
    </p:spTree>
    <p:extLst>
      <p:ext uri="{BB962C8B-B14F-4D97-AF65-F5344CB8AC3E}">
        <p14:creationId xmlns:p14="http://schemas.microsoft.com/office/powerpoint/2010/main" val="173295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Definitions</a:t>
            </a:r>
          </a:p>
        </p:txBody>
      </p:sp>
      <p:sp>
        <p:nvSpPr>
          <p:cNvPr id="3" name="Text Placeholder 2"/>
          <p:cNvSpPr>
            <a:spLocks noGrp="1"/>
          </p:cNvSpPr>
          <p:nvPr>
            <p:ph type="body" sz="quarter" idx="10"/>
          </p:nvPr>
        </p:nvSpPr>
        <p:spPr>
          <a:xfrm>
            <a:off x="533400" y="1600200"/>
            <a:ext cx="8153400" cy="4191000"/>
          </a:xfrm>
        </p:spPr>
        <p:txBody>
          <a:bodyPr/>
          <a:lstStyle/>
          <a:p>
            <a:r>
              <a:rPr lang="en-US" b="1" dirty="0"/>
              <a:t>Seclusion:</a:t>
            </a:r>
          </a:p>
          <a:p>
            <a:pPr marL="0" indent="0">
              <a:buNone/>
            </a:pPr>
            <a:endParaRPr lang="en-US" sz="800" dirty="0"/>
          </a:p>
          <a:p>
            <a:pPr lvl="1"/>
            <a:r>
              <a:rPr lang="en-US" sz="2400" dirty="0"/>
              <a:t>The confinement of a student </a:t>
            </a:r>
            <a:r>
              <a:rPr lang="en-US" sz="2400" dirty="0">
                <a:solidFill>
                  <a:srgbClr val="C00000"/>
                </a:solidFill>
              </a:rPr>
              <a:t>alone</a:t>
            </a:r>
            <a:r>
              <a:rPr lang="en-US" sz="2400" dirty="0"/>
              <a:t> in a room or area</a:t>
            </a:r>
          </a:p>
          <a:p>
            <a:pPr marL="457200" lvl="1" indent="0">
              <a:buNone/>
            </a:pPr>
            <a:endParaRPr lang="en-US" sz="2400" dirty="0"/>
          </a:p>
          <a:p>
            <a:pPr lvl="1"/>
            <a:r>
              <a:rPr lang="en-US" sz="2400" dirty="0"/>
              <a:t>The student is prevented or reasonably believes he or she will be </a:t>
            </a:r>
            <a:r>
              <a:rPr lang="en-US" sz="2400" dirty="0">
                <a:solidFill>
                  <a:srgbClr val="C00000"/>
                </a:solidFill>
              </a:rPr>
              <a:t>prevented from leaving</a:t>
            </a:r>
          </a:p>
          <a:p>
            <a:pPr marL="457200" lvl="1" indent="0">
              <a:buNone/>
            </a:pPr>
            <a:endParaRPr lang="en-US" sz="2400" dirty="0"/>
          </a:p>
          <a:p>
            <a:pPr lvl="1"/>
            <a:r>
              <a:rPr lang="en-US" sz="2400" dirty="0"/>
              <a:t>Does NOT include time-out or private processing, in which the student is not left alone and is under adult supervision</a:t>
            </a:r>
          </a:p>
        </p:txBody>
      </p:sp>
    </p:spTree>
    <p:extLst>
      <p:ext uri="{BB962C8B-B14F-4D97-AF65-F5344CB8AC3E}">
        <p14:creationId xmlns:p14="http://schemas.microsoft.com/office/powerpoint/2010/main" val="15903370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4400" b="1" dirty="0">
                <a:solidFill>
                  <a:srgbClr val="004F25"/>
                </a:solidFill>
              </a:rPr>
              <a:t>Reporting of Restraint/Seclusion</a:t>
            </a:r>
          </a:p>
        </p:txBody>
      </p:sp>
      <p:sp>
        <p:nvSpPr>
          <p:cNvPr id="14339" name="Content Placeholder 2"/>
          <p:cNvSpPr>
            <a:spLocks noGrp="1"/>
          </p:cNvSpPr>
          <p:nvPr>
            <p:ph sz="quarter" idx="10"/>
          </p:nvPr>
        </p:nvSpPr>
        <p:spPr>
          <a:xfrm>
            <a:off x="457200" y="2667000"/>
            <a:ext cx="8229600" cy="3429000"/>
          </a:xfrm>
        </p:spPr>
        <p:txBody>
          <a:bodyPr/>
          <a:lstStyle/>
          <a:p>
            <a:pPr marL="457200" indent="-457200">
              <a:buFont typeface="Arial"/>
              <a:buChar char="•"/>
            </a:pPr>
            <a:r>
              <a:rPr lang="en-US" altLang="en-US" dirty="0"/>
              <a:t>To the School Administrator:	</a:t>
            </a:r>
          </a:p>
          <a:p>
            <a:pPr marL="1200150" lvl="1" indent="-457200">
              <a:buFont typeface="Arial"/>
              <a:buChar char="•"/>
            </a:pPr>
            <a:r>
              <a:rPr lang="en-US" altLang="en-US" sz="2200" dirty="0"/>
              <a:t>As soon as possible, no later than the end of the school day on which the intervention occurred</a:t>
            </a:r>
          </a:p>
          <a:p>
            <a:r>
              <a:rPr lang="en-US" altLang="en-US" dirty="0"/>
              <a:t>	</a:t>
            </a:r>
          </a:p>
        </p:txBody>
      </p:sp>
    </p:spTree>
    <p:extLst>
      <p:ext uri="{BB962C8B-B14F-4D97-AF65-F5344CB8AC3E}">
        <p14:creationId xmlns:p14="http://schemas.microsoft.com/office/powerpoint/2010/main" val="17329580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b="1" dirty="0">
                <a:solidFill>
                  <a:srgbClr val="004F25"/>
                </a:solidFill>
              </a:rPr>
              <a:t>Reporting of Restraint/Seclusion</a:t>
            </a:r>
            <a:endParaRPr lang="en-US" sz="4400" dirty="0"/>
          </a:p>
        </p:txBody>
      </p:sp>
      <p:sp>
        <p:nvSpPr>
          <p:cNvPr id="3" name="Content Placeholder 2"/>
          <p:cNvSpPr>
            <a:spLocks noGrp="1"/>
          </p:cNvSpPr>
          <p:nvPr>
            <p:ph sz="quarter" idx="10"/>
          </p:nvPr>
        </p:nvSpPr>
        <p:spPr>
          <a:xfrm>
            <a:off x="457200" y="1600200"/>
            <a:ext cx="8229600" cy="4800600"/>
          </a:xfrm>
        </p:spPr>
        <p:txBody>
          <a:bodyPr/>
          <a:lstStyle/>
          <a:p>
            <a:pPr marL="457200" indent="-457200">
              <a:buFont typeface="Arial"/>
              <a:buChar char="•"/>
            </a:pPr>
            <a:r>
              <a:rPr lang="en-US" sz="2800" dirty="0"/>
              <a:t>To the parents/guardians:</a:t>
            </a:r>
          </a:p>
          <a:p>
            <a:endParaRPr lang="en-US" sz="800" dirty="0"/>
          </a:p>
          <a:p>
            <a:pPr marL="1200150" lvl="1" indent="-457200">
              <a:buFont typeface="Arial"/>
              <a:buChar char="•"/>
            </a:pPr>
            <a:r>
              <a:rPr lang="en-US" sz="2200" dirty="0"/>
              <a:t>School administrator must make documented attempt to provide verbal or electronic notice to parents as soon as possible, no later than the school day on which the intervention occurred</a:t>
            </a:r>
          </a:p>
          <a:p>
            <a:pPr lvl="1" indent="0">
              <a:buNone/>
            </a:pPr>
            <a:endParaRPr lang="en-US" sz="2200" dirty="0"/>
          </a:p>
          <a:p>
            <a:pPr marL="1200150" lvl="1" indent="-457200">
              <a:buFont typeface="Arial"/>
              <a:buChar char="•"/>
            </a:pPr>
            <a:r>
              <a:rPr lang="en-US" sz="2200" dirty="0"/>
              <a:t>Written notice must be provided to parents within 24 hours of  the intervention</a:t>
            </a:r>
          </a:p>
          <a:p>
            <a:pPr lvl="1" indent="0">
              <a:buNone/>
            </a:pPr>
            <a:endParaRPr lang="en-US" sz="2200" dirty="0"/>
          </a:p>
          <a:p>
            <a:pPr marL="1200150" lvl="1" indent="-457200">
              <a:buFont typeface="Arial"/>
              <a:buChar char="•"/>
            </a:pPr>
            <a:r>
              <a:rPr lang="en-US" sz="2200" dirty="0"/>
              <a:t>Written notice must include an invitation for the parents to participate in debriefing</a:t>
            </a:r>
          </a:p>
          <a:p>
            <a:endParaRPr lang="en-US" dirty="0"/>
          </a:p>
        </p:txBody>
      </p:sp>
    </p:spTree>
    <p:extLst>
      <p:ext uri="{BB962C8B-B14F-4D97-AF65-F5344CB8AC3E}">
        <p14:creationId xmlns:p14="http://schemas.microsoft.com/office/powerpoint/2010/main" val="26018633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sz="4400" b="1" dirty="0">
                <a:solidFill>
                  <a:srgbClr val="004F25"/>
                </a:solidFill>
              </a:rPr>
              <a:t>Reporting of Restraint / Seclusion</a:t>
            </a:r>
          </a:p>
        </p:txBody>
      </p:sp>
      <p:sp>
        <p:nvSpPr>
          <p:cNvPr id="3" name="Content Placeholder 2"/>
          <p:cNvSpPr>
            <a:spLocks noGrp="1"/>
          </p:cNvSpPr>
          <p:nvPr>
            <p:ph sz="quarter" idx="10"/>
          </p:nvPr>
        </p:nvSpPr>
        <p:spPr>
          <a:xfrm>
            <a:off x="457200" y="1219200"/>
            <a:ext cx="8229600" cy="5257800"/>
          </a:xfrm>
        </p:spPr>
        <p:txBody>
          <a:bodyPr/>
          <a:lstStyle/>
          <a:p>
            <a:pPr marL="457200" indent="-457200">
              <a:buFont typeface="Arial"/>
              <a:buChar char="•"/>
            </a:pPr>
            <a:r>
              <a:rPr lang="en-US" sz="2800" dirty="0"/>
              <a:t>To the superintendent within 3 school days of the incident:</a:t>
            </a:r>
          </a:p>
          <a:p>
            <a:pPr marL="457200" indent="-457200">
              <a:buFont typeface="Arial"/>
              <a:buChar char="•"/>
            </a:pPr>
            <a:endParaRPr lang="en-US" sz="1600" dirty="0"/>
          </a:p>
          <a:p>
            <a:pPr marL="1200150" lvl="1" indent="-457200">
              <a:buFont typeface="Arial"/>
              <a:buChar char="•"/>
            </a:pPr>
            <a:r>
              <a:rPr lang="en-US" sz="2200" dirty="0"/>
              <a:t>Any death, injury, or hospitalization</a:t>
            </a:r>
          </a:p>
          <a:p>
            <a:pPr marL="1200150" lvl="1" indent="-457200">
              <a:buFont typeface="Arial"/>
              <a:buChar char="•"/>
            </a:pPr>
            <a:r>
              <a:rPr lang="en-US" sz="2200" dirty="0"/>
              <a:t>An individual staff member who’s used restraint or seclusion 3 separate times on one or more students</a:t>
            </a:r>
          </a:p>
          <a:p>
            <a:pPr marL="1200150" lvl="1" indent="-457200">
              <a:buFont typeface="Arial"/>
              <a:buChar char="•"/>
            </a:pPr>
            <a:r>
              <a:rPr lang="en-US" sz="2200" dirty="0"/>
              <a:t>The intervention lasted more than 15 minutes</a:t>
            </a:r>
          </a:p>
          <a:p>
            <a:pPr marL="1200150" lvl="1" indent="-457200">
              <a:buFont typeface="Arial"/>
              <a:buChar char="•"/>
            </a:pPr>
            <a:r>
              <a:rPr lang="en-US" sz="2200" dirty="0"/>
              <a:t>A student has been restrained or secluded 3 or more times per school year</a:t>
            </a:r>
          </a:p>
          <a:p>
            <a:pPr marL="1200150" lvl="1" indent="-457200">
              <a:buFont typeface="Arial"/>
              <a:buChar char="•"/>
            </a:pPr>
            <a:r>
              <a:rPr lang="en-US" sz="2200" dirty="0"/>
              <a:t>A student has been restrained or secluded more than once in one school day</a:t>
            </a:r>
          </a:p>
          <a:p>
            <a:pPr marL="1200150" lvl="1" indent="-457200">
              <a:buFont typeface="Arial"/>
              <a:buChar char="•"/>
            </a:pPr>
            <a:r>
              <a:rPr lang="en-US" sz="2200" dirty="0"/>
              <a:t>The intervention was used in violation of the rules</a:t>
            </a:r>
          </a:p>
          <a:p>
            <a:pPr marL="1200150" lvl="1" indent="-457200">
              <a:buFont typeface="Arial"/>
              <a:buChar char="•"/>
            </a:pPr>
            <a:endParaRPr lang="en-US" sz="2200" dirty="0"/>
          </a:p>
          <a:p>
            <a:endParaRPr lang="en-US" dirty="0"/>
          </a:p>
        </p:txBody>
      </p:sp>
    </p:spTree>
    <p:extLst>
      <p:ext uri="{BB962C8B-B14F-4D97-AF65-F5344CB8AC3E}">
        <p14:creationId xmlns:p14="http://schemas.microsoft.com/office/powerpoint/2010/main" val="6114436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4F25"/>
                </a:solidFill>
              </a:rPr>
              <a:t>Reporting of Restraint / Seclusion</a:t>
            </a:r>
          </a:p>
        </p:txBody>
      </p:sp>
      <p:sp>
        <p:nvSpPr>
          <p:cNvPr id="3" name="Content Placeholder 2"/>
          <p:cNvSpPr>
            <a:spLocks noGrp="1"/>
          </p:cNvSpPr>
          <p:nvPr>
            <p:ph sz="quarter" idx="10"/>
          </p:nvPr>
        </p:nvSpPr>
        <p:spPr>
          <a:xfrm>
            <a:off x="457200" y="1600200"/>
            <a:ext cx="8229600" cy="4800600"/>
          </a:xfrm>
        </p:spPr>
        <p:txBody>
          <a:bodyPr/>
          <a:lstStyle/>
          <a:p>
            <a:pPr marL="457200" indent="-457200">
              <a:buFont typeface="Arial"/>
              <a:buChar char="•"/>
            </a:pPr>
            <a:r>
              <a:rPr lang="en-US" sz="2800" dirty="0"/>
              <a:t>To the secretary of the Agency of Education within three school days of the superintendent’s receipt of the report:</a:t>
            </a:r>
          </a:p>
          <a:p>
            <a:endParaRPr lang="en-US" sz="800" dirty="0"/>
          </a:p>
          <a:p>
            <a:pPr marL="1200150" lvl="1" indent="-457200">
              <a:buFont typeface="Arial"/>
              <a:buChar char="•"/>
            </a:pPr>
            <a:r>
              <a:rPr lang="en-US" sz="2200" dirty="0"/>
              <a:t>Death or injury requiring outside medical attention</a:t>
            </a:r>
          </a:p>
          <a:p>
            <a:pPr lvl="1" indent="0">
              <a:buNone/>
            </a:pPr>
            <a:endParaRPr lang="en-US" sz="2200" dirty="0"/>
          </a:p>
          <a:p>
            <a:pPr marL="1200150" lvl="1" indent="-457200">
              <a:buFont typeface="Arial"/>
              <a:buChar char="•"/>
            </a:pPr>
            <a:r>
              <a:rPr lang="en-US" sz="2200" dirty="0"/>
              <a:t>Duration of more than 30 minutes</a:t>
            </a:r>
          </a:p>
          <a:p>
            <a:pPr lvl="1" indent="0">
              <a:buNone/>
            </a:pPr>
            <a:endParaRPr lang="en-US" sz="2200" dirty="0"/>
          </a:p>
          <a:p>
            <a:pPr marL="1200150" lvl="1" indent="-457200">
              <a:buFont typeface="Arial"/>
              <a:buChar char="•"/>
            </a:pPr>
            <a:r>
              <a:rPr lang="en-US" sz="2200" dirty="0"/>
              <a:t>Violation of the rule</a:t>
            </a:r>
          </a:p>
          <a:p>
            <a:pPr marL="1200150" lvl="1" indent="-457200">
              <a:buFont typeface="Arial"/>
              <a:buChar char="•"/>
            </a:pPr>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31187439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Debriefing</a:t>
            </a:r>
          </a:p>
        </p:txBody>
      </p:sp>
      <p:sp>
        <p:nvSpPr>
          <p:cNvPr id="3" name="Content Placeholder 2"/>
          <p:cNvSpPr>
            <a:spLocks noGrp="1"/>
          </p:cNvSpPr>
          <p:nvPr>
            <p:ph sz="quarter" idx="10"/>
          </p:nvPr>
        </p:nvSpPr>
        <p:spPr>
          <a:xfrm>
            <a:off x="457200" y="1981200"/>
            <a:ext cx="8229600" cy="4114800"/>
          </a:xfrm>
        </p:spPr>
        <p:txBody>
          <a:bodyPr/>
          <a:lstStyle/>
          <a:p>
            <a:pPr marL="457200" indent="-457200">
              <a:buFont typeface="Arial"/>
              <a:buChar char="•"/>
            </a:pPr>
            <a:r>
              <a:rPr lang="en-US" sz="2800" dirty="0"/>
              <a:t>With the student:</a:t>
            </a:r>
          </a:p>
          <a:p>
            <a:endParaRPr lang="en-US" sz="800" dirty="0"/>
          </a:p>
          <a:p>
            <a:pPr marL="1200150" lvl="1" indent="-457200">
              <a:buFont typeface="Arial"/>
              <a:buChar char="•"/>
            </a:pPr>
            <a:r>
              <a:rPr lang="en-US" sz="2200" dirty="0"/>
              <a:t>Within 2 school days</a:t>
            </a:r>
          </a:p>
          <a:p>
            <a:pPr lvl="1" indent="0">
              <a:buNone/>
            </a:pPr>
            <a:endParaRPr lang="en-US" sz="2200" dirty="0"/>
          </a:p>
          <a:p>
            <a:pPr marL="1200150" lvl="1" indent="-457200">
              <a:buFont typeface="Arial"/>
              <a:buChar char="•"/>
            </a:pPr>
            <a:r>
              <a:rPr lang="en-US" sz="2200" dirty="0"/>
              <a:t>With a proper staff member</a:t>
            </a:r>
          </a:p>
          <a:p>
            <a:pPr lvl="1" indent="0">
              <a:buNone/>
            </a:pPr>
            <a:endParaRPr lang="en-US" sz="2200" dirty="0"/>
          </a:p>
          <a:p>
            <a:pPr marL="1200150" lvl="1" indent="-457200">
              <a:buFont typeface="Arial"/>
              <a:buChar char="•"/>
            </a:pPr>
            <a:r>
              <a:rPr lang="en-US" sz="2200" dirty="0"/>
              <a:t>To review the incident and discuss precipitating behaviors, in a manner appropriate to the student’s age and developmental ability</a:t>
            </a:r>
          </a:p>
          <a:p>
            <a:pPr lvl="1" indent="0">
              <a:buNone/>
            </a:pPr>
            <a:endParaRPr lang="en-US" dirty="0"/>
          </a:p>
          <a:p>
            <a:endParaRPr lang="en-US" dirty="0"/>
          </a:p>
        </p:txBody>
      </p:sp>
    </p:spTree>
    <p:extLst>
      <p:ext uri="{BB962C8B-B14F-4D97-AF65-F5344CB8AC3E}">
        <p14:creationId xmlns:p14="http://schemas.microsoft.com/office/powerpoint/2010/main" val="27222638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Debriefing</a:t>
            </a:r>
          </a:p>
        </p:txBody>
      </p:sp>
      <p:sp>
        <p:nvSpPr>
          <p:cNvPr id="3" name="Content Placeholder 2"/>
          <p:cNvSpPr>
            <a:spLocks noGrp="1"/>
          </p:cNvSpPr>
          <p:nvPr>
            <p:ph sz="quarter" idx="10"/>
          </p:nvPr>
        </p:nvSpPr>
        <p:spPr>
          <a:xfrm>
            <a:off x="457200" y="2209800"/>
            <a:ext cx="8229600" cy="3886200"/>
          </a:xfrm>
        </p:spPr>
        <p:txBody>
          <a:bodyPr/>
          <a:lstStyle/>
          <a:p>
            <a:pPr marL="457200" indent="-457200">
              <a:buFont typeface="Arial"/>
              <a:buChar char="•"/>
            </a:pPr>
            <a:r>
              <a:rPr lang="en-US" sz="2800" dirty="0"/>
              <a:t>With the staff person(s) who administered the intervention:</a:t>
            </a:r>
          </a:p>
          <a:p>
            <a:endParaRPr lang="en-US" sz="800" dirty="0"/>
          </a:p>
          <a:p>
            <a:pPr marL="1200150" lvl="1" indent="-457200">
              <a:buFont typeface="Arial"/>
              <a:buChar char="•"/>
            </a:pPr>
            <a:r>
              <a:rPr lang="en-US" sz="2200" dirty="0"/>
              <a:t>Within 2 school days</a:t>
            </a:r>
          </a:p>
          <a:p>
            <a:pPr lvl="1" indent="0">
              <a:buNone/>
            </a:pPr>
            <a:endParaRPr lang="en-US" sz="2200" dirty="0"/>
          </a:p>
          <a:p>
            <a:pPr marL="1200150" lvl="1" indent="-457200">
              <a:buFont typeface="Arial"/>
              <a:buChar char="•"/>
            </a:pPr>
            <a:r>
              <a:rPr lang="en-US" sz="2200" dirty="0"/>
              <a:t>To discuss whether proper procedures were followed, including preventative strategies</a:t>
            </a:r>
          </a:p>
        </p:txBody>
      </p:sp>
    </p:spTree>
    <p:extLst>
      <p:ext uri="{BB962C8B-B14F-4D97-AF65-F5344CB8AC3E}">
        <p14:creationId xmlns:p14="http://schemas.microsoft.com/office/powerpoint/2010/main" val="17452024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Debriefing</a:t>
            </a:r>
          </a:p>
        </p:txBody>
      </p:sp>
      <p:sp>
        <p:nvSpPr>
          <p:cNvPr id="3" name="Content Placeholder 2"/>
          <p:cNvSpPr>
            <a:spLocks noGrp="1"/>
          </p:cNvSpPr>
          <p:nvPr>
            <p:ph sz="quarter" idx="10"/>
          </p:nvPr>
        </p:nvSpPr>
        <p:spPr>
          <a:xfrm>
            <a:off x="457200" y="1371600"/>
            <a:ext cx="8229600" cy="4876800"/>
          </a:xfrm>
        </p:spPr>
        <p:txBody>
          <a:bodyPr/>
          <a:lstStyle/>
          <a:p>
            <a:pPr marL="457200" indent="-457200">
              <a:buFont typeface="Arial"/>
              <a:buChar char="•"/>
            </a:pPr>
            <a:r>
              <a:rPr lang="en-US" dirty="0"/>
              <a:t>With parents (if desired):</a:t>
            </a:r>
          </a:p>
          <a:p>
            <a:endParaRPr lang="en-US" sz="800" dirty="0"/>
          </a:p>
          <a:p>
            <a:pPr marL="1200150" lvl="1" indent="-457200">
              <a:buFont typeface="Arial"/>
              <a:buChar char="•"/>
            </a:pPr>
            <a:r>
              <a:rPr lang="en-US" sz="2200" dirty="0"/>
              <a:t>Within 4 school days</a:t>
            </a:r>
          </a:p>
          <a:p>
            <a:pPr lvl="1" indent="0">
              <a:buNone/>
            </a:pPr>
            <a:endParaRPr lang="en-US" sz="2200" dirty="0"/>
          </a:p>
          <a:p>
            <a:pPr marL="1200150" lvl="1" indent="-457200">
              <a:buFont typeface="Arial"/>
              <a:buChar char="•"/>
            </a:pPr>
            <a:r>
              <a:rPr lang="en-US" sz="2200" dirty="0"/>
              <a:t>To participate in a review of the incident</a:t>
            </a:r>
          </a:p>
          <a:p>
            <a:pPr lvl="1" indent="0">
              <a:buNone/>
            </a:pPr>
            <a:endParaRPr lang="en-US" sz="2200" dirty="0"/>
          </a:p>
          <a:p>
            <a:pPr marL="1200150" lvl="1" indent="-457200">
              <a:buFont typeface="Arial"/>
              <a:buChar char="•"/>
            </a:pPr>
            <a:r>
              <a:rPr lang="en-US" sz="2200" dirty="0"/>
              <a:t>To determine any specific follow-up actions to be taken</a:t>
            </a:r>
          </a:p>
          <a:p>
            <a:pPr lvl="1" indent="0">
              <a:buNone/>
            </a:pPr>
            <a:endParaRPr lang="en-US" sz="2200" dirty="0"/>
          </a:p>
          <a:p>
            <a:pPr marL="1200150" lvl="1" indent="-457200">
              <a:buFont typeface="Arial"/>
              <a:buChar char="•"/>
            </a:pPr>
            <a:r>
              <a:rPr lang="en-US" sz="2200" dirty="0"/>
              <a:t>Parents shall receive written notice of the meeting</a:t>
            </a:r>
          </a:p>
          <a:p>
            <a:pPr lvl="1" indent="0">
              <a:buNone/>
            </a:pPr>
            <a:endParaRPr lang="en-US" sz="2200" dirty="0"/>
          </a:p>
          <a:p>
            <a:pPr marL="1200150" lvl="1" indent="-457200">
              <a:buFont typeface="Arial"/>
              <a:buChar char="•"/>
            </a:pPr>
            <a:r>
              <a:rPr lang="en-US" sz="2200" dirty="0"/>
              <a:t>Meeting shall be convened at a mutually acceptable time and place</a:t>
            </a:r>
          </a:p>
          <a:p>
            <a:endParaRPr lang="en-US" dirty="0"/>
          </a:p>
        </p:txBody>
      </p:sp>
    </p:spTree>
    <p:extLst>
      <p:ext uri="{BB962C8B-B14F-4D97-AF65-F5344CB8AC3E}">
        <p14:creationId xmlns:p14="http://schemas.microsoft.com/office/powerpoint/2010/main" val="27625628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4F25"/>
                </a:solidFill>
              </a:rPr>
              <a:t>Annual Notification</a:t>
            </a:r>
          </a:p>
        </p:txBody>
      </p:sp>
      <p:sp>
        <p:nvSpPr>
          <p:cNvPr id="3" name="Content Placeholder 2"/>
          <p:cNvSpPr>
            <a:spLocks noGrp="1"/>
          </p:cNvSpPr>
          <p:nvPr>
            <p:ph sz="quarter" idx="10"/>
          </p:nvPr>
        </p:nvSpPr>
        <p:spPr>
          <a:xfrm>
            <a:off x="457200" y="2057400"/>
            <a:ext cx="8229600" cy="4191000"/>
          </a:xfrm>
        </p:spPr>
        <p:txBody>
          <a:bodyPr/>
          <a:lstStyle/>
          <a:p>
            <a:pPr marL="457200" indent="-457200">
              <a:buFont typeface="Arial"/>
              <a:buChar char="•"/>
            </a:pPr>
            <a:r>
              <a:rPr lang="en-US" sz="2800" dirty="0"/>
              <a:t>At or before the beginning of each </a:t>
            </a:r>
            <a:r>
              <a:rPr lang="en-US" sz="2800"/>
              <a:t>school year</a:t>
            </a:r>
            <a:endParaRPr lang="en-US" sz="2800" dirty="0"/>
          </a:p>
          <a:p>
            <a:endParaRPr lang="en-US" sz="800" dirty="0"/>
          </a:p>
          <a:p>
            <a:pPr marL="1200150" lvl="1" indent="-457200">
              <a:buFont typeface="Arial"/>
              <a:buChar char="•"/>
            </a:pPr>
            <a:r>
              <a:rPr lang="en-US" sz="2200" dirty="0"/>
              <a:t>The policies pertaining to restraint and seclusion</a:t>
            </a:r>
          </a:p>
          <a:p>
            <a:pPr lvl="1" indent="0">
              <a:buNone/>
            </a:pPr>
            <a:endParaRPr lang="en-US" sz="2200" dirty="0"/>
          </a:p>
          <a:p>
            <a:pPr marL="1200150" lvl="1" indent="-457200">
              <a:buFont typeface="Arial"/>
              <a:buChar char="•"/>
            </a:pPr>
            <a:r>
              <a:rPr lang="en-US" sz="2200" dirty="0"/>
              <a:t>The intent to emphasize the use of positive behavioral interventions and supports</a:t>
            </a:r>
          </a:p>
          <a:p>
            <a:pPr lvl="1" indent="0">
              <a:buNone/>
            </a:pPr>
            <a:endParaRPr lang="en-US" sz="2200" dirty="0"/>
          </a:p>
          <a:p>
            <a:pPr marL="1200150" lvl="1" indent="-457200">
              <a:buFont typeface="Arial"/>
              <a:buChar char="•"/>
            </a:pPr>
            <a:r>
              <a:rPr lang="en-US" sz="2200" dirty="0"/>
              <a:t>The intention to avoid restraint and seclusion to address student behavior</a:t>
            </a:r>
          </a:p>
          <a:p>
            <a:endParaRPr lang="en-US" dirty="0"/>
          </a:p>
        </p:txBody>
      </p:sp>
    </p:spTree>
    <p:extLst>
      <p:ext uri="{BB962C8B-B14F-4D97-AF65-F5344CB8AC3E}">
        <p14:creationId xmlns:p14="http://schemas.microsoft.com/office/powerpoint/2010/main" val="3016965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62000"/>
          </a:xfrm>
        </p:spPr>
        <p:txBody>
          <a:bodyPr/>
          <a:lstStyle/>
          <a:p>
            <a:r>
              <a:rPr lang="en-US" b="1" dirty="0">
                <a:solidFill>
                  <a:srgbClr val="004F25"/>
                </a:solidFill>
              </a:rPr>
              <a:t>Guidance Resources</a:t>
            </a:r>
          </a:p>
        </p:txBody>
      </p:sp>
      <p:sp>
        <p:nvSpPr>
          <p:cNvPr id="5" name="Content Placeholder 4"/>
          <p:cNvSpPr>
            <a:spLocks noGrp="1"/>
          </p:cNvSpPr>
          <p:nvPr>
            <p:ph type="body" sz="quarter" idx="10"/>
          </p:nvPr>
        </p:nvSpPr>
        <p:spPr>
          <a:xfrm>
            <a:off x="533400" y="1219200"/>
            <a:ext cx="8153400" cy="5029200"/>
          </a:xfrm>
        </p:spPr>
        <p:txBody>
          <a:bodyPr/>
          <a:lstStyle/>
          <a:p>
            <a:pPr marL="0" indent="0">
              <a:buNone/>
            </a:pPr>
            <a:endParaRPr lang="en-US" sz="1000" dirty="0"/>
          </a:p>
          <a:p>
            <a:r>
              <a:rPr lang="en-US" sz="1800" dirty="0"/>
              <a:t>Feel free to download the guidelines, along with an introductory memo and frequently asked questions, that have been uploaded onto this webinar</a:t>
            </a:r>
          </a:p>
          <a:p>
            <a:pPr marL="0" indent="0">
              <a:buNone/>
            </a:pPr>
            <a:endParaRPr lang="en-US" sz="1000" dirty="0"/>
          </a:p>
          <a:p>
            <a:r>
              <a:rPr lang="en-US" sz="1800" dirty="0"/>
              <a:t>Also uploaded is the Agency of Education’s recent guidance regarding the use of restraints and seclusions during the COVID-19 pandemic</a:t>
            </a:r>
          </a:p>
          <a:p>
            <a:endParaRPr lang="en-US" sz="1000" dirty="0"/>
          </a:p>
          <a:p>
            <a:r>
              <a:rPr lang="en-US" sz="1800" dirty="0">
                <a:hlinkClick r:id="rId2"/>
              </a:rPr>
              <a:t>https://education.vermont.gov/sites/aoe/files/documents/edu-guidelines-regarding-seclusion-in-vermont-schools-and-faqs.pdf</a:t>
            </a:r>
            <a:endParaRPr lang="en-US" sz="1800" dirty="0"/>
          </a:p>
          <a:p>
            <a:endParaRPr lang="en-US" sz="1000" dirty="0"/>
          </a:p>
          <a:p>
            <a:r>
              <a:rPr lang="en-US" sz="1800" dirty="0">
                <a:hlinkClick r:id="rId3"/>
              </a:rPr>
              <a:t>https://education.vermont.gov/sites/aoe/files/documents/edu-rule-4500-guidelines-document-part-i-seclusion-in-vermont-schools-memorandum.pdf</a:t>
            </a:r>
            <a:endParaRPr lang="en-US" sz="1800" dirty="0"/>
          </a:p>
          <a:p>
            <a:endParaRPr lang="en-US" sz="1000" dirty="0"/>
          </a:p>
          <a:p>
            <a:r>
              <a:rPr lang="en-US" sz="1800" dirty="0">
                <a:hlinkClick r:id="rId4"/>
              </a:rPr>
              <a:t>https://education.vermont.gov/sites/aoe/files/documents/edu-disciplinary-considerations-and-the-use-of-restraints-and-seclusions-during-the-2020-2021-school-year.pdf</a:t>
            </a:r>
            <a:endParaRPr lang="en-US" sz="1800" dirty="0"/>
          </a:p>
          <a:p>
            <a:pPr marL="0" indent="0">
              <a:buNone/>
            </a:pPr>
            <a:endParaRPr lang="en-US" sz="1000" dirty="0"/>
          </a:p>
          <a:p>
            <a:r>
              <a:rPr lang="en-US" sz="1800" dirty="0">
                <a:hlinkClick r:id="rId5"/>
              </a:rPr>
              <a:t>tracy.harris@vermont.gov</a:t>
            </a:r>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07463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fontScale="90000"/>
          </a:bodyPr>
          <a:lstStyle/>
          <a:p>
            <a:r>
              <a:rPr lang="en-US" sz="5400" b="1" dirty="0">
                <a:solidFill>
                  <a:schemeClr val="accent1"/>
                </a:solidFill>
              </a:rPr>
              <a:t>POLL</a:t>
            </a:r>
          </a:p>
        </p:txBody>
      </p:sp>
      <p:sp>
        <p:nvSpPr>
          <p:cNvPr id="3" name="Text Placeholder 2"/>
          <p:cNvSpPr>
            <a:spLocks noGrp="1"/>
          </p:cNvSpPr>
          <p:nvPr>
            <p:ph type="body" sz="quarter" idx="10"/>
          </p:nvPr>
        </p:nvSpPr>
        <p:spPr>
          <a:xfrm>
            <a:off x="533400" y="2133600"/>
            <a:ext cx="8153400" cy="42672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mj-lt"/>
              </a:rPr>
              <a:t>Does the following incident involve the use of seclusion?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a:latin typeface="+mj-lt"/>
              </a:rPr>
              <a:t>Why or why not?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a:t>Amber stabbed one of her classmates with a pencil and didn’t stop when her behavior interventionist (BI) provided prompts to stop and used a variety of other de-escalation strategies.</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p>
          <a:p>
            <a:pPr marL="0" marR="0" lvl="0" indent="0" defTabSz="914400" eaLnBrk="1" fontAlgn="auto" latinLnBrk="0" hangingPunct="1">
              <a:lnSpc>
                <a:spcPct val="100000"/>
              </a:lnSpc>
              <a:spcBef>
                <a:spcPts val="0"/>
              </a:spcBef>
              <a:spcAft>
                <a:spcPts val="0"/>
              </a:spcAft>
              <a:buClrTx/>
              <a:buSzTx/>
              <a:buFontTx/>
              <a:buNone/>
              <a:tabLst/>
              <a:defRPr/>
            </a:pPr>
            <a:r>
              <a:rPr lang="en-US" sz="2000" dirty="0"/>
              <a:t>The BI escorted her to the “quiet room,” where the door was closed and Amber was not permitted to leave until she’d discussed the incident with her BI. </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t>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t>Together inside the quiet room, Amber and her BI processed the situation and made a plan for what to do the next time she became upset with a peer.</a:t>
            </a:r>
          </a:p>
        </p:txBody>
      </p:sp>
      <p:cxnSp>
        <p:nvCxnSpPr>
          <p:cNvPr id="5" name="Straight Connector 4">
            <a:extLst>
              <a:ext uri="{FF2B5EF4-FFF2-40B4-BE49-F238E27FC236}">
                <a16:creationId xmlns:a16="http://schemas.microsoft.com/office/drawing/2014/main" id="{ECE03515-BC03-DB4B-ACA1-1F4FFA3715B1}"/>
              </a:ext>
            </a:extLst>
          </p:cNvPr>
          <p:cNvCxnSpPr>
            <a:cxnSpLocks/>
          </p:cNvCxnSpPr>
          <p:nvPr/>
        </p:nvCxnSpPr>
        <p:spPr>
          <a:xfrm>
            <a:off x="152400" y="161109"/>
            <a:ext cx="8915400" cy="0"/>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492A4F-9623-B943-A5D5-DA60923DDDDB}"/>
              </a:ext>
            </a:extLst>
          </p:cNvPr>
          <p:cNvCxnSpPr>
            <a:cxnSpLocks/>
          </p:cNvCxnSpPr>
          <p:nvPr/>
        </p:nvCxnSpPr>
        <p:spPr>
          <a:xfrm>
            <a:off x="152400" y="152400"/>
            <a:ext cx="0" cy="6324600"/>
          </a:xfrm>
          <a:prstGeom prst="line">
            <a:avLst/>
          </a:prstGeom>
          <a:ln w="1206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A66DC5-8B66-1349-813A-E5E4AC1C73F2}"/>
              </a:ext>
            </a:extLst>
          </p:cNvPr>
          <p:cNvCxnSpPr>
            <a:cxnSpLocks/>
          </p:cNvCxnSpPr>
          <p:nvPr/>
        </p:nvCxnSpPr>
        <p:spPr>
          <a:xfrm>
            <a:off x="8991600" y="152400"/>
            <a:ext cx="0" cy="6172200"/>
          </a:xfrm>
          <a:prstGeom prst="line">
            <a:avLst/>
          </a:prstGeom>
          <a:ln w="1206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789223E-7586-5447-BE43-7F88987AF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6528"/>
            <a:ext cx="5029200" cy="914400"/>
          </a:xfrm>
          <a:prstGeom prst="rect">
            <a:avLst/>
          </a:prstGeom>
        </p:spPr>
      </p:pic>
    </p:spTree>
    <p:extLst>
      <p:ext uri="{BB962C8B-B14F-4D97-AF65-F5344CB8AC3E}">
        <p14:creationId xmlns:p14="http://schemas.microsoft.com/office/powerpoint/2010/main" val="5309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2">
                    <a:lumMod val="75000"/>
                  </a:schemeClr>
                </a:solidFill>
              </a:rPr>
              <a:t>AND THE ANSWER IS </a:t>
            </a:r>
            <a:r>
              <a:rPr lang="mr-IN" sz="4800" b="1" dirty="0">
                <a:solidFill>
                  <a:schemeClr val="tx2">
                    <a:lumMod val="75000"/>
                  </a:schemeClr>
                </a:solidFill>
              </a:rPr>
              <a:t>…</a:t>
            </a:r>
            <a:endParaRPr lang="en-US" sz="4800" b="1" dirty="0">
              <a:solidFill>
                <a:schemeClr val="tx2">
                  <a:lumMod val="75000"/>
                </a:schemeClr>
              </a:solidFill>
            </a:endParaRPr>
          </a:p>
        </p:txBody>
      </p:sp>
      <p:sp>
        <p:nvSpPr>
          <p:cNvPr id="3" name="Text Placeholder 2"/>
          <p:cNvSpPr>
            <a:spLocks noGrp="1"/>
          </p:cNvSpPr>
          <p:nvPr>
            <p:ph type="body" sz="quarter" idx="10"/>
          </p:nvPr>
        </p:nvSpPr>
        <p:spPr>
          <a:xfrm>
            <a:off x="533400" y="3124200"/>
            <a:ext cx="8153400" cy="28194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No, the incident described in the last slide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b="1" dirty="0">
                <a:latin typeface="+mj-lt"/>
              </a:rPr>
              <a:t>does not represent a seclusion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dirty="0">
              <a:latin typeface="+mj-lt"/>
            </a:endParaRPr>
          </a:p>
          <a:p>
            <a:pPr fontAlgn="auto">
              <a:spcBef>
                <a:spcPts val="0"/>
              </a:spcBef>
              <a:spcAft>
                <a:spcPts val="0"/>
              </a:spcAft>
              <a:defRPr/>
            </a:pPr>
            <a:r>
              <a:rPr lang="en-US" sz="2400" dirty="0"/>
              <a:t>Amber and her behavior interventionist were together in the enclosed space. </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t> </a:t>
            </a:r>
          </a:p>
          <a:p>
            <a:pPr fontAlgn="auto">
              <a:spcBef>
                <a:spcPts val="0"/>
              </a:spcBef>
              <a:spcAft>
                <a:spcPts val="0"/>
              </a:spcAft>
              <a:defRPr/>
            </a:pPr>
            <a:r>
              <a:rPr lang="en-US" sz="2400" dirty="0"/>
              <a:t>Amber was not alone in the room and was able to interact with her interventionist. </a:t>
            </a:r>
          </a:p>
        </p:txBody>
      </p:sp>
      <p:pic>
        <p:nvPicPr>
          <p:cNvPr id="5" name="Picture 4">
            <a:extLst>
              <a:ext uri="{FF2B5EF4-FFF2-40B4-BE49-F238E27FC236}">
                <a16:creationId xmlns:a16="http://schemas.microsoft.com/office/drawing/2014/main" id="{6D542FA2-A3E5-F049-9E55-D78645292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447800"/>
            <a:ext cx="4876800" cy="1219200"/>
          </a:xfrm>
          <a:prstGeom prst="rect">
            <a:avLst/>
          </a:prstGeom>
        </p:spPr>
      </p:pic>
    </p:spTree>
    <p:extLst>
      <p:ext uri="{BB962C8B-B14F-4D97-AF65-F5344CB8AC3E}">
        <p14:creationId xmlns:p14="http://schemas.microsoft.com/office/powerpoint/2010/main" val="336197521"/>
      </p:ext>
    </p:extLst>
  </p:cSld>
  <p:clrMapOvr>
    <a:masterClrMapping/>
  </p:clrMapOvr>
</p:sld>
</file>

<file path=ppt/theme/theme1.xml><?xml version="1.0" encoding="utf-8"?>
<a:theme xmlns:a="http://schemas.openxmlformats.org/drawingml/2006/main" name="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edu-aoe-power-point-presentation</Template>
  <TotalTime>5646</TotalTime>
  <Words>5359</Words>
  <Application>Microsoft Macintosh PowerPoint</Application>
  <PresentationFormat>On-screen Show (4:3)</PresentationFormat>
  <Paragraphs>596</Paragraphs>
  <Slides>78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ＭＳ Ｐゴシック</vt:lpstr>
      <vt:lpstr>Arial</vt:lpstr>
      <vt:lpstr>Calibri</vt:lpstr>
      <vt:lpstr>Courier New</vt:lpstr>
      <vt:lpstr>Franklin Gothic Book</vt:lpstr>
      <vt:lpstr>Palatino Linotype</vt:lpstr>
      <vt:lpstr>Custom Design</vt:lpstr>
      <vt:lpstr>Seclusion and Restraint  in Vermont Schools</vt:lpstr>
      <vt:lpstr>PowerPoint Presentation</vt:lpstr>
      <vt:lpstr>INTRODUCTION</vt:lpstr>
      <vt:lpstr>Restraint and Seclusion during COVID-19</vt:lpstr>
      <vt:lpstr>Purposes of Rule 4500</vt:lpstr>
      <vt:lpstr>DEFINITIONS</vt:lpstr>
      <vt:lpstr>Definitions</vt:lpstr>
      <vt:lpstr>POLL</vt:lpstr>
      <vt:lpstr>AND THE ANSWER IS …</vt:lpstr>
      <vt:lpstr>WHAT IF ...</vt:lpstr>
      <vt:lpstr>No, this is not a seclusion either</vt:lpstr>
      <vt:lpstr>WHAT IF ...</vt:lpstr>
      <vt:lpstr>Yes, this does represent a seclusion</vt:lpstr>
      <vt:lpstr>WHAT IF ...</vt:lpstr>
      <vt:lpstr>Yes, this too is a seclusion</vt:lpstr>
      <vt:lpstr>No COVID-19</vt:lpstr>
      <vt:lpstr>Definitions Continued</vt:lpstr>
      <vt:lpstr>Definitions Continued</vt:lpstr>
      <vt:lpstr>Definitions Continued</vt:lpstr>
      <vt:lpstr>A Note About Prone &amp; Supine Restraints</vt:lpstr>
      <vt:lpstr>Definitions Continued</vt:lpstr>
      <vt:lpstr>POLL</vt:lpstr>
      <vt:lpstr>AND THE ANSWER IS …</vt:lpstr>
      <vt:lpstr>WHAT IF ...</vt:lpstr>
      <vt:lpstr>Yes, this is a restraint</vt:lpstr>
      <vt:lpstr>Definitions Continued</vt:lpstr>
      <vt:lpstr>POLL</vt:lpstr>
      <vt:lpstr>AND THE ANSWER IS …</vt:lpstr>
      <vt:lpstr>WHAT IF ...</vt:lpstr>
      <vt:lpstr>No, this does not represent a  substantial risk</vt:lpstr>
      <vt:lpstr>WHAT IF ...</vt:lpstr>
      <vt:lpstr>Yes, this is a substantial risk</vt:lpstr>
      <vt:lpstr>PERMISSIBLE USE OF SECLUSION</vt:lpstr>
      <vt:lpstr>Permissible Use of Seclusion</vt:lpstr>
      <vt:lpstr>Permissible Use of Seclusion Cont.</vt:lpstr>
      <vt:lpstr>What ???</vt:lpstr>
      <vt:lpstr>WHAT???</vt:lpstr>
      <vt:lpstr>BUT ...</vt:lpstr>
      <vt:lpstr>POLL</vt:lpstr>
      <vt:lpstr>AND THE ANSWER IS …</vt:lpstr>
      <vt:lpstr>WHAT IF ...</vt:lpstr>
      <vt:lpstr>Yes, this is a permissible use of seclusion</vt:lpstr>
      <vt:lpstr>WHAT IF ...</vt:lpstr>
      <vt:lpstr>No, this is not a permissible use of seclusion</vt:lpstr>
      <vt:lpstr>PERMISSIBLE USE OF RESTRAINT</vt:lpstr>
      <vt:lpstr>Permissible Use of Restraint</vt:lpstr>
      <vt:lpstr>Permissible Use of Restraint Cont.</vt:lpstr>
      <vt:lpstr>Permissible Use of Restraint Cont.</vt:lpstr>
      <vt:lpstr>POLL</vt:lpstr>
      <vt:lpstr>And the Answer is ...</vt:lpstr>
      <vt:lpstr>WHAT IF ...</vt:lpstr>
      <vt:lpstr>No, this is not a permissible use of restraint</vt:lpstr>
      <vt:lpstr>PROHIBITED INTERVENTIONS</vt:lpstr>
      <vt:lpstr>Prohibited Interventions</vt:lpstr>
      <vt:lpstr>Prohibited Interventions Cont.</vt:lpstr>
      <vt:lpstr>POLL</vt:lpstr>
      <vt:lpstr>AND THE ANSWER IS …</vt:lpstr>
      <vt:lpstr>TERMINATION OF INTERVENTIONS</vt:lpstr>
      <vt:lpstr>Termination of the Intervention</vt:lpstr>
      <vt:lpstr>IN THE CONTEXT OF COVID-19</vt:lpstr>
      <vt:lpstr>With Regard to Following Health and Safety Expectations</vt:lpstr>
      <vt:lpstr>With Regard to Following Health and Safety Expectations</vt:lpstr>
      <vt:lpstr>With Regard to Following Health and Safety Expectations</vt:lpstr>
      <vt:lpstr>If/When Restraints Occur During COVID-19</vt:lpstr>
      <vt:lpstr>In COVID-19 Context Continued</vt:lpstr>
      <vt:lpstr>In COVID-19 Context Continued</vt:lpstr>
      <vt:lpstr>COMMENTS &amp; QUESTIONS</vt:lpstr>
      <vt:lpstr>Additional Information</vt:lpstr>
      <vt:lpstr>Following the Termination of the Intervention</vt:lpstr>
      <vt:lpstr>Reporting of Restraint/Seclusion</vt:lpstr>
      <vt:lpstr>Reporting of Restraint/Seclusion</vt:lpstr>
      <vt:lpstr>Reporting of Restraint / Seclusion</vt:lpstr>
      <vt:lpstr>Reporting of Restraint / Seclusion</vt:lpstr>
      <vt:lpstr>Debriefing</vt:lpstr>
      <vt:lpstr>Debriefing</vt:lpstr>
      <vt:lpstr>Debriefing</vt:lpstr>
      <vt:lpstr>Annual Notification</vt:lpstr>
      <vt:lpstr>Guidance Resources</vt:lpstr>
    </vt:vector>
  </TitlesOfParts>
  <Company>Vermont Agency of Education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Vermont Agency of Education</dc:creator>
  <cp:lastModifiedBy>Tracy Harris</cp:lastModifiedBy>
  <cp:revision>191</cp:revision>
  <dcterms:created xsi:type="dcterms:W3CDTF">2016-07-25T13:30:01Z</dcterms:created>
  <dcterms:modified xsi:type="dcterms:W3CDTF">2020-09-16T19:33:32Z</dcterms:modified>
</cp:coreProperties>
</file>