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4"/>
  </p:sldMasterIdLst>
  <p:notesMasterIdLst>
    <p:notesMasterId r:id="rId82"/>
  </p:notesMasterIdLst>
  <p:sldIdLst>
    <p:sldId id="256" r:id="rId5"/>
    <p:sldId id="1668" r:id="rId6"/>
    <p:sldId id="1676" r:id="rId7"/>
    <p:sldId id="257" r:id="rId8"/>
    <p:sldId id="1677" r:id="rId9"/>
    <p:sldId id="290" r:id="rId10"/>
    <p:sldId id="295" r:id="rId11"/>
    <p:sldId id="296" r:id="rId12"/>
    <p:sldId id="331" r:id="rId13"/>
    <p:sldId id="360" r:id="rId14"/>
    <p:sldId id="332" r:id="rId15"/>
    <p:sldId id="336" r:id="rId16"/>
    <p:sldId id="337" r:id="rId17"/>
    <p:sldId id="338" r:id="rId18"/>
    <p:sldId id="277" r:id="rId19"/>
    <p:sldId id="361" r:id="rId20"/>
    <p:sldId id="1628" r:id="rId21"/>
    <p:sldId id="1630" r:id="rId22"/>
    <p:sldId id="1631" r:id="rId23"/>
    <p:sldId id="301" r:id="rId24"/>
    <p:sldId id="302" r:id="rId25"/>
    <p:sldId id="1632" r:id="rId26"/>
    <p:sldId id="357" r:id="rId27"/>
    <p:sldId id="289" r:id="rId28"/>
    <p:sldId id="1672" r:id="rId29"/>
    <p:sldId id="1671" r:id="rId30"/>
    <p:sldId id="1669" r:id="rId31"/>
    <p:sldId id="291" r:id="rId32"/>
    <p:sldId id="1670" r:id="rId33"/>
    <p:sldId id="364" r:id="rId34"/>
    <p:sldId id="365" r:id="rId35"/>
    <p:sldId id="366" r:id="rId36"/>
    <p:sldId id="367" r:id="rId37"/>
    <p:sldId id="368" r:id="rId38"/>
    <p:sldId id="369" r:id="rId39"/>
    <p:sldId id="1678" r:id="rId40"/>
    <p:sldId id="266" r:id="rId41"/>
    <p:sldId id="350" r:id="rId42"/>
    <p:sldId id="347" r:id="rId43"/>
    <p:sldId id="371" r:id="rId44"/>
    <p:sldId id="314" r:id="rId45"/>
    <p:sldId id="354" r:id="rId46"/>
    <p:sldId id="310" r:id="rId47"/>
    <p:sldId id="352" r:id="rId48"/>
    <p:sldId id="353" r:id="rId49"/>
    <p:sldId id="1679" r:id="rId50"/>
    <p:sldId id="262" r:id="rId51"/>
    <p:sldId id="1635" r:id="rId52"/>
    <p:sldId id="377" r:id="rId53"/>
    <p:sldId id="1636" r:id="rId54"/>
    <p:sldId id="1634" r:id="rId55"/>
    <p:sldId id="1680" r:id="rId56"/>
    <p:sldId id="260" r:id="rId57"/>
    <p:sldId id="261" r:id="rId58"/>
    <p:sldId id="303" r:id="rId59"/>
    <p:sldId id="304" r:id="rId60"/>
    <p:sldId id="1681" r:id="rId61"/>
    <p:sldId id="271" r:id="rId62"/>
    <p:sldId id="1665" r:id="rId63"/>
    <p:sldId id="1674" r:id="rId64"/>
    <p:sldId id="1673" r:id="rId65"/>
    <p:sldId id="1682" r:id="rId66"/>
    <p:sldId id="1637" r:id="rId67"/>
    <p:sldId id="1638" r:id="rId68"/>
    <p:sldId id="272" r:id="rId69"/>
    <p:sldId id="274" r:id="rId70"/>
    <p:sldId id="279" r:id="rId71"/>
    <p:sldId id="280" r:id="rId72"/>
    <p:sldId id="281" r:id="rId73"/>
    <p:sldId id="1675" r:id="rId74"/>
    <p:sldId id="323" r:id="rId75"/>
    <p:sldId id="379" r:id="rId76"/>
    <p:sldId id="282" r:id="rId77"/>
    <p:sldId id="283" r:id="rId78"/>
    <p:sldId id="284" r:id="rId79"/>
    <p:sldId id="287" r:id="rId80"/>
    <p:sldId id="358" r:id="rId8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FDE9"/>
    <a:srgbClr val="00501C"/>
    <a:srgbClr val="004409"/>
    <a:srgbClr val="EED1FF"/>
    <a:srgbClr val="E4C2FD"/>
    <a:srgbClr val="D883FF"/>
    <a:srgbClr val="D9FCAF"/>
    <a:srgbClr val="FFFDA7"/>
    <a:srgbClr val="C2FDF5"/>
    <a:srgbClr val="73FD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8123A6-96B0-45B2-AC00-83E067C4D002}" v="528" dt="2022-09-19T00:22:45.545"/>
    <p1510:client id="{1B37286A-A56A-772D-632E-95375117A231}" v="782" dt="2022-09-19T16:15:36.168"/>
    <p1510:client id="{80509A08-0C0E-4BED-AF31-B097CFABCEBE}" v="7" dt="2022-09-19T16:33:27.942"/>
    <p1510:client id="{90ECE01D-537B-7436-D76E-A93A9ABCACED}" v="502" dt="2022-09-19T13:59:47.989"/>
    <p1510:client id="{A1ECE758-E06A-494E-ACC6-EFF3F1B39FE6}" v="60" dt="2022-09-19T00:30:44.058"/>
    <p1510:client id="{B4751800-D140-40C1-888D-BA588A8D8719}" v="1" dt="2022-09-18T23:23:54.2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viewProps" Target="viewProps.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microsoft.com/office/2015/10/relationships/revisionInfo" Target="revisionInfo.xml"/><Relationship Id="rId61" Type="http://schemas.openxmlformats.org/officeDocument/2006/relationships/slide" Target="slides/slide57.xml"/><Relationship Id="rId8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AC27C917-86D6-4083-BE96-E72DBE33C8E0}" type="datetimeFigureOut">
              <a:rPr lang="en-US"/>
              <a:pPr>
                <a:defRPr/>
              </a:pPr>
              <a:t>9/19/2022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D9FBDE9E-A812-4663-9CB3-8F1B9102178D}" type="slidenum">
              <a:rPr lang="en-US" altLang="en-US"/>
              <a:pPr/>
              <a:t>‹#›</a:t>
            </a:fld>
            <a:endParaRPr lang="en-US" altLang="en-US"/>
          </a:p>
        </p:txBody>
      </p:sp>
    </p:spTree>
    <p:extLst>
      <p:ext uri="{BB962C8B-B14F-4D97-AF65-F5344CB8AC3E}">
        <p14:creationId xmlns:p14="http://schemas.microsoft.com/office/powerpoint/2010/main" val="36120298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D9FBDE9E-A812-4663-9CB3-8F1B9102178D}" type="slidenum">
              <a:rPr lang="en-US" altLang="en-US"/>
              <a:pPr/>
              <a:t>2</a:t>
            </a:fld>
            <a:endParaRPr lang="en-US" altLang="en-US"/>
          </a:p>
        </p:txBody>
      </p:sp>
    </p:spTree>
    <p:extLst>
      <p:ext uri="{BB962C8B-B14F-4D97-AF65-F5344CB8AC3E}">
        <p14:creationId xmlns:p14="http://schemas.microsoft.com/office/powerpoint/2010/main" val="15585000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spcBef>
                <a:spcPct val="20000"/>
              </a:spcBef>
              <a:buFont typeface="Arial"/>
              <a:buChar char="•"/>
            </a:pPr>
            <a:r>
              <a:rPr lang="en-US"/>
              <a:t>Physical restraint does NOT include:</a:t>
            </a:r>
          </a:p>
          <a:p>
            <a:pPr>
              <a:spcBef>
                <a:spcPct val="20000"/>
              </a:spcBef>
            </a:pPr>
            <a:endParaRPr lang="en-US"/>
          </a:p>
          <a:p>
            <a:pPr lvl="1">
              <a:spcBef>
                <a:spcPct val="20000"/>
              </a:spcBef>
              <a:buChar char="•"/>
            </a:pPr>
            <a:r>
              <a:rPr lang="en-US"/>
              <a:t>Momentary periods of physical restriction accomplished with limited force ... In other words, an escort.  Another way of describing this is (below)</a:t>
            </a:r>
          </a:p>
          <a:p>
            <a:pPr lvl="1">
              <a:spcBef>
                <a:spcPct val="20000"/>
              </a:spcBef>
              <a:buChar char="•"/>
            </a:pPr>
            <a:endParaRPr lang="en-US"/>
          </a:p>
          <a:p>
            <a:pPr lvl="1">
              <a:spcBef>
                <a:spcPct val="20000"/>
              </a:spcBef>
              <a:buChar char="•"/>
            </a:pPr>
            <a:r>
              <a:rPr lang="en-US"/>
              <a:t>The minimum contact necessary to physically escort a student from one place to another</a:t>
            </a:r>
          </a:p>
          <a:p>
            <a:pPr lvl="1">
              <a:spcBef>
                <a:spcPct val="20000"/>
              </a:spcBef>
            </a:pPr>
            <a:endParaRPr lang="en-US"/>
          </a:p>
          <a:p>
            <a:pPr lvl="1">
              <a:spcBef>
                <a:spcPct val="20000"/>
              </a:spcBef>
              <a:buChar char="•"/>
            </a:pPr>
            <a:r>
              <a:rPr lang="en-US"/>
              <a:t>Hand-over-hand assistance with a task</a:t>
            </a:r>
          </a:p>
          <a:p>
            <a:pPr lvl="1">
              <a:spcBef>
                <a:spcPct val="20000"/>
              </a:spcBef>
            </a:pPr>
            <a:endParaRPr lang="en-US"/>
          </a:p>
          <a:p>
            <a:pPr lvl="1">
              <a:spcBef>
                <a:spcPct val="20000"/>
              </a:spcBef>
              <a:buChar char="•"/>
            </a:pPr>
            <a:r>
              <a:rPr lang="en-US"/>
              <a:t>Techniques prescribed by a qualified medical professional for safety or therapeutic or medical treatment (ex:  seat belt for wheel chair)</a:t>
            </a: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D9FBDE9E-A812-4663-9CB3-8F1B9102178D}" type="slidenum">
              <a:rPr lang="en-US" altLang="en-US"/>
              <a:pPr/>
              <a:t>24</a:t>
            </a:fld>
            <a:endParaRPr lang="en-US" altLang="en-US"/>
          </a:p>
        </p:txBody>
      </p:sp>
    </p:spTree>
    <p:extLst>
      <p:ext uri="{BB962C8B-B14F-4D97-AF65-F5344CB8AC3E}">
        <p14:creationId xmlns:p14="http://schemas.microsoft.com/office/powerpoint/2010/main" val="38356056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TH</a:t>
            </a:r>
          </a:p>
        </p:txBody>
      </p:sp>
      <p:sp>
        <p:nvSpPr>
          <p:cNvPr id="4" name="Slide Number Placeholder 3"/>
          <p:cNvSpPr>
            <a:spLocks noGrp="1"/>
          </p:cNvSpPr>
          <p:nvPr>
            <p:ph type="sldNum" sz="quarter" idx="5"/>
          </p:nvPr>
        </p:nvSpPr>
        <p:spPr/>
        <p:txBody>
          <a:bodyPr/>
          <a:lstStyle/>
          <a:p>
            <a:fld id="{D9FBDE9E-A812-4663-9CB3-8F1B9102178D}" type="slidenum">
              <a:rPr lang="en-US" altLang="en-US"/>
              <a:pPr/>
              <a:t>36</a:t>
            </a:fld>
            <a:endParaRPr lang="en-US" altLang="en-US"/>
          </a:p>
        </p:txBody>
      </p:sp>
    </p:spTree>
    <p:extLst>
      <p:ext uri="{BB962C8B-B14F-4D97-AF65-F5344CB8AC3E}">
        <p14:creationId xmlns:p14="http://schemas.microsoft.com/office/powerpoint/2010/main" val="3028403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Ka</a:t>
            </a:r>
          </a:p>
        </p:txBody>
      </p:sp>
      <p:sp>
        <p:nvSpPr>
          <p:cNvPr id="4" name="Slide Number Placeholder 3"/>
          <p:cNvSpPr>
            <a:spLocks noGrp="1"/>
          </p:cNvSpPr>
          <p:nvPr>
            <p:ph type="sldNum" sz="quarter" idx="5"/>
          </p:nvPr>
        </p:nvSpPr>
        <p:spPr/>
        <p:txBody>
          <a:bodyPr/>
          <a:lstStyle/>
          <a:p>
            <a:fld id="{D9FBDE9E-A812-4663-9CB3-8F1B9102178D}" type="slidenum">
              <a:rPr lang="en-US" altLang="en-US"/>
              <a:pPr/>
              <a:t>46</a:t>
            </a:fld>
            <a:endParaRPr lang="en-US" altLang="en-US"/>
          </a:p>
        </p:txBody>
      </p:sp>
    </p:spTree>
    <p:extLst>
      <p:ext uri="{BB962C8B-B14F-4D97-AF65-F5344CB8AC3E}">
        <p14:creationId xmlns:p14="http://schemas.microsoft.com/office/powerpoint/2010/main" val="1713761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TH</a:t>
            </a:r>
          </a:p>
        </p:txBody>
      </p:sp>
      <p:sp>
        <p:nvSpPr>
          <p:cNvPr id="4" name="Slide Number Placeholder 3"/>
          <p:cNvSpPr>
            <a:spLocks noGrp="1"/>
          </p:cNvSpPr>
          <p:nvPr>
            <p:ph type="sldNum" sz="quarter" idx="5"/>
          </p:nvPr>
        </p:nvSpPr>
        <p:spPr/>
        <p:txBody>
          <a:bodyPr/>
          <a:lstStyle/>
          <a:p>
            <a:fld id="{D9FBDE9E-A812-4663-9CB3-8F1B9102178D}" type="slidenum">
              <a:rPr lang="en-US" altLang="en-US"/>
              <a:pPr/>
              <a:t>62</a:t>
            </a:fld>
            <a:endParaRPr lang="en-US" altLang="en-US"/>
          </a:p>
        </p:txBody>
      </p:sp>
    </p:spTree>
    <p:extLst>
      <p:ext uri="{BB962C8B-B14F-4D97-AF65-F5344CB8AC3E}">
        <p14:creationId xmlns:p14="http://schemas.microsoft.com/office/powerpoint/2010/main" val="33886097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KA</a:t>
            </a:r>
          </a:p>
        </p:txBody>
      </p:sp>
      <p:sp>
        <p:nvSpPr>
          <p:cNvPr id="4" name="Slide Number Placeholder 3"/>
          <p:cNvSpPr>
            <a:spLocks noGrp="1"/>
          </p:cNvSpPr>
          <p:nvPr>
            <p:ph type="sldNum" sz="quarter" idx="5"/>
          </p:nvPr>
        </p:nvSpPr>
        <p:spPr/>
        <p:txBody>
          <a:bodyPr/>
          <a:lstStyle/>
          <a:p>
            <a:fld id="{D9FBDE9E-A812-4663-9CB3-8F1B9102178D}" type="slidenum">
              <a:rPr lang="en-US" altLang="en-US"/>
              <a:pPr/>
              <a:t>65</a:t>
            </a:fld>
            <a:endParaRPr lang="en-US" altLang="en-US"/>
          </a:p>
        </p:txBody>
      </p:sp>
    </p:spTree>
    <p:extLst>
      <p:ext uri="{BB962C8B-B14F-4D97-AF65-F5344CB8AC3E}">
        <p14:creationId xmlns:p14="http://schemas.microsoft.com/office/powerpoint/2010/main" val="4084627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KA</a:t>
            </a:r>
          </a:p>
        </p:txBody>
      </p:sp>
      <p:sp>
        <p:nvSpPr>
          <p:cNvPr id="4" name="Slide Number Placeholder 3"/>
          <p:cNvSpPr>
            <a:spLocks noGrp="1"/>
          </p:cNvSpPr>
          <p:nvPr>
            <p:ph type="sldNum" sz="quarter" idx="5"/>
          </p:nvPr>
        </p:nvSpPr>
        <p:spPr/>
        <p:txBody>
          <a:bodyPr/>
          <a:lstStyle/>
          <a:p>
            <a:fld id="{D9FBDE9E-A812-4663-9CB3-8F1B9102178D}" type="slidenum">
              <a:rPr lang="en-US" altLang="en-US"/>
              <a:pPr/>
              <a:t>3</a:t>
            </a:fld>
            <a:endParaRPr lang="en-US" altLang="en-US"/>
          </a:p>
        </p:txBody>
      </p:sp>
    </p:spTree>
    <p:extLst>
      <p:ext uri="{BB962C8B-B14F-4D97-AF65-F5344CB8AC3E}">
        <p14:creationId xmlns:p14="http://schemas.microsoft.com/office/powerpoint/2010/main" val="2711794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spcBef>
                <a:spcPct val="20000"/>
              </a:spcBef>
              <a:buFont typeface="Arial"/>
              <a:buChar char="•"/>
            </a:pPr>
            <a:r>
              <a:rPr lang="en-US"/>
              <a:t>To create and maintain positive and safe environments</a:t>
            </a:r>
          </a:p>
          <a:p>
            <a:pPr>
              <a:spcBef>
                <a:spcPct val="20000"/>
              </a:spcBef>
            </a:pPr>
            <a:endParaRPr lang="en-US"/>
          </a:p>
          <a:p>
            <a:pPr marL="285750" indent="-285750">
              <a:spcBef>
                <a:spcPct val="20000"/>
              </a:spcBef>
              <a:buFont typeface="Arial"/>
              <a:buChar char="•"/>
            </a:pPr>
            <a:r>
              <a:rPr lang="en-US"/>
              <a:t>To promote positive behavioral interventions and supports</a:t>
            </a:r>
          </a:p>
          <a:p>
            <a:pPr>
              <a:spcBef>
                <a:spcPct val="20000"/>
              </a:spcBef>
            </a:pPr>
            <a:endParaRPr lang="en-US"/>
          </a:p>
          <a:p>
            <a:pPr marL="285750" indent="-285750">
              <a:spcBef>
                <a:spcPct val="20000"/>
              </a:spcBef>
              <a:buFont typeface="Arial"/>
              <a:buChar char="•"/>
            </a:pPr>
            <a:r>
              <a:rPr lang="en-US"/>
              <a:t>To ensure that students are not subjected to inappropriate use of restraint or seclusion</a:t>
            </a:r>
          </a:p>
          <a:p>
            <a:endParaRPr lang="en-US">
              <a:cs typeface="Calibri"/>
            </a:endParaRPr>
          </a:p>
        </p:txBody>
      </p:sp>
      <p:sp>
        <p:nvSpPr>
          <p:cNvPr id="4" name="Slide Number Placeholder 3"/>
          <p:cNvSpPr>
            <a:spLocks noGrp="1"/>
          </p:cNvSpPr>
          <p:nvPr>
            <p:ph type="sldNum" sz="quarter" idx="5"/>
          </p:nvPr>
        </p:nvSpPr>
        <p:spPr/>
        <p:txBody>
          <a:bodyPr/>
          <a:lstStyle/>
          <a:p>
            <a:fld id="{D9FBDE9E-A812-4663-9CB3-8F1B9102178D}" type="slidenum">
              <a:rPr lang="en-US" altLang="en-US"/>
              <a:pPr/>
              <a:t>4</a:t>
            </a:fld>
            <a:endParaRPr lang="en-US" altLang="en-US"/>
          </a:p>
        </p:txBody>
      </p:sp>
    </p:spTree>
    <p:extLst>
      <p:ext uri="{BB962C8B-B14F-4D97-AF65-F5344CB8AC3E}">
        <p14:creationId xmlns:p14="http://schemas.microsoft.com/office/powerpoint/2010/main" val="654721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spcBef>
                <a:spcPct val="20000"/>
              </a:spcBef>
              <a:buFont typeface="Arial"/>
              <a:buChar char="•"/>
            </a:pPr>
            <a:r>
              <a:rPr lang="en-US"/>
              <a:t>In this situation, Zuri chose to enter the room on her own accord</a:t>
            </a:r>
          </a:p>
          <a:p>
            <a:pPr>
              <a:spcBef>
                <a:spcPct val="20000"/>
              </a:spcBef>
            </a:pPr>
            <a:endParaRPr lang="en-US"/>
          </a:p>
          <a:p>
            <a:pPr marL="285750" indent="-285750">
              <a:spcBef>
                <a:spcPct val="20000"/>
              </a:spcBef>
              <a:buFont typeface="Arial"/>
              <a:buChar char="•"/>
            </a:pPr>
            <a:r>
              <a:rPr lang="en-US"/>
              <a:t>She was told and had every reason to believe that she could exit at will and was not prevented from leaving</a:t>
            </a:r>
          </a:p>
          <a:p>
            <a:pPr>
              <a:spcBef>
                <a:spcPct val="20000"/>
              </a:spcBef>
            </a:pPr>
            <a:endParaRPr lang="en-US"/>
          </a:p>
          <a:p>
            <a:pPr marL="285750" indent="-285750">
              <a:spcBef>
                <a:spcPct val="20000"/>
              </a:spcBef>
              <a:buFont typeface="Arial"/>
              <a:buChar char="•"/>
            </a:pPr>
            <a:r>
              <a:rPr lang="en-US"/>
              <a:t>Zuri chose a good coping skill, which could be acknowledged and then shaped into a proactive skill BEFORE she got to the point of acting out aggressively</a:t>
            </a: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D9FBDE9E-A812-4663-9CB3-8F1B9102178D}" type="slidenum">
              <a:rPr lang="en-US" altLang="en-US"/>
              <a:pPr/>
              <a:t>10</a:t>
            </a:fld>
            <a:endParaRPr lang="en-US" altLang="en-US"/>
          </a:p>
        </p:txBody>
      </p:sp>
    </p:spTree>
    <p:extLst>
      <p:ext uri="{BB962C8B-B14F-4D97-AF65-F5344CB8AC3E}">
        <p14:creationId xmlns:p14="http://schemas.microsoft.com/office/powerpoint/2010/main" val="2054459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spcBef>
                <a:spcPts val="0"/>
              </a:spcBef>
              <a:spcAft>
                <a:spcPts val="0"/>
              </a:spcAft>
              <a:buFont typeface="Arial"/>
              <a:buChar char="•"/>
            </a:pPr>
            <a:r>
              <a:rPr lang="en-US"/>
              <a:t>Zuri was confined alone in the quiet room, and</a:t>
            </a:r>
          </a:p>
          <a:p>
            <a:pPr>
              <a:spcBef>
                <a:spcPts val="0"/>
              </a:spcBef>
              <a:spcAft>
                <a:spcPts val="0"/>
              </a:spcAft>
            </a:pPr>
            <a:endParaRPr lang="en-US"/>
          </a:p>
          <a:p>
            <a:pPr marL="285750" indent="-285750">
              <a:spcBef>
                <a:spcPts val="0"/>
              </a:spcBef>
              <a:spcAft>
                <a:spcPts val="0"/>
              </a:spcAft>
              <a:buFont typeface="Arial"/>
              <a:buChar char="•"/>
            </a:pPr>
            <a:r>
              <a:rPr lang="en-US"/>
              <a:t>She was told she had to remain there until given permission to leave.</a:t>
            </a: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D9FBDE9E-A812-4663-9CB3-8F1B9102178D}" type="slidenum">
              <a:rPr lang="en-US" altLang="en-US"/>
              <a:pPr/>
              <a:t>12</a:t>
            </a:fld>
            <a:endParaRPr lang="en-US" altLang="en-US"/>
          </a:p>
        </p:txBody>
      </p:sp>
    </p:spTree>
    <p:extLst>
      <p:ext uri="{BB962C8B-B14F-4D97-AF65-F5344CB8AC3E}">
        <p14:creationId xmlns:p14="http://schemas.microsoft.com/office/powerpoint/2010/main" val="629528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Zuri was confined alone in the quiet room and was told she had to remain there until given permission to leave.</a:t>
            </a:r>
          </a:p>
          <a:p>
            <a:endParaRPr lang="en-US"/>
          </a:p>
          <a:p>
            <a:r>
              <a:rPr lang="en-US"/>
              <a:t>Whether the door was open or closed, she was still alone and told she was not permitted to leave until given permission to do so.</a:t>
            </a:r>
          </a:p>
          <a:p>
            <a:endParaRPr lang="en-US"/>
          </a:p>
          <a:p>
            <a:r>
              <a:rPr lang="en-US"/>
              <a:t>Seclusions don’t even need to occur in a room at all.  You can tell a student to remain in an alcove or even behind a divider and as long as the student is alone in that space and not permitted to leave at will, that is a seclusion</a:t>
            </a:r>
            <a:endParaRPr lang="en-US">
              <a:cs typeface="Calibri"/>
            </a:endParaRPr>
          </a:p>
        </p:txBody>
      </p:sp>
      <p:sp>
        <p:nvSpPr>
          <p:cNvPr id="4" name="Slide Number Placeholder 3"/>
          <p:cNvSpPr>
            <a:spLocks noGrp="1"/>
          </p:cNvSpPr>
          <p:nvPr>
            <p:ph type="sldNum" sz="quarter" idx="5"/>
          </p:nvPr>
        </p:nvSpPr>
        <p:spPr/>
        <p:txBody>
          <a:bodyPr/>
          <a:lstStyle/>
          <a:p>
            <a:fld id="{D9FBDE9E-A812-4663-9CB3-8F1B9102178D}" type="slidenum">
              <a:rPr lang="en-US" altLang="en-US"/>
              <a:pPr/>
              <a:t>14</a:t>
            </a:fld>
            <a:endParaRPr lang="en-US" altLang="en-US"/>
          </a:p>
        </p:txBody>
      </p:sp>
    </p:spTree>
    <p:extLst>
      <p:ext uri="{BB962C8B-B14F-4D97-AF65-F5344CB8AC3E}">
        <p14:creationId xmlns:p14="http://schemas.microsoft.com/office/powerpoint/2010/main" val="1382604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spcBef>
                <a:spcPct val="20000"/>
              </a:spcBef>
              <a:buFont typeface="Arial"/>
              <a:buChar char="•"/>
            </a:pPr>
            <a:r>
              <a:rPr lang="en-US" b="1"/>
              <a:t>Physical Escort</a:t>
            </a:r>
            <a:endParaRPr lang="en-US"/>
          </a:p>
          <a:p>
            <a:pPr lvl="1">
              <a:spcBef>
                <a:spcPct val="20000"/>
              </a:spcBef>
              <a:buFont typeface="Arial"/>
              <a:buChar char="•"/>
            </a:pPr>
            <a:r>
              <a:rPr lang="en-US"/>
              <a:t>Momentary touching or holding of hand, wrist, arm, or back</a:t>
            </a:r>
          </a:p>
          <a:p>
            <a:pPr lvl="1">
              <a:spcBef>
                <a:spcPct val="20000"/>
              </a:spcBef>
            </a:pPr>
            <a:endParaRPr lang="en-US"/>
          </a:p>
          <a:p>
            <a:pPr lvl="1">
              <a:spcBef>
                <a:spcPct val="20000"/>
              </a:spcBef>
              <a:buChar char="•"/>
            </a:pPr>
            <a:r>
              <a:rPr lang="en-US"/>
              <a:t>Without the use of force</a:t>
            </a:r>
          </a:p>
          <a:p>
            <a:pPr lvl="1">
              <a:spcBef>
                <a:spcPct val="20000"/>
              </a:spcBef>
            </a:pPr>
            <a:endParaRPr lang="en-US"/>
          </a:p>
          <a:p>
            <a:pPr lvl="1">
              <a:spcBef>
                <a:spcPct val="20000"/>
              </a:spcBef>
              <a:buChar char="•"/>
            </a:pPr>
            <a:r>
              <a:rPr lang="en-US"/>
              <a:t>Of a student who is exhibiting minimal resistance</a:t>
            </a:r>
          </a:p>
          <a:p>
            <a:pPr lvl="1">
              <a:spcBef>
                <a:spcPct val="20000"/>
              </a:spcBef>
            </a:pPr>
            <a:endParaRPr lang="en-US"/>
          </a:p>
          <a:p>
            <a:pPr lvl="1">
              <a:spcBef>
                <a:spcPct val="20000"/>
              </a:spcBef>
              <a:buChar char="•"/>
            </a:pPr>
            <a:r>
              <a:rPr lang="en-US"/>
              <a:t>For the purpose of directing movement from one place to another</a:t>
            </a:r>
          </a:p>
          <a:p>
            <a:pPr lvl="1">
              <a:spcBef>
                <a:spcPct val="20000"/>
              </a:spcBef>
              <a:buChar char="•"/>
            </a:pPr>
            <a:endParaRPr lang="en-US"/>
          </a:p>
          <a:p>
            <a:pPr lvl="1">
              <a:spcBef>
                <a:spcPct val="20000"/>
              </a:spcBef>
              <a:buChar char="•"/>
            </a:pPr>
            <a:r>
              <a:rPr lang="en-US"/>
              <a:t>This is not considered a restraint and does not need to follow Rule 4500 protocol</a:t>
            </a:r>
          </a:p>
        </p:txBody>
      </p:sp>
      <p:sp>
        <p:nvSpPr>
          <p:cNvPr id="4" name="Slide Number Placeholder 3"/>
          <p:cNvSpPr>
            <a:spLocks noGrp="1"/>
          </p:cNvSpPr>
          <p:nvPr>
            <p:ph type="sldNum" sz="quarter" idx="5"/>
          </p:nvPr>
        </p:nvSpPr>
        <p:spPr/>
        <p:txBody>
          <a:bodyPr/>
          <a:lstStyle/>
          <a:p>
            <a:fld id="{D9FBDE9E-A812-4663-9CB3-8F1B9102178D}" type="slidenum">
              <a:rPr lang="en-US" altLang="en-US"/>
              <a:pPr/>
              <a:t>15</a:t>
            </a:fld>
            <a:endParaRPr lang="en-US" altLang="en-US"/>
          </a:p>
        </p:txBody>
      </p:sp>
    </p:spTree>
    <p:extLst>
      <p:ext uri="{BB962C8B-B14F-4D97-AF65-F5344CB8AC3E}">
        <p14:creationId xmlns:p14="http://schemas.microsoft.com/office/powerpoint/2010/main" val="1516555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spcBef>
                <a:spcPct val="20000"/>
              </a:spcBef>
              <a:buFont typeface="Arial"/>
              <a:buChar char="•"/>
            </a:pPr>
            <a:r>
              <a:rPr lang="en-US"/>
              <a:t>The intervention used was an </a:t>
            </a:r>
            <a:r>
              <a:rPr lang="en-US" b="1"/>
              <a:t>escort</a:t>
            </a:r>
            <a:endParaRPr lang="en-US"/>
          </a:p>
          <a:p>
            <a:pPr marL="285750" indent="-285750">
              <a:spcBef>
                <a:spcPct val="20000"/>
              </a:spcBef>
              <a:buFont typeface="Arial"/>
              <a:buChar char="•"/>
            </a:pPr>
            <a:endParaRPr lang="en-US"/>
          </a:p>
          <a:p>
            <a:pPr marL="285750" indent="-285750">
              <a:spcBef>
                <a:spcPts val="0"/>
              </a:spcBef>
              <a:spcAft>
                <a:spcPts val="0"/>
              </a:spcAft>
              <a:buFont typeface="Arial"/>
              <a:buChar char="•"/>
            </a:pPr>
            <a:r>
              <a:rPr lang="en-US"/>
              <a:t>The assistant used direct person-to-person contact while putting her arm around Ben’s shoulders, but she used minimal force to guide him toward the door,  and</a:t>
            </a:r>
          </a:p>
          <a:p>
            <a:pPr marL="285750" indent="-285750">
              <a:spcBef>
                <a:spcPts val="0"/>
              </a:spcBef>
              <a:spcAft>
                <a:spcPts val="0"/>
              </a:spcAft>
              <a:buFont typeface="Arial"/>
              <a:buChar char="•"/>
            </a:pPr>
            <a:endParaRPr lang="en-US"/>
          </a:p>
          <a:p>
            <a:pPr marL="285750" indent="-285750">
              <a:spcBef>
                <a:spcPts val="0"/>
              </a:spcBef>
              <a:spcAft>
                <a:spcPts val="0"/>
              </a:spcAft>
              <a:buFont typeface="Arial"/>
              <a:buChar char="•"/>
            </a:pPr>
            <a:r>
              <a:rPr lang="en-US"/>
              <a:t>Ben moved his own body forward ... with verbal resistance but not with physical resistance</a:t>
            </a:r>
          </a:p>
          <a:p>
            <a:pPr>
              <a:spcBef>
                <a:spcPts val="0"/>
              </a:spcBef>
              <a:spcAft>
                <a:spcPts val="0"/>
              </a:spcAft>
            </a:pPr>
            <a:endParaRPr lang="en-US"/>
          </a:p>
          <a:p>
            <a:pPr marL="285750" indent="-285750">
              <a:spcBef>
                <a:spcPts val="0"/>
              </a:spcBef>
              <a:spcAft>
                <a:spcPts val="0"/>
              </a:spcAft>
              <a:buFont typeface="Arial"/>
              <a:buChar char="•"/>
            </a:pPr>
            <a:r>
              <a:rPr lang="en-US"/>
              <a:t>Escorts are allowable and do not need to be reported as restraints</a:t>
            </a: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D9FBDE9E-A812-4663-9CB3-8F1B9102178D}" type="slidenum">
              <a:rPr lang="en-US" altLang="en-US"/>
              <a:pPr/>
              <a:t>19</a:t>
            </a:fld>
            <a:endParaRPr lang="en-US" altLang="en-US"/>
          </a:p>
        </p:txBody>
      </p:sp>
    </p:spTree>
    <p:extLst>
      <p:ext uri="{BB962C8B-B14F-4D97-AF65-F5344CB8AC3E}">
        <p14:creationId xmlns:p14="http://schemas.microsoft.com/office/powerpoint/2010/main" val="637852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spcBef>
                <a:spcPts val="0"/>
              </a:spcBef>
              <a:spcAft>
                <a:spcPts val="0"/>
              </a:spcAft>
            </a:pPr>
            <a:endParaRPr lang="en-US"/>
          </a:p>
          <a:p>
            <a:pPr algn="ctr">
              <a:spcBef>
                <a:spcPts val="0"/>
              </a:spcBef>
              <a:spcAft>
                <a:spcPts val="0"/>
              </a:spcAft>
            </a:pPr>
            <a:r>
              <a:rPr lang="en-US" b="1"/>
              <a:t>The intervention used in this scenario </a:t>
            </a:r>
            <a:endParaRPr lang="en-US"/>
          </a:p>
          <a:p>
            <a:pPr algn="ctr">
              <a:spcBef>
                <a:spcPts val="0"/>
              </a:spcBef>
              <a:spcAft>
                <a:spcPts val="0"/>
              </a:spcAft>
            </a:pPr>
            <a:r>
              <a:rPr lang="en-US" b="1"/>
              <a:t>was a (moving) restraint</a:t>
            </a:r>
            <a:endParaRPr lang="en-US"/>
          </a:p>
          <a:p>
            <a:pPr>
              <a:spcBef>
                <a:spcPts val="0"/>
              </a:spcBef>
              <a:spcAft>
                <a:spcPts val="0"/>
              </a:spcAft>
            </a:pPr>
            <a:endParaRPr lang="en-US"/>
          </a:p>
          <a:p>
            <a:pPr marL="285750" indent="-285750">
              <a:spcBef>
                <a:spcPts val="0"/>
              </a:spcBef>
              <a:spcAft>
                <a:spcPts val="0"/>
              </a:spcAft>
              <a:buFont typeface="Arial"/>
              <a:buChar char="•"/>
            </a:pPr>
            <a:r>
              <a:rPr lang="en-US"/>
              <a:t>The assistant needed to use more than just a minimal amount of force to get Ben to move, and </a:t>
            </a:r>
          </a:p>
          <a:p>
            <a:pPr>
              <a:spcBef>
                <a:spcPts val="0"/>
              </a:spcBef>
              <a:spcAft>
                <a:spcPts val="0"/>
              </a:spcAft>
            </a:pPr>
            <a:endParaRPr lang="en-US"/>
          </a:p>
          <a:p>
            <a:pPr marL="285750" indent="-285750">
              <a:spcBef>
                <a:spcPts val="0"/>
              </a:spcBef>
              <a:spcAft>
                <a:spcPts val="0"/>
              </a:spcAft>
              <a:buFont typeface="Arial"/>
              <a:buChar char="•"/>
            </a:pPr>
            <a:r>
              <a:rPr lang="en-US"/>
              <a:t>Ben was actively resisting</a:t>
            </a:r>
          </a:p>
          <a:p>
            <a:pPr marL="285750" indent="-285750">
              <a:spcBef>
                <a:spcPts val="0"/>
              </a:spcBef>
              <a:spcAft>
                <a:spcPts val="0"/>
              </a:spcAft>
              <a:buFont typeface="Arial"/>
              <a:buChar char="•"/>
            </a:pPr>
            <a:endParaRPr lang="en-US"/>
          </a:p>
          <a:p>
            <a:pPr marL="285750" indent="-285750">
              <a:spcBef>
                <a:spcPts val="0"/>
              </a:spcBef>
              <a:spcAft>
                <a:spcPts val="0"/>
              </a:spcAft>
              <a:buFont typeface="Arial"/>
              <a:buChar char="•"/>
            </a:pPr>
            <a:r>
              <a:rPr lang="en-US"/>
              <a:t>Moving restraints are restraints, must be reported as such, and are governed by all the conditions outlined in the Rule 4500 series</a:t>
            </a:r>
          </a:p>
          <a:p>
            <a:pPr>
              <a:spcBef>
                <a:spcPts val="0"/>
              </a:spcBef>
              <a:spcAft>
                <a:spcPts val="0"/>
              </a:spcAft>
            </a:pPr>
            <a:endParaRPr lang="en-US"/>
          </a:p>
          <a:p>
            <a:pPr marL="285750" indent="-285750">
              <a:spcBef>
                <a:spcPts val="0"/>
              </a:spcBef>
              <a:spcAft>
                <a:spcPts val="0"/>
              </a:spcAft>
              <a:buFont typeface="Arial"/>
              <a:buChar char="•"/>
            </a:pPr>
            <a:r>
              <a:rPr lang="en-US"/>
              <a:t>Depending upon Ben’s level of resistance, his size and strength, their bodily positioning, this may or may not have been a safe maneuver and the assistant very well might have had to move to a stationary hold to maintain safety.</a:t>
            </a:r>
          </a:p>
          <a:p>
            <a:endParaRPr lang="en-US">
              <a:cs typeface="Calibri"/>
            </a:endParaRPr>
          </a:p>
        </p:txBody>
      </p:sp>
      <p:sp>
        <p:nvSpPr>
          <p:cNvPr id="4" name="Slide Number Placeholder 3"/>
          <p:cNvSpPr>
            <a:spLocks noGrp="1"/>
          </p:cNvSpPr>
          <p:nvPr>
            <p:ph type="sldNum" sz="quarter" idx="5"/>
          </p:nvPr>
        </p:nvSpPr>
        <p:spPr/>
        <p:txBody>
          <a:bodyPr/>
          <a:lstStyle/>
          <a:p>
            <a:fld id="{D9FBDE9E-A812-4663-9CB3-8F1B9102178D}" type="slidenum">
              <a:rPr lang="en-US" altLang="en-US"/>
              <a:pPr/>
              <a:t>23</a:t>
            </a:fld>
            <a:endParaRPr lang="en-US" altLang="en-US"/>
          </a:p>
        </p:txBody>
      </p:sp>
    </p:spTree>
    <p:extLst>
      <p:ext uri="{BB962C8B-B14F-4D97-AF65-F5344CB8AC3E}">
        <p14:creationId xmlns:p14="http://schemas.microsoft.com/office/powerpoint/2010/main" val="1228668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543097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54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bg>
      <p:bgPr>
        <a:solidFill>
          <a:schemeClr val="bg1">
            <a:alpha val="50195"/>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rgbClr val="5D81FF"/>
          </a:solidFill>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44EBFE-0D39-D845-8346-A0B6405D4C3C}"/>
              </a:ext>
            </a:extLst>
          </p:cNvPr>
          <p:cNvSpPr>
            <a:spLocks noGrp="1"/>
          </p:cNvSpPr>
          <p:nvPr>
            <p:ph type="dt" sz="half" idx="10"/>
          </p:nvPr>
        </p:nvSpPr>
        <p:spPr/>
        <p:txBody>
          <a:bodyPr/>
          <a:lstStyle>
            <a:lvl1pPr>
              <a:defRPr/>
            </a:lvl1pPr>
          </a:lstStyle>
          <a:p>
            <a:pPr>
              <a:defRPr/>
            </a:pPr>
            <a:fld id="{3635FB98-513F-9140-BA4B-6F8B2605A5CA}" type="datetime1">
              <a:rPr lang="en-US" altLang="x-none"/>
              <a:pPr>
                <a:defRPr/>
              </a:pPr>
              <a:t>9/19/2022</a:t>
            </a:fld>
            <a:endParaRPr lang="en-US" altLang="x-none"/>
          </a:p>
        </p:txBody>
      </p:sp>
      <p:sp>
        <p:nvSpPr>
          <p:cNvPr id="5" name="Footer Placeholder 4">
            <a:extLst>
              <a:ext uri="{FF2B5EF4-FFF2-40B4-BE49-F238E27FC236}">
                <a16:creationId xmlns:a16="http://schemas.microsoft.com/office/drawing/2014/main" id="{F02E65F9-C707-B049-96BA-244FB5163E71}"/>
              </a:ext>
            </a:extLst>
          </p:cNvPr>
          <p:cNvSpPr>
            <a:spLocks noGrp="1"/>
          </p:cNvSpPr>
          <p:nvPr>
            <p:ph type="ftr" sz="quarter" idx="11"/>
          </p:nvPr>
        </p:nvSpPr>
        <p:spPr/>
        <p:txBody>
          <a:bodyPr/>
          <a:lstStyle>
            <a:lvl1pPr>
              <a:defRPr>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0F71C195-7AE9-7140-8614-D8406129A6B2}"/>
              </a:ext>
            </a:extLst>
          </p:cNvPr>
          <p:cNvSpPr>
            <a:spLocks noGrp="1"/>
          </p:cNvSpPr>
          <p:nvPr>
            <p:ph type="sldNum" sz="quarter" idx="12"/>
          </p:nvPr>
        </p:nvSpPr>
        <p:spPr/>
        <p:txBody>
          <a:bodyPr/>
          <a:lstStyle>
            <a:lvl1pPr>
              <a:defRPr>
                <a:ea typeface="ＭＳ Ｐゴシック" charset="-128"/>
              </a:defRPr>
            </a:lvl1pPr>
          </a:lstStyle>
          <a:p>
            <a:pPr>
              <a:defRPr/>
            </a:pPr>
            <a:fld id="{0D914466-639F-854A-B9B7-EFEDCCDCB1EA}" type="slidenum">
              <a:rPr lang="en-US" altLang="x-none"/>
              <a:pPr>
                <a:defRPr/>
              </a:pPr>
              <a:t>‹#›</a:t>
            </a:fld>
            <a:endParaRPr lang="en-US" altLang="x-none"/>
          </a:p>
        </p:txBody>
      </p:sp>
    </p:spTree>
    <p:extLst>
      <p:ext uri="{BB962C8B-B14F-4D97-AF65-F5344CB8AC3E}">
        <p14:creationId xmlns:p14="http://schemas.microsoft.com/office/powerpoint/2010/main" val="811025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16175"/>
            <a:ext cx="8153400" cy="1470025"/>
          </a:xfrm>
        </p:spPr>
        <p:txBody>
          <a:bodyPr/>
          <a:lstStyle/>
          <a:p>
            <a:r>
              <a:rPr lang="en-US"/>
              <a:t>Click to edit Master title style</a:t>
            </a:r>
          </a:p>
        </p:txBody>
      </p:sp>
    </p:spTree>
    <p:extLst>
      <p:ext uri="{BB962C8B-B14F-4D97-AF65-F5344CB8AC3E}">
        <p14:creationId xmlns:p14="http://schemas.microsoft.com/office/powerpoint/2010/main" val="228839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p>
        </p:txBody>
      </p:sp>
      <p:sp>
        <p:nvSpPr>
          <p:cNvPr id="11" name="Text Placeholder 10"/>
          <p:cNvSpPr>
            <a:spLocks noGrp="1"/>
          </p:cNvSpPr>
          <p:nvPr>
            <p:ph type="body" sz="quarter" idx="10"/>
          </p:nvPr>
        </p:nvSpPr>
        <p:spPr>
          <a:xfrm>
            <a:off x="533400" y="1600200"/>
            <a:ext cx="81534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0815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p>
        </p:txBody>
      </p:sp>
      <p:sp>
        <p:nvSpPr>
          <p:cNvPr id="5" name="Content Placeholder 4"/>
          <p:cNvSpPr>
            <a:spLocks noGrp="1"/>
          </p:cNvSpPr>
          <p:nvPr>
            <p:ph sz="quarter" idx="10"/>
          </p:nvPr>
        </p:nvSpPr>
        <p:spPr>
          <a:xfrm>
            <a:off x="457200" y="1600200"/>
            <a:ext cx="8229600" cy="44958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1463462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p>
        </p:txBody>
      </p:sp>
      <p:sp>
        <p:nvSpPr>
          <p:cNvPr id="5" name="Content Placeholder 4"/>
          <p:cNvSpPr>
            <a:spLocks noGrp="1"/>
          </p:cNvSpPr>
          <p:nvPr>
            <p:ph sz="quarter" idx="10"/>
          </p:nvPr>
        </p:nvSpPr>
        <p:spPr>
          <a:xfrm>
            <a:off x="457200" y="1600200"/>
            <a:ext cx="4038600" cy="4648200"/>
          </a:xfrm>
        </p:spPr>
        <p:txBody>
          <a:bodyPr/>
          <a:lstStyle>
            <a:lvl1pPr marL="0" indent="0">
              <a:buNone/>
              <a:defRPr/>
            </a:lvl1pPr>
          </a:lstStyle>
          <a:p>
            <a:pPr lvl="0"/>
            <a:r>
              <a:rPr lang="en-US"/>
              <a:t>Click to edit Master text styles</a:t>
            </a:r>
          </a:p>
        </p:txBody>
      </p:sp>
      <p:sp>
        <p:nvSpPr>
          <p:cNvPr id="6" name="Content Placeholder 4"/>
          <p:cNvSpPr>
            <a:spLocks noGrp="1"/>
          </p:cNvSpPr>
          <p:nvPr>
            <p:ph sz="quarter" idx="11"/>
          </p:nvPr>
        </p:nvSpPr>
        <p:spPr>
          <a:xfrm>
            <a:off x="4648200" y="1600200"/>
            <a:ext cx="4038600" cy="46482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551911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p>
        </p:txBody>
      </p:sp>
      <p:sp>
        <p:nvSpPr>
          <p:cNvPr id="6" name="Content Placeholder 4"/>
          <p:cNvSpPr>
            <a:spLocks noGrp="1"/>
          </p:cNvSpPr>
          <p:nvPr>
            <p:ph sz="quarter" idx="11"/>
          </p:nvPr>
        </p:nvSpPr>
        <p:spPr>
          <a:xfrm>
            <a:off x="4648200" y="1600200"/>
            <a:ext cx="4038600" cy="46482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533400" y="1600200"/>
            <a:ext cx="39624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244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4648200" y="381000"/>
            <a:ext cx="4038600" cy="58674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533400" y="381000"/>
            <a:ext cx="39624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0678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981200" y="685800"/>
            <a:ext cx="5105400" cy="3886200"/>
          </a:xfrm>
        </p:spPr>
        <p:txBody>
          <a:bodyPr rtlCol="0">
            <a:normAutofit/>
          </a:bodyPr>
          <a:lstStyle/>
          <a:p>
            <a:pPr lvl="0"/>
            <a:r>
              <a:rPr lang="en-US" noProof="0"/>
              <a:t>Click icon to add picture</a:t>
            </a:r>
          </a:p>
        </p:txBody>
      </p:sp>
      <p:sp>
        <p:nvSpPr>
          <p:cNvPr id="7" name="Text Placeholder 6"/>
          <p:cNvSpPr>
            <a:spLocks noGrp="1"/>
          </p:cNvSpPr>
          <p:nvPr>
            <p:ph type="body" sz="quarter" idx="11"/>
          </p:nvPr>
        </p:nvSpPr>
        <p:spPr>
          <a:xfrm>
            <a:off x="1981200" y="4648200"/>
            <a:ext cx="5105400" cy="106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4754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p>
        </p:txBody>
      </p:sp>
    </p:spTree>
    <p:extLst>
      <p:ext uri="{BB962C8B-B14F-4D97-AF65-F5344CB8AC3E}">
        <p14:creationId xmlns:p14="http://schemas.microsoft.com/office/powerpoint/2010/main" val="306095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457200" y="6172200"/>
            <a:ext cx="82296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a:p>
        </p:txBody>
      </p:sp>
      <p:pic>
        <p:nvPicPr>
          <p:cNvPr id="1029" name="Picture 9" descr="AOEd MOM Hor 2C.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010400" y="6248400"/>
            <a:ext cx="1590675" cy="46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6" name="Straight Connector 5"/>
          <p:cNvCxnSpPr/>
          <p:nvPr/>
        </p:nvCxnSpPr>
        <p:spPr>
          <a:xfrm>
            <a:off x="609600" y="6491288"/>
            <a:ext cx="6248400"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 id="2147484114"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anose="020B0503020102020204" pitchFamily="34" charset="0"/>
        </a:defRPr>
      </a:lvl2pPr>
      <a:lvl3pPr algn="ctr" rtl="0" eaLnBrk="1" fontAlgn="base" hangingPunct="1">
        <a:spcBef>
          <a:spcPct val="0"/>
        </a:spcBef>
        <a:spcAft>
          <a:spcPct val="0"/>
        </a:spcAft>
        <a:defRPr sz="4400">
          <a:solidFill>
            <a:schemeClr val="tx1"/>
          </a:solidFill>
          <a:latin typeface="Franklin Gothic Book" panose="020B0503020102020204" pitchFamily="34" charset="0"/>
        </a:defRPr>
      </a:lvl3pPr>
      <a:lvl4pPr algn="ctr" rtl="0" eaLnBrk="1" fontAlgn="base" hangingPunct="1">
        <a:spcBef>
          <a:spcPct val="0"/>
        </a:spcBef>
        <a:spcAft>
          <a:spcPct val="0"/>
        </a:spcAft>
        <a:defRPr sz="4400">
          <a:solidFill>
            <a:schemeClr val="tx1"/>
          </a:solidFill>
          <a:latin typeface="Franklin Gothic Book" panose="020B0503020102020204" pitchFamily="34" charset="0"/>
        </a:defRPr>
      </a:lvl4pPr>
      <a:lvl5pPr algn="ctr" rtl="0" eaLnBrk="1" fontAlgn="base" hangingPunct="1">
        <a:spcBef>
          <a:spcPct val="0"/>
        </a:spcBef>
        <a:spcAft>
          <a:spcPct val="0"/>
        </a:spcAft>
        <a:defRPr sz="4400">
          <a:solidFill>
            <a:schemeClr val="tx1"/>
          </a:solidFill>
          <a:latin typeface="Franklin Gothic Book" panose="020B0503020102020204" pitchFamily="34" charset="0"/>
        </a:defRPr>
      </a:lvl5pPr>
      <a:lvl6pPr marL="457200" algn="ctr" rtl="0" eaLnBrk="1" fontAlgn="base" hangingPunct="1">
        <a:spcBef>
          <a:spcPct val="0"/>
        </a:spcBef>
        <a:spcAft>
          <a:spcPct val="0"/>
        </a:spcAft>
        <a:defRPr sz="4400">
          <a:solidFill>
            <a:schemeClr val="tx1"/>
          </a:solidFill>
          <a:latin typeface="Franklin Gothic Book" panose="020B0503020102020204" pitchFamily="34" charset="0"/>
        </a:defRPr>
      </a:lvl6pPr>
      <a:lvl7pPr marL="914400" algn="ctr" rtl="0" eaLnBrk="1" fontAlgn="base" hangingPunct="1">
        <a:spcBef>
          <a:spcPct val="0"/>
        </a:spcBef>
        <a:spcAft>
          <a:spcPct val="0"/>
        </a:spcAft>
        <a:defRPr sz="4400">
          <a:solidFill>
            <a:schemeClr val="tx1"/>
          </a:solidFill>
          <a:latin typeface="Franklin Gothic Book" panose="020B0503020102020204" pitchFamily="34" charset="0"/>
        </a:defRPr>
      </a:lvl7pPr>
      <a:lvl8pPr marL="1371600" algn="ctr" rtl="0" eaLnBrk="1" fontAlgn="base" hangingPunct="1">
        <a:spcBef>
          <a:spcPct val="0"/>
        </a:spcBef>
        <a:spcAft>
          <a:spcPct val="0"/>
        </a:spcAft>
        <a:defRPr sz="4400">
          <a:solidFill>
            <a:schemeClr val="tx1"/>
          </a:solidFill>
          <a:latin typeface="Franklin Gothic Book" panose="020B0503020102020204" pitchFamily="34" charset="0"/>
        </a:defRPr>
      </a:lvl8pPr>
      <a:lvl9pPr marL="1828800" algn="ctr" rtl="0" eaLnBrk="1" fontAlgn="base" hangingPunct="1">
        <a:spcBef>
          <a:spcPct val="0"/>
        </a:spcBef>
        <a:spcAft>
          <a:spcPct val="0"/>
        </a:spcAft>
        <a:defRPr sz="4400">
          <a:solidFill>
            <a:schemeClr val="tx1"/>
          </a:solidFill>
          <a:latin typeface="Franklin Gothic Book" panose="020B050302010202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3" Type="http://schemas.openxmlformats.org/officeDocument/2006/relationships/hyperlink" Target="mailto:Kate.anderson@vermont.gov" TargetMode="External"/><Relationship Id="rId2" Type="http://schemas.openxmlformats.org/officeDocument/2006/relationships/hyperlink" Target="mailto:tracy.harris@vermont.gov" TargetMode="Externa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3" Type="http://schemas.openxmlformats.org/officeDocument/2006/relationships/hyperlink" Target="https://education.vermont.gov/sites/aoe/files/documents/edu-rule-4500-guidelines-document-part-i-seclusion-in-vermont-schools-memorandum.pdf" TargetMode="External"/><Relationship Id="rId2" Type="http://schemas.openxmlformats.org/officeDocument/2006/relationships/hyperlink" Target="https://education.vermont.gov/sites/aoe/files/documents/edu-guidelines-regarding-seclusion-in-vermont-schools-and-faqs.pdf" TargetMode="External"/><Relationship Id="rId1" Type="http://schemas.openxmlformats.org/officeDocument/2006/relationships/slideLayout" Target="../slideLayouts/slideLayout3.xml"/><Relationship Id="rId5" Type="http://schemas.openxmlformats.org/officeDocument/2006/relationships/hyperlink" Target="mailto:Kate.anderson@vermont.gov" TargetMode="External"/><Relationship Id="rId4" Type="http://schemas.openxmlformats.org/officeDocument/2006/relationships/hyperlink" Target="mailto:tracy.harris@vermont.gov"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533400" y="1295400"/>
            <a:ext cx="7924800" cy="1774825"/>
          </a:xfrm>
        </p:spPr>
        <p:txBody>
          <a:bodyPr/>
          <a:lstStyle/>
          <a:p>
            <a:r>
              <a:rPr lang="en-US" altLang="en-US" sz="6000" b="1">
                <a:solidFill>
                  <a:srgbClr val="004F25"/>
                </a:solidFill>
              </a:rPr>
              <a:t>Seclusion and Restraint </a:t>
            </a:r>
            <a:br>
              <a:rPr lang="en-US" altLang="en-US" sz="6000" b="1">
                <a:solidFill>
                  <a:srgbClr val="004F25"/>
                </a:solidFill>
              </a:rPr>
            </a:br>
            <a:r>
              <a:rPr lang="en-US" altLang="en-US" sz="6000" b="1">
                <a:solidFill>
                  <a:srgbClr val="004F25"/>
                </a:solidFill>
              </a:rPr>
              <a:t>in Vermont Schools</a:t>
            </a:r>
          </a:p>
        </p:txBody>
      </p:sp>
      <p:sp>
        <p:nvSpPr>
          <p:cNvPr id="3" name="Subtitle 2"/>
          <p:cNvSpPr>
            <a:spLocks noGrp="1"/>
          </p:cNvSpPr>
          <p:nvPr>
            <p:ph type="subTitle" idx="1"/>
          </p:nvPr>
        </p:nvSpPr>
        <p:spPr>
          <a:xfrm>
            <a:off x="1371600" y="3352800"/>
            <a:ext cx="6593983" cy="2750712"/>
          </a:xfrm>
        </p:spPr>
        <p:txBody>
          <a:bodyPr rtlCol="0">
            <a:normAutofit fontScale="92500" lnSpcReduction="10000"/>
          </a:bodyPr>
          <a:lstStyle/>
          <a:p>
            <a:pPr fontAlgn="auto">
              <a:spcAft>
                <a:spcPts val="0"/>
              </a:spcAft>
              <a:defRPr/>
            </a:pPr>
            <a:r>
              <a:rPr lang="en-US" b="1">
                <a:solidFill>
                  <a:schemeClr val="tx1">
                    <a:lumMod val="65000"/>
                    <a:lumOff val="35000"/>
                  </a:schemeClr>
                </a:solidFill>
              </a:rPr>
              <a:t>Vermont State Board Rule 4500     </a:t>
            </a:r>
          </a:p>
          <a:p>
            <a:pPr fontAlgn="auto">
              <a:spcAft>
                <a:spcPts val="0"/>
              </a:spcAft>
              <a:defRPr/>
            </a:pPr>
            <a:r>
              <a:rPr lang="en-US" b="1">
                <a:solidFill>
                  <a:schemeClr val="tx1">
                    <a:lumMod val="65000"/>
                    <a:lumOff val="35000"/>
                  </a:schemeClr>
                </a:solidFill>
              </a:rPr>
              <a:t> </a:t>
            </a:r>
            <a:r>
              <a:rPr lang="en-US" sz="2400">
                <a:solidFill>
                  <a:schemeClr val="tx1">
                    <a:lumMod val="65000"/>
                    <a:lumOff val="35000"/>
                  </a:schemeClr>
                </a:solidFill>
              </a:rPr>
              <a:t> Presented by:</a:t>
            </a:r>
          </a:p>
          <a:p>
            <a:pPr>
              <a:spcAft>
                <a:spcPts val="0"/>
              </a:spcAft>
              <a:defRPr/>
            </a:pPr>
            <a:r>
              <a:rPr lang="en-US" sz="2400">
                <a:solidFill>
                  <a:schemeClr val="tx1">
                    <a:lumMod val="65000"/>
                    <a:lumOff val="35000"/>
                  </a:schemeClr>
                </a:solidFill>
              </a:rPr>
              <a:t>Tracy Harris, Coordinator for Behavioral Supports</a:t>
            </a:r>
            <a:endParaRPr lang="en-US">
              <a:solidFill>
                <a:schemeClr val="tx1">
                  <a:lumMod val="65000"/>
                  <a:lumOff val="35000"/>
                </a:schemeClr>
              </a:solidFill>
            </a:endParaRPr>
          </a:p>
          <a:p>
            <a:pPr>
              <a:spcAft>
                <a:spcPts val="0"/>
              </a:spcAft>
              <a:defRPr/>
            </a:pPr>
            <a:r>
              <a:rPr lang="en-US" sz="2400">
                <a:solidFill>
                  <a:schemeClr val="tx1">
                    <a:lumMod val="65000"/>
                    <a:lumOff val="35000"/>
                  </a:schemeClr>
                </a:solidFill>
              </a:rPr>
              <a:t>Kate Anderson, </a:t>
            </a:r>
            <a:r>
              <a:rPr lang="en-US" sz="2400" err="1">
                <a:solidFill>
                  <a:schemeClr val="tx1">
                    <a:lumMod val="65000"/>
                    <a:lumOff val="35000"/>
                  </a:schemeClr>
                </a:solidFill>
              </a:rPr>
              <a:t>VTmtss</a:t>
            </a:r>
            <a:r>
              <a:rPr lang="en-US" sz="2400">
                <a:solidFill>
                  <a:schemeClr val="tx1">
                    <a:lumMod val="65000"/>
                    <a:lumOff val="35000"/>
                  </a:schemeClr>
                </a:solidFill>
              </a:rPr>
              <a:t> Program Coordinator</a:t>
            </a:r>
            <a:endParaRPr lang="en-US">
              <a:solidFill>
                <a:schemeClr val="tx1">
                  <a:lumMod val="65000"/>
                  <a:lumOff val="35000"/>
                </a:schemeClr>
              </a:solidFill>
            </a:endParaRPr>
          </a:p>
          <a:p>
            <a:pPr fontAlgn="auto">
              <a:spcAft>
                <a:spcPts val="0"/>
              </a:spcAft>
              <a:defRPr/>
            </a:pPr>
            <a:endParaRPr lang="en-US" sz="2800">
              <a:solidFill>
                <a:srgbClr val="004409"/>
              </a:solidFill>
            </a:endParaRPr>
          </a:p>
          <a:p>
            <a:pPr>
              <a:spcAft>
                <a:spcPts val="0"/>
              </a:spcAft>
              <a:defRPr/>
            </a:pPr>
            <a:r>
              <a:rPr lang="en-US" sz="2800">
                <a:solidFill>
                  <a:srgbClr val="004409"/>
                </a:solidFill>
              </a:rPr>
              <a:t>September 20, 2022</a:t>
            </a:r>
            <a:endParaRPr lang="en-US"/>
          </a:p>
          <a:p>
            <a:pPr fontAlgn="auto">
              <a:spcAft>
                <a:spcPts val="0"/>
              </a:spcAft>
              <a:defRPr/>
            </a:pPr>
            <a:endParaRPr lang="en-US" sz="3000">
              <a:solidFill>
                <a:schemeClr val="tx1">
                  <a:lumMod val="65000"/>
                  <a:lumOff val="3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E6C9A-EF1B-E848-BB07-87B9E0363749}"/>
              </a:ext>
            </a:extLst>
          </p:cNvPr>
          <p:cNvSpPr>
            <a:spLocks noGrp="1"/>
          </p:cNvSpPr>
          <p:nvPr>
            <p:ph type="title"/>
          </p:nvPr>
        </p:nvSpPr>
        <p:spPr>
          <a:noFill/>
          <a:ln>
            <a:noFill/>
          </a:ln>
        </p:spPr>
        <p:txBody>
          <a:bodyPr>
            <a:normAutofit/>
          </a:bodyPr>
          <a:lstStyle/>
          <a:p>
            <a:r>
              <a:rPr lang="en-US" sz="4400" b="1">
                <a:solidFill>
                  <a:schemeClr val="accent1"/>
                </a:solidFill>
              </a:rPr>
              <a:t>Poll 2 Answer</a:t>
            </a:r>
          </a:p>
        </p:txBody>
      </p:sp>
      <p:sp>
        <p:nvSpPr>
          <p:cNvPr id="3" name="Text Placeholder 2">
            <a:extLst>
              <a:ext uri="{FF2B5EF4-FFF2-40B4-BE49-F238E27FC236}">
                <a16:creationId xmlns:a16="http://schemas.microsoft.com/office/drawing/2014/main" id="{528BBA56-C74B-8545-8982-69EF91ADF64F}"/>
              </a:ext>
            </a:extLst>
          </p:cNvPr>
          <p:cNvSpPr>
            <a:spLocks noGrp="1"/>
          </p:cNvSpPr>
          <p:nvPr>
            <p:ph type="body" sz="quarter" idx="10"/>
          </p:nvPr>
        </p:nvSpPr>
        <p:spPr>
          <a:xfrm>
            <a:off x="513945" y="2286000"/>
            <a:ext cx="8153400" cy="3733800"/>
          </a:xfrm>
        </p:spPr>
        <p:txBody>
          <a:bodyPr/>
          <a:lstStyle/>
          <a:p>
            <a:pPr algn="ctr">
              <a:buNone/>
            </a:pPr>
            <a:r>
              <a:rPr lang="en-US" sz="2800" b="1">
                <a:solidFill>
                  <a:schemeClr val="accent1"/>
                </a:solidFill>
                <a:ea typeface="+mn-lt"/>
                <a:cs typeface="+mn-lt"/>
              </a:rPr>
              <a:t>No, this is not a seclusion either</a:t>
            </a:r>
            <a:endParaRPr lang="en-US" sz="2800">
              <a:solidFill>
                <a:schemeClr val="accent1"/>
              </a:solidFill>
              <a:ea typeface="+mn-lt"/>
              <a:cs typeface="+mn-lt"/>
            </a:endParaRPr>
          </a:p>
          <a:p>
            <a:pPr marL="0" indent="0">
              <a:buNone/>
            </a:pPr>
            <a:endParaRPr lang="en-US" sz="2800"/>
          </a:p>
          <a:p>
            <a:r>
              <a:rPr lang="en-US" sz="2800"/>
              <a:t>Entered the room on her own accord</a:t>
            </a:r>
            <a:endParaRPr lang="en-US"/>
          </a:p>
          <a:p>
            <a:pPr marL="0" indent="0">
              <a:buNone/>
            </a:pPr>
            <a:endParaRPr lang="en-US" sz="2800"/>
          </a:p>
          <a:p>
            <a:r>
              <a:rPr lang="en-US" sz="2800"/>
              <a:t>Could exit at will</a:t>
            </a:r>
          </a:p>
          <a:p>
            <a:pPr marL="0" indent="0">
              <a:buNone/>
            </a:pPr>
            <a:endParaRPr lang="en-US" sz="2400"/>
          </a:p>
        </p:txBody>
      </p:sp>
    </p:spTree>
    <p:extLst>
      <p:ext uri="{BB962C8B-B14F-4D97-AF65-F5344CB8AC3E}">
        <p14:creationId xmlns:p14="http://schemas.microsoft.com/office/powerpoint/2010/main" val="56735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solidFill>
                  <a:srgbClr val="004F25"/>
                </a:solidFill>
              </a:rPr>
              <a:t>Poll 3</a:t>
            </a:r>
            <a:endParaRPr lang="en-US"/>
          </a:p>
        </p:txBody>
      </p:sp>
      <p:sp>
        <p:nvSpPr>
          <p:cNvPr id="3" name="Text Placeholder 2"/>
          <p:cNvSpPr>
            <a:spLocks noGrp="1"/>
          </p:cNvSpPr>
          <p:nvPr>
            <p:ph type="body" sz="quarter" idx="10"/>
          </p:nvPr>
        </p:nvSpPr>
        <p:spPr/>
        <p:txBody>
          <a:bodyPr/>
          <a:lstStyle/>
          <a:p>
            <a:r>
              <a:rPr lang="en-US" sz="2400"/>
              <a:t>Again, the same scenario with </a:t>
            </a:r>
            <a:r>
              <a:rPr lang="en-US" sz="2400" err="1"/>
              <a:t>Zuri</a:t>
            </a:r>
            <a:r>
              <a:rPr lang="en-US" sz="2400"/>
              <a:t> and her BI. This time, she became highly aggressive toward her BI once they entered the quiet room together and did not respond to de-escalation strategies.</a:t>
            </a:r>
          </a:p>
          <a:p>
            <a:endParaRPr lang="en-US" sz="1200"/>
          </a:p>
          <a:p>
            <a:r>
              <a:rPr lang="en-US" sz="2400"/>
              <a:t>Given that level of aggression and the failure of other less restrictive techniques, the BI exited the room and gave </a:t>
            </a:r>
            <a:r>
              <a:rPr lang="en-US" sz="2400" err="1"/>
              <a:t>Zuri</a:t>
            </a:r>
            <a:r>
              <a:rPr lang="en-US" sz="2400"/>
              <a:t> a directive that she was to remain in the room until she was told she could leave.</a:t>
            </a:r>
          </a:p>
          <a:p>
            <a:endParaRPr lang="en-US" sz="1200"/>
          </a:p>
          <a:p>
            <a:r>
              <a:rPr lang="en-US" sz="2400"/>
              <a:t>Is this a seclusion?</a:t>
            </a:r>
          </a:p>
          <a:p>
            <a:endParaRPr lang="en-US"/>
          </a:p>
        </p:txBody>
      </p:sp>
    </p:spTree>
    <p:extLst>
      <p:ext uri="{BB962C8B-B14F-4D97-AF65-F5344CB8AC3E}">
        <p14:creationId xmlns:p14="http://schemas.microsoft.com/office/powerpoint/2010/main" val="1735190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sz="4800" b="1">
                <a:solidFill>
                  <a:schemeClr val="tx2">
                    <a:lumMod val="75000"/>
                  </a:schemeClr>
                </a:solidFill>
              </a:rPr>
              <a:t>Poll 3 Answer</a:t>
            </a:r>
          </a:p>
        </p:txBody>
      </p:sp>
      <p:sp>
        <p:nvSpPr>
          <p:cNvPr id="3" name="Text Placeholder 2"/>
          <p:cNvSpPr>
            <a:spLocks noGrp="1"/>
          </p:cNvSpPr>
          <p:nvPr>
            <p:ph type="body" sz="quarter" idx="10"/>
          </p:nvPr>
        </p:nvSpPr>
        <p:spPr>
          <a:xfrm>
            <a:off x="533400" y="2209800"/>
            <a:ext cx="8153400" cy="3733800"/>
          </a:xfrm>
        </p:spPr>
        <p:txBody>
          <a:bodyPr/>
          <a:lstStyle/>
          <a:p>
            <a:pPr marL="0" indent="0" algn="ctr">
              <a:spcBef>
                <a:spcPts val="0"/>
              </a:spcBef>
              <a:spcAft>
                <a:spcPts val="0"/>
              </a:spcAft>
              <a:buNone/>
              <a:defRPr/>
            </a:pPr>
            <a:r>
              <a:rPr lang="en-US" sz="2400" b="1">
                <a:solidFill>
                  <a:schemeClr val="tx2">
                    <a:lumMod val="75000"/>
                  </a:schemeClr>
                </a:solidFill>
                <a:ea typeface="+mn-lt"/>
                <a:cs typeface="+mn-lt"/>
              </a:rPr>
              <a:t>Yes, this does represent a seclusion</a:t>
            </a:r>
            <a:endParaRPr lang="en-US"/>
          </a:p>
          <a:p>
            <a:pPr marL="0" indent="0" algn="ctr">
              <a:spcBef>
                <a:spcPts val="0"/>
              </a:spcBef>
              <a:spcAft>
                <a:spcPts val="0"/>
              </a:spcAft>
              <a:buNone/>
              <a:defRPr/>
            </a:pPr>
            <a:endParaRPr lang="en-US" sz="2400" b="1">
              <a:solidFill>
                <a:schemeClr val="tx2">
                  <a:lumMod val="75000"/>
                </a:schemeClr>
              </a:solidFill>
            </a:endParaRPr>
          </a:p>
          <a:p>
            <a:pPr>
              <a:spcBef>
                <a:spcPts val="0"/>
              </a:spcBef>
              <a:spcAft>
                <a:spcPts val="0"/>
              </a:spcAft>
              <a:defRPr/>
            </a:pPr>
            <a:r>
              <a:rPr lang="en-US" sz="2400"/>
              <a:t>Confined alone in the quiet room, and</a:t>
            </a:r>
            <a:endParaRPr lang="en-US"/>
          </a:p>
          <a:p>
            <a:pPr marL="0" marR="0" lvl="0" indent="0" defTabSz="914400" eaLnBrk="1" fontAlgn="auto" latinLnBrk="0" hangingPunct="1">
              <a:lnSpc>
                <a:spcPct val="100000"/>
              </a:lnSpc>
              <a:spcBef>
                <a:spcPts val="0"/>
              </a:spcBef>
              <a:spcAft>
                <a:spcPts val="0"/>
              </a:spcAft>
              <a:buClrTx/>
              <a:buSzTx/>
              <a:buFontTx/>
              <a:buNone/>
              <a:tabLst/>
              <a:defRPr/>
            </a:pPr>
            <a:endParaRPr lang="en-US" sz="2400"/>
          </a:p>
          <a:p>
            <a:pPr fontAlgn="auto">
              <a:spcBef>
                <a:spcPts val="0"/>
              </a:spcBef>
              <a:spcAft>
                <a:spcPts val="0"/>
              </a:spcAft>
              <a:defRPr/>
            </a:pPr>
            <a:r>
              <a:rPr lang="en-US" sz="2400"/>
              <a:t>Had to remain until given permission to leave.</a:t>
            </a:r>
          </a:p>
        </p:txBody>
      </p:sp>
    </p:spTree>
    <p:extLst>
      <p:ext uri="{BB962C8B-B14F-4D97-AF65-F5344CB8AC3E}">
        <p14:creationId xmlns:p14="http://schemas.microsoft.com/office/powerpoint/2010/main" val="1763758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solidFill>
                  <a:srgbClr val="004F25"/>
                </a:solidFill>
              </a:rPr>
              <a:t>Poll 4</a:t>
            </a:r>
            <a:endParaRPr lang="en-US"/>
          </a:p>
        </p:txBody>
      </p:sp>
      <p:sp>
        <p:nvSpPr>
          <p:cNvPr id="3" name="Text Placeholder 2"/>
          <p:cNvSpPr>
            <a:spLocks noGrp="1"/>
          </p:cNvSpPr>
          <p:nvPr>
            <p:ph type="body" sz="quarter" idx="10"/>
          </p:nvPr>
        </p:nvSpPr>
        <p:spPr/>
        <p:txBody>
          <a:bodyPr/>
          <a:lstStyle/>
          <a:p>
            <a:r>
              <a:rPr lang="en-US" sz="2400"/>
              <a:t>One more time with </a:t>
            </a:r>
            <a:r>
              <a:rPr lang="en-US" sz="2400" err="1"/>
              <a:t>Zuri’s</a:t>
            </a:r>
            <a:r>
              <a:rPr lang="en-US" sz="2400"/>
              <a:t> scenario.  </a:t>
            </a:r>
            <a:r>
              <a:rPr lang="en-US" sz="2400" err="1"/>
              <a:t>Zuri</a:t>
            </a:r>
            <a:r>
              <a:rPr lang="en-US" sz="2400"/>
              <a:t> became highly aggressive toward her BI once they entered the quiet room together and did not respond to de-escalation strategies.  </a:t>
            </a:r>
          </a:p>
          <a:p>
            <a:endParaRPr lang="en-US" sz="1200"/>
          </a:p>
          <a:p>
            <a:r>
              <a:rPr lang="en-US" sz="2400"/>
              <a:t>Given that level of aggression and the failure of other less restrictive interventions, the BI exited the room </a:t>
            </a:r>
            <a:r>
              <a:rPr lang="en-US" sz="2400" b="1">
                <a:solidFill>
                  <a:srgbClr val="C00000"/>
                </a:solidFill>
              </a:rPr>
              <a:t>but left the door open</a:t>
            </a:r>
            <a:r>
              <a:rPr lang="en-US" sz="2400"/>
              <a:t>.  </a:t>
            </a:r>
            <a:r>
              <a:rPr lang="en-US" sz="2400" err="1"/>
              <a:t>Zuri</a:t>
            </a:r>
            <a:r>
              <a:rPr lang="en-US" sz="2400"/>
              <a:t> was directed to remain in the room until she was told she could leave.</a:t>
            </a:r>
          </a:p>
          <a:p>
            <a:pPr marL="0" indent="0">
              <a:buNone/>
            </a:pPr>
            <a:endParaRPr lang="en-US" sz="1200"/>
          </a:p>
          <a:p>
            <a:r>
              <a:rPr lang="en-US" sz="2400"/>
              <a:t>Is this a seclusion?</a:t>
            </a:r>
          </a:p>
          <a:p>
            <a:endParaRPr lang="en-US"/>
          </a:p>
        </p:txBody>
      </p:sp>
    </p:spTree>
    <p:extLst>
      <p:ext uri="{BB962C8B-B14F-4D97-AF65-F5344CB8AC3E}">
        <p14:creationId xmlns:p14="http://schemas.microsoft.com/office/powerpoint/2010/main" val="649638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a:noFill/>
        </p:spPr>
        <p:txBody>
          <a:bodyPr>
            <a:normAutofit/>
          </a:bodyPr>
          <a:lstStyle/>
          <a:p>
            <a:r>
              <a:rPr lang="en-US" sz="4400" b="1">
                <a:solidFill>
                  <a:schemeClr val="tx2">
                    <a:lumMod val="75000"/>
                  </a:schemeClr>
                </a:solidFill>
              </a:rPr>
              <a:t>Poll 4 Answer</a:t>
            </a:r>
          </a:p>
        </p:txBody>
      </p:sp>
      <p:sp>
        <p:nvSpPr>
          <p:cNvPr id="3" name="Text Placeholder 2"/>
          <p:cNvSpPr>
            <a:spLocks noGrp="1"/>
          </p:cNvSpPr>
          <p:nvPr>
            <p:ph type="body" sz="quarter" idx="10"/>
          </p:nvPr>
        </p:nvSpPr>
        <p:spPr>
          <a:xfrm>
            <a:off x="555486" y="1900583"/>
            <a:ext cx="8131314" cy="4119217"/>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800">
              <a:latin typeface="+mj-lt"/>
            </a:endParaRPr>
          </a:p>
          <a:p>
            <a:pPr algn="ctr">
              <a:buNone/>
              <a:defRPr/>
            </a:pPr>
            <a:r>
              <a:rPr lang="en-US" sz="3000" b="1">
                <a:solidFill>
                  <a:schemeClr val="tx2">
                    <a:lumMod val="75000"/>
                  </a:schemeClr>
                </a:solidFill>
                <a:ea typeface="+mn-lt"/>
                <a:cs typeface="+mn-lt"/>
              </a:rPr>
              <a:t>Yes, this too is a seclusion</a:t>
            </a:r>
            <a:endParaRPr lang="en-US" sz="3000">
              <a:solidFill>
                <a:schemeClr val="tx2">
                  <a:lumMod val="75000"/>
                </a:schemeClr>
              </a:solidFill>
              <a:ea typeface="+mn-lt"/>
              <a:cs typeface="+mn-lt"/>
            </a:endParaRPr>
          </a:p>
          <a:p>
            <a:pPr marL="0" indent="0">
              <a:spcBef>
                <a:spcPts val="0"/>
              </a:spcBef>
              <a:spcAft>
                <a:spcPts val="0"/>
              </a:spcAft>
              <a:buNone/>
              <a:defRPr/>
            </a:pPr>
            <a:endParaRPr lang="en-US" sz="2400"/>
          </a:p>
          <a:p>
            <a:pPr>
              <a:spcBef>
                <a:spcPts val="0"/>
              </a:spcBef>
              <a:spcAft>
                <a:spcPts val="0"/>
              </a:spcAft>
              <a:defRPr/>
            </a:pPr>
            <a:r>
              <a:rPr lang="en-US" sz="2400"/>
              <a:t>Confined alone in the quiet room </a:t>
            </a:r>
            <a:endParaRPr lang="en-US"/>
          </a:p>
          <a:p>
            <a:pPr fontAlgn="auto">
              <a:spcBef>
                <a:spcPts val="0"/>
              </a:spcBef>
              <a:spcAft>
                <a:spcPts val="0"/>
              </a:spcAft>
              <a:defRPr/>
            </a:pPr>
            <a:endParaRPr lang="en-US" sz="2400"/>
          </a:p>
          <a:p>
            <a:pPr fontAlgn="auto">
              <a:spcBef>
                <a:spcPts val="0"/>
              </a:spcBef>
              <a:spcAft>
                <a:spcPts val="0"/>
              </a:spcAft>
              <a:defRPr/>
            </a:pPr>
            <a:r>
              <a:rPr lang="en-US" sz="2400"/>
              <a:t>Had to remain there until given permission to leave.</a:t>
            </a:r>
          </a:p>
          <a:p>
            <a:pPr fontAlgn="auto">
              <a:spcBef>
                <a:spcPts val="0"/>
              </a:spcBef>
              <a:spcAft>
                <a:spcPts val="0"/>
              </a:spcAft>
              <a:defRPr/>
            </a:pPr>
            <a:endParaRPr lang="en-US" sz="2400"/>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a:p>
        </p:txBody>
      </p:sp>
    </p:spTree>
    <p:extLst>
      <p:ext uri="{BB962C8B-B14F-4D97-AF65-F5344CB8AC3E}">
        <p14:creationId xmlns:p14="http://schemas.microsoft.com/office/powerpoint/2010/main" val="1954908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sz="4800" b="1">
                <a:solidFill>
                  <a:srgbClr val="004F25"/>
                </a:solidFill>
              </a:rPr>
              <a:t>Definition: Physical Escort</a:t>
            </a:r>
          </a:p>
        </p:txBody>
      </p:sp>
      <p:sp>
        <p:nvSpPr>
          <p:cNvPr id="3" name="Text Placeholder 2"/>
          <p:cNvSpPr>
            <a:spLocks noGrp="1"/>
          </p:cNvSpPr>
          <p:nvPr>
            <p:ph type="body" sz="quarter" idx="10"/>
          </p:nvPr>
        </p:nvSpPr>
        <p:spPr>
          <a:xfrm>
            <a:off x="533400" y="1828800"/>
            <a:ext cx="8153400" cy="4343400"/>
          </a:xfrm>
        </p:spPr>
        <p:txBody>
          <a:bodyPr/>
          <a:lstStyle/>
          <a:p>
            <a:r>
              <a:rPr lang="en-US" b="1"/>
              <a:t>Physical Escort</a:t>
            </a:r>
            <a:endParaRPr lang="en-US" sz="800"/>
          </a:p>
          <a:p>
            <a:pPr lvl="1"/>
            <a:r>
              <a:rPr lang="en-US" sz="2400"/>
              <a:t>Momentary touching or holding</a:t>
            </a:r>
          </a:p>
          <a:p>
            <a:pPr marL="457200" lvl="1" indent="0">
              <a:buNone/>
            </a:pPr>
            <a:endParaRPr lang="en-US" sz="1000"/>
          </a:p>
          <a:p>
            <a:pPr lvl="1"/>
            <a:r>
              <a:rPr lang="en-US" sz="2400"/>
              <a:t>Without the use of force</a:t>
            </a:r>
          </a:p>
          <a:p>
            <a:pPr marL="457200" lvl="1" indent="0">
              <a:buNone/>
            </a:pPr>
            <a:endParaRPr lang="en-US" sz="1000"/>
          </a:p>
          <a:p>
            <a:pPr lvl="1"/>
            <a:r>
              <a:rPr lang="en-US" sz="2400"/>
              <a:t>Student exhibiting minimal resistance</a:t>
            </a:r>
          </a:p>
          <a:p>
            <a:pPr marL="457200" lvl="1" indent="0">
              <a:buNone/>
            </a:pPr>
            <a:endParaRPr lang="en-US" sz="1000"/>
          </a:p>
          <a:p>
            <a:pPr lvl="1"/>
            <a:r>
              <a:rPr lang="en-US" sz="2400"/>
              <a:t>For the purpose of directing movement</a:t>
            </a:r>
          </a:p>
          <a:p>
            <a:pPr lvl="1"/>
            <a:endParaRPr lang="en-US" sz="1000"/>
          </a:p>
          <a:p>
            <a:pPr lvl="1"/>
            <a:r>
              <a:rPr lang="en-US" sz="2400"/>
              <a:t>Not considered a restraint</a:t>
            </a:r>
          </a:p>
          <a:p>
            <a:pPr lvl="1"/>
            <a:endParaRPr lang="en-US"/>
          </a:p>
        </p:txBody>
      </p:sp>
    </p:spTree>
    <p:extLst>
      <p:ext uri="{BB962C8B-B14F-4D97-AF65-F5344CB8AC3E}">
        <p14:creationId xmlns:p14="http://schemas.microsoft.com/office/powerpoint/2010/main" val="323786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a:solidFill>
                  <a:srgbClr val="004F25"/>
                </a:solidFill>
              </a:rPr>
              <a:t>Definition: Moving Restraint</a:t>
            </a:r>
          </a:p>
        </p:txBody>
      </p:sp>
      <p:sp>
        <p:nvSpPr>
          <p:cNvPr id="3" name="Text Placeholder 2"/>
          <p:cNvSpPr>
            <a:spLocks noGrp="1"/>
          </p:cNvSpPr>
          <p:nvPr>
            <p:ph type="body" sz="quarter" idx="10"/>
          </p:nvPr>
        </p:nvSpPr>
        <p:spPr>
          <a:xfrm>
            <a:off x="495300" y="1371600"/>
            <a:ext cx="8153400" cy="4953000"/>
          </a:xfrm>
        </p:spPr>
        <p:txBody>
          <a:bodyPr/>
          <a:lstStyle/>
          <a:p>
            <a:r>
              <a:rPr lang="en-US" sz="2800" b="1"/>
              <a:t>Transport / Moving restraint</a:t>
            </a:r>
          </a:p>
          <a:p>
            <a:pPr marL="0" indent="0">
              <a:buNone/>
            </a:pPr>
            <a:endParaRPr lang="en-US" sz="1400" b="1"/>
          </a:p>
          <a:p>
            <a:pPr lvl="1">
              <a:buFont typeface="Arial" panose="020B0604020202020204" pitchFamily="34" charset="0"/>
              <a:buChar char="•"/>
            </a:pPr>
            <a:r>
              <a:rPr lang="en-US" sz="2000"/>
              <a:t>Use of physical force</a:t>
            </a:r>
          </a:p>
          <a:p>
            <a:pPr lvl="1">
              <a:buFont typeface="Arial" panose="020B0604020202020204" pitchFamily="34" charset="0"/>
              <a:buChar char="•"/>
            </a:pPr>
            <a:endParaRPr lang="en-US" sz="1000"/>
          </a:p>
          <a:p>
            <a:pPr lvl="1">
              <a:buFont typeface="Arial" panose="020B0604020202020204" pitchFamily="34" charset="0"/>
              <a:buChar char="•"/>
            </a:pPr>
            <a:r>
              <a:rPr lang="en-US" sz="2000"/>
              <a:t>Momentary period of physical contact</a:t>
            </a:r>
          </a:p>
          <a:p>
            <a:pPr lvl="1">
              <a:buFont typeface="Arial" panose="020B0604020202020204" pitchFamily="34" charset="0"/>
              <a:buChar char="•"/>
            </a:pPr>
            <a:endParaRPr lang="en-US" sz="1000"/>
          </a:p>
          <a:p>
            <a:pPr lvl="1">
              <a:buFont typeface="Arial" panose="020B0604020202020204" pitchFamily="34" charset="0"/>
              <a:buChar char="•"/>
            </a:pPr>
            <a:r>
              <a:rPr lang="en-US" sz="2000"/>
              <a:t>More than minimum level of force from staff member</a:t>
            </a:r>
          </a:p>
          <a:p>
            <a:pPr lvl="1">
              <a:buFont typeface="Arial" panose="020B0604020202020204" pitchFamily="34" charset="0"/>
              <a:buChar char="•"/>
            </a:pPr>
            <a:endParaRPr lang="en-US" sz="1000"/>
          </a:p>
          <a:p>
            <a:pPr lvl="1">
              <a:buFont typeface="Arial" panose="020B0604020202020204" pitchFamily="34" charset="0"/>
              <a:buChar char="•"/>
            </a:pPr>
            <a:r>
              <a:rPr lang="en-US" sz="2000"/>
              <a:t>Restriction of movement</a:t>
            </a:r>
          </a:p>
          <a:p>
            <a:pPr lvl="1">
              <a:buFont typeface="Arial" panose="020B0604020202020204" pitchFamily="34" charset="0"/>
              <a:buChar char="•"/>
            </a:pPr>
            <a:endParaRPr lang="en-US" sz="1000"/>
          </a:p>
          <a:p>
            <a:pPr lvl="1">
              <a:buFont typeface="Arial" panose="020B0604020202020204" pitchFamily="34" charset="0"/>
              <a:buChar char="•"/>
            </a:pPr>
            <a:r>
              <a:rPr lang="en-US" sz="2000"/>
              <a:t>Student actively resisting</a:t>
            </a:r>
          </a:p>
          <a:p>
            <a:pPr lvl="1">
              <a:buFont typeface="Arial" panose="020B0604020202020204" pitchFamily="34" charset="0"/>
              <a:buChar char="•"/>
            </a:pPr>
            <a:endParaRPr lang="en-US" sz="1000"/>
          </a:p>
          <a:p>
            <a:pPr lvl="1">
              <a:buFont typeface="Arial" panose="020B0604020202020204" pitchFamily="34" charset="0"/>
              <a:buChar char="•"/>
            </a:pPr>
            <a:r>
              <a:rPr lang="en-US" sz="2000"/>
              <a:t>This is a restraint / governed by Rule 4500</a:t>
            </a:r>
          </a:p>
          <a:p>
            <a:pPr lvl="1">
              <a:buFont typeface="Arial" panose="020B0604020202020204" pitchFamily="34" charset="0"/>
              <a:buChar char="•"/>
            </a:pPr>
            <a:endParaRPr lang="en-US" sz="1000"/>
          </a:p>
          <a:p>
            <a:pPr lvl="1">
              <a:buFont typeface="Arial" panose="020B0604020202020204" pitchFamily="34" charset="0"/>
              <a:buChar char="•"/>
            </a:pPr>
            <a:r>
              <a:rPr lang="en-US" sz="2000"/>
              <a:t>Governed by the protocols of the restraint training program used</a:t>
            </a:r>
          </a:p>
          <a:p>
            <a:pPr lvl="1"/>
            <a:endParaRPr lang="en-US" sz="1800"/>
          </a:p>
        </p:txBody>
      </p:sp>
    </p:spTree>
    <p:extLst>
      <p:ext uri="{BB962C8B-B14F-4D97-AF65-F5344CB8AC3E}">
        <p14:creationId xmlns:p14="http://schemas.microsoft.com/office/powerpoint/2010/main" val="249822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A72A2-78BB-7A42-AE62-A63E51C6A420}"/>
              </a:ext>
            </a:extLst>
          </p:cNvPr>
          <p:cNvSpPr>
            <a:spLocks noGrp="1"/>
          </p:cNvSpPr>
          <p:nvPr>
            <p:ph type="title"/>
          </p:nvPr>
        </p:nvSpPr>
        <p:spPr>
          <a:xfrm>
            <a:off x="457200" y="304800"/>
            <a:ext cx="8229600" cy="533400"/>
          </a:xfrm>
        </p:spPr>
        <p:txBody>
          <a:bodyPr>
            <a:normAutofit fontScale="90000"/>
          </a:bodyPr>
          <a:lstStyle/>
          <a:p>
            <a:r>
              <a:rPr lang="en-US" b="1">
                <a:solidFill>
                  <a:srgbClr val="004F25"/>
                </a:solidFill>
              </a:rPr>
              <a:t>Definitions: Escort vs. Moving Restraint</a:t>
            </a:r>
            <a:endParaRPr lang="en-US"/>
          </a:p>
        </p:txBody>
      </p:sp>
      <p:graphicFrame>
        <p:nvGraphicFramePr>
          <p:cNvPr id="8" name="Content Placeholder 7">
            <a:extLst>
              <a:ext uri="{FF2B5EF4-FFF2-40B4-BE49-F238E27FC236}">
                <a16:creationId xmlns:a16="http://schemas.microsoft.com/office/drawing/2014/main" id="{010F7794-C132-7748-9CA1-69D10C9C165C}"/>
              </a:ext>
            </a:extLst>
          </p:cNvPr>
          <p:cNvGraphicFramePr>
            <a:graphicFrameLocks noGrp="1"/>
          </p:cNvGraphicFramePr>
          <p:nvPr>
            <p:ph sz="quarter" idx="10"/>
            <p:extLst>
              <p:ext uri="{D42A27DB-BD31-4B8C-83A1-F6EECF244321}">
                <p14:modId xmlns:p14="http://schemas.microsoft.com/office/powerpoint/2010/main" val="1736495252"/>
              </p:ext>
            </p:extLst>
          </p:nvPr>
        </p:nvGraphicFramePr>
        <p:xfrm>
          <a:off x="457200" y="990600"/>
          <a:ext cx="8229600" cy="5151120"/>
        </p:xfrm>
        <a:graphic>
          <a:graphicData uri="http://schemas.openxmlformats.org/drawingml/2006/table">
            <a:tbl>
              <a:tblPr firstRow="1" bandRow="1">
                <a:tableStyleId>{073A0DAA-6AF3-43AB-8588-CEC1D06C72B9}</a:tableStyleId>
              </a:tblPr>
              <a:tblGrid>
                <a:gridCol w="4114800">
                  <a:extLst>
                    <a:ext uri="{9D8B030D-6E8A-4147-A177-3AD203B41FA5}">
                      <a16:colId xmlns:a16="http://schemas.microsoft.com/office/drawing/2014/main" val="870831042"/>
                    </a:ext>
                  </a:extLst>
                </a:gridCol>
                <a:gridCol w="4114800">
                  <a:extLst>
                    <a:ext uri="{9D8B030D-6E8A-4147-A177-3AD203B41FA5}">
                      <a16:colId xmlns:a16="http://schemas.microsoft.com/office/drawing/2014/main" val="1949989395"/>
                    </a:ext>
                  </a:extLst>
                </a:gridCol>
              </a:tblGrid>
              <a:tr h="762000">
                <a:tc>
                  <a:txBody>
                    <a:bodyPr/>
                    <a:lstStyle/>
                    <a:p>
                      <a:pPr algn="ctr"/>
                      <a:r>
                        <a:rPr lang="en-US" sz="2400" b="1">
                          <a:latin typeface="+mj-lt"/>
                        </a:rPr>
                        <a:t>ESCORT</a:t>
                      </a:r>
                    </a:p>
                    <a:p>
                      <a:pPr algn="ctr"/>
                      <a:r>
                        <a:rPr lang="en-US" sz="1600" b="0"/>
                        <a:t>is not a restraint</a:t>
                      </a:r>
                    </a:p>
                    <a:p>
                      <a:pPr algn="ctr"/>
                      <a:r>
                        <a:rPr lang="en-US" sz="1600" b="0"/>
                        <a:t>does not need to follow 4500 protocol</a:t>
                      </a:r>
                    </a:p>
                  </a:txBody>
                  <a:tcPr>
                    <a:solidFill>
                      <a:srgbClr val="00501C"/>
                    </a:solidFill>
                  </a:tcPr>
                </a:tc>
                <a:tc>
                  <a:txBody>
                    <a:bodyPr/>
                    <a:lstStyle/>
                    <a:p>
                      <a:pPr algn="ctr"/>
                      <a:r>
                        <a:rPr lang="en-US" sz="2400">
                          <a:latin typeface="+mj-lt"/>
                        </a:rPr>
                        <a:t>MOVING RESTRAINT</a:t>
                      </a:r>
                    </a:p>
                    <a:p>
                      <a:pPr algn="ctr"/>
                      <a:r>
                        <a:rPr lang="en-US" sz="1600" b="0"/>
                        <a:t>is a restraint</a:t>
                      </a:r>
                    </a:p>
                    <a:p>
                      <a:pPr algn="ctr"/>
                      <a:r>
                        <a:rPr lang="en-US" sz="1600" b="0"/>
                        <a:t>does need to follow 4500 protocol</a:t>
                      </a:r>
                    </a:p>
                  </a:txBody>
                  <a:tcPr>
                    <a:solidFill>
                      <a:srgbClr val="00501C"/>
                    </a:solidFill>
                  </a:tcPr>
                </a:tc>
                <a:extLst>
                  <a:ext uri="{0D108BD9-81ED-4DB2-BD59-A6C34878D82A}">
                    <a16:rowId xmlns:a16="http://schemas.microsoft.com/office/drawing/2014/main" val="261116009"/>
                  </a:ext>
                </a:extLst>
              </a:tr>
              <a:tr h="731520">
                <a:tc>
                  <a:txBody>
                    <a:bodyPr/>
                    <a:lstStyle/>
                    <a:p>
                      <a:r>
                        <a:rPr lang="en-US" sz="1600"/>
                        <a:t>Temporary or momentary period of physical contact between a student and a staff member</a:t>
                      </a:r>
                    </a:p>
                  </a:txBody>
                  <a:tcPr>
                    <a:solidFill>
                      <a:schemeClr val="accent3">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Temporary or momentary period of physical contact between a student and a staff member</a:t>
                      </a:r>
                    </a:p>
                  </a:txBody>
                  <a:tcPr>
                    <a:solidFill>
                      <a:schemeClr val="accent3">
                        <a:lumMod val="40000"/>
                        <a:lumOff val="60000"/>
                      </a:schemeClr>
                    </a:solidFill>
                  </a:tcPr>
                </a:tc>
                <a:extLst>
                  <a:ext uri="{0D108BD9-81ED-4DB2-BD59-A6C34878D82A}">
                    <a16:rowId xmlns:a16="http://schemas.microsoft.com/office/drawing/2014/main" val="3235325838"/>
                  </a:ext>
                </a:extLst>
              </a:tr>
              <a:tr h="594360">
                <a:tc>
                  <a:txBody>
                    <a:bodyPr/>
                    <a:lstStyle/>
                    <a:p>
                      <a:r>
                        <a:rPr lang="en-US" sz="1600"/>
                        <a:t>For the purpose of moving directly from one place or another</a:t>
                      </a:r>
                    </a:p>
                  </a:txBody>
                  <a:tcPr>
                    <a:solidFill>
                      <a:schemeClr val="accent3">
                        <a:lumMod val="20000"/>
                        <a:lumOff val="80000"/>
                      </a:schemeClr>
                    </a:solidFill>
                  </a:tcPr>
                </a:tc>
                <a:tc>
                  <a:txBody>
                    <a:bodyPr/>
                    <a:lstStyle/>
                    <a:p>
                      <a:r>
                        <a:rPr lang="en-US" sz="1600"/>
                        <a:t>For the purpose of moving directly from one place to another</a:t>
                      </a:r>
                    </a:p>
                  </a:txBody>
                  <a:tcPr>
                    <a:solidFill>
                      <a:schemeClr val="accent3">
                        <a:lumMod val="20000"/>
                        <a:lumOff val="80000"/>
                      </a:schemeClr>
                    </a:solidFill>
                  </a:tcPr>
                </a:tc>
                <a:extLst>
                  <a:ext uri="{0D108BD9-81ED-4DB2-BD59-A6C34878D82A}">
                    <a16:rowId xmlns:a16="http://schemas.microsoft.com/office/drawing/2014/main" val="2027813495"/>
                  </a:ext>
                </a:extLst>
              </a:tr>
              <a:tr h="1447800">
                <a:tc>
                  <a:txBody>
                    <a:bodyPr/>
                    <a:lstStyle/>
                    <a:p>
                      <a:r>
                        <a:rPr lang="en-US" sz="1600"/>
                        <a:t>Minimal or no force from the staff member</a:t>
                      </a:r>
                    </a:p>
                    <a:p>
                      <a:endParaRPr lang="en-US" sz="900"/>
                    </a:p>
                    <a:p>
                      <a:endParaRPr lang="en-US" sz="900"/>
                    </a:p>
                    <a:p>
                      <a:endParaRPr lang="en-US"/>
                    </a:p>
                    <a:p>
                      <a:endParaRPr lang="en-US" sz="1200"/>
                    </a:p>
                    <a:p>
                      <a:r>
                        <a:rPr lang="en-US" sz="1600"/>
                        <a:t>(CPI low or medium level transport would fit this description)</a:t>
                      </a:r>
                    </a:p>
                  </a:txBody>
                  <a:tcPr>
                    <a:solidFill>
                      <a:schemeClr val="accent3">
                        <a:lumMod val="40000"/>
                        <a:lumOff val="60000"/>
                      </a:schemeClr>
                    </a:solidFill>
                  </a:tcPr>
                </a:tc>
                <a:tc>
                  <a:txBody>
                    <a:bodyPr/>
                    <a:lstStyle/>
                    <a:p>
                      <a:r>
                        <a:rPr lang="en-US" sz="1600"/>
                        <a:t>More than the minimal level of force from the staff member</a:t>
                      </a:r>
                    </a:p>
                    <a:p>
                      <a:endParaRPr lang="en-US" sz="900"/>
                    </a:p>
                    <a:p>
                      <a:r>
                        <a:rPr lang="en-US" sz="1600"/>
                        <a:t>Restriction of the student’s movement</a:t>
                      </a:r>
                    </a:p>
                    <a:p>
                      <a:endParaRPr lang="en-US" sz="900"/>
                    </a:p>
                    <a:p>
                      <a:r>
                        <a:rPr lang="en-US" sz="1600"/>
                        <a:t>(CPI high level transport would fit this description)</a:t>
                      </a:r>
                    </a:p>
                  </a:txBody>
                  <a:tcPr>
                    <a:solidFill>
                      <a:schemeClr val="accent3">
                        <a:lumMod val="40000"/>
                        <a:lumOff val="60000"/>
                      </a:schemeClr>
                    </a:solidFill>
                  </a:tcPr>
                </a:tc>
                <a:extLst>
                  <a:ext uri="{0D108BD9-81ED-4DB2-BD59-A6C34878D82A}">
                    <a16:rowId xmlns:a16="http://schemas.microsoft.com/office/drawing/2014/main" val="489159858"/>
                  </a:ext>
                </a:extLst>
              </a:tr>
              <a:tr h="1158240">
                <a:tc>
                  <a:txBody>
                    <a:bodyPr/>
                    <a:lstStyle/>
                    <a:p>
                      <a:r>
                        <a:rPr lang="en-US" sz="1600"/>
                        <a:t>Student demonstrating minimal or no physical resistance</a:t>
                      </a:r>
                    </a:p>
                    <a:p>
                      <a:endParaRPr lang="en-US" sz="900"/>
                    </a:p>
                    <a:p>
                      <a:r>
                        <a:rPr lang="en-US" sz="1600"/>
                        <a:t>Student moving own feet and supporting own weight</a:t>
                      </a:r>
                    </a:p>
                  </a:txBody>
                  <a:tcPr>
                    <a:solidFill>
                      <a:schemeClr val="accent3">
                        <a:lumMod val="20000"/>
                        <a:lumOff val="80000"/>
                      </a:schemeClr>
                    </a:solidFill>
                  </a:tcPr>
                </a:tc>
                <a:tc>
                  <a:txBody>
                    <a:bodyPr/>
                    <a:lstStyle/>
                    <a:p>
                      <a:r>
                        <a:rPr lang="en-US" sz="1600"/>
                        <a:t>Student physically resisting</a:t>
                      </a:r>
                    </a:p>
                    <a:p>
                      <a:endParaRPr lang="en-US" sz="900"/>
                    </a:p>
                    <a:p>
                      <a:r>
                        <a:rPr lang="en-US" sz="1600"/>
                        <a:t>Student not moving of their own accord and actively attempting to halt movement</a:t>
                      </a:r>
                    </a:p>
                  </a:txBody>
                  <a:tcPr>
                    <a:solidFill>
                      <a:schemeClr val="accent3">
                        <a:lumMod val="20000"/>
                        <a:lumOff val="80000"/>
                      </a:schemeClr>
                    </a:solidFill>
                  </a:tcPr>
                </a:tc>
                <a:extLst>
                  <a:ext uri="{0D108BD9-81ED-4DB2-BD59-A6C34878D82A}">
                    <a16:rowId xmlns:a16="http://schemas.microsoft.com/office/drawing/2014/main" val="3495896221"/>
                  </a:ext>
                </a:extLst>
              </a:tr>
            </a:tbl>
          </a:graphicData>
        </a:graphic>
      </p:graphicFrame>
    </p:spTree>
    <p:extLst>
      <p:ext uri="{BB962C8B-B14F-4D97-AF65-F5344CB8AC3E}">
        <p14:creationId xmlns:p14="http://schemas.microsoft.com/office/powerpoint/2010/main" val="2809745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a:solidFill>
                  <a:schemeClr val="accent1"/>
                </a:solidFill>
              </a:rPr>
              <a:t>Poll 5</a:t>
            </a:r>
            <a:endParaRPr lang="en-US"/>
          </a:p>
        </p:txBody>
      </p:sp>
      <p:sp>
        <p:nvSpPr>
          <p:cNvPr id="3" name="Text Placeholder 2"/>
          <p:cNvSpPr>
            <a:spLocks noGrp="1"/>
          </p:cNvSpPr>
          <p:nvPr>
            <p:ph type="body" sz="quarter" idx="10"/>
          </p:nvPr>
        </p:nvSpPr>
        <p:spPr>
          <a:xfrm>
            <a:off x="533400" y="1371600"/>
            <a:ext cx="8153400" cy="47244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400" b="1">
                <a:latin typeface="+mj-lt"/>
              </a:rPr>
              <a:t>Does the following incident involve </a:t>
            </a:r>
          </a:p>
          <a:p>
            <a:pPr marL="0" marR="0" lvl="0" indent="0" algn="ctr" defTabSz="914400" eaLnBrk="1" fontAlgn="auto" latinLnBrk="0" hangingPunct="1">
              <a:lnSpc>
                <a:spcPct val="100000"/>
              </a:lnSpc>
              <a:spcBef>
                <a:spcPts val="0"/>
              </a:spcBef>
              <a:spcAft>
                <a:spcPts val="0"/>
              </a:spcAft>
              <a:buClrTx/>
              <a:buSzTx/>
              <a:buFontTx/>
              <a:buNone/>
              <a:tabLst/>
              <a:defRPr/>
            </a:pPr>
            <a:r>
              <a:rPr lang="en-US" sz="2400" b="1">
                <a:latin typeface="+mj-lt"/>
              </a:rPr>
              <a:t>an escort or a moving restraint?  </a:t>
            </a:r>
          </a:p>
          <a:p>
            <a:pPr marL="0" marR="0" lvl="0" indent="0" algn="ctr" defTabSz="914400" eaLnBrk="1" fontAlgn="auto" latinLnBrk="0" hangingPunct="1">
              <a:lnSpc>
                <a:spcPct val="100000"/>
              </a:lnSpc>
              <a:spcBef>
                <a:spcPts val="0"/>
              </a:spcBef>
              <a:spcAft>
                <a:spcPts val="0"/>
              </a:spcAft>
              <a:buClrTx/>
              <a:buSzTx/>
              <a:buFontTx/>
              <a:buNone/>
              <a:tabLst/>
              <a:defRPr/>
            </a:pPr>
            <a:r>
              <a:rPr lang="en-US" sz="2400" b="1">
                <a:latin typeface="+mj-lt"/>
              </a:rPr>
              <a:t>Why or why not?</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000" b="1">
              <a:latin typeface="+mj-lt"/>
            </a:endParaRPr>
          </a:p>
          <a:p>
            <a:pPr marL="0" lvl="0" indent="0" fontAlgn="auto">
              <a:spcBef>
                <a:spcPts val="0"/>
              </a:spcBef>
              <a:spcAft>
                <a:spcPts val="0"/>
              </a:spcAft>
              <a:buNone/>
              <a:defRPr/>
            </a:pPr>
            <a:r>
              <a:rPr lang="en-US" sz="2000"/>
              <a:t>Ben was asked to step into the hallway to discuss a matter with the classroom assistant. He refused and, instead, crawled under his desk.</a:t>
            </a:r>
          </a:p>
          <a:p>
            <a:pPr marL="0" lvl="0" indent="0" fontAlgn="auto">
              <a:spcBef>
                <a:spcPts val="0"/>
              </a:spcBef>
              <a:spcAft>
                <a:spcPts val="0"/>
              </a:spcAft>
              <a:buNone/>
              <a:defRPr/>
            </a:pPr>
            <a:endParaRPr lang="en-US" sz="2000"/>
          </a:p>
          <a:p>
            <a:pPr marL="0" lvl="0" indent="0" fontAlgn="auto">
              <a:spcBef>
                <a:spcPts val="0"/>
              </a:spcBef>
              <a:spcAft>
                <a:spcPts val="0"/>
              </a:spcAft>
              <a:buNone/>
              <a:defRPr/>
            </a:pPr>
            <a:r>
              <a:rPr lang="en-US" sz="2000"/>
              <a:t>The assistant was able to verbally coax Ben out from beneath his desk, but he refused to leave the classroom, telling the assistant he was going to stay where he was.</a:t>
            </a:r>
          </a:p>
          <a:p>
            <a:pPr marL="0" lvl="0" indent="0" fontAlgn="auto">
              <a:spcBef>
                <a:spcPts val="0"/>
              </a:spcBef>
              <a:spcAft>
                <a:spcPts val="0"/>
              </a:spcAft>
              <a:buNone/>
              <a:defRPr/>
            </a:pPr>
            <a:endParaRPr lang="en-US" sz="2000"/>
          </a:p>
          <a:p>
            <a:pPr marL="0" lvl="0" indent="0" fontAlgn="auto">
              <a:spcBef>
                <a:spcPts val="0"/>
              </a:spcBef>
              <a:spcAft>
                <a:spcPts val="0"/>
              </a:spcAft>
              <a:buNone/>
              <a:defRPr/>
            </a:pPr>
            <a:r>
              <a:rPr lang="en-US" sz="2000"/>
              <a:t>The assistant placed an arm across Ben’s shoulders and engaged him in conversation while slowly moving toward the door.  Ben grumbled and complained but slowly moved along with the assistant.</a:t>
            </a:r>
          </a:p>
          <a:p>
            <a:pPr marL="0" marR="0" lvl="0" indent="0" defTabSz="914400" eaLnBrk="1" fontAlgn="auto" latinLnBrk="0" hangingPunct="1">
              <a:lnSpc>
                <a:spcPct val="100000"/>
              </a:lnSpc>
              <a:spcBef>
                <a:spcPts val="0"/>
              </a:spcBef>
              <a:spcAft>
                <a:spcPts val="0"/>
              </a:spcAft>
              <a:buClrTx/>
              <a:buSzTx/>
              <a:buFontTx/>
              <a:buNone/>
              <a:tabLst/>
              <a:defRPr/>
            </a:pPr>
            <a:endParaRPr lang="en-US" sz="2400" b="1">
              <a:latin typeface="+mj-lt"/>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400">
              <a:latin typeface="+mj-lt"/>
            </a:endParaRPr>
          </a:p>
        </p:txBody>
      </p:sp>
    </p:spTree>
    <p:extLst>
      <p:ext uri="{BB962C8B-B14F-4D97-AF65-F5344CB8AC3E}">
        <p14:creationId xmlns:p14="http://schemas.microsoft.com/office/powerpoint/2010/main" val="37877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1365F-2C10-F54C-9E45-72F897D3996C}"/>
              </a:ext>
            </a:extLst>
          </p:cNvPr>
          <p:cNvSpPr>
            <a:spLocks noGrp="1"/>
          </p:cNvSpPr>
          <p:nvPr>
            <p:ph type="title"/>
          </p:nvPr>
        </p:nvSpPr>
        <p:spPr>
          <a:noFill/>
        </p:spPr>
        <p:txBody>
          <a:bodyPr/>
          <a:lstStyle/>
          <a:p>
            <a:r>
              <a:rPr lang="en-US" b="1">
                <a:solidFill>
                  <a:schemeClr val="tx2">
                    <a:lumMod val="75000"/>
                  </a:schemeClr>
                </a:solidFill>
              </a:rPr>
              <a:t>Poll 5 Answer</a:t>
            </a:r>
            <a:endParaRPr lang="en-US"/>
          </a:p>
        </p:txBody>
      </p:sp>
      <p:sp>
        <p:nvSpPr>
          <p:cNvPr id="3" name="Text Placeholder 2">
            <a:extLst>
              <a:ext uri="{FF2B5EF4-FFF2-40B4-BE49-F238E27FC236}">
                <a16:creationId xmlns:a16="http://schemas.microsoft.com/office/drawing/2014/main" id="{AF7BE17C-BB9A-1544-B1BB-81473F398E58}"/>
              </a:ext>
            </a:extLst>
          </p:cNvPr>
          <p:cNvSpPr>
            <a:spLocks noGrp="1"/>
          </p:cNvSpPr>
          <p:nvPr>
            <p:ph type="body" sz="quarter" idx="10"/>
          </p:nvPr>
        </p:nvSpPr>
        <p:spPr/>
        <p:txBody>
          <a:bodyPr/>
          <a:lstStyle/>
          <a:p>
            <a:r>
              <a:rPr lang="en-US" sz="2400"/>
              <a:t>The intervention used was an </a:t>
            </a:r>
            <a:r>
              <a:rPr lang="en-US" sz="2400" b="1"/>
              <a:t>escort</a:t>
            </a:r>
          </a:p>
          <a:p>
            <a:endParaRPr lang="en-US" sz="2400"/>
          </a:p>
          <a:p>
            <a:pPr fontAlgn="auto">
              <a:spcBef>
                <a:spcPts val="0"/>
              </a:spcBef>
              <a:spcAft>
                <a:spcPts val="0"/>
              </a:spcAft>
              <a:defRPr/>
            </a:pPr>
            <a:r>
              <a:rPr lang="en-US" sz="2400"/>
              <a:t>Minimal force from staff member</a:t>
            </a:r>
          </a:p>
          <a:p>
            <a:pPr fontAlgn="auto">
              <a:spcBef>
                <a:spcPts val="0"/>
              </a:spcBef>
              <a:spcAft>
                <a:spcPts val="0"/>
              </a:spcAft>
              <a:defRPr/>
            </a:pPr>
            <a:endParaRPr lang="en-US" sz="2400"/>
          </a:p>
          <a:p>
            <a:pPr fontAlgn="auto">
              <a:spcBef>
                <a:spcPts val="0"/>
              </a:spcBef>
              <a:spcAft>
                <a:spcPts val="0"/>
              </a:spcAft>
              <a:defRPr/>
            </a:pPr>
            <a:r>
              <a:rPr lang="en-US" sz="2400"/>
              <a:t>Verbal resistance from student, but not physical resistance</a:t>
            </a:r>
          </a:p>
          <a:p>
            <a:pPr marL="0" indent="0" fontAlgn="auto">
              <a:spcBef>
                <a:spcPts val="0"/>
              </a:spcBef>
              <a:spcAft>
                <a:spcPts val="0"/>
              </a:spcAft>
              <a:buNone/>
              <a:defRPr/>
            </a:pPr>
            <a:endParaRPr lang="en-US" sz="2400"/>
          </a:p>
          <a:p>
            <a:pPr fontAlgn="auto">
              <a:spcBef>
                <a:spcPts val="0"/>
              </a:spcBef>
              <a:spcAft>
                <a:spcPts val="0"/>
              </a:spcAft>
              <a:defRPr/>
            </a:pPr>
            <a:r>
              <a:rPr lang="en-US" sz="2400"/>
              <a:t>Escorts are allowable and do not need to be reported as restraints</a:t>
            </a:r>
          </a:p>
          <a:p>
            <a:endParaRPr lang="en-US"/>
          </a:p>
          <a:p>
            <a:endParaRPr lang="en-US"/>
          </a:p>
        </p:txBody>
      </p:sp>
    </p:spTree>
    <p:extLst>
      <p:ext uri="{BB962C8B-B14F-4D97-AF65-F5344CB8AC3E}">
        <p14:creationId xmlns:p14="http://schemas.microsoft.com/office/powerpoint/2010/main" val="1046735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54B09-D32B-6C4B-9371-F695CB5C50C2}"/>
              </a:ext>
            </a:extLst>
          </p:cNvPr>
          <p:cNvSpPr>
            <a:spLocks noGrp="1"/>
          </p:cNvSpPr>
          <p:nvPr>
            <p:ph type="title"/>
          </p:nvPr>
        </p:nvSpPr>
        <p:spPr/>
        <p:txBody>
          <a:bodyPr>
            <a:normAutofit fontScale="90000"/>
          </a:bodyPr>
          <a:lstStyle/>
          <a:p>
            <a:r>
              <a:rPr lang="en-US" sz="5300" b="1"/>
              <a:t>Webinar Logistics</a:t>
            </a:r>
            <a:br>
              <a:rPr lang="en-US" sz="4400" b="1"/>
            </a:br>
            <a:r>
              <a:rPr lang="en-US" sz="4400" b="1"/>
              <a:t>Welcome!</a:t>
            </a:r>
          </a:p>
        </p:txBody>
      </p:sp>
      <p:sp>
        <p:nvSpPr>
          <p:cNvPr id="3" name="Text Placeholder 2">
            <a:extLst>
              <a:ext uri="{FF2B5EF4-FFF2-40B4-BE49-F238E27FC236}">
                <a16:creationId xmlns:a16="http://schemas.microsoft.com/office/drawing/2014/main" id="{8DD71B32-E623-1049-AE9B-526C7C2826CD}"/>
              </a:ext>
            </a:extLst>
          </p:cNvPr>
          <p:cNvSpPr>
            <a:spLocks noGrp="1"/>
          </p:cNvSpPr>
          <p:nvPr>
            <p:ph type="body" sz="quarter" idx="10"/>
          </p:nvPr>
        </p:nvSpPr>
        <p:spPr>
          <a:xfrm>
            <a:off x="533400" y="1828800"/>
            <a:ext cx="8153400" cy="4267200"/>
          </a:xfrm>
          <a:ln>
            <a:noFill/>
          </a:ln>
        </p:spPr>
        <p:txBody>
          <a:bodyPr/>
          <a:lstStyle/>
          <a:p>
            <a:r>
              <a:rPr lang="en-US" sz="3000"/>
              <a:t>You will be muted during this session.  Please use the chat box or raise your hand.</a:t>
            </a:r>
          </a:p>
          <a:p>
            <a:pPr marL="0" indent="0">
              <a:buNone/>
            </a:pPr>
            <a:endParaRPr lang="en-US" sz="1000"/>
          </a:p>
          <a:p>
            <a:r>
              <a:rPr lang="en-US" sz="3000"/>
              <a:t>You may show or hide your video.</a:t>
            </a:r>
          </a:p>
          <a:p>
            <a:pPr marL="0" indent="0">
              <a:buNone/>
            </a:pPr>
            <a:endParaRPr lang="en-US" sz="1000"/>
          </a:p>
          <a:p>
            <a:r>
              <a:rPr lang="en-US" sz="3000"/>
              <a:t>This session is being recorded. Please email Anne </a:t>
            </a:r>
            <a:r>
              <a:rPr lang="en-US" sz="3000" err="1"/>
              <a:t>Dubie</a:t>
            </a:r>
            <a:r>
              <a:rPr lang="en-US" sz="3000"/>
              <a:t> for access.</a:t>
            </a:r>
          </a:p>
          <a:p>
            <a:pPr marL="0" indent="0">
              <a:buNone/>
            </a:pPr>
            <a:endParaRPr lang="en-US" sz="1000"/>
          </a:p>
          <a:p>
            <a:r>
              <a:rPr lang="en-US" sz="3000"/>
              <a:t>All materials can be found online (link in chat)</a:t>
            </a:r>
            <a:endParaRPr lang="en-US" sz="3000">
              <a:solidFill>
                <a:srgbClr val="000000"/>
              </a:solidFill>
            </a:endParaRPr>
          </a:p>
        </p:txBody>
      </p:sp>
    </p:spTree>
    <p:extLst>
      <p:ext uri="{BB962C8B-B14F-4D97-AF65-F5344CB8AC3E}">
        <p14:creationId xmlns:p14="http://schemas.microsoft.com/office/powerpoint/2010/main" val="33246056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592" y="304800"/>
            <a:ext cx="8671338" cy="1154043"/>
          </a:xfrm>
        </p:spPr>
        <p:txBody>
          <a:bodyPr>
            <a:normAutofit fontScale="90000"/>
          </a:bodyPr>
          <a:lstStyle/>
          <a:p>
            <a:r>
              <a:rPr lang="en-US" sz="4800" b="1">
                <a:solidFill>
                  <a:srgbClr val="004F25"/>
                </a:solidFill>
              </a:rPr>
              <a:t>Definition: Types of Physical Restraints</a:t>
            </a:r>
          </a:p>
        </p:txBody>
      </p:sp>
      <p:sp>
        <p:nvSpPr>
          <p:cNvPr id="3" name="Text Placeholder 2"/>
          <p:cNvSpPr>
            <a:spLocks noGrp="1"/>
          </p:cNvSpPr>
          <p:nvPr>
            <p:ph type="body" sz="quarter" idx="10"/>
          </p:nvPr>
        </p:nvSpPr>
        <p:spPr>
          <a:xfrm>
            <a:off x="533400" y="1676400"/>
            <a:ext cx="8153400" cy="4267200"/>
          </a:xfrm>
        </p:spPr>
        <p:txBody>
          <a:bodyPr/>
          <a:lstStyle/>
          <a:p>
            <a:r>
              <a:rPr lang="en-US" sz="2800" b="1">
                <a:latin typeface="+mj-lt"/>
              </a:rPr>
              <a:t>Physical Restraint</a:t>
            </a:r>
          </a:p>
          <a:p>
            <a:pPr lvl="1"/>
            <a:r>
              <a:rPr lang="en-US" sz="2400"/>
              <a:t>The use of physical force to prevent an imminent and substantial risk of bodily harm to the student or others</a:t>
            </a:r>
          </a:p>
          <a:p>
            <a:pPr lvl="1"/>
            <a:endParaRPr lang="en-US" sz="1200" b="1">
              <a:latin typeface="+mj-lt"/>
            </a:endParaRPr>
          </a:p>
          <a:p>
            <a:r>
              <a:rPr lang="en-US" sz="2800" b="1">
                <a:latin typeface="+mj-lt"/>
              </a:rPr>
              <a:t>Prone Restraint</a:t>
            </a:r>
          </a:p>
          <a:p>
            <a:pPr lvl="1"/>
            <a:r>
              <a:rPr lang="en-US" sz="2400"/>
              <a:t>Holding the student face down on his or her stomach</a:t>
            </a:r>
          </a:p>
          <a:p>
            <a:pPr lvl="1"/>
            <a:endParaRPr lang="en-US" sz="1200"/>
          </a:p>
          <a:p>
            <a:r>
              <a:rPr lang="en-US" sz="2800" b="1">
                <a:latin typeface="+mj-lt"/>
              </a:rPr>
              <a:t>Supine Restraint</a:t>
            </a:r>
          </a:p>
          <a:p>
            <a:pPr lvl="1"/>
            <a:r>
              <a:rPr lang="en-US" sz="2400"/>
              <a:t>Holding the student on his or her back</a:t>
            </a:r>
          </a:p>
          <a:p>
            <a:pPr lvl="1"/>
            <a:endParaRPr lang="en-US" sz="2400"/>
          </a:p>
        </p:txBody>
      </p:sp>
    </p:spTree>
    <p:extLst>
      <p:ext uri="{BB962C8B-B14F-4D97-AF65-F5344CB8AC3E}">
        <p14:creationId xmlns:p14="http://schemas.microsoft.com/office/powerpoint/2010/main" val="1335908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a:solidFill>
                  <a:srgbClr val="004F25"/>
                </a:solidFill>
              </a:rPr>
              <a:t>A Note About Prone &amp; Supine Restraints</a:t>
            </a:r>
          </a:p>
        </p:txBody>
      </p:sp>
      <p:sp>
        <p:nvSpPr>
          <p:cNvPr id="3" name="Text Placeholder 2"/>
          <p:cNvSpPr>
            <a:spLocks noGrp="1"/>
          </p:cNvSpPr>
          <p:nvPr>
            <p:ph type="body" sz="quarter" idx="10"/>
          </p:nvPr>
        </p:nvSpPr>
        <p:spPr>
          <a:xfrm>
            <a:off x="533400" y="2057400"/>
            <a:ext cx="8153400" cy="3886200"/>
          </a:xfrm>
        </p:spPr>
        <p:txBody>
          <a:bodyPr/>
          <a:lstStyle/>
          <a:p>
            <a:r>
              <a:rPr lang="en-US" sz="2400"/>
              <a:t>Prohibited except when student’s size and severity of behavior require it because a less restrictive restraint has failed or would be ineffective</a:t>
            </a:r>
          </a:p>
          <a:p>
            <a:pPr marL="0" indent="0">
              <a:buNone/>
            </a:pPr>
            <a:endParaRPr lang="en-US" sz="2400"/>
          </a:p>
          <a:p>
            <a:r>
              <a:rPr lang="en-US" sz="2400"/>
              <a:t>More restrictive</a:t>
            </a:r>
          </a:p>
          <a:p>
            <a:endParaRPr lang="en-US" sz="2400"/>
          </a:p>
          <a:p>
            <a:r>
              <a:rPr lang="en-US" sz="2400"/>
              <a:t>More dangerous</a:t>
            </a:r>
          </a:p>
        </p:txBody>
      </p:sp>
    </p:spTree>
    <p:extLst>
      <p:ext uri="{BB962C8B-B14F-4D97-AF65-F5344CB8AC3E}">
        <p14:creationId xmlns:p14="http://schemas.microsoft.com/office/powerpoint/2010/main" val="1509169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a:solidFill>
                  <a:srgbClr val="00501C"/>
                </a:solidFill>
              </a:rPr>
              <a:t>Poll 6</a:t>
            </a:r>
          </a:p>
        </p:txBody>
      </p:sp>
      <p:sp>
        <p:nvSpPr>
          <p:cNvPr id="3" name="Text Placeholder 2"/>
          <p:cNvSpPr>
            <a:spLocks noGrp="1"/>
          </p:cNvSpPr>
          <p:nvPr>
            <p:ph type="body" sz="quarter" idx="10"/>
          </p:nvPr>
        </p:nvSpPr>
        <p:spPr>
          <a:xfrm>
            <a:off x="533400" y="1295400"/>
            <a:ext cx="8153400" cy="4800600"/>
          </a:xfrm>
        </p:spPr>
        <p:txBody>
          <a:bodyPr/>
          <a:lstStyle/>
          <a:p>
            <a:pPr marL="0" indent="0" algn="ctr" fontAlgn="auto">
              <a:spcBef>
                <a:spcPts val="0"/>
              </a:spcBef>
              <a:spcAft>
                <a:spcPts val="0"/>
              </a:spcAft>
              <a:buNone/>
              <a:defRPr/>
            </a:pPr>
            <a:r>
              <a:rPr lang="en-US" sz="2400" b="1">
                <a:solidFill>
                  <a:srgbClr val="00501C"/>
                </a:solidFill>
              </a:rPr>
              <a:t>Does the following incident represent a restraint?</a:t>
            </a:r>
          </a:p>
          <a:p>
            <a:pPr marL="0" indent="0" algn="ctr" fontAlgn="auto">
              <a:spcBef>
                <a:spcPts val="0"/>
              </a:spcBef>
              <a:spcAft>
                <a:spcPts val="0"/>
              </a:spcAft>
              <a:buNone/>
              <a:defRPr/>
            </a:pPr>
            <a:r>
              <a:rPr lang="en-US" sz="2400" b="1">
                <a:solidFill>
                  <a:srgbClr val="00501C"/>
                </a:solidFill>
              </a:rPr>
              <a:t>Why or why not?</a:t>
            </a:r>
          </a:p>
          <a:p>
            <a:pPr marL="0" indent="0" algn="ctr" fontAlgn="auto">
              <a:spcBef>
                <a:spcPts val="0"/>
              </a:spcBef>
              <a:spcAft>
                <a:spcPts val="0"/>
              </a:spcAft>
              <a:buNone/>
              <a:defRPr/>
            </a:pPr>
            <a:endParaRPr lang="en-US" sz="1200"/>
          </a:p>
          <a:p>
            <a:pPr fontAlgn="auto">
              <a:spcBef>
                <a:spcPts val="0"/>
              </a:spcBef>
              <a:spcAft>
                <a:spcPts val="0"/>
              </a:spcAft>
              <a:defRPr/>
            </a:pPr>
            <a:r>
              <a:rPr lang="en-US" sz="1900"/>
              <a:t>Using the scenario involving Ben, this time he pulled at the assistant’s hair and used his knee to forcefully strike the assistant’s jaw. </a:t>
            </a:r>
          </a:p>
          <a:p>
            <a:pPr marL="0" indent="0" fontAlgn="auto">
              <a:spcBef>
                <a:spcPts val="0"/>
              </a:spcBef>
              <a:spcAft>
                <a:spcPts val="0"/>
              </a:spcAft>
              <a:buNone/>
              <a:defRPr/>
            </a:pPr>
            <a:endParaRPr lang="en-US" sz="1200"/>
          </a:p>
          <a:p>
            <a:pPr fontAlgn="auto">
              <a:spcBef>
                <a:spcPts val="0"/>
              </a:spcBef>
              <a:spcAft>
                <a:spcPts val="0"/>
              </a:spcAft>
              <a:defRPr/>
            </a:pPr>
            <a:r>
              <a:rPr lang="en-US" sz="1900"/>
              <a:t>The assistant was able to unclench Ben’s fist from her hair and, with her hands underneath his forearms, she guided him to a standing position.  She spoke quietly and used verbal de-escalation techniques to calm Ben.  </a:t>
            </a:r>
          </a:p>
          <a:p>
            <a:pPr marL="0" lvl="0" indent="0" fontAlgn="auto">
              <a:spcBef>
                <a:spcPts val="0"/>
              </a:spcBef>
              <a:spcAft>
                <a:spcPts val="0"/>
              </a:spcAft>
              <a:buNone/>
              <a:defRPr/>
            </a:pPr>
            <a:endParaRPr lang="en-US" sz="1200"/>
          </a:p>
          <a:p>
            <a:pPr fontAlgn="auto">
              <a:spcBef>
                <a:spcPts val="0"/>
              </a:spcBef>
              <a:spcAft>
                <a:spcPts val="0"/>
              </a:spcAft>
              <a:defRPr/>
            </a:pPr>
            <a:r>
              <a:rPr lang="en-US" sz="1900"/>
              <a:t>Ben continued to reach toward the assistant’s hair and kicked at her shins.  At that point, the assistant used an approved maneuver that involved wrapping Ben’s upper arm with hers and attempting to guide him toward the door.  Ben attempted to “dig his heels in” but, due to his small size, the assistant was able to move him toward the doorway in spite of Ben’s opposition.</a:t>
            </a:r>
          </a:p>
          <a:p>
            <a:pPr fontAlgn="auto">
              <a:spcBef>
                <a:spcPts val="0"/>
              </a:spcBef>
              <a:spcAft>
                <a:spcPts val="0"/>
              </a:spcAft>
              <a:defRPr/>
            </a:pPr>
            <a:endParaRPr lang="en-US" sz="2400"/>
          </a:p>
          <a:p>
            <a:pPr fontAlgn="auto">
              <a:spcBef>
                <a:spcPts val="0"/>
              </a:spcBef>
              <a:spcAft>
                <a:spcPts val="0"/>
              </a:spcAft>
              <a:defRPr/>
            </a:pPr>
            <a:endParaRPr lang="en-US" sz="2000"/>
          </a:p>
        </p:txBody>
      </p:sp>
    </p:spTree>
    <p:extLst>
      <p:ext uri="{BB962C8B-B14F-4D97-AF65-F5344CB8AC3E}">
        <p14:creationId xmlns:p14="http://schemas.microsoft.com/office/powerpoint/2010/main" val="3023101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a:noFill/>
        </p:spPr>
        <p:txBody>
          <a:bodyPr>
            <a:normAutofit fontScale="90000"/>
          </a:bodyPr>
          <a:lstStyle/>
          <a:p>
            <a:r>
              <a:rPr lang="en-US" sz="4800" b="1">
                <a:solidFill>
                  <a:schemeClr val="tx2">
                    <a:lumMod val="75000"/>
                  </a:schemeClr>
                </a:solidFill>
              </a:rPr>
              <a:t>Poll 6 Answer</a:t>
            </a:r>
            <a:endParaRPr lang="en-US"/>
          </a:p>
        </p:txBody>
      </p:sp>
      <p:sp>
        <p:nvSpPr>
          <p:cNvPr id="3" name="Text Placeholder 2"/>
          <p:cNvSpPr>
            <a:spLocks noGrp="1"/>
          </p:cNvSpPr>
          <p:nvPr>
            <p:ph type="body" sz="quarter" idx="10"/>
          </p:nvPr>
        </p:nvSpPr>
        <p:spPr>
          <a:xfrm>
            <a:off x="501373" y="1442279"/>
            <a:ext cx="8190903" cy="4653721"/>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200">
              <a:latin typeface="+mj-lt"/>
            </a:endParaRPr>
          </a:p>
          <a:p>
            <a:pPr marL="0" indent="0" algn="ctr" fontAlgn="auto">
              <a:spcBef>
                <a:spcPts val="0"/>
              </a:spcBef>
              <a:spcAft>
                <a:spcPts val="0"/>
              </a:spcAft>
              <a:buNone/>
              <a:defRPr/>
            </a:pPr>
            <a:r>
              <a:rPr lang="en-US" sz="2400" b="1">
                <a:solidFill>
                  <a:srgbClr val="00501C"/>
                </a:solidFill>
              </a:rPr>
              <a:t>The intervention used in this scenario </a:t>
            </a:r>
          </a:p>
          <a:p>
            <a:pPr marL="0" indent="0" algn="ctr" fontAlgn="auto">
              <a:spcBef>
                <a:spcPts val="0"/>
              </a:spcBef>
              <a:spcAft>
                <a:spcPts val="0"/>
              </a:spcAft>
              <a:buNone/>
              <a:defRPr/>
            </a:pPr>
            <a:r>
              <a:rPr lang="en-US" sz="2400" b="1">
                <a:solidFill>
                  <a:srgbClr val="00501C"/>
                </a:solidFill>
              </a:rPr>
              <a:t>was a (moving) restraint</a:t>
            </a:r>
          </a:p>
          <a:p>
            <a:pPr marL="0" indent="0" fontAlgn="auto">
              <a:spcBef>
                <a:spcPts val="0"/>
              </a:spcBef>
              <a:spcAft>
                <a:spcPts val="0"/>
              </a:spcAft>
              <a:buNone/>
              <a:defRPr/>
            </a:pPr>
            <a:endParaRPr lang="en-US" sz="2000"/>
          </a:p>
          <a:p>
            <a:pPr fontAlgn="auto">
              <a:spcBef>
                <a:spcPts val="0"/>
              </a:spcBef>
              <a:spcAft>
                <a:spcPts val="0"/>
              </a:spcAft>
              <a:defRPr/>
            </a:pPr>
            <a:r>
              <a:rPr lang="en-US" sz="2000"/>
              <a:t>More than minimal force from staff</a:t>
            </a:r>
          </a:p>
          <a:p>
            <a:pPr marL="0" indent="0" fontAlgn="auto">
              <a:spcBef>
                <a:spcPts val="0"/>
              </a:spcBef>
              <a:spcAft>
                <a:spcPts val="0"/>
              </a:spcAft>
              <a:buNone/>
              <a:defRPr/>
            </a:pPr>
            <a:endParaRPr lang="en-US" sz="2000"/>
          </a:p>
          <a:p>
            <a:pPr fontAlgn="auto">
              <a:spcBef>
                <a:spcPts val="0"/>
              </a:spcBef>
              <a:spcAft>
                <a:spcPts val="0"/>
              </a:spcAft>
              <a:defRPr/>
            </a:pPr>
            <a:r>
              <a:rPr lang="en-US" sz="2000"/>
              <a:t>Ben was actively resisting</a:t>
            </a:r>
          </a:p>
          <a:p>
            <a:pPr fontAlgn="auto">
              <a:spcBef>
                <a:spcPts val="0"/>
              </a:spcBef>
              <a:spcAft>
                <a:spcPts val="0"/>
              </a:spcAft>
              <a:defRPr/>
            </a:pPr>
            <a:endParaRPr lang="en-US" sz="2000"/>
          </a:p>
          <a:p>
            <a:pPr fontAlgn="auto">
              <a:spcBef>
                <a:spcPts val="0"/>
              </a:spcBef>
              <a:spcAft>
                <a:spcPts val="0"/>
              </a:spcAft>
              <a:defRPr/>
            </a:pPr>
            <a:r>
              <a:rPr lang="en-US" sz="2000"/>
              <a:t>Moving restraints are restraints, must be reported as such, and are governed by all the conditions outlined in the Rule 4500 series</a:t>
            </a:r>
          </a:p>
          <a:p>
            <a:pPr marL="0" indent="0" fontAlgn="auto">
              <a:spcBef>
                <a:spcPts val="0"/>
              </a:spcBef>
              <a:spcAft>
                <a:spcPts val="0"/>
              </a:spcAft>
              <a:buNone/>
              <a:defRPr/>
            </a:pPr>
            <a:endParaRPr lang="en-US" sz="1200"/>
          </a:p>
          <a:p>
            <a:pPr marL="0" marR="0" lvl="0" indent="0" defTabSz="914400" eaLnBrk="1" fontAlgn="auto" latinLnBrk="0" hangingPunct="1">
              <a:lnSpc>
                <a:spcPct val="100000"/>
              </a:lnSpc>
              <a:spcBef>
                <a:spcPts val="0"/>
              </a:spcBef>
              <a:spcAft>
                <a:spcPts val="0"/>
              </a:spcAft>
              <a:buClrTx/>
              <a:buSzTx/>
              <a:buFontTx/>
              <a:buNone/>
              <a:tabLst/>
              <a:defRPr/>
            </a:pPr>
            <a:endParaRPr lang="en-US" sz="2000"/>
          </a:p>
          <a:p>
            <a:pPr marL="0" marR="0" lvl="0" indent="0" defTabSz="914400" eaLnBrk="1" fontAlgn="auto" latinLnBrk="0" hangingPunct="1">
              <a:lnSpc>
                <a:spcPct val="100000"/>
              </a:lnSpc>
              <a:spcBef>
                <a:spcPts val="0"/>
              </a:spcBef>
              <a:spcAft>
                <a:spcPts val="0"/>
              </a:spcAft>
              <a:buClrTx/>
              <a:buSzTx/>
              <a:buFontTx/>
              <a:buNone/>
              <a:tabLst/>
              <a:defRPr/>
            </a:pPr>
            <a:endParaRPr lang="en-US" sz="2800"/>
          </a:p>
        </p:txBody>
      </p:sp>
    </p:spTree>
    <p:extLst>
      <p:ext uri="{BB962C8B-B14F-4D97-AF65-F5344CB8AC3E}">
        <p14:creationId xmlns:p14="http://schemas.microsoft.com/office/powerpoint/2010/main" val="20188160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fontScale="90000"/>
          </a:bodyPr>
          <a:lstStyle/>
          <a:p>
            <a:r>
              <a:rPr lang="en-US" sz="4800" b="1">
                <a:solidFill>
                  <a:srgbClr val="004F25"/>
                </a:solidFill>
              </a:rPr>
              <a:t>Definition: Physical Restraint, cont.</a:t>
            </a:r>
          </a:p>
        </p:txBody>
      </p:sp>
      <p:sp>
        <p:nvSpPr>
          <p:cNvPr id="3" name="Text Placeholder 2"/>
          <p:cNvSpPr>
            <a:spLocks noGrp="1"/>
          </p:cNvSpPr>
          <p:nvPr>
            <p:ph type="body" sz="quarter" idx="10"/>
          </p:nvPr>
        </p:nvSpPr>
        <p:spPr>
          <a:xfrm>
            <a:off x="533400" y="1600200"/>
            <a:ext cx="8153400" cy="4648200"/>
          </a:xfrm>
        </p:spPr>
        <p:txBody>
          <a:bodyPr/>
          <a:lstStyle/>
          <a:p>
            <a:r>
              <a:rPr lang="en-US"/>
              <a:t>Physical restraint does NOT include:</a:t>
            </a:r>
          </a:p>
          <a:p>
            <a:pPr marL="0" indent="0">
              <a:buNone/>
            </a:pPr>
            <a:endParaRPr lang="en-US" sz="800"/>
          </a:p>
          <a:p>
            <a:pPr lvl="1"/>
            <a:r>
              <a:rPr lang="en-US" sz="2400"/>
              <a:t>Momentary periods of physical restriction accomplished with limited force</a:t>
            </a:r>
          </a:p>
          <a:p>
            <a:pPr lvl="1"/>
            <a:endParaRPr lang="en-US" sz="1000"/>
          </a:p>
          <a:p>
            <a:pPr lvl="1"/>
            <a:r>
              <a:rPr lang="en-US" sz="2400"/>
              <a:t>Minimum contact necessary</a:t>
            </a:r>
          </a:p>
          <a:p>
            <a:pPr marL="457200" lvl="1" indent="0">
              <a:buNone/>
            </a:pPr>
            <a:endParaRPr lang="en-US" sz="1000"/>
          </a:p>
          <a:p>
            <a:pPr lvl="1"/>
            <a:r>
              <a:rPr lang="en-US" sz="2400"/>
              <a:t>Hand-over-hand assistance with a task</a:t>
            </a:r>
          </a:p>
          <a:p>
            <a:pPr marL="457200" lvl="1" indent="0">
              <a:buNone/>
            </a:pPr>
            <a:endParaRPr lang="en-US" sz="1000"/>
          </a:p>
          <a:p>
            <a:pPr lvl="1"/>
            <a:r>
              <a:rPr lang="en-US" sz="2400"/>
              <a:t>Techniques prescribed by a qualified medical professional</a:t>
            </a:r>
          </a:p>
          <a:p>
            <a:pPr marL="457200" lvl="1" indent="0">
              <a:buNone/>
            </a:pPr>
            <a:endParaRPr lang="en-US"/>
          </a:p>
        </p:txBody>
      </p:sp>
    </p:spTree>
    <p:extLst>
      <p:ext uri="{BB962C8B-B14F-4D97-AF65-F5344CB8AC3E}">
        <p14:creationId xmlns:p14="http://schemas.microsoft.com/office/powerpoint/2010/main" val="1657417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a:solidFill>
                  <a:srgbClr val="00501C"/>
                </a:solidFill>
              </a:rPr>
              <a:t>Poll 7</a:t>
            </a:r>
            <a:endParaRPr lang="en-US"/>
          </a:p>
        </p:txBody>
      </p:sp>
      <p:sp>
        <p:nvSpPr>
          <p:cNvPr id="3" name="Text Placeholder 2"/>
          <p:cNvSpPr>
            <a:spLocks noGrp="1"/>
          </p:cNvSpPr>
          <p:nvPr>
            <p:ph type="body" sz="quarter" idx="10"/>
          </p:nvPr>
        </p:nvSpPr>
        <p:spPr>
          <a:xfrm>
            <a:off x="458274" y="1070020"/>
            <a:ext cx="8228526" cy="5025980"/>
          </a:xfrm>
        </p:spPr>
        <p:txBody>
          <a:bodyPr/>
          <a:lstStyle/>
          <a:p>
            <a:pPr marL="0" indent="0" algn="ctr" fontAlgn="auto">
              <a:spcBef>
                <a:spcPts val="0"/>
              </a:spcBef>
              <a:spcAft>
                <a:spcPts val="0"/>
              </a:spcAft>
              <a:buNone/>
              <a:defRPr/>
            </a:pPr>
            <a:r>
              <a:rPr lang="en-US" sz="2400" b="1">
                <a:solidFill>
                  <a:srgbClr val="00501C"/>
                </a:solidFill>
              </a:rPr>
              <a:t>Does the following incident represent an acceptable use of restraint?</a:t>
            </a:r>
          </a:p>
          <a:p>
            <a:pPr marL="0" indent="0" algn="ctr" fontAlgn="auto">
              <a:spcBef>
                <a:spcPts val="0"/>
              </a:spcBef>
              <a:spcAft>
                <a:spcPts val="0"/>
              </a:spcAft>
              <a:buNone/>
              <a:defRPr/>
            </a:pPr>
            <a:r>
              <a:rPr lang="en-US" sz="2400" b="1">
                <a:solidFill>
                  <a:srgbClr val="00501C"/>
                </a:solidFill>
              </a:rPr>
              <a:t>Why or why not?</a:t>
            </a:r>
          </a:p>
          <a:p>
            <a:pPr marL="0" indent="0" algn="ctr" fontAlgn="auto">
              <a:spcBef>
                <a:spcPts val="0"/>
              </a:spcBef>
              <a:spcAft>
                <a:spcPts val="0"/>
              </a:spcAft>
              <a:buNone/>
              <a:defRPr/>
            </a:pPr>
            <a:endParaRPr lang="en-US" sz="1200"/>
          </a:p>
          <a:p>
            <a:pPr fontAlgn="auto">
              <a:spcBef>
                <a:spcPts val="0"/>
              </a:spcBef>
              <a:spcAft>
                <a:spcPts val="0"/>
              </a:spcAft>
              <a:defRPr/>
            </a:pPr>
            <a:r>
              <a:rPr lang="en-US" sz="1800"/>
              <a:t>Cara is a 4th grade student with disabilities who previously used a wheelchair for mobility reasons. Over the past year, however, Cara has made significant progress in physical therapy and is able to move without the use of her chair most of the time. However, her wheelchair is still available in case of emergencies, such as a building evacuation, so that her behavioral interventionist could help her exit quickly.</a:t>
            </a:r>
          </a:p>
          <a:p>
            <a:pPr marL="0" indent="0">
              <a:spcBef>
                <a:spcPts val="0"/>
              </a:spcBef>
              <a:spcAft>
                <a:spcPts val="0"/>
              </a:spcAft>
              <a:buNone/>
              <a:defRPr/>
            </a:pPr>
            <a:endParaRPr lang="en-US" sz="1800"/>
          </a:p>
          <a:p>
            <a:pPr>
              <a:spcBef>
                <a:spcPts val="0"/>
              </a:spcBef>
              <a:spcAft>
                <a:spcPts val="0"/>
              </a:spcAft>
              <a:defRPr/>
            </a:pPr>
            <a:r>
              <a:rPr lang="en-US" sz="1800"/>
              <a:t>Recently, Cara's BI has been using the wheelchair to keep Cara contained when she becomes </a:t>
            </a:r>
            <a:r>
              <a:rPr lang="en-US" sz="1800" err="1"/>
              <a:t>disregulated</a:t>
            </a:r>
            <a:r>
              <a:rPr lang="en-US" sz="1800"/>
              <a:t>. Sometimes Cara will yell loudly, throw herself onto the floor, or even throw her books at her BI's face, and so her BI will strap her into her wheelchair. Often, just the suggestion that Cara will need to go in the chair helps her BI to de-escalate her behavior.</a:t>
            </a:r>
          </a:p>
          <a:p>
            <a:pPr>
              <a:spcBef>
                <a:spcPts val="0"/>
              </a:spcBef>
              <a:spcAft>
                <a:spcPts val="0"/>
              </a:spcAft>
              <a:defRPr/>
            </a:pPr>
            <a:endParaRPr lang="en-US" sz="1900"/>
          </a:p>
          <a:p>
            <a:pPr fontAlgn="auto">
              <a:spcBef>
                <a:spcPts val="0"/>
              </a:spcBef>
              <a:spcAft>
                <a:spcPts val="0"/>
              </a:spcAft>
              <a:defRPr/>
            </a:pPr>
            <a:endParaRPr lang="en-US" sz="2400"/>
          </a:p>
          <a:p>
            <a:pPr fontAlgn="auto">
              <a:spcBef>
                <a:spcPts val="0"/>
              </a:spcBef>
              <a:spcAft>
                <a:spcPts val="0"/>
              </a:spcAft>
              <a:defRPr/>
            </a:pPr>
            <a:endParaRPr lang="en-US" sz="2000"/>
          </a:p>
        </p:txBody>
      </p:sp>
    </p:spTree>
    <p:extLst>
      <p:ext uri="{BB962C8B-B14F-4D97-AF65-F5344CB8AC3E}">
        <p14:creationId xmlns:p14="http://schemas.microsoft.com/office/powerpoint/2010/main" val="3009611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a:solidFill>
            <a:schemeClr val="bg1"/>
          </a:solidFill>
        </p:spPr>
        <p:txBody>
          <a:bodyPr>
            <a:normAutofit fontScale="90000"/>
          </a:bodyPr>
          <a:lstStyle/>
          <a:p>
            <a:r>
              <a:rPr lang="en-US" sz="4800" b="1">
                <a:solidFill>
                  <a:schemeClr val="tx2">
                    <a:lumMod val="75000"/>
                  </a:schemeClr>
                </a:solidFill>
              </a:rPr>
              <a:t>Poll 7 Answer</a:t>
            </a:r>
            <a:endParaRPr lang="en-US">
              <a:solidFill>
                <a:schemeClr val="tx2">
                  <a:lumMod val="75000"/>
                </a:schemeClr>
              </a:solidFill>
            </a:endParaRPr>
          </a:p>
        </p:txBody>
      </p:sp>
      <p:sp>
        <p:nvSpPr>
          <p:cNvPr id="3" name="Text Placeholder 2"/>
          <p:cNvSpPr>
            <a:spLocks noGrp="1"/>
          </p:cNvSpPr>
          <p:nvPr>
            <p:ph type="body" sz="quarter" idx="10"/>
          </p:nvPr>
        </p:nvSpPr>
        <p:spPr>
          <a:xfrm>
            <a:off x="370936" y="1354348"/>
            <a:ext cx="8343426" cy="4741652"/>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200">
              <a:latin typeface="+mj-lt"/>
            </a:endParaRPr>
          </a:p>
          <a:p>
            <a:pPr marL="0" indent="0" algn="ctr" fontAlgn="auto">
              <a:spcBef>
                <a:spcPts val="0"/>
              </a:spcBef>
              <a:spcAft>
                <a:spcPts val="0"/>
              </a:spcAft>
              <a:buNone/>
              <a:defRPr/>
            </a:pPr>
            <a:r>
              <a:rPr lang="en-US" sz="2400" b="1">
                <a:solidFill>
                  <a:srgbClr val="00501C"/>
                </a:solidFill>
              </a:rPr>
              <a:t>No, this is not acceptable. This is a mechanical restraint and not permitted by Vermont's rules.</a:t>
            </a:r>
          </a:p>
          <a:p>
            <a:pPr marL="0" indent="0" fontAlgn="auto">
              <a:spcBef>
                <a:spcPts val="0"/>
              </a:spcBef>
              <a:spcAft>
                <a:spcPts val="0"/>
              </a:spcAft>
              <a:buNone/>
              <a:defRPr/>
            </a:pPr>
            <a:endParaRPr lang="en-US" sz="2000"/>
          </a:p>
          <a:p>
            <a:pPr>
              <a:spcBef>
                <a:spcPts val="0"/>
              </a:spcBef>
              <a:spcAft>
                <a:spcPts val="0"/>
              </a:spcAft>
              <a:defRPr/>
            </a:pPr>
            <a:r>
              <a:rPr lang="en-US" sz="2000"/>
              <a:t>Cara does not need her wheelchair for mobility anymore and so it is not a prescribed or authorized device</a:t>
            </a:r>
          </a:p>
          <a:p>
            <a:pPr>
              <a:spcBef>
                <a:spcPts val="0"/>
              </a:spcBef>
              <a:spcAft>
                <a:spcPts val="0"/>
              </a:spcAft>
              <a:defRPr/>
            </a:pPr>
            <a:endParaRPr lang="en-US" sz="2000"/>
          </a:p>
          <a:p>
            <a:pPr>
              <a:spcBef>
                <a:spcPts val="0"/>
              </a:spcBef>
              <a:spcAft>
                <a:spcPts val="0"/>
              </a:spcAft>
              <a:defRPr/>
            </a:pPr>
            <a:r>
              <a:rPr lang="en-US" sz="2000"/>
              <a:t>The wheelchair straps are being used as a mechanical restraint</a:t>
            </a:r>
          </a:p>
          <a:p>
            <a:pPr>
              <a:spcBef>
                <a:spcPts val="0"/>
              </a:spcBef>
              <a:spcAft>
                <a:spcPts val="0"/>
              </a:spcAft>
              <a:defRPr/>
            </a:pPr>
            <a:endParaRPr lang="en-US" sz="2000"/>
          </a:p>
          <a:p>
            <a:pPr>
              <a:spcBef>
                <a:spcPts val="0"/>
              </a:spcBef>
              <a:spcAft>
                <a:spcPts val="0"/>
              </a:spcAft>
              <a:defRPr/>
            </a:pPr>
            <a:r>
              <a:rPr lang="en-US" sz="2000"/>
              <a:t>Even if Cara was presenting a risk of imminent physical harm to herself or to her BI, this type of restraint is never permitted in Vermont schools</a:t>
            </a:r>
          </a:p>
          <a:p>
            <a:pPr>
              <a:spcBef>
                <a:spcPts val="0"/>
              </a:spcBef>
              <a:spcAft>
                <a:spcPts val="0"/>
              </a:spcAft>
              <a:defRPr/>
            </a:pPr>
            <a:endParaRPr lang="en-US" sz="2000"/>
          </a:p>
          <a:p>
            <a:pPr>
              <a:spcBef>
                <a:spcPts val="0"/>
              </a:spcBef>
              <a:spcAft>
                <a:spcPts val="0"/>
              </a:spcAft>
              <a:defRPr/>
            </a:pPr>
            <a:r>
              <a:rPr lang="en-US" sz="2000"/>
              <a:t>Another intervention must be used instead to protect Cara and her BI when her behavior becomes unsafe</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a:p>
          <a:p>
            <a:pPr marL="0" indent="0" fontAlgn="auto">
              <a:spcBef>
                <a:spcPts val="0"/>
              </a:spcBef>
              <a:spcAft>
                <a:spcPts val="0"/>
              </a:spcAft>
              <a:buFontTx/>
              <a:buNone/>
              <a:defRPr/>
            </a:pPr>
            <a:endParaRPr lang="en-US" sz="2000"/>
          </a:p>
          <a:p>
            <a:pPr marL="0" indent="0" fontAlgn="auto">
              <a:spcBef>
                <a:spcPts val="0"/>
              </a:spcBef>
              <a:spcAft>
                <a:spcPts val="0"/>
              </a:spcAft>
              <a:buNone/>
              <a:defRPr/>
            </a:pPr>
            <a:endParaRPr lang="en-US" sz="2800"/>
          </a:p>
        </p:txBody>
      </p:sp>
    </p:spTree>
    <p:extLst>
      <p:ext uri="{BB962C8B-B14F-4D97-AF65-F5344CB8AC3E}">
        <p14:creationId xmlns:p14="http://schemas.microsoft.com/office/powerpoint/2010/main" val="233005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FFB6E-74BC-8469-CA41-688DD0229268}"/>
              </a:ext>
            </a:extLst>
          </p:cNvPr>
          <p:cNvSpPr>
            <a:spLocks noGrp="1"/>
          </p:cNvSpPr>
          <p:nvPr>
            <p:ph type="title"/>
          </p:nvPr>
        </p:nvSpPr>
        <p:spPr>
          <a:noFill/>
          <a:ln>
            <a:noFill/>
          </a:ln>
        </p:spPr>
        <p:txBody>
          <a:bodyPr>
            <a:normAutofit/>
          </a:bodyPr>
          <a:lstStyle/>
          <a:p>
            <a:r>
              <a:rPr lang="en-US" sz="4400" b="1"/>
              <a:t>Definition: Substantial Risk</a:t>
            </a:r>
          </a:p>
        </p:txBody>
      </p:sp>
      <p:sp>
        <p:nvSpPr>
          <p:cNvPr id="3" name="Text Placeholder 2">
            <a:extLst>
              <a:ext uri="{FF2B5EF4-FFF2-40B4-BE49-F238E27FC236}">
                <a16:creationId xmlns:a16="http://schemas.microsoft.com/office/drawing/2014/main" id="{C45A6521-C48A-FF96-64C4-D82869D3E168}"/>
              </a:ext>
            </a:extLst>
          </p:cNvPr>
          <p:cNvSpPr>
            <a:spLocks noGrp="1"/>
          </p:cNvSpPr>
          <p:nvPr>
            <p:ph type="body" sz="quarter" idx="10"/>
          </p:nvPr>
        </p:nvSpPr>
        <p:spPr>
          <a:xfrm>
            <a:off x="533400" y="1962534"/>
            <a:ext cx="8153400" cy="3981066"/>
          </a:xfrm>
          <a:noFill/>
        </p:spPr>
        <p:txBody>
          <a:bodyPr/>
          <a:lstStyle/>
          <a:p>
            <a:pPr marL="0" indent="0" algn="ctr">
              <a:buNone/>
            </a:pPr>
            <a:r>
              <a:rPr lang="en-US" sz="3600" b="1"/>
              <a:t>Substantial Risk</a:t>
            </a:r>
          </a:p>
          <a:p>
            <a:pPr marL="0" indent="0" algn="ctr">
              <a:buNone/>
            </a:pPr>
            <a:r>
              <a:rPr lang="en-US" sz="3600" b="1"/>
              <a:t>=</a:t>
            </a:r>
          </a:p>
          <a:p>
            <a:pPr marL="0" indent="0" algn="ctr">
              <a:buNone/>
            </a:pPr>
            <a:r>
              <a:rPr lang="en-US" sz="3600" b="1"/>
              <a:t>Imminent</a:t>
            </a:r>
          </a:p>
          <a:p>
            <a:pPr marL="0" indent="0" algn="ctr">
              <a:buNone/>
            </a:pPr>
            <a:r>
              <a:rPr lang="en-US" sz="3600" b="1"/>
              <a:t>+</a:t>
            </a:r>
          </a:p>
          <a:p>
            <a:pPr marL="0" indent="0" algn="ctr">
              <a:buNone/>
            </a:pPr>
            <a:r>
              <a:rPr lang="en-US" sz="3600" b="1"/>
              <a:t>Significant Bodily Harm</a:t>
            </a:r>
          </a:p>
          <a:p>
            <a:endParaRPr lang="en-US" sz="3600"/>
          </a:p>
        </p:txBody>
      </p:sp>
    </p:spTree>
    <p:extLst>
      <p:ext uri="{BB962C8B-B14F-4D97-AF65-F5344CB8AC3E}">
        <p14:creationId xmlns:p14="http://schemas.microsoft.com/office/powerpoint/2010/main" val="25532320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sz="4800" b="1">
                <a:solidFill>
                  <a:srgbClr val="004F25"/>
                </a:solidFill>
              </a:rPr>
              <a:t>Definition: Imminent</a:t>
            </a:r>
            <a:endParaRPr lang="en-US"/>
          </a:p>
        </p:txBody>
      </p:sp>
      <p:sp>
        <p:nvSpPr>
          <p:cNvPr id="3" name="Text Placeholder 2"/>
          <p:cNvSpPr>
            <a:spLocks noGrp="1"/>
          </p:cNvSpPr>
          <p:nvPr>
            <p:ph type="body" sz="quarter" idx="10"/>
          </p:nvPr>
        </p:nvSpPr>
        <p:spPr>
          <a:xfrm>
            <a:off x="533400" y="1638630"/>
            <a:ext cx="8153400" cy="4304970"/>
          </a:xfrm>
          <a:noFill/>
        </p:spPr>
        <p:txBody>
          <a:bodyPr/>
          <a:lstStyle/>
          <a:p>
            <a:pPr marL="0" indent="0">
              <a:buNone/>
            </a:pPr>
            <a:r>
              <a:rPr lang="en-US" b="1">
                <a:latin typeface="+mj-lt"/>
              </a:rPr>
              <a:t>Imminent:</a:t>
            </a:r>
            <a:endParaRPr lang="en-US"/>
          </a:p>
          <a:p>
            <a:pPr marL="0" indent="0">
              <a:buNone/>
            </a:pPr>
            <a:endParaRPr lang="en-US" sz="1000" b="1">
              <a:latin typeface="Franklin Gothic Book"/>
            </a:endParaRPr>
          </a:p>
          <a:p>
            <a:pPr lvl="1"/>
            <a:r>
              <a:rPr lang="en-US" sz="2400"/>
              <a:t>The effects of the child's behavior are or will be immediate or could occur at any time</a:t>
            </a:r>
            <a:endParaRPr lang="en-US"/>
          </a:p>
          <a:p>
            <a:pPr marL="457200" lvl="1" indent="0">
              <a:buNone/>
            </a:pPr>
            <a:endParaRPr lang="en-US" sz="1000"/>
          </a:p>
          <a:p>
            <a:pPr lvl="1"/>
            <a:r>
              <a:rPr lang="en-US" sz="2400"/>
              <a:t>The child has the ability or means to enact physical injury or bodily harm through their behavior</a:t>
            </a:r>
          </a:p>
          <a:p>
            <a:pPr marL="457200" lvl="1" indent="0">
              <a:buNone/>
            </a:pPr>
            <a:endParaRPr lang="en-US" sz="1000"/>
          </a:p>
          <a:p>
            <a:pPr lvl="1"/>
            <a:r>
              <a:rPr lang="en-US" sz="2400"/>
              <a:t>Even after adults have provided less restrictive interventions to de-escalate the behavior, the child's behavior persists or cannot be prevented</a:t>
            </a:r>
          </a:p>
          <a:p>
            <a:endParaRPr lang="en-US" sz="2400"/>
          </a:p>
          <a:p>
            <a:pPr lvl="1"/>
            <a:endParaRPr lang="en-US" sz="2000"/>
          </a:p>
          <a:p>
            <a:endParaRPr lang="en-US" sz="2400"/>
          </a:p>
          <a:p>
            <a:endParaRPr lang="en-US" sz="2400"/>
          </a:p>
          <a:p>
            <a:endParaRPr lang="en-US" sz="2400"/>
          </a:p>
          <a:p>
            <a:endParaRPr lang="en-US" sz="2400"/>
          </a:p>
        </p:txBody>
      </p:sp>
    </p:spTree>
    <p:extLst>
      <p:ext uri="{BB962C8B-B14F-4D97-AF65-F5344CB8AC3E}">
        <p14:creationId xmlns:p14="http://schemas.microsoft.com/office/powerpoint/2010/main" val="22645632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C5E05-6DAC-3AE5-7991-2DB93D7F00B0}"/>
              </a:ext>
            </a:extLst>
          </p:cNvPr>
          <p:cNvSpPr>
            <a:spLocks noGrp="1"/>
          </p:cNvSpPr>
          <p:nvPr>
            <p:ph type="title"/>
          </p:nvPr>
        </p:nvSpPr>
        <p:spPr>
          <a:noFill/>
        </p:spPr>
        <p:txBody>
          <a:bodyPr>
            <a:normAutofit/>
          </a:bodyPr>
          <a:lstStyle/>
          <a:p>
            <a:r>
              <a:rPr lang="en-US" sz="4400" b="1"/>
              <a:t>Definition: Significant Bodily Harm</a:t>
            </a:r>
            <a:endParaRPr lang="en-US"/>
          </a:p>
        </p:txBody>
      </p:sp>
      <p:sp>
        <p:nvSpPr>
          <p:cNvPr id="3" name="Text Placeholder 2">
            <a:extLst>
              <a:ext uri="{FF2B5EF4-FFF2-40B4-BE49-F238E27FC236}">
                <a16:creationId xmlns:a16="http://schemas.microsoft.com/office/drawing/2014/main" id="{B2F5B66B-07B4-32FC-9DD8-8E33FBAF361C}"/>
              </a:ext>
            </a:extLst>
          </p:cNvPr>
          <p:cNvSpPr>
            <a:spLocks noGrp="1"/>
          </p:cNvSpPr>
          <p:nvPr>
            <p:ph type="body" sz="quarter" idx="10"/>
          </p:nvPr>
        </p:nvSpPr>
        <p:spPr>
          <a:xfrm>
            <a:off x="533400" y="1791248"/>
            <a:ext cx="8153400" cy="4152352"/>
          </a:xfrm>
          <a:noFill/>
        </p:spPr>
        <p:txBody>
          <a:bodyPr/>
          <a:lstStyle/>
          <a:p>
            <a:r>
              <a:rPr lang="en-US" b="1"/>
              <a:t>Significant Bodily Harm</a:t>
            </a:r>
          </a:p>
          <a:p>
            <a:pPr marL="0" indent="0">
              <a:buNone/>
            </a:pPr>
            <a:endParaRPr lang="en-US" sz="1000">
              <a:ea typeface="+mn-lt"/>
              <a:cs typeface="+mn-lt"/>
            </a:endParaRPr>
          </a:p>
          <a:p>
            <a:pPr lvl="1"/>
            <a:r>
              <a:rPr lang="en-US">
                <a:ea typeface="+mn-lt"/>
                <a:cs typeface="+mn-lt"/>
              </a:rPr>
              <a:t>severe enough to cause a cut, abrasion, bruise, burn, or disfigurement</a:t>
            </a:r>
          </a:p>
          <a:p>
            <a:pPr marL="457200" lvl="1" indent="0">
              <a:buNone/>
            </a:pPr>
            <a:endParaRPr lang="en-US" sz="1000">
              <a:ea typeface="+mn-lt"/>
              <a:cs typeface="+mn-lt"/>
            </a:endParaRPr>
          </a:p>
          <a:p>
            <a:pPr lvl="1"/>
            <a:r>
              <a:rPr lang="en-US">
                <a:ea typeface="+mn-lt"/>
                <a:cs typeface="+mn-lt"/>
              </a:rPr>
              <a:t>severe enough to cause physical pain or illness</a:t>
            </a:r>
          </a:p>
          <a:p>
            <a:pPr marL="457200" lvl="1" indent="0">
              <a:buNone/>
            </a:pPr>
            <a:endParaRPr lang="en-US" sz="1000">
              <a:ea typeface="+mn-lt"/>
              <a:cs typeface="+mn-lt"/>
            </a:endParaRPr>
          </a:p>
          <a:p>
            <a:pPr lvl="1"/>
            <a:r>
              <a:rPr lang="en-US">
                <a:ea typeface="+mn-lt"/>
                <a:cs typeface="+mn-lt"/>
              </a:rPr>
              <a:t>Severe enough to impair the function of a bodily member, organ, or mental faculty</a:t>
            </a:r>
          </a:p>
          <a:p>
            <a:pPr lvl="1"/>
            <a:endParaRPr lang="en-US"/>
          </a:p>
        </p:txBody>
      </p:sp>
    </p:spTree>
    <p:extLst>
      <p:ext uri="{BB962C8B-B14F-4D97-AF65-F5344CB8AC3E}">
        <p14:creationId xmlns:p14="http://schemas.microsoft.com/office/powerpoint/2010/main" val="444330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E4405-1AFE-3DDE-FFCF-927DBE8A3AA0}"/>
              </a:ext>
            </a:extLst>
          </p:cNvPr>
          <p:cNvSpPr>
            <a:spLocks noGrp="1"/>
          </p:cNvSpPr>
          <p:nvPr>
            <p:ph type="ctrTitle"/>
          </p:nvPr>
        </p:nvSpPr>
        <p:spPr/>
        <p:txBody>
          <a:bodyPr/>
          <a:lstStyle/>
          <a:p>
            <a:r>
              <a:rPr lang="en-US"/>
              <a:t>Introduction</a:t>
            </a:r>
          </a:p>
        </p:txBody>
      </p:sp>
    </p:spTree>
    <p:extLst>
      <p:ext uri="{BB962C8B-B14F-4D97-AF65-F5344CB8AC3E}">
        <p14:creationId xmlns:p14="http://schemas.microsoft.com/office/powerpoint/2010/main" val="10555376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a:solidFill>
                  <a:schemeClr val="accent1"/>
                </a:solidFill>
              </a:rPr>
              <a:t>Poll 8</a:t>
            </a:r>
            <a:endParaRPr lang="en-US"/>
          </a:p>
        </p:txBody>
      </p:sp>
      <p:sp>
        <p:nvSpPr>
          <p:cNvPr id="3" name="Text Placeholder 2"/>
          <p:cNvSpPr>
            <a:spLocks noGrp="1"/>
          </p:cNvSpPr>
          <p:nvPr>
            <p:ph type="body" sz="quarter" idx="10"/>
          </p:nvPr>
        </p:nvSpPr>
        <p:spPr>
          <a:xfrm>
            <a:off x="533400" y="1073330"/>
            <a:ext cx="8153400" cy="517507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200" b="1">
                <a:solidFill>
                  <a:srgbClr val="00501C"/>
                </a:solidFill>
                <a:latin typeface="+mj-lt"/>
              </a:rPr>
              <a:t>Does the following incident present a substantial risk?</a:t>
            </a:r>
          </a:p>
          <a:p>
            <a:pPr marL="0" marR="0" lvl="0" indent="0" algn="ctr" defTabSz="914400" eaLnBrk="1" fontAlgn="auto" latinLnBrk="0" hangingPunct="1">
              <a:lnSpc>
                <a:spcPct val="100000"/>
              </a:lnSpc>
              <a:spcBef>
                <a:spcPts val="0"/>
              </a:spcBef>
              <a:spcAft>
                <a:spcPts val="0"/>
              </a:spcAft>
              <a:buClrTx/>
              <a:buSzTx/>
              <a:buFontTx/>
              <a:buNone/>
              <a:tabLst/>
              <a:defRPr/>
            </a:pPr>
            <a:r>
              <a:rPr lang="en-US" sz="2200" b="1">
                <a:solidFill>
                  <a:srgbClr val="00501C"/>
                </a:solidFill>
                <a:latin typeface="+mj-lt"/>
              </a:rPr>
              <a:t>Why or why not?</a:t>
            </a:r>
          </a:p>
          <a:p>
            <a:pPr marL="0" marR="0" lvl="0" indent="0" defTabSz="914400" eaLnBrk="1" fontAlgn="auto" latinLnBrk="0" hangingPunct="1">
              <a:lnSpc>
                <a:spcPct val="100000"/>
              </a:lnSpc>
              <a:spcBef>
                <a:spcPts val="0"/>
              </a:spcBef>
              <a:spcAft>
                <a:spcPts val="0"/>
              </a:spcAft>
              <a:buClrTx/>
              <a:buSzTx/>
              <a:buFontTx/>
              <a:buNone/>
              <a:tabLst/>
              <a:defRPr/>
            </a:pPr>
            <a:endParaRPr lang="en-US" sz="1000">
              <a:latin typeface="+mj-lt"/>
            </a:endParaRPr>
          </a:p>
          <a:p>
            <a:pPr marL="0" indent="0" fontAlgn="auto">
              <a:spcBef>
                <a:spcPts val="0"/>
              </a:spcBef>
              <a:spcAft>
                <a:spcPts val="0"/>
              </a:spcAft>
              <a:buNone/>
              <a:defRPr/>
            </a:pPr>
            <a:r>
              <a:rPr lang="en-US" sz="2000"/>
              <a:t>Chloe, a high school junior rugby player, was angry with the score she received on a quiz and lashed out at her teacher.  She loudly provided very specific threats to the teacher, such as “I’m going to slash your throat with a 10-inch blade” and “I’m </a:t>
            </a:r>
            <a:r>
              <a:rPr lang="en-US" sz="2000" err="1"/>
              <a:t>gonna</a:t>
            </a:r>
            <a:r>
              <a:rPr lang="en-US" sz="2000"/>
              <a:t> run your baby over with my boyfriend’s car.”</a:t>
            </a:r>
          </a:p>
          <a:p>
            <a:pPr marL="0" marR="0" lvl="0" indent="0" defTabSz="914400" eaLnBrk="1" fontAlgn="auto" latinLnBrk="0" hangingPunct="1">
              <a:lnSpc>
                <a:spcPct val="100000"/>
              </a:lnSpc>
              <a:spcBef>
                <a:spcPts val="0"/>
              </a:spcBef>
              <a:spcAft>
                <a:spcPts val="0"/>
              </a:spcAft>
              <a:buClrTx/>
              <a:buSzTx/>
              <a:buFontTx/>
              <a:buNone/>
              <a:tabLst/>
              <a:defRPr/>
            </a:pPr>
            <a:endParaRPr lang="en-US" sz="1200"/>
          </a:p>
          <a:p>
            <a:pPr marL="0" indent="0" fontAlgn="auto">
              <a:spcBef>
                <a:spcPts val="0"/>
              </a:spcBef>
              <a:spcAft>
                <a:spcPts val="0"/>
              </a:spcAft>
              <a:buNone/>
              <a:defRPr/>
            </a:pPr>
            <a:r>
              <a:rPr lang="en-US" sz="2000"/>
              <a:t>At first, the teacher praised the other students who were sitting quietly and </a:t>
            </a:r>
            <a:r>
              <a:rPr lang="en-US" sz="2000" err="1"/>
              <a:t>planfully</a:t>
            </a:r>
            <a:r>
              <a:rPr lang="en-US" sz="2000"/>
              <a:t> ignored Chloe.  When Chloe continued, the teacher positioned herself at a safe distance but closer to Chloe’s desk, speaking softly and quietly, prompting her to use one of her anger management skills and giving her the choice to take a break and process her feelings with another staff member.</a:t>
            </a:r>
          </a:p>
          <a:p>
            <a:pPr marL="0" marR="0" lvl="0" indent="0" defTabSz="914400" eaLnBrk="1" fontAlgn="auto" latinLnBrk="0" hangingPunct="1">
              <a:lnSpc>
                <a:spcPct val="100000"/>
              </a:lnSpc>
              <a:spcBef>
                <a:spcPts val="0"/>
              </a:spcBef>
              <a:spcAft>
                <a:spcPts val="0"/>
              </a:spcAft>
              <a:buClrTx/>
              <a:buSzTx/>
              <a:buFontTx/>
              <a:buNone/>
              <a:tabLst/>
              <a:defRPr/>
            </a:pPr>
            <a:endParaRPr lang="en-US" sz="1200"/>
          </a:p>
          <a:p>
            <a:pPr marL="0" marR="0" lvl="0" indent="0" defTabSz="914400" eaLnBrk="1" fontAlgn="auto" latinLnBrk="0" hangingPunct="1">
              <a:lnSpc>
                <a:spcPct val="100000"/>
              </a:lnSpc>
              <a:spcBef>
                <a:spcPts val="0"/>
              </a:spcBef>
              <a:spcAft>
                <a:spcPts val="0"/>
              </a:spcAft>
              <a:buClrTx/>
              <a:buSzTx/>
              <a:buFontTx/>
              <a:buNone/>
              <a:tabLst/>
              <a:defRPr/>
            </a:pPr>
            <a:r>
              <a:rPr lang="en-US" sz="2000"/>
              <a:t>Chloe stubbornly remained in her seat, arms crossed over her chest, and continued with the verbal threats.</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400">
              <a:latin typeface="+mj-lt"/>
            </a:endParaRPr>
          </a:p>
        </p:txBody>
      </p:sp>
      <p:sp>
        <p:nvSpPr>
          <p:cNvPr id="4" name="TextBox 3">
            <a:extLst>
              <a:ext uri="{FF2B5EF4-FFF2-40B4-BE49-F238E27FC236}">
                <a16:creationId xmlns:a16="http://schemas.microsoft.com/office/drawing/2014/main" id="{2882465B-C267-A4CC-FC25-8576405E4635}"/>
              </a:ext>
            </a:extLst>
          </p:cNvPr>
          <p:cNvSpPr txBox="1"/>
          <p:nvPr/>
        </p:nvSpPr>
        <p:spPr>
          <a:xfrm>
            <a:off x="3200400" y="3200399"/>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Click to add text</a:t>
            </a:r>
          </a:p>
        </p:txBody>
      </p:sp>
    </p:spTree>
    <p:extLst>
      <p:ext uri="{BB962C8B-B14F-4D97-AF65-F5344CB8AC3E}">
        <p14:creationId xmlns:p14="http://schemas.microsoft.com/office/powerpoint/2010/main" val="12135268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a:noFill/>
        </p:spPr>
        <p:txBody>
          <a:bodyPr>
            <a:normAutofit fontScale="90000"/>
          </a:bodyPr>
          <a:lstStyle/>
          <a:p>
            <a:r>
              <a:rPr lang="en-US" sz="4800" b="1">
                <a:solidFill>
                  <a:schemeClr val="tx2">
                    <a:lumMod val="75000"/>
                  </a:schemeClr>
                </a:solidFill>
              </a:rPr>
              <a:t>Poll 8 Answer</a:t>
            </a:r>
          </a:p>
        </p:txBody>
      </p:sp>
      <p:sp>
        <p:nvSpPr>
          <p:cNvPr id="3" name="Text Placeholder 2"/>
          <p:cNvSpPr>
            <a:spLocks noGrp="1"/>
          </p:cNvSpPr>
          <p:nvPr>
            <p:ph type="body" sz="quarter" idx="10"/>
          </p:nvPr>
        </p:nvSpPr>
        <p:spPr>
          <a:xfrm>
            <a:off x="457200" y="1626705"/>
            <a:ext cx="8235076" cy="4469295"/>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800" b="1">
                <a:solidFill>
                  <a:srgbClr val="00501C"/>
                </a:solidFill>
                <a:latin typeface="+mj-lt"/>
              </a:rPr>
              <a:t>No, Chloe’s behavior does not pose a substantial risk.</a:t>
            </a:r>
          </a:p>
          <a:p>
            <a:pPr marL="0" marR="0" lvl="0" indent="0" defTabSz="914400" eaLnBrk="1" fontAlgn="auto" latinLnBrk="0" hangingPunct="1">
              <a:lnSpc>
                <a:spcPct val="100000"/>
              </a:lnSpc>
              <a:spcBef>
                <a:spcPts val="0"/>
              </a:spcBef>
              <a:spcAft>
                <a:spcPts val="0"/>
              </a:spcAft>
              <a:buClrTx/>
              <a:buSzTx/>
              <a:buFontTx/>
              <a:buNone/>
              <a:tabLst/>
              <a:defRPr/>
            </a:pPr>
            <a:endParaRPr lang="en-US" sz="2000"/>
          </a:p>
          <a:p>
            <a:pPr marL="0" indent="0" fontAlgn="auto">
              <a:spcBef>
                <a:spcPts val="0"/>
              </a:spcBef>
              <a:spcAft>
                <a:spcPts val="0"/>
              </a:spcAft>
              <a:buNone/>
              <a:defRPr/>
            </a:pPr>
            <a:endParaRPr lang="en-US" sz="2000"/>
          </a:p>
          <a:p>
            <a:pPr fontAlgn="auto">
              <a:spcBef>
                <a:spcPts val="0"/>
              </a:spcBef>
              <a:spcAft>
                <a:spcPts val="0"/>
              </a:spcAft>
              <a:defRPr/>
            </a:pPr>
            <a:r>
              <a:rPr lang="en-US" sz="2000"/>
              <a:t>Chloe posed no imminent risk of harm, given that she remained seated at her desk, even with her arms crossed</a:t>
            </a:r>
          </a:p>
          <a:p>
            <a:pPr fontAlgn="auto">
              <a:spcBef>
                <a:spcPts val="0"/>
              </a:spcBef>
              <a:spcAft>
                <a:spcPts val="0"/>
              </a:spcAft>
              <a:defRPr/>
            </a:pPr>
            <a:endParaRPr lang="en-US" sz="2000"/>
          </a:p>
          <a:p>
            <a:pPr fontAlgn="auto">
              <a:spcBef>
                <a:spcPts val="0"/>
              </a:spcBef>
              <a:spcAft>
                <a:spcPts val="0"/>
              </a:spcAft>
              <a:defRPr/>
            </a:pPr>
            <a:r>
              <a:rPr lang="en-US" sz="2000"/>
              <a:t>Chloe did not the means by which to carry out those threats in the moment</a:t>
            </a:r>
          </a:p>
        </p:txBody>
      </p:sp>
    </p:spTree>
    <p:extLst>
      <p:ext uri="{BB962C8B-B14F-4D97-AF65-F5344CB8AC3E}">
        <p14:creationId xmlns:p14="http://schemas.microsoft.com/office/powerpoint/2010/main" val="27459295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fontScale="90000"/>
          </a:bodyPr>
          <a:lstStyle/>
          <a:p>
            <a:r>
              <a:rPr lang="en-US" sz="5400" b="1">
                <a:solidFill>
                  <a:schemeClr val="tx2">
                    <a:lumMod val="75000"/>
                  </a:schemeClr>
                </a:solidFill>
              </a:rPr>
              <a:t>Poll 9</a:t>
            </a:r>
            <a:endParaRPr lang="en-US"/>
          </a:p>
        </p:txBody>
      </p:sp>
      <p:sp>
        <p:nvSpPr>
          <p:cNvPr id="3" name="Text Placeholder 2"/>
          <p:cNvSpPr>
            <a:spLocks noGrp="1"/>
          </p:cNvSpPr>
          <p:nvPr>
            <p:ph type="body" sz="quarter" idx="10"/>
          </p:nvPr>
        </p:nvSpPr>
        <p:spPr>
          <a:xfrm>
            <a:off x="533400" y="1905000"/>
            <a:ext cx="8153400" cy="44196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000"/>
              <a:t>Using the same example, this time Chloe begins tearing pieces of paper from her notebook, wadding them up into balls, and throwing them at her teacher.  She has good aim and several of the paper balls strike the teacher’s head and torso.</a:t>
            </a:r>
          </a:p>
          <a:p>
            <a:pPr marL="0" marR="0" lvl="0" indent="0" defTabSz="914400" eaLnBrk="1" fontAlgn="auto" latinLnBrk="0" hangingPunct="1">
              <a:lnSpc>
                <a:spcPct val="100000"/>
              </a:lnSpc>
              <a:spcBef>
                <a:spcPts val="0"/>
              </a:spcBef>
              <a:spcAft>
                <a:spcPts val="0"/>
              </a:spcAft>
              <a:buClrTx/>
              <a:buSzTx/>
              <a:buFontTx/>
              <a:buNone/>
              <a:tabLst/>
              <a:defRPr/>
            </a:pPr>
            <a:endParaRPr lang="en-US" sz="2000"/>
          </a:p>
          <a:p>
            <a:pPr marL="0" marR="0" lvl="0" indent="0" defTabSz="914400" eaLnBrk="1" fontAlgn="auto" latinLnBrk="0" hangingPunct="1">
              <a:lnSpc>
                <a:spcPct val="100000"/>
              </a:lnSpc>
              <a:spcBef>
                <a:spcPts val="0"/>
              </a:spcBef>
              <a:spcAft>
                <a:spcPts val="0"/>
              </a:spcAft>
              <a:buClrTx/>
              <a:buSzTx/>
              <a:buFontTx/>
              <a:buNone/>
              <a:tabLst/>
              <a:defRPr/>
            </a:pPr>
            <a:r>
              <a:rPr lang="en-US" sz="2000"/>
              <a:t>Does Chloe’s behavior now pose a substantial risk?</a:t>
            </a:r>
          </a:p>
        </p:txBody>
      </p:sp>
    </p:spTree>
    <p:extLst>
      <p:ext uri="{BB962C8B-B14F-4D97-AF65-F5344CB8AC3E}">
        <p14:creationId xmlns:p14="http://schemas.microsoft.com/office/powerpoint/2010/main" val="25355658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a:noFill/>
        </p:spPr>
        <p:txBody>
          <a:bodyPr>
            <a:noAutofit/>
          </a:bodyPr>
          <a:lstStyle/>
          <a:p>
            <a:r>
              <a:rPr lang="en-US" b="1">
                <a:solidFill>
                  <a:schemeClr val="tx2">
                    <a:lumMod val="75000"/>
                  </a:schemeClr>
                </a:solidFill>
              </a:rPr>
              <a:t>Poll 9 Answer</a:t>
            </a:r>
          </a:p>
        </p:txBody>
      </p:sp>
      <p:sp>
        <p:nvSpPr>
          <p:cNvPr id="3" name="Text Placeholder 2"/>
          <p:cNvSpPr>
            <a:spLocks noGrp="1"/>
          </p:cNvSpPr>
          <p:nvPr>
            <p:ph type="body" sz="quarter" idx="10"/>
          </p:nvPr>
        </p:nvSpPr>
        <p:spPr>
          <a:xfrm>
            <a:off x="413027" y="1908314"/>
            <a:ext cx="8279249" cy="3959086"/>
          </a:xfrm>
        </p:spPr>
        <p:txBody>
          <a:bodyPr/>
          <a:lstStyle/>
          <a:p>
            <a:pPr marL="0" indent="0" algn="ctr" fontAlgn="auto">
              <a:spcBef>
                <a:spcPts val="0"/>
              </a:spcBef>
              <a:spcAft>
                <a:spcPts val="0"/>
              </a:spcAft>
              <a:buFontTx/>
              <a:buNone/>
              <a:defRPr/>
            </a:pPr>
            <a:r>
              <a:rPr lang="en-US" sz="3400" b="1">
                <a:solidFill>
                  <a:schemeClr val="tx2">
                    <a:lumMod val="75000"/>
                  </a:schemeClr>
                </a:solidFill>
                <a:ea typeface="+mn-lt"/>
                <a:cs typeface="+mn-lt"/>
              </a:rPr>
              <a:t>No, this does not represent a substantial risk.</a:t>
            </a:r>
            <a:endParaRPr lang="en-US" sz="3400">
              <a:solidFill>
                <a:schemeClr val="tx2">
                  <a:lumMod val="75000"/>
                </a:schemeClr>
              </a:solidFill>
              <a:ea typeface="+mn-lt"/>
              <a:cs typeface="+mn-lt"/>
            </a:endParaRPr>
          </a:p>
          <a:p>
            <a:pPr>
              <a:spcBef>
                <a:spcPts val="0"/>
              </a:spcBef>
              <a:spcAft>
                <a:spcPts val="0"/>
              </a:spcAft>
              <a:defRPr/>
            </a:pPr>
            <a:endParaRPr lang="en-US" sz="2000"/>
          </a:p>
          <a:p>
            <a:pPr fontAlgn="auto">
              <a:spcBef>
                <a:spcPts val="0"/>
              </a:spcBef>
              <a:spcAft>
                <a:spcPts val="0"/>
              </a:spcAft>
              <a:defRPr/>
            </a:pPr>
            <a:r>
              <a:rPr lang="en-US" sz="2400"/>
              <a:t>Paper balls do not pose the risk of a serious injury</a:t>
            </a:r>
          </a:p>
        </p:txBody>
      </p:sp>
    </p:spTree>
    <p:extLst>
      <p:ext uri="{BB962C8B-B14F-4D97-AF65-F5344CB8AC3E}">
        <p14:creationId xmlns:p14="http://schemas.microsoft.com/office/powerpoint/2010/main" val="31404262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a:solidFill>
                  <a:schemeClr val="tx2">
                    <a:lumMod val="75000"/>
                  </a:schemeClr>
                </a:solidFill>
              </a:rPr>
              <a:t>Poll 10</a:t>
            </a:r>
            <a:endParaRPr lang="en-US"/>
          </a:p>
        </p:txBody>
      </p:sp>
      <p:sp>
        <p:nvSpPr>
          <p:cNvPr id="3" name="Text Placeholder 2"/>
          <p:cNvSpPr>
            <a:spLocks noGrp="1"/>
          </p:cNvSpPr>
          <p:nvPr>
            <p:ph type="body" sz="quarter" idx="10"/>
          </p:nvPr>
        </p:nvSpPr>
        <p:spPr>
          <a:xfrm>
            <a:off x="531779" y="1828800"/>
            <a:ext cx="8153400" cy="38862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000"/>
              <a:t>This time, when the teacher moved closer to Chloe’s desk, the student stood up and hurled her desk at the teacher, then began grabbing random objects like chairs, the classroom globe, staplers and threw those at the teacher as well.</a:t>
            </a:r>
          </a:p>
          <a:p>
            <a:pPr marL="0" marR="0" lvl="0" indent="0" defTabSz="914400" eaLnBrk="1" fontAlgn="auto" latinLnBrk="0" hangingPunct="1">
              <a:lnSpc>
                <a:spcPct val="100000"/>
              </a:lnSpc>
              <a:spcBef>
                <a:spcPts val="0"/>
              </a:spcBef>
              <a:spcAft>
                <a:spcPts val="0"/>
              </a:spcAft>
              <a:buClrTx/>
              <a:buSzTx/>
              <a:buFontTx/>
              <a:buNone/>
              <a:tabLst/>
              <a:defRPr/>
            </a:pPr>
            <a:endParaRPr lang="en-US" sz="2000"/>
          </a:p>
          <a:p>
            <a:pPr marL="0" marR="0" lvl="0" indent="0" defTabSz="914400" eaLnBrk="1" fontAlgn="auto" latinLnBrk="0" hangingPunct="1">
              <a:lnSpc>
                <a:spcPct val="100000"/>
              </a:lnSpc>
              <a:spcBef>
                <a:spcPts val="0"/>
              </a:spcBef>
              <a:spcAft>
                <a:spcPts val="0"/>
              </a:spcAft>
              <a:buClrTx/>
              <a:buSzTx/>
              <a:buFontTx/>
              <a:buNone/>
              <a:tabLst/>
              <a:defRPr/>
            </a:pPr>
            <a:endParaRPr lang="en-US" sz="2000"/>
          </a:p>
          <a:p>
            <a:pPr marL="0" marR="0" lvl="0" indent="0" defTabSz="914400" eaLnBrk="1" fontAlgn="auto" latinLnBrk="0" hangingPunct="1">
              <a:lnSpc>
                <a:spcPct val="100000"/>
              </a:lnSpc>
              <a:spcBef>
                <a:spcPts val="0"/>
              </a:spcBef>
              <a:spcAft>
                <a:spcPts val="0"/>
              </a:spcAft>
              <a:buClrTx/>
              <a:buSzTx/>
              <a:buFontTx/>
              <a:buNone/>
              <a:tabLst/>
              <a:defRPr/>
            </a:pPr>
            <a:r>
              <a:rPr lang="en-US" sz="2000"/>
              <a:t>Does Chloe’s behavior now pose a substantial risk?</a:t>
            </a:r>
          </a:p>
        </p:txBody>
      </p:sp>
    </p:spTree>
    <p:extLst>
      <p:ext uri="{BB962C8B-B14F-4D97-AF65-F5344CB8AC3E}">
        <p14:creationId xmlns:p14="http://schemas.microsoft.com/office/powerpoint/2010/main" val="34942567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noFill/>
        </p:spPr>
        <p:txBody>
          <a:bodyPr>
            <a:noAutofit/>
          </a:bodyPr>
          <a:lstStyle/>
          <a:p>
            <a:r>
              <a:rPr lang="en-US" b="1">
                <a:solidFill>
                  <a:schemeClr val="tx2">
                    <a:lumMod val="75000"/>
                  </a:schemeClr>
                </a:solidFill>
              </a:rPr>
              <a:t>Poll 10 Answer</a:t>
            </a:r>
          </a:p>
        </p:txBody>
      </p:sp>
      <p:sp>
        <p:nvSpPr>
          <p:cNvPr id="3" name="Text Placeholder 2"/>
          <p:cNvSpPr>
            <a:spLocks noGrp="1"/>
          </p:cNvSpPr>
          <p:nvPr>
            <p:ph type="body" sz="quarter" idx="10"/>
          </p:nvPr>
        </p:nvSpPr>
        <p:spPr>
          <a:xfrm>
            <a:off x="457200" y="1447800"/>
            <a:ext cx="8257162" cy="4495800"/>
          </a:xfrm>
        </p:spPr>
        <p:txBody>
          <a:bodyPr/>
          <a:lstStyle/>
          <a:p>
            <a:pPr marL="0" indent="0" algn="ctr" fontAlgn="auto">
              <a:spcBef>
                <a:spcPts val="0"/>
              </a:spcBef>
              <a:spcAft>
                <a:spcPts val="0"/>
              </a:spcAft>
              <a:buFontTx/>
              <a:buNone/>
              <a:defRPr/>
            </a:pPr>
            <a:r>
              <a:rPr lang="en-US" b="1">
                <a:solidFill>
                  <a:schemeClr val="tx2">
                    <a:lumMod val="75000"/>
                  </a:schemeClr>
                </a:solidFill>
                <a:ea typeface="+mn-lt"/>
                <a:cs typeface="+mn-lt"/>
              </a:rPr>
              <a:t>Yes, this is a substantial risk</a:t>
            </a:r>
            <a:endParaRPr lang="en-US">
              <a:solidFill>
                <a:schemeClr val="tx2">
                  <a:lumMod val="75000"/>
                </a:schemeClr>
              </a:solidFill>
              <a:ea typeface="+mn-lt"/>
              <a:cs typeface="+mn-lt"/>
            </a:endParaRPr>
          </a:p>
          <a:p>
            <a:pPr>
              <a:spcBef>
                <a:spcPts val="0"/>
              </a:spcBef>
              <a:spcAft>
                <a:spcPts val="0"/>
              </a:spcAft>
              <a:defRPr/>
            </a:pPr>
            <a:endParaRPr lang="en-US" sz="2000"/>
          </a:p>
          <a:p>
            <a:pPr>
              <a:spcBef>
                <a:spcPts val="0"/>
              </a:spcBef>
              <a:spcAft>
                <a:spcPts val="0"/>
              </a:spcAft>
              <a:defRPr/>
            </a:pPr>
            <a:r>
              <a:rPr lang="en-US" sz="2400"/>
              <a:t>Access</a:t>
            </a:r>
            <a:endParaRPr lang="en-US"/>
          </a:p>
          <a:p>
            <a:pPr marL="0" indent="0" fontAlgn="auto">
              <a:spcBef>
                <a:spcPts val="0"/>
              </a:spcBef>
              <a:spcAft>
                <a:spcPts val="0"/>
              </a:spcAft>
              <a:buNone/>
              <a:defRPr/>
            </a:pPr>
            <a:endParaRPr lang="en-US" sz="2400"/>
          </a:p>
          <a:p>
            <a:pPr fontAlgn="auto">
              <a:spcBef>
                <a:spcPts val="0"/>
              </a:spcBef>
              <a:spcAft>
                <a:spcPts val="0"/>
              </a:spcAft>
              <a:defRPr/>
            </a:pPr>
            <a:r>
              <a:rPr lang="en-US" sz="2400"/>
              <a:t>Heavy objects can cause significant physical injuries</a:t>
            </a:r>
          </a:p>
          <a:p>
            <a:pPr fontAlgn="auto">
              <a:spcBef>
                <a:spcPts val="0"/>
              </a:spcBef>
              <a:spcAft>
                <a:spcPts val="0"/>
              </a:spcAft>
              <a:defRPr/>
            </a:pPr>
            <a:endParaRPr lang="en-US" sz="2400"/>
          </a:p>
          <a:p>
            <a:pPr fontAlgn="auto">
              <a:spcBef>
                <a:spcPts val="0"/>
              </a:spcBef>
              <a:spcAft>
                <a:spcPts val="0"/>
              </a:spcAft>
              <a:defRPr/>
            </a:pPr>
            <a:r>
              <a:rPr lang="en-US" sz="2400"/>
              <a:t>Carrying through / no longer just a threat</a:t>
            </a:r>
          </a:p>
        </p:txBody>
      </p:sp>
    </p:spTree>
    <p:extLst>
      <p:ext uri="{BB962C8B-B14F-4D97-AF65-F5344CB8AC3E}">
        <p14:creationId xmlns:p14="http://schemas.microsoft.com/office/powerpoint/2010/main" val="91576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A7916-7299-84EB-19FF-9CE45C8DF6D6}"/>
              </a:ext>
            </a:extLst>
          </p:cNvPr>
          <p:cNvSpPr>
            <a:spLocks noGrp="1"/>
          </p:cNvSpPr>
          <p:nvPr>
            <p:ph type="ctrTitle"/>
          </p:nvPr>
        </p:nvSpPr>
        <p:spPr/>
        <p:txBody>
          <a:bodyPr/>
          <a:lstStyle/>
          <a:p>
            <a:r>
              <a:rPr lang="en-US"/>
              <a:t>Permissible Use of Seclusion</a:t>
            </a:r>
          </a:p>
        </p:txBody>
      </p:sp>
    </p:spTree>
    <p:extLst>
      <p:ext uri="{BB962C8B-B14F-4D97-AF65-F5344CB8AC3E}">
        <p14:creationId xmlns:p14="http://schemas.microsoft.com/office/powerpoint/2010/main" val="6410865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p:spPr>
        <p:txBody>
          <a:bodyPr>
            <a:normAutofit/>
          </a:bodyPr>
          <a:lstStyle/>
          <a:p>
            <a:r>
              <a:rPr lang="en-US" altLang="en-US" sz="4400" b="1">
                <a:solidFill>
                  <a:srgbClr val="004F25"/>
                </a:solidFill>
              </a:rPr>
              <a:t>Seclusion May Be Used...</a:t>
            </a:r>
            <a:endParaRPr lang="en-US" altLang="en-US" sz="4400" b="1">
              <a:solidFill>
                <a:srgbClr val="C00000"/>
              </a:solidFill>
            </a:endParaRPr>
          </a:p>
        </p:txBody>
      </p:sp>
      <p:sp>
        <p:nvSpPr>
          <p:cNvPr id="14339" name="Content Placeholder 2"/>
          <p:cNvSpPr>
            <a:spLocks noGrp="1"/>
          </p:cNvSpPr>
          <p:nvPr>
            <p:ph sz="quarter" idx="10"/>
          </p:nvPr>
        </p:nvSpPr>
        <p:spPr>
          <a:xfrm>
            <a:off x="457200" y="1752600"/>
            <a:ext cx="8229600" cy="4495800"/>
          </a:xfrm>
        </p:spPr>
        <p:txBody>
          <a:bodyPr/>
          <a:lstStyle/>
          <a:p>
            <a:pPr marL="457200" indent="-457200">
              <a:buFont typeface="Arial"/>
              <a:buChar char="•"/>
            </a:pPr>
            <a:r>
              <a:rPr lang="en-US" altLang="en-US" sz="2400" b="1"/>
              <a:t>Only when ...</a:t>
            </a:r>
          </a:p>
          <a:p>
            <a:pPr marL="1200150" lvl="1" indent="-457200">
              <a:buFont typeface="Arial"/>
              <a:buChar char="•"/>
            </a:pPr>
            <a:r>
              <a:rPr lang="en-US" altLang="en-US" sz="2000"/>
              <a:t>Student’s behavior poses imminent risk of substantial physical injury</a:t>
            </a:r>
          </a:p>
          <a:p>
            <a:pPr marL="1200150" lvl="1" indent="-457200">
              <a:buFont typeface="Arial"/>
              <a:buChar char="•"/>
            </a:pPr>
            <a:r>
              <a:rPr lang="en-US" altLang="en-US" sz="2000"/>
              <a:t>Less restrictive interventions have failed or would be ineffective</a:t>
            </a:r>
          </a:p>
          <a:p>
            <a:pPr marL="1200150" lvl="1" indent="-457200">
              <a:buFont typeface="Arial"/>
              <a:buChar char="•"/>
            </a:pPr>
            <a:r>
              <a:rPr lang="en-US" altLang="en-US" sz="2000"/>
              <a:t>Staff are trained</a:t>
            </a:r>
          </a:p>
          <a:p>
            <a:pPr marL="1200150" lvl="1" indent="-457200">
              <a:buFont typeface="Arial"/>
              <a:buChar char="•"/>
            </a:pPr>
            <a:r>
              <a:rPr lang="en-US" altLang="en-US" sz="2000"/>
              <a:t>Temporary intervention</a:t>
            </a:r>
          </a:p>
          <a:p>
            <a:pPr marL="1200150" lvl="1" indent="-457200">
              <a:buFont typeface="Arial"/>
              <a:buChar char="•"/>
            </a:pPr>
            <a:r>
              <a:rPr lang="en-US" altLang="en-US" sz="2000"/>
              <a:t>Monitored at all times</a:t>
            </a:r>
          </a:p>
          <a:p>
            <a:pPr marL="1200150" lvl="1" indent="-457200">
              <a:buFont typeface="Arial"/>
              <a:buChar char="•"/>
            </a:pPr>
            <a:r>
              <a:rPr lang="en-US" altLang="en-US" sz="2000"/>
              <a:t>Space large enough; adequately lit, heated ventilated; free of dangerous objects; in compliance with fire/safety codes</a:t>
            </a:r>
          </a:p>
          <a:p>
            <a:pPr marL="1200150" lvl="1" indent="-457200">
              <a:buFont typeface="Arial"/>
              <a:buChar char="•"/>
            </a:pPr>
            <a:r>
              <a:rPr lang="en-US" altLang="en-US" sz="2000"/>
              <a:t>No known contraindications</a:t>
            </a:r>
          </a:p>
          <a:p>
            <a:pPr marL="1200150" lvl="1" indent="-457200">
              <a:buFont typeface="Arial"/>
              <a:buChar char="•"/>
            </a:pPr>
            <a:r>
              <a:rPr lang="en-US" altLang="en-US" sz="2000"/>
              <a:t>Physical restraint contraindicated</a:t>
            </a:r>
          </a:p>
          <a:p>
            <a:pPr marL="1200150" lvl="1" indent="-457200">
              <a:buFont typeface="Arial"/>
              <a:buChar char="•"/>
            </a:pPr>
            <a:endParaRPr lang="en-US" altLang="en-US" sz="2000"/>
          </a:p>
          <a:p>
            <a:pPr marL="1200150" lvl="1" indent="-457200">
              <a:buFont typeface="Arial"/>
              <a:buChar char="•"/>
            </a:pPr>
            <a:endParaRPr lang="en-US" altLang="en-US" sz="2000"/>
          </a:p>
          <a:p>
            <a:pPr marL="1200150" lvl="1" indent="-457200">
              <a:buFont typeface="Arial"/>
              <a:buChar char="•"/>
            </a:pPr>
            <a:endParaRPr lang="en-US" altLang="en-US" sz="2000"/>
          </a:p>
          <a:p>
            <a:endParaRPr lang="en-US" altLang="en-US" sz="2400"/>
          </a:p>
          <a:p>
            <a:pPr marL="457200" indent="-457200">
              <a:buFont typeface="Arial"/>
              <a:buChar char="•"/>
            </a:pPr>
            <a:endParaRPr lang="en-US" altLang="en-US" sz="3000"/>
          </a:p>
          <a:p>
            <a:endParaRPr lang="en-US" altLang="en-US" sz="800"/>
          </a:p>
          <a:p>
            <a:endParaRPr lang="en-US" altLang="en-US"/>
          </a:p>
        </p:txBody>
      </p:sp>
    </p:spTree>
    <p:extLst>
      <p:ext uri="{BB962C8B-B14F-4D97-AF65-F5344CB8AC3E}">
        <p14:creationId xmlns:p14="http://schemas.microsoft.com/office/powerpoint/2010/main" val="17329580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400" b="1">
                <a:solidFill>
                  <a:srgbClr val="004F25"/>
                </a:solidFill>
              </a:rPr>
              <a:t>What ??</a:t>
            </a:r>
            <a:endParaRPr lang="en-US" sz="4400"/>
          </a:p>
        </p:txBody>
      </p:sp>
      <p:sp>
        <p:nvSpPr>
          <p:cNvPr id="4" name="Text Placeholder 3"/>
          <p:cNvSpPr>
            <a:spLocks noGrp="1"/>
          </p:cNvSpPr>
          <p:nvPr>
            <p:ph type="body" sz="quarter" idx="10"/>
          </p:nvPr>
        </p:nvSpPr>
        <p:spPr/>
        <p:txBody>
          <a:bodyPr/>
          <a:lstStyle/>
          <a:p>
            <a:endParaRPr lang="en-US" sz="1000"/>
          </a:p>
          <a:p>
            <a:r>
              <a:rPr lang="en-US" sz="2400"/>
              <a:t>Only when imminent risk ...</a:t>
            </a:r>
          </a:p>
          <a:p>
            <a:r>
              <a:rPr lang="en-US" sz="2400"/>
              <a:t>Only when less restrictive failed</a:t>
            </a:r>
          </a:p>
          <a:p>
            <a:r>
              <a:rPr lang="en-US" sz="2400"/>
              <a:t>Only with trained staff</a:t>
            </a:r>
          </a:p>
          <a:p>
            <a:r>
              <a:rPr lang="en-US" sz="2400"/>
              <a:t>Only as temporary intervention</a:t>
            </a:r>
          </a:p>
          <a:p>
            <a:r>
              <a:rPr lang="en-US" sz="2400"/>
              <a:t>Only when monitored</a:t>
            </a:r>
          </a:p>
          <a:p>
            <a:r>
              <a:rPr lang="en-US" sz="2400"/>
              <a:t>Only if space meets criteria</a:t>
            </a:r>
          </a:p>
          <a:p>
            <a:r>
              <a:rPr lang="en-US" sz="2400"/>
              <a:t>Only when no known contraindications</a:t>
            </a:r>
          </a:p>
          <a:p>
            <a:r>
              <a:rPr lang="en-US" sz="2600" b="1">
                <a:solidFill>
                  <a:srgbClr val="C00000"/>
                </a:solidFill>
              </a:rPr>
              <a:t>Only when physical restraint is contraindicated</a:t>
            </a:r>
          </a:p>
        </p:txBody>
      </p:sp>
    </p:spTree>
    <p:extLst>
      <p:ext uri="{BB962C8B-B14F-4D97-AF65-F5344CB8AC3E}">
        <p14:creationId xmlns:p14="http://schemas.microsoft.com/office/powerpoint/2010/main" val="5353174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1"/>
            <a:ext cx="7772400" cy="1295400"/>
          </a:xfrm>
          <a:noFill/>
        </p:spPr>
        <p:txBody>
          <a:bodyPr>
            <a:normAutofit/>
          </a:bodyPr>
          <a:lstStyle/>
          <a:p>
            <a:r>
              <a:rPr lang="en-US" sz="6000" b="1">
                <a:solidFill>
                  <a:srgbClr val="004F25"/>
                </a:solidFill>
              </a:rPr>
              <a:t>WHAT???</a:t>
            </a:r>
          </a:p>
        </p:txBody>
      </p:sp>
      <p:sp>
        <p:nvSpPr>
          <p:cNvPr id="4" name="Subtitle 3"/>
          <p:cNvSpPr>
            <a:spLocks noGrp="1"/>
          </p:cNvSpPr>
          <p:nvPr>
            <p:ph type="subTitle" idx="1"/>
          </p:nvPr>
        </p:nvSpPr>
        <p:spPr>
          <a:xfrm>
            <a:off x="990600" y="1676401"/>
            <a:ext cx="7239000" cy="4571999"/>
          </a:xfrm>
        </p:spPr>
        <p:txBody>
          <a:bodyPr/>
          <a:lstStyle/>
          <a:p>
            <a:r>
              <a:rPr lang="en-US" sz="2600" b="1">
                <a:solidFill>
                  <a:srgbClr val="C00000"/>
                </a:solidFill>
              </a:rPr>
              <a:t>Seclusion is permitted only when physical restraint is contraindicated</a:t>
            </a:r>
          </a:p>
          <a:p>
            <a:pPr algn="l"/>
            <a:endParaRPr lang="en-US" sz="1000">
              <a:solidFill>
                <a:schemeClr val="tx1"/>
              </a:solidFill>
            </a:endParaRPr>
          </a:p>
          <a:p>
            <a:pPr marL="342900" indent="-342900" algn="l">
              <a:buFont typeface="Arial" panose="020B0604020202020204" pitchFamily="34" charset="0"/>
              <a:buChar char="•"/>
            </a:pPr>
            <a:r>
              <a:rPr lang="en-US" sz="2000">
                <a:solidFill>
                  <a:schemeClr val="tx1"/>
                </a:solidFill>
              </a:rPr>
              <a:t>Restraint is less restrictive and preferred</a:t>
            </a:r>
          </a:p>
          <a:p>
            <a:pPr algn="l"/>
            <a:endParaRPr lang="en-US" sz="1200">
              <a:solidFill>
                <a:schemeClr val="tx1"/>
              </a:solidFill>
            </a:endParaRPr>
          </a:p>
          <a:p>
            <a:pPr marL="342900" indent="-342900" algn="l">
              <a:buFont typeface="Arial" panose="020B0604020202020204" pitchFamily="34" charset="0"/>
              <a:buChar char="•"/>
            </a:pPr>
            <a:r>
              <a:rPr lang="en-US" sz="2000">
                <a:solidFill>
                  <a:schemeClr val="tx1"/>
                </a:solidFill>
              </a:rPr>
              <a:t>Seclusion must not be used, except when physical restraint has been deemed inadvisable</a:t>
            </a:r>
          </a:p>
          <a:p>
            <a:pPr algn="l"/>
            <a:endParaRPr lang="en-US" sz="1200">
              <a:solidFill>
                <a:schemeClr val="tx1"/>
              </a:solidFill>
            </a:endParaRPr>
          </a:p>
          <a:p>
            <a:pPr marL="342900" indent="-342900" algn="l">
              <a:buFont typeface="Arial" panose="020B0604020202020204" pitchFamily="34" charset="0"/>
              <a:buChar char="•"/>
            </a:pPr>
            <a:r>
              <a:rPr lang="en-US" sz="2000">
                <a:solidFill>
                  <a:schemeClr val="tx1"/>
                </a:solidFill>
              </a:rPr>
              <a:t>Valid reasons do exist for deeming restraint inadvisable</a:t>
            </a:r>
          </a:p>
          <a:p>
            <a:pPr algn="l"/>
            <a:endParaRPr lang="en-US" sz="900">
              <a:solidFill>
                <a:schemeClr val="tx1"/>
              </a:solidFill>
            </a:endParaRPr>
          </a:p>
          <a:p>
            <a:pPr marL="342900" indent="-342900" algn="l">
              <a:buFont typeface="Arial" panose="020B0604020202020204" pitchFamily="34" charset="0"/>
              <a:buChar char="•"/>
            </a:pPr>
            <a:endParaRPr lang="en-US" sz="900">
              <a:solidFill>
                <a:schemeClr val="tx1"/>
              </a:solidFill>
            </a:endParaRPr>
          </a:p>
          <a:p>
            <a:pPr marL="342900" indent="-342900" algn="l">
              <a:buFont typeface="Arial" panose="020B0604020202020204" pitchFamily="34" charset="0"/>
              <a:buChar char="•"/>
            </a:pPr>
            <a:r>
              <a:rPr lang="en-US" sz="2000">
                <a:solidFill>
                  <a:schemeClr val="tx1"/>
                </a:solidFill>
              </a:rPr>
              <a:t>Later: impact Covid-19 on this section of the rules</a:t>
            </a:r>
          </a:p>
          <a:p>
            <a:pPr marL="342900" indent="-342900" algn="l">
              <a:buFont typeface="Arial" panose="020B0604020202020204" pitchFamily="34" charset="0"/>
              <a:buChar char="•"/>
            </a:pPr>
            <a:endParaRPr lang="en-US" sz="2000">
              <a:solidFill>
                <a:schemeClr val="tx1"/>
              </a:solidFill>
            </a:endParaRPr>
          </a:p>
        </p:txBody>
      </p:sp>
    </p:spTree>
    <p:extLst>
      <p:ext uri="{BB962C8B-B14F-4D97-AF65-F5344CB8AC3E}">
        <p14:creationId xmlns:p14="http://schemas.microsoft.com/office/powerpoint/2010/main" val="582472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solidFill>
            <a:schemeClr val="bg1"/>
          </a:solidFill>
        </p:spPr>
        <p:txBody>
          <a:bodyPr>
            <a:normAutofit/>
          </a:bodyPr>
          <a:lstStyle/>
          <a:p>
            <a:r>
              <a:rPr lang="en-US" altLang="en-US" sz="4800" b="1">
                <a:solidFill>
                  <a:srgbClr val="004F25"/>
                </a:solidFill>
              </a:rPr>
              <a:t>Purposes of Rule 4500</a:t>
            </a:r>
          </a:p>
        </p:txBody>
      </p:sp>
      <p:sp>
        <p:nvSpPr>
          <p:cNvPr id="13315" name="Text Placeholder 2"/>
          <p:cNvSpPr>
            <a:spLocks noGrp="1"/>
          </p:cNvSpPr>
          <p:nvPr>
            <p:ph type="body" sz="quarter" idx="10"/>
          </p:nvPr>
        </p:nvSpPr>
        <p:spPr>
          <a:xfrm>
            <a:off x="533400" y="1828800"/>
            <a:ext cx="8153400" cy="4114800"/>
          </a:xfrm>
        </p:spPr>
        <p:txBody>
          <a:bodyPr/>
          <a:lstStyle/>
          <a:p>
            <a:r>
              <a:rPr lang="en-US" altLang="en-US"/>
              <a:t>Positive and safe environments</a:t>
            </a:r>
          </a:p>
          <a:p>
            <a:pPr marL="0" indent="0">
              <a:buNone/>
            </a:pPr>
            <a:endParaRPr lang="en-US" altLang="en-US" sz="1600"/>
          </a:p>
          <a:p>
            <a:r>
              <a:rPr lang="en-US" altLang="en-US"/>
              <a:t>Positive behavioral interventions and supports</a:t>
            </a:r>
          </a:p>
          <a:p>
            <a:pPr marL="0" indent="0">
              <a:buNone/>
            </a:pPr>
            <a:endParaRPr lang="en-US" altLang="en-US" sz="1600"/>
          </a:p>
          <a:p>
            <a:r>
              <a:rPr lang="en-US" altLang="en-US"/>
              <a:t>Ensure students are not subjected to inappropriate use of restraint or seclusion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a:solidFill>
                  <a:schemeClr val="accent1"/>
                </a:solidFill>
              </a:rPr>
              <a:t>Poll 11</a:t>
            </a:r>
          </a:p>
        </p:txBody>
      </p:sp>
      <p:sp>
        <p:nvSpPr>
          <p:cNvPr id="3" name="Text Placeholder 2"/>
          <p:cNvSpPr>
            <a:spLocks noGrp="1"/>
          </p:cNvSpPr>
          <p:nvPr>
            <p:ph type="body" sz="quarter" idx="10"/>
          </p:nvPr>
        </p:nvSpPr>
        <p:spPr>
          <a:xfrm>
            <a:off x="533400" y="1524000"/>
            <a:ext cx="8153400" cy="46482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200" b="1">
                <a:solidFill>
                  <a:srgbClr val="00501C"/>
                </a:solidFill>
                <a:latin typeface="+mj-lt"/>
              </a:rPr>
              <a:t>In the following instance, is seclusion permissible?</a:t>
            </a:r>
          </a:p>
          <a:p>
            <a:pPr marL="0" marR="0" lvl="0" indent="0" algn="ctr" defTabSz="914400" eaLnBrk="1" fontAlgn="auto" latinLnBrk="0" hangingPunct="1">
              <a:lnSpc>
                <a:spcPct val="100000"/>
              </a:lnSpc>
              <a:spcBef>
                <a:spcPts val="0"/>
              </a:spcBef>
              <a:spcAft>
                <a:spcPts val="0"/>
              </a:spcAft>
              <a:buClrTx/>
              <a:buSzTx/>
              <a:buFontTx/>
              <a:buNone/>
              <a:tabLst/>
              <a:defRPr/>
            </a:pPr>
            <a:r>
              <a:rPr lang="en-US" sz="2200" b="1">
                <a:solidFill>
                  <a:srgbClr val="00501C"/>
                </a:solidFill>
                <a:latin typeface="+mj-lt"/>
              </a:rPr>
              <a:t>Why or why not?</a:t>
            </a:r>
          </a:p>
          <a:p>
            <a:pPr marL="0" marR="0" lvl="0" indent="0" defTabSz="914400" eaLnBrk="1" fontAlgn="auto" latinLnBrk="0" hangingPunct="1">
              <a:lnSpc>
                <a:spcPct val="100000"/>
              </a:lnSpc>
              <a:spcBef>
                <a:spcPts val="0"/>
              </a:spcBef>
              <a:spcAft>
                <a:spcPts val="0"/>
              </a:spcAft>
              <a:buClrTx/>
              <a:buSzTx/>
              <a:buFontTx/>
              <a:buNone/>
              <a:tabLst/>
              <a:defRPr/>
            </a:pPr>
            <a:endParaRPr lang="en-US" sz="1000">
              <a:latin typeface="+mj-lt"/>
            </a:endParaRPr>
          </a:p>
          <a:p>
            <a:pPr marL="0" marR="0" lvl="0" indent="0" defTabSz="914400" eaLnBrk="1" fontAlgn="auto" latinLnBrk="0" hangingPunct="1">
              <a:lnSpc>
                <a:spcPct val="100000"/>
              </a:lnSpc>
              <a:spcBef>
                <a:spcPts val="0"/>
              </a:spcBef>
              <a:spcAft>
                <a:spcPts val="0"/>
              </a:spcAft>
              <a:buClrTx/>
              <a:buSzTx/>
              <a:buFontTx/>
              <a:buNone/>
              <a:tabLst/>
              <a:defRPr/>
            </a:pPr>
            <a:endParaRPr lang="en-US" sz="1700"/>
          </a:p>
          <a:p>
            <a:pPr marL="0" marR="0" lvl="0" indent="0" defTabSz="914400" eaLnBrk="1" fontAlgn="auto" latinLnBrk="0" hangingPunct="1">
              <a:lnSpc>
                <a:spcPct val="100000"/>
              </a:lnSpc>
              <a:spcBef>
                <a:spcPts val="0"/>
              </a:spcBef>
              <a:spcAft>
                <a:spcPts val="0"/>
              </a:spcAft>
              <a:buClrTx/>
              <a:buSzTx/>
              <a:buFontTx/>
              <a:buNone/>
              <a:tabLst/>
              <a:defRPr/>
            </a:pPr>
            <a:r>
              <a:rPr lang="en-US" sz="1800"/>
              <a:t>When told he would be missing recess, </a:t>
            </a:r>
            <a:r>
              <a:rPr lang="en-US" sz="1800" err="1"/>
              <a:t>D’Andre</a:t>
            </a:r>
            <a:r>
              <a:rPr lang="en-US" sz="1800"/>
              <a:t> lost his temper and climbed to the top of a tall shelf next to the windows, where he began pounding his fists in an attempt to break the glass, then banging his head forcefully against the window.</a:t>
            </a:r>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lvl="0" indent="0" fontAlgn="auto">
              <a:spcBef>
                <a:spcPts val="0"/>
              </a:spcBef>
              <a:spcAft>
                <a:spcPts val="0"/>
              </a:spcAft>
              <a:buNone/>
              <a:defRPr/>
            </a:pPr>
            <a:r>
              <a:rPr lang="en-US" sz="1800"/>
              <a:t>The teacher evacuated the classroom, fearing the glass may shatter and cause harm to </a:t>
            </a:r>
            <a:r>
              <a:rPr lang="en-US" sz="1800" err="1"/>
              <a:t>D’Andre</a:t>
            </a:r>
            <a:r>
              <a:rPr lang="en-US" sz="1800"/>
              <a:t> and others.  The classroom assistant, who was CPI-trained, remained in the classroom with </a:t>
            </a:r>
            <a:r>
              <a:rPr lang="en-US" sz="1800" err="1"/>
              <a:t>D’Andre</a:t>
            </a:r>
            <a:r>
              <a:rPr lang="en-US" sz="1800"/>
              <a:t> and tried several de-escalation techniques, but the behaviors continued. At that point, another CPI-trained staff member arrived and, together, they were able to get D-Andre off the shelf, accompanied him to the quiet room and placed him in seclusion until he was no longer showing aggressive behaviors.</a:t>
            </a:r>
          </a:p>
          <a:p>
            <a:pPr marL="0" marR="0" lvl="0" indent="0" defTabSz="914400" eaLnBrk="1" fontAlgn="auto" latinLnBrk="0" hangingPunct="1">
              <a:lnSpc>
                <a:spcPct val="100000"/>
              </a:lnSpc>
              <a:spcBef>
                <a:spcPts val="0"/>
              </a:spcBef>
              <a:spcAft>
                <a:spcPts val="0"/>
              </a:spcAft>
              <a:buClrTx/>
              <a:buSzTx/>
              <a:buFontTx/>
              <a:buNone/>
              <a:tabLst/>
              <a:defRPr/>
            </a:pPr>
            <a:endParaRPr lang="en-US" sz="1800"/>
          </a:p>
        </p:txBody>
      </p:sp>
    </p:spTree>
    <p:extLst>
      <p:ext uri="{BB962C8B-B14F-4D97-AF65-F5344CB8AC3E}">
        <p14:creationId xmlns:p14="http://schemas.microsoft.com/office/powerpoint/2010/main" val="27689168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a:noFill/>
        </p:spPr>
        <p:txBody>
          <a:bodyPr>
            <a:normAutofit fontScale="90000"/>
          </a:bodyPr>
          <a:lstStyle/>
          <a:p>
            <a:r>
              <a:rPr lang="en-US" sz="4800" b="1">
                <a:solidFill>
                  <a:srgbClr val="004F25"/>
                </a:solidFill>
              </a:rPr>
              <a:t>Poll 11 Answer</a:t>
            </a:r>
            <a:endParaRPr lang="en-US"/>
          </a:p>
        </p:txBody>
      </p:sp>
      <p:sp>
        <p:nvSpPr>
          <p:cNvPr id="5" name="Text Placeholder 4"/>
          <p:cNvSpPr>
            <a:spLocks noGrp="1"/>
          </p:cNvSpPr>
          <p:nvPr>
            <p:ph type="body" sz="quarter" idx="10"/>
          </p:nvPr>
        </p:nvSpPr>
        <p:spPr>
          <a:xfrm>
            <a:off x="381000" y="1981200"/>
            <a:ext cx="8458200" cy="42672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400" b="1">
                <a:solidFill>
                  <a:srgbClr val="00501C"/>
                </a:solidFill>
                <a:latin typeface="+mj-lt"/>
              </a:rPr>
              <a:t>No, a seclusion would not be permissible in this instance</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000" b="1">
              <a:latin typeface="+mj-lt"/>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a:latin typeface="+mj-lt"/>
            </a:endParaRPr>
          </a:p>
          <a:p>
            <a:pPr fontAlgn="auto">
              <a:spcBef>
                <a:spcPts val="0"/>
              </a:spcBef>
              <a:spcAft>
                <a:spcPts val="0"/>
              </a:spcAft>
              <a:defRPr/>
            </a:pPr>
            <a:r>
              <a:rPr lang="en-US" sz="2000"/>
              <a:t>No other students; two staff members – time and space to attempt additional de-escalation techniques</a:t>
            </a:r>
          </a:p>
          <a:p>
            <a:pPr fontAlgn="auto">
              <a:spcBef>
                <a:spcPts val="0"/>
              </a:spcBef>
              <a:spcAft>
                <a:spcPts val="0"/>
              </a:spcAft>
              <a:defRPr/>
            </a:pPr>
            <a:endParaRPr lang="en-US" sz="1200"/>
          </a:p>
          <a:p>
            <a:pPr fontAlgn="auto">
              <a:spcBef>
                <a:spcPts val="0"/>
              </a:spcBef>
              <a:spcAft>
                <a:spcPts val="0"/>
              </a:spcAft>
              <a:defRPr/>
            </a:pPr>
            <a:r>
              <a:rPr lang="en-US" sz="2000"/>
              <a:t>Staff may have been able to coax / assist him down from shelf and corral to safer part of the room</a:t>
            </a:r>
          </a:p>
          <a:p>
            <a:pPr marL="0" indent="0" fontAlgn="auto">
              <a:spcBef>
                <a:spcPts val="0"/>
              </a:spcBef>
              <a:spcAft>
                <a:spcPts val="0"/>
              </a:spcAft>
              <a:buNone/>
              <a:defRPr/>
            </a:pPr>
            <a:endParaRPr lang="en-US" sz="1200"/>
          </a:p>
          <a:p>
            <a:pPr fontAlgn="auto">
              <a:spcBef>
                <a:spcPts val="0"/>
              </a:spcBef>
              <a:spcAft>
                <a:spcPts val="0"/>
              </a:spcAft>
              <a:defRPr/>
            </a:pPr>
            <a:r>
              <a:rPr lang="en-US" sz="2000"/>
              <a:t>Staff had the ability to restrain him in the evacuated classroom</a:t>
            </a:r>
          </a:p>
          <a:p>
            <a:pPr fontAlgn="auto">
              <a:spcBef>
                <a:spcPts val="0"/>
              </a:spcBef>
              <a:spcAft>
                <a:spcPts val="0"/>
              </a:spcAft>
              <a:defRPr/>
            </a:pPr>
            <a:endParaRPr lang="en-US" sz="1200"/>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a:p>
          <a:p>
            <a:pPr marL="0" marR="0" lvl="0" indent="0" defTabSz="914400" eaLnBrk="1" fontAlgn="auto" latinLnBrk="0" hangingPunct="1">
              <a:lnSpc>
                <a:spcPct val="100000"/>
              </a:lnSpc>
              <a:spcBef>
                <a:spcPts val="0"/>
              </a:spcBef>
              <a:spcAft>
                <a:spcPts val="0"/>
              </a:spcAft>
              <a:buClrTx/>
              <a:buSzTx/>
              <a:buFontTx/>
              <a:buNone/>
              <a:tabLst/>
              <a:defRPr/>
            </a:pPr>
            <a:endParaRPr lang="en-US" sz="20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p:txBody>
      </p:sp>
    </p:spTree>
    <p:extLst>
      <p:ext uri="{BB962C8B-B14F-4D97-AF65-F5344CB8AC3E}">
        <p14:creationId xmlns:p14="http://schemas.microsoft.com/office/powerpoint/2010/main" val="18701766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4800" b="1">
                <a:solidFill>
                  <a:srgbClr val="004F25"/>
                </a:solidFill>
              </a:rPr>
              <a:t>Poll 12</a:t>
            </a:r>
          </a:p>
        </p:txBody>
      </p:sp>
      <p:sp>
        <p:nvSpPr>
          <p:cNvPr id="5" name="Text Placeholder 4"/>
          <p:cNvSpPr>
            <a:spLocks noGrp="1"/>
          </p:cNvSpPr>
          <p:nvPr>
            <p:ph type="body" sz="quarter" idx="10"/>
          </p:nvPr>
        </p:nvSpPr>
        <p:spPr>
          <a:xfrm>
            <a:off x="533400" y="1219200"/>
            <a:ext cx="8153400" cy="50292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600" b="1">
                <a:latin typeface="+mj-lt"/>
              </a:rPr>
              <a:t>Given the example of </a:t>
            </a:r>
            <a:r>
              <a:rPr lang="en-US" sz="2600" b="1" err="1">
                <a:latin typeface="+mj-lt"/>
              </a:rPr>
              <a:t>D’Andre</a:t>
            </a:r>
            <a:r>
              <a:rPr lang="en-US" sz="2600" b="1">
                <a:latin typeface="+mj-lt"/>
              </a:rPr>
              <a:t> banging against the window, is this a permissible use of seclusion?</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400" b="1">
              <a:latin typeface="+mj-lt"/>
            </a:endParaRPr>
          </a:p>
          <a:p>
            <a:pPr marL="0" indent="0" fontAlgn="auto">
              <a:spcBef>
                <a:spcPts val="0"/>
              </a:spcBef>
              <a:spcAft>
                <a:spcPts val="0"/>
              </a:spcAft>
              <a:buNone/>
              <a:defRPr/>
            </a:pPr>
            <a:endParaRPr lang="en-US" sz="1000"/>
          </a:p>
          <a:p>
            <a:pPr fontAlgn="auto">
              <a:spcBef>
                <a:spcPts val="0"/>
              </a:spcBef>
              <a:spcAft>
                <a:spcPts val="0"/>
              </a:spcAft>
              <a:defRPr/>
            </a:pPr>
            <a:r>
              <a:rPr lang="en-US" sz="1800"/>
              <a:t>The class is evacuated and the classroom assistant attempts a variety of strategies to calm </a:t>
            </a:r>
            <a:r>
              <a:rPr lang="en-US" sz="1800" err="1"/>
              <a:t>D’Andre</a:t>
            </a:r>
            <a:r>
              <a:rPr lang="en-US" sz="1800"/>
              <a:t> to no avail, so she restrains him, properly using a CPI hold.</a:t>
            </a:r>
          </a:p>
          <a:p>
            <a:pPr fontAlgn="auto">
              <a:spcBef>
                <a:spcPts val="0"/>
              </a:spcBef>
              <a:spcAft>
                <a:spcPts val="0"/>
              </a:spcAft>
              <a:defRPr/>
            </a:pPr>
            <a:endParaRPr lang="en-US" sz="1000"/>
          </a:p>
          <a:p>
            <a:pPr fontAlgn="auto">
              <a:spcBef>
                <a:spcPts val="0"/>
              </a:spcBef>
              <a:spcAft>
                <a:spcPts val="0"/>
              </a:spcAft>
              <a:defRPr/>
            </a:pPr>
            <a:r>
              <a:rPr lang="en-US" sz="1800" err="1"/>
              <a:t>D’Andre</a:t>
            </a:r>
            <a:r>
              <a:rPr lang="en-US" sz="1800"/>
              <a:t>, who is wiry and quick, is able to escape the hold. He now begins aggressing against the assistant, biting, scratching, and kicking.  No other staff members arrive to help contain the situation.  </a:t>
            </a:r>
          </a:p>
          <a:p>
            <a:pPr fontAlgn="auto">
              <a:spcBef>
                <a:spcPts val="0"/>
              </a:spcBef>
              <a:spcAft>
                <a:spcPts val="0"/>
              </a:spcAft>
              <a:defRPr/>
            </a:pPr>
            <a:endParaRPr lang="en-US" sz="1800"/>
          </a:p>
          <a:p>
            <a:pPr fontAlgn="auto">
              <a:spcBef>
                <a:spcPts val="0"/>
              </a:spcBef>
              <a:spcAft>
                <a:spcPts val="0"/>
              </a:spcAft>
              <a:defRPr/>
            </a:pPr>
            <a:r>
              <a:rPr lang="en-US" sz="1800"/>
              <a:t>The assistant is able to persuade </a:t>
            </a:r>
            <a:r>
              <a:rPr lang="en-US" sz="1800" err="1"/>
              <a:t>D’Andre</a:t>
            </a:r>
            <a:r>
              <a:rPr lang="en-US" sz="1800"/>
              <a:t> to walk with her to the quiet room. Once they’re both inside the room, however, </a:t>
            </a:r>
            <a:r>
              <a:rPr lang="en-US" sz="1800" err="1"/>
              <a:t>D’Andre</a:t>
            </a:r>
            <a:r>
              <a:rPr lang="en-US" sz="1800"/>
              <a:t> punches and kicks the assistant.  She is not confident that she’ll be able to hold him safely, so she steps out of the room, closes the door, and secludes him, visually monitoring him but also calling for additional support.</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a:p>
          <a:p>
            <a:pPr marL="0" marR="0" lvl="0" indent="0" defTabSz="914400" eaLnBrk="1" fontAlgn="auto" latinLnBrk="0" hangingPunct="1">
              <a:lnSpc>
                <a:spcPct val="100000"/>
              </a:lnSpc>
              <a:spcBef>
                <a:spcPts val="0"/>
              </a:spcBef>
              <a:spcAft>
                <a:spcPts val="0"/>
              </a:spcAft>
              <a:buClrTx/>
              <a:buSzTx/>
              <a:buFontTx/>
              <a:buNone/>
              <a:tabLst/>
              <a:defRPr/>
            </a:pPr>
            <a:endParaRPr lang="en-US" sz="20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p:txBody>
      </p:sp>
    </p:spTree>
    <p:extLst>
      <p:ext uri="{BB962C8B-B14F-4D97-AF65-F5344CB8AC3E}">
        <p14:creationId xmlns:p14="http://schemas.microsoft.com/office/powerpoint/2010/main" val="10627242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686800" cy="1066800"/>
          </a:xfrm>
          <a:noFill/>
        </p:spPr>
        <p:txBody>
          <a:bodyPr>
            <a:noAutofit/>
          </a:bodyPr>
          <a:lstStyle/>
          <a:p>
            <a:r>
              <a:rPr lang="en-US" sz="3800" b="1">
                <a:solidFill>
                  <a:srgbClr val="004F25"/>
                </a:solidFill>
              </a:rPr>
              <a:t>Poll 12 Answer</a:t>
            </a:r>
          </a:p>
        </p:txBody>
      </p:sp>
      <p:sp>
        <p:nvSpPr>
          <p:cNvPr id="4" name="Text Placeholder 3"/>
          <p:cNvSpPr>
            <a:spLocks noGrp="1"/>
          </p:cNvSpPr>
          <p:nvPr>
            <p:ph type="body" sz="quarter" idx="10"/>
          </p:nvPr>
        </p:nvSpPr>
        <p:spPr>
          <a:xfrm>
            <a:off x="622852" y="1251226"/>
            <a:ext cx="8229600" cy="48768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sz="1000"/>
          </a:p>
          <a:p>
            <a:pPr marL="0" indent="0">
              <a:spcBef>
                <a:spcPts val="0"/>
              </a:spcBef>
              <a:spcAft>
                <a:spcPts val="0"/>
              </a:spcAft>
              <a:buNone/>
              <a:defRPr/>
            </a:pPr>
            <a:r>
              <a:rPr lang="en-US" sz="2400" b="1">
                <a:solidFill>
                  <a:srgbClr val="004F25"/>
                </a:solidFill>
                <a:ea typeface="+mn-lt"/>
                <a:cs typeface="+mn-lt"/>
              </a:rPr>
              <a:t>Yes, this is a permissible use of seclusion</a:t>
            </a:r>
            <a:endParaRPr lang="en-US" sz="2400"/>
          </a:p>
          <a:p>
            <a:pPr>
              <a:spcBef>
                <a:spcPts val="0"/>
              </a:spcBef>
              <a:spcAft>
                <a:spcPts val="0"/>
              </a:spcAft>
              <a:defRPr/>
            </a:pPr>
            <a:r>
              <a:rPr lang="en-US" sz="1800"/>
              <a:t>Staff member tried several de-escalation strategies</a:t>
            </a:r>
          </a:p>
          <a:p>
            <a:pPr>
              <a:spcBef>
                <a:spcPts val="0"/>
              </a:spcBef>
              <a:spcAft>
                <a:spcPts val="0"/>
              </a:spcAft>
              <a:defRPr/>
            </a:pPr>
            <a:endParaRPr lang="en-US" sz="1800"/>
          </a:p>
          <a:p>
            <a:pPr>
              <a:spcBef>
                <a:spcPts val="0"/>
              </a:spcBef>
              <a:spcAft>
                <a:spcPts val="0"/>
              </a:spcAft>
              <a:defRPr/>
            </a:pPr>
            <a:r>
              <a:rPr lang="en-US" sz="1800"/>
              <a:t>Staff member attempted restraint</a:t>
            </a:r>
          </a:p>
          <a:p>
            <a:pPr fontAlgn="auto">
              <a:spcBef>
                <a:spcPts val="0"/>
              </a:spcBef>
              <a:spcAft>
                <a:spcPts val="0"/>
              </a:spcAft>
              <a:defRPr/>
            </a:pPr>
            <a:endParaRPr lang="en-US" sz="1800"/>
          </a:p>
          <a:p>
            <a:pPr fontAlgn="auto">
              <a:spcBef>
                <a:spcPts val="0"/>
              </a:spcBef>
              <a:spcAft>
                <a:spcPts val="0"/>
              </a:spcAft>
              <a:defRPr/>
            </a:pPr>
            <a:r>
              <a:rPr lang="en-US" sz="1800"/>
              <a:t>Student remained aggressive</a:t>
            </a:r>
          </a:p>
          <a:p>
            <a:pPr fontAlgn="auto">
              <a:spcBef>
                <a:spcPts val="0"/>
              </a:spcBef>
              <a:spcAft>
                <a:spcPts val="0"/>
              </a:spcAft>
              <a:defRPr/>
            </a:pPr>
            <a:endParaRPr lang="en-US" sz="1800"/>
          </a:p>
          <a:p>
            <a:pPr fontAlgn="auto">
              <a:spcBef>
                <a:spcPts val="0"/>
              </a:spcBef>
              <a:spcAft>
                <a:spcPts val="0"/>
              </a:spcAft>
              <a:defRPr/>
            </a:pPr>
            <a:r>
              <a:rPr lang="en-US" sz="1800"/>
              <a:t>Staff member made sound decision to accompany student into quiet room, in which case it would not be considered a seclusion</a:t>
            </a:r>
          </a:p>
          <a:p>
            <a:pPr fontAlgn="auto">
              <a:spcBef>
                <a:spcPts val="0"/>
              </a:spcBef>
              <a:spcAft>
                <a:spcPts val="0"/>
              </a:spcAft>
              <a:defRPr/>
            </a:pPr>
            <a:endParaRPr lang="en-US" sz="1800"/>
          </a:p>
          <a:p>
            <a:pPr fontAlgn="auto">
              <a:spcBef>
                <a:spcPts val="0"/>
              </a:spcBef>
              <a:spcAft>
                <a:spcPts val="0"/>
              </a:spcAft>
              <a:defRPr/>
            </a:pPr>
            <a:r>
              <a:rPr lang="en-US" sz="1800"/>
              <a:t>When student re-escalated and became aggressive, it was a sound judgement to exit room and seclude</a:t>
            </a:r>
          </a:p>
          <a:p>
            <a:pPr lvl="2" fontAlgn="auto">
              <a:spcBef>
                <a:spcPts val="0"/>
              </a:spcBef>
              <a:spcAft>
                <a:spcPts val="0"/>
              </a:spcAft>
              <a:defRPr/>
            </a:pPr>
            <a:r>
              <a:rPr lang="en-US" sz="1800"/>
              <a:t>Already attempted restraint and it had failed</a:t>
            </a:r>
          </a:p>
          <a:p>
            <a:pPr lvl="2" fontAlgn="auto">
              <a:spcBef>
                <a:spcPts val="0"/>
              </a:spcBef>
              <a:spcAft>
                <a:spcPts val="0"/>
              </a:spcAft>
              <a:defRPr/>
            </a:pPr>
            <a:r>
              <a:rPr lang="en-US" sz="1800"/>
              <a:t>No other assistance</a:t>
            </a:r>
          </a:p>
          <a:p>
            <a:pPr lvl="2" fontAlgn="auto">
              <a:spcBef>
                <a:spcPts val="0"/>
              </a:spcBef>
              <a:spcAft>
                <a:spcPts val="0"/>
              </a:spcAft>
              <a:defRPr/>
            </a:pPr>
            <a:r>
              <a:rPr lang="en-US" sz="1800"/>
              <a:t>Likely fatigued </a:t>
            </a:r>
          </a:p>
          <a:p>
            <a:pPr lvl="2" fontAlgn="auto">
              <a:spcBef>
                <a:spcPts val="0"/>
              </a:spcBef>
              <a:spcAft>
                <a:spcPts val="0"/>
              </a:spcAft>
              <a:defRPr/>
            </a:pPr>
            <a:r>
              <a:rPr lang="en-US" sz="1800"/>
              <a:t>Possibly injured </a:t>
            </a:r>
          </a:p>
          <a:p>
            <a:pPr lvl="2" fontAlgn="auto">
              <a:spcBef>
                <a:spcPts val="0"/>
              </a:spcBef>
              <a:spcAft>
                <a:spcPts val="0"/>
              </a:spcAft>
              <a:defRPr/>
            </a:pPr>
            <a:r>
              <a:rPr lang="en-US" sz="1800"/>
              <a:t>Lack of confidence in ability to restrain further</a:t>
            </a:r>
          </a:p>
          <a:p>
            <a:pPr lvl="1" fontAlgn="auto">
              <a:spcBef>
                <a:spcPts val="0"/>
              </a:spcBef>
              <a:spcAft>
                <a:spcPts val="0"/>
              </a:spcAft>
              <a:buFont typeface="Arial" panose="020B0604020202020204" pitchFamily="34" charset="0"/>
              <a:buChar char="•"/>
              <a:defRPr/>
            </a:pPr>
            <a:endParaRPr lang="en-US" sz="1300"/>
          </a:p>
          <a:p>
            <a:pPr fontAlgn="auto">
              <a:spcBef>
                <a:spcPts val="0"/>
              </a:spcBef>
              <a:spcAft>
                <a:spcPts val="0"/>
              </a:spcAft>
              <a:defRPr/>
            </a:pPr>
            <a:endParaRPr lang="en-US" sz="1700"/>
          </a:p>
          <a:p>
            <a:pPr marL="0" marR="0" lvl="0" indent="0" defTabSz="914400" eaLnBrk="1" fontAlgn="auto" latinLnBrk="0" hangingPunct="1">
              <a:lnSpc>
                <a:spcPct val="100000"/>
              </a:lnSpc>
              <a:spcBef>
                <a:spcPts val="0"/>
              </a:spcBef>
              <a:spcAft>
                <a:spcPts val="0"/>
              </a:spcAft>
              <a:buClrTx/>
              <a:buSzTx/>
              <a:buFontTx/>
              <a:buNone/>
              <a:tabLst/>
              <a:defRPr/>
            </a:pPr>
            <a:endParaRPr lang="en-US" sz="1700"/>
          </a:p>
          <a:p>
            <a:pPr marL="0" marR="0" lvl="0" indent="0" defTabSz="914400" eaLnBrk="1" fontAlgn="auto" latinLnBrk="0" hangingPunct="1">
              <a:lnSpc>
                <a:spcPct val="100000"/>
              </a:lnSpc>
              <a:spcBef>
                <a:spcPts val="0"/>
              </a:spcBef>
              <a:spcAft>
                <a:spcPts val="0"/>
              </a:spcAft>
              <a:buClrTx/>
              <a:buSzTx/>
              <a:buFontTx/>
              <a:buNone/>
              <a:tabLst/>
              <a:defRPr/>
            </a:pPr>
            <a:endParaRPr lang="en-US" sz="1000"/>
          </a:p>
          <a:p>
            <a:pPr marL="0" marR="0" lvl="0" indent="0" defTabSz="914400" eaLnBrk="1" fontAlgn="auto" latinLnBrk="0" hangingPunct="1">
              <a:lnSpc>
                <a:spcPct val="100000"/>
              </a:lnSpc>
              <a:spcBef>
                <a:spcPts val="0"/>
              </a:spcBef>
              <a:spcAft>
                <a:spcPts val="0"/>
              </a:spcAft>
              <a:buClrTx/>
              <a:buSzTx/>
              <a:buFontTx/>
              <a:buNone/>
              <a:tabLst/>
              <a:defRPr/>
            </a:pPr>
            <a:r>
              <a:rPr lang="en-US" sz="1700"/>
              <a:t>I</a:t>
            </a:r>
            <a:endParaRPr lang="en-US" sz="2000"/>
          </a:p>
          <a:p>
            <a:pPr marL="0" marR="0" lvl="0" indent="0" defTabSz="914400" eaLnBrk="1" fontAlgn="auto" latinLnBrk="0" hangingPunct="1">
              <a:lnSpc>
                <a:spcPct val="100000"/>
              </a:lnSpc>
              <a:spcBef>
                <a:spcPts val="0"/>
              </a:spcBef>
              <a:spcAft>
                <a:spcPts val="0"/>
              </a:spcAft>
              <a:buClrTx/>
              <a:buSzTx/>
              <a:buFontTx/>
              <a:buNone/>
              <a:tabLst/>
              <a:defRPr/>
            </a:pPr>
            <a:endParaRPr lang="en-US" sz="2000"/>
          </a:p>
          <a:p>
            <a:pPr marL="0" marR="0" lvl="0" indent="0" defTabSz="914400" eaLnBrk="1" fontAlgn="auto" latinLnBrk="0" hangingPunct="1">
              <a:lnSpc>
                <a:spcPct val="100000"/>
              </a:lnSpc>
              <a:spcBef>
                <a:spcPts val="0"/>
              </a:spcBef>
              <a:spcAft>
                <a:spcPts val="0"/>
              </a:spcAft>
              <a:buClrTx/>
              <a:buSzTx/>
              <a:buFontTx/>
              <a:buNone/>
              <a:tabLst/>
              <a:defRPr/>
            </a:pPr>
            <a:endParaRPr lang="en-US" sz="2400"/>
          </a:p>
          <a:p>
            <a:pPr marL="0" marR="0" lvl="0" indent="0" defTabSz="914400" eaLnBrk="1" fontAlgn="auto" latinLnBrk="0" hangingPunct="1">
              <a:lnSpc>
                <a:spcPct val="100000"/>
              </a:lnSpc>
              <a:spcBef>
                <a:spcPts val="0"/>
              </a:spcBef>
              <a:spcAft>
                <a:spcPts val="0"/>
              </a:spcAft>
              <a:buClrTx/>
              <a:buSzTx/>
              <a:buFontTx/>
              <a:buNone/>
              <a:tabLst/>
              <a:defRPr/>
            </a:pPr>
            <a:endParaRPr lang="en-US" sz="2400"/>
          </a:p>
          <a:p>
            <a:pPr marL="0" marR="0" lvl="0" indent="0" algn="ctr" defTabSz="914400" eaLnBrk="1" fontAlgn="auto" latinLnBrk="0" hangingPunct="1">
              <a:lnSpc>
                <a:spcPct val="100000"/>
              </a:lnSpc>
              <a:spcBef>
                <a:spcPts val="0"/>
              </a:spcBef>
              <a:spcAft>
                <a:spcPts val="0"/>
              </a:spcAft>
              <a:buClrTx/>
              <a:buSzTx/>
              <a:buFontTx/>
              <a:buNone/>
              <a:tabLst/>
              <a:defRPr/>
            </a:pPr>
            <a:endParaRPr lang="en-US" sz="2800" b="1">
              <a:latin typeface="+mj-lt"/>
            </a:endParaRPr>
          </a:p>
        </p:txBody>
      </p:sp>
    </p:spTree>
    <p:extLst>
      <p:ext uri="{BB962C8B-B14F-4D97-AF65-F5344CB8AC3E}">
        <p14:creationId xmlns:p14="http://schemas.microsoft.com/office/powerpoint/2010/main" val="8742145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4800" b="1">
                <a:solidFill>
                  <a:srgbClr val="004F25"/>
                </a:solidFill>
              </a:rPr>
              <a:t>Poll 13</a:t>
            </a:r>
            <a:endParaRPr lang="en-US"/>
          </a:p>
        </p:txBody>
      </p:sp>
      <p:sp>
        <p:nvSpPr>
          <p:cNvPr id="5" name="Text Placeholder 4"/>
          <p:cNvSpPr>
            <a:spLocks noGrp="1"/>
          </p:cNvSpPr>
          <p:nvPr>
            <p:ph type="body" sz="quarter" idx="10"/>
          </p:nvPr>
        </p:nvSpPr>
        <p:spPr>
          <a:xfrm>
            <a:off x="533400" y="1371600"/>
            <a:ext cx="8153400" cy="48768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600" b="1">
                <a:latin typeface="+mj-lt"/>
              </a:rPr>
              <a:t>Given the same example of </a:t>
            </a:r>
            <a:r>
              <a:rPr lang="en-US" sz="2600" b="1" err="1">
                <a:latin typeface="+mj-lt"/>
              </a:rPr>
              <a:t>D’Andre</a:t>
            </a:r>
            <a:r>
              <a:rPr lang="en-US" sz="2600" b="1">
                <a:latin typeface="+mj-lt"/>
              </a:rPr>
              <a:t> banging against the window, is this a permissible use of seclusion?</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400" b="1">
              <a:latin typeface="+mj-lt"/>
            </a:endParaRPr>
          </a:p>
          <a:p>
            <a:pPr fontAlgn="auto">
              <a:spcBef>
                <a:spcPts val="0"/>
              </a:spcBef>
              <a:spcAft>
                <a:spcPts val="0"/>
              </a:spcAft>
              <a:defRPr/>
            </a:pPr>
            <a:r>
              <a:rPr lang="en-US" sz="1900" err="1"/>
              <a:t>D’Andre’s</a:t>
            </a:r>
            <a:r>
              <a:rPr lang="en-US" sz="1900"/>
              <a:t> team had looked at his data, consulted with his therapist, and determined that physical restraint IS contraindicated for him because he has a history of sexual trauma and the data has shown that restraints only escalated him further. </a:t>
            </a:r>
          </a:p>
          <a:p>
            <a:pPr fontAlgn="auto">
              <a:spcBef>
                <a:spcPts val="0"/>
              </a:spcBef>
              <a:spcAft>
                <a:spcPts val="0"/>
              </a:spcAft>
              <a:defRPr/>
            </a:pPr>
            <a:endParaRPr lang="en-US" sz="1200"/>
          </a:p>
          <a:p>
            <a:pPr fontAlgn="auto">
              <a:spcBef>
                <a:spcPts val="0"/>
              </a:spcBef>
              <a:spcAft>
                <a:spcPts val="0"/>
              </a:spcAft>
              <a:defRPr/>
            </a:pPr>
            <a:r>
              <a:rPr lang="en-US" sz="1900"/>
              <a:t>So </a:t>
            </a:r>
            <a:r>
              <a:rPr lang="en-US" sz="1900" err="1"/>
              <a:t>D’Andre’s</a:t>
            </a:r>
            <a:r>
              <a:rPr lang="en-US" sz="1900"/>
              <a:t> teacher directed him to go to the quiet room and, with the classroom assistant accompanying him, he complied. Once they’d arrived at the seclusion space, however, </a:t>
            </a:r>
            <a:r>
              <a:rPr lang="en-US" sz="1900" err="1"/>
              <a:t>D’Andre</a:t>
            </a:r>
            <a:r>
              <a:rPr lang="en-US" sz="1900"/>
              <a:t> again punches and kicks the assistant.</a:t>
            </a:r>
          </a:p>
          <a:p>
            <a:pPr fontAlgn="auto">
              <a:spcBef>
                <a:spcPts val="0"/>
              </a:spcBef>
              <a:spcAft>
                <a:spcPts val="0"/>
              </a:spcAft>
              <a:defRPr/>
            </a:pPr>
            <a:endParaRPr lang="en-US" sz="1200"/>
          </a:p>
          <a:p>
            <a:pPr fontAlgn="auto">
              <a:spcBef>
                <a:spcPts val="0"/>
              </a:spcBef>
              <a:spcAft>
                <a:spcPts val="0"/>
              </a:spcAft>
              <a:defRPr/>
            </a:pPr>
            <a:r>
              <a:rPr lang="en-US" sz="1900"/>
              <a:t>The assistant tells </a:t>
            </a:r>
            <a:r>
              <a:rPr lang="en-US" sz="1900" err="1"/>
              <a:t>D’Andre</a:t>
            </a:r>
            <a:r>
              <a:rPr lang="en-US" sz="1900"/>
              <a:t> that he is to remain in the quiet room for the remainder of that class period and until recess ends.  The assistant closes the door and visually monitors him from outside the room throughout that period of time.</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a:p>
          <a:p>
            <a:pPr marL="0" marR="0" lvl="0" indent="0" defTabSz="914400" eaLnBrk="1" fontAlgn="auto" latinLnBrk="0" hangingPunct="1">
              <a:lnSpc>
                <a:spcPct val="100000"/>
              </a:lnSpc>
              <a:spcBef>
                <a:spcPts val="0"/>
              </a:spcBef>
              <a:spcAft>
                <a:spcPts val="0"/>
              </a:spcAft>
              <a:buClrTx/>
              <a:buSzTx/>
              <a:buFontTx/>
              <a:buNone/>
              <a:tabLst/>
              <a:defRPr/>
            </a:pPr>
            <a:endParaRPr lang="en-US" sz="20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p:txBody>
      </p:sp>
    </p:spTree>
    <p:extLst>
      <p:ext uri="{BB962C8B-B14F-4D97-AF65-F5344CB8AC3E}">
        <p14:creationId xmlns:p14="http://schemas.microsoft.com/office/powerpoint/2010/main" val="16534134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3000" cy="1143000"/>
          </a:xfrm>
          <a:noFill/>
        </p:spPr>
        <p:txBody>
          <a:bodyPr>
            <a:noAutofit/>
          </a:bodyPr>
          <a:lstStyle/>
          <a:p>
            <a:r>
              <a:rPr lang="en-US" sz="3600" b="1">
                <a:solidFill>
                  <a:srgbClr val="004F25"/>
                </a:solidFill>
              </a:rPr>
              <a:t>Poll 13 Answer</a:t>
            </a:r>
          </a:p>
        </p:txBody>
      </p:sp>
      <p:sp>
        <p:nvSpPr>
          <p:cNvPr id="5" name="Text Placeholder 4"/>
          <p:cNvSpPr>
            <a:spLocks noGrp="1"/>
          </p:cNvSpPr>
          <p:nvPr>
            <p:ph type="body" sz="quarter" idx="10"/>
          </p:nvPr>
        </p:nvSpPr>
        <p:spPr>
          <a:xfrm>
            <a:off x="467140" y="1623392"/>
            <a:ext cx="8219660" cy="4320208"/>
          </a:xfrm>
        </p:spPr>
        <p:txBody>
          <a:bodyPr/>
          <a:lstStyle/>
          <a:p>
            <a:pPr algn="ctr">
              <a:buNone/>
              <a:defRPr/>
            </a:pPr>
            <a:r>
              <a:rPr lang="en-US" sz="2200" b="1">
                <a:solidFill>
                  <a:srgbClr val="004F25"/>
                </a:solidFill>
                <a:ea typeface="+mn-lt"/>
                <a:cs typeface="+mn-lt"/>
              </a:rPr>
              <a:t>No, this is not a permissible use of seclusion</a:t>
            </a:r>
            <a:endParaRPr lang="en-US" sz="2200">
              <a:ea typeface="+mn-lt"/>
              <a:cs typeface="+mn-lt"/>
            </a:endParaRPr>
          </a:p>
          <a:p>
            <a:pPr marL="0" indent="0">
              <a:spcBef>
                <a:spcPts val="0"/>
              </a:spcBef>
              <a:spcAft>
                <a:spcPts val="0"/>
              </a:spcAft>
              <a:buNone/>
              <a:defRPr/>
            </a:pPr>
            <a:endParaRPr lang="en-US" sz="2200"/>
          </a:p>
          <a:p>
            <a:pPr>
              <a:spcBef>
                <a:spcPts val="0"/>
              </a:spcBef>
              <a:spcAft>
                <a:spcPts val="0"/>
              </a:spcAft>
              <a:defRPr/>
            </a:pPr>
            <a:r>
              <a:rPr lang="en-US" sz="2200"/>
              <a:t>Permissible to use seclusion rather than restraint per team decision regarding contraindication, but ...</a:t>
            </a:r>
            <a:endParaRPr lang="en-US"/>
          </a:p>
          <a:p>
            <a:pPr fontAlgn="auto">
              <a:spcBef>
                <a:spcPts val="0"/>
              </a:spcBef>
              <a:spcAft>
                <a:spcPts val="0"/>
              </a:spcAft>
              <a:defRPr/>
            </a:pPr>
            <a:endParaRPr lang="en-US" sz="2200"/>
          </a:p>
          <a:p>
            <a:pPr fontAlgn="auto">
              <a:spcBef>
                <a:spcPts val="0"/>
              </a:spcBef>
              <a:spcAft>
                <a:spcPts val="0"/>
              </a:spcAft>
              <a:defRPr/>
            </a:pPr>
            <a:r>
              <a:rPr lang="en-US" sz="2200"/>
              <a:t>Seclusion is a temporary intervention</a:t>
            </a:r>
          </a:p>
          <a:p>
            <a:pPr lvl="1" fontAlgn="auto">
              <a:spcBef>
                <a:spcPts val="0"/>
              </a:spcBef>
              <a:spcAft>
                <a:spcPts val="0"/>
              </a:spcAft>
              <a:buFont typeface="Arial" panose="020B0604020202020204" pitchFamily="34" charset="0"/>
              <a:buChar char="•"/>
              <a:defRPr/>
            </a:pPr>
            <a:r>
              <a:rPr lang="en-US" sz="2200"/>
              <a:t>should be terminated as soon as student no longer poses imminent risk of substantial harm, or </a:t>
            </a:r>
          </a:p>
          <a:p>
            <a:pPr lvl="1" fontAlgn="auto">
              <a:spcBef>
                <a:spcPts val="0"/>
              </a:spcBef>
              <a:spcAft>
                <a:spcPts val="0"/>
              </a:spcAft>
              <a:buFont typeface="Arial" panose="020B0604020202020204" pitchFamily="34" charset="0"/>
              <a:buChar char="•"/>
              <a:defRPr/>
            </a:pPr>
            <a:r>
              <a:rPr lang="en-US" sz="2200"/>
              <a:t>as soon as less restrictive interventions may prove successful</a:t>
            </a:r>
            <a:endParaRPr lang="en-US" sz="2000" b="1">
              <a:latin typeface="+mj-lt"/>
            </a:endParaRPr>
          </a:p>
          <a:p>
            <a:pPr marL="0" marR="0" lvl="0" indent="0" defTabSz="914400" eaLnBrk="1" fontAlgn="auto" latinLnBrk="0" hangingPunct="1">
              <a:lnSpc>
                <a:spcPct val="100000"/>
              </a:lnSpc>
              <a:spcBef>
                <a:spcPts val="0"/>
              </a:spcBef>
              <a:spcAft>
                <a:spcPts val="0"/>
              </a:spcAft>
              <a:buClrTx/>
              <a:buSzTx/>
              <a:buFontTx/>
              <a:buNone/>
              <a:tabLst/>
              <a:defRPr/>
            </a:pPr>
            <a:endParaRPr lang="en-US" sz="1800"/>
          </a:p>
        </p:txBody>
      </p:sp>
    </p:spTree>
    <p:extLst>
      <p:ext uri="{BB962C8B-B14F-4D97-AF65-F5344CB8AC3E}">
        <p14:creationId xmlns:p14="http://schemas.microsoft.com/office/powerpoint/2010/main" val="1707831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0FA63-250E-2137-C225-46648F0ECFB5}"/>
              </a:ext>
            </a:extLst>
          </p:cNvPr>
          <p:cNvSpPr>
            <a:spLocks noGrp="1"/>
          </p:cNvSpPr>
          <p:nvPr>
            <p:ph type="ctrTitle"/>
          </p:nvPr>
        </p:nvSpPr>
        <p:spPr/>
        <p:txBody>
          <a:bodyPr/>
          <a:lstStyle/>
          <a:p>
            <a:r>
              <a:rPr lang="en-US"/>
              <a:t>Permissible Use of Restraint</a:t>
            </a:r>
          </a:p>
        </p:txBody>
      </p:sp>
    </p:spTree>
    <p:extLst>
      <p:ext uri="{BB962C8B-B14F-4D97-AF65-F5344CB8AC3E}">
        <p14:creationId xmlns:p14="http://schemas.microsoft.com/office/powerpoint/2010/main" val="25116912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p:spPr>
        <p:txBody>
          <a:bodyPr>
            <a:normAutofit/>
          </a:bodyPr>
          <a:lstStyle/>
          <a:p>
            <a:r>
              <a:rPr lang="en-US" altLang="en-US" sz="4800" b="1">
                <a:solidFill>
                  <a:srgbClr val="004F25"/>
                </a:solidFill>
              </a:rPr>
              <a:t>Restraint May Be Used...</a:t>
            </a:r>
            <a:endParaRPr lang="en-US"/>
          </a:p>
        </p:txBody>
      </p:sp>
      <p:sp>
        <p:nvSpPr>
          <p:cNvPr id="14339" name="Content Placeholder 2"/>
          <p:cNvSpPr>
            <a:spLocks noGrp="1"/>
          </p:cNvSpPr>
          <p:nvPr>
            <p:ph sz="quarter" idx="10"/>
          </p:nvPr>
        </p:nvSpPr>
        <p:spPr>
          <a:xfrm>
            <a:off x="457200" y="1600200"/>
            <a:ext cx="8229600" cy="4648200"/>
          </a:xfrm>
        </p:spPr>
        <p:txBody>
          <a:bodyPr/>
          <a:lstStyle/>
          <a:p>
            <a:pPr marL="457200" indent="-457200">
              <a:buFont typeface="Arial"/>
              <a:buChar char="•"/>
            </a:pPr>
            <a:r>
              <a:rPr lang="en-US" altLang="en-US" sz="2400" b="1"/>
              <a:t>Only When ...</a:t>
            </a:r>
          </a:p>
          <a:p>
            <a:pPr marL="1200150" lvl="1" indent="-457200">
              <a:buFont typeface="Arial"/>
              <a:buChar char="•"/>
            </a:pPr>
            <a:r>
              <a:rPr lang="en-US" altLang="en-US" sz="2000"/>
              <a:t>Imminent and substantial risk of physical injury</a:t>
            </a:r>
          </a:p>
          <a:p>
            <a:pPr marL="1200150" lvl="1" indent="-457200">
              <a:buFont typeface="Arial"/>
              <a:buChar char="•"/>
            </a:pPr>
            <a:r>
              <a:rPr lang="en-US" altLang="en-US" sz="2000"/>
              <a:t>Less restrictive interventions failed or would be ineffective</a:t>
            </a:r>
          </a:p>
          <a:p>
            <a:pPr marL="1200150" lvl="1" indent="-457200">
              <a:buFont typeface="Arial"/>
              <a:buChar char="•"/>
            </a:pPr>
            <a:r>
              <a:rPr lang="en-US" altLang="en-US" sz="2000"/>
              <a:t>In accordance with school-wide safety plan</a:t>
            </a:r>
          </a:p>
          <a:p>
            <a:pPr marL="1200150" lvl="1" indent="-457200">
              <a:buFont typeface="Arial"/>
              <a:buChar char="•"/>
            </a:pPr>
            <a:r>
              <a:rPr lang="en-US" altLang="en-US" sz="2000"/>
              <a:t>Monitored face-to-face</a:t>
            </a:r>
          </a:p>
          <a:p>
            <a:pPr marL="1200150" lvl="1" indent="-457200">
              <a:buFont typeface="Arial"/>
              <a:buChar char="•"/>
            </a:pPr>
            <a:r>
              <a:rPr lang="en-US" altLang="en-US" sz="2000"/>
              <a:t>Used in manner that is safe, proportionate, and sensitive to a range of student characteristics</a:t>
            </a:r>
          </a:p>
          <a:p>
            <a:pPr marL="1200150" lvl="1" indent="-457200">
              <a:buFont typeface="Arial"/>
              <a:buChar char="•"/>
            </a:pPr>
            <a:r>
              <a:rPr lang="en-US" altLang="en-US" sz="2000"/>
              <a:t>Used by trained and certified staff</a:t>
            </a:r>
          </a:p>
          <a:p>
            <a:pPr lvl="1" indent="0">
              <a:buNone/>
            </a:pPr>
            <a:endParaRPr lang="en-US" altLang="en-US" sz="1200"/>
          </a:p>
          <a:p>
            <a:pPr marL="457200" indent="-457200">
              <a:buFont typeface="Arial"/>
              <a:buChar char="•"/>
            </a:pPr>
            <a:r>
              <a:rPr lang="en-US" altLang="en-US" sz="2400" b="1"/>
              <a:t>Remember conditions for prone or supine ...</a:t>
            </a:r>
          </a:p>
          <a:p>
            <a:pPr marL="1200150" lvl="1" indent="-457200">
              <a:buFont typeface="Arial"/>
              <a:buChar char="•"/>
            </a:pPr>
            <a:r>
              <a:rPr lang="en-US" altLang="en-US" sz="2000"/>
              <a:t>Only when student’s size and severity of behavior require these holds because less restrictive holds have tried and failed or would be ineffective</a:t>
            </a:r>
          </a:p>
          <a:p>
            <a:pPr marL="1200150" lvl="1" indent="-457200">
              <a:buFont typeface="Arial"/>
              <a:buChar char="•"/>
            </a:pPr>
            <a:endParaRPr lang="en-US" altLang="en-US" sz="2000" b="1"/>
          </a:p>
          <a:p>
            <a:pPr marL="1200150" lvl="1" indent="-457200">
              <a:buFont typeface="Arial"/>
              <a:buChar char="•"/>
            </a:pPr>
            <a:endParaRPr lang="en-US" altLang="en-US" sz="2200"/>
          </a:p>
          <a:p>
            <a:pPr marL="1200150" lvl="1" indent="-457200">
              <a:buFont typeface="Arial"/>
              <a:buChar char="•"/>
            </a:pPr>
            <a:endParaRPr lang="en-US" altLang="en-US" sz="2400" b="1"/>
          </a:p>
          <a:p>
            <a:endParaRPr lang="en-US" altLang="en-US" sz="1400"/>
          </a:p>
          <a:p>
            <a:endParaRPr lang="en-US" altLang="en-US"/>
          </a:p>
        </p:txBody>
      </p:sp>
    </p:spTree>
    <p:extLst>
      <p:ext uri="{BB962C8B-B14F-4D97-AF65-F5344CB8AC3E}">
        <p14:creationId xmlns:p14="http://schemas.microsoft.com/office/powerpoint/2010/main" val="17329580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a:solidFill>
                  <a:schemeClr val="accent1"/>
                </a:solidFill>
              </a:rPr>
              <a:t>Poll 14</a:t>
            </a:r>
            <a:endParaRPr lang="en-US"/>
          </a:p>
        </p:txBody>
      </p:sp>
      <p:sp>
        <p:nvSpPr>
          <p:cNvPr id="3" name="Text Placeholder 2"/>
          <p:cNvSpPr>
            <a:spLocks noGrp="1"/>
          </p:cNvSpPr>
          <p:nvPr>
            <p:ph type="body" sz="quarter" idx="10"/>
          </p:nvPr>
        </p:nvSpPr>
        <p:spPr>
          <a:xfrm>
            <a:off x="533400" y="1210490"/>
            <a:ext cx="8153400" cy="496171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200" b="1">
                <a:solidFill>
                  <a:srgbClr val="00501C"/>
                </a:solidFill>
                <a:latin typeface="+mj-lt"/>
              </a:rPr>
              <a:t>Given the following scenario, would restraint be permissible?</a:t>
            </a:r>
          </a:p>
          <a:p>
            <a:pPr marL="0" marR="0" lvl="0" indent="0" algn="ctr" defTabSz="914400" eaLnBrk="1" fontAlgn="auto" latinLnBrk="0" hangingPunct="1">
              <a:lnSpc>
                <a:spcPct val="100000"/>
              </a:lnSpc>
              <a:spcBef>
                <a:spcPts val="0"/>
              </a:spcBef>
              <a:spcAft>
                <a:spcPts val="0"/>
              </a:spcAft>
              <a:buClrTx/>
              <a:buSzTx/>
              <a:buFontTx/>
              <a:buNone/>
              <a:tabLst/>
              <a:defRPr/>
            </a:pPr>
            <a:r>
              <a:rPr lang="en-US" sz="2200" b="1">
                <a:solidFill>
                  <a:srgbClr val="00501C"/>
                </a:solidFill>
                <a:latin typeface="+mj-lt"/>
              </a:rPr>
              <a:t>Why or why not?</a:t>
            </a:r>
          </a:p>
          <a:p>
            <a:pPr marL="0" marR="0" lvl="0" indent="0" defTabSz="914400" eaLnBrk="1" fontAlgn="auto" latinLnBrk="0" hangingPunct="1">
              <a:lnSpc>
                <a:spcPct val="100000"/>
              </a:lnSpc>
              <a:spcBef>
                <a:spcPts val="0"/>
              </a:spcBef>
              <a:spcAft>
                <a:spcPts val="0"/>
              </a:spcAft>
              <a:buClrTx/>
              <a:buSzTx/>
              <a:buFontTx/>
              <a:buNone/>
              <a:tabLst/>
              <a:defRPr/>
            </a:pPr>
            <a:endParaRPr lang="en-US" sz="1000">
              <a:latin typeface="+mj-lt"/>
            </a:endParaRPr>
          </a:p>
          <a:p>
            <a:pPr marL="0" marR="0" lvl="0" indent="0" defTabSz="914400" eaLnBrk="1" fontAlgn="auto" latinLnBrk="0" hangingPunct="1">
              <a:lnSpc>
                <a:spcPct val="100000"/>
              </a:lnSpc>
              <a:spcBef>
                <a:spcPts val="0"/>
              </a:spcBef>
              <a:spcAft>
                <a:spcPts val="0"/>
              </a:spcAft>
              <a:buClrTx/>
              <a:buSzTx/>
              <a:buFontTx/>
              <a:buNone/>
              <a:tabLst/>
              <a:defRPr/>
            </a:pPr>
            <a:r>
              <a:rPr lang="en-US" sz="1800"/>
              <a:t>Abigail is a student in Kindergarten who has had some difficulties adjusting to her new school environment.  Her mother had alerted her daughter’s teacher that it had been a rough morning and instead of putting her on the school bus, she would be driving her to school that day.</a:t>
            </a:r>
          </a:p>
          <a:p>
            <a:pPr marL="0" marR="0" lvl="0" indent="0" defTabSz="914400" eaLnBrk="1" fontAlgn="auto" latinLnBrk="0" hangingPunct="1">
              <a:lnSpc>
                <a:spcPct val="100000"/>
              </a:lnSpc>
              <a:spcBef>
                <a:spcPts val="0"/>
              </a:spcBef>
              <a:spcAft>
                <a:spcPts val="0"/>
              </a:spcAft>
              <a:buClrTx/>
              <a:buSzTx/>
              <a:buFontTx/>
              <a:buNone/>
              <a:tabLst/>
              <a:defRPr/>
            </a:pPr>
            <a:endParaRPr lang="en-US" sz="900"/>
          </a:p>
          <a:p>
            <a:pPr marL="0" marR="0" lvl="0" indent="0" defTabSz="914400" eaLnBrk="1" fontAlgn="auto" latinLnBrk="0" hangingPunct="1">
              <a:lnSpc>
                <a:spcPct val="100000"/>
              </a:lnSpc>
              <a:spcBef>
                <a:spcPts val="0"/>
              </a:spcBef>
              <a:spcAft>
                <a:spcPts val="0"/>
              </a:spcAft>
              <a:buClrTx/>
              <a:buSzTx/>
              <a:buFontTx/>
              <a:buNone/>
              <a:tabLst/>
              <a:defRPr/>
            </a:pPr>
            <a:r>
              <a:rPr lang="en-US" sz="1800"/>
              <a:t>The paraprofessional assigned to Abigail’s Kindergarten classroom met Abigail and her mother when they arrived outside the school entrance.  Abigail was quiet and sullen, but said goodbye to her mother and began walking inside with the para.</a:t>
            </a:r>
          </a:p>
          <a:p>
            <a:pPr marL="0" marR="0" lvl="0" indent="0" defTabSz="914400" eaLnBrk="1" fontAlgn="auto" latinLnBrk="0" hangingPunct="1">
              <a:lnSpc>
                <a:spcPct val="100000"/>
              </a:lnSpc>
              <a:spcBef>
                <a:spcPts val="0"/>
              </a:spcBef>
              <a:spcAft>
                <a:spcPts val="0"/>
              </a:spcAft>
              <a:buClrTx/>
              <a:buSzTx/>
              <a:buFontTx/>
              <a:buNone/>
              <a:tabLst/>
              <a:defRPr/>
            </a:pPr>
            <a:endParaRPr lang="en-US" sz="900"/>
          </a:p>
          <a:p>
            <a:pPr marL="0" marR="0" lvl="0" indent="0" defTabSz="914400" eaLnBrk="1" fontAlgn="auto" latinLnBrk="0" hangingPunct="1">
              <a:lnSpc>
                <a:spcPct val="100000"/>
              </a:lnSpc>
              <a:spcBef>
                <a:spcPts val="0"/>
              </a:spcBef>
              <a:spcAft>
                <a:spcPts val="0"/>
              </a:spcAft>
              <a:buClrTx/>
              <a:buSzTx/>
              <a:buFontTx/>
              <a:buNone/>
              <a:tabLst/>
              <a:defRPr/>
            </a:pPr>
            <a:r>
              <a:rPr lang="en-US" sz="1800"/>
              <a:t>Right before entering the school doors, Abigail had a change of heart and ran to the back of the school building, onto the playground, and onto a swing.  The paraprofessional, who was trained to administer restraints, attempted a wide variety of less restrictive interventions in an effort to encourage Abigail to stop swinging and walk to class.  Abigail ignored all of these strategies and kept swinging.</a:t>
            </a:r>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200"/>
          </a:p>
        </p:txBody>
      </p:sp>
    </p:spTree>
    <p:extLst>
      <p:ext uri="{BB962C8B-B14F-4D97-AF65-F5344CB8AC3E}">
        <p14:creationId xmlns:p14="http://schemas.microsoft.com/office/powerpoint/2010/main" val="9197395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3000" cy="1143000"/>
          </a:xfrm>
          <a:noFill/>
        </p:spPr>
        <p:txBody>
          <a:bodyPr>
            <a:noAutofit/>
          </a:bodyPr>
          <a:lstStyle/>
          <a:p>
            <a:r>
              <a:rPr lang="en-US" sz="3600" b="1">
                <a:solidFill>
                  <a:srgbClr val="004F25"/>
                </a:solidFill>
              </a:rPr>
              <a:t>Poll 14 Answer</a:t>
            </a:r>
            <a:endParaRPr lang="en-US"/>
          </a:p>
        </p:txBody>
      </p:sp>
      <p:sp>
        <p:nvSpPr>
          <p:cNvPr id="5" name="Text Placeholder 4"/>
          <p:cNvSpPr>
            <a:spLocks noGrp="1"/>
          </p:cNvSpPr>
          <p:nvPr>
            <p:ph type="body" sz="quarter" idx="10"/>
          </p:nvPr>
        </p:nvSpPr>
        <p:spPr>
          <a:xfrm>
            <a:off x="533400" y="2590800"/>
            <a:ext cx="8153400" cy="3352800"/>
          </a:xfrm>
        </p:spPr>
        <p:txBody>
          <a:bodyPr/>
          <a:lstStyle/>
          <a:p>
            <a:pPr algn="ctr">
              <a:buNone/>
              <a:defRPr/>
            </a:pPr>
            <a:r>
              <a:rPr lang="en-US" sz="2400" b="1">
                <a:solidFill>
                  <a:srgbClr val="004F25"/>
                </a:solidFill>
                <a:ea typeface="+mn-lt"/>
                <a:cs typeface="+mn-lt"/>
              </a:rPr>
              <a:t>No, this is not a permissible use of restraint</a:t>
            </a:r>
            <a:endParaRPr lang="en-US" sz="2400">
              <a:ea typeface="+mn-lt"/>
              <a:cs typeface="+mn-lt"/>
            </a:endParaRPr>
          </a:p>
          <a:p>
            <a:pPr marL="0" indent="0">
              <a:spcBef>
                <a:spcPts val="0"/>
              </a:spcBef>
              <a:spcAft>
                <a:spcPts val="0"/>
              </a:spcAft>
              <a:buNone/>
              <a:defRPr/>
            </a:pPr>
            <a:endParaRPr lang="en-US" sz="2400"/>
          </a:p>
          <a:p>
            <a:pPr>
              <a:spcBef>
                <a:spcPts val="0"/>
              </a:spcBef>
              <a:spcAft>
                <a:spcPts val="0"/>
              </a:spcAft>
              <a:defRPr/>
            </a:pPr>
            <a:r>
              <a:rPr lang="en-US" sz="2400"/>
              <a:t>Swinging on a swing does not pose an imminent risk of significant physical harm.</a:t>
            </a:r>
            <a:endParaRPr lang="en-US"/>
          </a:p>
          <a:p>
            <a:pPr marL="0" indent="0" fontAlgn="auto">
              <a:spcBef>
                <a:spcPts val="0"/>
              </a:spcBef>
              <a:spcAft>
                <a:spcPts val="0"/>
              </a:spcAft>
              <a:buNone/>
              <a:defRPr/>
            </a:pPr>
            <a:endParaRPr lang="en-US" sz="2000"/>
          </a:p>
        </p:txBody>
      </p:sp>
    </p:spTree>
    <p:extLst>
      <p:ext uri="{BB962C8B-B14F-4D97-AF65-F5344CB8AC3E}">
        <p14:creationId xmlns:p14="http://schemas.microsoft.com/office/powerpoint/2010/main" val="1930135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F3A0C-B37F-ACC8-3C3E-47E6DDFBA706}"/>
              </a:ext>
            </a:extLst>
          </p:cNvPr>
          <p:cNvSpPr>
            <a:spLocks noGrp="1"/>
          </p:cNvSpPr>
          <p:nvPr>
            <p:ph type="ctrTitle"/>
          </p:nvPr>
        </p:nvSpPr>
        <p:spPr/>
        <p:txBody>
          <a:bodyPr/>
          <a:lstStyle/>
          <a:p>
            <a:r>
              <a:rPr lang="en-US"/>
              <a:t>Definitions</a:t>
            </a:r>
          </a:p>
        </p:txBody>
      </p:sp>
    </p:spTree>
    <p:extLst>
      <p:ext uri="{BB962C8B-B14F-4D97-AF65-F5344CB8AC3E}">
        <p14:creationId xmlns:p14="http://schemas.microsoft.com/office/powerpoint/2010/main" val="36567838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4800" b="1">
                <a:solidFill>
                  <a:srgbClr val="004F25"/>
                </a:solidFill>
              </a:rPr>
              <a:t>Poll 15</a:t>
            </a:r>
            <a:endParaRPr lang="en-US"/>
          </a:p>
        </p:txBody>
      </p:sp>
      <p:sp>
        <p:nvSpPr>
          <p:cNvPr id="5" name="Text Placeholder 4"/>
          <p:cNvSpPr>
            <a:spLocks noGrp="1"/>
          </p:cNvSpPr>
          <p:nvPr>
            <p:ph type="body" sz="quarter" idx="10"/>
          </p:nvPr>
        </p:nvSpPr>
        <p:spPr>
          <a:xfrm>
            <a:off x="533400" y="1371600"/>
            <a:ext cx="8153400" cy="48768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600" b="1">
                <a:latin typeface="+mj-lt"/>
              </a:rPr>
              <a:t>Given the same example of Abigail </a:t>
            </a:r>
          </a:p>
          <a:p>
            <a:pPr marL="0" marR="0" lvl="0" indent="0" algn="ctr" defTabSz="914400" eaLnBrk="1" fontAlgn="auto" latinLnBrk="0" hangingPunct="1">
              <a:lnSpc>
                <a:spcPct val="100000"/>
              </a:lnSpc>
              <a:spcBef>
                <a:spcPts val="0"/>
              </a:spcBef>
              <a:spcAft>
                <a:spcPts val="0"/>
              </a:spcAft>
              <a:buClrTx/>
              <a:buSzTx/>
              <a:buFontTx/>
              <a:buNone/>
              <a:tabLst/>
              <a:defRPr/>
            </a:pPr>
            <a:r>
              <a:rPr lang="en-US" sz="2600" b="1">
                <a:latin typeface="+mj-lt"/>
              </a:rPr>
              <a:t>arriving to school with her mom</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2600" b="1">
              <a:latin typeface="+mj-lt"/>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400" b="1">
              <a:latin typeface="+mj-lt"/>
            </a:endParaRPr>
          </a:p>
          <a:p>
            <a:pPr fontAlgn="auto">
              <a:spcBef>
                <a:spcPts val="0"/>
              </a:spcBef>
              <a:spcAft>
                <a:spcPts val="0"/>
              </a:spcAft>
              <a:defRPr/>
            </a:pPr>
            <a:r>
              <a:rPr lang="en-US" sz="1900"/>
              <a:t>Instead of running to the playground, Abigail impulsively ran after her mother ... and straight into the flow of oncoming traffic in the roadway adjacent to the school property.</a:t>
            </a:r>
          </a:p>
          <a:p>
            <a:pPr fontAlgn="auto">
              <a:spcBef>
                <a:spcPts val="0"/>
              </a:spcBef>
              <a:spcAft>
                <a:spcPts val="0"/>
              </a:spcAft>
              <a:defRPr/>
            </a:pPr>
            <a:endParaRPr lang="en-US" sz="1900"/>
          </a:p>
          <a:p>
            <a:pPr fontAlgn="auto">
              <a:spcBef>
                <a:spcPts val="0"/>
              </a:spcBef>
              <a:spcAft>
                <a:spcPts val="0"/>
              </a:spcAft>
              <a:defRPr/>
            </a:pPr>
            <a:r>
              <a:rPr lang="en-US" sz="1900"/>
              <a:t>This time, the paraprofessional ran after Abigail and caught up to her just before she stepped in front of a moving car.  The para held Abigail in a standing hold and when Abigail wriggled, kicked, and then went limp, refusing to stand and walk, the para continued the stationary standing restraint until Abigail agreed to walk into the school building.</a:t>
            </a:r>
          </a:p>
          <a:p>
            <a:pPr marL="0" indent="0" fontAlgn="auto">
              <a:spcBef>
                <a:spcPts val="0"/>
              </a:spcBef>
              <a:spcAft>
                <a:spcPts val="0"/>
              </a:spcAft>
              <a:buNone/>
              <a:defRPr/>
            </a:pPr>
            <a:endParaRPr lang="en-US" sz="1200"/>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a:p>
          <a:p>
            <a:pPr marL="0" marR="0" lvl="0" indent="0" defTabSz="914400" eaLnBrk="1" fontAlgn="auto" latinLnBrk="0" hangingPunct="1">
              <a:lnSpc>
                <a:spcPct val="100000"/>
              </a:lnSpc>
              <a:spcBef>
                <a:spcPts val="0"/>
              </a:spcBef>
              <a:spcAft>
                <a:spcPts val="0"/>
              </a:spcAft>
              <a:buClrTx/>
              <a:buSzTx/>
              <a:buFontTx/>
              <a:buNone/>
              <a:tabLst/>
              <a:defRPr/>
            </a:pPr>
            <a:endParaRPr lang="en-US" sz="20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p:txBody>
      </p:sp>
    </p:spTree>
    <p:extLst>
      <p:ext uri="{BB962C8B-B14F-4D97-AF65-F5344CB8AC3E}">
        <p14:creationId xmlns:p14="http://schemas.microsoft.com/office/powerpoint/2010/main" val="30247014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a:noFill/>
        </p:spPr>
        <p:txBody>
          <a:bodyPr>
            <a:normAutofit fontScale="90000"/>
          </a:bodyPr>
          <a:lstStyle/>
          <a:p>
            <a:r>
              <a:rPr lang="en-US" sz="5400" b="1">
                <a:solidFill>
                  <a:schemeClr val="accent1"/>
                </a:solidFill>
              </a:rPr>
              <a:t>Poll 15 Answer</a:t>
            </a:r>
            <a:endParaRPr lang="en-US">
              <a:solidFill>
                <a:schemeClr val="accent1"/>
              </a:solidFill>
            </a:endParaRPr>
          </a:p>
        </p:txBody>
      </p:sp>
      <p:sp>
        <p:nvSpPr>
          <p:cNvPr id="3" name="Text Placeholder 2"/>
          <p:cNvSpPr>
            <a:spLocks noGrp="1"/>
          </p:cNvSpPr>
          <p:nvPr>
            <p:ph type="body" sz="quarter" idx="10"/>
          </p:nvPr>
        </p:nvSpPr>
        <p:spPr>
          <a:xfrm>
            <a:off x="533400" y="2879386"/>
            <a:ext cx="8153400" cy="3292813"/>
          </a:xfrm>
        </p:spPr>
        <p:txBody>
          <a:bodyPr/>
          <a:lstStyle/>
          <a:p>
            <a:pPr fontAlgn="auto">
              <a:spcBef>
                <a:spcPts val="0"/>
              </a:spcBef>
              <a:spcAft>
                <a:spcPts val="0"/>
              </a:spcAft>
              <a:defRPr/>
            </a:pPr>
            <a:r>
              <a:rPr lang="en-US" sz="2400"/>
              <a:t>Student at imminent risk of substantial physical injury.</a:t>
            </a:r>
          </a:p>
          <a:p>
            <a:pPr fontAlgn="auto">
              <a:spcBef>
                <a:spcPts val="0"/>
              </a:spcBef>
              <a:spcAft>
                <a:spcPts val="0"/>
              </a:spcAft>
              <a:defRPr/>
            </a:pPr>
            <a:endParaRPr lang="en-US" sz="2400"/>
          </a:p>
          <a:p>
            <a:pPr fontAlgn="auto">
              <a:spcBef>
                <a:spcPts val="0"/>
              </a:spcBef>
              <a:spcAft>
                <a:spcPts val="0"/>
              </a:spcAft>
              <a:defRPr/>
            </a:pPr>
            <a:r>
              <a:rPr lang="en-US" sz="2400"/>
              <a:t>Little to no time to implement less restrictive interventions because of the danger posed.</a:t>
            </a:r>
          </a:p>
          <a:p>
            <a:pPr fontAlgn="auto">
              <a:spcBef>
                <a:spcPts val="0"/>
              </a:spcBef>
              <a:spcAft>
                <a:spcPts val="0"/>
              </a:spcAft>
              <a:defRPr/>
            </a:pPr>
            <a:endParaRPr lang="en-US" sz="2000"/>
          </a:p>
          <a:p>
            <a:pPr fontAlgn="auto">
              <a:spcBef>
                <a:spcPts val="0"/>
              </a:spcBef>
              <a:spcAft>
                <a:spcPts val="0"/>
              </a:spcAft>
              <a:defRPr/>
            </a:pPr>
            <a:endParaRPr lang="en-US" sz="2000"/>
          </a:p>
        </p:txBody>
      </p:sp>
      <p:sp>
        <p:nvSpPr>
          <p:cNvPr id="4" name="TextBox 3">
            <a:extLst>
              <a:ext uri="{FF2B5EF4-FFF2-40B4-BE49-F238E27FC236}">
                <a16:creationId xmlns:a16="http://schemas.microsoft.com/office/drawing/2014/main" id="{9C0EF2BC-10BB-B247-BA42-C5FFDDFD2EF4}"/>
              </a:ext>
            </a:extLst>
          </p:cNvPr>
          <p:cNvSpPr txBox="1"/>
          <p:nvPr/>
        </p:nvSpPr>
        <p:spPr>
          <a:xfrm>
            <a:off x="1315961" y="1369367"/>
            <a:ext cx="7082003" cy="461665"/>
          </a:xfrm>
          <a:prstGeom prst="rect">
            <a:avLst/>
          </a:prstGeom>
          <a:noFill/>
        </p:spPr>
        <p:txBody>
          <a:bodyPr wrap="none" lIns="91440" tIns="45720" rIns="91440" bIns="45720" rtlCol="0" anchor="t">
            <a:spAutoFit/>
          </a:bodyPr>
          <a:lstStyle/>
          <a:p>
            <a:r>
              <a:rPr lang="en-US" sz="2400" b="1">
                <a:solidFill>
                  <a:srgbClr val="00501C"/>
                </a:solidFill>
                <a:latin typeface="Palatino Linotype"/>
                <a:cs typeface="Arial"/>
              </a:rPr>
              <a:t>Yes, this restraint with Abigail was permissible </a:t>
            </a:r>
            <a:endParaRPr lang="en-US" sz="2400" b="1">
              <a:solidFill>
                <a:srgbClr val="00501C"/>
              </a:solidFill>
            </a:endParaRPr>
          </a:p>
        </p:txBody>
      </p:sp>
    </p:spTree>
    <p:extLst>
      <p:ext uri="{BB962C8B-B14F-4D97-AF65-F5344CB8AC3E}">
        <p14:creationId xmlns:p14="http://schemas.microsoft.com/office/powerpoint/2010/main" val="17981116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4C70E-700D-7243-7841-DF9EFCD3ABB3}"/>
              </a:ext>
            </a:extLst>
          </p:cNvPr>
          <p:cNvSpPr>
            <a:spLocks noGrp="1"/>
          </p:cNvSpPr>
          <p:nvPr>
            <p:ph type="ctrTitle"/>
          </p:nvPr>
        </p:nvSpPr>
        <p:spPr/>
        <p:txBody>
          <a:bodyPr/>
          <a:lstStyle/>
          <a:p>
            <a:r>
              <a:rPr lang="en-US"/>
              <a:t>Prohibited Interventions</a:t>
            </a:r>
          </a:p>
        </p:txBody>
      </p:sp>
    </p:spTree>
    <p:extLst>
      <p:ext uri="{BB962C8B-B14F-4D97-AF65-F5344CB8AC3E}">
        <p14:creationId xmlns:p14="http://schemas.microsoft.com/office/powerpoint/2010/main" val="18609409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r>
              <a:rPr lang="en-US" altLang="en-US" sz="4800" b="1">
                <a:solidFill>
                  <a:srgbClr val="004F25"/>
                </a:solidFill>
              </a:rPr>
              <a:t>Vermont Rules Prohibit:</a:t>
            </a:r>
          </a:p>
        </p:txBody>
      </p:sp>
      <p:sp>
        <p:nvSpPr>
          <p:cNvPr id="14339" name="Content Placeholder 2"/>
          <p:cNvSpPr>
            <a:spLocks noGrp="1"/>
          </p:cNvSpPr>
          <p:nvPr>
            <p:ph sz="quarter" idx="10"/>
          </p:nvPr>
        </p:nvSpPr>
        <p:spPr>
          <a:xfrm>
            <a:off x="457200" y="1676400"/>
            <a:ext cx="8229600" cy="4572000"/>
          </a:xfrm>
        </p:spPr>
        <p:txBody>
          <a:bodyPr/>
          <a:lstStyle/>
          <a:p>
            <a:pPr marL="457200" indent="-457200">
              <a:buFont typeface="Arial"/>
              <a:buChar char="•"/>
            </a:pPr>
            <a:r>
              <a:rPr lang="en-US" altLang="en-US" sz="2400"/>
              <a:t>Mechanical restraint</a:t>
            </a:r>
          </a:p>
          <a:p>
            <a:endParaRPr lang="en-US" altLang="en-US" sz="1000"/>
          </a:p>
          <a:p>
            <a:pPr marL="457200" indent="-457200">
              <a:buFont typeface="Arial"/>
              <a:buChar char="•"/>
            </a:pPr>
            <a:r>
              <a:rPr lang="en-US" altLang="en-US" sz="2400"/>
              <a:t>Chemical restraint</a:t>
            </a:r>
          </a:p>
          <a:p>
            <a:endParaRPr lang="en-US" altLang="en-US" sz="1000"/>
          </a:p>
          <a:p>
            <a:pPr marL="457200" indent="-457200">
              <a:buFont typeface="Arial"/>
              <a:buChar char="•"/>
            </a:pPr>
            <a:r>
              <a:rPr lang="en-US" altLang="en-US" sz="2400"/>
              <a:t>Any intervention that restricts or limits breathing or communication, causes pain, or is imposed without maintaining direct visual contact</a:t>
            </a:r>
          </a:p>
          <a:p>
            <a:endParaRPr lang="en-US" altLang="en-US" sz="1000"/>
          </a:p>
          <a:p>
            <a:pPr marL="457200" indent="-457200">
              <a:buFont typeface="Arial"/>
              <a:buChar char="•"/>
            </a:pPr>
            <a:r>
              <a:rPr lang="en-US" altLang="en-US" sz="2400"/>
              <a:t>For convenience of staff</a:t>
            </a:r>
          </a:p>
          <a:p>
            <a:pPr marL="457200" indent="-457200">
              <a:buFont typeface="Arial"/>
              <a:buChar char="•"/>
            </a:pPr>
            <a:endParaRPr lang="en-US" altLang="en-US" sz="1000"/>
          </a:p>
          <a:p>
            <a:pPr marL="457200" indent="-457200">
              <a:buFont typeface="Arial"/>
              <a:buChar char="•"/>
            </a:pPr>
            <a:r>
              <a:rPr lang="en-US" altLang="en-US" sz="2400"/>
              <a:t>As a substitute for an educational program</a:t>
            </a:r>
          </a:p>
          <a:p>
            <a:pPr marL="457200" indent="-457200">
              <a:buFont typeface="Arial"/>
              <a:buChar char="•"/>
            </a:pPr>
            <a:endParaRPr lang="en-US" altLang="en-US" sz="1000"/>
          </a:p>
          <a:p>
            <a:pPr marL="457200" indent="-457200">
              <a:buFont typeface="Arial"/>
              <a:buChar char="•"/>
            </a:pPr>
            <a:r>
              <a:rPr lang="en-US" altLang="en-US" sz="2400"/>
              <a:t>As a substitute for inadequate staffing or training</a:t>
            </a:r>
          </a:p>
          <a:p>
            <a:pPr marL="457200" indent="-457200">
              <a:buFont typeface="Arial"/>
              <a:buChar char="•"/>
            </a:pPr>
            <a:endParaRPr lang="en-US" altLang="en-US" sz="2400"/>
          </a:p>
          <a:p>
            <a:endParaRPr lang="en-US" altLang="en-US" sz="800"/>
          </a:p>
          <a:p>
            <a:pPr marL="457200" indent="-457200">
              <a:buFont typeface="Arial"/>
              <a:buChar char="•"/>
            </a:pPr>
            <a:endParaRPr lang="en-US" altLang="en-US" sz="3000"/>
          </a:p>
          <a:p>
            <a:endParaRPr lang="en-US" altLang="en-US" sz="800"/>
          </a:p>
          <a:p>
            <a:endParaRPr lang="en-US" altLang="en-US"/>
          </a:p>
          <a:p>
            <a:endParaRPr lang="en-US" altLang="en-US"/>
          </a:p>
        </p:txBody>
      </p:sp>
    </p:spTree>
    <p:extLst>
      <p:ext uri="{BB962C8B-B14F-4D97-AF65-F5344CB8AC3E}">
        <p14:creationId xmlns:p14="http://schemas.microsoft.com/office/powerpoint/2010/main" val="17329580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Autofit/>
          </a:bodyPr>
          <a:lstStyle/>
          <a:p>
            <a:r>
              <a:rPr lang="en-US" altLang="en-US" sz="4800" b="1">
                <a:solidFill>
                  <a:srgbClr val="004F25"/>
                </a:solidFill>
              </a:rPr>
              <a:t>Prohibited Interventions Cont.</a:t>
            </a:r>
            <a:endParaRPr lang="en-US" altLang="en-US" sz="4800"/>
          </a:p>
        </p:txBody>
      </p:sp>
      <p:sp>
        <p:nvSpPr>
          <p:cNvPr id="14339" name="Content Placeholder 2"/>
          <p:cNvSpPr>
            <a:spLocks noGrp="1"/>
          </p:cNvSpPr>
          <p:nvPr>
            <p:ph sz="quarter" idx="10"/>
          </p:nvPr>
        </p:nvSpPr>
        <p:spPr>
          <a:xfrm>
            <a:off x="457200" y="1676400"/>
            <a:ext cx="8229600" cy="4572000"/>
          </a:xfrm>
        </p:spPr>
        <p:txBody>
          <a:bodyPr/>
          <a:lstStyle/>
          <a:p>
            <a:endParaRPr lang="en-US" altLang="en-US" sz="2000"/>
          </a:p>
          <a:p>
            <a:pPr marL="457200" indent="-457200">
              <a:buFont typeface="Arial"/>
              <a:buChar char="•"/>
            </a:pPr>
            <a:r>
              <a:rPr lang="en-US" altLang="en-US" sz="2400"/>
              <a:t>As a form of discipline or punishment</a:t>
            </a:r>
          </a:p>
          <a:p>
            <a:endParaRPr lang="en-US" altLang="en-US" sz="2400"/>
          </a:p>
          <a:p>
            <a:pPr marL="457200" indent="-457200">
              <a:buFont typeface="Arial"/>
              <a:buChar char="•"/>
            </a:pPr>
            <a:r>
              <a:rPr lang="en-US" altLang="en-US" sz="2400"/>
              <a:t>In response to student’s use of disrespect</a:t>
            </a:r>
          </a:p>
          <a:p>
            <a:endParaRPr lang="en-US" altLang="en-US" sz="2400"/>
          </a:p>
          <a:p>
            <a:pPr marL="457200" indent="-457200">
              <a:buFont typeface="Arial"/>
              <a:buChar char="•"/>
            </a:pPr>
            <a:r>
              <a:rPr lang="en-US" altLang="en-US" sz="2400"/>
              <a:t>In response to a verbal threat not accompanied by the means or intent to carry out that threat</a:t>
            </a:r>
          </a:p>
          <a:p>
            <a:endParaRPr lang="en-US" altLang="en-US"/>
          </a:p>
        </p:txBody>
      </p:sp>
    </p:spTree>
    <p:extLst>
      <p:ext uri="{BB962C8B-B14F-4D97-AF65-F5344CB8AC3E}">
        <p14:creationId xmlns:p14="http://schemas.microsoft.com/office/powerpoint/2010/main" val="17329580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92150"/>
          </a:xfrm>
        </p:spPr>
        <p:txBody>
          <a:bodyPr>
            <a:normAutofit fontScale="90000"/>
          </a:bodyPr>
          <a:lstStyle/>
          <a:p>
            <a:r>
              <a:rPr lang="en-US" sz="4800" b="1">
                <a:solidFill>
                  <a:srgbClr val="004F25"/>
                </a:solidFill>
              </a:rPr>
              <a:t>Poll 16</a:t>
            </a:r>
            <a:endParaRPr lang="en-US"/>
          </a:p>
        </p:txBody>
      </p:sp>
      <p:sp>
        <p:nvSpPr>
          <p:cNvPr id="9" name="Text Placeholder 8">
            <a:extLst>
              <a:ext uri="{FF2B5EF4-FFF2-40B4-BE49-F238E27FC236}">
                <a16:creationId xmlns:a16="http://schemas.microsoft.com/office/drawing/2014/main" id="{318E28BC-B15D-9244-BD0A-E82E042BF89C}"/>
              </a:ext>
            </a:extLst>
          </p:cNvPr>
          <p:cNvSpPr>
            <a:spLocks noGrp="1"/>
          </p:cNvSpPr>
          <p:nvPr>
            <p:ph type="body" sz="quarter" idx="10"/>
          </p:nvPr>
        </p:nvSpPr>
        <p:spPr>
          <a:xfrm>
            <a:off x="533400" y="1447800"/>
            <a:ext cx="8153400" cy="4800600"/>
          </a:xfrm>
        </p:spPr>
        <p:txBody>
          <a:bodyPr/>
          <a:lstStyle/>
          <a:p>
            <a:pPr marL="0" lvl="0" indent="0" algn="ctr" fontAlgn="auto">
              <a:spcBef>
                <a:spcPts val="0"/>
              </a:spcBef>
              <a:spcAft>
                <a:spcPts val="0"/>
              </a:spcAft>
              <a:buNone/>
              <a:defRPr/>
            </a:pPr>
            <a:r>
              <a:rPr lang="en-US" sz="2000" b="1"/>
              <a:t>Given the following scenario, would the following intervention be permissible? Why or why not?</a:t>
            </a:r>
          </a:p>
          <a:p>
            <a:pPr marL="0" lvl="0" indent="0" fontAlgn="auto">
              <a:spcBef>
                <a:spcPts val="0"/>
              </a:spcBef>
              <a:spcAft>
                <a:spcPts val="0"/>
              </a:spcAft>
              <a:buNone/>
              <a:defRPr/>
            </a:pPr>
            <a:endParaRPr lang="en-US" sz="1000" b="1"/>
          </a:p>
          <a:p>
            <a:pPr marL="0" indent="0">
              <a:buNone/>
            </a:pPr>
            <a:r>
              <a:rPr lang="en-US" sz="1800"/>
              <a:t>Frankie is frequently disruptive in class, often defiant when given instructions, and uses racial slurs when he gets angry. The school psychologist conducted a Functional Behavior Assessment and the team used that to develop a clearly defined Behavior Support Plan.</a:t>
            </a:r>
          </a:p>
          <a:p>
            <a:pPr marL="0" indent="0">
              <a:buNone/>
            </a:pPr>
            <a:endParaRPr lang="en-US" sz="1000"/>
          </a:p>
          <a:p>
            <a:pPr marL="0" indent="0">
              <a:buNone/>
            </a:pPr>
            <a:r>
              <a:rPr lang="en-US" sz="1800"/>
              <a:t>When a classmate reached for a toy, Frankie used an offensive term related to his peer’s race.  </a:t>
            </a:r>
          </a:p>
          <a:p>
            <a:pPr marL="0" indent="0">
              <a:buNone/>
            </a:pPr>
            <a:endParaRPr lang="en-US" sz="1000"/>
          </a:p>
          <a:p>
            <a:pPr marL="0" indent="0">
              <a:buNone/>
            </a:pPr>
            <a:r>
              <a:rPr lang="en-US" sz="1800"/>
              <a:t>Because his plan stated that he is to receive a ten-minute time-out in response to the use of offensive racial language, his BI brought Frankie to the seclusion room, shut the door, set the timer for ten minutes, and monitored him through the window throughout the time-out.</a:t>
            </a:r>
          </a:p>
          <a:p>
            <a:pPr marL="0" indent="0">
              <a:buNone/>
            </a:pPr>
            <a:endParaRPr lang="en-US" sz="1000"/>
          </a:p>
          <a:p>
            <a:pPr marL="0" indent="0">
              <a:buNone/>
            </a:pPr>
            <a:endParaRPr lang="en-US" sz="1000"/>
          </a:p>
        </p:txBody>
      </p:sp>
    </p:spTree>
    <p:extLst>
      <p:ext uri="{BB962C8B-B14F-4D97-AF65-F5344CB8AC3E}">
        <p14:creationId xmlns:p14="http://schemas.microsoft.com/office/powerpoint/2010/main" val="16956625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a:noFill/>
        </p:spPr>
        <p:txBody>
          <a:bodyPr>
            <a:normAutofit fontScale="90000"/>
          </a:bodyPr>
          <a:lstStyle/>
          <a:p>
            <a:r>
              <a:rPr lang="en-US" sz="4800" b="1">
                <a:solidFill>
                  <a:srgbClr val="004F25"/>
                </a:solidFill>
              </a:rPr>
              <a:t>Poll 16 Answer</a:t>
            </a:r>
            <a:endParaRPr lang="en-US"/>
          </a:p>
        </p:txBody>
      </p:sp>
      <p:sp>
        <p:nvSpPr>
          <p:cNvPr id="3" name="Content Placeholder 2"/>
          <p:cNvSpPr>
            <a:spLocks noGrp="1"/>
          </p:cNvSpPr>
          <p:nvPr>
            <p:ph sz="quarter" idx="10"/>
          </p:nvPr>
        </p:nvSpPr>
        <p:spPr>
          <a:xfrm>
            <a:off x="457200" y="1600200"/>
            <a:ext cx="8229600" cy="4648200"/>
          </a:xfrm>
        </p:spPr>
        <p:txBody>
          <a:bodyPr/>
          <a:lstStyle/>
          <a:p>
            <a:pPr algn="ctr"/>
            <a:r>
              <a:rPr lang="en-US" sz="2400" b="1">
                <a:solidFill>
                  <a:srgbClr val="00501C"/>
                </a:solidFill>
              </a:rPr>
              <a:t>No, Frankie was secluded and this use of seclusion is not permissible</a:t>
            </a:r>
          </a:p>
          <a:p>
            <a:pPr algn="ctr"/>
            <a:endParaRPr lang="en-US" sz="1000" b="1">
              <a:solidFill>
                <a:srgbClr val="00501C"/>
              </a:solidFill>
            </a:endParaRPr>
          </a:p>
          <a:p>
            <a:pPr marL="457200" indent="-457200">
              <a:buFont typeface="Arial" panose="020B0604020202020204" pitchFamily="34" charset="0"/>
              <a:buChar char="•"/>
            </a:pPr>
            <a:r>
              <a:rPr lang="en-US" sz="2000"/>
              <a:t>Restraints and seclusions are emergency interventions, not planned interventions</a:t>
            </a:r>
          </a:p>
          <a:p>
            <a:pPr marL="457200" indent="-457200">
              <a:buFont typeface="Arial" panose="020B0604020202020204" pitchFamily="34" charset="0"/>
              <a:buChar char="•"/>
            </a:pPr>
            <a:endParaRPr lang="en-US" sz="1200"/>
          </a:p>
          <a:p>
            <a:pPr marL="457200" indent="-457200">
              <a:buFont typeface="Arial" panose="020B0604020202020204" pitchFamily="34" charset="0"/>
              <a:buChar char="•"/>
            </a:pPr>
            <a:r>
              <a:rPr lang="en-US" sz="2000"/>
              <a:t>Remember the definition:  alone, not permitted to leave at will</a:t>
            </a:r>
          </a:p>
          <a:p>
            <a:pPr marL="457200" indent="-457200">
              <a:buFont typeface="Arial" panose="020B0604020202020204" pitchFamily="34" charset="0"/>
              <a:buChar char="•"/>
            </a:pPr>
            <a:endParaRPr lang="en-US" sz="1200"/>
          </a:p>
          <a:p>
            <a:pPr marL="457200" indent="-457200">
              <a:buFont typeface="Arial" panose="020B0604020202020204" pitchFamily="34" charset="0"/>
              <a:buChar char="•"/>
            </a:pPr>
            <a:r>
              <a:rPr lang="en-US" sz="2000"/>
              <a:t>No imminent risk of substantial injury.</a:t>
            </a:r>
          </a:p>
          <a:p>
            <a:pPr marL="457200" indent="-457200">
              <a:buFont typeface="Arial" panose="020B0604020202020204" pitchFamily="34" charset="0"/>
              <a:buChar char="•"/>
            </a:pPr>
            <a:endParaRPr lang="en-US" sz="1200"/>
          </a:p>
          <a:p>
            <a:pPr marL="457200" indent="-457200">
              <a:buFont typeface="Arial" panose="020B0604020202020204" pitchFamily="34" charset="0"/>
              <a:buChar char="•"/>
            </a:pPr>
            <a:r>
              <a:rPr lang="en-US" sz="2000"/>
              <a:t>Restraints and seclusions must be terminated as soon as the risk of harm is no longer present or could be managed by less restrictive measures</a:t>
            </a:r>
            <a:r>
              <a:rPr lang="en-US" sz="1800"/>
              <a:t>.  </a:t>
            </a:r>
            <a:endParaRPr lang="en-US" sz="2400"/>
          </a:p>
        </p:txBody>
      </p:sp>
    </p:spTree>
    <p:extLst>
      <p:ext uri="{BB962C8B-B14F-4D97-AF65-F5344CB8AC3E}">
        <p14:creationId xmlns:p14="http://schemas.microsoft.com/office/powerpoint/2010/main" val="6649802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E5091-5C1D-CB09-8978-57741DCAD27E}"/>
              </a:ext>
            </a:extLst>
          </p:cNvPr>
          <p:cNvSpPr>
            <a:spLocks noGrp="1"/>
          </p:cNvSpPr>
          <p:nvPr>
            <p:ph type="ctrTitle"/>
          </p:nvPr>
        </p:nvSpPr>
        <p:spPr/>
        <p:txBody>
          <a:bodyPr/>
          <a:lstStyle/>
          <a:p>
            <a:r>
              <a:rPr lang="en-US"/>
              <a:t>Termination of Interventions</a:t>
            </a:r>
          </a:p>
        </p:txBody>
      </p:sp>
    </p:spTree>
    <p:extLst>
      <p:ext uri="{BB962C8B-B14F-4D97-AF65-F5344CB8AC3E}">
        <p14:creationId xmlns:p14="http://schemas.microsoft.com/office/powerpoint/2010/main" val="173251064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p:spPr>
        <p:txBody>
          <a:bodyPr>
            <a:normAutofit/>
          </a:bodyPr>
          <a:lstStyle/>
          <a:p>
            <a:r>
              <a:rPr lang="en-US" altLang="en-US" b="1">
                <a:solidFill>
                  <a:srgbClr val="004F25"/>
                </a:solidFill>
              </a:rPr>
              <a:t>Termination of the Intervention</a:t>
            </a:r>
          </a:p>
        </p:txBody>
      </p:sp>
      <p:sp>
        <p:nvSpPr>
          <p:cNvPr id="14339" name="Content Placeholder 2"/>
          <p:cNvSpPr>
            <a:spLocks noGrp="1"/>
          </p:cNvSpPr>
          <p:nvPr>
            <p:ph sz="quarter" idx="10"/>
          </p:nvPr>
        </p:nvSpPr>
        <p:spPr>
          <a:xfrm>
            <a:off x="457200" y="1676400"/>
            <a:ext cx="8229600" cy="4419600"/>
          </a:xfrm>
        </p:spPr>
        <p:txBody>
          <a:bodyPr/>
          <a:lstStyle/>
          <a:p>
            <a:pPr marL="457200" indent="-457200">
              <a:buFont typeface="Arial"/>
              <a:buChar char="•"/>
            </a:pPr>
            <a:r>
              <a:rPr lang="en-US" altLang="en-US" sz="2800" b="1">
                <a:cs typeface="+mj-cs"/>
              </a:rPr>
              <a:t>As soon as </a:t>
            </a:r>
            <a:r>
              <a:rPr lang="mr-IN" altLang="en-US" sz="2800" b="1">
                <a:cs typeface="+mj-cs"/>
              </a:rPr>
              <a:t>…</a:t>
            </a:r>
            <a:endParaRPr lang="en-US" altLang="en-US" sz="2800" b="1">
              <a:cs typeface="+mj-cs"/>
            </a:endParaRPr>
          </a:p>
          <a:p>
            <a:pPr marL="1200150" lvl="1" indent="-457200">
              <a:buFont typeface="Arial"/>
              <a:buChar char="•"/>
            </a:pPr>
            <a:r>
              <a:rPr lang="en-US" altLang="en-US" sz="2000"/>
              <a:t>Unnecessary pain or significant distress</a:t>
            </a:r>
          </a:p>
          <a:p>
            <a:pPr marL="457200" indent="-457200">
              <a:buFont typeface="Arial"/>
              <a:buChar char="•"/>
            </a:pPr>
            <a:endParaRPr lang="en-US" altLang="en-US" sz="2000"/>
          </a:p>
          <a:p>
            <a:pPr marL="1200150" lvl="1" indent="-457200">
              <a:buFont typeface="Arial"/>
              <a:buChar char="•"/>
            </a:pPr>
            <a:r>
              <a:rPr lang="en-US" altLang="en-US" sz="2000"/>
              <a:t>Breathing or communication is compromised</a:t>
            </a:r>
          </a:p>
          <a:p>
            <a:endParaRPr lang="en-US" altLang="en-US" sz="2000"/>
          </a:p>
          <a:p>
            <a:pPr marL="1200150" lvl="1" indent="-457200">
              <a:buFont typeface="Arial"/>
              <a:buChar char="•"/>
            </a:pPr>
            <a:r>
              <a:rPr lang="en-US" altLang="en-US" sz="2000"/>
              <a:t>No longer poses imminent and substantial danger of physical injury</a:t>
            </a:r>
          </a:p>
          <a:p>
            <a:endParaRPr lang="en-US" altLang="en-US" sz="2000"/>
          </a:p>
          <a:p>
            <a:pPr marL="1200150" lvl="1" indent="-457200">
              <a:buFont typeface="Arial"/>
              <a:buChar char="•"/>
            </a:pPr>
            <a:r>
              <a:rPr lang="en-US" altLang="en-US" sz="2000"/>
              <a:t>Less restrictive interventions would be effective</a:t>
            </a:r>
          </a:p>
          <a:p>
            <a:pPr marL="457200" indent="-457200">
              <a:buFont typeface="Arial"/>
              <a:buChar char="•"/>
            </a:pPr>
            <a:endParaRPr lang="en-US" altLang="en-US" sz="2000"/>
          </a:p>
          <a:p>
            <a:pPr marL="457200" indent="-457200">
              <a:buFont typeface="Arial"/>
              <a:buChar char="•"/>
            </a:pPr>
            <a:r>
              <a:rPr lang="en-US" altLang="en-US" sz="2400" b="1"/>
              <a:t>Think about Frankie and his behavior plan ...</a:t>
            </a:r>
          </a:p>
        </p:txBody>
      </p:sp>
    </p:spTree>
    <p:extLst>
      <p:ext uri="{BB962C8B-B14F-4D97-AF65-F5344CB8AC3E}">
        <p14:creationId xmlns:p14="http://schemas.microsoft.com/office/powerpoint/2010/main" val="17329580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r>
              <a:rPr lang="en-US" altLang="en-US" b="1">
                <a:solidFill>
                  <a:srgbClr val="004F25"/>
                </a:solidFill>
              </a:rPr>
              <a:t>Termination of the Intervention, </a:t>
            </a:r>
            <a:r>
              <a:rPr lang="en-US" altLang="en-US" b="1" err="1">
                <a:solidFill>
                  <a:srgbClr val="004F25"/>
                </a:solidFill>
              </a:rPr>
              <a:t>cont</a:t>
            </a:r>
          </a:p>
        </p:txBody>
      </p:sp>
      <p:sp>
        <p:nvSpPr>
          <p:cNvPr id="14339" name="Content Placeholder 2"/>
          <p:cNvSpPr>
            <a:spLocks noGrp="1"/>
          </p:cNvSpPr>
          <p:nvPr>
            <p:ph sz="quarter" idx="10"/>
          </p:nvPr>
        </p:nvSpPr>
        <p:spPr>
          <a:xfrm>
            <a:off x="457200" y="1676400"/>
            <a:ext cx="8229600" cy="4419600"/>
          </a:xfrm>
        </p:spPr>
        <p:txBody>
          <a:bodyPr/>
          <a:lstStyle/>
          <a:p>
            <a:pPr marL="457200" indent="-457200">
              <a:buFont typeface="Arial"/>
              <a:buChar char="•"/>
            </a:pPr>
            <a:r>
              <a:rPr lang="en-US" altLang="en-US" b="1"/>
              <a:t>As soon as </a:t>
            </a:r>
            <a:r>
              <a:rPr lang="mr-IN" altLang="en-US" b="1"/>
              <a:t>…</a:t>
            </a:r>
            <a:endParaRPr lang="en-US" altLang="en-US" b="1"/>
          </a:p>
          <a:p>
            <a:pPr marL="457200" indent="-457200">
              <a:buFont typeface="Arial"/>
              <a:buChar char="•"/>
            </a:pPr>
            <a:endParaRPr lang="en-US" altLang="en-US" sz="1000"/>
          </a:p>
          <a:p>
            <a:pPr marL="457200" indent="-457200">
              <a:buFont typeface="Arial"/>
              <a:buChar char="•"/>
            </a:pPr>
            <a:r>
              <a:rPr lang="en-US" altLang="en-US" sz="2400"/>
              <a:t>unnecessary pain or significant distress</a:t>
            </a:r>
          </a:p>
          <a:p>
            <a:pPr marL="457200" indent="-457200">
              <a:buFont typeface="Arial"/>
              <a:buChar char="•"/>
            </a:pPr>
            <a:endParaRPr lang="en-US" altLang="en-US" sz="1000"/>
          </a:p>
          <a:p>
            <a:pPr marL="457200" indent="-457200">
              <a:buFont typeface="Arial"/>
              <a:buChar char="•"/>
            </a:pPr>
            <a:r>
              <a:rPr lang="en-US" altLang="en-US" sz="2400"/>
              <a:t>breathing or communication is compromised</a:t>
            </a:r>
          </a:p>
          <a:p>
            <a:endParaRPr lang="en-US" altLang="en-US" sz="1000"/>
          </a:p>
          <a:p>
            <a:pPr marL="457200" indent="-457200">
              <a:buFont typeface="Arial"/>
              <a:buChar char="•"/>
            </a:pPr>
            <a:r>
              <a:rPr lang="en-US" altLang="en-US" sz="2400"/>
              <a:t>behavior no longer poses imminent and substantial danger of physical injury or property damage</a:t>
            </a:r>
          </a:p>
          <a:p>
            <a:pPr marL="457200" indent="-457200">
              <a:buFont typeface="Arial"/>
              <a:buChar char="•"/>
            </a:pPr>
            <a:endParaRPr lang="en-US" altLang="en-US" sz="1000"/>
          </a:p>
          <a:p>
            <a:pPr marL="457200" indent="-457200">
              <a:buFont typeface="Arial"/>
              <a:buChar char="•"/>
            </a:pPr>
            <a:r>
              <a:rPr lang="en-US" altLang="en-US" sz="2400"/>
              <a:t>less restrictive interventions would be effective</a:t>
            </a:r>
          </a:p>
          <a:p>
            <a:pPr marL="457200" indent="-457200">
              <a:buFont typeface="Arial"/>
              <a:buChar char="•"/>
            </a:pPr>
            <a:endParaRPr lang="en-US" altLang="en-US" sz="1000"/>
          </a:p>
          <a:p>
            <a:pPr marL="457200" indent="-457200">
              <a:buFont typeface="Arial"/>
              <a:buChar char="•"/>
            </a:pPr>
            <a:r>
              <a:rPr lang="en-US" altLang="en-US" sz="2400"/>
              <a:t>Think about Frankie and his behavior plan ...</a:t>
            </a:r>
          </a:p>
          <a:p>
            <a:pPr marL="457200" indent="-457200">
              <a:buFont typeface="Arial"/>
              <a:buChar char="•"/>
            </a:pPr>
            <a:endParaRPr lang="en-US" altLang="en-US" sz="2400" b="1"/>
          </a:p>
        </p:txBody>
      </p:sp>
    </p:spTree>
    <p:extLst>
      <p:ext uri="{BB962C8B-B14F-4D97-AF65-F5344CB8AC3E}">
        <p14:creationId xmlns:p14="http://schemas.microsoft.com/office/powerpoint/2010/main" val="2950778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a:solidFill>
                  <a:srgbClr val="004F25"/>
                </a:solidFill>
              </a:rPr>
              <a:t>Definition: Seclusion</a:t>
            </a:r>
          </a:p>
        </p:txBody>
      </p:sp>
      <p:sp>
        <p:nvSpPr>
          <p:cNvPr id="3" name="Text Placeholder 2"/>
          <p:cNvSpPr>
            <a:spLocks noGrp="1"/>
          </p:cNvSpPr>
          <p:nvPr>
            <p:ph type="body" sz="quarter" idx="10"/>
          </p:nvPr>
        </p:nvSpPr>
        <p:spPr>
          <a:xfrm>
            <a:off x="533400" y="1600200"/>
            <a:ext cx="8153400" cy="4191000"/>
          </a:xfrm>
        </p:spPr>
        <p:txBody>
          <a:bodyPr/>
          <a:lstStyle/>
          <a:p>
            <a:r>
              <a:rPr lang="en-US" b="1"/>
              <a:t>Seclusion:</a:t>
            </a:r>
          </a:p>
          <a:p>
            <a:pPr marL="0" indent="0">
              <a:buNone/>
            </a:pPr>
            <a:endParaRPr lang="en-US" sz="800"/>
          </a:p>
          <a:p>
            <a:pPr lvl="1"/>
            <a:r>
              <a:rPr lang="en-US" sz="2400"/>
              <a:t>The confinement of a student </a:t>
            </a:r>
            <a:r>
              <a:rPr lang="en-US" sz="2400">
                <a:solidFill>
                  <a:srgbClr val="C00000"/>
                </a:solidFill>
              </a:rPr>
              <a:t>alone</a:t>
            </a:r>
            <a:r>
              <a:rPr lang="en-US" sz="2400"/>
              <a:t> in a room or area</a:t>
            </a:r>
          </a:p>
          <a:p>
            <a:pPr marL="457200" lvl="1" indent="0">
              <a:buNone/>
            </a:pPr>
            <a:endParaRPr lang="en-US" sz="2400"/>
          </a:p>
          <a:p>
            <a:pPr lvl="1"/>
            <a:r>
              <a:rPr lang="en-US" sz="2400"/>
              <a:t>The student is prevented or reasonably believes they will be </a:t>
            </a:r>
            <a:r>
              <a:rPr lang="en-US" sz="2400">
                <a:solidFill>
                  <a:srgbClr val="C00000"/>
                </a:solidFill>
              </a:rPr>
              <a:t>prevented from leaving</a:t>
            </a:r>
          </a:p>
          <a:p>
            <a:pPr marL="457200" lvl="1" indent="0">
              <a:buNone/>
            </a:pPr>
            <a:endParaRPr lang="en-US" sz="2400"/>
          </a:p>
          <a:p>
            <a:pPr lvl="1"/>
            <a:r>
              <a:rPr lang="en-US" sz="2400"/>
              <a:t>Does NOT include time-out or private processing, in which the student is not left alone and is under adult supervision</a:t>
            </a:r>
          </a:p>
        </p:txBody>
      </p:sp>
    </p:spTree>
    <p:extLst>
      <p:ext uri="{BB962C8B-B14F-4D97-AF65-F5344CB8AC3E}">
        <p14:creationId xmlns:p14="http://schemas.microsoft.com/office/powerpoint/2010/main" val="15903370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92150"/>
          </a:xfrm>
        </p:spPr>
        <p:txBody>
          <a:bodyPr>
            <a:normAutofit fontScale="90000"/>
          </a:bodyPr>
          <a:lstStyle/>
          <a:p>
            <a:r>
              <a:rPr lang="en-US" sz="4800" b="1">
                <a:solidFill>
                  <a:srgbClr val="004F25"/>
                </a:solidFill>
              </a:rPr>
              <a:t>Poll 17</a:t>
            </a:r>
          </a:p>
        </p:txBody>
      </p:sp>
      <p:sp>
        <p:nvSpPr>
          <p:cNvPr id="9" name="Text Placeholder 8">
            <a:extLst>
              <a:ext uri="{FF2B5EF4-FFF2-40B4-BE49-F238E27FC236}">
                <a16:creationId xmlns:a16="http://schemas.microsoft.com/office/drawing/2014/main" id="{318E28BC-B15D-9244-BD0A-E82E042BF89C}"/>
              </a:ext>
            </a:extLst>
          </p:cNvPr>
          <p:cNvSpPr>
            <a:spLocks noGrp="1"/>
          </p:cNvSpPr>
          <p:nvPr>
            <p:ph type="body" sz="quarter" idx="10"/>
          </p:nvPr>
        </p:nvSpPr>
        <p:spPr>
          <a:xfrm>
            <a:off x="533400" y="1447800"/>
            <a:ext cx="8153400" cy="4800600"/>
          </a:xfrm>
        </p:spPr>
        <p:txBody>
          <a:bodyPr/>
          <a:lstStyle/>
          <a:p>
            <a:pPr marL="0" lvl="0" indent="0" algn="ctr" fontAlgn="auto">
              <a:spcBef>
                <a:spcPts val="0"/>
              </a:spcBef>
              <a:spcAft>
                <a:spcPts val="0"/>
              </a:spcAft>
              <a:buNone/>
              <a:defRPr/>
            </a:pPr>
            <a:r>
              <a:rPr lang="en-US" sz="2000" b="1"/>
              <a:t>Given the following scenario, would the following intervention be permissible? Why or why not?</a:t>
            </a:r>
          </a:p>
          <a:p>
            <a:pPr marL="0" lvl="0" indent="0" fontAlgn="auto">
              <a:spcBef>
                <a:spcPts val="0"/>
              </a:spcBef>
              <a:spcAft>
                <a:spcPts val="0"/>
              </a:spcAft>
              <a:buNone/>
              <a:defRPr/>
            </a:pPr>
            <a:endParaRPr lang="en-US" sz="1400" b="1"/>
          </a:p>
          <a:p>
            <a:pPr marL="0" indent="0">
              <a:buNone/>
            </a:pPr>
            <a:r>
              <a:rPr lang="en-US" sz="1400"/>
              <a:t>Jayden is an 8th grader who struggles with peer relationships and managing his anger. During a group activity in English class, a friend accidentally steps on his new shoes, and Jayden starts threatening to fight him. He throws a punch which almost lands on his English teacher when she tries to intervene. She quickly calls for support and clears the classroom of all other students.</a:t>
            </a:r>
          </a:p>
          <a:p>
            <a:pPr marL="0" indent="0">
              <a:buNone/>
            </a:pPr>
            <a:endParaRPr lang="en-US" sz="1400"/>
          </a:p>
          <a:p>
            <a:pPr marL="0" indent="0">
              <a:buNone/>
            </a:pPr>
            <a:r>
              <a:rPr lang="en-US" sz="1400"/>
              <a:t>The two behavioral interventionists who respond are now alone in the classroom with Jayden, who is still extremely agitated and kicking each of them as hard as he can. They work to use verbal de-escalation and encourage him to use his breathing strategies, but he is not hearing them. He tries to bite one of the BI's when they attempt to restrain him. They determine it is not going to be effective to use restraint, leave the classroom, and close the door, starting a seclusion.</a:t>
            </a:r>
          </a:p>
          <a:p>
            <a:pPr marL="0" indent="0">
              <a:buNone/>
            </a:pPr>
            <a:endParaRPr lang="en-US" sz="1400"/>
          </a:p>
          <a:p>
            <a:pPr marL="0" indent="0">
              <a:buNone/>
            </a:pPr>
            <a:r>
              <a:rPr lang="en-US" sz="1400"/>
              <a:t>As the adults observe through the window in the classroom door, Jayden slowly begins to enter a calmer state. He takes some deep breaths and eventually stops kicking the door. Jayden begins to walk around the classroom, pacing. He asks them to open the door so he can have a drink of water, but the BI's state that he needs to have a "calm body" and remain seated for at least 30 seconds before they will let him leave.</a:t>
            </a:r>
          </a:p>
          <a:p>
            <a:pPr marL="0" indent="0">
              <a:buNone/>
            </a:pPr>
            <a:endParaRPr lang="en-US" sz="1600"/>
          </a:p>
          <a:p>
            <a:pPr marL="0" indent="0">
              <a:buNone/>
            </a:pPr>
            <a:endParaRPr lang="en-US" sz="1600"/>
          </a:p>
        </p:txBody>
      </p:sp>
    </p:spTree>
    <p:extLst>
      <p:ext uri="{BB962C8B-B14F-4D97-AF65-F5344CB8AC3E}">
        <p14:creationId xmlns:p14="http://schemas.microsoft.com/office/powerpoint/2010/main" val="127951236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a:noFill/>
        </p:spPr>
        <p:txBody>
          <a:bodyPr>
            <a:normAutofit fontScale="90000"/>
          </a:bodyPr>
          <a:lstStyle/>
          <a:p>
            <a:r>
              <a:rPr lang="en-US" sz="4800" b="1">
                <a:solidFill>
                  <a:srgbClr val="004F25"/>
                </a:solidFill>
              </a:rPr>
              <a:t>Poll 17 Answer</a:t>
            </a:r>
            <a:endParaRPr lang="en-US"/>
          </a:p>
        </p:txBody>
      </p:sp>
      <p:sp>
        <p:nvSpPr>
          <p:cNvPr id="3" name="Content Placeholder 2"/>
          <p:cNvSpPr>
            <a:spLocks noGrp="1"/>
          </p:cNvSpPr>
          <p:nvPr>
            <p:ph sz="quarter" idx="10"/>
          </p:nvPr>
        </p:nvSpPr>
        <p:spPr>
          <a:xfrm>
            <a:off x="457200" y="1600200"/>
            <a:ext cx="8229600" cy="4648200"/>
          </a:xfrm>
        </p:spPr>
        <p:txBody>
          <a:bodyPr/>
          <a:lstStyle/>
          <a:p>
            <a:pPr algn="ctr"/>
            <a:r>
              <a:rPr lang="en-US" sz="2200" b="1">
                <a:solidFill>
                  <a:srgbClr val="00501C"/>
                </a:solidFill>
              </a:rPr>
              <a:t>No, this use of seclusion is not permissible, as Jayden should have been allowed to leave the classroom (seclusion space) when he was no longer presenting a risk of physical harm through his behaviors.</a:t>
            </a:r>
          </a:p>
          <a:p>
            <a:pPr algn="ctr"/>
            <a:endParaRPr lang="en-US" sz="1000" b="1">
              <a:solidFill>
                <a:srgbClr val="00501C"/>
              </a:solidFill>
            </a:endParaRPr>
          </a:p>
          <a:p>
            <a:pPr marL="457200" indent="-457200">
              <a:buFont typeface="Arial" panose="020B0604020202020204" pitchFamily="34" charset="0"/>
              <a:buChar char="•"/>
            </a:pPr>
            <a:r>
              <a:rPr lang="en-US" sz="1800"/>
              <a:t>Seclusion is an emergency intervention that may only be used to prevent imminent physical harm</a:t>
            </a:r>
          </a:p>
          <a:p>
            <a:pPr marL="457200" indent="-457200">
              <a:buChar char="•"/>
            </a:pPr>
            <a:r>
              <a:rPr lang="en-US" sz="1800"/>
              <a:t>Seclusion must end when a student is no longer presenting this risk of harm OR if a less restrictive intervention could be effective</a:t>
            </a:r>
          </a:p>
          <a:p>
            <a:pPr marL="457200" indent="-457200">
              <a:buChar char="•"/>
            </a:pPr>
            <a:r>
              <a:rPr lang="en-US" sz="1800"/>
              <a:t>A student who is not following directions, but is no longer escalated to a level of physical danger, may not continue to be secluded</a:t>
            </a:r>
          </a:p>
          <a:p>
            <a:pPr marL="457200" indent="-457200">
              <a:buFont typeface="Arial" panose="020B0604020202020204" pitchFamily="34" charset="0"/>
              <a:buChar char="•"/>
            </a:pPr>
            <a:r>
              <a:rPr lang="en-US" sz="1800"/>
              <a:t>The student could be allowed to leave the room, or the trusted adult could enter the room to co-regulate with them further before they return to a situation with peers</a:t>
            </a:r>
          </a:p>
          <a:p>
            <a:pPr marL="457200" indent="-457200">
              <a:buFont typeface="Arial" panose="020B0604020202020204" pitchFamily="34" charset="0"/>
              <a:buChar char="•"/>
            </a:pPr>
            <a:endParaRPr lang="en-US" sz="1200"/>
          </a:p>
          <a:p>
            <a:pPr marL="457200" indent="-457200">
              <a:buFont typeface="Arial" panose="020B0604020202020204" pitchFamily="34" charset="0"/>
              <a:buChar char="•"/>
            </a:pPr>
            <a:endParaRPr lang="en-US" sz="2000"/>
          </a:p>
        </p:txBody>
      </p:sp>
    </p:spTree>
    <p:extLst>
      <p:ext uri="{BB962C8B-B14F-4D97-AF65-F5344CB8AC3E}">
        <p14:creationId xmlns:p14="http://schemas.microsoft.com/office/powerpoint/2010/main" val="194348826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AE0F5-4F81-4B4D-2609-EADF3832E061}"/>
              </a:ext>
            </a:extLst>
          </p:cNvPr>
          <p:cNvSpPr>
            <a:spLocks noGrp="1"/>
          </p:cNvSpPr>
          <p:nvPr>
            <p:ph type="ctrTitle"/>
          </p:nvPr>
        </p:nvSpPr>
        <p:spPr/>
        <p:txBody>
          <a:bodyPr/>
          <a:lstStyle/>
          <a:p>
            <a:r>
              <a:rPr lang="en-US"/>
              <a:t>In the Context of COVID-19</a:t>
            </a:r>
          </a:p>
        </p:txBody>
      </p:sp>
    </p:spTree>
    <p:extLst>
      <p:ext uri="{BB962C8B-B14F-4D97-AF65-F5344CB8AC3E}">
        <p14:creationId xmlns:p14="http://schemas.microsoft.com/office/powerpoint/2010/main" val="198330256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p:spPr>
        <p:txBody>
          <a:bodyPr>
            <a:normAutofit/>
          </a:bodyPr>
          <a:lstStyle/>
          <a:p>
            <a:r>
              <a:rPr lang="en-US" altLang="en-US" b="1">
                <a:solidFill>
                  <a:srgbClr val="004F25"/>
                </a:solidFill>
              </a:rPr>
              <a:t>Covid-19 Considerations</a:t>
            </a:r>
          </a:p>
        </p:txBody>
      </p:sp>
      <p:sp>
        <p:nvSpPr>
          <p:cNvPr id="14339" name="Content Placeholder 2"/>
          <p:cNvSpPr>
            <a:spLocks noGrp="1"/>
          </p:cNvSpPr>
          <p:nvPr>
            <p:ph sz="quarter" idx="10"/>
          </p:nvPr>
        </p:nvSpPr>
        <p:spPr>
          <a:xfrm>
            <a:off x="457200" y="1691640"/>
            <a:ext cx="8229600" cy="4389120"/>
          </a:xfrm>
          <a:noFill/>
        </p:spPr>
        <p:txBody>
          <a:bodyPr/>
          <a:lstStyle/>
          <a:p>
            <a:pPr marL="457200" indent="-457200">
              <a:buFont typeface="Arial"/>
              <a:buChar char="•"/>
            </a:pPr>
            <a:r>
              <a:rPr lang="en-US" altLang="en-US" sz="2200" b="1"/>
              <a:t>Fall 2020:  </a:t>
            </a:r>
          </a:p>
          <a:p>
            <a:pPr marL="1200150" lvl="1" indent="-457200">
              <a:buFont typeface="Arial"/>
              <a:buChar char="•"/>
            </a:pPr>
            <a:r>
              <a:rPr lang="en-US" altLang="en-US" sz="2000"/>
              <a:t>Exception granted:  during global pandemic, seclusion can be used instead of restraint as a means to mitigate the risk of viral transmission</a:t>
            </a:r>
          </a:p>
          <a:p>
            <a:pPr marL="457200" indent="-457200">
              <a:buFont typeface="Arial"/>
              <a:buChar char="•"/>
            </a:pPr>
            <a:r>
              <a:rPr lang="en-US" altLang="en-US" sz="2200" b="1"/>
              <a:t>Fall 2021:</a:t>
            </a:r>
          </a:p>
          <a:p>
            <a:pPr marL="1200150" lvl="1" indent="-457200">
              <a:buFont typeface="Arial"/>
              <a:buChar char="•"/>
            </a:pPr>
            <a:r>
              <a:rPr lang="en-US" altLang="en-US" sz="2000"/>
              <a:t>Schools serving students not yet eligible for a covid vaccine (ages 5-12) are able to use the exception above.</a:t>
            </a:r>
          </a:p>
          <a:p>
            <a:pPr marL="1200150" lvl="1" indent="-457200">
              <a:buFont typeface="Arial"/>
              <a:buChar char="•"/>
            </a:pPr>
            <a:endParaRPr lang="en-US" altLang="en-US" sz="1000"/>
          </a:p>
          <a:p>
            <a:pPr marL="1200150" lvl="1" indent="-457200">
              <a:buFont typeface="Arial"/>
              <a:buChar char="•"/>
            </a:pPr>
            <a:r>
              <a:rPr lang="en-US" altLang="en-US" sz="2000"/>
              <a:t>Schools serving students eligible for covid vaccine (ages 12 and up) should return to use of seclusion only when restraint is contraindicated.</a:t>
            </a:r>
            <a:endParaRPr lang="en-US"/>
          </a:p>
          <a:p>
            <a:pPr marL="457200" indent="-457200">
              <a:buFont typeface="Arial"/>
              <a:buChar char="•"/>
            </a:pPr>
            <a:r>
              <a:rPr lang="en-US" altLang="en-US" sz="2200" b="1"/>
              <a:t>Fall 2022:</a:t>
            </a:r>
            <a:endParaRPr lang="en-US" altLang="en-US" sz="2400" b="1"/>
          </a:p>
          <a:p>
            <a:pPr marL="1200150" lvl="1" indent="-457200">
              <a:buFont typeface="Arial"/>
              <a:buChar char="•"/>
            </a:pPr>
            <a:r>
              <a:rPr lang="en-US" altLang="en-US" sz="2000"/>
              <a:t>No formal covid considerations</a:t>
            </a:r>
          </a:p>
          <a:p>
            <a:pPr marL="1200150" lvl="1" indent="-457200"/>
            <a:endParaRPr lang="en-US" altLang="en-US" sz="1800"/>
          </a:p>
        </p:txBody>
      </p:sp>
    </p:spTree>
    <p:extLst>
      <p:ext uri="{BB962C8B-B14F-4D97-AF65-F5344CB8AC3E}">
        <p14:creationId xmlns:p14="http://schemas.microsoft.com/office/powerpoint/2010/main" val="330357744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p:spPr>
        <p:txBody>
          <a:bodyPr>
            <a:normAutofit/>
          </a:bodyPr>
          <a:lstStyle/>
          <a:p>
            <a:r>
              <a:rPr lang="en-US" altLang="en-US" b="1">
                <a:solidFill>
                  <a:srgbClr val="004F25"/>
                </a:solidFill>
              </a:rPr>
              <a:t>Covid-19 Considerations, cont.</a:t>
            </a:r>
          </a:p>
        </p:txBody>
      </p:sp>
      <p:sp>
        <p:nvSpPr>
          <p:cNvPr id="14339" name="Content Placeholder 2"/>
          <p:cNvSpPr>
            <a:spLocks noGrp="1"/>
          </p:cNvSpPr>
          <p:nvPr>
            <p:ph sz="quarter" idx="10"/>
          </p:nvPr>
        </p:nvSpPr>
        <p:spPr>
          <a:xfrm>
            <a:off x="457200" y="1447800"/>
            <a:ext cx="8229600" cy="4724400"/>
          </a:xfrm>
          <a:noFill/>
        </p:spPr>
        <p:txBody>
          <a:bodyPr/>
          <a:lstStyle/>
          <a:p>
            <a:pPr marL="342900" indent="-342900">
              <a:buFont typeface="Arial" panose="020B0604020202020204" pitchFamily="34" charset="0"/>
              <a:buChar char="•"/>
            </a:pPr>
            <a:r>
              <a:rPr lang="en-US" altLang="en-US" sz="2800" b="1"/>
              <a:t>Remember, under any circumstances:</a:t>
            </a:r>
          </a:p>
          <a:p>
            <a:pPr marL="1085850" lvl="1" indent="-342900">
              <a:buFont typeface="Arial" panose="020B0604020202020204" pitchFamily="34" charset="0"/>
              <a:buChar char="•"/>
            </a:pPr>
            <a:r>
              <a:rPr lang="en-US" altLang="en-US" sz="2400" b="1"/>
              <a:t>Teams may meet on case-by-case basis to determine whether restraint is contraindicated</a:t>
            </a:r>
          </a:p>
          <a:p>
            <a:pPr marL="1485900" lvl="2" indent="-342900"/>
            <a:r>
              <a:rPr lang="en-US" altLang="en-US" sz="2000"/>
              <a:t>Include parents/guardians</a:t>
            </a:r>
          </a:p>
          <a:p>
            <a:pPr marL="1485900" lvl="2" indent="-342900"/>
            <a:r>
              <a:rPr lang="en-US" altLang="en-US" sz="2000"/>
              <a:t>Include covid coordinator, school nurse, other medical professionals</a:t>
            </a:r>
          </a:p>
          <a:p>
            <a:pPr marL="1485900" lvl="2" indent="-342900"/>
            <a:r>
              <a:rPr lang="en-US" altLang="en-US" sz="2000"/>
              <a:t>Consider physical, medical, psychological factors and personal history</a:t>
            </a:r>
          </a:p>
          <a:p>
            <a:pPr marL="1485900" lvl="2" indent="-342900"/>
            <a:r>
              <a:rPr lang="en-US" altLang="en-US" sz="2000"/>
              <a:t>Consider what data tells you</a:t>
            </a:r>
          </a:p>
          <a:p>
            <a:pPr marL="1485900" lvl="2" indent="-342900"/>
            <a:r>
              <a:rPr lang="en-US" altLang="en-US" sz="2000"/>
              <a:t>Consider whether student is eligible for but not vaccinated</a:t>
            </a:r>
          </a:p>
          <a:p>
            <a:pPr marL="1485900" lvl="2" indent="-342900"/>
            <a:r>
              <a:rPr lang="en-US" altLang="en-US" sz="2000"/>
              <a:t>Consider factors such as spitting or biting that may pose greater risk of viral transmission</a:t>
            </a:r>
          </a:p>
          <a:p>
            <a:pPr lvl="1" indent="0">
              <a:buNone/>
            </a:pPr>
            <a:endParaRPr lang="en-US" altLang="en-US" sz="1800"/>
          </a:p>
        </p:txBody>
      </p:sp>
    </p:spTree>
    <p:extLst>
      <p:ext uri="{BB962C8B-B14F-4D97-AF65-F5344CB8AC3E}">
        <p14:creationId xmlns:p14="http://schemas.microsoft.com/office/powerpoint/2010/main" val="14828789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304800"/>
            <a:ext cx="8229600" cy="1371600"/>
          </a:xfrm>
        </p:spPr>
        <p:txBody>
          <a:bodyPr>
            <a:noAutofit/>
          </a:bodyPr>
          <a:lstStyle/>
          <a:p>
            <a:r>
              <a:rPr lang="en-US" altLang="en-US" b="1">
                <a:solidFill>
                  <a:srgbClr val="004F25"/>
                </a:solidFill>
              </a:rPr>
              <a:t>Following the Termination of the Intervention</a:t>
            </a:r>
          </a:p>
        </p:txBody>
      </p:sp>
      <p:sp>
        <p:nvSpPr>
          <p:cNvPr id="14339" name="Content Placeholder 2"/>
          <p:cNvSpPr>
            <a:spLocks noGrp="1"/>
          </p:cNvSpPr>
          <p:nvPr>
            <p:ph sz="quarter" idx="10"/>
          </p:nvPr>
        </p:nvSpPr>
        <p:spPr>
          <a:xfrm>
            <a:off x="457200" y="2362200"/>
            <a:ext cx="8229600" cy="3886200"/>
          </a:xfrm>
        </p:spPr>
        <p:txBody>
          <a:bodyPr/>
          <a:lstStyle/>
          <a:p>
            <a:pPr marL="457200" indent="-457200">
              <a:buFont typeface="Arial"/>
              <a:buChar char="•"/>
            </a:pPr>
            <a:r>
              <a:rPr lang="en-US" altLang="en-US" sz="2000"/>
              <a:t>Student shall be evaluated and monitored for the remainder of the school day</a:t>
            </a:r>
          </a:p>
          <a:p>
            <a:pPr marL="457200" indent="-457200">
              <a:buFont typeface="Arial"/>
              <a:buChar char="•"/>
            </a:pPr>
            <a:endParaRPr lang="en-US" altLang="en-US" sz="2000"/>
          </a:p>
          <a:p>
            <a:pPr marL="457200" indent="-457200">
              <a:buFont typeface="Arial"/>
              <a:buChar char="•"/>
            </a:pPr>
            <a:r>
              <a:rPr lang="en-US" altLang="en-US" sz="2000"/>
              <a:t>A routine physical/medical assessment shall be conducted by someone who was not involved in the intervention</a:t>
            </a:r>
          </a:p>
          <a:p>
            <a:endParaRPr lang="en-US" altLang="en-US" sz="2000"/>
          </a:p>
          <a:p>
            <a:pPr marL="457200" indent="-457200">
              <a:buFont typeface="Arial"/>
              <a:buChar char="•"/>
            </a:pPr>
            <a:r>
              <a:rPr lang="en-US" altLang="en-US" sz="2000"/>
              <a:t>Any injury received as a result of the intervention must be documented</a:t>
            </a:r>
          </a:p>
          <a:p>
            <a:endParaRPr lang="en-US" altLang="en-US"/>
          </a:p>
        </p:txBody>
      </p:sp>
    </p:spTree>
    <p:extLst>
      <p:ext uri="{BB962C8B-B14F-4D97-AF65-F5344CB8AC3E}">
        <p14:creationId xmlns:p14="http://schemas.microsoft.com/office/powerpoint/2010/main" val="17329580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Autofit/>
          </a:bodyPr>
          <a:lstStyle/>
          <a:p>
            <a:r>
              <a:rPr lang="en-US" altLang="en-US" sz="4400" b="1">
                <a:solidFill>
                  <a:srgbClr val="004F25"/>
                </a:solidFill>
              </a:rPr>
              <a:t>Reporting of Restraint/Seclusion</a:t>
            </a:r>
          </a:p>
        </p:txBody>
      </p:sp>
      <p:sp>
        <p:nvSpPr>
          <p:cNvPr id="14339" name="Content Placeholder 2"/>
          <p:cNvSpPr>
            <a:spLocks noGrp="1"/>
          </p:cNvSpPr>
          <p:nvPr>
            <p:ph sz="quarter" idx="10"/>
          </p:nvPr>
        </p:nvSpPr>
        <p:spPr>
          <a:xfrm>
            <a:off x="457200" y="2667000"/>
            <a:ext cx="8229600" cy="3429000"/>
          </a:xfrm>
        </p:spPr>
        <p:txBody>
          <a:bodyPr/>
          <a:lstStyle/>
          <a:p>
            <a:pPr marL="457200" indent="-457200">
              <a:buFont typeface="Arial"/>
              <a:buChar char="•"/>
            </a:pPr>
            <a:r>
              <a:rPr lang="en-US" altLang="en-US"/>
              <a:t>To the School Administrator:	</a:t>
            </a:r>
          </a:p>
          <a:p>
            <a:pPr marL="1200150" lvl="1" indent="-457200">
              <a:buFont typeface="Arial"/>
              <a:buChar char="•"/>
            </a:pPr>
            <a:r>
              <a:rPr lang="en-US" altLang="en-US" sz="2200"/>
              <a:t>As soon as possible, no later than the end of the school day on which the intervention occurred</a:t>
            </a:r>
          </a:p>
          <a:p>
            <a:r>
              <a:rPr lang="en-US" altLang="en-US"/>
              <a:t>	</a:t>
            </a:r>
          </a:p>
        </p:txBody>
      </p:sp>
    </p:spTree>
    <p:extLst>
      <p:ext uri="{BB962C8B-B14F-4D97-AF65-F5344CB8AC3E}">
        <p14:creationId xmlns:p14="http://schemas.microsoft.com/office/powerpoint/2010/main" val="173295803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400" b="1">
                <a:solidFill>
                  <a:srgbClr val="004F25"/>
                </a:solidFill>
              </a:rPr>
              <a:t>Reporting to Parents</a:t>
            </a:r>
          </a:p>
        </p:txBody>
      </p:sp>
      <p:sp>
        <p:nvSpPr>
          <p:cNvPr id="3" name="Content Placeholder 2"/>
          <p:cNvSpPr>
            <a:spLocks noGrp="1"/>
          </p:cNvSpPr>
          <p:nvPr>
            <p:ph sz="quarter" idx="10"/>
          </p:nvPr>
        </p:nvSpPr>
        <p:spPr>
          <a:xfrm>
            <a:off x="457200" y="1600200"/>
            <a:ext cx="8229600" cy="4800600"/>
          </a:xfrm>
        </p:spPr>
        <p:txBody>
          <a:bodyPr/>
          <a:lstStyle/>
          <a:p>
            <a:pPr marL="457200" indent="-457200">
              <a:buFont typeface="Arial"/>
              <a:buChar char="•"/>
            </a:pPr>
            <a:r>
              <a:rPr lang="en-US" sz="2800"/>
              <a:t>To the parents/guardians:</a:t>
            </a:r>
          </a:p>
          <a:p>
            <a:endParaRPr lang="en-US" sz="800"/>
          </a:p>
          <a:p>
            <a:pPr marL="1200150" lvl="1" indent="-457200">
              <a:buFont typeface="Arial"/>
              <a:buChar char="•"/>
            </a:pPr>
            <a:r>
              <a:rPr lang="en-US" sz="2200"/>
              <a:t>School administrator must make documented attempt to provide verbal or electronic notice to parents as soon as possible, no later than the school day on which the intervention occurred</a:t>
            </a:r>
          </a:p>
          <a:p>
            <a:pPr lvl="1" indent="0">
              <a:buNone/>
            </a:pPr>
            <a:endParaRPr lang="en-US" sz="2200"/>
          </a:p>
          <a:p>
            <a:pPr marL="1200150" lvl="1" indent="-457200">
              <a:buFont typeface="Arial"/>
              <a:buChar char="•"/>
            </a:pPr>
            <a:r>
              <a:rPr lang="en-US" sz="2200"/>
              <a:t>Written notice must be provided to parents within 24 hours of  the intervention</a:t>
            </a:r>
          </a:p>
          <a:p>
            <a:pPr lvl="1" indent="0">
              <a:buNone/>
            </a:pPr>
            <a:endParaRPr lang="en-US" sz="2200"/>
          </a:p>
          <a:p>
            <a:pPr marL="1200150" lvl="1" indent="-457200">
              <a:buFont typeface="Arial"/>
              <a:buChar char="•"/>
            </a:pPr>
            <a:r>
              <a:rPr lang="en-US" sz="2200"/>
              <a:t>Written notice must include an invitation for the parents to participate in debriefing</a:t>
            </a:r>
          </a:p>
          <a:p>
            <a:endParaRPr lang="en-US"/>
          </a:p>
        </p:txBody>
      </p:sp>
    </p:spTree>
    <p:extLst>
      <p:ext uri="{BB962C8B-B14F-4D97-AF65-F5344CB8AC3E}">
        <p14:creationId xmlns:p14="http://schemas.microsoft.com/office/powerpoint/2010/main" val="260186337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rmAutofit/>
          </a:bodyPr>
          <a:lstStyle/>
          <a:p>
            <a:r>
              <a:rPr lang="en-US" sz="4400" b="1">
                <a:solidFill>
                  <a:srgbClr val="004F25"/>
                </a:solidFill>
              </a:rPr>
              <a:t>Reporting to the Superintendent</a:t>
            </a:r>
          </a:p>
        </p:txBody>
      </p:sp>
      <p:sp>
        <p:nvSpPr>
          <p:cNvPr id="3" name="Content Placeholder 2"/>
          <p:cNvSpPr>
            <a:spLocks noGrp="1"/>
          </p:cNvSpPr>
          <p:nvPr>
            <p:ph sz="quarter" idx="10"/>
          </p:nvPr>
        </p:nvSpPr>
        <p:spPr>
          <a:xfrm>
            <a:off x="457200" y="1219200"/>
            <a:ext cx="8229600" cy="5257800"/>
          </a:xfrm>
        </p:spPr>
        <p:txBody>
          <a:bodyPr/>
          <a:lstStyle/>
          <a:p>
            <a:pPr marL="457200" indent="-457200">
              <a:buFont typeface="Arial"/>
              <a:buChar char="•"/>
            </a:pPr>
            <a:r>
              <a:rPr lang="en-US" sz="2800"/>
              <a:t>To the superintendent within 3 school days of the incident:</a:t>
            </a:r>
          </a:p>
          <a:p>
            <a:pPr marL="457200" indent="-457200">
              <a:buFont typeface="Arial"/>
              <a:buChar char="•"/>
            </a:pPr>
            <a:endParaRPr lang="en-US" sz="1600"/>
          </a:p>
          <a:p>
            <a:pPr marL="1200150" lvl="1" indent="-457200">
              <a:buFont typeface="Arial"/>
              <a:buChar char="•"/>
            </a:pPr>
            <a:r>
              <a:rPr lang="en-US" sz="2200"/>
              <a:t>Any death, injury, or hospitalization</a:t>
            </a:r>
          </a:p>
          <a:p>
            <a:pPr marL="1200150" lvl="1" indent="-457200">
              <a:buFont typeface="Arial"/>
              <a:buChar char="•"/>
            </a:pPr>
            <a:r>
              <a:rPr lang="en-US" sz="2200"/>
              <a:t>An individual staff member who’s used restraint or seclusion 3 separate times on one or more students</a:t>
            </a:r>
          </a:p>
          <a:p>
            <a:pPr marL="1200150" lvl="1" indent="-457200">
              <a:buFont typeface="Arial"/>
              <a:buChar char="•"/>
            </a:pPr>
            <a:r>
              <a:rPr lang="en-US" sz="2200"/>
              <a:t>The intervention lasted more than 15 minutes</a:t>
            </a:r>
          </a:p>
          <a:p>
            <a:pPr marL="1200150" lvl="1" indent="-457200">
              <a:buFont typeface="Arial"/>
              <a:buChar char="•"/>
            </a:pPr>
            <a:r>
              <a:rPr lang="en-US" sz="2200"/>
              <a:t>A student has been restrained or secluded 3 or more times per school year</a:t>
            </a:r>
          </a:p>
          <a:p>
            <a:pPr marL="1200150" lvl="1" indent="-457200">
              <a:buFont typeface="Arial"/>
              <a:buChar char="•"/>
            </a:pPr>
            <a:r>
              <a:rPr lang="en-US" sz="2200"/>
              <a:t>A student has been restrained or secluded more than once in one school day</a:t>
            </a:r>
          </a:p>
          <a:p>
            <a:pPr marL="1200150" lvl="1" indent="-457200">
              <a:buFont typeface="Arial"/>
              <a:buChar char="•"/>
            </a:pPr>
            <a:r>
              <a:rPr lang="en-US" sz="2200"/>
              <a:t>The intervention was used in violation of the rules</a:t>
            </a:r>
          </a:p>
          <a:p>
            <a:pPr marL="1200150" lvl="1" indent="-457200">
              <a:buFont typeface="Arial"/>
              <a:buChar char="•"/>
            </a:pPr>
            <a:endParaRPr lang="en-US" sz="2200"/>
          </a:p>
          <a:p>
            <a:endParaRPr lang="en-US"/>
          </a:p>
        </p:txBody>
      </p:sp>
    </p:spTree>
    <p:extLst>
      <p:ext uri="{BB962C8B-B14F-4D97-AF65-F5344CB8AC3E}">
        <p14:creationId xmlns:p14="http://schemas.microsoft.com/office/powerpoint/2010/main" val="61144364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a:solidFill>
                  <a:srgbClr val="004F25"/>
                </a:solidFill>
              </a:rPr>
              <a:t>Reporting to the AOE</a:t>
            </a:r>
          </a:p>
        </p:txBody>
      </p:sp>
      <p:sp>
        <p:nvSpPr>
          <p:cNvPr id="3" name="Content Placeholder 2"/>
          <p:cNvSpPr>
            <a:spLocks noGrp="1"/>
          </p:cNvSpPr>
          <p:nvPr>
            <p:ph sz="quarter" idx="10"/>
          </p:nvPr>
        </p:nvSpPr>
        <p:spPr>
          <a:xfrm>
            <a:off x="457200" y="1600200"/>
            <a:ext cx="8229600" cy="4800600"/>
          </a:xfrm>
        </p:spPr>
        <p:txBody>
          <a:bodyPr/>
          <a:lstStyle/>
          <a:p>
            <a:pPr marL="457200" indent="-457200">
              <a:buFont typeface="Arial"/>
              <a:buChar char="•"/>
            </a:pPr>
            <a:r>
              <a:rPr lang="en-US" sz="2800"/>
              <a:t>To the secretary of the Agency of Education within three school days of the superintendent’s receipt of the report:</a:t>
            </a:r>
          </a:p>
          <a:p>
            <a:endParaRPr lang="en-US" sz="800"/>
          </a:p>
          <a:p>
            <a:pPr marL="1200150" lvl="1" indent="-457200">
              <a:buFont typeface="Arial"/>
              <a:buChar char="•"/>
            </a:pPr>
            <a:r>
              <a:rPr lang="en-US" sz="2200"/>
              <a:t>Death or injury requiring outside medical attention</a:t>
            </a:r>
          </a:p>
          <a:p>
            <a:pPr lvl="1" indent="0">
              <a:buNone/>
            </a:pPr>
            <a:endParaRPr lang="en-US" sz="2200"/>
          </a:p>
          <a:p>
            <a:pPr marL="1200150" lvl="1" indent="-457200">
              <a:buFont typeface="Arial"/>
              <a:buChar char="•"/>
            </a:pPr>
            <a:r>
              <a:rPr lang="en-US" sz="2200"/>
              <a:t>Duration of more than 30 minutes</a:t>
            </a:r>
          </a:p>
          <a:p>
            <a:pPr lvl="1" indent="0">
              <a:buNone/>
            </a:pPr>
            <a:endParaRPr lang="en-US" sz="2200"/>
          </a:p>
          <a:p>
            <a:pPr marL="1200150" lvl="1" indent="-457200">
              <a:buFont typeface="Arial"/>
              <a:buChar char="•"/>
            </a:pPr>
            <a:r>
              <a:rPr lang="en-US" sz="2200"/>
              <a:t>Violation of the rule</a:t>
            </a:r>
          </a:p>
          <a:p>
            <a:pPr marL="1200150" lvl="1" indent="-457200">
              <a:buFont typeface="Arial"/>
              <a:buChar char="•"/>
            </a:pPr>
            <a:endParaRPr lang="en-US"/>
          </a:p>
          <a:p>
            <a:endParaRPr lang="en-US"/>
          </a:p>
          <a:p>
            <a:endParaRPr lang="en-US"/>
          </a:p>
          <a:p>
            <a:r>
              <a:rPr lang="en-US"/>
              <a:t>	</a:t>
            </a:r>
          </a:p>
        </p:txBody>
      </p:sp>
    </p:spTree>
    <p:extLst>
      <p:ext uri="{BB962C8B-B14F-4D97-AF65-F5344CB8AC3E}">
        <p14:creationId xmlns:p14="http://schemas.microsoft.com/office/powerpoint/2010/main" val="3118743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a:solidFill>
                  <a:schemeClr val="accent1"/>
                </a:solidFill>
              </a:rPr>
              <a:t>Poll 1</a:t>
            </a:r>
          </a:p>
        </p:txBody>
      </p:sp>
      <p:sp>
        <p:nvSpPr>
          <p:cNvPr id="3" name="Text Placeholder 2"/>
          <p:cNvSpPr>
            <a:spLocks noGrp="1"/>
          </p:cNvSpPr>
          <p:nvPr>
            <p:ph type="body" sz="quarter" idx="10"/>
          </p:nvPr>
        </p:nvSpPr>
        <p:spPr>
          <a:xfrm>
            <a:off x="533400" y="1524000"/>
            <a:ext cx="8153400" cy="44958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400" b="1">
                <a:latin typeface="+mj-lt"/>
              </a:rPr>
              <a:t>Does the following incident involve the use of seclusion?  </a:t>
            </a:r>
          </a:p>
          <a:p>
            <a:pPr marL="0" marR="0" lvl="0" indent="0" algn="ctr" defTabSz="914400" eaLnBrk="1" fontAlgn="auto" latinLnBrk="0" hangingPunct="1">
              <a:lnSpc>
                <a:spcPct val="100000"/>
              </a:lnSpc>
              <a:spcBef>
                <a:spcPts val="0"/>
              </a:spcBef>
              <a:spcAft>
                <a:spcPts val="0"/>
              </a:spcAft>
              <a:buClrTx/>
              <a:buSzTx/>
              <a:buFontTx/>
              <a:buNone/>
              <a:tabLst/>
              <a:defRPr/>
            </a:pPr>
            <a:r>
              <a:rPr lang="en-US" sz="2400" b="1">
                <a:latin typeface="+mj-lt"/>
              </a:rPr>
              <a:t>Why or why not?</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b="1">
              <a:latin typeface="+mj-lt"/>
            </a:endParaRPr>
          </a:p>
          <a:p>
            <a:pPr marL="0" lvl="0" indent="0" fontAlgn="auto">
              <a:spcBef>
                <a:spcPts val="0"/>
              </a:spcBef>
              <a:spcAft>
                <a:spcPts val="0"/>
              </a:spcAft>
              <a:buNone/>
              <a:defRPr/>
            </a:pPr>
            <a:r>
              <a:rPr lang="en-US" sz="2000" err="1"/>
              <a:t>Zuri</a:t>
            </a:r>
            <a:r>
              <a:rPr lang="en-US" sz="2000"/>
              <a:t> began kicking a peer who was in line in front of her and wouldn’t stop when her Behavior Interventionist (BI) attempted to intervene and de-escalate.</a:t>
            </a:r>
          </a:p>
          <a:p>
            <a:pPr marL="0" lvl="0" indent="0" fontAlgn="auto">
              <a:spcBef>
                <a:spcPts val="0"/>
              </a:spcBef>
              <a:spcAft>
                <a:spcPts val="0"/>
              </a:spcAft>
              <a:buNone/>
              <a:defRPr/>
            </a:pPr>
            <a:endParaRPr lang="en-US" sz="1200"/>
          </a:p>
          <a:p>
            <a:pPr marL="0" lvl="0" indent="0" fontAlgn="auto">
              <a:spcBef>
                <a:spcPts val="0"/>
              </a:spcBef>
              <a:spcAft>
                <a:spcPts val="0"/>
              </a:spcAft>
              <a:buNone/>
              <a:defRPr/>
            </a:pPr>
            <a:r>
              <a:rPr lang="en-US" sz="2000"/>
              <a:t>The BI walked with her into the “quiet room,” where the door was closed and </a:t>
            </a:r>
            <a:r>
              <a:rPr lang="en-US" sz="2000" err="1"/>
              <a:t>Zuri</a:t>
            </a:r>
            <a:r>
              <a:rPr lang="en-US" sz="2000"/>
              <a:t> was not permitted to leave until she’d discussed the incident with her BI. </a:t>
            </a:r>
          </a:p>
          <a:p>
            <a:pPr marL="0" lvl="0" indent="0" fontAlgn="auto">
              <a:spcBef>
                <a:spcPts val="0"/>
              </a:spcBef>
              <a:spcAft>
                <a:spcPts val="0"/>
              </a:spcAft>
              <a:buNone/>
              <a:defRPr/>
            </a:pPr>
            <a:r>
              <a:rPr lang="en-US" sz="2000"/>
              <a:t> </a:t>
            </a:r>
          </a:p>
          <a:p>
            <a:pPr marL="0" lvl="0" indent="0" fontAlgn="auto">
              <a:spcBef>
                <a:spcPts val="0"/>
              </a:spcBef>
              <a:spcAft>
                <a:spcPts val="0"/>
              </a:spcAft>
              <a:buNone/>
              <a:defRPr/>
            </a:pPr>
            <a:r>
              <a:rPr lang="en-US" sz="2000"/>
              <a:t>Together, </a:t>
            </a:r>
            <a:r>
              <a:rPr lang="en-US" sz="2000" err="1"/>
              <a:t>Zuri</a:t>
            </a:r>
            <a:r>
              <a:rPr lang="en-US" sz="2000"/>
              <a:t> and her BI processed the situation and made a plan for what to do the next time she became upset with a peer.</a:t>
            </a:r>
          </a:p>
          <a:p>
            <a:pPr marL="0" marR="0" lvl="0" indent="0" defTabSz="914400" eaLnBrk="1" fontAlgn="auto" latinLnBrk="0" hangingPunct="1">
              <a:lnSpc>
                <a:spcPct val="100000"/>
              </a:lnSpc>
              <a:spcBef>
                <a:spcPts val="0"/>
              </a:spcBef>
              <a:spcAft>
                <a:spcPts val="0"/>
              </a:spcAft>
              <a:buClrTx/>
              <a:buSzTx/>
              <a:buFontTx/>
              <a:buNone/>
              <a:tabLst/>
              <a:defRPr/>
            </a:pPr>
            <a:endParaRPr lang="en-US" sz="1400">
              <a:latin typeface="+mj-lt"/>
            </a:endParaRPr>
          </a:p>
        </p:txBody>
      </p:sp>
    </p:spTree>
    <p:extLst>
      <p:ext uri="{BB962C8B-B14F-4D97-AF65-F5344CB8AC3E}">
        <p14:creationId xmlns:p14="http://schemas.microsoft.com/office/powerpoint/2010/main" val="5309234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a:solidFill>
                  <a:srgbClr val="004F25"/>
                </a:solidFill>
              </a:rPr>
              <a:t>New Reporting Form</a:t>
            </a:r>
          </a:p>
        </p:txBody>
      </p:sp>
      <p:sp>
        <p:nvSpPr>
          <p:cNvPr id="3" name="Content Placeholder 2"/>
          <p:cNvSpPr>
            <a:spLocks noGrp="1"/>
          </p:cNvSpPr>
          <p:nvPr>
            <p:ph sz="quarter" idx="10"/>
          </p:nvPr>
        </p:nvSpPr>
        <p:spPr>
          <a:xfrm>
            <a:off x="457200" y="1600200"/>
            <a:ext cx="8229600" cy="4800600"/>
          </a:xfrm>
        </p:spPr>
        <p:txBody>
          <a:bodyPr/>
          <a:lstStyle/>
          <a:p>
            <a:pPr marL="457200" indent="-457200">
              <a:buFont typeface="Arial"/>
              <a:buChar char="•"/>
            </a:pPr>
            <a:r>
              <a:rPr lang="en-US" sz="2800"/>
              <a:t>For incidents that meet the criteria to be reported to the Secretary/Agency of Education, we now request they be sent virtually</a:t>
            </a:r>
          </a:p>
          <a:p>
            <a:pPr marL="457200" indent="-457200">
              <a:buFont typeface="Arial"/>
              <a:buChar char="•"/>
            </a:pPr>
            <a:r>
              <a:rPr lang="en-US" sz="2800"/>
              <a:t>Link to the online form is available on state webpage and its use will be mandated in a memo to superintendents</a:t>
            </a:r>
          </a:p>
          <a:p>
            <a:pPr marL="457200" indent="-457200">
              <a:buFont typeface="Arial"/>
              <a:buChar char="•"/>
            </a:pPr>
            <a:r>
              <a:rPr lang="en-US" sz="2800"/>
              <a:t>Allows better data collection and analysis so that we can offer support to those in the field and examine trends in incidents of restraint and seclusion in schools</a:t>
            </a:r>
            <a:endParaRPr lang="en-US"/>
          </a:p>
        </p:txBody>
      </p:sp>
    </p:spTree>
    <p:extLst>
      <p:ext uri="{BB962C8B-B14F-4D97-AF65-F5344CB8AC3E}">
        <p14:creationId xmlns:p14="http://schemas.microsoft.com/office/powerpoint/2010/main" val="21049738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a:solidFill>
                  <a:srgbClr val="004F25"/>
                </a:solidFill>
              </a:rPr>
              <a:t>COMMENTS &amp; QUESTIONS</a:t>
            </a:r>
          </a:p>
        </p:txBody>
      </p:sp>
      <p:pic>
        <p:nvPicPr>
          <p:cNvPr id="4" name="Content Placeholder 3" descr="Several cartoon people have speech bubbles and thought bubbles above their heads." title="Comments and questions image"/>
          <p:cNvPicPr>
            <a:picLocks noGrp="1" noChangeAspect="1"/>
          </p:cNvPicPr>
          <p:nvPr>
            <p:ph sz="quarter" idx="10"/>
          </p:nvPr>
        </p:nvPicPr>
        <p:blipFill>
          <a:blip r:embed="rId2">
            <a:extLst>
              <a:ext uri="{28A0092B-C50C-407E-A947-70E740481C1C}">
                <a14:useLocalDpi xmlns:a14="http://schemas.microsoft.com/office/drawing/2010/main" val="0"/>
              </a:ext>
            </a:extLst>
          </a:blip>
          <a:stretch>
            <a:fillRect/>
          </a:stretch>
        </p:blipFill>
        <p:spPr>
          <a:xfrm>
            <a:off x="1531937" y="1524000"/>
            <a:ext cx="6080125" cy="4291853"/>
          </a:xfrm>
        </p:spPr>
      </p:pic>
    </p:spTree>
    <p:extLst>
      <p:ext uri="{BB962C8B-B14F-4D97-AF65-F5344CB8AC3E}">
        <p14:creationId xmlns:p14="http://schemas.microsoft.com/office/powerpoint/2010/main" val="97177987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EEC46-4CD2-DE4F-95C9-7FCF5B244DB2}"/>
              </a:ext>
            </a:extLst>
          </p:cNvPr>
          <p:cNvSpPr>
            <a:spLocks noGrp="1"/>
          </p:cNvSpPr>
          <p:nvPr>
            <p:ph type="ctrTitle"/>
          </p:nvPr>
        </p:nvSpPr>
        <p:spPr>
          <a:xfrm>
            <a:off x="685800" y="1066801"/>
            <a:ext cx="7772400" cy="1600200"/>
          </a:xfrm>
          <a:solidFill>
            <a:schemeClr val="accent3">
              <a:lumMod val="40000"/>
              <a:lumOff val="60000"/>
            </a:schemeClr>
          </a:solidFill>
          <a:ln w="19050">
            <a:solidFill>
              <a:srgbClr val="004F25"/>
            </a:solidFill>
          </a:ln>
        </p:spPr>
        <p:txBody>
          <a:bodyPr/>
          <a:lstStyle/>
          <a:p>
            <a:r>
              <a:rPr lang="en-US" sz="5400" b="1">
                <a:solidFill>
                  <a:srgbClr val="004F25"/>
                </a:solidFill>
              </a:rPr>
              <a:t>Additional Information</a:t>
            </a:r>
          </a:p>
        </p:txBody>
      </p:sp>
      <p:sp>
        <p:nvSpPr>
          <p:cNvPr id="3" name="Subtitle 2">
            <a:extLst>
              <a:ext uri="{FF2B5EF4-FFF2-40B4-BE49-F238E27FC236}">
                <a16:creationId xmlns:a16="http://schemas.microsoft.com/office/drawing/2014/main" id="{78AE70CD-010B-C145-A771-430228BDA71A}"/>
              </a:ext>
            </a:extLst>
          </p:cNvPr>
          <p:cNvSpPr>
            <a:spLocks noGrp="1"/>
          </p:cNvSpPr>
          <p:nvPr>
            <p:ph type="subTitle" idx="1"/>
          </p:nvPr>
        </p:nvSpPr>
        <p:spPr>
          <a:xfrm>
            <a:off x="1409700" y="4800600"/>
            <a:ext cx="6400800" cy="1219200"/>
          </a:xfrm>
        </p:spPr>
        <p:txBody>
          <a:bodyPr/>
          <a:lstStyle/>
          <a:p>
            <a:r>
              <a:rPr lang="en-US" sz="2800">
                <a:hlinkClick r:id="rId2"/>
              </a:rPr>
              <a:t>tracy.harris@vermont.gov</a:t>
            </a:r>
            <a:endParaRPr lang="en-US" sz="2800"/>
          </a:p>
          <a:p>
            <a:r>
              <a:rPr lang="en-US" sz="2800">
                <a:hlinkClick r:id="rId3"/>
              </a:rPr>
              <a:t>kate.anderson@vermont.gov</a:t>
            </a:r>
            <a:endParaRPr lang="en-US" sz="2800"/>
          </a:p>
          <a:p>
            <a:endParaRPr lang="en-US" sz="2800"/>
          </a:p>
          <a:p>
            <a:endParaRPr lang="en-US" sz="2000"/>
          </a:p>
        </p:txBody>
      </p:sp>
      <p:sp>
        <p:nvSpPr>
          <p:cNvPr id="4" name="TextBox 3">
            <a:extLst>
              <a:ext uri="{FF2B5EF4-FFF2-40B4-BE49-F238E27FC236}">
                <a16:creationId xmlns:a16="http://schemas.microsoft.com/office/drawing/2014/main" id="{FA8B0B74-1AA2-A64F-BD15-F13F9B364A31}"/>
              </a:ext>
            </a:extLst>
          </p:cNvPr>
          <p:cNvSpPr txBox="1"/>
          <p:nvPr/>
        </p:nvSpPr>
        <p:spPr>
          <a:xfrm>
            <a:off x="838200" y="3276600"/>
            <a:ext cx="7543801" cy="1015663"/>
          </a:xfrm>
          <a:prstGeom prst="rect">
            <a:avLst/>
          </a:prstGeom>
          <a:noFill/>
        </p:spPr>
        <p:txBody>
          <a:bodyPr wrap="square" lIns="91440" tIns="45720" rIns="91440" bIns="45720" rtlCol="0" anchor="t">
            <a:spAutoFit/>
          </a:bodyPr>
          <a:lstStyle/>
          <a:p>
            <a:pPr algn="ctr"/>
            <a:r>
              <a:rPr lang="en-US" sz="2000" b="1">
                <a:latin typeface="Palatino Linotype"/>
                <a:cs typeface="Arial"/>
              </a:rPr>
              <a:t>Additional slides, addressing assessment, monitoring, reporting, and debriefing, </a:t>
            </a:r>
            <a:endParaRPr lang="en-US"/>
          </a:p>
          <a:p>
            <a:pPr algn="ctr"/>
            <a:r>
              <a:rPr lang="en-US" sz="2000" b="1"/>
              <a:t>are provided below</a:t>
            </a:r>
          </a:p>
        </p:txBody>
      </p:sp>
    </p:spTree>
    <p:extLst>
      <p:ext uri="{BB962C8B-B14F-4D97-AF65-F5344CB8AC3E}">
        <p14:creationId xmlns:p14="http://schemas.microsoft.com/office/powerpoint/2010/main" val="267304309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a:solidFill>
                  <a:srgbClr val="004F25"/>
                </a:solidFill>
              </a:rPr>
              <a:t>Debriefing</a:t>
            </a:r>
          </a:p>
        </p:txBody>
      </p:sp>
      <p:sp>
        <p:nvSpPr>
          <p:cNvPr id="3" name="Content Placeholder 2"/>
          <p:cNvSpPr>
            <a:spLocks noGrp="1"/>
          </p:cNvSpPr>
          <p:nvPr>
            <p:ph sz="quarter" idx="10"/>
          </p:nvPr>
        </p:nvSpPr>
        <p:spPr>
          <a:xfrm>
            <a:off x="457200" y="1981200"/>
            <a:ext cx="8229600" cy="4114800"/>
          </a:xfrm>
        </p:spPr>
        <p:txBody>
          <a:bodyPr/>
          <a:lstStyle/>
          <a:p>
            <a:pPr marL="457200" indent="-457200">
              <a:buFont typeface="Arial"/>
              <a:buChar char="•"/>
            </a:pPr>
            <a:r>
              <a:rPr lang="en-US" sz="2800"/>
              <a:t>With the student:</a:t>
            </a:r>
          </a:p>
          <a:p>
            <a:endParaRPr lang="en-US" sz="800"/>
          </a:p>
          <a:p>
            <a:pPr marL="1200150" lvl="1" indent="-457200">
              <a:buFont typeface="Arial"/>
              <a:buChar char="•"/>
            </a:pPr>
            <a:r>
              <a:rPr lang="en-US" sz="2200"/>
              <a:t>Within 2 school days</a:t>
            </a:r>
          </a:p>
          <a:p>
            <a:pPr lvl="1" indent="0">
              <a:buNone/>
            </a:pPr>
            <a:endParaRPr lang="en-US" sz="2200"/>
          </a:p>
          <a:p>
            <a:pPr marL="1200150" lvl="1" indent="-457200">
              <a:buFont typeface="Arial"/>
              <a:buChar char="•"/>
            </a:pPr>
            <a:r>
              <a:rPr lang="en-US" sz="2200"/>
              <a:t>With a proper staff member</a:t>
            </a:r>
          </a:p>
          <a:p>
            <a:pPr lvl="1" indent="0">
              <a:buNone/>
            </a:pPr>
            <a:endParaRPr lang="en-US" sz="2200"/>
          </a:p>
          <a:p>
            <a:pPr marL="1200150" lvl="1" indent="-457200">
              <a:buFont typeface="Arial"/>
              <a:buChar char="•"/>
            </a:pPr>
            <a:r>
              <a:rPr lang="en-US" sz="2200"/>
              <a:t>To review the incident and discuss precipitating behaviors, in a manner appropriate to the student’s age and developmental ability</a:t>
            </a:r>
          </a:p>
          <a:p>
            <a:pPr lvl="1" indent="0">
              <a:buNone/>
            </a:pPr>
            <a:endParaRPr lang="en-US"/>
          </a:p>
          <a:p>
            <a:endParaRPr lang="en-US"/>
          </a:p>
        </p:txBody>
      </p:sp>
    </p:spTree>
    <p:extLst>
      <p:ext uri="{BB962C8B-B14F-4D97-AF65-F5344CB8AC3E}">
        <p14:creationId xmlns:p14="http://schemas.microsoft.com/office/powerpoint/2010/main" val="272226386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a:solidFill>
                  <a:srgbClr val="004F25"/>
                </a:solidFill>
              </a:rPr>
              <a:t>Debriefing, cont.</a:t>
            </a:r>
          </a:p>
        </p:txBody>
      </p:sp>
      <p:sp>
        <p:nvSpPr>
          <p:cNvPr id="3" name="Content Placeholder 2"/>
          <p:cNvSpPr>
            <a:spLocks noGrp="1"/>
          </p:cNvSpPr>
          <p:nvPr>
            <p:ph sz="quarter" idx="10"/>
          </p:nvPr>
        </p:nvSpPr>
        <p:spPr>
          <a:xfrm>
            <a:off x="457200" y="2209800"/>
            <a:ext cx="8229600" cy="3886200"/>
          </a:xfrm>
        </p:spPr>
        <p:txBody>
          <a:bodyPr/>
          <a:lstStyle/>
          <a:p>
            <a:pPr marL="457200" indent="-457200">
              <a:buFont typeface="Arial"/>
              <a:buChar char="•"/>
            </a:pPr>
            <a:r>
              <a:rPr lang="en-US" sz="2800"/>
              <a:t>With the staff person(s) who administered the intervention:</a:t>
            </a:r>
          </a:p>
          <a:p>
            <a:endParaRPr lang="en-US" sz="800"/>
          </a:p>
          <a:p>
            <a:pPr marL="1200150" lvl="1" indent="-457200">
              <a:buFont typeface="Arial"/>
              <a:buChar char="•"/>
            </a:pPr>
            <a:r>
              <a:rPr lang="en-US" sz="2200"/>
              <a:t>Within 2 school days</a:t>
            </a:r>
          </a:p>
          <a:p>
            <a:pPr lvl="1" indent="0">
              <a:buNone/>
            </a:pPr>
            <a:endParaRPr lang="en-US" sz="2200"/>
          </a:p>
          <a:p>
            <a:pPr marL="1200150" lvl="1" indent="-457200">
              <a:buFont typeface="Arial"/>
              <a:buChar char="•"/>
            </a:pPr>
            <a:r>
              <a:rPr lang="en-US" sz="2200"/>
              <a:t>To discuss whether proper procedures were followed, including preventative strategies</a:t>
            </a:r>
          </a:p>
        </p:txBody>
      </p:sp>
    </p:spTree>
    <p:extLst>
      <p:ext uri="{BB962C8B-B14F-4D97-AF65-F5344CB8AC3E}">
        <p14:creationId xmlns:p14="http://schemas.microsoft.com/office/powerpoint/2010/main" val="174520241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a:solidFill>
                  <a:srgbClr val="004F25"/>
                </a:solidFill>
              </a:rPr>
              <a:t>Debriefing, cont., cont.</a:t>
            </a:r>
          </a:p>
        </p:txBody>
      </p:sp>
      <p:sp>
        <p:nvSpPr>
          <p:cNvPr id="3" name="Content Placeholder 2"/>
          <p:cNvSpPr>
            <a:spLocks noGrp="1"/>
          </p:cNvSpPr>
          <p:nvPr>
            <p:ph sz="quarter" idx="10"/>
          </p:nvPr>
        </p:nvSpPr>
        <p:spPr>
          <a:xfrm>
            <a:off x="457200" y="1371600"/>
            <a:ext cx="8229600" cy="4876800"/>
          </a:xfrm>
        </p:spPr>
        <p:txBody>
          <a:bodyPr/>
          <a:lstStyle/>
          <a:p>
            <a:pPr marL="457200" indent="-457200">
              <a:buFont typeface="Arial"/>
              <a:buChar char="•"/>
            </a:pPr>
            <a:r>
              <a:rPr lang="en-US"/>
              <a:t>With parents (if desired):</a:t>
            </a:r>
          </a:p>
          <a:p>
            <a:endParaRPr lang="en-US" sz="800"/>
          </a:p>
          <a:p>
            <a:pPr marL="1200150" lvl="1" indent="-457200">
              <a:buFont typeface="Arial"/>
              <a:buChar char="•"/>
            </a:pPr>
            <a:r>
              <a:rPr lang="en-US" sz="2200"/>
              <a:t>Within 4 school days</a:t>
            </a:r>
          </a:p>
          <a:p>
            <a:pPr lvl="1" indent="0">
              <a:buNone/>
            </a:pPr>
            <a:endParaRPr lang="en-US" sz="2200"/>
          </a:p>
          <a:p>
            <a:pPr marL="1200150" lvl="1" indent="-457200">
              <a:buFont typeface="Arial"/>
              <a:buChar char="•"/>
            </a:pPr>
            <a:r>
              <a:rPr lang="en-US" sz="2200"/>
              <a:t>To participate in a review of the incident</a:t>
            </a:r>
          </a:p>
          <a:p>
            <a:pPr lvl="1" indent="0">
              <a:buNone/>
            </a:pPr>
            <a:endParaRPr lang="en-US" sz="2200"/>
          </a:p>
          <a:p>
            <a:pPr marL="1200150" lvl="1" indent="-457200">
              <a:buFont typeface="Arial"/>
              <a:buChar char="•"/>
            </a:pPr>
            <a:r>
              <a:rPr lang="en-US" sz="2200"/>
              <a:t>To determine any specific follow-up actions to be taken</a:t>
            </a:r>
          </a:p>
          <a:p>
            <a:pPr lvl="1" indent="0">
              <a:buNone/>
            </a:pPr>
            <a:endParaRPr lang="en-US" sz="2200"/>
          </a:p>
          <a:p>
            <a:pPr marL="1200150" lvl="1" indent="-457200">
              <a:buFont typeface="Arial"/>
              <a:buChar char="•"/>
            </a:pPr>
            <a:r>
              <a:rPr lang="en-US" sz="2200"/>
              <a:t>Parents shall receive written notice of the meeting</a:t>
            </a:r>
          </a:p>
          <a:p>
            <a:pPr lvl="1" indent="0">
              <a:buNone/>
            </a:pPr>
            <a:endParaRPr lang="en-US" sz="2200"/>
          </a:p>
          <a:p>
            <a:pPr marL="1200150" lvl="1" indent="-457200">
              <a:buFont typeface="Arial"/>
              <a:buChar char="•"/>
            </a:pPr>
            <a:r>
              <a:rPr lang="en-US" sz="2200"/>
              <a:t>Meeting shall be convened at a mutually acceptable time and place</a:t>
            </a:r>
          </a:p>
          <a:p>
            <a:endParaRPr lang="en-US"/>
          </a:p>
        </p:txBody>
      </p:sp>
    </p:spTree>
    <p:extLst>
      <p:ext uri="{BB962C8B-B14F-4D97-AF65-F5344CB8AC3E}">
        <p14:creationId xmlns:p14="http://schemas.microsoft.com/office/powerpoint/2010/main" val="276256283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a:solidFill>
                  <a:srgbClr val="004F25"/>
                </a:solidFill>
              </a:rPr>
              <a:t>Annual Notification</a:t>
            </a:r>
          </a:p>
        </p:txBody>
      </p:sp>
      <p:sp>
        <p:nvSpPr>
          <p:cNvPr id="3" name="Content Placeholder 2"/>
          <p:cNvSpPr>
            <a:spLocks noGrp="1"/>
          </p:cNvSpPr>
          <p:nvPr>
            <p:ph sz="quarter" idx="10"/>
          </p:nvPr>
        </p:nvSpPr>
        <p:spPr>
          <a:xfrm>
            <a:off x="457200" y="2057400"/>
            <a:ext cx="8229600" cy="4191000"/>
          </a:xfrm>
        </p:spPr>
        <p:txBody>
          <a:bodyPr/>
          <a:lstStyle/>
          <a:p>
            <a:pPr marL="457200" indent="-457200">
              <a:buFont typeface="Arial"/>
              <a:buChar char="•"/>
            </a:pPr>
            <a:r>
              <a:rPr lang="en-US" sz="2800"/>
              <a:t>At or before the beginning of each school year</a:t>
            </a:r>
          </a:p>
          <a:p>
            <a:endParaRPr lang="en-US" sz="800"/>
          </a:p>
          <a:p>
            <a:pPr marL="1200150" lvl="1" indent="-457200">
              <a:buFont typeface="Arial"/>
              <a:buChar char="•"/>
            </a:pPr>
            <a:r>
              <a:rPr lang="en-US" sz="2200"/>
              <a:t>The policies pertaining to restraint and seclusion</a:t>
            </a:r>
          </a:p>
          <a:p>
            <a:pPr lvl="1" indent="0">
              <a:buNone/>
            </a:pPr>
            <a:endParaRPr lang="en-US" sz="2200"/>
          </a:p>
          <a:p>
            <a:pPr marL="1200150" lvl="1" indent="-457200">
              <a:buFont typeface="Arial"/>
              <a:buChar char="•"/>
            </a:pPr>
            <a:r>
              <a:rPr lang="en-US" sz="2200"/>
              <a:t>The intent to emphasize the use of positive behavioral interventions and supports</a:t>
            </a:r>
          </a:p>
          <a:p>
            <a:pPr lvl="1" indent="0">
              <a:buNone/>
            </a:pPr>
            <a:endParaRPr lang="en-US" sz="2200"/>
          </a:p>
          <a:p>
            <a:pPr marL="1200150" lvl="1" indent="-457200">
              <a:buFont typeface="Arial"/>
              <a:buChar char="•"/>
            </a:pPr>
            <a:r>
              <a:rPr lang="en-US" sz="2200"/>
              <a:t>The intention to avoid restraint and seclusion to address student behavior</a:t>
            </a:r>
          </a:p>
          <a:p>
            <a:endParaRPr lang="en-US"/>
          </a:p>
        </p:txBody>
      </p:sp>
    </p:spTree>
    <p:extLst>
      <p:ext uri="{BB962C8B-B14F-4D97-AF65-F5344CB8AC3E}">
        <p14:creationId xmlns:p14="http://schemas.microsoft.com/office/powerpoint/2010/main" val="301696588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04800"/>
            <a:ext cx="8229600" cy="762000"/>
          </a:xfrm>
        </p:spPr>
        <p:txBody>
          <a:bodyPr/>
          <a:lstStyle/>
          <a:p>
            <a:r>
              <a:rPr lang="en-US" b="1">
                <a:solidFill>
                  <a:srgbClr val="004F25"/>
                </a:solidFill>
              </a:rPr>
              <a:t>Guidance Resources</a:t>
            </a:r>
          </a:p>
        </p:txBody>
      </p:sp>
      <p:sp>
        <p:nvSpPr>
          <p:cNvPr id="5" name="Content Placeholder 4"/>
          <p:cNvSpPr>
            <a:spLocks noGrp="1"/>
          </p:cNvSpPr>
          <p:nvPr>
            <p:ph type="body" sz="quarter" idx="10"/>
          </p:nvPr>
        </p:nvSpPr>
        <p:spPr>
          <a:xfrm>
            <a:off x="533400" y="1143000"/>
            <a:ext cx="8077200" cy="5029200"/>
          </a:xfrm>
        </p:spPr>
        <p:txBody>
          <a:bodyPr/>
          <a:lstStyle/>
          <a:p>
            <a:pPr marL="0" indent="0">
              <a:buNone/>
            </a:pPr>
            <a:endParaRPr lang="en-US" sz="1000"/>
          </a:p>
          <a:p>
            <a:r>
              <a:rPr lang="en-US" sz="1800"/>
              <a:t>Feel free to download the guidelines, along with an introductory memo and frequently asked questions, that have been uploaded onto this webinar.</a:t>
            </a:r>
          </a:p>
          <a:p>
            <a:endParaRPr lang="en-US" sz="1000"/>
          </a:p>
          <a:p>
            <a:r>
              <a:rPr lang="en-US" sz="1800"/>
              <a:t>An updated memo regarding the use of restraints and seclusions during the 2021-22 school year will be posted on the agency’s website soon.</a:t>
            </a:r>
          </a:p>
          <a:p>
            <a:endParaRPr lang="en-US" sz="1000"/>
          </a:p>
          <a:p>
            <a:r>
              <a:rPr lang="en-US" sz="1800"/>
              <a:t>A guidance document outlining the differences between escorts and moving restraints will also be posted on the agency’s website soon.</a:t>
            </a:r>
          </a:p>
          <a:p>
            <a:pPr marL="0" indent="0">
              <a:buNone/>
            </a:pPr>
            <a:endParaRPr lang="en-US" sz="1000"/>
          </a:p>
          <a:p>
            <a:r>
              <a:rPr lang="en-US" sz="1800">
                <a:hlinkClick r:id="rId2"/>
              </a:rPr>
              <a:t>https://education.vermont.gov/sites/aoe/files/documents/edu-guidelines-regarding-seclusion-in-vermont-schools-and-faqs.pdf</a:t>
            </a:r>
            <a:endParaRPr lang="en-US" sz="1800"/>
          </a:p>
          <a:p>
            <a:endParaRPr lang="en-US" sz="1000"/>
          </a:p>
          <a:p>
            <a:r>
              <a:rPr lang="en-US" sz="1800">
                <a:hlinkClick r:id="rId3"/>
              </a:rPr>
              <a:t>https://education.vermont.gov/sites/aoe/files/documents/edu-rule-4500-guidelines-document-part-i-seclusion-in-vermont-schools-memorandum.pdf</a:t>
            </a:r>
            <a:endParaRPr lang="en-US" sz="1800"/>
          </a:p>
          <a:p>
            <a:pPr marL="0" indent="0">
              <a:buNone/>
            </a:pPr>
            <a:endParaRPr lang="en-US" sz="1000"/>
          </a:p>
          <a:p>
            <a:r>
              <a:rPr lang="en-US" sz="1800">
                <a:hlinkClick r:id="rId4"/>
              </a:rPr>
              <a:t>tracy.harris@vermont.gov</a:t>
            </a:r>
            <a:endParaRPr lang="en-US" sz="1800"/>
          </a:p>
          <a:p>
            <a:r>
              <a:rPr lang="en-US" sz="1800">
                <a:hlinkClick r:id="rId5"/>
              </a:rPr>
              <a:t>Kate.anderson@vermont.gov</a:t>
            </a:r>
            <a:r>
              <a:rPr lang="en-US" sz="1800"/>
              <a:t> </a:t>
            </a:r>
          </a:p>
          <a:p>
            <a:endParaRPr lang="en-US" sz="1800"/>
          </a:p>
          <a:p>
            <a:endParaRPr lang="en-US" sz="1800"/>
          </a:p>
          <a:p>
            <a:endParaRPr lang="en-US" sz="1800"/>
          </a:p>
          <a:p>
            <a:endParaRPr lang="en-US" sz="1800"/>
          </a:p>
          <a:p>
            <a:endParaRPr lang="en-US" sz="1800"/>
          </a:p>
        </p:txBody>
      </p:sp>
    </p:spTree>
    <p:extLst>
      <p:ext uri="{BB962C8B-B14F-4D97-AF65-F5344CB8AC3E}">
        <p14:creationId xmlns:p14="http://schemas.microsoft.com/office/powerpoint/2010/main" val="1074637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a:solidFill>
                  <a:schemeClr val="tx2">
                    <a:lumMod val="75000"/>
                  </a:schemeClr>
                </a:solidFill>
              </a:rPr>
              <a:t>Poll 1 Answer</a:t>
            </a:r>
            <a:endParaRPr lang="en-US"/>
          </a:p>
        </p:txBody>
      </p:sp>
      <p:sp>
        <p:nvSpPr>
          <p:cNvPr id="3" name="Text Placeholder 2"/>
          <p:cNvSpPr>
            <a:spLocks noGrp="1"/>
          </p:cNvSpPr>
          <p:nvPr>
            <p:ph type="body" sz="quarter" idx="10"/>
          </p:nvPr>
        </p:nvSpPr>
        <p:spPr>
          <a:xfrm>
            <a:off x="533400" y="1905000"/>
            <a:ext cx="8153400" cy="40386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800" b="1">
                <a:latin typeface="+mj-lt"/>
              </a:rPr>
              <a:t>No, the incident described in the last slide </a:t>
            </a:r>
          </a:p>
          <a:p>
            <a:pPr marL="0" marR="0" lvl="0" indent="0" algn="ctr" defTabSz="914400" eaLnBrk="1" fontAlgn="auto" latinLnBrk="0" hangingPunct="1">
              <a:lnSpc>
                <a:spcPct val="100000"/>
              </a:lnSpc>
              <a:spcBef>
                <a:spcPts val="0"/>
              </a:spcBef>
              <a:spcAft>
                <a:spcPts val="0"/>
              </a:spcAft>
              <a:buClrTx/>
              <a:buSzTx/>
              <a:buFontTx/>
              <a:buNone/>
              <a:tabLst/>
              <a:defRPr/>
            </a:pPr>
            <a:r>
              <a:rPr lang="en-US" sz="2800" b="1">
                <a:latin typeface="+mj-lt"/>
              </a:rPr>
              <a:t>does not represent a seclusion</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800">
              <a:latin typeface="+mj-lt"/>
            </a:endParaRPr>
          </a:p>
          <a:p>
            <a:pPr fontAlgn="auto">
              <a:spcBef>
                <a:spcPts val="0"/>
              </a:spcBef>
              <a:spcAft>
                <a:spcPts val="0"/>
              </a:spcAft>
              <a:defRPr/>
            </a:pPr>
            <a:r>
              <a:rPr lang="en-US" sz="2400" err="1"/>
              <a:t>Zuri</a:t>
            </a:r>
            <a:r>
              <a:rPr lang="en-US" sz="2400"/>
              <a:t> and her behavior interventionist were together in the enclosed space. </a:t>
            </a:r>
          </a:p>
          <a:p>
            <a:pPr marL="0" marR="0" lvl="0" indent="0" defTabSz="914400" eaLnBrk="1" fontAlgn="auto" latinLnBrk="0" hangingPunct="1">
              <a:lnSpc>
                <a:spcPct val="100000"/>
              </a:lnSpc>
              <a:spcBef>
                <a:spcPts val="0"/>
              </a:spcBef>
              <a:spcAft>
                <a:spcPts val="0"/>
              </a:spcAft>
              <a:buClrTx/>
              <a:buSzTx/>
              <a:buFontTx/>
              <a:buNone/>
              <a:tabLst/>
              <a:defRPr/>
            </a:pPr>
            <a:r>
              <a:rPr lang="en-US" sz="1200"/>
              <a:t> </a:t>
            </a:r>
          </a:p>
          <a:p>
            <a:pPr fontAlgn="auto">
              <a:spcBef>
                <a:spcPts val="0"/>
              </a:spcBef>
              <a:spcAft>
                <a:spcPts val="0"/>
              </a:spcAft>
              <a:defRPr/>
            </a:pPr>
            <a:r>
              <a:rPr lang="en-US" sz="2400" err="1"/>
              <a:t>Zuri</a:t>
            </a:r>
            <a:r>
              <a:rPr lang="en-US" sz="2400"/>
              <a:t> was not alone in the room and was able to interact with her interventionist. </a:t>
            </a:r>
          </a:p>
        </p:txBody>
      </p:sp>
    </p:spTree>
    <p:extLst>
      <p:ext uri="{BB962C8B-B14F-4D97-AF65-F5344CB8AC3E}">
        <p14:creationId xmlns:p14="http://schemas.microsoft.com/office/powerpoint/2010/main" val="336197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a:solidFill>
                  <a:srgbClr val="004F25"/>
                </a:solidFill>
              </a:rPr>
              <a:t>Poll 2</a:t>
            </a:r>
            <a:endParaRPr lang="en-US"/>
          </a:p>
        </p:txBody>
      </p:sp>
      <p:sp>
        <p:nvSpPr>
          <p:cNvPr id="3" name="Text Placeholder 2"/>
          <p:cNvSpPr>
            <a:spLocks noGrp="1"/>
          </p:cNvSpPr>
          <p:nvPr>
            <p:ph type="body" sz="quarter" idx="10"/>
          </p:nvPr>
        </p:nvSpPr>
        <p:spPr>
          <a:xfrm>
            <a:off x="533400" y="1981200"/>
            <a:ext cx="8153400" cy="4038600"/>
          </a:xfrm>
        </p:spPr>
        <p:txBody>
          <a:bodyPr/>
          <a:lstStyle/>
          <a:p>
            <a:r>
              <a:rPr lang="en-US" sz="2400"/>
              <a:t>Given the same scenario, but instead of going with her BI to the quiet room, </a:t>
            </a:r>
            <a:r>
              <a:rPr lang="en-US" sz="2400" err="1"/>
              <a:t>Zuri</a:t>
            </a:r>
            <a:r>
              <a:rPr lang="en-US" sz="2400"/>
              <a:t> chose to go there herself and cool down before processing with her BI.  She was allowed to do so, she closed the door, and she was told to open the door whenever she felt ready to talk. </a:t>
            </a:r>
          </a:p>
          <a:p>
            <a:endParaRPr lang="en-US" sz="2400"/>
          </a:p>
          <a:p>
            <a:r>
              <a:rPr lang="en-US" sz="2400"/>
              <a:t>Is this a seclusion?</a:t>
            </a:r>
          </a:p>
        </p:txBody>
      </p:sp>
    </p:spTree>
    <p:extLst>
      <p:ext uri="{BB962C8B-B14F-4D97-AF65-F5344CB8AC3E}">
        <p14:creationId xmlns:p14="http://schemas.microsoft.com/office/powerpoint/2010/main" val="1250697666"/>
      </p:ext>
    </p:extLst>
  </p:cSld>
  <p:clrMapOvr>
    <a:masterClrMapping/>
  </p:clrMapOvr>
</p:sld>
</file>

<file path=ppt/theme/theme1.xml><?xml version="1.0" encoding="utf-8"?>
<a:theme xmlns:a="http://schemas.openxmlformats.org/drawingml/2006/main" name="Custom Desig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a83926d-2bbb-43ee-88da-147145abda0e">
      <Terms xmlns="http://schemas.microsoft.com/office/infopath/2007/PartnerControls"/>
    </lcf76f155ced4ddcb4097134ff3c332f>
    <TaxCatchAll xmlns="3684d47d-8a5a-4433-99f9-09f048f1e20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0D59A19E3A2064CADD451458E7123DC" ma:contentTypeVersion="16" ma:contentTypeDescription="Create a new document." ma:contentTypeScope="" ma:versionID="f9163c418355aacd9f9ff44510c4e578">
  <xsd:schema xmlns:xsd="http://www.w3.org/2001/XMLSchema" xmlns:xs="http://www.w3.org/2001/XMLSchema" xmlns:p="http://schemas.microsoft.com/office/2006/metadata/properties" xmlns:ns2="8a83926d-2bbb-43ee-88da-147145abda0e" xmlns:ns3="d8c06f2d-c952-4eec-be88-73e1887939e2" xmlns:ns4="3684d47d-8a5a-4433-99f9-09f048f1e20d" targetNamespace="http://schemas.microsoft.com/office/2006/metadata/properties" ma:root="true" ma:fieldsID="20ea5fd080b9f229b574f8ccbfbc0550" ns2:_="" ns3:_="" ns4:_="">
    <xsd:import namespace="8a83926d-2bbb-43ee-88da-147145abda0e"/>
    <xsd:import namespace="d8c06f2d-c952-4eec-be88-73e1887939e2"/>
    <xsd:import namespace="3684d47d-8a5a-4433-99f9-09f048f1e20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2:MediaServiceLocation"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83926d-2bbb-43ee-88da-147145abda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b405ef0-1b2e-414d-886f-c62305e7680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8c06f2d-c952-4eec-be88-73e1887939e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684d47d-8a5a-4433-99f9-09f048f1e20d"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562c3c21-ee67-4205-a329-ac29a3507f25}" ma:internalName="TaxCatchAll" ma:showField="CatchAllData" ma:web="3684d47d-8a5a-4433-99f9-09f048f1e20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99A90E8-3962-4BA4-AE46-2B8757AD8375}">
  <ds:schemaRefs>
    <ds:schemaRef ds:uri="http://schemas.microsoft.com/sharepoint/v3/contenttype/forms"/>
  </ds:schemaRefs>
</ds:datastoreItem>
</file>

<file path=customXml/itemProps2.xml><?xml version="1.0" encoding="utf-8"?>
<ds:datastoreItem xmlns:ds="http://schemas.openxmlformats.org/officeDocument/2006/customXml" ds:itemID="{833EB51A-41B7-4EFD-BCE3-4E19BF8498E0}">
  <ds:schemaRefs>
    <ds:schemaRef ds:uri="3684d47d-8a5a-4433-99f9-09f048f1e20d"/>
    <ds:schemaRef ds:uri="8a83926d-2bbb-43ee-88da-147145abda0e"/>
    <ds:schemaRef ds:uri="d8c06f2d-c952-4eec-be88-73e1887939e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E399BE2-3F5F-47CC-A434-00E0B9045BB6}">
  <ds:schemaRefs>
    <ds:schemaRef ds:uri="3684d47d-8a5a-4433-99f9-09f048f1e20d"/>
    <ds:schemaRef ds:uri="8a83926d-2bbb-43ee-88da-147145abda0e"/>
    <ds:schemaRef ds:uri="d8c06f2d-c952-4eec-be88-73e1887939e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edu-aoe-power-point-presentation</Template>
  <Application>Microsoft Office PowerPoint</Application>
  <PresentationFormat>On-screen Show (4:3)</PresentationFormat>
  <Slides>77</Slides>
  <Notes>14</Notes>
  <HiddenSlides>0</HiddenSlides>
  <ScaleCrop>false</ScaleCrop>
  <HeadingPairs>
    <vt:vector size="4" baseType="variant">
      <vt:variant>
        <vt:lpstr>Theme</vt:lpstr>
      </vt:variant>
      <vt:variant>
        <vt:i4>1</vt:i4>
      </vt:variant>
      <vt:variant>
        <vt:lpstr>Slide Titles</vt:lpstr>
      </vt:variant>
      <vt:variant>
        <vt:i4>77</vt:i4>
      </vt:variant>
    </vt:vector>
  </HeadingPairs>
  <TitlesOfParts>
    <vt:vector size="78" baseType="lpstr">
      <vt:lpstr>Custom Design</vt:lpstr>
      <vt:lpstr>Seclusion and Restraint  in Vermont Schools</vt:lpstr>
      <vt:lpstr>Webinar Logistics Welcome!</vt:lpstr>
      <vt:lpstr>Introduction</vt:lpstr>
      <vt:lpstr>Purposes of Rule 4500</vt:lpstr>
      <vt:lpstr>Definitions</vt:lpstr>
      <vt:lpstr>Definition: Seclusion</vt:lpstr>
      <vt:lpstr>Poll 1</vt:lpstr>
      <vt:lpstr>Poll 1 Answer</vt:lpstr>
      <vt:lpstr>Poll 2</vt:lpstr>
      <vt:lpstr>Poll 2 Answer</vt:lpstr>
      <vt:lpstr>Poll 3</vt:lpstr>
      <vt:lpstr>Poll 3 Answer</vt:lpstr>
      <vt:lpstr>Poll 4</vt:lpstr>
      <vt:lpstr>Poll 4 Answer</vt:lpstr>
      <vt:lpstr>Definition: Physical Escort</vt:lpstr>
      <vt:lpstr>Definition: Moving Restraint</vt:lpstr>
      <vt:lpstr>Definitions: Escort vs. Moving Restraint</vt:lpstr>
      <vt:lpstr>Poll 5</vt:lpstr>
      <vt:lpstr>Poll 5 Answer</vt:lpstr>
      <vt:lpstr>Definition: Types of Physical Restraints</vt:lpstr>
      <vt:lpstr>A Note About Prone &amp; Supine Restraints</vt:lpstr>
      <vt:lpstr>Poll 6</vt:lpstr>
      <vt:lpstr>Poll 6 Answer</vt:lpstr>
      <vt:lpstr>Definition: Physical Restraint, cont.</vt:lpstr>
      <vt:lpstr>Poll 7</vt:lpstr>
      <vt:lpstr>Poll 7 Answer</vt:lpstr>
      <vt:lpstr>Definition: Substantial Risk</vt:lpstr>
      <vt:lpstr>Definition: Imminent</vt:lpstr>
      <vt:lpstr>Definition: Significant Bodily Harm</vt:lpstr>
      <vt:lpstr>Poll 8</vt:lpstr>
      <vt:lpstr>Poll 8 Answer</vt:lpstr>
      <vt:lpstr>Poll 9</vt:lpstr>
      <vt:lpstr>Poll 9 Answer</vt:lpstr>
      <vt:lpstr>Poll 10</vt:lpstr>
      <vt:lpstr>Poll 10 Answer</vt:lpstr>
      <vt:lpstr>Permissible Use of Seclusion</vt:lpstr>
      <vt:lpstr>Seclusion May Be Used...</vt:lpstr>
      <vt:lpstr>What ??</vt:lpstr>
      <vt:lpstr>WHAT???</vt:lpstr>
      <vt:lpstr>Poll 11</vt:lpstr>
      <vt:lpstr>Poll 11 Answer</vt:lpstr>
      <vt:lpstr>Poll 12</vt:lpstr>
      <vt:lpstr>Poll 12 Answer</vt:lpstr>
      <vt:lpstr>Poll 13</vt:lpstr>
      <vt:lpstr>Poll 13 Answer</vt:lpstr>
      <vt:lpstr>Permissible Use of Restraint</vt:lpstr>
      <vt:lpstr>Restraint May Be Used...</vt:lpstr>
      <vt:lpstr>Poll 14</vt:lpstr>
      <vt:lpstr>Poll 14 Answer</vt:lpstr>
      <vt:lpstr>Poll 15</vt:lpstr>
      <vt:lpstr>Poll 15 Answer</vt:lpstr>
      <vt:lpstr>Prohibited Interventions</vt:lpstr>
      <vt:lpstr>Vermont Rules Prohibit:</vt:lpstr>
      <vt:lpstr>Prohibited Interventions Cont.</vt:lpstr>
      <vt:lpstr>Poll 16</vt:lpstr>
      <vt:lpstr>Poll 16 Answer</vt:lpstr>
      <vt:lpstr>Termination of Interventions</vt:lpstr>
      <vt:lpstr>Termination of the Intervention</vt:lpstr>
      <vt:lpstr>Termination of the Intervention, cont</vt:lpstr>
      <vt:lpstr>Poll 17</vt:lpstr>
      <vt:lpstr>Poll 17 Answer</vt:lpstr>
      <vt:lpstr>In the Context of COVID-19</vt:lpstr>
      <vt:lpstr>Covid-19 Considerations</vt:lpstr>
      <vt:lpstr>Covid-19 Considerations, cont.</vt:lpstr>
      <vt:lpstr>Following the Termination of the Intervention</vt:lpstr>
      <vt:lpstr>Reporting of Restraint/Seclusion</vt:lpstr>
      <vt:lpstr>Reporting to Parents</vt:lpstr>
      <vt:lpstr>Reporting to the Superintendent</vt:lpstr>
      <vt:lpstr>Reporting to the AOE</vt:lpstr>
      <vt:lpstr>New Reporting Form</vt:lpstr>
      <vt:lpstr>COMMENTS &amp; QUESTIONS</vt:lpstr>
      <vt:lpstr>Additional Information</vt:lpstr>
      <vt:lpstr>Debriefing</vt:lpstr>
      <vt:lpstr>Debriefing, cont.</vt:lpstr>
      <vt:lpstr>Debriefing, cont., cont.</vt:lpstr>
      <vt:lpstr>Annual Notification</vt:lpstr>
      <vt:lpstr>Guidance Resources</vt:lpstr>
    </vt:vector>
  </TitlesOfParts>
  <Company>Vermont Agency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Template</dc:title>
  <dc:creator>Vermont Agency of Education</dc:creator>
  <cp:revision>1</cp:revision>
  <dcterms:created xsi:type="dcterms:W3CDTF">2016-07-25T13:30:01Z</dcterms:created>
  <dcterms:modified xsi:type="dcterms:W3CDTF">2022-09-19T16:44:43Z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0x010100C0D59A19E3A2064CADD451458E7123DC</vt:lpwstr>
  </property>
  <property fmtid="{D5CDD505-2E9C-101B-9397-08002B2CF9AE}" pid="3" name="MediaServiceImageTags">
    <vt:lpwstr/>
  </property>
</Properties>
</file>