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1" r:id="rId5"/>
  </p:sldMasterIdLst>
  <p:notesMasterIdLst>
    <p:notesMasterId r:id="rId80"/>
  </p:notesMasterIdLst>
  <p:sldIdLst>
    <p:sldId id="256" r:id="rId6"/>
    <p:sldId id="259" r:id="rId7"/>
    <p:sldId id="1686" r:id="rId8"/>
    <p:sldId id="269" r:id="rId9"/>
    <p:sldId id="274" r:id="rId10"/>
    <p:sldId id="260" r:id="rId11"/>
    <p:sldId id="261" r:id="rId12"/>
    <p:sldId id="275" r:id="rId13"/>
    <p:sldId id="276" r:id="rId14"/>
    <p:sldId id="277" r:id="rId15"/>
    <p:sldId id="278" r:id="rId16"/>
    <p:sldId id="279" r:id="rId17"/>
    <p:sldId id="280" r:id="rId18"/>
    <p:sldId id="281" r:id="rId19"/>
    <p:sldId id="282" r:id="rId20"/>
    <p:sldId id="283" r:id="rId21"/>
    <p:sldId id="1688" r:id="rId22"/>
    <p:sldId id="1629" r:id="rId23"/>
    <p:sldId id="1630" r:id="rId24"/>
    <p:sldId id="1631" r:id="rId25"/>
    <p:sldId id="1632" r:id="rId26"/>
    <p:sldId id="1633" r:id="rId27"/>
    <p:sldId id="1634" r:id="rId28"/>
    <p:sldId id="1635" r:id="rId29"/>
    <p:sldId id="1636" r:id="rId30"/>
    <p:sldId id="1637" r:id="rId31"/>
    <p:sldId id="1638" r:id="rId32"/>
    <p:sldId id="1639" r:id="rId33"/>
    <p:sldId id="1640" r:id="rId34"/>
    <p:sldId id="1641" r:id="rId35"/>
    <p:sldId id="1642" r:id="rId36"/>
    <p:sldId id="1643" r:id="rId37"/>
    <p:sldId id="1644" r:id="rId38"/>
    <p:sldId id="1645" r:id="rId39"/>
    <p:sldId id="1646" r:id="rId40"/>
    <p:sldId id="1647" r:id="rId41"/>
    <p:sldId id="1648" r:id="rId42"/>
    <p:sldId id="1649" r:id="rId43"/>
    <p:sldId id="1650" r:id="rId44"/>
    <p:sldId id="1651" r:id="rId45"/>
    <p:sldId id="1652" r:id="rId46"/>
    <p:sldId id="1653" r:id="rId47"/>
    <p:sldId id="1654" r:id="rId48"/>
    <p:sldId id="1655" r:id="rId49"/>
    <p:sldId id="1656" r:id="rId50"/>
    <p:sldId id="1658" r:id="rId51"/>
    <p:sldId id="1659" r:id="rId52"/>
    <p:sldId id="1660" r:id="rId53"/>
    <p:sldId id="1661" r:id="rId54"/>
    <p:sldId id="1662" r:id="rId55"/>
    <p:sldId id="1663" r:id="rId56"/>
    <p:sldId id="1665" r:id="rId57"/>
    <p:sldId id="1666" r:id="rId58"/>
    <p:sldId id="1664" r:id="rId59"/>
    <p:sldId id="1667" r:id="rId60"/>
    <p:sldId id="1668" r:id="rId61"/>
    <p:sldId id="1671" r:id="rId62"/>
    <p:sldId id="1670" r:id="rId63"/>
    <p:sldId id="1669" r:id="rId64"/>
    <p:sldId id="1672" r:id="rId65"/>
    <p:sldId id="1673" r:id="rId66"/>
    <p:sldId id="1674" r:id="rId67"/>
    <p:sldId id="1675" r:id="rId68"/>
    <p:sldId id="1676" r:id="rId69"/>
    <p:sldId id="1677" r:id="rId70"/>
    <p:sldId id="1678" r:id="rId71"/>
    <p:sldId id="1679" r:id="rId72"/>
    <p:sldId id="1680" r:id="rId73"/>
    <p:sldId id="1687" r:id="rId74"/>
    <p:sldId id="1681" r:id="rId75"/>
    <p:sldId id="1682" r:id="rId76"/>
    <p:sldId id="1683" r:id="rId77"/>
    <p:sldId id="1684" r:id="rId78"/>
    <p:sldId id="1685" r:id="rId79"/>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40E73C-5986-68C8-1566-C4DD4B8D5314}" name="Faris, Thomas" initials="FT" userId="S::thomas.faris@vermont.gov::5ed244a0-8c7a-401a-bb70-822a1840efe7" providerId="AD"/>
  <p188:author id="{E6C5EB7B-8FA9-2474-2254-0E29DECAE8DB}" name="Chicoine, Lucille" initials="LC" userId="S::Lucille.Chicoine@vermont.gov::a008c4fc-06b7-4520-b9b0-53bc7e11d78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2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B46D2-6B73-56E6-A13B-20D9756B3C20}" v="7" dt="2024-10-04T12:17:26.308"/>
    <p1510:client id="{288CB8E3-5CEE-4A6E-AA43-23DC79A6D039}" v="396" dt="2024-10-04T13:53:59.275"/>
    <p1510:client id="{8086BC3F-51F7-C057-A0BE-7FA44E741A4F}" v="10" dt="2024-10-04T12:03:18.151"/>
    <p1510:client id="{958C02DB-6675-3FCC-3656-E30746D2BBAB}" v="807" dt="2024-10-04T13:26:09.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146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tableStyles" Target="tableStyles.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viewProps" Target="viewProps.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notesMaster" Target="notesMasters/notesMaster1.xml"/><Relationship Id="rId85"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presProps" Target="presProps.xml"/><Relationship Id="rId86"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1BB0DE9E-C622-4856-B009-6193FADD23DB}" type="datetimeFigureOut">
              <a:rPr lang="en-US" smtClean="0"/>
              <a:t>10/4/2024</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10720564-185C-4BBD-86C2-2A2388C81EEE}" type="slidenum">
              <a:rPr lang="en-US" smtClean="0"/>
              <a:t>‹#›</a:t>
            </a:fld>
            <a:endParaRPr lang="en-US"/>
          </a:p>
        </p:txBody>
      </p:sp>
    </p:spTree>
    <p:extLst>
      <p:ext uri="{BB962C8B-B14F-4D97-AF65-F5344CB8AC3E}">
        <p14:creationId xmlns:p14="http://schemas.microsoft.com/office/powerpoint/2010/main" val="701735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Vermont Agency of Education logo">
            <a:extLst>
              <a:ext uri="{FF2B5EF4-FFF2-40B4-BE49-F238E27FC236}">
                <a16:creationId xmlns:a16="http://schemas.microsoft.com/office/drawing/2014/main" id="{A0CBC96D-19FC-43D3-878A-7533C4E2C4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00168" y="6398324"/>
            <a:ext cx="1634370" cy="570898"/>
          </a:xfrm>
          <a:prstGeom prst="rect">
            <a:avLst/>
          </a:prstGeom>
        </p:spPr>
      </p:pic>
      <p:sp>
        <p:nvSpPr>
          <p:cNvPr id="10" name="Rectangle 9">
            <a:extLst>
              <a:ext uri="{FF2B5EF4-FFF2-40B4-BE49-F238E27FC236}">
                <a16:creationId xmlns:a16="http://schemas.microsoft.com/office/drawing/2014/main" id="{A0D6F7DF-7EB6-95B2-7ACC-1BB9FB9EE220}"/>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60710A83-2524-96DE-37B9-9C5E250009DC}"/>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Text&#10;&#10;Description automatically generated with medium confidence">
            <a:extLst>
              <a:ext uri="{FF2B5EF4-FFF2-40B4-BE49-F238E27FC236}">
                <a16:creationId xmlns:a16="http://schemas.microsoft.com/office/drawing/2014/main" id="{7E96683B-A061-50D5-9B9D-D877BB5723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72374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hasCustomPrompt="1"/>
          </p:nvPr>
        </p:nvSpPr>
        <p:spPr>
          <a:xfrm>
            <a:off x="822959" y="1864311"/>
            <a:ext cx="7543801" cy="4021584"/>
          </a:xfrm>
        </p:spPr>
        <p:txBody>
          <a:bodyPr vert="horz" lIns="45720" tIns="0" rIns="45720" bIns="0">
            <a:normAutofit/>
          </a:bodyPr>
          <a:lstStyle>
            <a:lvl1pPr marL="91440" indent="-91440">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749808" indent="0">
              <a:buFont typeface="Arial" panose="020B0604020202020204" pitchFamily="34" charset="0"/>
              <a:buNone/>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0"/>
            <a:r>
              <a:rPr lang="en-US"/>
              <a:t>text</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3353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773132" y="391888"/>
            <a:ext cx="5511762" cy="5505542"/>
          </a:xfrm>
        </p:spPr>
        <p:txBody>
          <a:bodyPr vert="horz" lIns="45720" tIns="0" rIns="45720" bIns="0">
            <a:normAutofit/>
          </a:bodyPr>
          <a:lstStyle>
            <a:lvl1pPr marL="91440" indent="-91440">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
        <p:nvSpPr>
          <p:cNvPr id="10" name="Rectangle 9">
            <a:extLst>
              <a:ext uri="{FF2B5EF4-FFF2-40B4-BE49-F238E27FC236}">
                <a16:creationId xmlns:a16="http://schemas.microsoft.com/office/drawing/2014/main" id="{FFDFD4FA-30AB-825E-1131-275BDF278187}"/>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79E9437F-38F4-B158-2DBC-0C033D76B886}"/>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descr="Text&#10;&#10;Description automatically generated with medium confidence">
            <a:extLst>
              <a:ext uri="{FF2B5EF4-FFF2-40B4-BE49-F238E27FC236}">
                <a16:creationId xmlns:a16="http://schemas.microsoft.com/office/drawing/2014/main" id="{683F76B2-894F-4D80-5D1A-9695CC889D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
        <p:nvSpPr>
          <p:cNvPr id="13" name="Title 1">
            <a:extLst>
              <a:ext uri="{FF2B5EF4-FFF2-40B4-BE49-F238E27FC236}">
                <a16:creationId xmlns:a16="http://schemas.microsoft.com/office/drawing/2014/main" id="{951322F6-B19E-19AC-23C7-30FC1D4DF5B0}"/>
              </a:ext>
            </a:extLst>
          </p:cNvPr>
          <p:cNvSpPr txBox="1">
            <a:spLocks/>
          </p:cNvSpPr>
          <p:nvPr userDrawn="1"/>
        </p:nvSpPr>
        <p:spPr>
          <a:xfrm>
            <a:off x="6540346" y="391887"/>
            <a:ext cx="2400300" cy="2076106"/>
          </a:xfrm>
          <a:prstGeom prst="rect">
            <a:avLst/>
          </a:prstGeom>
        </p:spPr>
        <p:txBody>
          <a:bodyPr vert="horz" lIns="91440" tIns="45720" rIns="91440" bIns="45720" rtlCol="0" anchor="t">
            <a:normAutofit/>
          </a:bodyPr>
          <a:lstStyle>
            <a:lvl1pPr algn="l" defTabSz="914400" rtl="0" eaLnBrk="1" latinLnBrk="0" hangingPunct="1">
              <a:lnSpc>
                <a:spcPct val="85000"/>
              </a:lnSpc>
              <a:spcBef>
                <a:spcPct val="0"/>
              </a:spcBef>
              <a:buNone/>
              <a:defRPr sz="3600" b="0" kern="1200" spc="-50" baseline="0">
                <a:solidFill>
                  <a:srgbClr val="FFFFFF"/>
                </a:solidFill>
                <a:latin typeface="+mj-lt"/>
                <a:ea typeface="+mj-ea"/>
                <a:cs typeface="+mj-cs"/>
              </a:defRPr>
            </a:lvl1pPr>
          </a:lstStyle>
          <a:p>
            <a:pPr fontAlgn="auto">
              <a:spcAft>
                <a:spcPts val="0"/>
              </a:spcAft>
            </a:pPr>
            <a:r>
              <a:rPr lang="en-US">
                <a:solidFill>
                  <a:schemeClr val="tx1"/>
                </a:solidFill>
              </a:rPr>
              <a:t>Click to edit Master title style</a:t>
            </a:r>
          </a:p>
        </p:txBody>
      </p:sp>
      <p:sp>
        <p:nvSpPr>
          <p:cNvPr id="14" name="Text Placeholder 3">
            <a:extLst>
              <a:ext uri="{FF2B5EF4-FFF2-40B4-BE49-F238E27FC236}">
                <a16:creationId xmlns:a16="http://schemas.microsoft.com/office/drawing/2014/main" id="{7EA22936-B8DC-06B4-05B8-1825ED9974FC}"/>
              </a:ext>
            </a:extLst>
          </p:cNvPr>
          <p:cNvSpPr>
            <a:spLocks noGrp="1"/>
          </p:cNvSpPr>
          <p:nvPr>
            <p:ph type="body" sz="half" idx="2"/>
          </p:nvPr>
        </p:nvSpPr>
        <p:spPr>
          <a:xfrm>
            <a:off x="6540346" y="2513079"/>
            <a:ext cx="2400300" cy="3379124"/>
          </a:xfrm>
        </p:spPr>
        <p:txBody>
          <a:bodyPr lIns="91440" rIns="91440">
            <a:normAutofit/>
          </a:bodyPr>
          <a:lstStyle>
            <a:lvl1pPr marL="0" indent="0">
              <a:buNone/>
              <a:defRPr sz="1500">
                <a:solidFill>
                  <a:schemeClr val="tx1"/>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8237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48000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1pPr marL="91440" indent="-91440">
              <a:lnSpc>
                <a:spcPct val="100000"/>
              </a:lnSpc>
              <a:spcBef>
                <a:spcPts val="600"/>
              </a:spcBef>
              <a:spcAft>
                <a:spcPts val="600"/>
              </a:spcAft>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A3E28D29-1ECB-41DF-951B-2A23F95AD026}" type="datetimeFigureOut">
              <a:rPr lang="en-US" smtClean="0"/>
              <a:pPr/>
              <a:t>10/4/2024</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028E3F4F-51B2-42EE-AFA2-40C4572185CC}" type="slidenum">
              <a:rPr lang="en-US" smtClean="0"/>
              <a:t>‹#›</a:t>
            </a:fld>
            <a:endParaRPr lang="en-US"/>
          </a:p>
        </p:txBody>
      </p:sp>
    </p:spTree>
    <p:extLst>
      <p:ext uri="{BB962C8B-B14F-4D97-AF65-F5344CB8AC3E}">
        <p14:creationId xmlns:p14="http://schemas.microsoft.com/office/powerpoint/2010/main" val="1262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accent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5" name="Footer Placeholder 4"/>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4D4E9BF-8345-8BD6-348E-69EE4706262E}"/>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03E4470-0DCF-EC0A-2BA5-1192BA3512A8}"/>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descr="Text&#10;&#10;Description automatically generated with medium confidence">
            <a:extLst>
              <a:ext uri="{FF2B5EF4-FFF2-40B4-BE49-F238E27FC236}">
                <a16:creationId xmlns:a16="http://schemas.microsoft.com/office/drawing/2014/main" id="{381E7B66-32B0-B8A3-D612-3D85CDC866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670250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p>
        </p:txBody>
      </p:sp>
      <p:sp>
        <p:nvSpPr>
          <p:cNvPr id="3" name="Content Placeholder 2"/>
          <p:cNvSpPr>
            <a:spLocks noGrp="1"/>
          </p:cNvSpPr>
          <p:nvPr>
            <p:ph sz="half" idx="1" hasCustomPrompt="1"/>
          </p:nvPr>
        </p:nvSpPr>
        <p:spPr>
          <a:xfrm>
            <a:off x="822960" y="1845734"/>
            <a:ext cx="3703320" cy="4023360"/>
          </a:xfrm>
        </p:spPr>
        <p:txBody>
          <a:bodyPr>
            <a:normAutofit/>
          </a:bodyPr>
          <a:lstStyle>
            <a:lvl1pPr marL="91440" indent="-91440">
              <a:lnSpc>
                <a:spcPct val="100000"/>
              </a:lnSpc>
              <a:spcBef>
                <a:spcPts val="600"/>
              </a:spcBef>
              <a:spcAft>
                <a:spcPts val="600"/>
              </a:spcAft>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hasCustomPrompt="1"/>
          </p:nvPr>
        </p:nvSpPr>
        <p:spPr>
          <a:xfrm>
            <a:off x="4663440" y="1845735"/>
            <a:ext cx="3703320" cy="4023360"/>
          </a:xfrm>
        </p:spPr>
        <p:txBody>
          <a:bodyPr>
            <a:normAutofit/>
          </a:bodyPr>
          <a:lstStyle>
            <a:lvl1pPr marL="91440" indent="-91440">
              <a:lnSpc>
                <a:spcPct val="100000"/>
              </a:lnSpc>
              <a:spcBef>
                <a:spcPts val="600"/>
              </a:spcBef>
              <a:spcAft>
                <a:spcPts val="600"/>
              </a:spcAft>
              <a:buFont typeface="Arial" panose="020B0604020202020204" pitchFamily="34" charset="0"/>
              <a:buChar char="•"/>
              <a:defRPr sz="2000">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6" name="Footer Placeholder 5"/>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32456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p>
        </p:txBody>
      </p:sp>
      <p:sp>
        <p:nvSpPr>
          <p:cNvPr id="3" name="Text Placeholder 2"/>
          <p:cNvSpPr>
            <a:spLocks noGrp="1"/>
          </p:cNvSpPr>
          <p:nvPr>
            <p:ph type="body" idx="1" hasCustomPrompt="1"/>
          </p:nvPr>
        </p:nvSpPr>
        <p:spPr>
          <a:xfrm>
            <a:off x="822960" y="1846052"/>
            <a:ext cx="3703320" cy="736282"/>
          </a:xfrm>
        </p:spPr>
        <p:txBody>
          <a:bodyPr lIns="91440" rIns="91440" anchor="ctr">
            <a:normAutofit/>
          </a:bodyPr>
          <a:lstStyle>
            <a:lvl1pPr marL="0" indent="0">
              <a:buNone/>
              <a:defRPr sz="2000" b="0" cap="none" baseline="0">
                <a:solidFill>
                  <a:schemeClr val="accent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822960" y="2582334"/>
            <a:ext cx="3703320" cy="3378200"/>
          </a:xfrm>
        </p:spPr>
        <p:txBody>
          <a:bodyPr/>
          <a:lstStyle>
            <a:lvl1pPr marL="0" indent="0">
              <a:lnSpc>
                <a:spcPct val="100000"/>
              </a:lnSpc>
              <a:spcBef>
                <a:spcPts val="600"/>
              </a:spcBef>
              <a:spcAft>
                <a:spcPts val="600"/>
              </a:spcAft>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b="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4663440" y="1846052"/>
            <a:ext cx="3703320" cy="736282"/>
          </a:xfrm>
        </p:spPr>
        <p:txBody>
          <a:bodyPr lIns="91440" rIns="91440" anchor="ctr">
            <a:normAutofit/>
          </a:bodyPr>
          <a:lstStyle>
            <a:lvl1pPr marL="0" indent="0">
              <a:buNone/>
              <a:defRPr sz="2000" b="0" cap="none" baseline="0">
                <a:solidFill>
                  <a:schemeClr val="tx2"/>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4663440" y="2582334"/>
            <a:ext cx="3703320" cy="3378200"/>
          </a:xfrm>
        </p:spPr>
        <p:txBody>
          <a:bodyPr/>
          <a:lstStyle>
            <a:lvl1pPr marL="91440" indent="-91440">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sz="2000">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sz="2000">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sz="2000">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8" name="Footer Placeholder 7"/>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52063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4" name="Footer Placeholder 3"/>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endParaRPr lang="en-US"/>
          </a:p>
        </p:txBody>
      </p:sp>
      <p:sp>
        <p:nvSpPr>
          <p:cNvPr id="5" name="Slide Number Placeholder 4"/>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6157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8" name="Footer Placeholder 7"/>
          <p:cNvSpPr>
            <a:spLocks noGrp="1"/>
          </p:cNvSpPr>
          <p:nvPr>
            <p:ph type="ftr" sz="quarter" idx="11"/>
          </p:nvPr>
        </p:nvSpPr>
        <p:spPr/>
        <p:txBody>
          <a:bodyPr/>
          <a:lstStyle>
            <a:lvl1pPr>
              <a:defRPr sz="1200">
                <a:solidFill>
                  <a:srgbClr val="FFFFFF"/>
                </a:solidFill>
                <a:latin typeface="Arial" panose="020B0604020202020204" pitchFamily="34" charset="0"/>
                <a:cs typeface="Arial" panose="020B0604020202020204" pitchFamily="34" charset="0"/>
              </a:defRPr>
            </a:lvl1pPr>
          </a:lstStyle>
          <a:p>
            <a:endParaRPr lang="en-US"/>
          </a:p>
        </p:txBody>
      </p:sp>
      <p:sp>
        <p:nvSpPr>
          <p:cNvPr id="9" name="Slide Number Placeholder 8"/>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pPr/>
              <a:t>‹#›</a:t>
            </a:fld>
            <a:endParaRPr lang="en-US"/>
          </a:p>
        </p:txBody>
      </p:sp>
      <p:sp>
        <p:nvSpPr>
          <p:cNvPr id="2" name="Rectangle 1">
            <a:extLst>
              <a:ext uri="{FF2B5EF4-FFF2-40B4-BE49-F238E27FC236}">
                <a16:creationId xmlns:a16="http://schemas.microsoft.com/office/drawing/2014/main" id="{139DD407-3C9A-EF45-1FDA-1A46FA4E4DC6}"/>
              </a:ext>
            </a:extLst>
          </p:cNvPr>
          <p:cNvSpPr/>
          <p:nvPr userDrawn="1"/>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Rectangle 2">
            <a:extLst>
              <a:ext uri="{FF2B5EF4-FFF2-40B4-BE49-F238E27FC236}">
                <a16:creationId xmlns:a16="http://schemas.microsoft.com/office/drawing/2014/main" id="{72CD67AD-9F11-67FD-4843-F6705BEC6B56}"/>
              </a:ext>
            </a:extLst>
          </p:cNvPr>
          <p:cNvSpPr/>
          <p:nvPr userDrawn="1"/>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descr="Text&#10;&#10;Description automatically generated with medium confidence">
            <a:extLst>
              <a:ext uri="{FF2B5EF4-FFF2-40B4-BE49-F238E27FC236}">
                <a16:creationId xmlns:a16="http://schemas.microsoft.com/office/drawing/2014/main" id="{38207354-8959-2D01-86CE-1329694DCB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428116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8040"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85498"/>
            <a:ext cx="2400300" cy="2286000"/>
          </a:xfrm>
        </p:spPr>
        <p:txBody>
          <a:bodyPr anchor="t">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600450" y="916174"/>
            <a:ext cx="4869180" cy="5257800"/>
          </a:xfrm>
        </p:spPr>
        <p:txBody>
          <a:bodyPr/>
          <a:lstStyle>
            <a:lvl1pPr marL="91440" indent="-91440">
              <a:buFont typeface="Arial" panose="020B0604020202020204" pitchFamily="34" charset="0"/>
              <a:buChar char="•"/>
              <a:defRPr>
                <a:latin typeface="Arial" panose="020B0604020202020204" pitchFamily="34" charset="0"/>
                <a:cs typeface="Arial" panose="020B0604020202020204" pitchFamily="34" charset="0"/>
              </a:defRPr>
            </a:lvl1pPr>
            <a:lvl2pPr marL="384048" indent="-182880">
              <a:buFont typeface="Arial" panose="020B0604020202020204" pitchFamily="34" charset="0"/>
              <a:buChar char="•"/>
              <a:defRPr>
                <a:latin typeface="Arial" panose="020B0604020202020204" pitchFamily="34" charset="0"/>
                <a:cs typeface="Arial" panose="020B0604020202020204" pitchFamily="34" charset="0"/>
              </a:defRPr>
            </a:lvl2pPr>
            <a:lvl3pPr marL="566928" indent="-182880">
              <a:buFont typeface="Arial" panose="020B0604020202020204" pitchFamily="34" charset="0"/>
              <a:buChar char="•"/>
              <a:defRPr>
                <a:latin typeface="Arial" panose="020B0604020202020204" pitchFamily="34" charset="0"/>
                <a:cs typeface="Arial" panose="020B0604020202020204" pitchFamily="34" charset="0"/>
              </a:defRPr>
            </a:lvl3pPr>
            <a:lvl4pPr marL="749808" indent="-182880">
              <a:buFont typeface="Arial" panose="020B0604020202020204" pitchFamily="34" charset="0"/>
              <a:buChar char="•"/>
              <a:defRPr>
                <a:latin typeface="Arial" panose="020B0604020202020204" pitchFamily="34" charset="0"/>
                <a:cs typeface="Arial" panose="020B0604020202020204" pitchFamily="34" charset="0"/>
              </a:defRPr>
            </a:lvl4pPr>
            <a:lvl5pPr marL="932688" indent="-18288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sz="1200">
                <a:latin typeface="Arial" panose="020B0604020202020204" pitchFamily="34" charset="0"/>
                <a:cs typeface="Arial" panose="020B0604020202020204" pitchFamily="34" charset="0"/>
              </a:defRPr>
            </a:lvl1pPr>
          </a:lstStyle>
          <a:p>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sz="1200">
                <a:solidFill>
                  <a:schemeClr val="tx2"/>
                </a:solidFill>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lvl1pPr>
              <a:defRPr>
                <a:solidFill>
                  <a:schemeClr val="tx2"/>
                </a:solidFill>
              </a:defRPr>
            </a:lvl1pPr>
          </a:lstStyle>
          <a:p>
            <a:fld id="{4FAB73BC-B049-4115-A692-8D63A059BFB8}" type="slidenum">
              <a:rPr lang="en-US" smtClean="0"/>
              <a:pPr/>
              <a:t>‹#›</a:t>
            </a:fld>
            <a:endParaRPr lang="en-US"/>
          </a:p>
        </p:txBody>
      </p:sp>
      <p:pic>
        <p:nvPicPr>
          <p:cNvPr id="11" name="Picture 10" descr="Text&#10;&#10;Description automatically generated with medium confidence">
            <a:extLst>
              <a:ext uri="{FF2B5EF4-FFF2-40B4-BE49-F238E27FC236}">
                <a16:creationId xmlns:a16="http://schemas.microsoft.com/office/drawing/2014/main" id="{09D9C152-A35D-022E-BCC9-68A2B8D1AE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376" y="6245169"/>
            <a:ext cx="1933398" cy="579742"/>
          </a:xfrm>
          <a:prstGeom prst="rect">
            <a:avLst/>
          </a:prstGeom>
        </p:spPr>
      </p:pic>
    </p:spTree>
    <p:extLst>
      <p:ext uri="{BB962C8B-B14F-4D97-AF65-F5344CB8AC3E}">
        <p14:creationId xmlns:p14="http://schemas.microsoft.com/office/powerpoint/2010/main" val="424490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z="1200">
                <a:latin typeface="Arial" panose="020B0604020202020204" pitchFamily="34" charset="0"/>
                <a:cs typeface="Arial" panose="020B0604020202020204" pitchFamily="34" charset="0"/>
              </a:defRPr>
            </a:lvl1pPr>
          </a:lstStyle>
          <a:p>
            <a:fld id="{96DFF08F-DC6B-4601-B491-B0F83F6DD2DA}" type="datetimeFigureOut">
              <a:rPr lang="en-US" smtClean="0"/>
              <a:pPr/>
              <a:t>10/4/2024</a:t>
            </a:fld>
            <a:endParaRPr lang="en-US"/>
          </a:p>
        </p:txBody>
      </p:sp>
      <p:sp>
        <p:nvSpPr>
          <p:cNvPr id="6" name="Footer Placeholder 5"/>
          <p:cNvSpPr>
            <a:spLocks noGrp="1"/>
          </p:cNvSpPr>
          <p:nvPr>
            <p:ph type="ftr" sz="quarter" idx="11"/>
          </p:nvPr>
        </p:nvSpPr>
        <p:spPr/>
        <p:txBody>
          <a:bodyPr/>
          <a:lstStyle>
            <a:lvl1pPr>
              <a:defRPr sz="1200">
                <a:latin typeface="Arial" panose="020B0604020202020204" pitchFamily="34" charset="0"/>
                <a:cs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a:xfrm>
            <a:off x="7425344" y="6459786"/>
            <a:ext cx="984019" cy="365125"/>
          </a:xfrm>
          <a:prstGeom prst="rect">
            <a:avLst/>
          </a:prstGeom>
        </p:spPr>
        <p:txBody>
          <a:bodyPr/>
          <a:lstStyle/>
          <a:p>
            <a:fld id="{4FAB73BC-B049-4115-A692-8D63A059BFB8}" type="slidenum">
              <a:rPr lang="en-US" smtClean="0"/>
              <a:t>‹#›</a:t>
            </a:fld>
            <a:endParaRPr lang="en-US"/>
          </a:p>
        </p:txBody>
      </p:sp>
      <p:pic>
        <p:nvPicPr>
          <p:cNvPr id="11" name="Picture 10" descr="Text&#10;&#10;Description automatically generated with medium confidence">
            <a:extLst>
              <a:ext uri="{FF2B5EF4-FFF2-40B4-BE49-F238E27FC236}">
                <a16:creationId xmlns:a16="http://schemas.microsoft.com/office/drawing/2014/main" id="{D54D5534-5DD3-AD1E-FD2B-34757FE1F80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2641" y="6197211"/>
            <a:ext cx="1933398" cy="579742"/>
          </a:xfrm>
          <a:prstGeom prst="rect">
            <a:avLst/>
          </a:prstGeom>
        </p:spPr>
      </p:pic>
    </p:spTree>
    <p:extLst>
      <p:ext uri="{BB962C8B-B14F-4D97-AF65-F5344CB8AC3E}">
        <p14:creationId xmlns:p14="http://schemas.microsoft.com/office/powerpoint/2010/main" val="1584084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530" y="6092807"/>
            <a:ext cx="9144001" cy="776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1" y="6047721"/>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 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959" y="6309098"/>
            <a:ext cx="1854203" cy="365125"/>
          </a:xfrm>
          <a:prstGeom prst="rect">
            <a:avLst/>
          </a:prstGeom>
        </p:spPr>
        <p:txBody>
          <a:bodyPr vert="horz" lIns="91440" tIns="45720" rIns="91440" bIns="45720" rtlCol="0" anchor="ctr"/>
          <a:lstStyle>
            <a:lvl1pPr algn="l">
              <a:defRPr sz="1200">
                <a:solidFill>
                  <a:srgbClr val="FFFFFF"/>
                </a:solidFill>
                <a:latin typeface="Arial" panose="020B0604020202020204" pitchFamily="34" charset="0"/>
                <a:cs typeface="Arial" panose="020B0604020202020204" pitchFamily="34" charset="0"/>
              </a:defRPr>
            </a:lvl1pPr>
          </a:lstStyle>
          <a:p>
            <a:fld id="{05E48206-6208-4002-9AF5-B38F54CDB384}" type="datetimeFigureOut">
              <a:rPr lang="en-US" smtClean="0"/>
              <a:pPr/>
              <a:t>10/4/2024</a:t>
            </a:fld>
            <a:endParaRPr lang="en-US"/>
          </a:p>
        </p:txBody>
      </p:sp>
      <p:sp>
        <p:nvSpPr>
          <p:cNvPr id="5" name="Footer Placeholder 4"/>
          <p:cNvSpPr>
            <a:spLocks noGrp="1"/>
          </p:cNvSpPr>
          <p:nvPr>
            <p:ph type="ftr" sz="quarter" idx="3"/>
          </p:nvPr>
        </p:nvSpPr>
        <p:spPr>
          <a:xfrm>
            <a:off x="2761918" y="6298641"/>
            <a:ext cx="3617103" cy="365125"/>
          </a:xfrm>
          <a:prstGeom prst="rect">
            <a:avLst/>
          </a:prstGeom>
        </p:spPr>
        <p:txBody>
          <a:bodyPr vert="horz" lIns="91440" tIns="45720" rIns="91440" bIns="45720" rtlCol="0" anchor="ctr"/>
          <a:lstStyle>
            <a:lvl1pPr algn="ctr">
              <a:defRPr sz="1200" cap="all" baseline="0">
                <a:solidFill>
                  <a:srgbClr val="FFFFFF"/>
                </a:solidFill>
                <a:latin typeface="Arial" panose="020B0604020202020204" pitchFamily="34" charset="0"/>
                <a:cs typeface="Arial" panose="020B0604020202020204" pitchFamily="34" charset="0"/>
              </a:defRPr>
            </a:lvl1pPr>
          </a:lstStyle>
          <a:p>
            <a:pPr>
              <a:defRPr/>
            </a:pPr>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Text&#10;&#10;Description automatically generated with medium confidence">
            <a:extLst>
              <a:ext uri="{FF2B5EF4-FFF2-40B4-BE49-F238E27FC236}">
                <a16:creationId xmlns:a16="http://schemas.microsoft.com/office/drawing/2014/main" id="{BA1BA180-9252-1618-9875-46A2215156A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702641" y="6206089"/>
            <a:ext cx="1933398" cy="579742"/>
          </a:xfrm>
          <a:prstGeom prst="rect">
            <a:avLst/>
          </a:prstGeom>
        </p:spPr>
      </p:pic>
    </p:spTree>
    <p:extLst>
      <p:ext uri="{BB962C8B-B14F-4D97-AF65-F5344CB8AC3E}">
        <p14:creationId xmlns:p14="http://schemas.microsoft.com/office/powerpoint/2010/main" val="4066762752"/>
      </p:ext>
    </p:extLst>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 id="214748416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
          <a:schemeClr val="accent1"/>
        </a:buClr>
        <a:buSzPct val="125000"/>
        <a:buFont typeface="Arial" panose="020B0604020202020204"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mailto:Meghan.jaird@vermont.gov" TargetMode="External"/><Relationship Id="rId2" Type="http://schemas.openxmlformats.org/officeDocument/2006/relationships/hyperlink" Target="mailto:Tracy.harris@vermont.gov" TargetMode="External"/><Relationship Id="rId1" Type="http://schemas.openxmlformats.org/officeDocument/2006/relationships/slideLayout" Target="../slideLayouts/slideLayout2.xml"/><Relationship Id="rId4" Type="http://schemas.openxmlformats.org/officeDocument/2006/relationships/hyperlink" Target="mailto:Thomas.faris@vermont.gov"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0ADD9-C250-492E-91C4-67302AFBC4B5}"/>
              </a:ext>
            </a:extLst>
          </p:cNvPr>
          <p:cNvSpPr>
            <a:spLocks noGrp="1"/>
          </p:cNvSpPr>
          <p:nvPr>
            <p:ph type="ctrTitle"/>
          </p:nvPr>
        </p:nvSpPr>
        <p:spPr>
          <a:xfrm>
            <a:off x="825038" y="545100"/>
            <a:ext cx="7543800" cy="2506443"/>
          </a:xfrm>
        </p:spPr>
        <p:txBody>
          <a:bodyPr>
            <a:normAutofit fontScale="90000"/>
          </a:bodyPr>
          <a:lstStyle/>
          <a:p>
            <a:r>
              <a:rPr lang="en-US" altLang="en-US" sz="6600">
                <a:solidFill>
                  <a:schemeClr val="bg1"/>
                </a:solidFill>
              </a:rPr>
              <a:t>Seclusion and Restraint </a:t>
            </a:r>
            <a:br>
              <a:rPr lang="en-US" altLang="en-US" sz="6600">
                <a:solidFill>
                  <a:schemeClr val="bg1"/>
                </a:solidFill>
              </a:rPr>
            </a:br>
            <a:r>
              <a:rPr lang="en-US" altLang="en-US" sz="6600">
                <a:solidFill>
                  <a:schemeClr val="bg1"/>
                </a:solidFill>
              </a:rPr>
              <a:t>in Vermont Schools</a:t>
            </a:r>
            <a:endParaRPr lang="en-US" sz="6600">
              <a:solidFill>
                <a:schemeClr val="bg1"/>
              </a:solidFill>
            </a:endParaRPr>
          </a:p>
        </p:txBody>
      </p:sp>
      <p:sp>
        <p:nvSpPr>
          <p:cNvPr id="3" name="Subtitle 2">
            <a:extLst>
              <a:ext uri="{FF2B5EF4-FFF2-40B4-BE49-F238E27FC236}">
                <a16:creationId xmlns:a16="http://schemas.microsoft.com/office/drawing/2014/main" id="{983D5333-EDF5-4F7C-A153-69CA8EEF1B38}"/>
              </a:ext>
            </a:extLst>
          </p:cNvPr>
          <p:cNvSpPr>
            <a:spLocks noGrp="1"/>
          </p:cNvSpPr>
          <p:nvPr>
            <p:ph type="subTitle" idx="1"/>
          </p:nvPr>
        </p:nvSpPr>
        <p:spPr>
          <a:xfrm>
            <a:off x="987969" y="3234957"/>
            <a:ext cx="7543800" cy="2570420"/>
          </a:xfrm>
        </p:spPr>
        <p:txBody>
          <a:bodyPr vert="horz" lIns="91440" tIns="45720" rIns="91440" bIns="45720" rtlCol="0" anchor="t">
            <a:normAutofit fontScale="92500" lnSpcReduction="20000"/>
          </a:bodyPr>
          <a:lstStyle/>
          <a:p>
            <a:r>
              <a:rPr lang="en-US" b="1" cap="none" spc="0">
                <a:solidFill>
                  <a:schemeClr val="bg1"/>
                </a:solidFill>
              </a:rPr>
              <a:t>Vermont State Board Rule 4500</a:t>
            </a:r>
            <a:endParaRPr lang="en-US"/>
          </a:p>
          <a:p>
            <a:r>
              <a:rPr lang="en-US" cap="none" spc="0">
                <a:solidFill>
                  <a:schemeClr val="bg1"/>
                </a:solidFill>
              </a:rPr>
              <a:t>Presented by:</a:t>
            </a:r>
          </a:p>
          <a:p>
            <a:r>
              <a:rPr lang="en-US" cap="none" spc="0">
                <a:solidFill>
                  <a:schemeClr val="bg1"/>
                </a:solidFill>
              </a:rPr>
              <a:t>Tracy Harris, Coordinator for Behavioral Supports</a:t>
            </a:r>
          </a:p>
          <a:p>
            <a:r>
              <a:rPr lang="en-US" cap="none" spc="0">
                <a:solidFill>
                  <a:schemeClr val="bg1"/>
                </a:solidFill>
              </a:rPr>
              <a:t>Tom Faris, VTmtss Coordinator</a:t>
            </a:r>
          </a:p>
          <a:p>
            <a:r>
              <a:rPr lang="en-US" cap="none" spc="0">
                <a:solidFill>
                  <a:schemeClr val="bg1"/>
                </a:solidFill>
              </a:rPr>
              <a:t>MJ Jaird, VTmtss Coordinator</a:t>
            </a:r>
          </a:p>
          <a:p>
            <a:r>
              <a:rPr lang="en-US" cap="none" spc="0">
                <a:solidFill>
                  <a:schemeClr val="bg1"/>
                </a:solidFill>
              </a:rPr>
              <a:t>October 9, 2024</a:t>
            </a:r>
          </a:p>
          <a:p>
            <a:pPr algn="ctr"/>
            <a:endParaRPr lang="en-US" cap="none" spc="0">
              <a:solidFill>
                <a:schemeClr val="bg1"/>
              </a:solidFill>
            </a:endParaRPr>
          </a:p>
        </p:txBody>
      </p:sp>
      <p:cxnSp>
        <p:nvCxnSpPr>
          <p:cNvPr id="5" name="Straight Connector 4">
            <a:extLst>
              <a:ext uri="{FF2B5EF4-FFF2-40B4-BE49-F238E27FC236}">
                <a16:creationId xmlns:a16="http://schemas.microsoft.com/office/drawing/2014/main" id="{8DCC634A-B1C4-4362-9812-EF98BE029FE3}"/>
              </a:ext>
              <a:ext uri="{C183D7F6-B498-43B3-948B-1728B52AA6E4}">
                <adec:decorative xmlns:adec="http://schemas.microsoft.com/office/drawing/2017/decorative" val="1"/>
              </a:ext>
            </a:extLst>
          </p:cNvPr>
          <p:cNvCxnSpPr/>
          <p:nvPr/>
        </p:nvCxnSpPr>
        <p:spPr>
          <a:xfrm>
            <a:off x="987969" y="3051543"/>
            <a:ext cx="768096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398027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8F21E-9892-0271-5155-AC11C953B564}"/>
              </a:ext>
            </a:extLst>
          </p:cNvPr>
          <p:cNvSpPr>
            <a:spLocks noGrp="1"/>
          </p:cNvSpPr>
          <p:nvPr>
            <p:ph type="title"/>
          </p:nvPr>
        </p:nvSpPr>
        <p:spPr/>
        <p:txBody>
          <a:bodyPr/>
          <a:lstStyle/>
          <a:p>
            <a:r>
              <a:rPr lang="en-US" sz="4800">
                <a:solidFill>
                  <a:schemeClr val="tx1"/>
                </a:solidFill>
              </a:rPr>
              <a:t>Poll 2 Answer</a:t>
            </a:r>
            <a:endParaRPr lang="en-US">
              <a:solidFill>
                <a:schemeClr val="tx1"/>
              </a:solidFill>
            </a:endParaRPr>
          </a:p>
        </p:txBody>
      </p:sp>
      <p:sp>
        <p:nvSpPr>
          <p:cNvPr id="3" name="Content Placeholder 2">
            <a:extLst>
              <a:ext uri="{FF2B5EF4-FFF2-40B4-BE49-F238E27FC236}">
                <a16:creationId xmlns:a16="http://schemas.microsoft.com/office/drawing/2014/main" id="{12F5AAF0-653A-0ECE-220B-E1370B6D5392}"/>
              </a:ext>
            </a:extLst>
          </p:cNvPr>
          <p:cNvSpPr>
            <a:spLocks noGrp="1"/>
          </p:cNvSpPr>
          <p:nvPr>
            <p:ph idx="1"/>
          </p:nvPr>
        </p:nvSpPr>
        <p:spPr/>
        <p:txBody>
          <a:bodyPr vert="horz" lIns="0" tIns="45720" rIns="0" bIns="45720" rtlCol="0" anchor="t">
            <a:normAutofit/>
          </a:bodyPr>
          <a:lstStyle/>
          <a:p>
            <a:pPr>
              <a:buNone/>
            </a:pPr>
            <a:r>
              <a:rPr lang="en-US" sz="3200" b="1">
                <a:solidFill>
                  <a:schemeClr val="tx1"/>
                </a:solidFill>
                <a:ea typeface="+mn-lt"/>
                <a:cs typeface="+mn-lt"/>
              </a:rPr>
              <a:t>No, this is not a seclusion either</a:t>
            </a:r>
            <a:endParaRPr lang="en-US" sz="3200">
              <a:solidFill>
                <a:schemeClr val="tx1"/>
              </a:solidFill>
              <a:ea typeface="+mn-lt"/>
              <a:cs typeface="+mn-lt"/>
            </a:endParaRPr>
          </a:p>
          <a:p>
            <a:pPr marL="0" indent="0">
              <a:buNone/>
            </a:pPr>
            <a:endParaRPr lang="en-US" sz="3200">
              <a:solidFill>
                <a:schemeClr val="tx1"/>
              </a:solidFill>
            </a:endParaRPr>
          </a:p>
          <a:p>
            <a:r>
              <a:rPr lang="en-US" sz="3200"/>
              <a:t>Entered the room on her own accord</a:t>
            </a:r>
          </a:p>
          <a:p>
            <a:pPr marL="0" indent="0">
              <a:buNone/>
            </a:pPr>
            <a:endParaRPr lang="en-US" sz="3200"/>
          </a:p>
          <a:p>
            <a:r>
              <a:rPr lang="en-US" sz="3200"/>
              <a:t>Could exit at will</a:t>
            </a:r>
          </a:p>
          <a:p>
            <a:endParaRPr lang="en-US"/>
          </a:p>
        </p:txBody>
      </p:sp>
    </p:spTree>
    <p:extLst>
      <p:ext uri="{BB962C8B-B14F-4D97-AF65-F5344CB8AC3E}">
        <p14:creationId xmlns:p14="http://schemas.microsoft.com/office/powerpoint/2010/main" val="3057282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461AD-0FB4-DA8E-EC42-1A9A95EB4CF7}"/>
              </a:ext>
            </a:extLst>
          </p:cNvPr>
          <p:cNvSpPr>
            <a:spLocks noGrp="1"/>
          </p:cNvSpPr>
          <p:nvPr>
            <p:ph type="title"/>
          </p:nvPr>
        </p:nvSpPr>
        <p:spPr>
          <a:xfrm>
            <a:off x="800100" y="278448"/>
            <a:ext cx="7543800" cy="1439660"/>
          </a:xfrm>
        </p:spPr>
        <p:txBody>
          <a:bodyPr/>
          <a:lstStyle/>
          <a:p>
            <a:r>
              <a:rPr lang="en-US">
                <a:solidFill>
                  <a:schemeClr val="tx1"/>
                </a:solidFill>
              </a:rPr>
              <a:t>Poll 3</a:t>
            </a:r>
          </a:p>
        </p:txBody>
      </p:sp>
      <p:sp>
        <p:nvSpPr>
          <p:cNvPr id="3" name="Content Placeholder 2">
            <a:extLst>
              <a:ext uri="{FF2B5EF4-FFF2-40B4-BE49-F238E27FC236}">
                <a16:creationId xmlns:a16="http://schemas.microsoft.com/office/drawing/2014/main" id="{9F1D2128-B269-201E-CA72-37CD33C47E96}"/>
              </a:ext>
            </a:extLst>
          </p:cNvPr>
          <p:cNvSpPr>
            <a:spLocks noGrp="1"/>
          </p:cNvSpPr>
          <p:nvPr>
            <p:ph idx="1"/>
          </p:nvPr>
        </p:nvSpPr>
        <p:spPr>
          <a:xfrm>
            <a:off x="1046243" y="1879042"/>
            <a:ext cx="7543801" cy="3841196"/>
          </a:xfrm>
        </p:spPr>
        <p:txBody>
          <a:bodyPr>
            <a:normAutofit fontScale="92500" lnSpcReduction="20000"/>
          </a:bodyPr>
          <a:lstStyle/>
          <a:p>
            <a:r>
              <a:rPr lang="en-US" sz="2400"/>
              <a:t>Again, the same scenario with Zuri and her BI. This time, she became highly aggressive toward her BI once they entered the quiet room together and did not respond to de-escalation strategies.</a:t>
            </a:r>
          </a:p>
          <a:p>
            <a:endParaRPr lang="en-US" sz="2400"/>
          </a:p>
          <a:p>
            <a:r>
              <a:rPr lang="en-US" sz="2400"/>
              <a:t>Given that level of aggression and the failure of other less restrictive techniques, the BI exited the room and gave Zuri a directive that she was to remain in the room until she was told she could leave.</a:t>
            </a:r>
          </a:p>
          <a:p>
            <a:endParaRPr lang="en-US" sz="2400"/>
          </a:p>
          <a:p>
            <a:r>
              <a:rPr lang="en-US" sz="2400"/>
              <a:t>Is this a seclusion?</a:t>
            </a:r>
          </a:p>
          <a:p>
            <a:endParaRPr lang="en-US"/>
          </a:p>
        </p:txBody>
      </p:sp>
    </p:spTree>
    <p:extLst>
      <p:ext uri="{BB962C8B-B14F-4D97-AF65-F5344CB8AC3E}">
        <p14:creationId xmlns:p14="http://schemas.microsoft.com/office/powerpoint/2010/main" val="83386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9C6FC-B05C-5B57-1955-2EB4AB30E1BD}"/>
              </a:ext>
            </a:extLst>
          </p:cNvPr>
          <p:cNvSpPr>
            <a:spLocks noGrp="1"/>
          </p:cNvSpPr>
          <p:nvPr>
            <p:ph type="title"/>
          </p:nvPr>
        </p:nvSpPr>
        <p:spPr/>
        <p:txBody>
          <a:bodyPr/>
          <a:lstStyle/>
          <a:p>
            <a:r>
              <a:rPr lang="en-US" sz="4800">
                <a:solidFill>
                  <a:schemeClr val="tx1"/>
                </a:solidFill>
              </a:rPr>
              <a:t>Poll 3 Answer</a:t>
            </a:r>
            <a:endParaRPr lang="en-US">
              <a:solidFill>
                <a:schemeClr val="tx1"/>
              </a:solidFill>
            </a:endParaRPr>
          </a:p>
        </p:txBody>
      </p:sp>
      <p:sp>
        <p:nvSpPr>
          <p:cNvPr id="3" name="Content Placeholder 2">
            <a:extLst>
              <a:ext uri="{FF2B5EF4-FFF2-40B4-BE49-F238E27FC236}">
                <a16:creationId xmlns:a16="http://schemas.microsoft.com/office/drawing/2014/main" id="{E6907A7E-AADF-381D-0F47-F72565B2C96C}"/>
              </a:ext>
            </a:extLst>
          </p:cNvPr>
          <p:cNvSpPr>
            <a:spLocks noGrp="1"/>
          </p:cNvSpPr>
          <p:nvPr>
            <p:ph idx="1"/>
          </p:nvPr>
        </p:nvSpPr>
        <p:spPr/>
        <p:txBody>
          <a:bodyPr vert="horz" lIns="0" tIns="45720" rIns="0" bIns="45720" rtlCol="0" anchor="t">
            <a:normAutofit/>
          </a:bodyPr>
          <a:lstStyle/>
          <a:p>
            <a:pPr marL="0" indent="0">
              <a:spcBef>
                <a:spcPts val="0"/>
              </a:spcBef>
              <a:spcAft>
                <a:spcPts val="0"/>
              </a:spcAft>
              <a:buNone/>
              <a:defRPr/>
            </a:pPr>
            <a:r>
              <a:rPr lang="en-US" sz="2400" b="1">
                <a:solidFill>
                  <a:schemeClr val="tx1"/>
                </a:solidFill>
                <a:ea typeface="+mn-lt"/>
                <a:cs typeface="+mn-lt"/>
              </a:rPr>
              <a:t>Yes, this does represent a seclusion</a:t>
            </a:r>
            <a:endParaRPr lang="en-US" sz="2400">
              <a:solidFill>
                <a:schemeClr val="tx1"/>
              </a:solidFill>
            </a:endParaRPr>
          </a:p>
          <a:p>
            <a:pPr marL="0" indent="0">
              <a:spcBef>
                <a:spcPts val="0"/>
              </a:spcBef>
              <a:spcAft>
                <a:spcPts val="0"/>
              </a:spcAft>
              <a:buNone/>
              <a:defRPr/>
            </a:pPr>
            <a:endParaRPr lang="en-US" sz="2400" b="1">
              <a:solidFill>
                <a:schemeClr val="tx2">
                  <a:lumMod val="75000"/>
                </a:schemeClr>
              </a:solidFill>
            </a:endParaRPr>
          </a:p>
          <a:p>
            <a:pPr>
              <a:spcBef>
                <a:spcPts val="0"/>
              </a:spcBef>
              <a:spcAft>
                <a:spcPts val="0"/>
              </a:spcAft>
              <a:defRPr/>
            </a:pPr>
            <a:r>
              <a:rPr lang="en-US" sz="2400"/>
              <a:t>Confined alone in the quiet room, and</a:t>
            </a:r>
          </a:p>
          <a:p>
            <a:pPr marL="0" marR="0" lvl="0" indent="0" defTabSz="914400" eaLnBrk="1" fontAlgn="auto" latinLnBrk="0" hangingPunct="1">
              <a:lnSpc>
                <a:spcPct val="100000"/>
              </a:lnSpc>
              <a:spcBef>
                <a:spcPts val="0"/>
              </a:spcBef>
              <a:spcAft>
                <a:spcPts val="0"/>
              </a:spcAft>
              <a:buClrTx/>
              <a:buSzTx/>
              <a:buFontTx/>
              <a:buNone/>
              <a:tabLst/>
              <a:defRPr/>
            </a:pPr>
            <a:endParaRPr lang="en-US" sz="2400"/>
          </a:p>
          <a:p>
            <a:pPr fontAlgn="auto">
              <a:spcBef>
                <a:spcPts val="0"/>
              </a:spcBef>
              <a:spcAft>
                <a:spcPts val="0"/>
              </a:spcAft>
              <a:defRPr/>
            </a:pPr>
            <a:r>
              <a:rPr lang="en-US" sz="2400"/>
              <a:t>Had to remain until given permission to leave.</a:t>
            </a:r>
          </a:p>
          <a:p>
            <a:endParaRPr lang="en-US"/>
          </a:p>
        </p:txBody>
      </p:sp>
    </p:spTree>
    <p:extLst>
      <p:ext uri="{BB962C8B-B14F-4D97-AF65-F5344CB8AC3E}">
        <p14:creationId xmlns:p14="http://schemas.microsoft.com/office/powerpoint/2010/main" val="1386283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9D160-DA8D-2252-5671-32A5B01EF4A0}"/>
              </a:ext>
            </a:extLst>
          </p:cNvPr>
          <p:cNvSpPr>
            <a:spLocks noGrp="1"/>
          </p:cNvSpPr>
          <p:nvPr>
            <p:ph type="title"/>
          </p:nvPr>
        </p:nvSpPr>
        <p:spPr/>
        <p:txBody>
          <a:bodyPr/>
          <a:lstStyle/>
          <a:p>
            <a:r>
              <a:rPr lang="en-US">
                <a:solidFill>
                  <a:schemeClr val="tx1"/>
                </a:solidFill>
              </a:rPr>
              <a:t>Poll 4</a:t>
            </a:r>
          </a:p>
        </p:txBody>
      </p:sp>
      <p:sp>
        <p:nvSpPr>
          <p:cNvPr id="3" name="Content Placeholder 2">
            <a:extLst>
              <a:ext uri="{FF2B5EF4-FFF2-40B4-BE49-F238E27FC236}">
                <a16:creationId xmlns:a16="http://schemas.microsoft.com/office/drawing/2014/main" id="{31BED50C-5481-F620-56DF-9AF0E3D28D64}"/>
              </a:ext>
            </a:extLst>
          </p:cNvPr>
          <p:cNvSpPr>
            <a:spLocks noGrp="1"/>
          </p:cNvSpPr>
          <p:nvPr>
            <p:ph idx="1"/>
          </p:nvPr>
        </p:nvSpPr>
        <p:spPr/>
        <p:txBody>
          <a:bodyPr vert="horz" lIns="0" tIns="45720" rIns="0" bIns="45720" rtlCol="0" anchor="t">
            <a:normAutofit/>
          </a:bodyPr>
          <a:lstStyle/>
          <a:p>
            <a:r>
              <a:rPr lang="en-US" sz="2000"/>
              <a:t>One more time with Zuri’s scenario.  Zuri became highly aggressive toward her BI once they entered the quiet room together and did not respond to de-escalation strategies.  </a:t>
            </a:r>
          </a:p>
          <a:p>
            <a:endParaRPr lang="en-US" sz="1100"/>
          </a:p>
          <a:p>
            <a:r>
              <a:rPr lang="en-US" sz="2000">
                <a:latin typeface="Arial"/>
                <a:cs typeface="Arial"/>
              </a:rPr>
              <a:t>Given that level of aggression and the failure of other less restrictive interventions, the BI exited the room </a:t>
            </a:r>
            <a:r>
              <a:rPr lang="en-US" sz="2000" b="1">
                <a:solidFill>
                  <a:schemeClr val="tx1"/>
                </a:solidFill>
                <a:latin typeface="Arial"/>
                <a:cs typeface="Arial"/>
              </a:rPr>
              <a:t>but left the door</a:t>
            </a:r>
            <a:r>
              <a:rPr lang="en-US" sz="2000" b="1">
                <a:solidFill>
                  <a:srgbClr val="C00000"/>
                </a:solidFill>
                <a:latin typeface="Arial"/>
                <a:cs typeface="Arial"/>
              </a:rPr>
              <a:t> </a:t>
            </a:r>
            <a:r>
              <a:rPr lang="en-US" sz="2000" b="1">
                <a:solidFill>
                  <a:schemeClr val="tx1"/>
                </a:solidFill>
                <a:latin typeface="Arial"/>
                <a:cs typeface="Arial"/>
              </a:rPr>
              <a:t>open</a:t>
            </a:r>
            <a:r>
              <a:rPr lang="en-US" sz="2000">
                <a:latin typeface="Arial"/>
                <a:cs typeface="Arial"/>
              </a:rPr>
              <a:t>.  Zuri was directed to remain in the room until she was told she could leave.</a:t>
            </a:r>
          </a:p>
          <a:p>
            <a:pPr marL="0" indent="0">
              <a:buNone/>
            </a:pPr>
            <a:endParaRPr lang="en-US" sz="1100"/>
          </a:p>
          <a:p>
            <a:r>
              <a:rPr lang="en-US" sz="2000"/>
              <a:t>Is this a seclusion?</a:t>
            </a:r>
          </a:p>
          <a:p>
            <a:endParaRPr lang="en-US"/>
          </a:p>
        </p:txBody>
      </p:sp>
    </p:spTree>
    <p:extLst>
      <p:ext uri="{BB962C8B-B14F-4D97-AF65-F5344CB8AC3E}">
        <p14:creationId xmlns:p14="http://schemas.microsoft.com/office/powerpoint/2010/main" val="275794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390F1-7A2C-1B78-C227-669AEED63A10}"/>
              </a:ext>
            </a:extLst>
          </p:cNvPr>
          <p:cNvSpPr>
            <a:spLocks noGrp="1"/>
          </p:cNvSpPr>
          <p:nvPr>
            <p:ph type="title"/>
          </p:nvPr>
        </p:nvSpPr>
        <p:spPr/>
        <p:txBody>
          <a:bodyPr/>
          <a:lstStyle/>
          <a:p>
            <a:r>
              <a:rPr lang="en-US" sz="4800">
                <a:solidFill>
                  <a:schemeClr val="tx1"/>
                </a:solidFill>
              </a:rPr>
              <a:t>Poll 4 Answer</a:t>
            </a:r>
            <a:endParaRPr lang="en-US">
              <a:solidFill>
                <a:schemeClr val="tx1"/>
              </a:solidFill>
            </a:endParaRPr>
          </a:p>
        </p:txBody>
      </p:sp>
      <p:sp>
        <p:nvSpPr>
          <p:cNvPr id="3" name="Content Placeholder 2">
            <a:extLst>
              <a:ext uri="{FF2B5EF4-FFF2-40B4-BE49-F238E27FC236}">
                <a16:creationId xmlns:a16="http://schemas.microsoft.com/office/drawing/2014/main" id="{59268411-ECE6-C6F3-8BDC-3899244A7813}"/>
              </a:ext>
            </a:extLst>
          </p:cNvPr>
          <p:cNvSpPr>
            <a:spLocks noGrp="1"/>
          </p:cNvSpPr>
          <p:nvPr>
            <p:ph idx="1"/>
          </p:nvPr>
        </p:nvSpPr>
        <p:spPr/>
        <p:txBody>
          <a:bodyPr vert="horz" lIns="0" tIns="45720" rIns="0" bIns="45720" rtlCol="0" anchor="t">
            <a:normAutofit/>
          </a:bodyPr>
          <a:lstStyle/>
          <a:p>
            <a:pPr>
              <a:buNone/>
              <a:defRPr/>
            </a:pPr>
            <a:r>
              <a:rPr lang="en-US" sz="2400" b="1">
                <a:solidFill>
                  <a:schemeClr val="tx1"/>
                </a:solidFill>
                <a:ea typeface="+mn-lt"/>
                <a:cs typeface="+mn-lt"/>
              </a:rPr>
              <a:t>Yes, this too is a seclusion</a:t>
            </a:r>
            <a:endParaRPr lang="en-US" sz="2400">
              <a:solidFill>
                <a:schemeClr val="tx1"/>
              </a:solidFill>
              <a:ea typeface="+mn-lt"/>
              <a:cs typeface="+mn-lt"/>
            </a:endParaRPr>
          </a:p>
          <a:p>
            <a:pPr marL="0" indent="0">
              <a:spcBef>
                <a:spcPts val="0"/>
              </a:spcBef>
              <a:spcAft>
                <a:spcPts val="0"/>
              </a:spcAft>
              <a:buNone/>
              <a:defRPr/>
            </a:pPr>
            <a:endParaRPr lang="en-US" sz="2400"/>
          </a:p>
          <a:p>
            <a:pPr>
              <a:spcBef>
                <a:spcPts val="0"/>
              </a:spcBef>
              <a:spcAft>
                <a:spcPts val="0"/>
              </a:spcAft>
              <a:defRPr/>
            </a:pPr>
            <a:r>
              <a:rPr lang="en-US" sz="2400"/>
              <a:t>Confined alone in the quiet room </a:t>
            </a:r>
          </a:p>
          <a:p>
            <a:pPr fontAlgn="auto">
              <a:spcBef>
                <a:spcPts val="0"/>
              </a:spcBef>
              <a:spcAft>
                <a:spcPts val="0"/>
              </a:spcAft>
              <a:defRPr/>
            </a:pPr>
            <a:endParaRPr lang="en-US" sz="2400"/>
          </a:p>
          <a:p>
            <a:pPr fontAlgn="auto">
              <a:spcBef>
                <a:spcPts val="0"/>
              </a:spcBef>
              <a:spcAft>
                <a:spcPts val="0"/>
              </a:spcAft>
              <a:defRPr/>
            </a:pPr>
            <a:r>
              <a:rPr lang="en-US" sz="2400"/>
              <a:t>Had to remain there until given permission to leave.</a:t>
            </a:r>
          </a:p>
          <a:p>
            <a:pPr fontAlgn="auto">
              <a:spcBef>
                <a:spcPts val="0"/>
              </a:spcBef>
              <a:spcAft>
                <a:spcPts val="0"/>
              </a:spcAft>
              <a:defRPr/>
            </a:pPr>
            <a:endParaRPr lang="en-US" sz="2400"/>
          </a:p>
          <a:p>
            <a:endParaRPr lang="en-US"/>
          </a:p>
        </p:txBody>
      </p:sp>
    </p:spTree>
    <p:extLst>
      <p:ext uri="{BB962C8B-B14F-4D97-AF65-F5344CB8AC3E}">
        <p14:creationId xmlns:p14="http://schemas.microsoft.com/office/powerpoint/2010/main" val="13446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4DED2-3DF1-9DAA-504B-F6FEFFA2743A}"/>
              </a:ext>
            </a:extLst>
          </p:cNvPr>
          <p:cNvSpPr>
            <a:spLocks noGrp="1"/>
          </p:cNvSpPr>
          <p:nvPr>
            <p:ph type="title"/>
          </p:nvPr>
        </p:nvSpPr>
        <p:spPr/>
        <p:txBody>
          <a:bodyPr/>
          <a:lstStyle/>
          <a:p>
            <a:r>
              <a:rPr lang="en-US" sz="4800">
                <a:solidFill>
                  <a:schemeClr val="tx1"/>
                </a:solidFill>
              </a:rPr>
              <a:t>Definition: Physical Escort</a:t>
            </a:r>
            <a:endParaRPr lang="en-US">
              <a:solidFill>
                <a:schemeClr val="tx1"/>
              </a:solidFill>
            </a:endParaRPr>
          </a:p>
        </p:txBody>
      </p:sp>
      <p:sp>
        <p:nvSpPr>
          <p:cNvPr id="3" name="Content Placeholder 2">
            <a:extLst>
              <a:ext uri="{FF2B5EF4-FFF2-40B4-BE49-F238E27FC236}">
                <a16:creationId xmlns:a16="http://schemas.microsoft.com/office/drawing/2014/main" id="{B3263848-8623-9D3E-1E5A-EB29FE340D53}"/>
              </a:ext>
            </a:extLst>
          </p:cNvPr>
          <p:cNvSpPr>
            <a:spLocks noGrp="1"/>
          </p:cNvSpPr>
          <p:nvPr>
            <p:ph idx="1"/>
          </p:nvPr>
        </p:nvSpPr>
        <p:spPr/>
        <p:txBody>
          <a:bodyPr>
            <a:normAutofit lnSpcReduction="10000"/>
          </a:bodyPr>
          <a:lstStyle/>
          <a:p>
            <a:r>
              <a:rPr lang="en-US" sz="2400" b="1"/>
              <a:t>Physical Escort</a:t>
            </a:r>
            <a:endParaRPr lang="en-US" sz="2400"/>
          </a:p>
          <a:p>
            <a:pPr lvl="1"/>
            <a:r>
              <a:rPr lang="en-US" sz="2400"/>
              <a:t>Momentary touching or holding</a:t>
            </a:r>
          </a:p>
          <a:p>
            <a:pPr marL="457200" lvl="1" indent="0">
              <a:buNone/>
            </a:pPr>
            <a:endParaRPr lang="en-US" sz="2400"/>
          </a:p>
          <a:p>
            <a:pPr lvl="1"/>
            <a:r>
              <a:rPr lang="en-US" sz="2400"/>
              <a:t>Without the use of force</a:t>
            </a:r>
          </a:p>
          <a:p>
            <a:pPr marL="457200" lvl="1" indent="0">
              <a:buNone/>
            </a:pPr>
            <a:endParaRPr lang="en-US" sz="2400"/>
          </a:p>
          <a:p>
            <a:pPr lvl="1"/>
            <a:r>
              <a:rPr lang="en-US" sz="2400"/>
              <a:t>Student exhibiting minimal resistance</a:t>
            </a:r>
          </a:p>
          <a:p>
            <a:pPr marL="457200" lvl="1" indent="0">
              <a:buNone/>
            </a:pPr>
            <a:endParaRPr lang="en-US" sz="2400"/>
          </a:p>
          <a:p>
            <a:pPr lvl="1"/>
            <a:r>
              <a:rPr lang="en-US" sz="2400"/>
              <a:t>For the purpose of directing movement</a:t>
            </a:r>
          </a:p>
          <a:p>
            <a:pPr lvl="1"/>
            <a:endParaRPr lang="en-US" sz="2400"/>
          </a:p>
          <a:p>
            <a:pPr lvl="1"/>
            <a:r>
              <a:rPr lang="en-US" sz="2400"/>
              <a:t>Not considered a restraint</a:t>
            </a:r>
          </a:p>
          <a:p>
            <a:endParaRPr lang="en-US"/>
          </a:p>
        </p:txBody>
      </p:sp>
    </p:spTree>
    <p:extLst>
      <p:ext uri="{BB962C8B-B14F-4D97-AF65-F5344CB8AC3E}">
        <p14:creationId xmlns:p14="http://schemas.microsoft.com/office/powerpoint/2010/main" val="118880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27F7B-A772-B939-FC91-B0E08711CC7B}"/>
              </a:ext>
            </a:extLst>
          </p:cNvPr>
          <p:cNvSpPr>
            <a:spLocks noGrp="1"/>
          </p:cNvSpPr>
          <p:nvPr>
            <p:ph type="title"/>
          </p:nvPr>
        </p:nvSpPr>
        <p:spPr/>
        <p:txBody>
          <a:bodyPr/>
          <a:lstStyle/>
          <a:p>
            <a:r>
              <a:rPr lang="en-US" sz="4800">
                <a:solidFill>
                  <a:schemeClr val="tx1"/>
                </a:solidFill>
              </a:rPr>
              <a:t>Definition: Moving Restraint</a:t>
            </a:r>
            <a:endParaRPr lang="en-US">
              <a:solidFill>
                <a:schemeClr val="tx1"/>
              </a:solidFill>
            </a:endParaRPr>
          </a:p>
        </p:txBody>
      </p:sp>
      <p:sp>
        <p:nvSpPr>
          <p:cNvPr id="3" name="Content Placeholder 2">
            <a:extLst>
              <a:ext uri="{FF2B5EF4-FFF2-40B4-BE49-F238E27FC236}">
                <a16:creationId xmlns:a16="http://schemas.microsoft.com/office/drawing/2014/main" id="{DA1CCB0E-9C64-CEC2-9798-3D75113DEC9F}"/>
              </a:ext>
            </a:extLst>
          </p:cNvPr>
          <p:cNvSpPr>
            <a:spLocks noGrp="1"/>
          </p:cNvSpPr>
          <p:nvPr>
            <p:ph idx="1"/>
          </p:nvPr>
        </p:nvSpPr>
        <p:spPr/>
        <p:txBody>
          <a:bodyPr>
            <a:normAutofit fontScale="92500" lnSpcReduction="20000"/>
          </a:bodyPr>
          <a:lstStyle/>
          <a:p>
            <a:r>
              <a:rPr lang="en-US" sz="2800" b="1">
                <a:solidFill>
                  <a:schemeClr val="tx1"/>
                </a:solidFill>
              </a:rPr>
              <a:t>Transport / Moving restraint</a:t>
            </a:r>
          </a:p>
          <a:p>
            <a:pPr marL="0" indent="0">
              <a:buNone/>
            </a:pPr>
            <a:endParaRPr lang="en-US" sz="1400" b="1">
              <a:solidFill>
                <a:schemeClr val="tx1"/>
              </a:solidFill>
            </a:endParaRPr>
          </a:p>
          <a:p>
            <a:pPr lvl="1">
              <a:buFont typeface="Arial" panose="020B0604020202020204" pitchFamily="34" charset="0"/>
              <a:buChar char="•"/>
            </a:pPr>
            <a:r>
              <a:rPr lang="en-US" sz="2000">
                <a:solidFill>
                  <a:schemeClr val="tx1"/>
                </a:solidFill>
              </a:rPr>
              <a:t>Use of physical force</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Momentary period of physical contact</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More than minimum level of force from staff member</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Restriction of movement</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Student actively resisting</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This is a restraint / governed by Rule 4500</a:t>
            </a:r>
          </a:p>
          <a:p>
            <a:pPr lvl="1">
              <a:buFont typeface="Arial" panose="020B0604020202020204" pitchFamily="34" charset="0"/>
              <a:buChar char="•"/>
            </a:pPr>
            <a:endParaRPr lang="en-US" sz="1000">
              <a:solidFill>
                <a:schemeClr val="tx1"/>
              </a:solidFill>
            </a:endParaRPr>
          </a:p>
          <a:p>
            <a:pPr lvl="1">
              <a:buFont typeface="Arial" panose="020B0604020202020204" pitchFamily="34" charset="0"/>
              <a:buChar char="•"/>
            </a:pPr>
            <a:r>
              <a:rPr lang="en-US" sz="2000">
                <a:solidFill>
                  <a:schemeClr val="tx1"/>
                </a:solidFill>
              </a:rPr>
              <a:t>Governed by the protocols of the restraint training program used</a:t>
            </a:r>
          </a:p>
          <a:p>
            <a:endParaRPr lang="en-US"/>
          </a:p>
        </p:txBody>
      </p:sp>
    </p:spTree>
    <p:extLst>
      <p:ext uri="{BB962C8B-B14F-4D97-AF65-F5344CB8AC3E}">
        <p14:creationId xmlns:p14="http://schemas.microsoft.com/office/powerpoint/2010/main" val="2451693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131AE-D645-010F-DF7F-79AF13F3473B}"/>
              </a:ext>
            </a:extLst>
          </p:cNvPr>
          <p:cNvSpPr>
            <a:spLocks noGrp="1"/>
          </p:cNvSpPr>
          <p:nvPr>
            <p:ph type="title"/>
          </p:nvPr>
        </p:nvSpPr>
        <p:spPr/>
        <p:txBody>
          <a:bodyPr/>
          <a:lstStyle/>
          <a:p>
            <a:r>
              <a:rPr lang="en-US" sz="3200">
                <a:solidFill>
                  <a:schemeClr val="tx1"/>
                </a:solidFill>
              </a:rPr>
              <a:t>Definitions: Escort vs. Moving Restraint</a:t>
            </a:r>
          </a:p>
        </p:txBody>
      </p:sp>
      <p:sp>
        <p:nvSpPr>
          <p:cNvPr id="3" name="Content Placeholder 2">
            <a:extLst>
              <a:ext uri="{FF2B5EF4-FFF2-40B4-BE49-F238E27FC236}">
                <a16:creationId xmlns:a16="http://schemas.microsoft.com/office/drawing/2014/main" id="{A988F844-D115-6624-9F26-D3B827F83777}"/>
              </a:ext>
            </a:extLst>
          </p:cNvPr>
          <p:cNvSpPr>
            <a:spLocks noGrp="1"/>
          </p:cNvSpPr>
          <p:nvPr>
            <p:ph sz="half" idx="1"/>
          </p:nvPr>
        </p:nvSpPr>
        <p:spPr/>
        <p:txBody>
          <a:bodyPr vert="horz" lIns="0" tIns="45720" rIns="0" bIns="45720" rtlCol="0" anchor="t">
            <a:normAutofit fontScale="92500" lnSpcReduction="20000"/>
          </a:bodyPr>
          <a:lstStyle/>
          <a:p>
            <a:pPr marL="0" indent="0">
              <a:buNone/>
            </a:pPr>
            <a:r>
              <a:rPr lang="en-US">
                <a:latin typeface="Arial"/>
                <a:cs typeface="Arial"/>
              </a:rPr>
              <a:t>Escort is not a restraint and does not need to follow 4500 protocol</a:t>
            </a:r>
            <a:endParaRPr lang="en-US"/>
          </a:p>
          <a:p>
            <a:r>
              <a:rPr lang="en-US">
                <a:latin typeface="Arial"/>
                <a:cs typeface="Arial"/>
              </a:rPr>
              <a:t>Temporary or momentary physical contact</a:t>
            </a:r>
          </a:p>
          <a:p>
            <a:r>
              <a:rPr lang="en-US">
                <a:latin typeface="Arial"/>
                <a:cs typeface="Arial"/>
              </a:rPr>
              <a:t>For moving directly from one place to another</a:t>
            </a:r>
            <a:endParaRPr lang="en-US"/>
          </a:p>
          <a:p>
            <a:r>
              <a:rPr lang="en-US">
                <a:latin typeface="Arial"/>
                <a:cs typeface="Arial"/>
              </a:rPr>
              <a:t>Minimal or no use of force</a:t>
            </a:r>
          </a:p>
          <a:p>
            <a:r>
              <a:rPr lang="en-US">
                <a:latin typeface="Arial"/>
                <a:cs typeface="Arial"/>
              </a:rPr>
              <a:t>Student demonstrating no or minimal resistance</a:t>
            </a:r>
            <a:endParaRPr lang="en-US"/>
          </a:p>
          <a:p>
            <a:r>
              <a:rPr lang="en-US">
                <a:latin typeface="Arial"/>
                <a:cs typeface="Arial"/>
              </a:rPr>
              <a:t>Student is moving on own feet and supporting own weight</a:t>
            </a:r>
            <a:endParaRPr lang="en-US"/>
          </a:p>
          <a:p>
            <a:endParaRPr lang="en-US"/>
          </a:p>
          <a:p>
            <a:endParaRPr lang="en-US"/>
          </a:p>
        </p:txBody>
      </p:sp>
      <p:sp>
        <p:nvSpPr>
          <p:cNvPr id="4" name="Content Placeholder 3">
            <a:extLst>
              <a:ext uri="{FF2B5EF4-FFF2-40B4-BE49-F238E27FC236}">
                <a16:creationId xmlns:a16="http://schemas.microsoft.com/office/drawing/2014/main" id="{3C96803C-E403-CB13-D83A-83415604DB8A}"/>
              </a:ext>
            </a:extLst>
          </p:cNvPr>
          <p:cNvSpPr>
            <a:spLocks noGrp="1"/>
          </p:cNvSpPr>
          <p:nvPr>
            <p:ph sz="half" idx="2"/>
          </p:nvPr>
        </p:nvSpPr>
        <p:spPr/>
        <p:txBody>
          <a:bodyPr vert="horz" lIns="0" tIns="45720" rIns="0" bIns="45720" rtlCol="0" anchor="t">
            <a:normAutofit fontScale="92500" lnSpcReduction="20000"/>
          </a:bodyPr>
          <a:lstStyle/>
          <a:p>
            <a:pPr marL="0" indent="0">
              <a:buNone/>
            </a:pPr>
            <a:r>
              <a:rPr lang="en-US">
                <a:latin typeface="Arial"/>
                <a:cs typeface="Arial"/>
              </a:rPr>
              <a:t>Moving Restraint is a restraint, needs to follow 4500 protocol</a:t>
            </a:r>
          </a:p>
          <a:p>
            <a:pPr>
              <a:buFont typeface="Arial"/>
              <a:buChar char="•"/>
            </a:pPr>
            <a:r>
              <a:rPr lang="en-US" sz="1800">
                <a:latin typeface="Arial"/>
                <a:cs typeface="Arial"/>
              </a:rPr>
              <a:t>Temporary or momentary physical contact</a:t>
            </a:r>
          </a:p>
          <a:p>
            <a:pPr>
              <a:buFont typeface="Arial"/>
              <a:buChar char="•"/>
            </a:pPr>
            <a:r>
              <a:rPr lang="en-US" sz="1800">
                <a:latin typeface="Arial"/>
                <a:cs typeface="Arial"/>
              </a:rPr>
              <a:t>For moving directly from one place to another</a:t>
            </a:r>
          </a:p>
          <a:p>
            <a:pPr>
              <a:buFont typeface="Arial"/>
              <a:buChar char="•"/>
            </a:pPr>
            <a:r>
              <a:rPr lang="en-US" sz="1800">
                <a:latin typeface="Arial"/>
                <a:cs typeface="Arial"/>
              </a:rPr>
              <a:t>More than minimal force</a:t>
            </a:r>
            <a:endParaRPr lang="en-US" sz="1800"/>
          </a:p>
          <a:p>
            <a:pPr>
              <a:buFont typeface="Arial"/>
              <a:buChar char="•"/>
            </a:pPr>
            <a:r>
              <a:rPr lang="en-US" sz="1800">
                <a:latin typeface="Arial"/>
                <a:cs typeface="Arial"/>
              </a:rPr>
              <a:t>Restriction of the student's movement</a:t>
            </a:r>
            <a:endParaRPr lang="en-US" sz="1800"/>
          </a:p>
          <a:p>
            <a:pPr>
              <a:buFont typeface="Arial"/>
              <a:buChar char="•"/>
            </a:pPr>
            <a:r>
              <a:rPr lang="en-US" sz="1800">
                <a:latin typeface="Arial"/>
                <a:cs typeface="Arial"/>
              </a:rPr>
              <a:t>Student is physically resisting</a:t>
            </a:r>
            <a:endParaRPr lang="en-US" sz="1800"/>
          </a:p>
          <a:p>
            <a:pPr>
              <a:buFont typeface="Arial"/>
              <a:buChar char="•"/>
            </a:pPr>
            <a:r>
              <a:rPr lang="en-US" sz="1800">
                <a:latin typeface="Arial"/>
                <a:cs typeface="Arial"/>
              </a:rPr>
              <a:t>Student is not moving of their own accord and is attempting to halt movement</a:t>
            </a:r>
            <a:endParaRPr lang="en-US" sz="1800"/>
          </a:p>
          <a:p>
            <a:pPr>
              <a:buFont typeface="Arial"/>
              <a:buChar char="•"/>
            </a:pPr>
            <a:endParaRPr lang="en-US" sz="1800"/>
          </a:p>
          <a:p>
            <a:pPr>
              <a:buFont typeface="Arial"/>
              <a:buChar char="•"/>
            </a:pPr>
            <a:endParaRPr lang="en-US"/>
          </a:p>
          <a:p>
            <a:pPr>
              <a:buFont typeface="Arial"/>
              <a:buChar char="•"/>
            </a:pPr>
            <a:endParaRPr lang="en-US"/>
          </a:p>
          <a:p>
            <a:pPr marL="0" indent="0">
              <a:buNone/>
            </a:pPr>
            <a:endParaRPr lang="en-US"/>
          </a:p>
        </p:txBody>
      </p:sp>
    </p:spTree>
    <p:extLst>
      <p:ext uri="{BB962C8B-B14F-4D97-AF65-F5344CB8AC3E}">
        <p14:creationId xmlns:p14="http://schemas.microsoft.com/office/powerpoint/2010/main" val="643969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8CA1-A3AE-824C-C3B5-159BD5F39BE5}"/>
              </a:ext>
            </a:extLst>
          </p:cNvPr>
          <p:cNvSpPr>
            <a:spLocks noGrp="1"/>
          </p:cNvSpPr>
          <p:nvPr>
            <p:ph type="title"/>
          </p:nvPr>
        </p:nvSpPr>
        <p:spPr>
          <a:xfrm>
            <a:off x="822960" y="1090475"/>
            <a:ext cx="7543800" cy="702302"/>
          </a:xfrm>
        </p:spPr>
        <p:txBody>
          <a:bodyPr>
            <a:normAutofit fontScale="90000"/>
          </a:bodyPr>
          <a:lstStyle/>
          <a:p>
            <a:r>
              <a:rPr lang="en-US" sz="4800">
                <a:solidFill>
                  <a:schemeClr val="tx1"/>
                </a:solidFill>
              </a:rPr>
              <a:t>Poll 5</a:t>
            </a:r>
            <a:endParaRPr lang="en-US">
              <a:solidFill>
                <a:schemeClr val="tx1"/>
              </a:solidFill>
            </a:endParaRPr>
          </a:p>
        </p:txBody>
      </p:sp>
      <p:sp>
        <p:nvSpPr>
          <p:cNvPr id="3" name="Content Placeholder 2">
            <a:extLst>
              <a:ext uri="{FF2B5EF4-FFF2-40B4-BE49-F238E27FC236}">
                <a16:creationId xmlns:a16="http://schemas.microsoft.com/office/drawing/2014/main" id="{6323C0C9-1799-A333-F64D-CB95CCE985F8}"/>
              </a:ext>
            </a:extLst>
          </p:cNvPr>
          <p:cNvSpPr>
            <a:spLocks noGrp="1"/>
          </p:cNvSpPr>
          <p:nvPr>
            <p:ph idx="1"/>
          </p:nvPr>
        </p:nvSpPr>
        <p:spPr/>
        <p:txBody>
          <a:bodyPr vert="horz" lIns="0" tIns="45720" rIns="0" bIns="45720" rtlCol="0" anchor="t">
            <a:normAutofit fontScale="925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b="1"/>
              <a:t>Does the following incident involve an escort or a moving restraint? 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a:latin typeface="+mj-lt"/>
            </a:endParaRPr>
          </a:p>
          <a:p>
            <a:pPr marL="0" lvl="0" indent="0" fontAlgn="auto">
              <a:spcBef>
                <a:spcPts val="0"/>
              </a:spcBef>
              <a:spcAft>
                <a:spcPts val="0"/>
              </a:spcAft>
              <a:buNone/>
              <a:defRPr/>
            </a:pPr>
            <a:r>
              <a:rPr lang="en-US" sz="2000"/>
              <a:t>Ben was asked to step into the hallway to discuss a matter with the classroom assistant. He refused and, instead, crawled under his desk.</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was able to verbally coax Ben out from beneath his desk, but he refused to leave the classroom, telling the assistant he was going to stay where he was.</a:t>
            </a:r>
          </a:p>
          <a:p>
            <a:pPr marL="0" lvl="0" indent="0" fontAlgn="auto">
              <a:spcBef>
                <a:spcPts val="0"/>
              </a:spcBef>
              <a:spcAft>
                <a:spcPts val="0"/>
              </a:spcAft>
              <a:buNone/>
              <a:defRPr/>
            </a:pPr>
            <a:endParaRPr lang="en-US" sz="2000"/>
          </a:p>
          <a:p>
            <a:pPr marL="0" lvl="0" indent="0" fontAlgn="auto">
              <a:spcBef>
                <a:spcPts val="0"/>
              </a:spcBef>
              <a:spcAft>
                <a:spcPts val="0"/>
              </a:spcAft>
              <a:buNone/>
              <a:defRPr/>
            </a:pPr>
            <a:r>
              <a:rPr lang="en-US" sz="2000"/>
              <a:t>The assistant placed an arm across Ben’s shoulders and engaged him in conversation while slowly moving toward the door. Ben grumbled and complained but slowly moved along with the assistant.</a:t>
            </a:r>
          </a:p>
          <a:p>
            <a:endParaRPr lang="en-US"/>
          </a:p>
        </p:txBody>
      </p:sp>
    </p:spTree>
    <p:extLst>
      <p:ext uri="{BB962C8B-B14F-4D97-AF65-F5344CB8AC3E}">
        <p14:creationId xmlns:p14="http://schemas.microsoft.com/office/powerpoint/2010/main" val="405647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D6F74-C30B-FE08-8B7E-246D862F3E79}"/>
              </a:ext>
            </a:extLst>
          </p:cNvPr>
          <p:cNvSpPr>
            <a:spLocks noGrp="1"/>
          </p:cNvSpPr>
          <p:nvPr>
            <p:ph type="title"/>
          </p:nvPr>
        </p:nvSpPr>
        <p:spPr>
          <a:xfrm>
            <a:off x="822960" y="1020132"/>
            <a:ext cx="7543800" cy="702302"/>
          </a:xfrm>
        </p:spPr>
        <p:txBody>
          <a:bodyPr>
            <a:normAutofit fontScale="90000"/>
          </a:bodyPr>
          <a:lstStyle/>
          <a:p>
            <a:r>
              <a:rPr lang="en-US">
                <a:solidFill>
                  <a:schemeClr val="tx1"/>
                </a:solidFill>
              </a:rPr>
              <a:t>Poll 5 Answer</a:t>
            </a:r>
          </a:p>
        </p:txBody>
      </p:sp>
      <p:sp>
        <p:nvSpPr>
          <p:cNvPr id="3" name="Content Placeholder 2">
            <a:extLst>
              <a:ext uri="{FF2B5EF4-FFF2-40B4-BE49-F238E27FC236}">
                <a16:creationId xmlns:a16="http://schemas.microsoft.com/office/drawing/2014/main" id="{E6372E61-4219-D9D9-0F17-284A73030F2A}"/>
              </a:ext>
            </a:extLst>
          </p:cNvPr>
          <p:cNvSpPr>
            <a:spLocks noGrp="1"/>
          </p:cNvSpPr>
          <p:nvPr>
            <p:ph idx="1"/>
          </p:nvPr>
        </p:nvSpPr>
        <p:spPr/>
        <p:txBody>
          <a:bodyPr/>
          <a:lstStyle/>
          <a:p>
            <a:r>
              <a:rPr lang="en-US" sz="2400"/>
              <a:t>The intervention used was an </a:t>
            </a:r>
            <a:r>
              <a:rPr lang="en-US" sz="2400" b="1"/>
              <a:t>escort</a:t>
            </a:r>
          </a:p>
          <a:p>
            <a:endParaRPr lang="en-US" sz="2400"/>
          </a:p>
          <a:p>
            <a:pPr fontAlgn="auto">
              <a:spcBef>
                <a:spcPts val="0"/>
              </a:spcBef>
              <a:spcAft>
                <a:spcPts val="0"/>
              </a:spcAft>
              <a:defRPr/>
            </a:pPr>
            <a:r>
              <a:rPr lang="en-US" sz="2400"/>
              <a:t>Minimal force from staff member</a:t>
            </a:r>
          </a:p>
          <a:p>
            <a:pPr fontAlgn="auto">
              <a:spcBef>
                <a:spcPts val="0"/>
              </a:spcBef>
              <a:spcAft>
                <a:spcPts val="0"/>
              </a:spcAft>
              <a:defRPr/>
            </a:pPr>
            <a:endParaRPr lang="en-US" sz="2400"/>
          </a:p>
          <a:p>
            <a:pPr fontAlgn="auto">
              <a:spcBef>
                <a:spcPts val="0"/>
              </a:spcBef>
              <a:spcAft>
                <a:spcPts val="0"/>
              </a:spcAft>
              <a:defRPr/>
            </a:pPr>
            <a:r>
              <a:rPr lang="en-US" sz="2400"/>
              <a:t>Verbal resistance from student, but not physical resistance</a:t>
            </a:r>
          </a:p>
          <a:p>
            <a:pPr marL="0" indent="0" fontAlgn="auto">
              <a:spcBef>
                <a:spcPts val="0"/>
              </a:spcBef>
              <a:spcAft>
                <a:spcPts val="0"/>
              </a:spcAft>
              <a:buNone/>
              <a:defRPr/>
            </a:pPr>
            <a:endParaRPr lang="en-US" sz="2400"/>
          </a:p>
          <a:p>
            <a:pPr fontAlgn="auto">
              <a:spcBef>
                <a:spcPts val="0"/>
              </a:spcBef>
              <a:spcAft>
                <a:spcPts val="0"/>
              </a:spcAft>
              <a:defRPr/>
            </a:pPr>
            <a:r>
              <a:rPr lang="en-US" sz="2400"/>
              <a:t>Escorts are allowable and do not need to be reported as restraints</a:t>
            </a:r>
          </a:p>
          <a:p>
            <a:endParaRPr lang="en-US"/>
          </a:p>
        </p:txBody>
      </p:sp>
    </p:spTree>
    <p:extLst>
      <p:ext uri="{BB962C8B-B14F-4D97-AF65-F5344CB8AC3E}">
        <p14:creationId xmlns:p14="http://schemas.microsoft.com/office/powerpoint/2010/main" val="314459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B6676-A327-4EAF-AE5E-4B928F30A373}"/>
              </a:ext>
            </a:extLst>
          </p:cNvPr>
          <p:cNvSpPr>
            <a:spLocks noGrp="1"/>
          </p:cNvSpPr>
          <p:nvPr>
            <p:ph type="title"/>
          </p:nvPr>
        </p:nvSpPr>
        <p:spPr/>
        <p:txBody>
          <a:bodyPr/>
          <a:lstStyle/>
          <a:p>
            <a:r>
              <a:rPr lang="en-US" sz="4800">
                <a:solidFill>
                  <a:schemeClr val="tx1"/>
                </a:solidFill>
              </a:rPr>
              <a:t>Webinar Logistics</a:t>
            </a:r>
            <a:br>
              <a:rPr lang="en-US" sz="4000">
                <a:solidFill>
                  <a:schemeClr val="tx1"/>
                </a:solidFill>
              </a:rPr>
            </a:br>
            <a:r>
              <a:rPr lang="en-US" sz="4000">
                <a:solidFill>
                  <a:schemeClr val="tx1"/>
                </a:solidFill>
              </a:rPr>
              <a:t>Welcome!</a:t>
            </a:r>
            <a:endParaRPr lang="en-US">
              <a:solidFill>
                <a:schemeClr val="tx1"/>
              </a:solidFill>
            </a:endParaRPr>
          </a:p>
        </p:txBody>
      </p:sp>
      <p:sp>
        <p:nvSpPr>
          <p:cNvPr id="3" name="Content Placeholder 2">
            <a:extLst>
              <a:ext uri="{FF2B5EF4-FFF2-40B4-BE49-F238E27FC236}">
                <a16:creationId xmlns:a16="http://schemas.microsoft.com/office/drawing/2014/main" id="{0C92993D-94BE-4E37-80F7-1A58D7A2FF1C}"/>
              </a:ext>
            </a:extLst>
          </p:cNvPr>
          <p:cNvSpPr>
            <a:spLocks noGrp="1"/>
          </p:cNvSpPr>
          <p:nvPr>
            <p:ph idx="1"/>
          </p:nvPr>
        </p:nvSpPr>
        <p:spPr/>
        <p:txBody>
          <a:bodyPr/>
          <a:lstStyle/>
          <a:p>
            <a:r>
              <a:rPr lang="en-US" sz="2000">
                <a:solidFill>
                  <a:schemeClr val="tx1"/>
                </a:solidFill>
              </a:rPr>
              <a:t>You will be muted during this session.  Please use the chat box or raise your hand.</a:t>
            </a:r>
          </a:p>
          <a:p>
            <a:pPr marL="0" indent="0">
              <a:buNone/>
            </a:pPr>
            <a:endParaRPr lang="en-US" sz="800">
              <a:solidFill>
                <a:schemeClr val="tx1"/>
              </a:solidFill>
            </a:endParaRPr>
          </a:p>
          <a:p>
            <a:r>
              <a:rPr lang="en-US" sz="2000">
                <a:solidFill>
                  <a:schemeClr val="tx1"/>
                </a:solidFill>
              </a:rPr>
              <a:t>You may show or hide your video.</a:t>
            </a:r>
          </a:p>
          <a:p>
            <a:pPr marL="0" indent="0">
              <a:buNone/>
            </a:pPr>
            <a:endParaRPr lang="en-US" sz="800">
              <a:solidFill>
                <a:schemeClr val="tx1"/>
              </a:solidFill>
            </a:endParaRPr>
          </a:p>
          <a:p>
            <a:r>
              <a:rPr lang="en-US" sz="2000">
                <a:solidFill>
                  <a:schemeClr val="tx1"/>
                </a:solidFill>
              </a:rPr>
              <a:t>This session is being recorded. Please email Anne </a:t>
            </a:r>
            <a:r>
              <a:rPr lang="en-US" sz="2000" err="1">
                <a:solidFill>
                  <a:schemeClr val="tx1"/>
                </a:solidFill>
              </a:rPr>
              <a:t>Dubie</a:t>
            </a:r>
            <a:r>
              <a:rPr lang="en-US" sz="2000">
                <a:solidFill>
                  <a:schemeClr val="tx1"/>
                </a:solidFill>
              </a:rPr>
              <a:t> for access.</a:t>
            </a:r>
          </a:p>
          <a:p>
            <a:pPr marL="0" indent="0">
              <a:buNone/>
            </a:pPr>
            <a:endParaRPr lang="en-US" sz="800">
              <a:solidFill>
                <a:schemeClr val="tx1"/>
              </a:solidFill>
            </a:endParaRPr>
          </a:p>
          <a:p>
            <a:r>
              <a:rPr lang="en-US" sz="2000">
                <a:solidFill>
                  <a:schemeClr val="tx1"/>
                </a:solidFill>
              </a:rPr>
              <a:t>All materials can be found online (link in chat).</a:t>
            </a:r>
          </a:p>
          <a:p>
            <a:pPr marL="274320" indent="-274320"/>
            <a:endParaRPr lang="en-US">
              <a:solidFill>
                <a:schemeClr val="tx1"/>
              </a:solidFill>
            </a:endParaRPr>
          </a:p>
        </p:txBody>
      </p:sp>
    </p:spTree>
    <p:extLst>
      <p:ext uri="{BB962C8B-B14F-4D97-AF65-F5344CB8AC3E}">
        <p14:creationId xmlns:p14="http://schemas.microsoft.com/office/powerpoint/2010/main" val="2755482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29B83-A371-55D6-FEA4-060275AAB547}"/>
              </a:ext>
            </a:extLst>
          </p:cNvPr>
          <p:cNvSpPr>
            <a:spLocks noGrp="1"/>
          </p:cNvSpPr>
          <p:nvPr>
            <p:ph type="title"/>
          </p:nvPr>
        </p:nvSpPr>
        <p:spPr/>
        <p:txBody>
          <a:bodyPr/>
          <a:lstStyle/>
          <a:p>
            <a:r>
              <a:rPr lang="en-US" sz="4800">
                <a:solidFill>
                  <a:schemeClr val="tx1"/>
                </a:solidFill>
              </a:rPr>
              <a:t>Definition: Types of Physical Restraints</a:t>
            </a:r>
            <a:endParaRPr lang="en-US">
              <a:solidFill>
                <a:schemeClr val="tx1"/>
              </a:solidFill>
            </a:endParaRPr>
          </a:p>
        </p:txBody>
      </p:sp>
      <p:sp>
        <p:nvSpPr>
          <p:cNvPr id="3" name="Content Placeholder 2">
            <a:extLst>
              <a:ext uri="{FF2B5EF4-FFF2-40B4-BE49-F238E27FC236}">
                <a16:creationId xmlns:a16="http://schemas.microsoft.com/office/drawing/2014/main" id="{AF918DC3-51C4-BE2C-C320-22895F0904B1}"/>
              </a:ext>
            </a:extLst>
          </p:cNvPr>
          <p:cNvSpPr>
            <a:spLocks noGrp="1"/>
          </p:cNvSpPr>
          <p:nvPr>
            <p:ph idx="1"/>
          </p:nvPr>
        </p:nvSpPr>
        <p:spPr/>
        <p:txBody>
          <a:bodyPr>
            <a:normAutofit lnSpcReduction="10000"/>
          </a:bodyPr>
          <a:lstStyle/>
          <a:p>
            <a:r>
              <a:rPr lang="en-US" sz="2800">
                <a:solidFill>
                  <a:schemeClr val="tx1"/>
                </a:solidFill>
                <a:latin typeface="+mj-lt"/>
              </a:rPr>
              <a:t>Physical Restraint</a:t>
            </a:r>
          </a:p>
          <a:p>
            <a:pPr lvl="1"/>
            <a:r>
              <a:rPr lang="en-US" sz="2400">
                <a:solidFill>
                  <a:schemeClr val="tx1"/>
                </a:solidFill>
              </a:rPr>
              <a:t>The use of physical force to prevent an imminent and substantial risk of bodily harm to the student or others</a:t>
            </a:r>
          </a:p>
          <a:p>
            <a:pPr lvl="1"/>
            <a:endParaRPr lang="en-US" sz="1200" b="1">
              <a:solidFill>
                <a:schemeClr val="tx1"/>
              </a:solidFill>
              <a:latin typeface="+mj-lt"/>
            </a:endParaRPr>
          </a:p>
          <a:p>
            <a:r>
              <a:rPr lang="en-US" sz="2800">
                <a:solidFill>
                  <a:schemeClr val="tx1"/>
                </a:solidFill>
                <a:latin typeface="+mj-lt"/>
              </a:rPr>
              <a:t>Prone Restraint</a:t>
            </a:r>
          </a:p>
          <a:p>
            <a:pPr lvl="1"/>
            <a:r>
              <a:rPr lang="en-US" sz="2400">
                <a:solidFill>
                  <a:schemeClr val="tx1"/>
                </a:solidFill>
              </a:rPr>
              <a:t>Holding the student face down on his or her stomach</a:t>
            </a:r>
          </a:p>
          <a:p>
            <a:pPr lvl="1"/>
            <a:endParaRPr lang="en-US" sz="1200">
              <a:solidFill>
                <a:schemeClr val="tx1"/>
              </a:solidFill>
            </a:endParaRPr>
          </a:p>
          <a:p>
            <a:r>
              <a:rPr lang="en-US" sz="2800">
                <a:solidFill>
                  <a:schemeClr val="tx1"/>
                </a:solidFill>
                <a:latin typeface="+mj-lt"/>
              </a:rPr>
              <a:t>Supine Restraint</a:t>
            </a:r>
          </a:p>
          <a:p>
            <a:pPr lvl="1"/>
            <a:r>
              <a:rPr lang="en-US" sz="2400">
                <a:solidFill>
                  <a:schemeClr val="tx1"/>
                </a:solidFill>
              </a:rPr>
              <a:t>Holding the student on his or her back</a:t>
            </a:r>
          </a:p>
          <a:p>
            <a:endParaRPr lang="en-US"/>
          </a:p>
        </p:txBody>
      </p:sp>
    </p:spTree>
    <p:extLst>
      <p:ext uri="{BB962C8B-B14F-4D97-AF65-F5344CB8AC3E}">
        <p14:creationId xmlns:p14="http://schemas.microsoft.com/office/powerpoint/2010/main" val="499607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D84D-09DC-D70E-88AB-77DBBA5D3A37}"/>
              </a:ext>
            </a:extLst>
          </p:cNvPr>
          <p:cNvSpPr>
            <a:spLocks noGrp="1"/>
          </p:cNvSpPr>
          <p:nvPr>
            <p:ph type="title"/>
          </p:nvPr>
        </p:nvSpPr>
        <p:spPr/>
        <p:txBody>
          <a:bodyPr/>
          <a:lstStyle/>
          <a:p>
            <a:r>
              <a:rPr lang="en-US">
                <a:solidFill>
                  <a:schemeClr val="tx1"/>
                </a:solidFill>
              </a:rPr>
              <a:t>A Note About Prone and Supine Restraints</a:t>
            </a:r>
          </a:p>
        </p:txBody>
      </p:sp>
      <p:sp>
        <p:nvSpPr>
          <p:cNvPr id="3" name="Content Placeholder 2">
            <a:extLst>
              <a:ext uri="{FF2B5EF4-FFF2-40B4-BE49-F238E27FC236}">
                <a16:creationId xmlns:a16="http://schemas.microsoft.com/office/drawing/2014/main" id="{389E240B-8311-9256-AA2A-2F9C39D6ADC0}"/>
              </a:ext>
            </a:extLst>
          </p:cNvPr>
          <p:cNvSpPr>
            <a:spLocks noGrp="1"/>
          </p:cNvSpPr>
          <p:nvPr>
            <p:ph idx="1"/>
          </p:nvPr>
        </p:nvSpPr>
        <p:spPr/>
        <p:txBody>
          <a:bodyPr/>
          <a:lstStyle/>
          <a:p>
            <a:r>
              <a:rPr lang="en-US" sz="2400"/>
              <a:t>Prohibited except when student’s size and severity of behavior require it because a less restrictive restraint has failed or would be ineffective</a:t>
            </a:r>
          </a:p>
          <a:p>
            <a:pPr marL="0" indent="0">
              <a:buNone/>
            </a:pPr>
            <a:endParaRPr lang="en-US" sz="2400"/>
          </a:p>
          <a:p>
            <a:r>
              <a:rPr lang="en-US" sz="2400"/>
              <a:t>More restrictive</a:t>
            </a:r>
          </a:p>
          <a:p>
            <a:endParaRPr lang="en-US" sz="2400"/>
          </a:p>
          <a:p>
            <a:r>
              <a:rPr lang="en-US" sz="2400"/>
              <a:t>More dangerous</a:t>
            </a:r>
          </a:p>
          <a:p>
            <a:endParaRPr lang="en-US"/>
          </a:p>
        </p:txBody>
      </p:sp>
    </p:spTree>
    <p:extLst>
      <p:ext uri="{BB962C8B-B14F-4D97-AF65-F5344CB8AC3E}">
        <p14:creationId xmlns:p14="http://schemas.microsoft.com/office/powerpoint/2010/main" val="2556823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C4702-8C13-E918-22B1-65832FED225A}"/>
              </a:ext>
            </a:extLst>
          </p:cNvPr>
          <p:cNvSpPr>
            <a:spLocks noGrp="1"/>
          </p:cNvSpPr>
          <p:nvPr>
            <p:ph type="title"/>
          </p:nvPr>
        </p:nvSpPr>
        <p:spPr>
          <a:xfrm>
            <a:off x="822960" y="778974"/>
            <a:ext cx="7543800" cy="936140"/>
          </a:xfrm>
        </p:spPr>
        <p:txBody>
          <a:bodyPr/>
          <a:lstStyle/>
          <a:p>
            <a:r>
              <a:rPr lang="en-US" sz="4800">
                <a:solidFill>
                  <a:schemeClr val="tx1"/>
                </a:solidFill>
              </a:rPr>
              <a:t>Poll 6</a:t>
            </a:r>
            <a:endParaRPr lang="en-US">
              <a:solidFill>
                <a:schemeClr val="tx1"/>
              </a:solidFill>
            </a:endParaRPr>
          </a:p>
        </p:txBody>
      </p:sp>
      <p:sp>
        <p:nvSpPr>
          <p:cNvPr id="3" name="Content Placeholder 2">
            <a:extLst>
              <a:ext uri="{FF2B5EF4-FFF2-40B4-BE49-F238E27FC236}">
                <a16:creationId xmlns:a16="http://schemas.microsoft.com/office/drawing/2014/main" id="{FDB7962B-7735-1CD2-3651-5B578DB39379}"/>
              </a:ext>
            </a:extLst>
          </p:cNvPr>
          <p:cNvSpPr>
            <a:spLocks noGrp="1"/>
          </p:cNvSpPr>
          <p:nvPr>
            <p:ph idx="1"/>
          </p:nvPr>
        </p:nvSpPr>
        <p:spPr>
          <a:xfrm>
            <a:off x="822959" y="1848896"/>
            <a:ext cx="7543801" cy="4020197"/>
          </a:xfrm>
        </p:spPr>
        <p:txBody>
          <a:bodyPr vert="horz" lIns="0" tIns="45720" rIns="0" bIns="45720" rtlCol="0" anchor="t">
            <a:normAutofit fontScale="85000" lnSpcReduction="20000"/>
          </a:bodyPr>
          <a:lstStyle/>
          <a:p>
            <a:pPr marL="0" indent="0" fontAlgn="auto">
              <a:spcBef>
                <a:spcPts val="0"/>
              </a:spcBef>
              <a:spcAft>
                <a:spcPts val="0"/>
              </a:spcAft>
              <a:buNone/>
              <a:defRPr/>
            </a:pPr>
            <a:r>
              <a:rPr lang="en-US" sz="2800" b="1">
                <a:solidFill>
                  <a:schemeClr val="tx1"/>
                </a:solidFill>
              </a:rPr>
              <a:t>Does the following incident represent a restraint?</a:t>
            </a:r>
            <a:endParaRPr lang="en-US">
              <a:solidFill>
                <a:schemeClr val="tx1"/>
              </a:solidFill>
            </a:endParaRPr>
          </a:p>
          <a:p>
            <a:pPr marL="0" indent="0" fontAlgn="auto">
              <a:spcBef>
                <a:spcPts val="0"/>
              </a:spcBef>
              <a:spcAft>
                <a:spcPts val="0"/>
              </a:spcAft>
              <a:buNone/>
              <a:defRPr/>
            </a:pPr>
            <a:r>
              <a:rPr lang="en-US" sz="2800" b="1">
                <a:solidFill>
                  <a:schemeClr val="tx1"/>
                </a:solidFill>
              </a:rPr>
              <a:t>Why or why not?</a:t>
            </a:r>
          </a:p>
          <a:p>
            <a:pPr marL="0" indent="0" fontAlgn="auto">
              <a:spcBef>
                <a:spcPts val="0"/>
              </a:spcBef>
              <a:spcAft>
                <a:spcPts val="0"/>
              </a:spcAft>
              <a:buNone/>
              <a:defRPr/>
            </a:pPr>
            <a:endParaRPr lang="en-US" sz="1400"/>
          </a:p>
          <a:p>
            <a:pPr fontAlgn="auto">
              <a:spcBef>
                <a:spcPts val="0"/>
              </a:spcBef>
              <a:spcAft>
                <a:spcPts val="0"/>
              </a:spcAft>
              <a:defRPr/>
            </a:pPr>
            <a:r>
              <a:rPr lang="en-US" sz="2100"/>
              <a:t>Using the scenario involving Ben, this time he pulled at the assistant’s hair and used his knee to forcefully strike the assistant’s jaw. </a:t>
            </a:r>
          </a:p>
          <a:p>
            <a:pPr marL="0" indent="0" fontAlgn="auto">
              <a:spcBef>
                <a:spcPts val="0"/>
              </a:spcBef>
              <a:spcAft>
                <a:spcPts val="0"/>
              </a:spcAft>
              <a:buNone/>
              <a:defRPr/>
            </a:pPr>
            <a:endParaRPr lang="en-US" sz="2100"/>
          </a:p>
          <a:p>
            <a:pPr fontAlgn="auto">
              <a:spcBef>
                <a:spcPts val="0"/>
              </a:spcBef>
              <a:spcAft>
                <a:spcPts val="0"/>
              </a:spcAft>
              <a:defRPr/>
            </a:pPr>
            <a:r>
              <a:rPr lang="en-US" sz="2100"/>
              <a:t>The assistant was able to unclench Ben’s fist from her hair and, with her hands underneath his forearms, she guided him to a standing position.  She spoke quietly and used verbal de-escalation techniques to calm Ben.  </a:t>
            </a:r>
          </a:p>
          <a:p>
            <a:pPr marL="0" lvl="0" indent="0" fontAlgn="auto">
              <a:spcBef>
                <a:spcPts val="0"/>
              </a:spcBef>
              <a:spcAft>
                <a:spcPts val="0"/>
              </a:spcAft>
              <a:buNone/>
              <a:defRPr/>
            </a:pPr>
            <a:endParaRPr lang="en-US" sz="2100"/>
          </a:p>
          <a:p>
            <a:pPr fontAlgn="auto">
              <a:spcBef>
                <a:spcPts val="0"/>
              </a:spcBef>
              <a:spcAft>
                <a:spcPts val="0"/>
              </a:spcAft>
              <a:defRPr/>
            </a:pPr>
            <a:r>
              <a:rPr lang="en-US" sz="2100">
                <a:latin typeface="Arial"/>
                <a:cs typeface="Arial"/>
              </a:rPr>
              <a:t>Ben continued to reach toward the assistant’s hair and kicked at her shins.  At that point, the assistant used an approved maneuver that involved wrapping Ben’s upper arm with hers and attempting to guide him toward the door.  Ben attempted to “dig his heels in” but, due to his small size, the assistant was able to move him toward the doorway in spite of Ben’s opposition.</a:t>
            </a:r>
          </a:p>
          <a:p>
            <a:endParaRPr lang="en-US"/>
          </a:p>
        </p:txBody>
      </p:sp>
    </p:spTree>
    <p:extLst>
      <p:ext uri="{BB962C8B-B14F-4D97-AF65-F5344CB8AC3E}">
        <p14:creationId xmlns:p14="http://schemas.microsoft.com/office/powerpoint/2010/main" val="4185499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5ADA6-C71A-14A0-B6F9-D1445E4E2601}"/>
              </a:ext>
            </a:extLst>
          </p:cNvPr>
          <p:cNvSpPr>
            <a:spLocks noGrp="1"/>
          </p:cNvSpPr>
          <p:nvPr>
            <p:ph type="title"/>
          </p:nvPr>
        </p:nvSpPr>
        <p:spPr>
          <a:xfrm>
            <a:off x="822960" y="839260"/>
            <a:ext cx="7543800" cy="925508"/>
          </a:xfrm>
        </p:spPr>
        <p:txBody>
          <a:bodyPr/>
          <a:lstStyle/>
          <a:p>
            <a:r>
              <a:rPr lang="en-US" sz="4800">
                <a:solidFill>
                  <a:schemeClr val="tx1"/>
                </a:solidFill>
              </a:rPr>
              <a:t>Poll 6 Answer</a:t>
            </a:r>
            <a:endParaRPr lang="en-US">
              <a:solidFill>
                <a:schemeClr val="tx1"/>
              </a:solidFill>
            </a:endParaRPr>
          </a:p>
        </p:txBody>
      </p:sp>
      <p:sp>
        <p:nvSpPr>
          <p:cNvPr id="3" name="Content Placeholder 2">
            <a:extLst>
              <a:ext uri="{FF2B5EF4-FFF2-40B4-BE49-F238E27FC236}">
                <a16:creationId xmlns:a16="http://schemas.microsoft.com/office/drawing/2014/main" id="{78BAE5A0-EFA3-2132-2B5E-13E73F021885}"/>
              </a:ext>
            </a:extLst>
          </p:cNvPr>
          <p:cNvSpPr>
            <a:spLocks noGrp="1"/>
          </p:cNvSpPr>
          <p:nvPr>
            <p:ph idx="1"/>
          </p:nvPr>
        </p:nvSpPr>
        <p:spPr>
          <a:xfrm>
            <a:off x="800099" y="1835686"/>
            <a:ext cx="7543801" cy="4023360"/>
          </a:xfrm>
        </p:spPr>
        <p:txBody>
          <a:bodyPr vert="horz" lIns="0" tIns="45720" rIns="0" bIns="45720" rtlCol="0" anchor="t">
            <a:normAutofit/>
          </a:bodyPr>
          <a:lstStyle/>
          <a:p>
            <a:pPr marL="0" indent="0" fontAlgn="auto">
              <a:spcBef>
                <a:spcPts val="0"/>
              </a:spcBef>
              <a:spcAft>
                <a:spcPts val="0"/>
              </a:spcAft>
              <a:buNone/>
              <a:defRPr/>
            </a:pPr>
            <a:r>
              <a:rPr lang="en-US" sz="2400" b="1">
                <a:solidFill>
                  <a:schemeClr val="tx1"/>
                </a:solidFill>
              </a:rPr>
              <a:t>The intervention used in this scenario was a (moving) restraint</a:t>
            </a:r>
          </a:p>
          <a:p>
            <a:pPr marL="0" indent="0" fontAlgn="auto">
              <a:spcBef>
                <a:spcPts val="0"/>
              </a:spcBef>
              <a:spcAft>
                <a:spcPts val="0"/>
              </a:spcAft>
              <a:buNone/>
              <a:defRPr/>
            </a:pPr>
            <a:endParaRPr lang="en-US" sz="2000">
              <a:solidFill>
                <a:schemeClr val="tx1"/>
              </a:solidFill>
            </a:endParaRPr>
          </a:p>
          <a:p>
            <a:pPr fontAlgn="auto">
              <a:spcBef>
                <a:spcPts val="0"/>
              </a:spcBef>
              <a:spcAft>
                <a:spcPts val="0"/>
              </a:spcAft>
              <a:defRPr/>
            </a:pPr>
            <a:r>
              <a:rPr lang="en-US" sz="2000">
                <a:solidFill>
                  <a:schemeClr val="tx1"/>
                </a:solidFill>
              </a:rPr>
              <a:t>More than minimal force from staff</a:t>
            </a:r>
          </a:p>
          <a:p>
            <a:pPr marL="0" indent="0" fontAlgn="auto">
              <a:spcBef>
                <a:spcPts val="0"/>
              </a:spcBef>
              <a:spcAft>
                <a:spcPts val="0"/>
              </a:spcAft>
              <a:buNone/>
              <a:defRPr/>
            </a:pPr>
            <a:endParaRPr lang="en-US" sz="2000">
              <a:solidFill>
                <a:schemeClr val="tx1"/>
              </a:solidFill>
            </a:endParaRPr>
          </a:p>
          <a:p>
            <a:pPr fontAlgn="auto">
              <a:spcBef>
                <a:spcPts val="0"/>
              </a:spcBef>
              <a:spcAft>
                <a:spcPts val="0"/>
              </a:spcAft>
              <a:defRPr/>
            </a:pPr>
            <a:r>
              <a:rPr lang="en-US" sz="2000">
                <a:solidFill>
                  <a:schemeClr val="tx1"/>
                </a:solidFill>
              </a:rPr>
              <a:t>Ben was actively resisting</a:t>
            </a:r>
          </a:p>
          <a:p>
            <a:pPr fontAlgn="auto">
              <a:spcBef>
                <a:spcPts val="0"/>
              </a:spcBef>
              <a:spcAft>
                <a:spcPts val="0"/>
              </a:spcAft>
              <a:defRPr/>
            </a:pPr>
            <a:endParaRPr lang="en-US" sz="2000">
              <a:solidFill>
                <a:schemeClr val="tx1"/>
              </a:solidFill>
            </a:endParaRPr>
          </a:p>
          <a:p>
            <a:pPr fontAlgn="auto">
              <a:spcBef>
                <a:spcPts val="0"/>
              </a:spcBef>
              <a:spcAft>
                <a:spcPts val="0"/>
              </a:spcAft>
              <a:defRPr/>
            </a:pPr>
            <a:r>
              <a:rPr lang="en-US" sz="2000">
                <a:solidFill>
                  <a:schemeClr val="tx1"/>
                </a:solidFill>
              </a:rPr>
              <a:t>Moving restraints are restraints, must be reported as such, and are governed by all the conditions outlined in the Rule 4500 series</a:t>
            </a:r>
          </a:p>
          <a:p>
            <a:pPr marL="0" indent="0" fontAlgn="auto">
              <a:spcBef>
                <a:spcPts val="0"/>
              </a:spcBef>
              <a:spcAft>
                <a:spcPts val="0"/>
              </a:spcAft>
              <a:buNone/>
              <a:defRPr/>
            </a:pPr>
            <a:endParaRPr lang="en-US" sz="1200"/>
          </a:p>
          <a:p>
            <a:endParaRPr lang="en-US"/>
          </a:p>
        </p:txBody>
      </p:sp>
    </p:spTree>
    <p:extLst>
      <p:ext uri="{BB962C8B-B14F-4D97-AF65-F5344CB8AC3E}">
        <p14:creationId xmlns:p14="http://schemas.microsoft.com/office/powerpoint/2010/main" val="1366243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05A95-5187-02E3-89EA-F77F732B8232}"/>
              </a:ext>
            </a:extLst>
          </p:cNvPr>
          <p:cNvSpPr>
            <a:spLocks noGrp="1"/>
          </p:cNvSpPr>
          <p:nvPr>
            <p:ph type="title"/>
          </p:nvPr>
        </p:nvSpPr>
        <p:spPr>
          <a:xfrm>
            <a:off x="934497" y="286604"/>
            <a:ext cx="8081912" cy="1450757"/>
          </a:xfrm>
        </p:spPr>
        <p:txBody>
          <a:bodyPr>
            <a:normAutofit/>
          </a:bodyPr>
          <a:lstStyle/>
          <a:p>
            <a:r>
              <a:rPr lang="en-US" sz="4400">
                <a:solidFill>
                  <a:schemeClr val="tx1"/>
                </a:solidFill>
              </a:rPr>
              <a:t>Definition: Physical Restraint, cont.</a:t>
            </a:r>
          </a:p>
        </p:txBody>
      </p:sp>
      <p:sp>
        <p:nvSpPr>
          <p:cNvPr id="3" name="Content Placeholder 2">
            <a:extLst>
              <a:ext uri="{FF2B5EF4-FFF2-40B4-BE49-F238E27FC236}">
                <a16:creationId xmlns:a16="http://schemas.microsoft.com/office/drawing/2014/main" id="{7AB4F24A-70B1-8EDD-4FAD-23C5B56BE615}"/>
              </a:ext>
            </a:extLst>
          </p:cNvPr>
          <p:cNvSpPr>
            <a:spLocks noGrp="1"/>
          </p:cNvSpPr>
          <p:nvPr>
            <p:ph idx="1"/>
          </p:nvPr>
        </p:nvSpPr>
        <p:spPr/>
        <p:txBody>
          <a:bodyPr/>
          <a:lstStyle/>
          <a:p>
            <a:r>
              <a:rPr lang="en-US" sz="2400">
                <a:solidFill>
                  <a:schemeClr val="tx1"/>
                </a:solidFill>
              </a:rPr>
              <a:t>Physical restraint does NOT include:</a:t>
            </a:r>
          </a:p>
          <a:p>
            <a:pPr marL="0" indent="0">
              <a:buNone/>
            </a:pPr>
            <a:endParaRPr lang="en-US" sz="800">
              <a:solidFill>
                <a:schemeClr val="tx1"/>
              </a:solidFill>
            </a:endParaRPr>
          </a:p>
          <a:p>
            <a:pPr lvl="1"/>
            <a:r>
              <a:rPr lang="en-US" sz="2400">
                <a:solidFill>
                  <a:schemeClr val="tx1"/>
                </a:solidFill>
              </a:rPr>
              <a:t>Momentary periods of physical restriction accomplished with limited force</a:t>
            </a:r>
          </a:p>
          <a:p>
            <a:pPr lvl="1"/>
            <a:endParaRPr lang="en-US" sz="1000">
              <a:solidFill>
                <a:schemeClr val="tx1"/>
              </a:solidFill>
            </a:endParaRPr>
          </a:p>
          <a:p>
            <a:pPr lvl="1"/>
            <a:r>
              <a:rPr lang="en-US" sz="2400">
                <a:solidFill>
                  <a:schemeClr val="tx1"/>
                </a:solidFill>
              </a:rPr>
              <a:t>Minimum contact necessary</a:t>
            </a:r>
          </a:p>
          <a:p>
            <a:pPr marL="457200" lvl="1" indent="0">
              <a:buNone/>
            </a:pPr>
            <a:endParaRPr lang="en-US" sz="1000">
              <a:solidFill>
                <a:schemeClr val="tx1"/>
              </a:solidFill>
            </a:endParaRPr>
          </a:p>
          <a:p>
            <a:pPr lvl="1"/>
            <a:r>
              <a:rPr lang="en-US" sz="2400">
                <a:solidFill>
                  <a:schemeClr val="tx1"/>
                </a:solidFill>
              </a:rPr>
              <a:t>Hand-over-hand assistance with a task</a:t>
            </a:r>
          </a:p>
          <a:p>
            <a:pPr marL="457200" lvl="1" indent="0">
              <a:buNone/>
            </a:pPr>
            <a:endParaRPr lang="en-US" sz="1000">
              <a:solidFill>
                <a:schemeClr val="tx1"/>
              </a:solidFill>
            </a:endParaRPr>
          </a:p>
          <a:p>
            <a:pPr lvl="1"/>
            <a:r>
              <a:rPr lang="en-US" sz="2400">
                <a:solidFill>
                  <a:schemeClr val="tx1"/>
                </a:solidFill>
              </a:rPr>
              <a:t>Techniques prescribed by a qualified medical professional</a:t>
            </a:r>
          </a:p>
          <a:p>
            <a:endParaRPr lang="en-US"/>
          </a:p>
        </p:txBody>
      </p:sp>
    </p:spTree>
    <p:extLst>
      <p:ext uri="{BB962C8B-B14F-4D97-AF65-F5344CB8AC3E}">
        <p14:creationId xmlns:p14="http://schemas.microsoft.com/office/powerpoint/2010/main" val="1720419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17F4E-0238-E181-639E-0D78D943C868}"/>
              </a:ext>
            </a:extLst>
          </p:cNvPr>
          <p:cNvSpPr>
            <a:spLocks noGrp="1"/>
          </p:cNvSpPr>
          <p:nvPr>
            <p:ph type="title"/>
          </p:nvPr>
        </p:nvSpPr>
        <p:spPr>
          <a:xfrm>
            <a:off x="822960" y="988906"/>
            <a:ext cx="7543800" cy="702302"/>
          </a:xfrm>
        </p:spPr>
        <p:txBody>
          <a:bodyPr>
            <a:normAutofit fontScale="90000"/>
          </a:bodyPr>
          <a:lstStyle/>
          <a:p>
            <a:r>
              <a:rPr lang="en-US" sz="4800">
                <a:solidFill>
                  <a:schemeClr val="tx1"/>
                </a:solidFill>
              </a:rPr>
              <a:t>Poll 7</a:t>
            </a:r>
            <a:endParaRPr lang="en-US">
              <a:solidFill>
                <a:schemeClr val="tx1"/>
              </a:solidFill>
            </a:endParaRPr>
          </a:p>
        </p:txBody>
      </p:sp>
      <p:sp>
        <p:nvSpPr>
          <p:cNvPr id="3" name="Content Placeholder 2">
            <a:extLst>
              <a:ext uri="{FF2B5EF4-FFF2-40B4-BE49-F238E27FC236}">
                <a16:creationId xmlns:a16="http://schemas.microsoft.com/office/drawing/2014/main" id="{B755347F-0B65-3428-D80E-262D589E0EFB}"/>
              </a:ext>
            </a:extLst>
          </p:cNvPr>
          <p:cNvSpPr>
            <a:spLocks noGrp="1"/>
          </p:cNvSpPr>
          <p:nvPr>
            <p:ph idx="1"/>
          </p:nvPr>
        </p:nvSpPr>
        <p:spPr>
          <a:xfrm>
            <a:off x="822959" y="1798655"/>
            <a:ext cx="7543801" cy="4070439"/>
          </a:xfrm>
        </p:spPr>
        <p:txBody>
          <a:bodyPr vert="horz" lIns="0" tIns="45720" rIns="0" bIns="45720" rtlCol="0" anchor="t">
            <a:normAutofit fontScale="85000" lnSpcReduction="10000"/>
          </a:bodyPr>
          <a:lstStyle/>
          <a:p>
            <a:pPr marL="0" indent="0" fontAlgn="auto">
              <a:spcBef>
                <a:spcPts val="0"/>
              </a:spcBef>
              <a:spcAft>
                <a:spcPts val="0"/>
              </a:spcAft>
              <a:buNone/>
              <a:defRPr/>
            </a:pPr>
            <a:r>
              <a:rPr lang="en-US" sz="2800" b="1">
                <a:solidFill>
                  <a:schemeClr val="tx1"/>
                </a:solidFill>
              </a:rPr>
              <a:t>Does the following incident represent an acceptable use of restraint? Why or why not</a:t>
            </a:r>
            <a:r>
              <a:rPr lang="en-US" sz="2800" b="1">
                <a:solidFill>
                  <a:srgbClr val="00501C"/>
                </a:solidFill>
              </a:rPr>
              <a:t>?</a:t>
            </a:r>
          </a:p>
          <a:p>
            <a:pPr marL="0" indent="0" algn="ctr" fontAlgn="auto">
              <a:spcBef>
                <a:spcPts val="0"/>
              </a:spcBef>
              <a:spcAft>
                <a:spcPts val="0"/>
              </a:spcAft>
              <a:buNone/>
              <a:defRPr/>
            </a:pPr>
            <a:endParaRPr lang="en-US" sz="1400"/>
          </a:p>
          <a:p>
            <a:pPr fontAlgn="auto">
              <a:spcBef>
                <a:spcPts val="0"/>
              </a:spcBef>
              <a:spcAft>
                <a:spcPts val="0"/>
              </a:spcAft>
              <a:defRPr/>
            </a:pPr>
            <a:r>
              <a:rPr lang="en-US" sz="2000"/>
              <a:t>Cara is a 4th grade student with disabilities who previously used a wheelchair for mobility reasons. Over the past year, however, Cara has made significant progress in physical therapy and is able to move without the use of her chair most of the time. However, her wheelchair is still available in case of emergencies, such as a building evacuation, so that her behavioral interventionist could help her exit quickly.</a:t>
            </a:r>
          </a:p>
          <a:p>
            <a:pPr marL="0" indent="0">
              <a:spcBef>
                <a:spcPts val="0"/>
              </a:spcBef>
              <a:spcAft>
                <a:spcPts val="0"/>
              </a:spcAft>
              <a:buNone/>
              <a:defRPr/>
            </a:pPr>
            <a:endParaRPr lang="en-US" sz="2000"/>
          </a:p>
          <a:p>
            <a:pPr>
              <a:spcBef>
                <a:spcPts val="0"/>
              </a:spcBef>
              <a:spcAft>
                <a:spcPts val="0"/>
              </a:spcAft>
              <a:defRPr/>
            </a:pPr>
            <a:r>
              <a:rPr lang="en-US" sz="2000"/>
              <a:t>Recently, Cara's BI has been using the wheelchair to keep Cara contained when she becomes </a:t>
            </a:r>
            <a:r>
              <a:rPr lang="en-US" sz="2000" err="1"/>
              <a:t>disregulated</a:t>
            </a:r>
            <a:r>
              <a:rPr lang="en-US" sz="2000"/>
              <a:t>. Sometimes Cara will yell loudly, throw herself onto the floor, or even throw her books at her BI's face, and so her BI will strap her into her wheelchair. Often, just the suggestion that Cara will need to go in the chair helps her BI to de-escalate her behavior.</a:t>
            </a:r>
          </a:p>
          <a:p>
            <a:pPr>
              <a:spcBef>
                <a:spcPts val="0"/>
              </a:spcBef>
              <a:spcAft>
                <a:spcPts val="0"/>
              </a:spcAft>
              <a:defRPr/>
            </a:pPr>
            <a:endParaRPr lang="en-US" sz="2400"/>
          </a:p>
          <a:p>
            <a:endParaRPr lang="en-US"/>
          </a:p>
        </p:txBody>
      </p:sp>
    </p:spTree>
    <p:extLst>
      <p:ext uri="{BB962C8B-B14F-4D97-AF65-F5344CB8AC3E}">
        <p14:creationId xmlns:p14="http://schemas.microsoft.com/office/powerpoint/2010/main" val="2109150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98CBB-D552-C3C7-7134-3313006BA1DA}"/>
              </a:ext>
            </a:extLst>
          </p:cNvPr>
          <p:cNvSpPr>
            <a:spLocks noGrp="1"/>
          </p:cNvSpPr>
          <p:nvPr>
            <p:ph type="title"/>
          </p:nvPr>
        </p:nvSpPr>
        <p:spPr/>
        <p:txBody>
          <a:bodyPr/>
          <a:lstStyle/>
          <a:p>
            <a:r>
              <a:rPr lang="en-US" sz="4800">
                <a:solidFill>
                  <a:schemeClr val="tx1"/>
                </a:solidFill>
              </a:rPr>
              <a:t>Poll 7 Answer</a:t>
            </a:r>
            <a:endParaRPr lang="en-US">
              <a:solidFill>
                <a:schemeClr val="tx1"/>
              </a:solidFill>
            </a:endParaRPr>
          </a:p>
        </p:txBody>
      </p:sp>
      <p:sp>
        <p:nvSpPr>
          <p:cNvPr id="3" name="Content Placeholder 2">
            <a:extLst>
              <a:ext uri="{FF2B5EF4-FFF2-40B4-BE49-F238E27FC236}">
                <a16:creationId xmlns:a16="http://schemas.microsoft.com/office/drawing/2014/main" id="{28D08D6B-FA4E-FF2F-FD01-E11AAC1AD690}"/>
              </a:ext>
            </a:extLst>
          </p:cNvPr>
          <p:cNvSpPr>
            <a:spLocks noGrp="1"/>
          </p:cNvSpPr>
          <p:nvPr>
            <p:ph idx="1"/>
          </p:nvPr>
        </p:nvSpPr>
        <p:spPr/>
        <p:txBody>
          <a:bodyPr vert="horz" lIns="0" tIns="45720" rIns="0" bIns="45720" rtlCol="0" anchor="t">
            <a:normAutofit fontScale="92500" lnSpcReduction="10000"/>
          </a:bodyPr>
          <a:lstStyle/>
          <a:p>
            <a:pPr marL="0" indent="0" fontAlgn="auto">
              <a:spcBef>
                <a:spcPts val="0"/>
              </a:spcBef>
              <a:spcAft>
                <a:spcPts val="0"/>
              </a:spcAft>
              <a:buNone/>
              <a:defRPr/>
            </a:pPr>
            <a:r>
              <a:rPr lang="en-US" sz="2400" b="1">
                <a:solidFill>
                  <a:schemeClr val="tx1"/>
                </a:solidFill>
              </a:rPr>
              <a:t>No, this is not acceptable. This is a mechanical restraint and not permitted by Vermont's rules.</a:t>
            </a:r>
            <a:endParaRPr lang="en-US">
              <a:solidFill>
                <a:schemeClr val="tx1"/>
              </a:solidFill>
            </a:endParaRPr>
          </a:p>
          <a:p>
            <a:pPr marL="0" indent="0" fontAlgn="auto">
              <a:spcBef>
                <a:spcPts val="0"/>
              </a:spcBef>
              <a:spcAft>
                <a:spcPts val="0"/>
              </a:spcAft>
              <a:buNone/>
              <a:defRPr/>
            </a:pPr>
            <a:endParaRPr lang="en-US" sz="2000"/>
          </a:p>
          <a:p>
            <a:pPr>
              <a:spcBef>
                <a:spcPts val="0"/>
              </a:spcBef>
              <a:spcAft>
                <a:spcPts val="0"/>
              </a:spcAft>
              <a:defRPr/>
            </a:pPr>
            <a:r>
              <a:rPr lang="en-US" sz="2000"/>
              <a:t>Cara does not need her wheelchair for mobility anymore and so it is not a prescribed or authorized device</a:t>
            </a:r>
          </a:p>
          <a:p>
            <a:pPr>
              <a:spcBef>
                <a:spcPts val="0"/>
              </a:spcBef>
              <a:spcAft>
                <a:spcPts val="0"/>
              </a:spcAft>
              <a:defRPr/>
            </a:pPr>
            <a:endParaRPr lang="en-US" sz="2000"/>
          </a:p>
          <a:p>
            <a:pPr>
              <a:spcBef>
                <a:spcPts val="0"/>
              </a:spcBef>
              <a:spcAft>
                <a:spcPts val="0"/>
              </a:spcAft>
              <a:defRPr/>
            </a:pPr>
            <a:r>
              <a:rPr lang="en-US" sz="2000"/>
              <a:t>The wheelchair straps are being used as a mechanical restraint</a:t>
            </a:r>
          </a:p>
          <a:p>
            <a:pPr>
              <a:spcBef>
                <a:spcPts val="0"/>
              </a:spcBef>
              <a:spcAft>
                <a:spcPts val="0"/>
              </a:spcAft>
              <a:defRPr/>
            </a:pPr>
            <a:endParaRPr lang="en-US" sz="2000"/>
          </a:p>
          <a:p>
            <a:pPr>
              <a:spcBef>
                <a:spcPts val="0"/>
              </a:spcBef>
              <a:spcAft>
                <a:spcPts val="0"/>
              </a:spcAft>
              <a:defRPr/>
            </a:pPr>
            <a:r>
              <a:rPr lang="en-US" sz="2000"/>
              <a:t>Even if Cara was presenting a risk of imminent physical harm to herself or to her BI, this type of restraint is never permitted in Vermont schools</a:t>
            </a:r>
          </a:p>
          <a:p>
            <a:pPr>
              <a:spcBef>
                <a:spcPts val="0"/>
              </a:spcBef>
              <a:spcAft>
                <a:spcPts val="0"/>
              </a:spcAft>
              <a:defRPr/>
            </a:pPr>
            <a:endParaRPr lang="en-US" sz="2000"/>
          </a:p>
          <a:p>
            <a:pPr>
              <a:spcBef>
                <a:spcPts val="0"/>
              </a:spcBef>
              <a:spcAft>
                <a:spcPts val="0"/>
              </a:spcAft>
              <a:defRPr/>
            </a:pPr>
            <a:r>
              <a:rPr lang="en-US" sz="2000"/>
              <a:t>Another intervention must be used instead to protect Cara and her BI when her behavior becomes unsafe</a:t>
            </a:r>
          </a:p>
          <a:p>
            <a:endParaRPr lang="en-US"/>
          </a:p>
        </p:txBody>
      </p:sp>
    </p:spTree>
    <p:extLst>
      <p:ext uri="{BB962C8B-B14F-4D97-AF65-F5344CB8AC3E}">
        <p14:creationId xmlns:p14="http://schemas.microsoft.com/office/powerpoint/2010/main" val="183456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0F260-CBCB-755A-EE61-9090C0963045}"/>
              </a:ext>
            </a:extLst>
          </p:cNvPr>
          <p:cNvSpPr>
            <a:spLocks noGrp="1"/>
          </p:cNvSpPr>
          <p:nvPr>
            <p:ph type="title"/>
          </p:nvPr>
        </p:nvSpPr>
        <p:spPr/>
        <p:txBody>
          <a:bodyPr/>
          <a:lstStyle/>
          <a:p>
            <a:r>
              <a:rPr lang="en-US" sz="4800"/>
              <a:t>Definition: Substantial Risk</a:t>
            </a:r>
            <a:endParaRPr lang="en-US"/>
          </a:p>
        </p:txBody>
      </p:sp>
      <p:sp>
        <p:nvSpPr>
          <p:cNvPr id="3" name="Content Placeholder 2">
            <a:extLst>
              <a:ext uri="{FF2B5EF4-FFF2-40B4-BE49-F238E27FC236}">
                <a16:creationId xmlns:a16="http://schemas.microsoft.com/office/drawing/2014/main" id="{B0E146FE-8022-2125-E489-F21B4DD3CDC4}"/>
              </a:ext>
            </a:extLst>
          </p:cNvPr>
          <p:cNvSpPr>
            <a:spLocks noGrp="1"/>
          </p:cNvSpPr>
          <p:nvPr>
            <p:ph idx="1"/>
          </p:nvPr>
        </p:nvSpPr>
        <p:spPr/>
        <p:txBody>
          <a:bodyPr vert="horz" lIns="0" tIns="45720" rIns="0" bIns="45720" rtlCol="0" anchor="t">
            <a:normAutofit/>
          </a:bodyPr>
          <a:lstStyle/>
          <a:p>
            <a:pPr marL="0" indent="0">
              <a:buNone/>
            </a:pPr>
            <a:r>
              <a:rPr lang="en-US" sz="3600" b="1">
                <a:solidFill>
                  <a:schemeClr val="tx1"/>
                </a:solidFill>
              </a:rPr>
              <a:t>Substantial Risk</a:t>
            </a:r>
            <a:endParaRPr lang="en-US">
              <a:solidFill>
                <a:schemeClr val="tx1"/>
              </a:solidFill>
            </a:endParaRPr>
          </a:p>
          <a:p>
            <a:pPr marL="0" indent="0">
              <a:buNone/>
            </a:pPr>
            <a:r>
              <a:rPr lang="en-US" sz="3600" b="1">
                <a:solidFill>
                  <a:schemeClr val="tx1"/>
                </a:solidFill>
              </a:rPr>
              <a:t>=</a:t>
            </a:r>
          </a:p>
          <a:p>
            <a:pPr marL="0" indent="0">
              <a:buNone/>
            </a:pPr>
            <a:r>
              <a:rPr lang="en-US" sz="3600" b="1">
                <a:solidFill>
                  <a:schemeClr val="tx1"/>
                </a:solidFill>
              </a:rPr>
              <a:t>Imminent</a:t>
            </a:r>
          </a:p>
          <a:p>
            <a:pPr marL="0" indent="0">
              <a:buNone/>
            </a:pPr>
            <a:r>
              <a:rPr lang="en-US" sz="3600" b="1">
                <a:solidFill>
                  <a:schemeClr val="tx1"/>
                </a:solidFill>
              </a:rPr>
              <a:t>+</a:t>
            </a:r>
          </a:p>
          <a:p>
            <a:pPr marL="0" indent="0">
              <a:buNone/>
            </a:pPr>
            <a:r>
              <a:rPr lang="en-US" sz="3600" b="1">
                <a:solidFill>
                  <a:schemeClr val="tx1"/>
                </a:solidFill>
              </a:rPr>
              <a:t>Significant Bodily Harm</a:t>
            </a:r>
          </a:p>
          <a:p>
            <a:endParaRPr lang="en-US"/>
          </a:p>
        </p:txBody>
      </p:sp>
    </p:spTree>
    <p:extLst>
      <p:ext uri="{BB962C8B-B14F-4D97-AF65-F5344CB8AC3E}">
        <p14:creationId xmlns:p14="http://schemas.microsoft.com/office/powerpoint/2010/main" val="961966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C966A-D8B9-9F52-A6F2-F0DACE053271}"/>
              </a:ext>
            </a:extLst>
          </p:cNvPr>
          <p:cNvSpPr>
            <a:spLocks noGrp="1"/>
          </p:cNvSpPr>
          <p:nvPr>
            <p:ph type="title"/>
          </p:nvPr>
        </p:nvSpPr>
        <p:spPr/>
        <p:txBody>
          <a:bodyPr/>
          <a:lstStyle/>
          <a:p>
            <a:r>
              <a:rPr lang="en-US" sz="4800">
                <a:solidFill>
                  <a:schemeClr val="tx1"/>
                </a:solidFill>
              </a:rPr>
              <a:t>Definition: Imminent</a:t>
            </a:r>
            <a:endParaRPr lang="en-US">
              <a:solidFill>
                <a:schemeClr val="tx1"/>
              </a:solidFill>
            </a:endParaRPr>
          </a:p>
        </p:txBody>
      </p:sp>
      <p:sp>
        <p:nvSpPr>
          <p:cNvPr id="3" name="Content Placeholder 2">
            <a:extLst>
              <a:ext uri="{FF2B5EF4-FFF2-40B4-BE49-F238E27FC236}">
                <a16:creationId xmlns:a16="http://schemas.microsoft.com/office/drawing/2014/main" id="{C84C8479-4794-E4FC-4D2D-F7D595529DBA}"/>
              </a:ext>
            </a:extLst>
          </p:cNvPr>
          <p:cNvSpPr>
            <a:spLocks noGrp="1"/>
          </p:cNvSpPr>
          <p:nvPr>
            <p:ph idx="1"/>
          </p:nvPr>
        </p:nvSpPr>
        <p:spPr/>
        <p:txBody>
          <a:bodyPr/>
          <a:lstStyle/>
          <a:p>
            <a:pPr marL="0" indent="0">
              <a:buNone/>
            </a:pPr>
            <a:r>
              <a:rPr lang="en-US" sz="2400" b="1">
                <a:solidFill>
                  <a:schemeClr val="tx1"/>
                </a:solidFill>
              </a:rPr>
              <a:t>Imminent:</a:t>
            </a:r>
          </a:p>
          <a:p>
            <a:pPr marL="0" indent="0">
              <a:buNone/>
            </a:pPr>
            <a:endParaRPr lang="en-US" sz="1000" b="1">
              <a:latin typeface="Franklin Gothic Book"/>
            </a:endParaRPr>
          </a:p>
          <a:p>
            <a:pPr lvl="1"/>
            <a:r>
              <a:rPr lang="en-US" sz="2400"/>
              <a:t>The effects of the child's behavior are or will be immediate or could occur at any time</a:t>
            </a:r>
            <a:endParaRPr lang="en-US"/>
          </a:p>
          <a:p>
            <a:pPr marL="457200" lvl="1" indent="0">
              <a:buNone/>
            </a:pPr>
            <a:endParaRPr lang="en-US" sz="1000"/>
          </a:p>
          <a:p>
            <a:pPr lvl="1"/>
            <a:r>
              <a:rPr lang="en-US" sz="2400"/>
              <a:t>The child has the ability or means to enact physical injury or bodily harm through their behavior</a:t>
            </a:r>
          </a:p>
          <a:p>
            <a:pPr marL="457200" lvl="1" indent="0">
              <a:buNone/>
            </a:pPr>
            <a:endParaRPr lang="en-US" sz="1000"/>
          </a:p>
          <a:p>
            <a:pPr lvl="1"/>
            <a:r>
              <a:rPr lang="en-US" sz="2400"/>
              <a:t>Even after adults have provided less restrictive interventions to de-escalate the behavior, the child's behavior persists or cannot be prevented</a:t>
            </a:r>
          </a:p>
          <a:p>
            <a:endParaRPr lang="en-US"/>
          </a:p>
        </p:txBody>
      </p:sp>
    </p:spTree>
    <p:extLst>
      <p:ext uri="{BB962C8B-B14F-4D97-AF65-F5344CB8AC3E}">
        <p14:creationId xmlns:p14="http://schemas.microsoft.com/office/powerpoint/2010/main" val="2133958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E1BC-9CD0-ECEF-7DD3-01E0C82E12A3}"/>
              </a:ext>
            </a:extLst>
          </p:cNvPr>
          <p:cNvSpPr>
            <a:spLocks noGrp="1"/>
          </p:cNvSpPr>
          <p:nvPr>
            <p:ph type="title"/>
          </p:nvPr>
        </p:nvSpPr>
        <p:spPr/>
        <p:txBody>
          <a:bodyPr/>
          <a:lstStyle/>
          <a:p>
            <a:r>
              <a:rPr lang="en-US" sz="4800">
                <a:solidFill>
                  <a:schemeClr val="tx1"/>
                </a:solidFill>
              </a:rPr>
              <a:t>Definition: Significant Bodily Harm</a:t>
            </a:r>
            <a:endParaRPr lang="en-US">
              <a:solidFill>
                <a:schemeClr val="tx1"/>
              </a:solidFill>
            </a:endParaRPr>
          </a:p>
        </p:txBody>
      </p:sp>
      <p:sp>
        <p:nvSpPr>
          <p:cNvPr id="3" name="Content Placeholder 2">
            <a:extLst>
              <a:ext uri="{FF2B5EF4-FFF2-40B4-BE49-F238E27FC236}">
                <a16:creationId xmlns:a16="http://schemas.microsoft.com/office/drawing/2014/main" id="{E9904AE8-4F12-14AF-2460-B6BA906B7B12}"/>
              </a:ext>
            </a:extLst>
          </p:cNvPr>
          <p:cNvSpPr>
            <a:spLocks noGrp="1"/>
          </p:cNvSpPr>
          <p:nvPr>
            <p:ph idx="1"/>
          </p:nvPr>
        </p:nvSpPr>
        <p:spPr/>
        <p:txBody>
          <a:bodyPr/>
          <a:lstStyle/>
          <a:p>
            <a:r>
              <a:rPr lang="en-US" sz="2400" b="1"/>
              <a:t>Significant Bodily Harm</a:t>
            </a:r>
          </a:p>
          <a:p>
            <a:pPr marL="0" indent="0">
              <a:buNone/>
            </a:pPr>
            <a:endParaRPr lang="en-US" sz="2400">
              <a:ea typeface="+mn-lt"/>
              <a:cs typeface="+mn-lt"/>
            </a:endParaRPr>
          </a:p>
          <a:p>
            <a:pPr lvl="1"/>
            <a:r>
              <a:rPr lang="en-US" sz="2400">
                <a:ea typeface="+mn-lt"/>
                <a:cs typeface="+mn-lt"/>
              </a:rPr>
              <a:t>severe enough to cause a cut, abrasion, bruise, burn, or disfigurement</a:t>
            </a:r>
          </a:p>
          <a:p>
            <a:pPr marL="457200" lvl="1" indent="0">
              <a:buNone/>
            </a:pPr>
            <a:endParaRPr lang="en-US" sz="2400">
              <a:ea typeface="+mn-lt"/>
              <a:cs typeface="+mn-lt"/>
            </a:endParaRPr>
          </a:p>
          <a:p>
            <a:pPr lvl="1"/>
            <a:r>
              <a:rPr lang="en-US" sz="2400">
                <a:ea typeface="+mn-lt"/>
                <a:cs typeface="+mn-lt"/>
              </a:rPr>
              <a:t>severe enough to cause physical pain or illness</a:t>
            </a:r>
          </a:p>
          <a:p>
            <a:pPr marL="457200" lvl="1" indent="0">
              <a:buNone/>
            </a:pPr>
            <a:endParaRPr lang="en-US" sz="2400">
              <a:ea typeface="+mn-lt"/>
              <a:cs typeface="+mn-lt"/>
            </a:endParaRPr>
          </a:p>
          <a:p>
            <a:pPr lvl="1"/>
            <a:r>
              <a:rPr lang="en-US" sz="2400">
                <a:ea typeface="+mn-lt"/>
                <a:cs typeface="+mn-lt"/>
              </a:rPr>
              <a:t>Severe enough to impair the function of a bodily member, organ, or mental faculty</a:t>
            </a:r>
          </a:p>
          <a:p>
            <a:endParaRPr lang="en-US"/>
          </a:p>
        </p:txBody>
      </p:sp>
    </p:spTree>
    <p:extLst>
      <p:ext uri="{BB962C8B-B14F-4D97-AF65-F5344CB8AC3E}">
        <p14:creationId xmlns:p14="http://schemas.microsoft.com/office/powerpoint/2010/main" val="69224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A12B9-C642-91CD-D023-3F7F4DC42813}"/>
              </a:ext>
            </a:extLst>
          </p:cNvPr>
          <p:cNvSpPr>
            <a:spLocks noGrp="1"/>
          </p:cNvSpPr>
          <p:nvPr>
            <p:ph type="title"/>
          </p:nvPr>
        </p:nvSpPr>
        <p:spPr/>
        <p:txBody>
          <a:bodyPr/>
          <a:lstStyle/>
          <a:p>
            <a:r>
              <a:rPr lang="en-US">
                <a:solidFill>
                  <a:schemeClr val="tx1"/>
                </a:solidFill>
              </a:rPr>
              <a:t>Introduction</a:t>
            </a:r>
          </a:p>
        </p:txBody>
      </p:sp>
    </p:spTree>
    <p:extLst>
      <p:ext uri="{BB962C8B-B14F-4D97-AF65-F5344CB8AC3E}">
        <p14:creationId xmlns:p14="http://schemas.microsoft.com/office/powerpoint/2010/main" val="15322093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4D3FC-9A78-B3D2-A186-779E1605E910}"/>
              </a:ext>
            </a:extLst>
          </p:cNvPr>
          <p:cNvSpPr>
            <a:spLocks noGrp="1"/>
          </p:cNvSpPr>
          <p:nvPr>
            <p:ph type="title"/>
          </p:nvPr>
        </p:nvSpPr>
        <p:spPr/>
        <p:txBody>
          <a:bodyPr/>
          <a:lstStyle/>
          <a:p>
            <a:r>
              <a:rPr lang="en-US" sz="4800">
                <a:solidFill>
                  <a:schemeClr val="tx1"/>
                </a:solidFill>
              </a:rPr>
              <a:t>Poll 8</a:t>
            </a:r>
            <a:endParaRPr lang="en-US">
              <a:solidFill>
                <a:schemeClr val="tx1"/>
              </a:solidFill>
            </a:endParaRPr>
          </a:p>
        </p:txBody>
      </p:sp>
      <p:sp>
        <p:nvSpPr>
          <p:cNvPr id="3" name="Content Placeholder 2">
            <a:extLst>
              <a:ext uri="{FF2B5EF4-FFF2-40B4-BE49-F238E27FC236}">
                <a16:creationId xmlns:a16="http://schemas.microsoft.com/office/drawing/2014/main" id="{45E7D2A4-6446-8F66-C74B-79FBF1173E7E}"/>
              </a:ext>
            </a:extLst>
          </p:cNvPr>
          <p:cNvSpPr>
            <a:spLocks noGrp="1"/>
          </p:cNvSpPr>
          <p:nvPr>
            <p:ph idx="1"/>
          </p:nvPr>
        </p:nvSpPr>
        <p:spPr/>
        <p:txBody>
          <a:bodyPr vert="horz" lIns="0" tIns="45720" rIns="0" bIns="45720" rtlCol="0" anchor="t">
            <a:normAutofit fontScale="9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200" b="1">
                <a:solidFill>
                  <a:schemeClr val="tx1"/>
                </a:solidFill>
              </a:rPr>
              <a:t>Does the following incident present a substantial risk?</a:t>
            </a:r>
            <a:endParaRPr lang="en-US" b="1">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200" b="1">
                <a:solidFill>
                  <a:schemeClr val="tx1"/>
                </a:solidFill>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a:latin typeface="+mj-lt"/>
            </a:endParaRPr>
          </a:p>
          <a:p>
            <a:pPr marL="0" indent="0" fontAlgn="auto">
              <a:spcBef>
                <a:spcPts val="0"/>
              </a:spcBef>
              <a:spcAft>
                <a:spcPts val="0"/>
              </a:spcAft>
              <a:buNone/>
              <a:defRPr/>
            </a:pPr>
            <a:r>
              <a:rPr lang="en-US" sz="2000"/>
              <a:t>Chloe, a high school junior rugby player, was angry with the score she received on a quiz and lashed out at her teacher.  She loudly provided very specific threats to the teacher, such as “I’m going to slash your throat with a 10-inch blade” and “I’m </a:t>
            </a:r>
            <a:r>
              <a:rPr lang="en-US" sz="2000" err="1"/>
              <a:t>gonna</a:t>
            </a:r>
            <a:r>
              <a:rPr lang="en-US" sz="2000"/>
              <a:t> run your baby over with my boyfriend’s car.”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a:p>
          <a:p>
            <a:pPr marL="0" indent="0" fontAlgn="auto">
              <a:spcBef>
                <a:spcPts val="0"/>
              </a:spcBef>
              <a:spcAft>
                <a:spcPts val="0"/>
              </a:spcAft>
              <a:buNone/>
              <a:defRPr/>
            </a:pPr>
            <a:r>
              <a:rPr lang="en-US" sz="2000"/>
              <a:t>At first, the teacher praised the other students who were sitting quietly and </a:t>
            </a:r>
            <a:r>
              <a:rPr lang="en-US" sz="2000" err="1"/>
              <a:t>planfully</a:t>
            </a:r>
            <a:r>
              <a:rPr lang="en-US" sz="2000"/>
              <a:t> ignored Chloe.  When Chloe continued, the teacher positioned herself at a safe distance but closer to Chloe’s desk, speaking softly and quietly, prompting her to use one of her anger management skills and giving her the choice to take a break and process her feelings with another staff member.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a:p>
          <a:p>
            <a:pPr marL="0" marR="0" lvl="0" indent="0" defTabSz="914400" eaLnBrk="1" fontAlgn="auto" latinLnBrk="0" hangingPunct="1">
              <a:lnSpc>
                <a:spcPct val="100000"/>
              </a:lnSpc>
              <a:spcBef>
                <a:spcPts val="0"/>
              </a:spcBef>
              <a:spcAft>
                <a:spcPts val="0"/>
              </a:spcAft>
              <a:buClrTx/>
              <a:buSzTx/>
              <a:buFontTx/>
              <a:buNone/>
              <a:tabLst/>
              <a:defRPr/>
            </a:pPr>
            <a:r>
              <a:rPr lang="en-US" sz="2000">
                <a:latin typeface="Arial"/>
                <a:cs typeface="Arial"/>
              </a:rPr>
              <a:t>Chloe stubbornly remained in her seat, arms crossed over her chest, and continued with the verbal threats.</a:t>
            </a:r>
          </a:p>
          <a:p>
            <a:endParaRPr lang="en-US"/>
          </a:p>
        </p:txBody>
      </p:sp>
    </p:spTree>
    <p:extLst>
      <p:ext uri="{BB962C8B-B14F-4D97-AF65-F5344CB8AC3E}">
        <p14:creationId xmlns:p14="http://schemas.microsoft.com/office/powerpoint/2010/main" val="1195253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356E0-8111-A1BF-AB02-8F64F790AD74}"/>
              </a:ext>
            </a:extLst>
          </p:cNvPr>
          <p:cNvSpPr>
            <a:spLocks noGrp="1"/>
          </p:cNvSpPr>
          <p:nvPr>
            <p:ph type="title"/>
          </p:nvPr>
        </p:nvSpPr>
        <p:spPr/>
        <p:txBody>
          <a:bodyPr/>
          <a:lstStyle/>
          <a:p>
            <a:r>
              <a:rPr lang="en-US" sz="4800">
                <a:solidFill>
                  <a:schemeClr val="tx1"/>
                </a:solidFill>
              </a:rPr>
              <a:t>Poll 8 Answer</a:t>
            </a:r>
            <a:endParaRPr lang="en-US">
              <a:solidFill>
                <a:schemeClr val="tx1"/>
              </a:solidFill>
            </a:endParaRPr>
          </a:p>
        </p:txBody>
      </p:sp>
      <p:sp>
        <p:nvSpPr>
          <p:cNvPr id="3" name="Content Placeholder 2">
            <a:extLst>
              <a:ext uri="{FF2B5EF4-FFF2-40B4-BE49-F238E27FC236}">
                <a16:creationId xmlns:a16="http://schemas.microsoft.com/office/drawing/2014/main" id="{DA6B05D8-865B-2B92-0FAE-AB63F9DE7C0D}"/>
              </a:ext>
            </a:extLst>
          </p:cNvPr>
          <p:cNvSpPr>
            <a:spLocks noGrp="1"/>
          </p:cNvSpPr>
          <p:nvPr>
            <p:ph idx="1"/>
          </p:nvPr>
        </p:nvSpPr>
        <p:spPr/>
        <p:txBody>
          <a:bodyPr vert="horz" lIns="0" tIns="45720" rIns="0" bIns="45720" rtlCol="0" anchor="t">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b="1">
                <a:solidFill>
                  <a:schemeClr val="tx1"/>
                </a:solidFill>
              </a:rPr>
              <a:t>No, Chloe’s behavior does not pose a substantial risk.</a:t>
            </a:r>
            <a:endParaRPr lang="en-US" b="1">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400">
              <a:solidFill>
                <a:schemeClr val="tx1"/>
              </a:solidFill>
            </a:endParaRPr>
          </a:p>
          <a:p>
            <a:pPr marL="0" indent="0" fontAlgn="auto">
              <a:spcBef>
                <a:spcPts val="0"/>
              </a:spcBef>
              <a:spcAft>
                <a:spcPts val="0"/>
              </a:spcAft>
              <a:buNone/>
              <a:defRPr/>
            </a:pPr>
            <a:endParaRPr lang="en-US" sz="2400"/>
          </a:p>
          <a:p>
            <a:pPr fontAlgn="auto">
              <a:spcBef>
                <a:spcPts val="0"/>
              </a:spcBef>
              <a:spcAft>
                <a:spcPts val="0"/>
              </a:spcAft>
              <a:defRPr/>
            </a:pPr>
            <a:r>
              <a:rPr lang="en-US" sz="2400">
                <a:solidFill>
                  <a:schemeClr val="tx1"/>
                </a:solidFill>
              </a:rPr>
              <a:t>Chloe posed no imminent risk of harm, given that she remained seated at her desk, even with her arms crossed</a:t>
            </a:r>
          </a:p>
          <a:p>
            <a:pPr fontAlgn="auto">
              <a:spcBef>
                <a:spcPts val="0"/>
              </a:spcBef>
              <a:spcAft>
                <a:spcPts val="0"/>
              </a:spcAft>
              <a:defRPr/>
            </a:pPr>
            <a:endParaRPr lang="en-US" sz="2400">
              <a:solidFill>
                <a:schemeClr val="tx1"/>
              </a:solidFill>
            </a:endParaRPr>
          </a:p>
          <a:p>
            <a:pPr fontAlgn="auto">
              <a:spcBef>
                <a:spcPts val="0"/>
              </a:spcBef>
              <a:spcAft>
                <a:spcPts val="0"/>
              </a:spcAft>
              <a:defRPr/>
            </a:pPr>
            <a:r>
              <a:rPr lang="en-US" sz="2400">
                <a:solidFill>
                  <a:schemeClr val="tx1"/>
                </a:solidFill>
                <a:latin typeface="Arial"/>
                <a:cs typeface="Arial"/>
              </a:rPr>
              <a:t>Chloe did not have the means by which to carry out those threats in the moment</a:t>
            </a:r>
          </a:p>
          <a:p>
            <a:endParaRPr lang="en-US"/>
          </a:p>
        </p:txBody>
      </p:sp>
    </p:spTree>
    <p:extLst>
      <p:ext uri="{BB962C8B-B14F-4D97-AF65-F5344CB8AC3E}">
        <p14:creationId xmlns:p14="http://schemas.microsoft.com/office/powerpoint/2010/main" val="2506392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B15E7-9928-407E-7A9F-E29C992963E8}"/>
              </a:ext>
            </a:extLst>
          </p:cNvPr>
          <p:cNvSpPr>
            <a:spLocks noGrp="1"/>
          </p:cNvSpPr>
          <p:nvPr>
            <p:ph type="title"/>
          </p:nvPr>
        </p:nvSpPr>
        <p:spPr/>
        <p:txBody>
          <a:bodyPr/>
          <a:lstStyle/>
          <a:p>
            <a:r>
              <a:rPr lang="en-US" sz="4800">
                <a:solidFill>
                  <a:schemeClr val="tx1"/>
                </a:solidFill>
              </a:rPr>
              <a:t>Poll 9</a:t>
            </a:r>
            <a:endParaRPr lang="en-US">
              <a:solidFill>
                <a:schemeClr val="tx1"/>
              </a:solidFill>
            </a:endParaRPr>
          </a:p>
        </p:txBody>
      </p:sp>
      <p:sp>
        <p:nvSpPr>
          <p:cNvPr id="3" name="Content Placeholder 2">
            <a:extLst>
              <a:ext uri="{FF2B5EF4-FFF2-40B4-BE49-F238E27FC236}">
                <a16:creationId xmlns:a16="http://schemas.microsoft.com/office/drawing/2014/main" id="{F489D87A-37E8-3434-1800-F2380AAFBBE4}"/>
              </a:ext>
            </a:extLst>
          </p:cNvPr>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a:solidFill>
                  <a:schemeClr val="tx1"/>
                </a:solidFill>
              </a:rPr>
              <a:t>Using the same example, this time Chloe begins tearing pieces of paper from her notebook, wadding them up into balls, and throwing them at her teacher.  She has good aim and several of the paper balls strike the teacher’s head and torso.</a:t>
            </a:r>
          </a:p>
          <a:p>
            <a:pPr marL="0" marR="0" lvl="0" indent="0" defTabSz="914400" eaLnBrk="1" fontAlgn="auto" latinLnBrk="0" hangingPunct="1">
              <a:lnSpc>
                <a:spcPct val="100000"/>
              </a:lnSpc>
              <a:spcBef>
                <a:spcPts val="0"/>
              </a:spcBef>
              <a:spcAft>
                <a:spcPts val="0"/>
              </a:spcAft>
              <a:buClrTx/>
              <a:buSzTx/>
              <a:buFontTx/>
              <a:buNone/>
              <a:tabLst/>
              <a:defRPr/>
            </a:pPr>
            <a:endParaRPr lang="en-US" sz="24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400">
                <a:solidFill>
                  <a:schemeClr val="tx1"/>
                </a:solidFill>
              </a:rPr>
              <a:t>Does Chloe’s behavior now pose a substantial risk?</a:t>
            </a:r>
          </a:p>
          <a:p>
            <a:endParaRPr lang="en-US"/>
          </a:p>
        </p:txBody>
      </p:sp>
    </p:spTree>
    <p:extLst>
      <p:ext uri="{BB962C8B-B14F-4D97-AF65-F5344CB8AC3E}">
        <p14:creationId xmlns:p14="http://schemas.microsoft.com/office/powerpoint/2010/main" val="1014203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271E-C7B4-561E-FEB5-036160BC023F}"/>
              </a:ext>
            </a:extLst>
          </p:cNvPr>
          <p:cNvSpPr>
            <a:spLocks noGrp="1"/>
          </p:cNvSpPr>
          <p:nvPr>
            <p:ph type="title"/>
          </p:nvPr>
        </p:nvSpPr>
        <p:spPr/>
        <p:txBody>
          <a:bodyPr/>
          <a:lstStyle/>
          <a:p>
            <a:r>
              <a:rPr lang="en-US">
                <a:solidFill>
                  <a:schemeClr val="tx1"/>
                </a:solidFill>
              </a:rPr>
              <a:t>Poll 9 Answer</a:t>
            </a:r>
          </a:p>
        </p:txBody>
      </p:sp>
      <p:sp>
        <p:nvSpPr>
          <p:cNvPr id="3" name="Content Placeholder 2">
            <a:extLst>
              <a:ext uri="{FF2B5EF4-FFF2-40B4-BE49-F238E27FC236}">
                <a16:creationId xmlns:a16="http://schemas.microsoft.com/office/drawing/2014/main" id="{BDF7E6C6-F60D-055A-646E-0DA6579A9445}"/>
              </a:ext>
            </a:extLst>
          </p:cNvPr>
          <p:cNvSpPr>
            <a:spLocks noGrp="1"/>
          </p:cNvSpPr>
          <p:nvPr>
            <p:ph idx="1"/>
          </p:nvPr>
        </p:nvSpPr>
        <p:spPr/>
        <p:txBody>
          <a:bodyPr vert="horz" lIns="0" tIns="45720" rIns="0" bIns="45720" rtlCol="0" anchor="t">
            <a:normAutofit/>
          </a:bodyPr>
          <a:lstStyle/>
          <a:p>
            <a:pPr marL="0" indent="0" fontAlgn="auto">
              <a:spcBef>
                <a:spcPts val="0"/>
              </a:spcBef>
              <a:spcAft>
                <a:spcPts val="0"/>
              </a:spcAft>
              <a:buFontTx/>
              <a:buNone/>
              <a:defRPr/>
            </a:pPr>
            <a:r>
              <a:rPr lang="en-US" sz="2400" b="1">
                <a:solidFill>
                  <a:schemeClr val="tx1"/>
                </a:solidFill>
                <a:ea typeface="+mn-lt"/>
                <a:cs typeface="+mn-lt"/>
              </a:rPr>
              <a:t>No, this does not represent a substantial risk.</a:t>
            </a:r>
            <a:endParaRPr lang="en-US" sz="2400">
              <a:solidFill>
                <a:schemeClr val="tx1"/>
              </a:solidFill>
              <a:ea typeface="+mn-lt"/>
              <a:cs typeface="+mn-lt"/>
            </a:endParaRPr>
          </a:p>
          <a:p>
            <a:pPr>
              <a:spcBef>
                <a:spcPts val="0"/>
              </a:spcBef>
              <a:spcAft>
                <a:spcPts val="0"/>
              </a:spcAft>
              <a:defRPr/>
            </a:pPr>
            <a:endParaRPr lang="en-US" sz="2400"/>
          </a:p>
          <a:p>
            <a:pPr fontAlgn="auto">
              <a:spcBef>
                <a:spcPts val="0"/>
              </a:spcBef>
              <a:spcAft>
                <a:spcPts val="0"/>
              </a:spcAft>
              <a:defRPr/>
            </a:pPr>
            <a:r>
              <a:rPr lang="en-US" sz="2400">
                <a:solidFill>
                  <a:schemeClr val="tx1"/>
                </a:solidFill>
              </a:rPr>
              <a:t>Paper balls do not pose the risk of a serious injury</a:t>
            </a:r>
          </a:p>
          <a:p>
            <a:endParaRPr lang="en-US"/>
          </a:p>
        </p:txBody>
      </p:sp>
    </p:spTree>
    <p:extLst>
      <p:ext uri="{BB962C8B-B14F-4D97-AF65-F5344CB8AC3E}">
        <p14:creationId xmlns:p14="http://schemas.microsoft.com/office/powerpoint/2010/main" val="4202876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C1AD-6872-3555-D39C-BB1AFF8008D2}"/>
              </a:ext>
            </a:extLst>
          </p:cNvPr>
          <p:cNvSpPr>
            <a:spLocks noGrp="1"/>
          </p:cNvSpPr>
          <p:nvPr>
            <p:ph type="title"/>
          </p:nvPr>
        </p:nvSpPr>
        <p:spPr/>
        <p:txBody>
          <a:bodyPr/>
          <a:lstStyle/>
          <a:p>
            <a:r>
              <a:rPr lang="en-US" sz="4800">
                <a:solidFill>
                  <a:schemeClr val="tx1"/>
                </a:solidFill>
              </a:rPr>
              <a:t>Poll 10</a:t>
            </a:r>
            <a:endParaRPr lang="en-US">
              <a:solidFill>
                <a:schemeClr val="tx1"/>
              </a:solidFill>
            </a:endParaRPr>
          </a:p>
        </p:txBody>
      </p:sp>
      <p:sp>
        <p:nvSpPr>
          <p:cNvPr id="3" name="Content Placeholder 2">
            <a:extLst>
              <a:ext uri="{FF2B5EF4-FFF2-40B4-BE49-F238E27FC236}">
                <a16:creationId xmlns:a16="http://schemas.microsoft.com/office/drawing/2014/main" id="{6DA46137-2F8D-99A2-4C6D-F31044D52219}"/>
              </a:ext>
            </a:extLst>
          </p:cNvPr>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a:solidFill>
                  <a:schemeClr val="tx1"/>
                </a:solidFill>
              </a:rPr>
              <a:t>This time, when the teacher moved closer to Chloe’s desk, the student stood up and hurled her desk at the teacher, then began grabbing random objects like chairs, the classroom globe, staplers and threw those at the teacher as well.</a:t>
            </a:r>
          </a:p>
          <a:p>
            <a:pPr marL="0" marR="0" lvl="0" indent="0" defTabSz="914400" eaLnBrk="1" fontAlgn="auto" latinLnBrk="0" hangingPunct="1">
              <a:lnSpc>
                <a:spcPct val="100000"/>
              </a:lnSpc>
              <a:spcBef>
                <a:spcPts val="0"/>
              </a:spcBef>
              <a:spcAft>
                <a:spcPts val="0"/>
              </a:spcAft>
              <a:buClrTx/>
              <a:buSzTx/>
              <a:buFontTx/>
              <a:buNone/>
              <a:tabLst/>
              <a:defRPr/>
            </a:pPr>
            <a:endParaRPr lang="en-US" sz="24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4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400">
                <a:solidFill>
                  <a:schemeClr val="tx1"/>
                </a:solidFill>
              </a:rPr>
              <a:t>Does Chloe’s behavior now pose a substantial risk?</a:t>
            </a:r>
          </a:p>
          <a:p>
            <a:endParaRPr lang="en-US"/>
          </a:p>
        </p:txBody>
      </p:sp>
    </p:spTree>
    <p:extLst>
      <p:ext uri="{BB962C8B-B14F-4D97-AF65-F5344CB8AC3E}">
        <p14:creationId xmlns:p14="http://schemas.microsoft.com/office/powerpoint/2010/main" val="1313741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26CAF-3BC4-2FAA-E442-6EAB63A61A6B}"/>
              </a:ext>
            </a:extLst>
          </p:cNvPr>
          <p:cNvSpPr>
            <a:spLocks noGrp="1"/>
          </p:cNvSpPr>
          <p:nvPr>
            <p:ph type="title"/>
          </p:nvPr>
        </p:nvSpPr>
        <p:spPr/>
        <p:txBody>
          <a:bodyPr/>
          <a:lstStyle/>
          <a:p>
            <a:r>
              <a:rPr lang="en-US">
                <a:solidFill>
                  <a:schemeClr val="tx1"/>
                </a:solidFill>
              </a:rPr>
              <a:t>Poll 10 Answer</a:t>
            </a:r>
          </a:p>
        </p:txBody>
      </p:sp>
      <p:sp>
        <p:nvSpPr>
          <p:cNvPr id="3" name="Content Placeholder 2">
            <a:extLst>
              <a:ext uri="{FF2B5EF4-FFF2-40B4-BE49-F238E27FC236}">
                <a16:creationId xmlns:a16="http://schemas.microsoft.com/office/drawing/2014/main" id="{0BAE1151-9E07-C864-9066-64AD295E22EE}"/>
              </a:ext>
            </a:extLst>
          </p:cNvPr>
          <p:cNvSpPr>
            <a:spLocks noGrp="1"/>
          </p:cNvSpPr>
          <p:nvPr>
            <p:ph idx="1"/>
          </p:nvPr>
        </p:nvSpPr>
        <p:spPr/>
        <p:txBody>
          <a:bodyPr vert="horz" lIns="0" tIns="45720" rIns="0" bIns="45720" rtlCol="0" anchor="t">
            <a:normAutofit/>
          </a:bodyPr>
          <a:lstStyle/>
          <a:p>
            <a:pPr marL="0" indent="0" fontAlgn="auto">
              <a:spcBef>
                <a:spcPts val="0"/>
              </a:spcBef>
              <a:spcAft>
                <a:spcPts val="0"/>
              </a:spcAft>
              <a:buFontTx/>
              <a:buNone/>
              <a:defRPr/>
            </a:pPr>
            <a:r>
              <a:rPr lang="en-US" sz="2400" b="1">
                <a:solidFill>
                  <a:schemeClr val="tx1"/>
                </a:solidFill>
                <a:ea typeface="+mn-lt"/>
                <a:cs typeface="+mn-lt"/>
              </a:rPr>
              <a:t>Yes, this is a substantial risk</a:t>
            </a:r>
            <a:endParaRPr lang="en-US" sz="2400">
              <a:solidFill>
                <a:schemeClr val="tx1"/>
              </a:solidFill>
              <a:ea typeface="+mn-lt"/>
              <a:cs typeface="+mn-lt"/>
            </a:endParaRPr>
          </a:p>
          <a:p>
            <a:pPr>
              <a:spcBef>
                <a:spcPts val="0"/>
              </a:spcBef>
              <a:spcAft>
                <a:spcPts val="0"/>
              </a:spcAft>
              <a:defRPr/>
            </a:pPr>
            <a:endParaRPr lang="en-US" sz="2400">
              <a:solidFill>
                <a:schemeClr val="tx1"/>
              </a:solidFill>
            </a:endParaRPr>
          </a:p>
          <a:p>
            <a:pPr>
              <a:spcBef>
                <a:spcPts val="0"/>
              </a:spcBef>
              <a:spcAft>
                <a:spcPts val="0"/>
              </a:spcAft>
              <a:defRPr/>
            </a:pPr>
            <a:r>
              <a:rPr lang="en-US" sz="2400">
                <a:solidFill>
                  <a:schemeClr val="tx1"/>
                </a:solidFill>
              </a:rPr>
              <a:t>Access</a:t>
            </a:r>
          </a:p>
          <a:p>
            <a:pPr marL="0" indent="0" fontAlgn="auto">
              <a:spcBef>
                <a:spcPts val="0"/>
              </a:spcBef>
              <a:spcAft>
                <a:spcPts val="0"/>
              </a:spcAft>
              <a:buNone/>
              <a:defRPr/>
            </a:pPr>
            <a:endParaRPr lang="en-US" sz="2400">
              <a:solidFill>
                <a:schemeClr val="tx1"/>
              </a:solidFill>
            </a:endParaRPr>
          </a:p>
          <a:p>
            <a:pPr fontAlgn="auto">
              <a:spcBef>
                <a:spcPts val="0"/>
              </a:spcBef>
              <a:spcAft>
                <a:spcPts val="0"/>
              </a:spcAft>
              <a:defRPr/>
            </a:pPr>
            <a:r>
              <a:rPr lang="en-US" sz="2400">
                <a:solidFill>
                  <a:schemeClr val="tx1"/>
                </a:solidFill>
              </a:rPr>
              <a:t>Heavy objects can cause significant physical injuries</a:t>
            </a:r>
          </a:p>
          <a:p>
            <a:pPr fontAlgn="auto">
              <a:spcBef>
                <a:spcPts val="0"/>
              </a:spcBef>
              <a:spcAft>
                <a:spcPts val="0"/>
              </a:spcAft>
              <a:defRPr/>
            </a:pPr>
            <a:endParaRPr lang="en-US" sz="2400">
              <a:solidFill>
                <a:schemeClr val="tx1"/>
              </a:solidFill>
            </a:endParaRPr>
          </a:p>
          <a:p>
            <a:pPr fontAlgn="auto">
              <a:spcBef>
                <a:spcPts val="0"/>
              </a:spcBef>
              <a:spcAft>
                <a:spcPts val="0"/>
              </a:spcAft>
              <a:defRPr/>
            </a:pPr>
            <a:r>
              <a:rPr lang="en-US" sz="2400">
                <a:solidFill>
                  <a:schemeClr val="tx1"/>
                </a:solidFill>
              </a:rPr>
              <a:t>Carrying through / no longer just a threat</a:t>
            </a:r>
          </a:p>
          <a:p>
            <a:endParaRPr lang="en-US"/>
          </a:p>
        </p:txBody>
      </p:sp>
    </p:spTree>
    <p:extLst>
      <p:ext uri="{BB962C8B-B14F-4D97-AF65-F5344CB8AC3E}">
        <p14:creationId xmlns:p14="http://schemas.microsoft.com/office/powerpoint/2010/main" val="20719144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D207-2F05-F887-05B1-1BCFA52BADFD}"/>
              </a:ext>
            </a:extLst>
          </p:cNvPr>
          <p:cNvSpPr>
            <a:spLocks noGrp="1"/>
          </p:cNvSpPr>
          <p:nvPr>
            <p:ph type="title"/>
          </p:nvPr>
        </p:nvSpPr>
        <p:spPr>
          <a:xfrm>
            <a:off x="116958" y="286604"/>
            <a:ext cx="8910084" cy="1450757"/>
          </a:xfrm>
        </p:spPr>
        <p:txBody>
          <a:bodyPr/>
          <a:lstStyle/>
          <a:p>
            <a:pPr algn="ctr"/>
            <a:r>
              <a:rPr lang="en-US">
                <a:solidFill>
                  <a:schemeClr val="tx1"/>
                </a:solidFill>
              </a:rPr>
              <a:t>Permissible Use of Seclusion</a:t>
            </a:r>
          </a:p>
        </p:txBody>
      </p:sp>
    </p:spTree>
    <p:extLst>
      <p:ext uri="{BB962C8B-B14F-4D97-AF65-F5344CB8AC3E}">
        <p14:creationId xmlns:p14="http://schemas.microsoft.com/office/powerpoint/2010/main" val="2680450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11892-9A9B-D856-649E-8478C8EFEE7F}"/>
              </a:ext>
            </a:extLst>
          </p:cNvPr>
          <p:cNvSpPr>
            <a:spLocks noGrp="1"/>
          </p:cNvSpPr>
          <p:nvPr>
            <p:ph type="title"/>
          </p:nvPr>
        </p:nvSpPr>
        <p:spPr/>
        <p:txBody>
          <a:bodyPr/>
          <a:lstStyle/>
          <a:p>
            <a:r>
              <a:rPr lang="en-US" altLang="en-US" sz="4800">
                <a:solidFill>
                  <a:schemeClr val="tx1"/>
                </a:solidFill>
              </a:rPr>
              <a:t>Seclusion May Be Used...</a:t>
            </a:r>
            <a:endParaRPr lang="en-US">
              <a:solidFill>
                <a:schemeClr val="tx1"/>
              </a:solidFill>
            </a:endParaRPr>
          </a:p>
        </p:txBody>
      </p:sp>
      <p:sp>
        <p:nvSpPr>
          <p:cNvPr id="3" name="Content Placeholder 2">
            <a:extLst>
              <a:ext uri="{FF2B5EF4-FFF2-40B4-BE49-F238E27FC236}">
                <a16:creationId xmlns:a16="http://schemas.microsoft.com/office/drawing/2014/main" id="{C6192F3D-8892-D4B2-A897-A768BA10A3B4}"/>
              </a:ext>
            </a:extLst>
          </p:cNvPr>
          <p:cNvSpPr>
            <a:spLocks noGrp="1"/>
          </p:cNvSpPr>
          <p:nvPr>
            <p:ph idx="1"/>
          </p:nvPr>
        </p:nvSpPr>
        <p:spPr/>
        <p:txBody>
          <a:bodyPr>
            <a:normAutofit fontScale="92500"/>
          </a:bodyPr>
          <a:lstStyle/>
          <a:p>
            <a:pPr marL="457200" indent="-457200">
              <a:buFont typeface="Arial"/>
              <a:buChar char="•"/>
            </a:pPr>
            <a:r>
              <a:rPr lang="en-US" altLang="en-US" sz="2400" b="1"/>
              <a:t>Only when ...</a:t>
            </a:r>
          </a:p>
          <a:p>
            <a:pPr marL="1200150" lvl="1" indent="-457200">
              <a:buFont typeface="Arial"/>
              <a:buChar char="•"/>
            </a:pPr>
            <a:r>
              <a:rPr lang="en-US" altLang="en-US" sz="2000">
                <a:solidFill>
                  <a:schemeClr val="tx1"/>
                </a:solidFill>
              </a:rPr>
              <a:t>Student’s behavior poses imminent risk of substantial physical injury</a:t>
            </a:r>
          </a:p>
          <a:p>
            <a:pPr marL="1200150" lvl="1" indent="-457200">
              <a:buFont typeface="Arial"/>
              <a:buChar char="•"/>
            </a:pPr>
            <a:r>
              <a:rPr lang="en-US" altLang="en-US" sz="2000">
                <a:solidFill>
                  <a:schemeClr val="tx1"/>
                </a:solidFill>
              </a:rPr>
              <a:t>Less restrictive interventions have failed or would be ineffective</a:t>
            </a:r>
          </a:p>
          <a:p>
            <a:pPr marL="1200150" lvl="1" indent="-457200">
              <a:buFont typeface="Arial"/>
              <a:buChar char="•"/>
            </a:pPr>
            <a:r>
              <a:rPr lang="en-US" altLang="en-US" sz="2000">
                <a:solidFill>
                  <a:schemeClr val="tx1"/>
                </a:solidFill>
              </a:rPr>
              <a:t>Staff are trained</a:t>
            </a:r>
          </a:p>
          <a:p>
            <a:pPr marL="1200150" lvl="1" indent="-457200">
              <a:buFont typeface="Arial"/>
              <a:buChar char="•"/>
            </a:pPr>
            <a:r>
              <a:rPr lang="en-US" altLang="en-US" sz="2000">
                <a:solidFill>
                  <a:schemeClr val="tx1"/>
                </a:solidFill>
              </a:rPr>
              <a:t>Temporary intervention</a:t>
            </a:r>
          </a:p>
          <a:p>
            <a:pPr marL="1200150" lvl="1" indent="-457200">
              <a:buFont typeface="Arial"/>
              <a:buChar char="•"/>
            </a:pPr>
            <a:r>
              <a:rPr lang="en-US" altLang="en-US" sz="2000">
                <a:solidFill>
                  <a:schemeClr val="tx1"/>
                </a:solidFill>
              </a:rPr>
              <a:t>Monitored at all times</a:t>
            </a:r>
          </a:p>
          <a:p>
            <a:pPr marL="1200150" lvl="1" indent="-457200">
              <a:buFont typeface="Arial"/>
              <a:buChar char="•"/>
            </a:pPr>
            <a:r>
              <a:rPr lang="en-US" altLang="en-US" sz="2000">
                <a:solidFill>
                  <a:schemeClr val="tx1"/>
                </a:solidFill>
              </a:rPr>
              <a:t>Space large enough; adequately lit, heated ventilated; free of dangerous objects; in compliance with fire/safety codes</a:t>
            </a:r>
          </a:p>
          <a:p>
            <a:pPr marL="1200150" lvl="1" indent="-457200">
              <a:buFont typeface="Arial"/>
              <a:buChar char="•"/>
            </a:pPr>
            <a:r>
              <a:rPr lang="en-US" altLang="en-US" sz="2000">
                <a:solidFill>
                  <a:schemeClr val="tx1"/>
                </a:solidFill>
              </a:rPr>
              <a:t>No known contraindications</a:t>
            </a:r>
          </a:p>
          <a:p>
            <a:pPr marL="1200150" lvl="1" indent="-457200">
              <a:buFont typeface="Arial"/>
              <a:buChar char="•"/>
            </a:pPr>
            <a:r>
              <a:rPr lang="en-US" altLang="en-US" sz="2000">
                <a:solidFill>
                  <a:schemeClr val="tx1"/>
                </a:solidFill>
              </a:rPr>
              <a:t>Physical restraint contraindicated</a:t>
            </a:r>
          </a:p>
          <a:p>
            <a:endParaRPr lang="en-US"/>
          </a:p>
        </p:txBody>
      </p:sp>
    </p:spTree>
    <p:extLst>
      <p:ext uri="{BB962C8B-B14F-4D97-AF65-F5344CB8AC3E}">
        <p14:creationId xmlns:p14="http://schemas.microsoft.com/office/powerpoint/2010/main" val="3959587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62C4-FEDA-1947-B6FC-AAD98BC8E7DA}"/>
              </a:ext>
            </a:extLst>
          </p:cNvPr>
          <p:cNvSpPr>
            <a:spLocks noGrp="1"/>
          </p:cNvSpPr>
          <p:nvPr>
            <p:ph type="title"/>
          </p:nvPr>
        </p:nvSpPr>
        <p:spPr/>
        <p:txBody>
          <a:bodyPr/>
          <a:lstStyle/>
          <a:p>
            <a:r>
              <a:rPr lang="en-US" altLang="en-US" sz="4800">
                <a:solidFill>
                  <a:schemeClr val="tx1"/>
                </a:solidFill>
              </a:rPr>
              <a:t>What?</a:t>
            </a:r>
            <a:endParaRPr lang="en-US">
              <a:solidFill>
                <a:schemeClr val="tx1"/>
              </a:solidFill>
            </a:endParaRPr>
          </a:p>
        </p:txBody>
      </p:sp>
      <p:sp>
        <p:nvSpPr>
          <p:cNvPr id="3" name="Content Placeholder 2">
            <a:extLst>
              <a:ext uri="{FF2B5EF4-FFF2-40B4-BE49-F238E27FC236}">
                <a16:creationId xmlns:a16="http://schemas.microsoft.com/office/drawing/2014/main" id="{F565CF76-19ED-6628-78D8-D242CED3D399}"/>
              </a:ext>
            </a:extLst>
          </p:cNvPr>
          <p:cNvSpPr>
            <a:spLocks noGrp="1"/>
          </p:cNvSpPr>
          <p:nvPr>
            <p:ph idx="1"/>
          </p:nvPr>
        </p:nvSpPr>
        <p:spPr/>
        <p:txBody>
          <a:bodyPr vert="horz" lIns="0" tIns="45720" rIns="0" bIns="45720" rtlCol="0" anchor="t">
            <a:normAutofit/>
          </a:bodyPr>
          <a:lstStyle/>
          <a:p>
            <a:r>
              <a:rPr lang="en-US" sz="2000"/>
              <a:t>Only when imminent risk ...</a:t>
            </a:r>
          </a:p>
          <a:p>
            <a:r>
              <a:rPr lang="en-US" sz="2000"/>
              <a:t>Only when less restrictive failed</a:t>
            </a:r>
          </a:p>
          <a:p>
            <a:r>
              <a:rPr lang="en-US" sz="2000"/>
              <a:t>Only with trained staff</a:t>
            </a:r>
          </a:p>
          <a:p>
            <a:r>
              <a:rPr lang="en-US" sz="2000"/>
              <a:t>Only as temporary intervention</a:t>
            </a:r>
          </a:p>
          <a:p>
            <a:r>
              <a:rPr lang="en-US" sz="2000"/>
              <a:t>Only when monitored</a:t>
            </a:r>
          </a:p>
          <a:p>
            <a:r>
              <a:rPr lang="en-US" sz="2000"/>
              <a:t>Only if space meets criteria</a:t>
            </a:r>
          </a:p>
          <a:p>
            <a:r>
              <a:rPr lang="en-US" sz="2000"/>
              <a:t>Only when no known contraindications</a:t>
            </a:r>
          </a:p>
          <a:p>
            <a:r>
              <a:rPr lang="en-US" sz="2400" b="1">
                <a:solidFill>
                  <a:schemeClr val="tx1"/>
                </a:solidFill>
                <a:latin typeface="Arial"/>
                <a:cs typeface="Arial"/>
              </a:rPr>
              <a:t>Only when physical restraint is contraindicated</a:t>
            </a:r>
          </a:p>
          <a:p>
            <a:endParaRPr lang="en-US"/>
          </a:p>
        </p:txBody>
      </p:sp>
    </p:spTree>
    <p:extLst>
      <p:ext uri="{BB962C8B-B14F-4D97-AF65-F5344CB8AC3E}">
        <p14:creationId xmlns:p14="http://schemas.microsoft.com/office/powerpoint/2010/main" val="16617085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40EF-B13C-B6D4-481E-170F3E8ECA44}"/>
              </a:ext>
            </a:extLst>
          </p:cNvPr>
          <p:cNvSpPr>
            <a:spLocks noGrp="1"/>
          </p:cNvSpPr>
          <p:nvPr>
            <p:ph type="title"/>
          </p:nvPr>
        </p:nvSpPr>
        <p:spPr/>
        <p:txBody>
          <a:bodyPr/>
          <a:lstStyle/>
          <a:p>
            <a:r>
              <a:rPr lang="en-US" sz="4800">
                <a:solidFill>
                  <a:schemeClr val="tx1"/>
                </a:solidFill>
              </a:rPr>
              <a:t>What? (cont.)</a:t>
            </a:r>
            <a:endParaRPr lang="en-US">
              <a:solidFill>
                <a:schemeClr val="tx1"/>
              </a:solidFill>
            </a:endParaRPr>
          </a:p>
        </p:txBody>
      </p:sp>
      <p:sp>
        <p:nvSpPr>
          <p:cNvPr id="3" name="Content Placeholder 2">
            <a:extLst>
              <a:ext uri="{FF2B5EF4-FFF2-40B4-BE49-F238E27FC236}">
                <a16:creationId xmlns:a16="http://schemas.microsoft.com/office/drawing/2014/main" id="{5F07096E-5F9B-7E27-7308-13CFFB949A75}"/>
              </a:ext>
            </a:extLst>
          </p:cNvPr>
          <p:cNvSpPr>
            <a:spLocks noGrp="1"/>
          </p:cNvSpPr>
          <p:nvPr>
            <p:ph idx="1"/>
          </p:nvPr>
        </p:nvSpPr>
        <p:spPr/>
        <p:txBody>
          <a:bodyPr vert="horz" lIns="0" tIns="45720" rIns="0" bIns="45720" rtlCol="0" anchor="t">
            <a:normAutofit fontScale="92500" lnSpcReduction="20000"/>
          </a:bodyPr>
          <a:lstStyle/>
          <a:p>
            <a:r>
              <a:rPr lang="en-US" sz="2600" b="1">
                <a:solidFill>
                  <a:schemeClr val="tx1"/>
                </a:solidFill>
                <a:latin typeface="Arial"/>
                <a:cs typeface="Arial"/>
              </a:rPr>
              <a:t>Seclusion is permitted only when physical restraint is contraindicated</a:t>
            </a:r>
          </a:p>
          <a:p>
            <a:pPr algn="l"/>
            <a:endParaRPr lang="en-US" sz="1000">
              <a:solidFill>
                <a:schemeClr val="tx1"/>
              </a:solidFill>
            </a:endParaRPr>
          </a:p>
          <a:p>
            <a:pPr marL="342900" indent="-342900" algn="l">
              <a:buFont typeface="Arial" panose="020B0604020202020204" pitchFamily="34" charset="0"/>
              <a:buChar char="•"/>
            </a:pPr>
            <a:r>
              <a:rPr lang="en-US" sz="2000">
                <a:solidFill>
                  <a:schemeClr val="tx1"/>
                </a:solidFill>
              </a:rPr>
              <a:t>Restraint is less restrictive and preferred</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Seclusion must not be used, except when physical restraint has been deemed inadvisable</a:t>
            </a:r>
          </a:p>
          <a:p>
            <a:pPr algn="l"/>
            <a:endParaRPr lang="en-US" sz="1200">
              <a:solidFill>
                <a:schemeClr val="tx1"/>
              </a:solidFill>
            </a:endParaRPr>
          </a:p>
          <a:p>
            <a:pPr marL="342900" indent="-342900" algn="l">
              <a:buFont typeface="Arial" panose="020B0604020202020204" pitchFamily="34" charset="0"/>
              <a:buChar char="•"/>
            </a:pPr>
            <a:r>
              <a:rPr lang="en-US" sz="2000">
                <a:solidFill>
                  <a:schemeClr val="tx1"/>
                </a:solidFill>
              </a:rPr>
              <a:t>Valid reasons do exist for deeming restraint inadvisable</a:t>
            </a:r>
          </a:p>
          <a:p>
            <a:pPr algn="l"/>
            <a:endParaRPr lang="en-US" sz="900">
              <a:solidFill>
                <a:schemeClr val="tx1"/>
              </a:solidFill>
            </a:endParaRPr>
          </a:p>
          <a:p>
            <a:pPr marL="342900" indent="-342900" algn="l">
              <a:buFont typeface="Arial" panose="020B0604020202020204" pitchFamily="34" charset="0"/>
              <a:buChar char="•"/>
            </a:pPr>
            <a:endParaRPr lang="en-US" sz="900">
              <a:solidFill>
                <a:schemeClr val="tx1"/>
              </a:solidFill>
            </a:endParaRPr>
          </a:p>
          <a:p>
            <a:pPr marL="342900" indent="-342900" algn="l">
              <a:buFont typeface="Arial" panose="020B0604020202020204" pitchFamily="34" charset="0"/>
              <a:buChar char="•"/>
            </a:pPr>
            <a:r>
              <a:rPr lang="en-US" sz="2000">
                <a:solidFill>
                  <a:schemeClr val="tx1"/>
                </a:solidFill>
              </a:rPr>
              <a:t>Later: Impact Covid-19 on this section of the rules</a:t>
            </a:r>
          </a:p>
          <a:p>
            <a:endParaRPr lang="en-US"/>
          </a:p>
        </p:txBody>
      </p:sp>
    </p:spTree>
    <p:extLst>
      <p:ext uri="{BB962C8B-B14F-4D97-AF65-F5344CB8AC3E}">
        <p14:creationId xmlns:p14="http://schemas.microsoft.com/office/powerpoint/2010/main" val="121504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70FE-611D-4256-84D6-CA1466FB9BCB}"/>
              </a:ext>
            </a:extLst>
          </p:cNvPr>
          <p:cNvSpPr>
            <a:spLocks noGrp="1"/>
          </p:cNvSpPr>
          <p:nvPr>
            <p:ph type="title"/>
          </p:nvPr>
        </p:nvSpPr>
        <p:spPr>
          <a:xfrm>
            <a:off x="822960" y="286604"/>
            <a:ext cx="7736578" cy="1450757"/>
          </a:xfrm>
        </p:spPr>
        <p:txBody>
          <a:bodyPr>
            <a:normAutofit fontScale="90000"/>
          </a:bodyPr>
          <a:lstStyle/>
          <a:p>
            <a:br>
              <a:rPr lang="en-US" sz="2700" b="1">
                <a:solidFill>
                  <a:srgbClr val="004F25"/>
                </a:solidFill>
              </a:rPr>
            </a:br>
            <a:br>
              <a:rPr lang="en-US" sz="2700" b="1"/>
            </a:br>
            <a:br>
              <a:rPr lang="en-US" sz="2700" b="1"/>
            </a:br>
            <a:r>
              <a:rPr lang="en-US">
                <a:solidFill>
                  <a:schemeClr val="tx1"/>
                </a:solidFill>
              </a:rPr>
              <a:t>Purposes of Rule 4500</a:t>
            </a:r>
          </a:p>
        </p:txBody>
      </p:sp>
      <p:sp>
        <p:nvSpPr>
          <p:cNvPr id="3" name="Content Placeholder 2">
            <a:extLst>
              <a:ext uri="{FF2B5EF4-FFF2-40B4-BE49-F238E27FC236}">
                <a16:creationId xmlns:a16="http://schemas.microsoft.com/office/drawing/2014/main" id="{6E854F3A-B515-4C68-81A4-E2B5EB76E275}"/>
              </a:ext>
            </a:extLst>
          </p:cNvPr>
          <p:cNvSpPr>
            <a:spLocks noGrp="1"/>
          </p:cNvSpPr>
          <p:nvPr>
            <p:ph idx="1"/>
          </p:nvPr>
        </p:nvSpPr>
        <p:spPr/>
        <p:txBody>
          <a:bodyPr>
            <a:normAutofit lnSpcReduction="10000"/>
          </a:bodyPr>
          <a:lstStyle/>
          <a:p>
            <a:r>
              <a:rPr lang="en-US" altLang="en-US" sz="3200">
                <a:solidFill>
                  <a:schemeClr val="tx1"/>
                </a:solidFill>
              </a:rPr>
              <a:t>Positive and safe environments</a:t>
            </a:r>
          </a:p>
          <a:p>
            <a:pPr marL="0" indent="0">
              <a:buNone/>
            </a:pPr>
            <a:endParaRPr lang="en-US" altLang="en-US" sz="3200">
              <a:solidFill>
                <a:schemeClr val="tx1"/>
              </a:solidFill>
            </a:endParaRPr>
          </a:p>
          <a:p>
            <a:r>
              <a:rPr lang="en-US" altLang="en-US" sz="3200">
                <a:solidFill>
                  <a:schemeClr val="tx1"/>
                </a:solidFill>
              </a:rPr>
              <a:t>Positive behavioral interventions and supports</a:t>
            </a:r>
          </a:p>
          <a:p>
            <a:pPr marL="0" indent="0">
              <a:buNone/>
            </a:pPr>
            <a:endParaRPr lang="en-US" altLang="en-US" sz="3200">
              <a:solidFill>
                <a:schemeClr val="tx1"/>
              </a:solidFill>
            </a:endParaRPr>
          </a:p>
          <a:p>
            <a:r>
              <a:rPr lang="en-US" altLang="en-US" sz="3200">
                <a:solidFill>
                  <a:schemeClr val="tx1"/>
                </a:solidFill>
              </a:rPr>
              <a:t>Ensure students are not subjected to inappropriate use of restraint or seclusion</a:t>
            </a:r>
          </a:p>
          <a:p>
            <a:pPr marL="274320" indent="-274320">
              <a:buFont typeface="Arial" panose="020B0604020202020204" pitchFamily="34" charset="0"/>
              <a:buChar char="•"/>
            </a:pPr>
            <a:endParaRPr lang="en-US">
              <a:solidFill>
                <a:schemeClr val="tx1"/>
              </a:solidFill>
            </a:endParaRPr>
          </a:p>
        </p:txBody>
      </p:sp>
    </p:spTree>
    <p:extLst>
      <p:ext uri="{BB962C8B-B14F-4D97-AF65-F5344CB8AC3E}">
        <p14:creationId xmlns:p14="http://schemas.microsoft.com/office/powerpoint/2010/main" val="8485474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0A43E-1C29-2AC7-9DEF-9282391022AB}"/>
              </a:ext>
            </a:extLst>
          </p:cNvPr>
          <p:cNvSpPr>
            <a:spLocks noGrp="1"/>
          </p:cNvSpPr>
          <p:nvPr>
            <p:ph type="title"/>
          </p:nvPr>
        </p:nvSpPr>
        <p:spPr>
          <a:xfrm>
            <a:off x="822960" y="951664"/>
            <a:ext cx="7543800" cy="702302"/>
          </a:xfrm>
        </p:spPr>
        <p:txBody>
          <a:bodyPr>
            <a:normAutofit fontScale="90000"/>
          </a:bodyPr>
          <a:lstStyle/>
          <a:p>
            <a:r>
              <a:rPr lang="en-US" sz="4800">
                <a:solidFill>
                  <a:schemeClr val="tx1"/>
                </a:solidFill>
              </a:rPr>
              <a:t>Poll 11</a:t>
            </a:r>
            <a:endParaRPr lang="en-US">
              <a:solidFill>
                <a:schemeClr val="tx1"/>
              </a:solidFill>
            </a:endParaRPr>
          </a:p>
        </p:txBody>
      </p:sp>
      <p:sp>
        <p:nvSpPr>
          <p:cNvPr id="3" name="Content Placeholder 2">
            <a:extLst>
              <a:ext uri="{FF2B5EF4-FFF2-40B4-BE49-F238E27FC236}">
                <a16:creationId xmlns:a16="http://schemas.microsoft.com/office/drawing/2014/main" id="{C1D37730-DB4F-ED7B-5F91-F15B56F015C7}"/>
              </a:ext>
            </a:extLst>
          </p:cNvPr>
          <p:cNvSpPr>
            <a:spLocks noGrp="1"/>
          </p:cNvSpPr>
          <p:nvPr>
            <p:ph idx="1"/>
          </p:nvPr>
        </p:nvSpPr>
        <p:spPr>
          <a:xfrm>
            <a:off x="822959" y="1828800"/>
            <a:ext cx="7543801" cy="4040294"/>
          </a:xfrm>
        </p:spPr>
        <p:txBody>
          <a:bodyPr vert="horz" lIns="0" tIns="45720" rIns="0" bIns="45720" rtlCol="0" anchor="t">
            <a:normAutofit fontScale="850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a:solidFill>
                  <a:schemeClr val="tx1"/>
                </a:solidFill>
                <a:latin typeface="+mj-lt"/>
              </a:rPr>
              <a:t>In the following instance, is seclusion permissible?</a:t>
            </a:r>
            <a:endParaRPr lang="en-US">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800">
                <a:solidFill>
                  <a:schemeClr val="tx1"/>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5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marR="0" lvl="0" indent="0" defTabSz="914400" eaLnBrk="1" fontAlgn="auto" latinLnBrk="0" hangingPunct="1">
              <a:lnSpc>
                <a:spcPct val="100000"/>
              </a:lnSpc>
              <a:spcBef>
                <a:spcPts val="0"/>
              </a:spcBef>
              <a:spcAft>
                <a:spcPts val="0"/>
              </a:spcAft>
              <a:buClrTx/>
              <a:buSzTx/>
              <a:buFontTx/>
              <a:buNone/>
              <a:tabLst/>
              <a:defRPr/>
            </a:pPr>
            <a:r>
              <a:rPr lang="en-US" sz="2000">
                <a:latin typeface="Arial"/>
                <a:cs typeface="Arial"/>
              </a:rPr>
              <a:t>When told he would need to make some edits to an essay he’d written, D’Andre lost his temper and climbed to the top of a tall shelf next to the windows, where he began pounding his fists in an attempt to break the glass, then banging his head forcefully against the window.</a:t>
            </a:r>
          </a:p>
          <a:p>
            <a:pPr marL="0" marR="0" lvl="0" indent="0" defTabSz="914400" eaLnBrk="1" fontAlgn="auto" latinLnBrk="0" hangingPunct="1">
              <a:lnSpc>
                <a:spcPct val="100000"/>
              </a:lnSpc>
              <a:spcBef>
                <a:spcPts val="0"/>
              </a:spcBef>
              <a:spcAft>
                <a:spcPts val="0"/>
              </a:spcAft>
              <a:buClrTx/>
              <a:buSzTx/>
              <a:buFontTx/>
              <a:buNone/>
              <a:tabLst/>
              <a:defRPr/>
            </a:pPr>
            <a:endParaRPr lang="en-US" sz="2000"/>
          </a:p>
          <a:p>
            <a:pPr marL="0" lvl="0" indent="0" fontAlgn="auto">
              <a:spcBef>
                <a:spcPts val="0"/>
              </a:spcBef>
              <a:spcAft>
                <a:spcPts val="0"/>
              </a:spcAft>
              <a:buNone/>
              <a:defRPr/>
            </a:pPr>
            <a:r>
              <a:rPr lang="en-US" sz="2000"/>
              <a:t>The teacher evacuated the classroom, fearing the glass may shatter and cause harm to D’Andre and others. The classroom assistant, who was CPI-trained, remained in the classroom with D’Andre and tried several de-escalation techniques, but the behaviors continued. At that point, another CPI-trained staff member arrived and, together, they were able to convince D-Andre to get off the shelf, accompanied him to the quiet room and placed him in seclusion until he was no longer showing aggressive behaviors.</a:t>
            </a:r>
          </a:p>
          <a:p>
            <a:endParaRPr lang="en-US"/>
          </a:p>
        </p:txBody>
      </p:sp>
    </p:spTree>
    <p:extLst>
      <p:ext uri="{BB962C8B-B14F-4D97-AF65-F5344CB8AC3E}">
        <p14:creationId xmlns:p14="http://schemas.microsoft.com/office/powerpoint/2010/main" val="31730038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A0BFB-083F-35B9-E19D-855532DB6515}"/>
              </a:ext>
            </a:extLst>
          </p:cNvPr>
          <p:cNvSpPr>
            <a:spLocks noGrp="1"/>
          </p:cNvSpPr>
          <p:nvPr>
            <p:ph type="title"/>
          </p:nvPr>
        </p:nvSpPr>
        <p:spPr/>
        <p:txBody>
          <a:bodyPr/>
          <a:lstStyle/>
          <a:p>
            <a:r>
              <a:rPr lang="en-US" sz="4800">
                <a:solidFill>
                  <a:schemeClr val="tx1"/>
                </a:solidFill>
              </a:rPr>
              <a:t>Poll 11 Answer</a:t>
            </a:r>
            <a:endParaRPr lang="en-US">
              <a:solidFill>
                <a:schemeClr val="tx1"/>
              </a:solidFill>
            </a:endParaRPr>
          </a:p>
        </p:txBody>
      </p:sp>
      <p:sp>
        <p:nvSpPr>
          <p:cNvPr id="3" name="Content Placeholder 2">
            <a:extLst>
              <a:ext uri="{FF2B5EF4-FFF2-40B4-BE49-F238E27FC236}">
                <a16:creationId xmlns:a16="http://schemas.microsoft.com/office/drawing/2014/main" id="{4BA2210D-BC9D-D622-F4FD-D8037CCA4157}"/>
              </a:ext>
            </a:extLst>
          </p:cNvPr>
          <p:cNvSpPr>
            <a:spLocks noGrp="1"/>
          </p:cNvSpPr>
          <p:nvPr>
            <p:ph idx="1"/>
          </p:nvPr>
        </p:nvSpPr>
        <p:spPr/>
        <p:txBody>
          <a:bodyPr vert="horz" lIns="0" tIns="45720" rIns="0" bIns="45720" rtlCol="0" anchor="t">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b="1">
                <a:solidFill>
                  <a:schemeClr val="tx1"/>
                </a:solidFill>
              </a:rPr>
              <a:t>No, a seclusion would not be permissible in this instance</a:t>
            </a:r>
            <a:endParaRPr lang="en-US" b="1">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000" b="1">
              <a:solidFill>
                <a:schemeClr val="tx1"/>
              </a:solidFill>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a:solidFill>
                <a:schemeClr val="tx1"/>
              </a:solidFill>
              <a:latin typeface="+mj-lt"/>
            </a:endParaRPr>
          </a:p>
          <a:p>
            <a:pPr fontAlgn="auto">
              <a:spcBef>
                <a:spcPts val="0"/>
              </a:spcBef>
              <a:spcAft>
                <a:spcPts val="0"/>
              </a:spcAft>
              <a:defRPr/>
            </a:pPr>
            <a:r>
              <a:rPr lang="en-US" sz="2000">
                <a:solidFill>
                  <a:schemeClr val="tx1"/>
                </a:solidFill>
              </a:rPr>
              <a:t>No other students; two staff members – time and space to attempt additional de-escalation techniques</a:t>
            </a:r>
          </a:p>
          <a:p>
            <a:pPr fontAlgn="auto">
              <a:spcBef>
                <a:spcPts val="0"/>
              </a:spcBef>
              <a:spcAft>
                <a:spcPts val="0"/>
              </a:spcAft>
              <a:defRPr/>
            </a:pPr>
            <a:endParaRPr lang="en-US" sz="1200">
              <a:solidFill>
                <a:schemeClr val="tx1"/>
              </a:solidFill>
            </a:endParaRPr>
          </a:p>
          <a:p>
            <a:pPr fontAlgn="auto">
              <a:spcBef>
                <a:spcPts val="0"/>
              </a:spcBef>
              <a:spcAft>
                <a:spcPts val="0"/>
              </a:spcAft>
              <a:defRPr/>
            </a:pPr>
            <a:r>
              <a:rPr lang="en-US" sz="2000">
                <a:solidFill>
                  <a:schemeClr val="tx1"/>
                </a:solidFill>
                <a:latin typeface="Arial"/>
                <a:cs typeface="Arial"/>
              </a:rPr>
              <a:t>Once he’d gotten off of the shelf, staff could have corralled him to safer part of the room</a:t>
            </a:r>
          </a:p>
          <a:p>
            <a:pPr marL="0" indent="0" fontAlgn="auto">
              <a:spcBef>
                <a:spcPts val="0"/>
              </a:spcBef>
              <a:spcAft>
                <a:spcPts val="0"/>
              </a:spcAft>
              <a:buNone/>
              <a:defRPr/>
            </a:pPr>
            <a:endParaRPr lang="en-US" sz="1200">
              <a:solidFill>
                <a:schemeClr val="tx1"/>
              </a:solidFill>
            </a:endParaRPr>
          </a:p>
          <a:p>
            <a:pPr fontAlgn="auto">
              <a:spcBef>
                <a:spcPts val="0"/>
              </a:spcBef>
              <a:spcAft>
                <a:spcPts val="0"/>
              </a:spcAft>
              <a:defRPr/>
            </a:pPr>
            <a:r>
              <a:rPr lang="en-US" sz="2000">
                <a:solidFill>
                  <a:schemeClr val="tx1"/>
                </a:solidFill>
              </a:rPr>
              <a:t>Staff had the ability to restrain him, if posing imminent threat of physically harming himself, in the evacuated classroom</a:t>
            </a:r>
          </a:p>
          <a:p>
            <a:pPr fontAlgn="auto">
              <a:spcBef>
                <a:spcPts val="0"/>
              </a:spcBef>
              <a:spcAft>
                <a:spcPts val="0"/>
              </a:spcAft>
              <a:defRPr/>
            </a:pPr>
            <a:endParaRPr lang="en-US" sz="1200"/>
          </a:p>
          <a:p>
            <a:endParaRPr lang="en-US"/>
          </a:p>
        </p:txBody>
      </p:sp>
    </p:spTree>
    <p:extLst>
      <p:ext uri="{BB962C8B-B14F-4D97-AF65-F5344CB8AC3E}">
        <p14:creationId xmlns:p14="http://schemas.microsoft.com/office/powerpoint/2010/main" val="33462684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E09A-2540-4D9D-8DB4-21410203F5A5}"/>
              </a:ext>
            </a:extLst>
          </p:cNvPr>
          <p:cNvSpPr>
            <a:spLocks noGrp="1"/>
          </p:cNvSpPr>
          <p:nvPr>
            <p:ph type="title"/>
          </p:nvPr>
        </p:nvSpPr>
        <p:spPr/>
        <p:txBody>
          <a:bodyPr/>
          <a:lstStyle/>
          <a:p>
            <a:r>
              <a:rPr lang="en-US" sz="4800">
                <a:solidFill>
                  <a:schemeClr val="tx1"/>
                </a:solidFill>
              </a:rPr>
              <a:t>Poll 12</a:t>
            </a:r>
            <a:endParaRPr lang="en-US">
              <a:solidFill>
                <a:schemeClr val="tx1"/>
              </a:solidFill>
            </a:endParaRPr>
          </a:p>
        </p:txBody>
      </p:sp>
      <p:sp>
        <p:nvSpPr>
          <p:cNvPr id="3" name="Content Placeholder 2">
            <a:extLst>
              <a:ext uri="{FF2B5EF4-FFF2-40B4-BE49-F238E27FC236}">
                <a16:creationId xmlns:a16="http://schemas.microsoft.com/office/drawing/2014/main" id="{C832203E-035F-B84C-1949-45D56813A84A}"/>
              </a:ext>
            </a:extLst>
          </p:cNvPr>
          <p:cNvSpPr>
            <a:spLocks noGrp="1"/>
          </p:cNvSpPr>
          <p:nvPr>
            <p:ph idx="1"/>
          </p:nvPr>
        </p:nvSpPr>
        <p:spPr/>
        <p:txBody>
          <a:bodyPr vert="horz" lIns="0" tIns="45720" rIns="0" bIns="45720" rtlCol="0" anchor="t">
            <a:normAutofit fontScale="7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200" b="1">
                <a:solidFill>
                  <a:schemeClr val="tx1"/>
                </a:solidFill>
              </a:rPr>
              <a:t>Given the example of D’Andre banging against the window, is this a permissible use of seclusion?</a:t>
            </a:r>
            <a:endParaRPr lang="en-US" b="1">
              <a:solidFill>
                <a:schemeClr val="tx1"/>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a:solidFill>
                <a:schemeClr val="tx1"/>
              </a:solidFill>
              <a:latin typeface="+mj-lt"/>
            </a:endParaRPr>
          </a:p>
          <a:p>
            <a:pPr marL="0" indent="0" fontAlgn="auto">
              <a:spcBef>
                <a:spcPts val="0"/>
              </a:spcBef>
              <a:spcAft>
                <a:spcPts val="0"/>
              </a:spcAft>
              <a:buNone/>
              <a:defRPr/>
            </a:pPr>
            <a:endParaRPr lang="en-US" sz="1050">
              <a:solidFill>
                <a:schemeClr val="tx1"/>
              </a:solidFill>
            </a:endParaRPr>
          </a:p>
          <a:p>
            <a:pPr fontAlgn="auto">
              <a:spcBef>
                <a:spcPts val="0"/>
              </a:spcBef>
              <a:spcAft>
                <a:spcPts val="0"/>
              </a:spcAft>
              <a:defRPr/>
            </a:pPr>
            <a:r>
              <a:rPr lang="en-US" sz="2000">
                <a:solidFill>
                  <a:schemeClr val="tx1"/>
                </a:solidFill>
                <a:latin typeface="Arial"/>
                <a:cs typeface="Arial"/>
              </a:rPr>
              <a:t>The class was evacuated, D’Andre was off of the shelf, but then began banging his head against the cast iron radiator. The assistant attempted a variety of strategies to calm D’Andre to no avail, so she restrains him, properly using a CPI hold.</a:t>
            </a:r>
          </a:p>
          <a:p>
            <a:pPr fontAlgn="auto">
              <a:spcBef>
                <a:spcPts val="0"/>
              </a:spcBef>
              <a:spcAft>
                <a:spcPts val="0"/>
              </a:spcAft>
              <a:defRPr/>
            </a:pPr>
            <a:endParaRPr lang="en-US" sz="1050">
              <a:solidFill>
                <a:schemeClr val="tx1"/>
              </a:solidFill>
            </a:endParaRPr>
          </a:p>
          <a:p>
            <a:pPr fontAlgn="auto">
              <a:spcBef>
                <a:spcPts val="0"/>
              </a:spcBef>
              <a:spcAft>
                <a:spcPts val="0"/>
              </a:spcAft>
              <a:defRPr/>
            </a:pPr>
            <a:r>
              <a:rPr lang="en-US" sz="2000">
                <a:solidFill>
                  <a:schemeClr val="tx1"/>
                </a:solidFill>
                <a:latin typeface="Arial"/>
                <a:cs typeface="Arial"/>
              </a:rPr>
              <a:t>D’Andre, who is wiry and quick, is able to escape the hold. He now begins aggressing against the assistant, biting, scratching, and kicking.  No other staff members arrive to help contain the situation.  </a:t>
            </a:r>
          </a:p>
          <a:p>
            <a:pPr fontAlgn="auto">
              <a:spcBef>
                <a:spcPts val="0"/>
              </a:spcBef>
              <a:spcAft>
                <a:spcPts val="0"/>
              </a:spcAft>
              <a:defRPr/>
            </a:pPr>
            <a:endParaRPr lang="en-US" sz="2000">
              <a:solidFill>
                <a:schemeClr val="tx1"/>
              </a:solidFill>
            </a:endParaRPr>
          </a:p>
          <a:p>
            <a:pPr fontAlgn="auto">
              <a:spcBef>
                <a:spcPts val="0"/>
              </a:spcBef>
              <a:spcAft>
                <a:spcPts val="0"/>
              </a:spcAft>
              <a:defRPr/>
            </a:pPr>
            <a:r>
              <a:rPr lang="en-US" sz="2000">
                <a:solidFill>
                  <a:schemeClr val="tx1"/>
                </a:solidFill>
                <a:latin typeface="Arial"/>
                <a:cs typeface="Arial"/>
              </a:rPr>
              <a:t>The assistant is able to persuade D’Andre to walk with her to the quiet room. Once they’re both inside the room, however, D’Andre punches and kicks the assistant.  She is not confident that she’ll be able to hold him safely, so she steps out of the room, closes the door, and secludes him, visually monitoring him but also calling for additional support.</a:t>
            </a:r>
            <a:endParaRPr lang="en-US">
              <a:solidFill>
                <a:schemeClr val="tx1"/>
              </a:solidFill>
              <a:latin typeface="Arial"/>
              <a:cs typeface="Arial"/>
            </a:endParaRPr>
          </a:p>
        </p:txBody>
      </p:sp>
    </p:spTree>
    <p:extLst>
      <p:ext uri="{BB962C8B-B14F-4D97-AF65-F5344CB8AC3E}">
        <p14:creationId xmlns:p14="http://schemas.microsoft.com/office/powerpoint/2010/main" val="3248577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1CEA4-944F-57FB-A1AB-AD9DA4B2111B}"/>
              </a:ext>
            </a:extLst>
          </p:cNvPr>
          <p:cNvSpPr>
            <a:spLocks noGrp="1"/>
          </p:cNvSpPr>
          <p:nvPr>
            <p:ph type="title"/>
          </p:nvPr>
        </p:nvSpPr>
        <p:spPr/>
        <p:txBody>
          <a:bodyPr/>
          <a:lstStyle/>
          <a:p>
            <a:r>
              <a:rPr lang="en-US" sz="4800">
                <a:solidFill>
                  <a:schemeClr val="tx1"/>
                </a:solidFill>
              </a:rPr>
              <a:t>Poll 12 Answer</a:t>
            </a:r>
            <a:endParaRPr lang="en-US">
              <a:solidFill>
                <a:schemeClr val="tx1"/>
              </a:solidFill>
            </a:endParaRPr>
          </a:p>
        </p:txBody>
      </p:sp>
      <p:sp>
        <p:nvSpPr>
          <p:cNvPr id="3" name="Content Placeholder 2">
            <a:extLst>
              <a:ext uri="{FF2B5EF4-FFF2-40B4-BE49-F238E27FC236}">
                <a16:creationId xmlns:a16="http://schemas.microsoft.com/office/drawing/2014/main" id="{B709C528-D71C-3F15-1C57-E64C5F910E22}"/>
              </a:ext>
            </a:extLst>
          </p:cNvPr>
          <p:cNvSpPr>
            <a:spLocks noGrp="1"/>
          </p:cNvSpPr>
          <p:nvPr>
            <p:ph idx="1"/>
          </p:nvPr>
        </p:nvSpPr>
        <p:spPr/>
        <p:txBody>
          <a:bodyPr>
            <a:normAutofit fontScale="92500" lnSpcReduction="10000"/>
          </a:bodyPr>
          <a:lstStyle/>
          <a:p>
            <a:pPr marL="0" indent="0">
              <a:spcBef>
                <a:spcPts val="0"/>
              </a:spcBef>
              <a:spcAft>
                <a:spcPts val="0"/>
              </a:spcAft>
              <a:buNone/>
              <a:defRPr/>
            </a:pPr>
            <a:r>
              <a:rPr lang="en-US" sz="2400" b="1">
                <a:solidFill>
                  <a:schemeClr val="tx1"/>
                </a:solidFill>
                <a:ea typeface="+mn-lt"/>
                <a:cs typeface="+mn-lt"/>
              </a:rPr>
              <a:t>Yes, this is a permissible use of seclusion</a:t>
            </a:r>
          </a:p>
          <a:p>
            <a:pPr marL="0" indent="0">
              <a:spcBef>
                <a:spcPts val="0"/>
              </a:spcBef>
              <a:spcAft>
                <a:spcPts val="0"/>
              </a:spcAft>
              <a:buNone/>
              <a:defRPr/>
            </a:pPr>
            <a:endParaRPr lang="en-US" sz="1000">
              <a:solidFill>
                <a:schemeClr val="tx1"/>
              </a:solidFill>
            </a:endParaRPr>
          </a:p>
          <a:p>
            <a:pPr>
              <a:spcBef>
                <a:spcPts val="0"/>
              </a:spcBef>
              <a:spcAft>
                <a:spcPts val="0"/>
              </a:spcAft>
              <a:defRPr/>
            </a:pPr>
            <a:r>
              <a:rPr lang="en-US" sz="1800">
                <a:solidFill>
                  <a:schemeClr val="tx1"/>
                </a:solidFill>
              </a:rPr>
              <a:t>Staff member tried several de-escalation strategies</a:t>
            </a:r>
          </a:p>
          <a:p>
            <a:pPr>
              <a:spcBef>
                <a:spcPts val="0"/>
              </a:spcBef>
              <a:spcAft>
                <a:spcPts val="0"/>
              </a:spcAft>
              <a:defRPr/>
            </a:pPr>
            <a:endParaRPr lang="en-US" sz="1000">
              <a:solidFill>
                <a:schemeClr val="tx1"/>
              </a:solidFill>
            </a:endParaRPr>
          </a:p>
          <a:p>
            <a:pPr>
              <a:spcBef>
                <a:spcPts val="0"/>
              </a:spcBef>
              <a:spcAft>
                <a:spcPts val="0"/>
              </a:spcAft>
              <a:defRPr/>
            </a:pPr>
            <a:r>
              <a:rPr lang="en-US" sz="1800">
                <a:solidFill>
                  <a:schemeClr val="tx1"/>
                </a:solidFill>
              </a:rPr>
              <a:t>Staff member attempted restraint</a:t>
            </a:r>
          </a:p>
          <a:p>
            <a:pPr fontAlgn="auto">
              <a:spcBef>
                <a:spcPts val="0"/>
              </a:spcBef>
              <a:spcAft>
                <a:spcPts val="0"/>
              </a:spcAft>
              <a:defRPr/>
            </a:pPr>
            <a:endParaRPr lang="en-US" sz="1000">
              <a:solidFill>
                <a:schemeClr val="tx1"/>
              </a:solidFill>
            </a:endParaRPr>
          </a:p>
          <a:p>
            <a:pPr fontAlgn="auto">
              <a:spcBef>
                <a:spcPts val="0"/>
              </a:spcBef>
              <a:spcAft>
                <a:spcPts val="0"/>
              </a:spcAft>
              <a:defRPr/>
            </a:pPr>
            <a:r>
              <a:rPr lang="en-US" sz="1800">
                <a:solidFill>
                  <a:schemeClr val="tx1"/>
                </a:solidFill>
              </a:rPr>
              <a:t>Student remained aggressive</a:t>
            </a:r>
          </a:p>
          <a:p>
            <a:pPr fontAlgn="auto">
              <a:spcBef>
                <a:spcPts val="0"/>
              </a:spcBef>
              <a:spcAft>
                <a:spcPts val="0"/>
              </a:spcAft>
              <a:defRPr/>
            </a:pPr>
            <a:endParaRPr lang="en-US" sz="1000">
              <a:solidFill>
                <a:schemeClr val="tx1"/>
              </a:solidFill>
            </a:endParaRPr>
          </a:p>
          <a:p>
            <a:pPr fontAlgn="auto">
              <a:spcBef>
                <a:spcPts val="0"/>
              </a:spcBef>
              <a:spcAft>
                <a:spcPts val="0"/>
              </a:spcAft>
              <a:defRPr/>
            </a:pPr>
            <a:r>
              <a:rPr lang="en-US" sz="1800">
                <a:solidFill>
                  <a:schemeClr val="tx1"/>
                </a:solidFill>
              </a:rPr>
              <a:t>Staff member made sound decision to accompany student into quiet room because he did walk there on his own.  In this case, it would not be considered a seclusion</a:t>
            </a:r>
          </a:p>
          <a:p>
            <a:pPr fontAlgn="auto">
              <a:spcBef>
                <a:spcPts val="0"/>
              </a:spcBef>
              <a:spcAft>
                <a:spcPts val="0"/>
              </a:spcAft>
              <a:defRPr/>
            </a:pPr>
            <a:endParaRPr lang="en-US" sz="1000">
              <a:solidFill>
                <a:schemeClr val="tx1"/>
              </a:solidFill>
            </a:endParaRPr>
          </a:p>
          <a:p>
            <a:pPr fontAlgn="auto">
              <a:spcBef>
                <a:spcPts val="0"/>
              </a:spcBef>
              <a:spcAft>
                <a:spcPts val="0"/>
              </a:spcAft>
              <a:defRPr/>
            </a:pPr>
            <a:r>
              <a:rPr lang="en-US" sz="1800">
                <a:solidFill>
                  <a:schemeClr val="tx1"/>
                </a:solidFill>
              </a:rPr>
              <a:t>When student re-escalated and became aggressive, it was a sound judgement to exit room and seclude</a:t>
            </a:r>
          </a:p>
          <a:p>
            <a:pPr lvl="2" fontAlgn="auto">
              <a:spcBef>
                <a:spcPts val="0"/>
              </a:spcBef>
              <a:spcAft>
                <a:spcPts val="0"/>
              </a:spcAft>
              <a:defRPr/>
            </a:pPr>
            <a:r>
              <a:rPr lang="en-US" sz="1800">
                <a:solidFill>
                  <a:schemeClr val="tx1"/>
                </a:solidFill>
              </a:rPr>
              <a:t>Already attempted restraint and it had failed</a:t>
            </a:r>
          </a:p>
          <a:p>
            <a:pPr lvl="2" fontAlgn="auto">
              <a:spcBef>
                <a:spcPts val="0"/>
              </a:spcBef>
              <a:spcAft>
                <a:spcPts val="0"/>
              </a:spcAft>
              <a:defRPr/>
            </a:pPr>
            <a:r>
              <a:rPr lang="en-US" sz="1800">
                <a:solidFill>
                  <a:schemeClr val="tx1"/>
                </a:solidFill>
              </a:rPr>
              <a:t>No other assistance</a:t>
            </a:r>
          </a:p>
          <a:p>
            <a:pPr lvl="2" fontAlgn="auto">
              <a:spcBef>
                <a:spcPts val="0"/>
              </a:spcBef>
              <a:spcAft>
                <a:spcPts val="0"/>
              </a:spcAft>
              <a:defRPr/>
            </a:pPr>
            <a:r>
              <a:rPr lang="en-US" sz="1800">
                <a:solidFill>
                  <a:schemeClr val="tx1"/>
                </a:solidFill>
              </a:rPr>
              <a:t>Likely fatigued </a:t>
            </a:r>
          </a:p>
          <a:p>
            <a:pPr lvl="2" fontAlgn="auto">
              <a:spcBef>
                <a:spcPts val="0"/>
              </a:spcBef>
              <a:spcAft>
                <a:spcPts val="0"/>
              </a:spcAft>
              <a:defRPr/>
            </a:pPr>
            <a:r>
              <a:rPr lang="en-US" sz="1800">
                <a:solidFill>
                  <a:schemeClr val="tx1"/>
                </a:solidFill>
              </a:rPr>
              <a:t>Possibly injured </a:t>
            </a:r>
          </a:p>
          <a:p>
            <a:pPr lvl="2" fontAlgn="auto">
              <a:spcBef>
                <a:spcPts val="0"/>
              </a:spcBef>
              <a:spcAft>
                <a:spcPts val="0"/>
              </a:spcAft>
              <a:defRPr/>
            </a:pPr>
            <a:r>
              <a:rPr lang="en-US" sz="1800">
                <a:solidFill>
                  <a:schemeClr val="tx1"/>
                </a:solidFill>
              </a:rPr>
              <a:t>Lack of confidence in ability to restrain further</a:t>
            </a:r>
          </a:p>
          <a:p>
            <a:endParaRPr lang="en-US"/>
          </a:p>
        </p:txBody>
      </p:sp>
    </p:spTree>
    <p:extLst>
      <p:ext uri="{BB962C8B-B14F-4D97-AF65-F5344CB8AC3E}">
        <p14:creationId xmlns:p14="http://schemas.microsoft.com/office/powerpoint/2010/main" val="37479511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EBE1-FE59-42E0-E211-27CAD4BD805D}"/>
              </a:ext>
            </a:extLst>
          </p:cNvPr>
          <p:cNvSpPr>
            <a:spLocks noGrp="1"/>
          </p:cNvSpPr>
          <p:nvPr>
            <p:ph type="title"/>
          </p:nvPr>
        </p:nvSpPr>
        <p:spPr/>
        <p:txBody>
          <a:bodyPr/>
          <a:lstStyle/>
          <a:p>
            <a:r>
              <a:rPr lang="en-US" sz="4800">
                <a:solidFill>
                  <a:schemeClr val="tx1"/>
                </a:solidFill>
              </a:rPr>
              <a:t>Poll 13</a:t>
            </a:r>
            <a:endParaRPr lang="en-US">
              <a:solidFill>
                <a:schemeClr val="tx1"/>
              </a:solidFill>
            </a:endParaRPr>
          </a:p>
        </p:txBody>
      </p:sp>
      <p:sp>
        <p:nvSpPr>
          <p:cNvPr id="3" name="Content Placeholder 2">
            <a:extLst>
              <a:ext uri="{FF2B5EF4-FFF2-40B4-BE49-F238E27FC236}">
                <a16:creationId xmlns:a16="http://schemas.microsoft.com/office/drawing/2014/main" id="{0CC26FE6-1022-D72E-2D94-3114895DB920}"/>
              </a:ext>
            </a:extLst>
          </p:cNvPr>
          <p:cNvSpPr>
            <a:spLocks noGrp="1"/>
          </p:cNvSpPr>
          <p:nvPr>
            <p:ph idx="1"/>
          </p:nvPr>
        </p:nvSpPr>
        <p:spPr/>
        <p:txBody>
          <a:bodyPr vert="horz" lIns="0" tIns="45720" rIns="0" bIns="45720" rtlCol="0" anchor="t">
            <a:normAutofit fontScale="8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a:solidFill>
                  <a:schemeClr val="tx1"/>
                </a:solidFill>
              </a:rPr>
              <a:t>Given the same example of D’Andre banging against the window, is this a permissible use of seclusion?</a:t>
            </a:r>
            <a:endParaRPr lang="en-US" b="1">
              <a:solidFill>
                <a:schemeClr val="tx1"/>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a:solidFill>
                <a:schemeClr val="tx1"/>
              </a:solidFill>
              <a:latin typeface="+mj-lt"/>
            </a:endParaRPr>
          </a:p>
          <a:p>
            <a:pPr fontAlgn="auto">
              <a:spcBef>
                <a:spcPts val="0"/>
              </a:spcBef>
              <a:spcAft>
                <a:spcPts val="0"/>
              </a:spcAft>
              <a:defRPr/>
            </a:pPr>
            <a:r>
              <a:rPr lang="en-US" sz="2000">
                <a:solidFill>
                  <a:schemeClr val="tx1"/>
                </a:solidFill>
                <a:latin typeface="Arial"/>
                <a:cs typeface="Arial"/>
              </a:rPr>
              <a:t>D’Andre’s team had looked at his data, consulted with his therapist, and determined that physical restraint IS contraindicated for him because he has a history of sexual trauma and the data has shown that restraints only escalated him further. </a:t>
            </a:r>
          </a:p>
          <a:p>
            <a:pPr fontAlgn="auto">
              <a:spcBef>
                <a:spcPts val="0"/>
              </a:spcBef>
              <a:spcAft>
                <a:spcPts val="0"/>
              </a:spcAft>
              <a:defRPr/>
            </a:pPr>
            <a:endParaRPr lang="en-US" sz="1400">
              <a:solidFill>
                <a:schemeClr val="tx1"/>
              </a:solidFill>
            </a:endParaRPr>
          </a:p>
          <a:p>
            <a:pPr fontAlgn="auto">
              <a:spcBef>
                <a:spcPts val="0"/>
              </a:spcBef>
              <a:spcAft>
                <a:spcPts val="0"/>
              </a:spcAft>
              <a:defRPr/>
            </a:pPr>
            <a:r>
              <a:rPr lang="en-US" sz="2000">
                <a:solidFill>
                  <a:schemeClr val="tx1"/>
                </a:solidFill>
                <a:latin typeface="Arial"/>
                <a:cs typeface="Arial"/>
              </a:rPr>
              <a:t>So D’Andre’s teacher directed him to go to the quiet room and, with the classroom assistant accompanying him, he complied. Once they’d arrived at the seclusion space, however, D’Andre again punches and kicks the assistant.</a:t>
            </a:r>
          </a:p>
          <a:p>
            <a:pPr fontAlgn="auto">
              <a:spcBef>
                <a:spcPts val="0"/>
              </a:spcBef>
              <a:spcAft>
                <a:spcPts val="0"/>
              </a:spcAft>
              <a:defRPr/>
            </a:pPr>
            <a:endParaRPr lang="en-US" sz="1400">
              <a:solidFill>
                <a:schemeClr val="tx1"/>
              </a:solidFill>
            </a:endParaRPr>
          </a:p>
          <a:p>
            <a:pPr fontAlgn="auto">
              <a:spcBef>
                <a:spcPts val="0"/>
              </a:spcBef>
              <a:spcAft>
                <a:spcPts val="0"/>
              </a:spcAft>
              <a:defRPr/>
            </a:pPr>
            <a:r>
              <a:rPr lang="en-US" sz="2000">
                <a:solidFill>
                  <a:schemeClr val="tx1"/>
                </a:solidFill>
                <a:latin typeface="Arial"/>
                <a:cs typeface="Arial"/>
              </a:rPr>
              <a:t>The assistant tells D’Andre that he is to remain in the quiet room for the remainder of that class period and until recess ends.  The assistant closes the door and visually monitors him from outside the room throughout that period of time.</a:t>
            </a:r>
          </a:p>
          <a:p>
            <a:endParaRPr lang="en-US"/>
          </a:p>
        </p:txBody>
      </p:sp>
    </p:spTree>
    <p:extLst>
      <p:ext uri="{BB962C8B-B14F-4D97-AF65-F5344CB8AC3E}">
        <p14:creationId xmlns:p14="http://schemas.microsoft.com/office/powerpoint/2010/main" val="1609163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06A1-328A-2C0A-69F8-E8655B651799}"/>
              </a:ext>
            </a:extLst>
          </p:cNvPr>
          <p:cNvSpPr>
            <a:spLocks noGrp="1"/>
          </p:cNvSpPr>
          <p:nvPr>
            <p:ph type="title"/>
          </p:nvPr>
        </p:nvSpPr>
        <p:spPr/>
        <p:txBody>
          <a:bodyPr/>
          <a:lstStyle/>
          <a:p>
            <a:r>
              <a:rPr lang="en-US" sz="4800">
                <a:solidFill>
                  <a:schemeClr val="tx1"/>
                </a:solidFill>
              </a:rPr>
              <a:t>Poll 13 Answer</a:t>
            </a:r>
            <a:endParaRPr lang="en-US">
              <a:solidFill>
                <a:schemeClr val="tx1"/>
              </a:solidFill>
            </a:endParaRPr>
          </a:p>
        </p:txBody>
      </p:sp>
      <p:sp>
        <p:nvSpPr>
          <p:cNvPr id="3" name="Content Placeholder 2">
            <a:extLst>
              <a:ext uri="{FF2B5EF4-FFF2-40B4-BE49-F238E27FC236}">
                <a16:creationId xmlns:a16="http://schemas.microsoft.com/office/drawing/2014/main" id="{4160FCE0-09DD-25B0-D66A-BD2BCD7D34B8}"/>
              </a:ext>
            </a:extLst>
          </p:cNvPr>
          <p:cNvSpPr>
            <a:spLocks noGrp="1"/>
          </p:cNvSpPr>
          <p:nvPr>
            <p:ph idx="1"/>
          </p:nvPr>
        </p:nvSpPr>
        <p:spPr/>
        <p:txBody>
          <a:bodyPr vert="horz" lIns="0" tIns="45720" rIns="0" bIns="45720" rtlCol="0" anchor="t">
            <a:normAutofit/>
          </a:bodyPr>
          <a:lstStyle/>
          <a:p>
            <a:pPr>
              <a:buNone/>
              <a:defRPr/>
            </a:pPr>
            <a:r>
              <a:rPr lang="en-US" sz="2200" b="1">
                <a:solidFill>
                  <a:schemeClr val="tx1"/>
                </a:solidFill>
                <a:ea typeface="+mn-lt"/>
                <a:cs typeface="+mn-lt"/>
              </a:rPr>
              <a:t>No, this is not a permissible use of seclusion</a:t>
            </a:r>
            <a:endParaRPr lang="en-US" sz="2200">
              <a:solidFill>
                <a:schemeClr val="tx1"/>
              </a:solidFill>
              <a:ea typeface="+mn-lt"/>
              <a:cs typeface="+mn-lt"/>
            </a:endParaRPr>
          </a:p>
          <a:p>
            <a:pPr marL="0" indent="0">
              <a:spcBef>
                <a:spcPts val="0"/>
              </a:spcBef>
              <a:spcAft>
                <a:spcPts val="0"/>
              </a:spcAft>
              <a:buNone/>
              <a:defRPr/>
            </a:pPr>
            <a:endParaRPr lang="en-US" sz="2200">
              <a:solidFill>
                <a:schemeClr val="tx1"/>
              </a:solidFill>
            </a:endParaRPr>
          </a:p>
          <a:p>
            <a:pPr>
              <a:spcBef>
                <a:spcPts val="0"/>
              </a:spcBef>
              <a:spcAft>
                <a:spcPts val="0"/>
              </a:spcAft>
              <a:defRPr/>
            </a:pPr>
            <a:r>
              <a:rPr lang="en-US" sz="2200">
                <a:solidFill>
                  <a:schemeClr val="tx1"/>
                </a:solidFill>
              </a:rPr>
              <a:t>Permissible to use seclusion rather than restraint per team decision regarding contraindication, but ...</a:t>
            </a:r>
            <a:endParaRPr lang="en-US">
              <a:solidFill>
                <a:schemeClr val="tx1"/>
              </a:solidFill>
            </a:endParaRPr>
          </a:p>
          <a:p>
            <a:pPr fontAlgn="auto">
              <a:spcBef>
                <a:spcPts val="0"/>
              </a:spcBef>
              <a:spcAft>
                <a:spcPts val="0"/>
              </a:spcAft>
              <a:defRPr/>
            </a:pPr>
            <a:endParaRPr lang="en-US" sz="2200">
              <a:solidFill>
                <a:schemeClr val="tx1"/>
              </a:solidFill>
            </a:endParaRPr>
          </a:p>
          <a:p>
            <a:pPr fontAlgn="auto">
              <a:spcBef>
                <a:spcPts val="0"/>
              </a:spcBef>
              <a:spcAft>
                <a:spcPts val="0"/>
              </a:spcAft>
              <a:defRPr/>
            </a:pPr>
            <a:r>
              <a:rPr lang="en-US" sz="2200">
                <a:solidFill>
                  <a:schemeClr val="tx1"/>
                </a:solidFill>
              </a:rPr>
              <a:t>Seclusion is a temporary intervention</a:t>
            </a:r>
          </a:p>
          <a:p>
            <a:pPr marL="383540" lvl="1" fontAlgn="auto">
              <a:spcBef>
                <a:spcPts val="0"/>
              </a:spcBef>
              <a:spcAft>
                <a:spcPts val="0"/>
              </a:spcAft>
              <a:buFont typeface="Arial" panose="020B0604020202020204" pitchFamily="34" charset="0"/>
              <a:buChar char="•"/>
              <a:defRPr/>
            </a:pPr>
            <a:r>
              <a:rPr lang="en-US" sz="2200">
                <a:solidFill>
                  <a:schemeClr val="tx1"/>
                </a:solidFill>
              </a:rPr>
              <a:t>should be terminated as soon as student no longer poses imminent risk of substantial harm, or </a:t>
            </a:r>
          </a:p>
          <a:p>
            <a:pPr marL="383540" lvl="1" fontAlgn="auto">
              <a:spcBef>
                <a:spcPts val="0"/>
              </a:spcBef>
              <a:spcAft>
                <a:spcPts val="0"/>
              </a:spcAft>
              <a:buFont typeface="Arial" panose="020B0604020202020204" pitchFamily="34" charset="0"/>
              <a:buChar char="•"/>
              <a:defRPr/>
            </a:pPr>
            <a:r>
              <a:rPr lang="en-US" sz="2200">
                <a:solidFill>
                  <a:schemeClr val="tx1"/>
                </a:solidFill>
              </a:rPr>
              <a:t>as soon as less restrictive interventions may prove successful</a:t>
            </a:r>
            <a:endParaRPr lang="en-US" sz="2000" b="1">
              <a:solidFill>
                <a:schemeClr val="tx1"/>
              </a:solidFill>
              <a:latin typeface="+mj-lt"/>
            </a:endParaRPr>
          </a:p>
          <a:p>
            <a:endParaRPr lang="en-US"/>
          </a:p>
        </p:txBody>
      </p:sp>
    </p:spTree>
    <p:extLst>
      <p:ext uri="{BB962C8B-B14F-4D97-AF65-F5344CB8AC3E}">
        <p14:creationId xmlns:p14="http://schemas.microsoft.com/office/powerpoint/2010/main" val="13171172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81840-945F-5B07-4EAA-0A4A5528BAC6}"/>
              </a:ext>
            </a:extLst>
          </p:cNvPr>
          <p:cNvSpPr>
            <a:spLocks noGrp="1"/>
          </p:cNvSpPr>
          <p:nvPr>
            <p:ph type="title"/>
          </p:nvPr>
        </p:nvSpPr>
        <p:spPr>
          <a:xfrm>
            <a:off x="191387" y="286604"/>
            <a:ext cx="8739962" cy="1450757"/>
          </a:xfrm>
        </p:spPr>
        <p:txBody>
          <a:bodyPr/>
          <a:lstStyle/>
          <a:p>
            <a:pPr algn="ctr"/>
            <a:r>
              <a:rPr lang="en-US">
                <a:solidFill>
                  <a:schemeClr val="tx1"/>
                </a:solidFill>
              </a:rPr>
              <a:t>Permissible Use of Restraint</a:t>
            </a:r>
          </a:p>
        </p:txBody>
      </p:sp>
    </p:spTree>
    <p:extLst>
      <p:ext uri="{BB962C8B-B14F-4D97-AF65-F5344CB8AC3E}">
        <p14:creationId xmlns:p14="http://schemas.microsoft.com/office/powerpoint/2010/main" val="21312048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BD31A-1524-2842-F24A-DFBA62E0A54A}"/>
              </a:ext>
            </a:extLst>
          </p:cNvPr>
          <p:cNvSpPr>
            <a:spLocks noGrp="1"/>
          </p:cNvSpPr>
          <p:nvPr>
            <p:ph type="title"/>
          </p:nvPr>
        </p:nvSpPr>
        <p:spPr/>
        <p:txBody>
          <a:bodyPr/>
          <a:lstStyle/>
          <a:p>
            <a:r>
              <a:rPr lang="en-US" altLang="en-US" sz="4800">
                <a:solidFill>
                  <a:schemeClr val="tx1"/>
                </a:solidFill>
              </a:rPr>
              <a:t>Restraint May Be Used...</a:t>
            </a:r>
            <a:endParaRPr lang="en-US">
              <a:solidFill>
                <a:schemeClr val="tx1"/>
              </a:solidFill>
            </a:endParaRPr>
          </a:p>
        </p:txBody>
      </p:sp>
      <p:sp>
        <p:nvSpPr>
          <p:cNvPr id="3" name="Content Placeholder 2">
            <a:extLst>
              <a:ext uri="{FF2B5EF4-FFF2-40B4-BE49-F238E27FC236}">
                <a16:creationId xmlns:a16="http://schemas.microsoft.com/office/drawing/2014/main" id="{298BDB53-3014-7463-27F7-A02657438BAE}"/>
              </a:ext>
            </a:extLst>
          </p:cNvPr>
          <p:cNvSpPr>
            <a:spLocks noGrp="1"/>
          </p:cNvSpPr>
          <p:nvPr>
            <p:ph idx="1"/>
          </p:nvPr>
        </p:nvSpPr>
        <p:spPr/>
        <p:txBody>
          <a:bodyPr>
            <a:normAutofit fontScale="92500" lnSpcReduction="10000"/>
          </a:bodyPr>
          <a:lstStyle/>
          <a:p>
            <a:pPr marL="457200" indent="-457200">
              <a:buFont typeface="Arial"/>
              <a:buChar char="•"/>
            </a:pPr>
            <a:r>
              <a:rPr lang="en-US" altLang="en-US" sz="2400" b="1">
                <a:solidFill>
                  <a:schemeClr val="tx1"/>
                </a:solidFill>
              </a:rPr>
              <a:t>Only When ...</a:t>
            </a:r>
          </a:p>
          <a:p>
            <a:pPr marL="1200150" lvl="1" indent="-457200">
              <a:buFont typeface="Arial"/>
              <a:buChar char="•"/>
            </a:pPr>
            <a:r>
              <a:rPr lang="en-US" altLang="en-US" sz="2000">
                <a:solidFill>
                  <a:schemeClr val="tx1"/>
                </a:solidFill>
              </a:rPr>
              <a:t>Imminent and substantial risk of physical injury</a:t>
            </a:r>
          </a:p>
          <a:p>
            <a:pPr marL="1200150" lvl="1" indent="-457200">
              <a:buFont typeface="Arial"/>
              <a:buChar char="•"/>
            </a:pPr>
            <a:r>
              <a:rPr lang="en-US" altLang="en-US" sz="2000">
                <a:solidFill>
                  <a:schemeClr val="tx1"/>
                </a:solidFill>
              </a:rPr>
              <a:t>Less restrictive interventions failed or would be ineffective</a:t>
            </a:r>
          </a:p>
          <a:p>
            <a:pPr marL="1200150" lvl="1" indent="-457200">
              <a:buFont typeface="Arial"/>
              <a:buChar char="•"/>
            </a:pPr>
            <a:r>
              <a:rPr lang="en-US" altLang="en-US" sz="2000">
                <a:solidFill>
                  <a:schemeClr val="tx1"/>
                </a:solidFill>
              </a:rPr>
              <a:t>In accordance with school-wide safety plan</a:t>
            </a:r>
          </a:p>
          <a:p>
            <a:pPr marL="1200150" lvl="1" indent="-457200">
              <a:buFont typeface="Arial"/>
              <a:buChar char="•"/>
            </a:pPr>
            <a:r>
              <a:rPr lang="en-US" altLang="en-US" sz="2000">
                <a:solidFill>
                  <a:schemeClr val="tx1"/>
                </a:solidFill>
              </a:rPr>
              <a:t>Monitored face-to-face</a:t>
            </a:r>
          </a:p>
          <a:p>
            <a:pPr marL="1200150" lvl="1" indent="-457200">
              <a:buFont typeface="Arial"/>
              <a:buChar char="•"/>
            </a:pPr>
            <a:r>
              <a:rPr lang="en-US" altLang="en-US" sz="2000">
                <a:solidFill>
                  <a:schemeClr val="tx1"/>
                </a:solidFill>
              </a:rPr>
              <a:t>Used in manner that is safe, proportionate, and sensitive to a range of student characteristics</a:t>
            </a:r>
          </a:p>
          <a:p>
            <a:pPr marL="1200150" lvl="1" indent="-457200">
              <a:buFont typeface="Arial"/>
              <a:buChar char="•"/>
            </a:pPr>
            <a:r>
              <a:rPr lang="en-US" altLang="en-US" sz="2000">
                <a:solidFill>
                  <a:schemeClr val="tx1"/>
                </a:solidFill>
              </a:rPr>
              <a:t>Used by trained and certified staff</a:t>
            </a:r>
          </a:p>
          <a:p>
            <a:pPr lvl="1" indent="0">
              <a:buNone/>
            </a:pPr>
            <a:endParaRPr lang="en-US" altLang="en-US" sz="1200">
              <a:solidFill>
                <a:schemeClr val="tx1"/>
              </a:solidFill>
            </a:endParaRPr>
          </a:p>
          <a:p>
            <a:pPr marL="457200" indent="-457200">
              <a:buFont typeface="Arial"/>
              <a:buChar char="•"/>
            </a:pPr>
            <a:r>
              <a:rPr lang="en-US" altLang="en-US" sz="2400" b="1">
                <a:solidFill>
                  <a:schemeClr val="tx1"/>
                </a:solidFill>
              </a:rPr>
              <a:t>Remember conditions for prone or supine ...</a:t>
            </a:r>
          </a:p>
          <a:p>
            <a:pPr marL="1200150" lvl="1" indent="-457200">
              <a:buFont typeface="Arial"/>
              <a:buChar char="•"/>
            </a:pPr>
            <a:r>
              <a:rPr lang="en-US" altLang="en-US" sz="2000">
                <a:solidFill>
                  <a:schemeClr val="tx1"/>
                </a:solidFill>
              </a:rPr>
              <a:t>Only when student’s size and severity of behavior require these holds because less restrictive holds have tried and failed or would be ineffective</a:t>
            </a:r>
          </a:p>
          <a:p>
            <a:endParaRPr lang="en-US"/>
          </a:p>
        </p:txBody>
      </p:sp>
    </p:spTree>
    <p:extLst>
      <p:ext uri="{BB962C8B-B14F-4D97-AF65-F5344CB8AC3E}">
        <p14:creationId xmlns:p14="http://schemas.microsoft.com/office/powerpoint/2010/main" val="18950163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052A-1835-2A55-03E5-CAEAB1582846}"/>
              </a:ext>
            </a:extLst>
          </p:cNvPr>
          <p:cNvSpPr>
            <a:spLocks noGrp="1"/>
          </p:cNvSpPr>
          <p:nvPr>
            <p:ph type="title"/>
          </p:nvPr>
        </p:nvSpPr>
        <p:spPr/>
        <p:txBody>
          <a:bodyPr/>
          <a:lstStyle/>
          <a:p>
            <a:r>
              <a:rPr lang="en-US" sz="4800">
                <a:solidFill>
                  <a:schemeClr val="tx1"/>
                </a:solidFill>
              </a:rPr>
              <a:t>Poll 14</a:t>
            </a:r>
            <a:endParaRPr lang="en-US">
              <a:solidFill>
                <a:schemeClr val="tx1"/>
              </a:solidFill>
            </a:endParaRPr>
          </a:p>
        </p:txBody>
      </p:sp>
      <p:sp>
        <p:nvSpPr>
          <p:cNvPr id="3" name="Content Placeholder 2">
            <a:extLst>
              <a:ext uri="{FF2B5EF4-FFF2-40B4-BE49-F238E27FC236}">
                <a16:creationId xmlns:a16="http://schemas.microsoft.com/office/drawing/2014/main" id="{0A983D5E-0E4A-15AE-2F57-6F39B1E17168}"/>
              </a:ext>
            </a:extLst>
          </p:cNvPr>
          <p:cNvSpPr>
            <a:spLocks noGrp="1"/>
          </p:cNvSpPr>
          <p:nvPr>
            <p:ph idx="1"/>
          </p:nvPr>
        </p:nvSpPr>
        <p:spPr>
          <a:xfrm>
            <a:off x="313151" y="1845734"/>
            <a:ext cx="8580328" cy="4023360"/>
          </a:xfrm>
        </p:spPr>
        <p:txBody>
          <a:bodyPr vert="horz" lIns="0" tIns="45720" rIns="0" bIns="45720" rtlCol="0" anchor="t">
            <a:normAutofit fontScale="47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200" b="1">
                <a:solidFill>
                  <a:schemeClr val="tx1"/>
                </a:solidFill>
              </a:rPr>
              <a:t>Given the following scenario, would restraint be permissible?</a:t>
            </a:r>
            <a:endParaRPr lang="en-US" sz="42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4200" b="1">
                <a:solidFill>
                  <a:schemeClr val="tx1"/>
                </a:solidFill>
              </a:rPr>
              <a:t>Why or why not?</a:t>
            </a:r>
            <a:br>
              <a:rPr lang="en-US" sz="4200" b="1">
                <a:solidFill>
                  <a:schemeClr val="tx1"/>
                </a:solidFill>
              </a:rPr>
            </a:br>
            <a:endParaRPr lang="en-US" sz="4200" b="1">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050">
              <a:solidFill>
                <a:schemeClr val="tx1"/>
              </a:solidFill>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3800">
                <a:solidFill>
                  <a:schemeClr val="tx1"/>
                </a:solidFill>
              </a:rPr>
              <a:t>Abigail is a student in Kindergarten who has had some difficulties adjusting to her new school environment.  Her mother had alerted her daughter’s teacher that it had been a rough morning and instead of putting her on the school bus, she would be driving her to school that day.</a:t>
            </a:r>
          </a:p>
          <a:p>
            <a:pPr marL="0" marR="0" lvl="0" indent="0" defTabSz="914400" eaLnBrk="1" fontAlgn="auto" latinLnBrk="0" hangingPunct="1">
              <a:lnSpc>
                <a:spcPct val="100000"/>
              </a:lnSpc>
              <a:spcBef>
                <a:spcPts val="0"/>
              </a:spcBef>
              <a:spcAft>
                <a:spcPts val="0"/>
              </a:spcAft>
              <a:buClrTx/>
              <a:buSzTx/>
              <a:buFontTx/>
              <a:buNone/>
              <a:tabLst/>
              <a:defRPr/>
            </a:pPr>
            <a:endParaRPr lang="en-US" sz="38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3800">
                <a:solidFill>
                  <a:schemeClr val="tx1"/>
                </a:solidFill>
                <a:latin typeface="Arial"/>
                <a:cs typeface="Arial"/>
              </a:rPr>
              <a:t>The paraprofessional assigned to Abigail’s Kindergarten classroom met Abigail and her mother when they arrived outside the school entrance.  Abigail was quiet and sullen, but said goodbye to her mother and began walking inside with the para.</a:t>
            </a:r>
          </a:p>
          <a:p>
            <a:pPr marL="0" marR="0" lvl="0" indent="0" defTabSz="914400" eaLnBrk="1" fontAlgn="auto" latinLnBrk="0" hangingPunct="1">
              <a:lnSpc>
                <a:spcPct val="100000"/>
              </a:lnSpc>
              <a:spcBef>
                <a:spcPts val="0"/>
              </a:spcBef>
              <a:spcAft>
                <a:spcPts val="0"/>
              </a:spcAft>
              <a:buClrTx/>
              <a:buSzTx/>
              <a:buFontTx/>
              <a:buNone/>
              <a:tabLst/>
              <a:defRPr/>
            </a:pPr>
            <a:endParaRPr lang="en-US" sz="380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3800">
                <a:solidFill>
                  <a:schemeClr val="tx1"/>
                </a:solidFill>
                <a:latin typeface="Arial"/>
                <a:cs typeface="Arial"/>
              </a:rPr>
              <a:t>Right before entering the school doors, Abigail had a change of heart and ran to the back of the school building, onto the playground, and onto a swing.  The paraprofessional, who was trained to administer restraints, attempted a wide variety of less restrictive interventions in an effort to encourage Abigail to stop swinging and walk to class.  Abigail ignored all of these strategies and kept swinging.</a:t>
            </a:r>
          </a:p>
          <a:p>
            <a:endParaRPr lang="en-US"/>
          </a:p>
        </p:txBody>
      </p:sp>
    </p:spTree>
    <p:extLst>
      <p:ext uri="{BB962C8B-B14F-4D97-AF65-F5344CB8AC3E}">
        <p14:creationId xmlns:p14="http://schemas.microsoft.com/office/powerpoint/2010/main" val="34960367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57FAC-5525-A952-6A91-40E956A31AB8}"/>
              </a:ext>
            </a:extLst>
          </p:cNvPr>
          <p:cNvSpPr>
            <a:spLocks noGrp="1"/>
          </p:cNvSpPr>
          <p:nvPr>
            <p:ph type="title"/>
          </p:nvPr>
        </p:nvSpPr>
        <p:spPr/>
        <p:txBody>
          <a:bodyPr/>
          <a:lstStyle/>
          <a:p>
            <a:r>
              <a:rPr lang="en-US" sz="4800">
                <a:solidFill>
                  <a:schemeClr val="tx1"/>
                </a:solidFill>
              </a:rPr>
              <a:t>Poll 14 Answer</a:t>
            </a:r>
            <a:endParaRPr lang="en-US">
              <a:solidFill>
                <a:schemeClr val="tx1"/>
              </a:solidFill>
            </a:endParaRPr>
          </a:p>
        </p:txBody>
      </p:sp>
      <p:sp>
        <p:nvSpPr>
          <p:cNvPr id="3" name="Content Placeholder 2">
            <a:extLst>
              <a:ext uri="{FF2B5EF4-FFF2-40B4-BE49-F238E27FC236}">
                <a16:creationId xmlns:a16="http://schemas.microsoft.com/office/drawing/2014/main" id="{F539E261-60CD-9BB3-1191-A9D1AD385B86}"/>
              </a:ext>
            </a:extLst>
          </p:cNvPr>
          <p:cNvSpPr>
            <a:spLocks noGrp="1"/>
          </p:cNvSpPr>
          <p:nvPr>
            <p:ph idx="1"/>
          </p:nvPr>
        </p:nvSpPr>
        <p:spPr/>
        <p:txBody>
          <a:bodyPr vert="horz" lIns="0" tIns="45720" rIns="0" bIns="45720" rtlCol="0" anchor="t">
            <a:normAutofit/>
          </a:bodyPr>
          <a:lstStyle/>
          <a:p>
            <a:pPr>
              <a:buNone/>
              <a:defRPr/>
            </a:pPr>
            <a:r>
              <a:rPr lang="en-US" sz="2400" b="1">
                <a:solidFill>
                  <a:schemeClr val="tx1"/>
                </a:solidFill>
                <a:ea typeface="+mn-lt"/>
                <a:cs typeface="+mn-lt"/>
              </a:rPr>
              <a:t>No, this is not a permissible use of restraint</a:t>
            </a:r>
            <a:endParaRPr lang="en-US" sz="2400">
              <a:solidFill>
                <a:schemeClr val="tx1"/>
              </a:solidFill>
              <a:ea typeface="+mn-lt"/>
              <a:cs typeface="+mn-lt"/>
            </a:endParaRPr>
          </a:p>
          <a:p>
            <a:pPr marL="0" indent="0">
              <a:spcBef>
                <a:spcPts val="0"/>
              </a:spcBef>
              <a:spcAft>
                <a:spcPts val="0"/>
              </a:spcAft>
              <a:buNone/>
              <a:defRPr/>
            </a:pPr>
            <a:endParaRPr lang="en-US" sz="2400">
              <a:solidFill>
                <a:schemeClr val="tx1"/>
              </a:solidFill>
            </a:endParaRPr>
          </a:p>
          <a:p>
            <a:pPr>
              <a:spcBef>
                <a:spcPts val="0"/>
              </a:spcBef>
              <a:spcAft>
                <a:spcPts val="0"/>
              </a:spcAft>
              <a:defRPr/>
            </a:pPr>
            <a:r>
              <a:rPr lang="en-US" sz="2400">
                <a:solidFill>
                  <a:schemeClr val="tx1"/>
                </a:solidFill>
              </a:rPr>
              <a:t>Swinging on a swing does not pose an imminent risk of significant physical harm.</a:t>
            </a:r>
          </a:p>
          <a:p>
            <a:endParaRPr lang="en-US"/>
          </a:p>
        </p:txBody>
      </p:sp>
    </p:spTree>
    <p:extLst>
      <p:ext uri="{BB962C8B-B14F-4D97-AF65-F5344CB8AC3E}">
        <p14:creationId xmlns:p14="http://schemas.microsoft.com/office/powerpoint/2010/main" val="266884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7FAF3-5212-5B1F-0C8C-25573775811B}"/>
              </a:ext>
            </a:extLst>
          </p:cNvPr>
          <p:cNvSpPr>
            <a:spLocks noGrp="1"/>
          </p:cNvSpPr>
          <p:nvPr>
            <p:ph type="title"/>
          </p:nvPr>
        </p:nvSpPr>
        <p:spPr/>
        <p:txBody>
          <a:bodyPr/>
          <a:lstStyle/>
          <a:p>
            <a:r>
              <a:rPr lang="en-US">
                <a:solidFill>
                  <a:schemeClr val="tx1"/>
                </a:solidFill>
              </a:rPr>
              <a:t>Definitions</a:t>
            </a:r>
          </a:p>
        </p:txBody>
      </p:sp>
    </p:spTree>
    <p:extLst>
      <p:ext uri="{BB962C8B-B14F-4D97-AF65-F5344CB8AC3E}">
        <p14:creationId xmlns:p14="http://schemas.microsoft.com/office/powerpoint/2010/main" val="17425293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3AB5D-1A1F-EF51-0B29-9232ACEB4637}"/>
              </a:ext>
            </a:extLst>
          </p:cNvPr>
          <p:cNvSpPr>
            <a:spLocks noGrp="1"/>
          </p:cNvSpPr>
          <p:nvPr>
            <p:ph type="title"/>
          </p:nvPr>
        </p:nvSpPr>
        <p:spPr/>
        <p:txBody>
          <a:bodyPr/>
          <a:lstStyle/>
          <a:p>
            <a:r>
              <a:rPr lang="en-US" sz="4800">
                <a:solidFill>
                  <a:schemeClr val="tx1"/>
                </a:solidFill>
              </a:rPr>
              <a:t>Poll 15</a:t>
            </a:r>
            <a:endParaRPr lang="en-US">
              <a:solidFill>
                <a:schemeClr val="tx1"/>
              </a:solidFill>
            </a:endParaRPr>
          </a:p>
        </p:txBody>
      </p:sp>
      <p:sp>
        <p:nvSpPr>
          <p:cNvPr id="3" name="Content Placeholder 2">
            <a:extLst>
              <a:ext uri="{FF2B5EF4-FFF2-40B4-BE49-F238E27FC236}">
                <a16:creationId xmlns:a16="http://schemas.microsoft.com/office/drawing/2014/main" id="{DDE97F5E-B694-A79A-0753-7077F98069EC}"/>
              </a:ext>
            </a:extLst>
          </p:cNvPr>
          <p:cNvSpPr>
            <a:spLocks noGrp="1"/>
          </p:cNvSpPr>
          <p:nvPr>
            <p:ph idx="1"/>
          </p:nvPr>
        </p:nvSpPr>
        <p:spPr/>
        <p:txBody>
          <a:bodyPr vert="horz" lIns="0" tIns="45720" rIns="0" bIns="45720" rtlCol="0" anchor="t">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a:solidFill>
                  <a:schemeClr val="tx1"/>
                </a:solidFill>
              </a:rPr>
              <a:t>Given the same example of Abigail arriving to school with her mom</a:t>
            </a:r>
          </a:p>
          <a:p>
            <a:pPr marL="0" marR="0" lvl="0" indent="0" defTabSz="914400" eaLnBrk="1" fontAlgn="auto" latinLnBrk="0" hangingPunct="1">
              <a:lnSpc>
                <a:spcPct val="100000"/>
              </a:lnSpc>
              <a:spcBef>
                <a:spcPts val="0"/>
              </a:spcBef>
              <a:spcAft>
                <a:spcPts val="0"/>
              </a:spcAft>
              <a:buClrTx/>
              <a:buSzTx/>
              <a:buFontTx/>
              <a:buNone/>
              <a:tabLst/>
              <a:defRPr/>
            </a:pPr>
            <a:endParaRPr lang="en-US" sz="2800" b="1">
              <a:solidFill>
                <a:schemeClr val="tx1"/>
              </a:solidFill>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600" b="1">
              <a:solidFill>
                <a:schemeClr val="tx1"/>
              </a:solidFill>
              <a:latin typeface="+mj-lt"/>
            </a:endParaRPr>
          </a:p>
          <a:p>
            <a:pPr fontAlgn="auto">
              <a:spcBef>
                <a:spcPts val="0"/>
              </a:spcBef>
              <a:spcAft>
                <a:spcPts val="0"/>
              </a:spcAft>
              <a:defRPr/>
            </a:pPr>
            <a:r>
              <a:rPr lang="en-US" sz="2000">
                <a:solidFill>
                  <a:schemeClr val="tx1"/>
                </a:solidFill>
              </a:rPr>
              <a:t>Instead of running to the playground, Abigail impulsively ran after her mother ... and straight into the flow of oncoming traffic in the roadway adjacent to the school property.</a:t>
            </a:r>
          </a:p>
          <a:p>
            <a:pPr fontAlgn="auto">
              <a:spcBef>
                <a:spcPts val="0"/>
              </a:spcBef>
              <a:spcAft>
                <a:spcPts val="0"/>
              </a:spcAft>
              <a:defRPr/>
            </a:pPr>
            <a:endParaRPr lang="en-US" sz="2000">
              <a:solidFill>
                <a:schemeClr val="tx1"/>
              </a:solidFill>
            </a:endParaRPr>
          </a:p>
          <a:p>
            <a:pPr fontAlgn="auto">
              <a:spcBef>
                <a:spcPts val="0"/>
              </a:spcBef>
              <a:spcAft>
                <a:spcPts val="0"/>
              </a:spcAft>
              <a:defRPr/>
            </a:pPr>
            <a:r>
              <a:rPr lang="en-US" sz="2000">
                <a:solidFill>
                  <a:schemeClr val="tx1"/>
                </a:solidFill>
              </a:rPr>
              <a:t>This time, the paraprofessional ran after Abigail and caught up to her just before she stepped in front of a moving car. The para held Abigail in a standing hold and when Abigail wriggled, kicked, and then went limp, refusing to stand and walk, the para continued the stationary standing restraint until Abigail agreed to walk into the school building.</a:t>
            </a:r>
          </a:p>
          <a:p>
            <a:pPr marL="0" indent="0" fontAlgn="auto">
              <a:spcBef>
                <a:spcPts val="0"/>
              </a:spcBef>
              <a:spcAft>
                <a:spcPts val="0"/>
              </a:spcAft>
              <a:buNone/>
              <a:defRPr/>
            </a:pPr>
            <a:endParaRPr lang="en-US" sz="1400"/>
          </a:p>
          <a:p>
            <a:endParaRPr lang="en-US"/>
          </a:p>
        </p:txBody>
      </p:sp>
    </p:spTree>
    <p:extLst>
      <p:ext uri="{BB962C8B-B14F-4D97-AF65-F5344CB8AC3E}">
        <p14:creationId xmlns:p14="http://schemas.microsoft.com/office/powerpoint/2010/main" val="37905855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73197-7449-6DD9-82DF-0F3401A540C0}"/>
              </a:ext>
            </a:extLst>
          </p:cNvPr>
          <p:cNvSpPr>
            <a:spLocks noGrp="1"/>
          </p:cNvSpPr>
          <p:nvPr>
            <p:ph type="title"/>
          </p:nvPr>
        </p:nvSpPr>
        <p:spPr/>
        <p:txBody>
          <a:bodyPr/>
          <a:lstStyle/>
          <a:p>
            <a:r>
              <a:rPr lang="en-US" sz="4800">
                <a:solidFill>
                  <a:schemeClr val="tx1"/>
                </a:solidFill>
              </a:rPr>
              <a:t>Poll 15 Answer</a:t>
            </a:r>
            <a:endParaRPr lang="en-US">
              <a:solidFill>
                <a:schemeClr val="tx1"/>
              </a:solidFill>
            </a:endParaRPr>
          </a:p>
        </p:txBody>
      </p:sp>
      <p:sp>
        <p:nvSpPr>
          <p:cNvPr id="3" name="Content Placeholder 2">
            <a:extLst>
              <a:ext uri="{FF2B5EF4-FFF2-40B4-BE49-F238E27FC236}">
                <a16:creationId xmlns:a16="http://schemas.microsoft.com/office/drawing/2014/main" id="{C35FCFF1-DEE9-9680-55F1-477D5E8D84B4}"/>
              </a:ext>
            </a:extLst>
          </p:cNvPr>
          <p:cNvSpPr>
            <a:spLocks noGrp="1"/>
          </p:cNvSpPr>
          <p:nvPr>
            <p:ph idx="1"/>
          </p:nvPr>
        </p:nvSpPr>
        <p:spPr/>
        <p:txBody>
          <a:bodyPr/>
          <a:lstStyle/>
          <a:p>
            <a:r>
              <a:rPr lang="en-US" sz="2400" b="1">
                <a:solidFill>
                  <a:schemeClr val="tx1"/>
                </a:solidFill>
              </a:rPr>
              <a:t>Yes, this restraint with Abigail was permissible. </a:t>
            </a:r>
          </a:p>
          <a:p>
            <a:endParaRPr lang="en-US" sz="2400" b="1">
              <a:solidFill>
                <a:schemeClr val="tx1"/>
              </a:solidFill>
            </a:endParaRPr>
          </a:p>
          <a:p>
            <a:pPr fontAlgn="auto">
              <a:spcBef>
                <a:spcPts val="0"/>
              </a:spcBef>
              <a:spcAft>
                <a:spcPts val="0"/>
              </a:spcAft>
              <a:defRPr/>
            </a:pPr>
            <a:r>
              <a:rPr lang="en-US" sz="2400">
                <a:solidFill>
                  <a:schemeClr val="tx1"/>
                </a:solidFill>
              </a:rPr>
              <a:t>Student at imminent risk of substantial physical injury.</a:t>
            </a:r>
          </a:p>
          <a:p>
            <a:pPr fontAlgn="auto">
              <a:spcBef>
                <a:spcPts val="0"/>
              </a:spcBef>
              <a:spcAft>
                <a:spcPts val="0"/>
              </a:spcAft>
              <a:defRPr/>
            </a:pPr>
            <a:endParaRPr lang="en-US" sz="2400">
              <a:solidFill>
                <a:schemeClr val="tx1"/>
              </a:solidFill>
            </a:endParaRPr>
          </a:p>
          <a:p>
            <a:pPr fontAlgn="auto">
              <a:spcBef>
                <a:spcPts val="0"/>
              </a:spcBef>
              <a:spcAft>
                <a:spcPts val="0"/>
              </a:spcAft>
              <a:defRPr/>
            </a:pPr>
            <a:r>
              <a:rPr lang="en-US" sz="2400">
                <a:solidFill>
                  <a:schemeClr val="tx1"/>
                </a:solidFill>
              </a:rPr>
              <a:t>Little to no time to implement less restrictive interventions because of the danger posed.</a:t>
            </a:r>
          </a:p>
          <a:p>
            <a:pPr fontAlgn="auto">
              <a:spcBef>
                <a:spcPts val="0"/>
              </a:spcBef>
              <a:spcAft>
                <a:spcPts val="0"/>
              </a:spcAft>
              <a:defRPr/>
            </a:pPr>
            <a:endParaRPr lang="en-US" sz="2400"/>
          </a:p>
          <a:p>
            <a:endParaRPr lang="en-US"/>
          </a:p>
        </p:txBody>
      </p:sp>
    </p:spTree>
    <p:extLst>
      <p:ext uri="{BB962C8B-B14F-4D97-AF65-F5344CB8AC3E}">
        <p14:creationId xmlns:p14="http://schemas.microsoft.com/office/powerpoint/2010/main" val="803578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1FC35-57F8-B4B0-ACF5-E517F0501D84}"/>
              </a:ext>
            </a:extLst>
          </p:cNvPr>
          <p:cNvSpPr>
            <a:spLocks noGrp="1"/>
          </p:cNvSpPr>
          <p:nvPr>
            <p:ph type="title"/>
          </p:nvPr>
        </p:nvSpPr>
        <p:spPr/>
        <p:txBody>
          <a:bodyPr/>
          <a:lstStyle/>
          <a:p>
            <a:r>
              <a:rPr lang="en-US">
                <a:solidFill>
                  <a:schemeClr val="tx1"/>
                </a:solidFill>
              </a:rPr>
              <a:t>Prohibited Interventions</a:t>
            </a:r>
          </a:p>
        </p:txBody>
      </p:sp>
    </p:spTree>
    <p:extLst>
      <p:ext uri="{BB962C8B-B14F-4D97-AF65-F5344CB8AC3E}">
        <p14:creationId xmlns:p14="http://schemas.microsoft.com/office/powerpoint/2010/main" val="3959963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33288-865A-03DA-61D2-054F3285FF44}"/>
              </a:ext>
            </a:extLst>
          </p:cNvPr>
          <p:cNvSpPr>
            <a:spLocks noGrp="1"/>
          </p:cNvSpPr>
          <p:nvPr>
            <p:ph type="title"/>
          </p:nvPr>
        </p:nvSpPr>
        <p:spPr/>
        <p:txBody>
          <a:bodyPr/>
          <a:lstStyle/>
          <a:p>
            <a:r>
              <a:rPr lang="en-US" altLang="en-US" sz="4800">
                <a:solidFill>
                  <a:schemeClr val="tx1"/>
                </a:solidFill>
              </a:rPr>
              <a:t>Vermont Rules Prohibit</a:t>
            </a:r>
            <a:endParaRPr lang="en-US">
              <a:solidFill>
                <a:schemeClr val="tx1"/>
              </a:solidFill>
            </a:endParaRPr>
          </a:p>
        </p:txBody>
      </p:sp>
      <p:sp>
        <p:nvSpPr>
          <p:cNvPr id="3" name="Content Placeholder 2">
            <a:extLst>
              <a:ext uri="{FF2B5EF4-FFF2-40B4-BE49-F238E27FC236}">
                <a16:creationId xmlns:a16="http://schemas.microsoft.com/office/drawing/2014/main" id="{196271CD-7B13-3A6A-9B90-2260F3AA96B7}"/>
              </a:ext>
            </a:extLst>
          </p:cNvPr>
          <p:cNvSpPr>
            <a:spLocks noGrp="1"/>
          </p:cNvSpPr>
          <p:nvPr>
            <p:ph idx="1"/>
          </p:nvPr>
        </p:nvSpPr>
        <p:spPr/>
        <p:txBody>
          <a:bodyPr>
            <a:normAutofit/>
          </a:bodyPr>
          <a:lstStyle/>
          <a:p>
            <a:pPr marL="457200" indent="-457200">
              <a:buFont typeface="Arial"/>
              <a:buChar char="•"/>
            </a:pPr>
            <a:r>
              <a:rPr lang="en-US" altLang="en-US" sz="2400">
                <a:solidFill>
                  <a:schemeClr val="tx1"/>
                </a:solidFill>
              </a:rPr>
              <a:t>Mechanical restraint</a:t>
            </a:r>
          </a:p>
          <a:p>
            <a:r>
              <a:rPr lang="en-US" altLang="en-US" sz="2400">
                <a:solidFill>
                  <a:schemeClr val="tx1"/>
                </a:solidFill>
              </a:rPr>
              <a:t>     Chemical restraint</a:t>
            </a:r>
          </a:p>
          <a:p>
            <a:r>
              <a:rPr lang="en-US" altLang="en-US" sz="2400">
                <a:solidFill>
                  <a:schemeClr val="tx1"/>
                </a:solidFill>
              </a:rPr>
              <a:t>     Any intervention that restricts or limits breathing or     communication, causes pain, or is imposed without maintaining direct visual contact</a:t>
            </a:r>
          </a:p>
          <a:p>
            <a:r>
              <a:rPr lang="en-US" altLang="en-US" sz="2400">
                <a:solidFill>
                  <a:schemeClr val="tx1"/>
                </a:solidFill>
              </a:rPr>
              <a:t>    For convenience of staff</a:t>
            </a:r>
          </a:p>
          <a:p>
            <a:r>
              <a:rPr lang="en-US" altLang="en-US" sz="2400">
                <a:solidFill>
                  <a:schemeClr val="tx1"/>
                </a:solidFill>
              </a:rPr>
              <a:t>    As a substitute for an educational program</a:t>
            </a:r>
          </a:p>
          <a:p>
            <a:r>
              <a:rPr lang="en-US" altLang="en-US" sz="2400">
                <a:solidFill>
                  <a:schemeClr val="tx1"/>
                </a:solidFill>
              </a:rPr>
              <a:t>    As a substitute for inadequate staffing or training</a:t>
            </a:r>
          </a:p>
          <a:p>
            <a:endParaRPr lang="en-US"/>
          </a:p>
        </p:txBody>
      </p:sp>
    </p:spTree>
    <p:extLst>
      <p:ext uri="{BB962C8B-B14F-4D97-AF65-F5344CB8AC3E}">
        <p14:creationId xmlns:p14="http://schemas.microsoft.com/office/powerpoint/2010/main" val="5711572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20DE-3DE9-6A6D-A3A2-42EB24BBBFE8}"/>
              </a:ext>
            </a:extLst>
          </p:cNvPr>
          <p:cNvSpPr>
            <a:spLocks noGrp="1"/>
          </p:cNvSpPr>
          <p:nvPr>
            <p:ph type="title"/>
          </p:nvPr>
        </p:nvSpPr>
        <p:spPr/>
        <p:txBody>
          <a:bodyPr>
            <a:normAutofit/>
          </a:bodyPr>
          <a:lstStyle/>
          <a:p>
            <a:r>
              <a:rPr lang="en-US" altLang="en-US" sz="4400">
                <a:solidFill>
                  <a:schemeClr val="tx1"/>
                </a:solidFill>
              </a:rPr>
              <a:t>Prohibited Interventions Cont.</a:t>
            </a:r>
            <a:endParaRPr lang="en-US" sz="4400">
              <a:solidFill>
                <a:schemeClr val="tx1"/>
              </a:solidFill>
            </a:endParaRPr>
          </a:p>
        </p:txBody>
      </p:sp>
      <p:sp>
        <p:nvSpPr>
          <p:cNvPr id="3" name="Content Placeholder 2">
            <a:extLst>
              <a:ext uri="{FF2B5EF4-FFF2-40B4-BE49-F238E27FC236}">
                <a16:creationId xmlns:a16="http://schemas.microsoft.com/office/drawing/2014/main" id="{10C618E6-78A2-4A80-C502-08D5FCFE6D95}"/>
              </a:ext>
            </a:extLst>
          </p:cNvPr>
          <p:cNvSpPr>
            <a:spLocks noGrp="1"/>
          </p:cNvSpPr>
          <p:nvPr>
            <p:ph idx="1"/>
          </p:nvPr>
        </p:nvSpPr>
        <p:spPr/>
        <p:txBody>
          <a:bodyPr/>
          <a:lstStyle/>
          <a:p>
            <a:pPr marL="457200" indent="-457200">
              <a:buFont typeface="Arial"/>
              <a:buChar char="•"/>
            </a:pPr>
            <a:r>
              <a:rPr lang="en-US" altLang="en-US" sz="2400">
                <a:solidFill>
                  <a:schemeClr val="tx1"/>
                </a:solidFill>
              </a:rPr>
              <a:t>As a form of discipline or punishment</a:t>
            </a:r>
          </a:p>
          <a:p>
            <a:endParaRPr lang="en-US" altLang="en-US" sz="2400">
              <a:solidFill>
                <a:schemeClr val="tx1"/>
              </a:solidFill>
            </a:endParaRPr>
          </a:p>
          <a:p>
            <a:pPr marL="457200" indent="-457200">
              <a:buFont typeface="Arial"/>
              <a:buChar char="•"/>
            </a:pPr>
            <a:r>
              <a:rPr lang="en-US" altLang="en-US" sz="2400">
                <a:solidFill>
                  <a:schemeClr val="tx1"/>
                </a:solidFill>
              </a:rPr>
              <a:t>In response to student’s use of disrespect</a:t>
            </a:r>
          </a:p>
          <a:p>
            <a:endParaRPr lang="en-US" altLang="en-US" sz="2400">
              <a:solidFill>
                <a:schemeClr val="tx1"/>
              </a:solidFill>
            </a:endParaRPr>
          </a:p>
          <a:p>
            <a:pPr marL="457200" indent="-457200">
              <a:buFont typeface="Arial"/>
              <a:buChar char="•"/>
            </a:pPr>
            <a:r>
              <a:rPr lang="en-US" altLang="en-US" sz="2400">
                <a:solidFill>
                  <a:schemeClr val="tx1"/>
                </a:solidFill>
              </a:rPr>
              <a:t>In response to a verbal threat not accompanied by the means or intent to carry out that threat</a:t>
            </a:r>
          </a:p>
          <a:p>
            <a:endParaRPr lang="en-US"/>
          </a:p>
        </p:txBody>
      </p:sp>
    </p:spTree>
    <p:extLst>
      <p:ext uri="{BB962C8B-B14F-4D97-AF65-F5344CB8AC3E}">
        <p14:creationId xmlns:p14="http://schemas.microsoft.com/office/powerpoint/2010/main" val="3869233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01122-6C93-7819-0485-61391FB36A5A}"/>
              </a:ext>
            </a:extLst>
          </p:cNvPr>
          <p:cNvSpPr>
            <a:spLocks noGrp="1"/>
          </p:cNvSpPr>
          <p:nvPr>
            <p:ph type="title"/>
          </p:nvPr>
        </p:nvSpPr>
        <p:spPr/>
        <p:txBody>
          <a:bodyPr/>
          <a:lstStyle/>
          <a:p>
            <a:r>
              <a:rPr lang="en-US" sz="4800">
                <a:solidFill>
                  <a:schemeClr val="tx1"/>
                </a:solidFill>
              </a:rPr>
              <a:t>Poll 16</a:t>
            </a:r>
            <a:endParaRPr lang="en-US">
              <a:solidFill>
                <a:schemeClr val="tx1"/>
              </a:solidFill>
            </a:endParaRPr>
          </a:p>
        </p:txBody>
      </p:sp>
      <p:sp>
        <p:nvSpPr>
          <p:cNvPr id="3" name="Content Placeholder 2">
            <a:extLst>
              <a:ext uri="{FF2B5EF4-FFF2-40B4-BE49-F238E27FC236}">
                <a16:creationId xmlns:a16="http://schemas.microsoft.com/office/drawing/2014/main" id="{E736C556-BA16-BF22-69FB-B0712B8B7F22}"/>
              </a:ext>
            </a:extLst>
          </p:cNvPr>
          <p:cNvSpPr>
            <a:spLocks noGrp="1"/>
          </p:cNvSpPr>
          <p:nvPr>
            <p:ph idx="1"/>
          </p:nvPr>
        </p:nvSpPr>
        <p:spPr/>
        <p:txBody>
          <a:bodyPr vert="horz" lIns="0" tIns="45720" rIns="0" bIns="45720" rtlCol="0" anchor="t">
            <a:normAutofit fontScale="85000" lnSpcReduction="20000"/>
          </a:bodyPr>
          <a:lstStyle/>
          <a:p>
            <a:pPr marL="0" lvl="0" indent="0" fontAlgn="auto">
              <a:spcBef>
                <a:spcPts val="0"/>
              </a:spcBef>
              <a:spcAft>
                <a:spcPts val="0"/>
              </a:spcAft>
              <a:buNone/>
              <a:defRPr/>
            </a:pPr>
            <a:r>
              <a:rPr lang="en-US" sz="2400" b="1">
                <a:solidFill>
                  <a:schemeClr val="tx1"/>
                </a:solidFill>
              </a:rPr>
              <a:t>Given the following scenario, would the following intervention be permissible? Why or why not?</a:t>
            </a:r>
            <a:endParaRPr lang="en-US">
              <a:solidFill>
                <a:schemeClr val="tx1"/>
              </a:solidFill>
            </a:endParaRPr>
          </a:p>
          <a:p>
            <a:pPr marL="0" lvl="0" indent="0" fontAlgn="auto">
              <a:spcBef>
                <a:spcPts val="0"/>
              </a:spcBef>
              <a:spcAft>
                <a:spcPts val="0"/>
              </a:spcAft>
              <a:buNone/>
              <a:defRPr/>
            </a:pPr>
            <a:endParaRPr lang="en-US" sz="1050" b="1">
              <a:solidFill>
                <a:schemeClr val="tx1"/>
              </a:solidFill>
            </a:endParaRPr>
          </a:p>
          <a:p>
            <a:pPr marL="0" indent="0">
              <a:buNone/>
            </a:pPr>
            <a:r>
              <a:rPr lang="en-US" sz="2000">
                <a:solidFill>
                  <a:schemeClr val="tx1"/>
                </a:solidFill>
                <a:latin typeface="Arial"/>
                <a:cs typeface="Arial"/>
              </a:rPr>
              <a:t>Frankie is frequently disruptive in class, often defiant when given instructions, and uses racial slurs when he gets angry. The school psychologist conducted a Functional Behavior Assessment and the team used that to develop a clearly defined Behavior Support Plan.</a:t>
            </a:r>
          </a:p>
          <a:p>
            <a:pPr marL="0" indent="0">
              <a:buNone/>
            </a:pPr>
            <a:endParaRPr lang="en-US" sz="1050">
              <a:solidFill>
                <a:schemeClr val="tx1"/>
              </a:solidFill>
            </a:endParaRPr>
          </a:p>
          <a:p>
            <a:pPr marL="0" indent="0">
              <a:buNone/>
            </a:pPr>
            <a:r>
              <a:rPr lang="en-US" sz="2000">
                <a:solidFill>
                  <a:schemeClr val="tx1"/>
                </a:solidFill>
              </a:rPr>
              <a:t>When a classmate reached for a toy, Frankie used an offensive term related to his peer’s race.  </a:t>
            </a:r>
          </a:p>
          <a:p>
            <a:pPr marL="0" indent="0">
              <a:buNone/>
            </a:pPr>
            <a:endParaRPr lang="en-US" sz="1050">
              <a:solidFill>
                <a:schemeClr val="tx1"/>
              </a:solidFill>
            </a:endParaRPr>
          </a:p>
          <a:p>
            <a:pPr marL="0" indent="0">
              <a:buNone/>
            </a:pPr>
            <a:r>
              <a:rPr lang="en-US" sz="2000">
                <a:solidFill>
                  <a:schemeClr val="tx1"/>
                </a:solidFill>
              </a:rPr>
              <a:t>Because his plan stated that he is to receive a ten-minute time-out in response to the use of offensive racial language, his BI brought Frankie to the seclusion room, shut the door, set the timer for ten minutes, and monitored him through the window throughout the time-out.</a:t>
            </a:r>
          </a:p>
          <a:p>
            <a:endParaRPr lang="en-US"/>
          </a:p>
        </p:txBody>
      </p:sp>
    </p:spTree>
    <p:extLst>
      <p:ext uri="{BB962C8B-B14F-4D97-AF65-F5344CB8AC3E}">
        <p14:creationId xmlns:p14="http://schemas.microsoft.com/office/powerpoint/2010/main" val="8590648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DFD96-50F5-D4CB-C95F-6EDDC45DC52C}"/>
              </a:ext>
            </a:extLst>
          </p:cNvPr>
          <p:cNvSpPr>
            <a:spLocks noGrp="1"/>
          </p:cNvSpPr>
          <p:nvPr>
            <p:ph type="title"/>
          </p:nvPr>
        </p:nvSpPr>
        <p:spPr/>
        <p:txBody>
          <a:bodyPr/>
          <a:lstStyle/>
          <a:p>
            <a:r>
              <a:rPr lang="en-US" sz="4800">
                <a:solidFill>
                  <a:schemeClr val="tx1"/>
                </a:solidFill>
              </a:rPr>
              <a:t>Poll 16 Answer</a:t>
            </a:r>
            <a:endParaRPr lang="en-US">
              <a:solidFill>
                <a:schemeClr val="tx1"/>
              </a:solidFill>
            </a:endParaRPr>
          </a:p>
        </p:txBody>
      </p:sp>
      <p:sp>
        <p:nvSpPr>
          <p:cNvPr id="3" name="Content Placeholder 2">
            <a:extLst>
              <a:ext uri="{FF2B5EF4-FFF2-40B4-BE49-F238E27FC236}">
                <a16:creationId xmlns:a16="http://schemas.microsoft.com/office/drawing/2014/main" id="{F138EE67-EC60-F33C-DAAE-8003E25FE258}"/>
              </a:ext>
            </a:extLst>
          </p:cNvPr>
          <p:cNvSpPr>
            <a:spLocks noGrp="1"/>
          </p:cNvSpPr>
          <p:nvPr>
            <p:ph idx="1"/>
          </p:nvPr>
        </p:nvSpPr>
        <p:spPr/>
        <p:txBody>
          <a:bodyPr>
            <a:normAutofit fontScale="70000" lnSpcReduction="20000"/>
          </a:bodyPr>
          <a:lstStyle/>
          <a:p>
            <a:pPr algn="ctr"/>
            <a:r>
              <a:rPr lang="en-US" sz="2400" b="1">
                <a:solidFill>
                  <a:schemeClr val="tx1"/>
                </a:solidFill>
              </a:rPr>
              <a:t>No, Frankie was secluded and this use of seclusion is not permissible</a:t>
            </a:r>
          </a:p>
          <a:p>
            <a:pPr algn="ctr"/>
            <a:endParaRPr lang="en-US" sz="2400" b="1">
              <a:solidFill>
                <a:srgbClr val="00501C"/>
              </a:solidFill>
            </a:endParaRPr>
          </a:p>
          <a:p>
            <a:pPr marL="457200" indent="-457200">
              <a:buFont typeface="Arial" panose="020B0604020202020204" pitchFamily="34" charset="0"/>
              <a:buChar char="•"/>
            </a:pPr>
            <a:r>
              <a:rPr lang="en-US" sz="2400"/>
              <a:t>Restraints and seclusions are emergency interventions, not planned interventions.</a:t>
            </a:r>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r>
              <a:rPr lang="en-US" sz="2400"/>
              <a:t>Remember the definition: alone, not permitted to leave at will.</a:t>
            </a:r>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r>
              <a:rPr lang="en-US" sz="2400"/>
              <a:t>No imminent risk of substantial injury.</a:t>
            </a:r>
          </a:p>
          <a:p>
            <a:pPr marL="457200" indent="-457200">
              <a:buFont typeface="Arial" panose="020B0604020202020204" pitchFamily="34" charset="0"/>
              <a:buChar char="•"/>
            </a:pPr>
            <a:endParaRPr lang="en-US" sz="2400"/>
          </a:p>
          <a:p>
            <a:pPr marL="457200" indent="-457200">
              <a:buFont typeface="Arial" panose="020B0604020202020204" pitchFamily="34" charset="0"/>
              <a:buChar char="•"/>
            </a:pPr>
            <a:r>
              <a:rPr lang="en-US" sz="2400"/>
              <a:t>Restraints and seclusions must be terminated as soon as the risk of harm is no longer present or could be managed by less restrictive measures.  </a:t>
            </a:r>
          </a:p>
          <a:p>
            <a:endParaRPr lang="en-US"/>
          </a:p>
        </p:txBody>
      </p:sp>
    </p:spTree>
    <p:extLst>
      <p:ext uri="{BB962C8B-B14F-4D97-AF65-F5344CB8AC3E}">
        <p14:creationId xmlns:p14="http://schemas.microsoft.com/office/powerpoint/2010/main" val="2102601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4770D-5B85-690B-0480-EA3439B6FAC3}"/>
              </a:ext>
            </a:extLst>
          </p:cNvPr>
          <p:cNvSpPr>
            <a:spLocks noGrp="1"/>
          </p:cNvSpPr>
          <p:nvPr>
            <p:ph type="title"/>
          </p:nvPr>
        </p:nvSpPr>
        <p:spPr/>
        <p:txBody>
          <a:bodyPr/>
          <a:lstStyle/>
          <a:p>
            <a:r>
              <a:rPr lang="en-US">
                <a:solidFill>
                  <a:schemeClr val="tx1"/>
                </a:solidFill>
              </a:rPr>
              <a:t>Termination of Interventions</a:t>
            </a:r>
          </a:p>
        </p:txBody>
      </p:sp>
    </p:spTree>
    <p:extLst>
      <p:ext uri="{BB962C8B-B14F-4D97-AF65-F5344CB8AC3E}">
        <p14:creationId xmlns:p14="http://schemas.microsoft.com/office/powerpoint/2010/main" val="41655737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04442-B474-AFF7-0B85-744A412FB7E5}"/>
              </a:ext>
            </a:extLst>
          </p:cNvPr>
          <p:cNvSpPr>
            <a:spLocks noGrp="1"/>
          </p:cNvSpPr>
          <p:nvPr>
            <p:ph type="title"/>
          </p:nvPr>
        </p:nvSpPr>
        <p:spPr/>
        <p:txBody>
          <a:bodyPr>
            <a:normAutofit/>
          </a:bodyPr>
          <a:lstStyle/>
          <a:p>
            <a:r>
              <a:rPr lang="en-US" altLang="en-US" sz="4000">
                <a:solidFill>
                  <a:schemeClr val="tx1"/>
                </a:solidFill>
              </a:rPr>
              <a:t>Termination of the Intervention</a:t>
            </a:r>
            <a:endParaRPr lang="en-US" sz="4000">
              <a:solidFill>
                <a:schemeClr val="tx1"/>
              </a:solidFill>
            </a:endParaRPr>
          </a:p>
        </p:txBody>
      </p:sp>
      <p:sp>
        <p:nvSpPr>
          <p:cNvPr id="3" name="Content Placeholder 2">
            <a:extLst>
              <a:ext uri="{FF2B5EF4-FFF2-40B4-BE49-F238E27FC236}">
                <a16:creationId xmlns:a16="http://schemas.microsoft.com/office/drawing/2014/main" id="{B41FCA22-4856-B5D6-F39C-3D388A4850E7}"/>
              </a:ext>
            </a:extLst>
          </p:cNvPr>
          <p:cNvSpPr>
            <a:spLocks noGrp="1"/>
          </p:cNvSpPr>
          <p:nvPr>
            <p:ph idx="1"/>
          </p:nvPr>
        </p:nvSpPr>
        <p:spPr/>
        <p:txBody>
          <a:bodyPr>
            <a:normAutofit fontScale="92500" lnSpcReduction="20000"/>
          </a:bodyPr>
          <a:lstStyle/>
          <a:p>
            <a:pPr marL="457200" indent="-457200">
              <a:buFont typeface="Arial"/>
              <a:buChar char="•"/>
            </a:pPr>
            <a:r>
              <a:rPr lang="en-US" altLang="en-US" sz="2800" b="1">
                <a:cs typeface="+mj-cs"/>
              </a:rPr>
              <a:t>As soon as </a:t>
            </a:r>
            <a:r>
              <a:rPr lang="mr-IN" altLang="en-US" sz="2800" b="1">
                <a:cs typeface="+mj-cs"/>
              </a:rPr>
              <a:t>…</a:t>
            </a:r>
            <a:endParaRPr lang="en-US" altLang="en-US" sz="2800" b="1">
              <a:cs typeface="+mj-cs"/>
            </a:endParaRPr>
          </a:p>
          <a:p>
            <a:pPr marL="1200150" lvl="1" indent="-457200">
              <a:buFont typeface="Arial"/>
              <a:buChar char="•"/>
            </a:pPr>
            <a:r>
              <a:rPr lang="en-US" altLang="en-US" sz="2000"/>
              <a:t>Unnecessary pain or significant distress</a:t>
            </a:r>
          </a:p>
          <a:p>
            <a:pPr marL="457200" indent="-457200">
              <a:buFont typeface="Arial"/>
              <a:buChar char="•"/>
            </a:pPr>
            <a:endParaRPr lang="en-US" altLang="en-US" sz="2000"/>
          </a:p>
          <a:p>
            <a:pPr marL="1200150" lvl="1" indent="-457200">
              <a:buFont typeface="Arial"/>
              <a:buChar char="•"/>
            </a:pPr>
            <a:r>
              <a:rPr lang="en-US" altLang="en-US" sz="2000"/>
              <a:t>Breathing or communication is compromised</a:t>
            </a:r>
          </a:p>
          <a:p>
            <a:endParaRPr lang="en-US" altLang="en-US" sz="2000"/>
          </a:p>
          <a:p>
            <a:pPr marL="1200150" lvl="1" indent="-457200">
              <a:buFont typeface="Arial"/>
              <a:buChar char="•"/>
            </a:pPr>
            <a:r>
              <a:rPr lang="en-US" altLang="en-US" sz="2000"/>
              <a:t>No longer poses imminent and substantial danger of physical injury</a:t>
            </a:r>
          </a:p>
          <a:p>
            <a:endParaRPr lang="en-US" altLang="en-US" sz="2000"/>
          </a:p>
          <a:p>
            <a:pPr marL="1200150" lvl="1" indent="-457200">
              <a:buFont typeface="Arial"/>
              <a:buChar char="•"/>
            </a:pPr>
            <a:r>
              <a:rPr lang="en-US" altLang="en-US" sz="2000"/>
              <a:t>Less restrictive interventions would be effective</a:t>
            </a:r>
          </a:p>
          <a:p>
            <a:pPr marL="457200" indent="-457200">
              <a:buFont typeface="Arial"/>
              <a:buChar char="•"/>
            </a:pPr>
            <a:endParaRPr lang="en-US" altLang="en-US" sz="2000"/>
          </a:p>
          <a:p>
            <a:pPr marL="457200" indent="-457200">
              <a:buFont typeface="Arial"/>
              <a:buChar char="•"/>
            </a:pPr>
            <a:r>
              <a:rPr lang="en-US" altLang="en-US" sz="2400" b="1"/>
              <a:t>Think about Frankie and his behavior plan ...</a:t>
            </a:r>
          </a:p>
          <a:p>
            <a:endParaRPr lang="en-US"/>
          </a:p>
        </p:txBody>
      </p:sp>
    </p:spTree>
    <p:extLst>
      <p:ext uri="{BB962C8B-B14F-4D97-AF65-F5344CB8AC3E}">
        <p14:creationId xmlns:p14="http://schemas.microsoft.com/office/powerpoint/2010/main" val="21220367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29C3F-0179-A546-9D2E-D970A475B73C}"/>
              </a:ext>
            </a:extLst>
          </p:cNvPr>
          <p:cNvSpPr>
            <a:spLocks noGrp="1"/>
          </p:cNvSpPr>
          <p:nvPr>
            <p:ph type="title"/>
          </p:nvPr>
        </p:nvSpPr>
        <p:spPr/>
        <p:txBody>
          <a:bodyPr>
            <a:normAutofit/>
          </a:bodyPr>
          <a:lstStyle/>
          <a:p>
            <a:r>
              <a:rPr lang="en-US" altLang="en-US" sz="3600">
                <a:solidFill>
                  <a:schemeClr val="tx1"/>
                </a:solidFill>
              </a:rPr>
              <a:t>Termination of the Intervention, </a:t>
            </a:r>
            <a:r>
              <a:rPr lang="en-US" altLang="en-US" sz="3600" err="1">
                <a:solidFill>
                  <a:schemeClr val="tx1"/>
                </a:solidFill>
              </a:rPr>
              <a:t>cont</a:t>
            </a:r>
            <a:endParaRPr lang="en-US" sz="3600">
              <a:solidFill>
                <a:schemeClr val="tx1"/>
              </a:solidFill>
            </a:endParaRPr>
          </a:p>
        </p:txBody>
      </p:sp>
      <p:sp>
        <p:nvSpPr>
          <p:cNvPr id="3" name="Content Placeholder 2">
            <a:extLst>
              <a:ext uri="{FF2B5EF4-FFF2-40B4-BE49-F238E27FC236}">
                <a16:creationId xmlns:a16="http://schemas.microsoft.com/office/drawing/2014/main" id="{F23588FE-4668-BA9A-BA84-AAD76241F9F1}"/>
              </a:ext>
            </a:extLst>
          </p:cNvPr>
          <p:cNvSpPr>
            <a:spLocks noGrp="1"/>
          </p:cNvSpPr>
          <p:nvPr>
            <p:ph idx="1"/>
          </p:nvPr>
        </p:nvSpPr>
        <p:spPr/>
        <p:txBody>
          <a:bodyPr>
            <a:normAutofit fontScale="77500" lnSpcReduction="20000"/>
          </a:bodyPr>
          <a:lstStyle/>
          <a:p>
            <a:pPr marL="457200" indent="-457200">
              <a:buFont typeface="Arial"/>
              <a:buChar char="•"/>
            </a:pPr>
            <a:r>
              <a:rPr lang="en-US" altLang="en-US" sz="1900" b="1">
                <a:solidFill>
                  <a:schemeClr val="tx1"/>
                </a:solidFill>
              </a:rPr>
              <a:t>As soon as </a:t>
            </a:r>
            <a:r>
              <a:rPr lang="mr-IN" altLang="en-US" sz="1900" b="1">
                <a:solidFill>
                  <a:schemeClr val="tx1"/>
                </a:solidFill>
              </a:rPr>
              <a:t>…</a:t>
            </a:r>
            <a:endParaRPr lang="en-US" altLang="en-US" sz="1900" b="1">
              <a:solidFill>
                <a:schemeClr val="tx1"/>
              </a:solidFill>
            </a:endParaRPr>
          </a:p>
          <a:p>
            <a:pPr marL="457200" indent="-457200">
              <a:buFont typeface="Arial"/>
              <a:buChar char="•"/>
            </a:pPr>
            <a:endParaRPr lang="en-US" altLang="en-US" sz="1900">
              <a:solidFill>
                <a:schemeClr val="tx1"/>
              </a:solidFill>
            </a:endParaRPr>
          </a:p>
          <a:p>
            <a:pPr marL="457200" indent="-457200">
              <a:buFont typeface="Arial"/>
              <a:buChar char="•"/>
            </a:pPr>
            <a:r>
              <a:rPr lang="en-US" altLang="en-US" sz="1900">
                <a:solidFill>
                  <a:schemeClr val="tx1"/>
                </a:solidFill>
              </a:rPr>
              <a:t>unnecessary pain or significant distress</a:t>
            </a:r>
          </a:p>
          <a:p>
            <a:pPr marL="457200" indent="-457200">
              <a:buFont typeface="Arial"/>
              <a:buChar char="•"/>
            </a:pPr>
            <a:endParaRPr lang="en-US" altLang="en-US" sz="1900">
              <a:solidFill>
                <a:schemeClr val="tx1"/>
              </a:solidFill>
            </a:endParaRPr>
          </a:p>
          <a:p>
            <a:pPr marL="457200" indent="-457200">
              <a:buFont typeface="Arial"/>
              <a:buChar char="•"/>
            </a:pPr>
            <a:r>
              <a:rPr lang="en-US" altLang="en-US" sz="1900">
                <a:solidFill>
                  <a:schemeClr val="tx1"/>
                </a:solidFill>
              </a:rPr>
              <a:t>breathing or communication is compromised</a:t>
            </a:r>
          </a:p>
          <a:p>
            <a:endParaRPr lang="en-US" altLang="en-US" sz="1900">
              <a:solidFill>
                <a:schemeClr val="tx1"/>
              </a:solidFill>
            </a:endParaRPr>
          </a:p>
          <a:p>
            <a:pPr marL="457200" indent="-457200">
              <a:buFont typeface="Arial"/>
              <a:buChar char="•"/>
            </a:pPr>
            <a:r>
              <a:rPr lang="en-US" altLang="en-US" sz="1900">
                <a:solidFill>
                  <a:schemeClr val="tx1"/>
                </a:solidFill>
              </a:rPr>
              <a:t>behavior no longer poses imminent and substantial danger of physical injury or property damage</a:t>
            </a:r>
          </a:p>
          <a:p>
            <a:pPr marL="457200" indent="-457200">
              <a:buFont typeface="Arial"/>
              <a:buChar char="•"/>
            </a:pPr>
            <a:endParaRPr lang="en-US" altLang="en-US" sz="1900">
              <a:solidFill>
                <a:schemeClr val="tx1"/>
              </a:solidFill>
            </a:endParaRPr>
          </a:p>
          <a:p>
            <a:pPr marL="457200" indent="-457200">
              <a:buFont typeface="Arial"/>
              <a:buChar char="•"/>
            </a:pPr>
            <a:r>
              <a:rPr lang="en-US" altLang="en-US" sz="1900">
                <a:solidFill>
                  <a:schemeClr val="tx1"/>
                </a:solidFill>
              </a:rPr>
              <a:t>less restrictive interventions would be effective</a:t>
            </a:r>
          </a:p>
          <a:p>
            <a:pPr marL="457200" indent="-457200">
              <a:buFont typeface="Arial"/>
              <a:buChar char="•"/>
            </a:pPr>
            <a:endParaRPr lang="en-US" altLang="en-US" sz="1900">
              <a:solidFill>
                <a:schemeClr val="tx1"/>
              </a:solidFill>
            </a:endParaRPr>
          </a:p>
          <a:p>
            <a:pPr marL="457200" indent="-457200">
              <a:buFont typeface="Arial"/>
              <a:buChar char="•"/>
            </a:pPr>
            <a:r>
              <a:rPr lang="en-US" altLang="en-US" sz="1900">
                <a:solidFill>
                  <a:schemeClr val="tx1"/>
                </a:solidFill>
              </a:rPr>
              <a:t>Think about Frankie and his behavior plan...</a:t>
            </a:r>
          </a:p>
          <a:p>
            <a:endParaRPr lang="en-US"/>
          </a:p>
        </p:txBody>
      </p:sp>
    </p:spTree>
    <p:extLst>
      <p:ext uri="{BB962C8B-B14F-4D97-AF65-F5344CB8AC3E}">
        <p14:creationId xmlns:p14="http://schemas.microsoft.com/office/powerpoint/2010/main" val="2075738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DB3D6-926C-41F4-ABDC-30084FC3704A}"/>
              </a:ext>
            </a:extLst>
          </p:cNvPr>
          <p:cNvSpPr>
            <a:spLocks noGrp="1"/>
          </p:cNvSpPr>
          <p:nvPr>
            <p:ph type="title"/>
          </p:nvPr>
        </p:nvSpPr>
        <p:spPr/>
        <p:txBody>
          <a:bodyPr/>
          <a:lstStyle/>
          <a:p>
            <a:r>
              <a:rPr lang="en-US" sz="4800">
                <a:solidFill>
                  <a:schemeClr val="tx1"/>
                </a:solidFill>
              </a:rPr>
              <a:t>Definition: Seclusion</a:t>
            </a:r>
            <a:endParaRPr lang="en-US">
              <a:solidFill>
                <a:schemeClr val="tx1"/>
              </a:solidFill>
            </a:endParaRPr>
          </a:p>
        </p:txBody>
      </p:sp>
      <p:sp>
        <p:nvSpPr>
          <p:cNvPr id="3" name="Content Placeholder 2">
            <a:extLst>
              <a:ext uri="{FF2B5EF4-FFF2-40B4-BE49-F238E27FC236}">
                <a16:creationId xmlns:a16="http://schemas.microsoft.com/office/drawing/2014/main" id="{D97E42EA-23F3-43D9-94EB-60DFA6E19786}"/>
              </a:ext>
            </a:extLst>
          </p:cNvPr>
          <p:cNvSpPr>
            <a:spLocks noGrp="1"/>
          </p:cNvSpPr>
          <p:nvPr>
            <p:ph idx="1"/>
          </p:nvPr>
        </p:nvSpPr>
        <p:spPr>
          <a:xfrm>
            <a:off x="1065913" y="1737361"/>
            <a:ext cx="7543801" cy="3876630"/>
          </a:xfrm>
        </p:spPr>
        <p:txBody>
          <a:bodyPr vert="horz" lIns="0" tIns="45720" rIns="0" bIns="45720" rtlCol="0" anchor="t">
            <a:normAutofit lnSpcReduction="10000"/>
          </a:bodyPr>
          <a:lstStyle/>
          <a:p>
            <a:r>
              <a:rPr lang="en-US" b="1"/>
              <a:t>Seclusion:</a:t>
            </a:r>
          </a:p>
          <a:p>
            <a:pPr marL="0" indent="0">
              <a:buNone/>
            </a:pPr>
            <a:endParaRPr lang="en-US" sz="800">
              <a:solidFill>
                <a:schemeClr val="tx1"/>
              </a:solidFill>
            </a:endParaRPr>
          </a:p>
          <a:p>
            <a:pPr marL="383540" lvl="1"/>
            <a:r>
              <a:rPr lang="en-US" sz="2400">
                <a:solidFill>
                  <a:schemeClr val="tx1"/>
                </a:solidFill>
                <a:latin typeface="Arial"/>
                <a:cs typeface="Arial"/>
              </a:rPr>
              <a:t>The confinement of a student </a:t>
            </a:r>
            <a:r>
              <a:rPr lang="en-US" sz="2400" b="1">
                <a:solidFill>
                  <a:schemeClr val="tx1"/>
                </a:solidFill>
                <a:latin typeface="Arial"/>
                <a:cs typeface="Arial"/>
              </a:rPr>
              <a:t>alone </a:t>
            </a:r>
            <a:r>
              <a:rPr lang="en-US" sz="2400">
                <a:solidFill>
                  <a:schemeClr val="tx1"/>
                </a:solidFill>
                <a:latin typeface="Arial"/>
                <a:cs typeface="Arial"/>
              </a:rPr>
              <a:t>in a room or area</a:t>
            </a:r>
          </a:p>
          <a:p>
            <a:pPr marL="457200" lvl="1" indent="0">
              <a:buNone/>
            </a:pPr>
            <a:endParaRPr lang="en-US" sz="2400">
              <a:solidFill>
                <a:schemeClr val="tx1"/>
              </a:solidFill>
            </a:endParaRPr>
          </a:p>
          <a:p>
            <a:pPr marL="383540" lvl="1"/>
            <a:r>
              <a:rPr lang="en-US" sz="2400">
                <a:solidFill>
                  <a:schemeClr val="tx1"/>
                </a:solidFill>
                <a:latin typeface="Arial"/>
                <a:cs typeface="Arial"/>
              </a:rPr>
              <a:t>The student is prevented or reasonably believes they will be </a:t>
            </a:r>
            <a:r>
              <a:rPr lang="en-US" sz="2400" b="1">
                <a:solidFill>
                  <a:schemeClr val="tx1"/>
                </a:solidFill>
                <a:latin typeface="Arial"/>
                <a:cs typeface="Arial"/>
              </a:rPr>
              <a:t>prevented from leaving</a:t>
            </a:r>
          </a:p>
          <a:p>
            <a:pPr marL="457200" lvl="1" indent="0">
              <a:buNone/>
            </a:pPr>
            <a:endParaRPr lang="en-US" sz="2400" b="1">
              <a:solidFill>
                <a:schemeClr val="tx1"/>
              </a:solidFill>
            </a:endParaRPr>
          </a:p>
          <a:p>
            <a:pPr marL="383540" lvl="1"/>
            <a:r>
              <a:rPr lang="en-US" sz="2400">
                <a:solidFill>
                  <a:schemeClr val="tx1"/>
                </a:solidFill>
              </a:rPr>
              <a:t>Does NOT include time-out or private processing, in which the student is not left alone and is under adult supervision</a:t>
            </a:r>
          </a:p>
          <a:p>
            <a:pPr marL="274320" indent="-274320">
              <a:lnSpc>
                <a:spcPct val="120000"/>
              </a:lnSpc>
              <a:buFont typeface="Arial" panose="020B0604020202020204" pitchFamily="34" charset="0"/>
              <a:buChar char="•"/>
            </a:pPr>
            <a:endParaRPr lang="en-US">
              <a:solidFill>
                <a:schemeClr val="tx1"/>
              </a:solidFill>
            </a:endParaRPr>
          </a:p>
        </p:txBody>
      </p:sp>
    </p:spTree>
    <p:extLst>
      <p:ext uri="{BB962C8B-B14F-4D97-AF65-F5344CB8AC3E}">
        <p14:creationId xmlns:p14="http://schemas.microsoft.com/office/powerpoint/2010/main" val="4984993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BF26D-4A88-8385-8C2C-CC4741FBCDE7}"/>
              </a:ext>
            </a:extLst>
          </p:cNvPr>
          <p:cNvSpPr>
            <a:spLocks noGrp="1"/>
          </p:cNvSpPr>
          <p:nvPr>
            <p:ph type="title"/>
          </p:nvPr>
        </p:nvSpPr>
        <p:spPr/>
        <p:txBody>
          <a:bodyPr/>
          <a:lstStyle/>
          <a:p>
            <a:r>
              <a:rPr lang="en-US" sz="4800">
                <a:solidFill>
                  <a:schemeClr val="tx1"/>
                </a:solidFill>
              </a:rPr>
              <a:t>Poll 17</a:t>
            </a:r>
            <a:endParaRPr lang="en-US">
              <a:solidFill>
                <a:schemeClr val="tx1"/>
              </a:solidFill>
            </a:endParaRPr>
          </a:p>
        </p:txBody>
      </p:sp>
      <p:sp>
        <p:nvSpPr>
          <p:cNvPr id="3" name="Content Placeholder 2">
            <a:extLst>
              <a:ext uri="{FF2B5EF4-FFF2-40B4-BE49-F238E27FC236}">
                <a16:creationId xmlns:a16="http://schemas.microsoft.com/office/drawing/2014/main" id="{9B52A092-1915-A684-8BD6-4756976A0962}"/>
              </a:ext>
            </a:extLst>
          </p:cNvPr>
          <p:cNvSpPr>
            <a:spLocks noGrp="1"/>
          </p:cNvSpPr>
          <p:nvPr>
            <p:ph idx="1"/>
          </p:nvPr>
        </p:nvSpPr>
        <p:spPr/>
        <p:txBody>
          <a:bodyPr vert="horz" lIns="0" tIns="45720" rIns="0" bIns="45720" rtlCol="0" anchor="t">
            <a:normAutofit fontScale="47500" lnSpcReduction="20000"/>
          </a:bodyPr>
          <a:lstStyle/>
          <a:p>
            <a:pPr marL="0" lvl="0" indent="0" fontAlgn="auto">
              <a:spcBef>
                <a:spcPts val="0"/>
              </a:spcBef>
              <a:spcAft>
                <a:spcPts val="0"/>
              </a:spcAft>
              <a:buNone/>
              <a:defRPr/>
            </a:pPr>
            <a:r>
              <a:rPr lang="en-US" sz="3200" b="1"/>
              <a:t>Given the following scenario, would the following intervention be permissible? Why or why not?</a:t>
            </a:r>
            <a:endParaRPr lang="en-US"/>
          </a:p>
          <a:p>
            <a:pPr marL="0" lvl="0" indent="0" fontAlgn="auto">
              <a:spcBef>
                <a:spcPts val="0"/>
              </a:spcBef>
              <a:spcAft>
                <a:spcPts val="0"/>
              </a:spcAft>
              <a:buNone/>
              <a:defRPr/>
            </a:pPr>
            <a:endParaRPr lang="en-US" sz="2000" b="1"/>
          </a:p>
          <a:p>
            <a:pPr marL="0" indent="0">
              <a:buNone/>
            </a:pPr>
            <a:r>
              <a:rPr lang="en-US" sz="2500"/>
              <a:t>Jayden is an 8th grader who struggles with peer relationships and managing his anger. During a group activity in English class, a friend accidentally steps on his new shoes, and Jayden starts threatening to fight him. He throws a punch which almost lands on his English teacher when she tries to intervene. She quickly calls for support and clears the classroom of all other students.</a:t>
            </a:r>
          </a:p>
          <a:p>
            <a:pPr marL="0" indent="0">
              <a:buNone/>
            </a:pPr>
            <a:endParaRPr lang="en-US" sz="2500"/>
          </a:p>
          <a:p>
            <a:pPr marL="0" indent="0">
              <a:buNone/>
            </a:pPr>
            <a:r>
              <a:rPr lang="en-US" sz="2500"/>
              <a:t>The two behavioral interventionists who respond are now alone in the classroom with Jayden, who is still extremely agitated and kicking each of them as hard as he can. They work to use verbal de-escalation and encourage him to use his breathing strategies, but he is not hearing them. He tries to bite one of the BI's when they attempt to restrain him. They determine it is not going to be effective to use restraint, leave the classroom, and close the door, starting a seclusion.</a:t>
            </a:r>
          </a:p>
          <a:p>
            <a:pPr marL="0" indent="0">
              <a:buNone/>
            </a:pPr>
            <a:endParaRPr lang="en-US" sz="2500"/>
          </a:p>
          <a:p>
            <a:pPr marL="0" indent="0">
              <a:buNone/>
            </a:pPr>
            <a:r>
              <a:rPr lang="en-US" sz="2500"/>
              <a:t>As the adults observe through the window in the classroom door, Jayden slowly begins to enter a calmer state. He takes some deep breaths and eventually stops kicking the door. Jayden begins to walk around the classroom, pacing. He asks them to open the door so he can have a drink of water, but the BI's state that he needs to have a "calm body" and remain seated for at least 30 seconds before they will let him leave.</a:t>
            </a:r>
          </a:p>
          <a:p>
            <a:endParaRPr lang="en-US"/>
          </a:p>
        </p:txBody>
      </p:sp>
    </p:spTree>
    <p:extLst>
      <p:ext uri="{BB962C8B-B14F-4D97-AF65-F5344CB8AC3E}">
        <p14:creationId xmlns:p14="http://schemas.microsoft.com/office/powerpoint/2010/main" val="38974987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E70-C714-50B1-5591-10592CC7538B}"/>
              </a:ext>
            </a:extLst>
          </p:cNvPr>
          <p:cNvSpPr>
            <a:spLocks noGrp="1"/>
          </p:cNvSpPr>
          <p:nvPr>
            <p:ph type="title"/>
          </p:nvPr>
        </p:nvSpPr>
        <p:spPr/>
        <p:txBody>
          <a:bodyPr/>
          <a:lstStyle/>
          <a:p>
            <a:r>
              <a:rPr lang="en-US" sz="4800">
                <a:solidFill>
                  <a:schemeClr val="tx1"/>
                </a:solidFill>
              </a:rPr>
              <a:t>Poll 17 Answer</a:t>
            </a:r>
            <a:endParaRPr lang="en-US">
              <a:solidFill>
                <a:schemeClr val="tx1"/>
              </a:solidFill>
            </a:endParaRPr>
          </a:p>
        </p:txBody>
      </p:sp>
      <p:sp>
        <p:nvSpPr>
          <p:cNvPr id="3" name="Content Placeholder 2">
            <a:extLst>
              <a:ext uri="{FF2B5EF4-FFF2-40B4-BE49-F238E27FC236}">
                <a16:creationId xmlns:a16="http://schemas.microsoft.com/office/drawing/2014/main" id="{997CD094-0286-B3AD-8EFF-A0801E6B62BA}"/>
              </a:ext>
            </a:extLst>
          </p:cNvPr>
          <p:cNvSpPr>
            <a:spLocks noGrp="1"/>
          </p:cNvSpPr>
          <p:nvPr>
            <p:ph idx="1"/>
          </p:nvPr>
        </p:nvSpPr>
        <p:spPr/>
        <p:txBody>
          <a:bodyPr>
            <a:normAutofit fontScale="77500" lnSpcReduction="20000"/>
          </a:bodyPr>
          <a:lstStyle/>
          <a:p>
            <a:r>
              <a:rPr lang="en-US" sz="2800" b="1">
                <a:solidFill>
                  <a:schemeClr val="tx1"/>
                </a:solidFill>
              </a:rPr>
              <a:t>No, this use of seclusion is not permissible, as Jayden should have been allowed to leave the classroom (seclusion space) when he was no longer presenting a risk of physical harm through his behaviors.</a:t>
            </a:r>
          </a:p>
          <a:p>
            <a:pPr algn="ctr"/>
            <a:endParaRPr lang="en-US" sz="1050" b="1">
              <a:solidFill>
                <a:srgbClr val="00501C"/>
              </a:solidFill>
            </a:endParaRPr>
          </a:p>
          <a:p>
            <a:pPr marL="457200" indent="-457200">
              <a:buFont typeface="Arial" panose="020B0604020202020204" pitchFamily="34" charset="0"/>
              <a:buChar char="•"/>
            </a:pPr>
            <a:r>
              <a:rPr lang="en-US" sz="2000"/>
              <a:t>Seclusion is an emergency intervention that may only be used to prevent imminent physical harm</a:t>
            </a:r>
          </a:p>
          <a:p>
            <a:pPr marL="457200" indent="-457200">
              <a:buChar char="•"/>
            </a:pPr>
            <a:r>
              <a:rPr lang="en-US" sz="2000"/>
              <a:t>Seclusion must end when a student is no longer presenting this risk of harm OR if a less restrictive intervention could be effective</a:t>
            </a:r>
          </a:p>
          <a:p>
            <a:pPr marL="457200" indent="-457200">
              <a:buChar char="•"/>
            </a:pPr>
            <a:r>
              <a:rPr lang="en-US" sz="2000"/>
              <a:t>A student who is not following directions, but is no longer escalated to a level of physical danger, may not continue to be secluded</a:t>
            </a:r>
          </a:p>
          <a:p>
            <a:pPr marL="457200" indent="-457200">
              <a:buFont typeface="Arial" panose="020B0604020202020204" pitchFamily="34" charset="0"/>
              <a:buChar char="•"/>
            </a:pPr>
            <a:r>
              <a:rPr lang="en-US" sz="2000"/>
              <a:t>The student could be allowed to leave the room, or the trusted adult could enter the room to co-regulate with them further before they return to a situation with peers</a:t>
            </a:r>
          </a:p>
          <a:p>
            <a:endParaRPr lang="en-US"/>
          </a:p>
        </p:txBody>
      </p:sp>
    </p:spTree>
    <p:extLst>
      <p:ext uri="{BB962C8B-B14F-4D97-AF65-F5344CB8AC3E}">
        <p14:creationId xmlns:p14="http://schemas.microsoft.com/office/powerpoint/2010/main" val="38156961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3E1B6-0155-3144-D150-0667A5FB5316}"/>
              </a:ext>
            </a:extLst>
          </p:cNvPr>
          <p:cNvSpPr>
            <a:spLocks noGrp="1"/>
          </p:cNvSpPr>
          <p:nvPr>
            <p:ph type="title"/>
          </p:nvPr>
        </p:nvSpPr>
        <p:spPr/>
        <p:txBody>
          <a:bodyPr>
            <a:normAutofit/>
          </a:bodyPr>
          <a:lstStyle/>
          <a:p>
            <a:r>
              <a:rPr lang="en-US" altLang="en-US" sz="4000">
                <a:solidFill>
                  <a:schemeClr val="tx1"/>
                </a:solidFill>
              </a:rPr>
              <a:t>Following the Termination of the Intervention</a:t>
            </a:r>
            <a:endParaRPr lang="en-US" sz="4000">
              <a:solidFill>
                <a:schemeClr val="tx1"/>
              </a:solidFill>
            </a:endParaRPr>
          </a:p>
        </p:txBody>
      </p:sp>
      <p:sp>
        <p:nvSpPr>
          <p:cNvPr id="3" name="Content Placeholder 2">
            <a:extLst>
              <a:ext uri="{FF2B5EF4-FFF2-40B4-BE49-F238E27FC236}">
                <a16:creationId xmlns:a16="http://schemas.microsoft.com/office/drawing/2014/main" id="{DC488F85-E8E4-38F1-4564-1D29B0889CE4}"/>
              </a:ext>
            </a:extLst>
          </p:cNvPr>
          <p:cNvSpPr>
            <a:spLocks noGrp="1"/>
          </p:cNvSpPr>
          <p:nvPr>
            <p:ph idx="1"/>
          </p:nvPr>
        </p:nvSpPr>
        <p:spPr/>
        <p:txBody>
          <a:bodyPr>
            <a:normAutofit lnSpcReduction="10000"/>
          </a:bodyPr>
          <a:lstStyle/>
          <a:p>
            <a:pPr marL="457200" indent="-457200">
              <a:buFont typeface="Arial"/>
              <a:buChar char="•"/>
            </a:pPr>
            <a:r>
              <a:rPr lang="en-US" altLang="en-US" sz="2400"/>
              <a:t>Student shall be evaluated and monitored for the remainder of the school day</a:t>
            </a:r>
          </a:p>
          <a:p>
            <a:pPr marL="457200" indent="-457200">
              <a:buFont typeface="Arial"/>
              <a:buChar char="•"/>
            </a:pPr>
            <a:endParaRPr lang="en-US" altLang="en-US" sz="2400"/>
          </a:p>
          <a:p>
            <a:pPr marL="457200" indent="-457200">
              <a:buFont typeface="Arial"/>
              <a:buChar char="•"/>
            </a:pPr>
            <a:r>
              <a:rPr lang="en-US" altLang="en-US" sz="2400"/>
              <a:t>A routine physical/medical assessment shall be conducted by someone who was not involved in the intervention</a:t>
            </a:r>
          </a:p>
          <a:p>
            <a:endParaRPr lang="en-US" altLang="en-US" sz="2400"/>
          </a:p>
          <a:p>
            <a:pPr marL="457200" indent="-457200">
              <a:buFont typeface="Arial"/>
              <a:buChar char="•"/>
            </a:pPr>
            <a:r>
              <a:rPr lang="en-US" altLang="en-US" sz="2400"/>
              <a:t>Any injury received as a result of the intervention must be documented</a:t>
            </a:r>
          </a:p>
          <a:p>
            <a:endParaRPr lang="en-US"/>
          </a:p>
        </p:txBody>
      </p:sp>
    </p:spTree>
    <p:extLst>
      <p:ext uri="{BB962C8B-B14F-4D97-AF65-F5344CB8AC3E}">
        <p14:creationId xmlns:p14="http://schemas.microsoft.com/office/powerpoint/2010/main" val="23122187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F268-E339-9E09-F0DC-D7DEC3F581A5}"/>
              </a:ext>
            </a:extLst>
          </p:cNvPr>
          <p:cNvSpPr>
            <a:spLocks noGrp="1"/>
          </p:cNvSpPr>
          <p:nvPr>
            <p:ph type="title"/>
          </p:nvPr>
        </p:nvSpPr>
        <p:spPr/>
        <p:txBody>
          <a:bodyPr>
            <a:normAutofit/>
          </a:bodyPr>
          <a:lstStyle/>
          <a:p>
            <a:r>
              <a:rPr lang="en-US" altLang="en-US" sz="4000">
                <a:solidFill>
                  <a:schemeClr val="tx1"/>
                </a:solidFill>
              </a:rPr>
              <a:t>Reporting of Restraint/Seclusion</a:t>
            </a:r>
            <a:endParaRPr lang="en-US" sz="4000">
              <a:solidFill>
                <a:schemeClr val="tx1"/>
              </a:solidFill>
            </a:endParaRPr>
          </a:p>
        </p:txBody>
      </p:sp>
      <p:sp>
        <p:nvSpPr>
          <p:cNvPr id="3" name="Content Placeholder 2">
            <a:extLst>
              <a:ext uri="{FF2B5EF4-FFF2-40B4-BE49-F238E27FC236}">
                <a16:creationId xmlns:a16="http://schemas.microsoft.com/office/drawing/2014/main" id="{389256CC-31E8-9576-CE2C-3A86A3E46AE5}"/>
              </a:ext>
            </a:extLst>
          </p:cNvPr>
          <p:cNvSpPr>
            <a:spLocks noGrp="1"/>
          </p:cNvSpPr>
          <p:nvPr>
            <p:ph idx="1"/>
          </p:nvPr>
        </p:nvSpPr>
        <p:spPr/>
        <p:txBody>
          <a:bodyPr/>
          <a:lstStyle/>
          <a:p>
            <a:pPr marL="457200" indent="-457200">
              <a:buFont typeface="Arial"/>
              <a:buChar char="•"/>
            </a:pPr>
            <a:r>
              <a:rPr lang="en-US" altLang="en-US" sz="2800"/>
              <a:t>To the School Administrator:	</a:t>
            </a:r>
          </a:p>
          <a:p>
            <a:pPr marL="1200150" lvl="1" indent="-457200">
              <a:buFont typeface="Arial"/>
              <a:buChar char="•"/>
            </a:pPr>
            <a:r>
              <a:rPr lang="en-US" altLang="en-US" sz="2800"/>
              <a:t>As soon as possible, no later than the end of the school day on which the intervention occurred</a:t>
            </a:r>
          </a:p>
          <a:p>
            <a:endParaRPr lang="en-US"/>
          </a:p>
        </p:txBody>
      </p:sp>
    </p:spTree>
    <p:extLst>
      <p:ext uri="{BB962C8B-B14F-4D97-AF65-F5344CB8AC3E}">
        <p14:creationId xmlns:p14="http://schemas.microsoft.com/office/powerpoint/2010/main" val="20654531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3D4B7-4E84-BB4D-D056-0B732EDDA81A}"/>
              </a:ext>
            </a:extLst>
          </p:cNvPr>
          <p:cNvSpPr>
            <a:spLocks noGrp="1"/>
          </p:cNvSpPr>
          <p:nvPr>
            <p:ph type="title"/>
          </p:nvPr>
        </p:nvSpPr>
        <p:spPr/>
        <p:txBody>
          <a:bodyPr/>
          <a:lstStyle/>
          <a:p>
            <a:r>
              <a:rPr lang="en-US" altLang="en-US" sz="4800">
                <a:solidFill>
                  <a:schemeClr val="tx1"/>
                </a:solidFill>
              </a:rPr>
              <a:t>Reporting to Parents</a:t>
            </a:r>
            <a:endParaRPr lang="en-US">
              <a:solidFill>
                <a:schemeClr val="tx1"/>
              </a:solidFill>
            </a:endParaRPr>
          </a:p>
        </p:txBody>
      </p:sp>
      <p:sp>
        <p:nvSpPr>
          <p:cNvPr id="3" name="Content Placeholder 2">
            <a:extLst>
              <a:ext uri="{FF2B5EF4-FFF2-40B4-BE49-F238E27FC236}">
                <a16:creationId xmlns:a16="http://schemas.microsoft.com/office/drawing/2014/main" id="{2F692FBC-52C6-C3C7-8889-258622816E33}"/>
              </a:ext>
            </a:extLst>
          </p:cNvPr>
          <p:cNvSpPr>
            <a:spLocks noGrp="1"/>
          </p:cNvSpPr>
          <p:nvPr>
            <p:ph idx="1"/>
          </p:nvPr>
        </p:nvSpPr>
        <p:spPr/>
        <p:txBody>
          <a:bodyPr>
            <a:normAutofit lnSpcReduction="10000"/>
          </a:bodyPr>
          <a:lstStyle/>
          <a:p>
            <a:pPr marL="457200" indent="-457200">
              <a:buFont typeface="Arial"/>
              <a:buChar char="•"/>
            </a:pPr>
            <a:r>
              <a:rPr lang="en-US" sz="2800"/>
              <a:t>To the parents/guardians:</a:t>
            </a:r>
          </a:p>
          <a:p>
            <a:endParaRPr lang="en-US" sz="800"/>
          </a:p>
          <a:p>
            <a:pPr marL="1200150" lvl="1" indent="-457200">
              <a:buFont typeface="Arial"/>
              <a:buChar char="•"/>
            </a:pPr>
            <a:r>
              <a:rPr lang="en-US" sz="2200"/>
              <a:t>School administrator must make documented attempt to provide verbal or electronic notice to parents as soon as possible, no later than the school day on which the intervention occurred</a:t>
            </a:r>
          </a:p>
          <a:p>
            <a:pPr lvl="1" indent="0">
              <a:buNone/>
            </a:pPr>
            <a:endParaRPr lang="en-US" sz="2200"/>
          </a:p>
          <a:p>
            <a:pPr marL="1200150" lvl="1" indent="-457200">
              <a:buFont typeface="Arial"/>
              <a:buChar char="•"/>
            </a:pPr>
            <a:r>
              <a:rPr lang="en-US" sz="2200"/>
              <a:t>Written notice must be provided to parents within 24 hours of  the intervention</a:t>
            </a:r>
          </a:p>
          <a:p>
            <a:pPr lvl="1" indent="0">
              <a:buNone/>
            </a:pPr>
            <a:endParaRPr lang="en-US" sz="2200"/>
          </a:p>
          <a:p>
            <a:pPr marL="1200150" lvl="1" indent="-457200">
              <a:buFont typeface="Arial"/>
              <a:buChar char="•"/>
            </a:pPr>
            <a:r>
              <a:rPr lang="en-US" sz="2200"/>
              <a:t>Written notice must include an invitation for the parents to participate in debriefing</a:t>
            </a:r>
          </a:p>
          <a:p>
            <a:endParaRPr lang="en-US"/>
          </a:p>
        </p:txBody>
      </p:sp>
    </p:spTree>
    <p:extLst>
      <p:ext uri="{BB962C8B-B14F-4D97-AF65-F5344CB8AC3E}">
        <p14:creationId xmlns:p14="http://schemas.microsoft.com/office/powerpoint/2010/main" val="4035694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29BB8-06B8-34B9-4811-EAD1C6804123}"/>
              </a:ext>
            </a:extLst>
          </p:cNvPr>
          <p:cNvSpPr>
            <a:spLocks noGrp="1"/>
          </p:cNvSpPr>
          <p:nvPr>
            <p:ph type="title"/>
          </p:nvPr>
        </p:nvSpPr>
        <p:spPr/>
        <p:txBody>
          <a:bodyPr>
            <a:normAutofit/>
          </a:bodyPr>
          <a:lstStyle/>
          <a:p>
            <a:r>
              <a:rPr lang="en-US" sz="4000">
                <a:solidFill>
                  <a:schemeClr val="tx1"/>
                </a:solidFill>
              </a:rPr>
              <a:t>Reporting to the Superintendent</a:t>
            </a:r>
          </a:p>
        </p:txBody>
      </p:sp>
      <p:sp>
        <p:nvSpPr>
          <p:cNvPr id="3" name="Content Placeholder 2">
            <a:extLst>
              <a:ext uri="{FF2B5EF4-FFF2-40B4-BE49-F238E27FC236}">
                <a16:creationId xmlns:a16="http://schemas.microsoft.com/office/drawing/2014/main" id="{49108982-F9B6-DE41-0FBC-2E9987CA2BD0}"/>
              </a:ext>
            </a:extLst>
          </p:cNvPr>
          <p:cNvSpPr>
            <a:spLocks noGrp="1"/>
          </p:cNvSpPr>
          <p:nvPr>
            <p:ph idx="1"/>
          </p:nvPr>
        </p:nvSpPr>
        <p:spPr/>
        <p:txBody>
          <a:bodyPr>
            <a:normAutofit fontScale="92500" lnSpcReduction="10000"/>
          </a:bodyPr>
          <a:lstStyle/>
          <a:p>
            <a:pPr marL="457200" indent="-457200">
              <a:buFont typeface="Arial"/>
              <a:buChar char="•"/>
            </a:pPr>
            <a:r>
              <a:rPr lang="en-US" sz="2800"/>
              <a:t>To the superintendent within 3 school days of the incident:</a:t>
            </a:r>
          </a:p>
          <a:p>
            <a:pPr marL="457200" indent="-457200">
              <a:buFont typeface="Arial"/>
              <a:buChar char="•"/>
            </a:pPr>
            <a:endParaRPr lang="en-US" sz="1600"/>
          </a:p>
          <a:p>
            <a:pPr marL="1200150" lvl="1" indent="-457200">
              <a:buFont typeface="Arial"/>
              <a:buChar char="•"/>
            </a:pPr>
            <a:r>
              <a:rPr lang="en-US" sz="2200"/>
              <a:t>Any death, injury, or hospitalization</a:t>
            </a:r>
          </a:p>
          <a:p>
            <a:pPr marL="1200150" lvl="1" indent="-457200">
              <a:buFont typeface="Arial"/>
              <a:buChar char="•"/>
            </a:pPr>
            <a:r>
              <a:rPr lang="en-US" sz="2200"/>
              <a:t>An individual staff member who’s used restraint or seclusion 3 separate times on one or more students</a:t>
            </a:r>
          </a:p>
          <a:p>
            <a:pPr marL="1200150" lvl="1" indent="-457200">
              <a:buFont typeface="Arial"/>
              <a:buChar char="•"/>
            </a:pPr>
            <a:r>
              <a:rPr lang="en-US" sz="2200"/>
              <a:t>The intervention lasted more than 15 minutes</a:t>
            </a:r>
          </a:p>
          <a:p>
            <a:pPr marL="1200150" lvl="1" indent="-457200">
              <a:buFont typeface="Arial"/>
              <a:buChar char="•"/>
            </a:pPr>
            <a:r>
              <a:rPr lang="en-US" sz="2200"/>
              <a:t>A student has been restrained or secluded 3 or more times per school year</a:t>
            </a:r>
          </a:p>
          <a:p>
            <a:pPr marL="1200150" lvl="1" indent="-457200">
              <a:buFont typeface="Arial"/>
              <a:buChar char="•"/>
            </a:pPr>
            <a:r>
              <a:rPr lang="en-US" sz="2200"/>
              <a:t>A student has been restrained or secluded more than once in one school day</a:t>
            </a:r>
          </a:p>
          <a:p>
            <a:pPr marL="1200150" lvl="1" indent="-457200">
              <a:buFont typeface="Arial"/>
              <a:buChar char="•"/>
            </a:pPr>
            <a:r>
              <a:rPr lang="en-US" sz="2200"/>
              <a:t>The intervention was used in violation of the rules</a:t>
            </a:r>
          </a:p>
          <a:p>
            <a:endParaRPr lang="en-US"/>
          </a:p>
        </p:txBody>
      </p:sp>
    </p:spTree>
    <p:extLst>
      <p:ext uri="{BB962C8B-B14F-4D97-AF65-F5344CB8AC3E}">
        <p14:creationId xmlns:p14="http://schemas.microsoft.com/office/powerpoint/2010/main" val="23559035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BAABE-78D7-B425-2302-DB0F1ECFF8E4}"/>
              </a:ext>
            </a:extLst>
          </p:cNvPr>
          <p:cNvSpPr>
            <a:spLocks noGrp="1"/>
          </p:cNvSpPr>
          <p:nvPr>
            <p:ph type="title"/>
          </p:nvPr>
        </p:nvSpPr>
        <p:spPr/>
        <p:txBody>
          <a:bodyPr/>
          <a:lstStyle/>
          <a:p>
            <a:r>
              <a:rPr lang="en-US" sz="4800">
                <a:solidFill>
                  <a:schemeClr val="tx1"/>
                </a:solidFill>
              </a:rPr>
              <a:t>Reporting to the AOE</a:t>
            </a:r>
            <a:endParaRPr lang="en-US">
              <a:solidFill>
                <a:schemeClr val="tx1"/>
              </a:solidFill>
            </a:endParaRPr>
          </a:p>
        </p:txBody>
      </p:sp>
      <p:sp>
        <p:nvSpPr>
          <p:cNvPr id="3" name="Content Placeholder 2">
            <a:extLst>
              <a:ext uri="{FF2B5EF4-FFF2-40B4-BE49-F238E27FC236}">
                <a16:creationId xmlns:a16="http://schemas.microsoft.com/office/drawing/2014/main" id="{D24A857A-33E1-375B-1643-6E2C599FE8A8}"/>
              </a:ext>
            </a:extLst>
          </p:cNvPr>
          <p:cNvSpPr>
            <a:spLocks noGrp="1"/>
          </p:cNvSpPr>
          <p:nvPr>
            <p:ph idx="1"/>
          </p:nvPr>
        </p:nvSpPr>
        <p:spPr/>
        <p:txBody>
          <a:bodyPr/>
          <a:lstStyle/>
          <a:p>
            <a:pPr marL="457200" indent="-457200">
              <a:buFont typeface="Arial"/>
              <a:buChar char="•"/>
            </a:pPr>
            <a:r>
              <a:rPr lang="en-US" sz="2800"/>
              <a:t>To the secretary of the Agency of Education within three school days of the superintendent’s receipt of the report:</a:t>
            </a:r>
          </a:p>
          <a:p>
            <a:endParaRPr lang="en-US" sz="800"/>
          </a:p>
          <a:p>
            <a:pPr marL="1200150" lvl="1" indent="-457200">
              <a:buFont typeface="Arial"/>
              <a:buChar char="•"/>
            </a:pPr>
            <a:r>
              <a:rPr lang="en-US" sz="2200"/>
              <a:t>Death or injury requiring outside medical attention</a:t>
            </a:r>
          </a:p>
          <a:p>
            <a:pPr lvl="1" indent="0">
              <a:buNone/>
            </a:pPr>
            <a:endParaRPr lang="en-US" sz="2200"/>
          </a:p>
          <a:p>
            <a:pPr marL="1200150" lvl="1" indent="-457200">
              <a:buFont typeface="Arial"/>
              <a:buChar char="•"/>
            </a:pPr>
            <a:r>
              <a:rPr lang="en-US" sz="2200"/>
              <a:t>Duration of more than 30 minutes</a:t>
            </a:r>
          </a:p>
          <a:p>
            <a:pPr lvl="1" indent="0">
              <a:buNone/>
            </a:pPr>
            <a:endParaRPr lang="en-US" sz="2200"/>
          </a:p>
          <a:p>
            <a:pPr marL="1200150" lvl="1" indent="-457200">
              <a:buFont typeface="Arial"/>
              <a:buChar char="•"/>
            </a:pPr>
            <a:r>
              <a:rPr lang="en-US" sz="2200"/>
              <a:t>Violation of the rule</a:t>
            </a:r>
          </a:p>
          <a:p>
            <a:pPr marL="1200150" lvl="1" indent="-457200">
              <a:buFont typeface="Arial"/>
              <a:buChar char="•"/>
            </a:pPr>
            <a:endParaRPr lang="en-US"/>
          </a:p>
          <a:p>
            <a:endParaRPr lang="en-US"/>
          </a:p>
        </p:txBody>
      </p:sp>
    </p:spTree>
    <p:extLst>
      <p:ext uri="{BB962C8B-B14F-4D97-AF65-F5344CB8AC3E}">
        <p14:creationId xmlns:p14="http://schemas.microsoft.com/office/powerpoint/2010/main" val="17663024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7CF6-9070-61B7-7483-143F6AF25EC1}"/>
              </a:ext>
            </a:extLst>
          </p:cNvPr>
          <p:cNvSpPr>
            <a:spLocks noGrp="1"/>
          </p:cNvSpPr>
          <p:nvPr>
            <p:ph type="title"/>
          </p:nvPr>
        </p:nvSpPr>
        <p:spPr/>
        <p:txBody>
          <a:bodyPr/>
          <a:lstStyle/>
          <a:p>
            <a:r>
              <a:rPr lang="en-US" sz="4800">
                <a:solidFill>
                  <a:schemeClr val="tx1"/>
                </a:solidFill>
              </a:rPr>
              <a:t>New Reporting Form</a:t>
            </a:r>
            <a:endParaRPr lang="en-US">
              <a:solidFill>
                <a:schemeClr val="tx1"/>
              </a:solidFill>
            </a:endParaRPr>
          </a:p>
        </p:txBody>
      </p:sp>
      <p:sp>
        <p:nvSpPr>
          <p:cNvPr id="3" name="Content Placeholder 2">
            <a:extLst>
              <a:ext uri="{FF2B5EF4-FFF2-40B4-BE49-F238E27FC236}">
                <a16:creationId xmlns:a16="http://schemas.microsoft.com/office/drawing/2014/main" id="{B4E98498-FAD3-4862-8B9F-F1C2482CF4D2}"/>
              </a:ext>
            </a:extLst>
          </p:cNvPr>
          <p:cNvSpPr>
            <a:spLocks noGrp="1"/>
          </p:cNvSpPr>
          <p:nvPr>
            <p:ph idx="1"/>
          </p:nvPr>
        </p:nvSpPr>
        <p:spPr/>
        <p:txBody>
          <a:bodyPr vert="horz" lIns="0" tIns="45720" rIns="0" bIns="45720" rtlCol="0" anchor="t">
            <a:normAutofit/>
          </a:bodyPr>
          <a:lstStyle/>
          <a:p>
            <a:pPr marL="457200" indent="-457200">
              <a:buFont typeface="Arial"/>
              <a:buChar char="•"/>
            </a:pPr>
            <a:r>
              <a:rPr lang="en-US" sz="2000">
                <a:latin typeface="Arial"/>
                <a:cs typeface="Arial"/>
              </a:rPr>
              <a:t>For incidents that meet the criteria to be reported to the Secretary/Agency of Education,</a:t>
            </a:r>
            <a:r>
              <a:rPr lang="en-US">
                <a:latin typeface="Arial"/>
                <a:cs typeface="Arial"/>
              </a:rPr>
              <a:t> reports</a:t>
            </a:r>
            <a:r>
              <a:rPr lang="en-US" sz="2000">
                <a:latin typeface="Arial"/>
                <a:cs typeface="Arial"/>
              </a:rPr>
              <a:t> </a:t>
            </a:r>
            <a:r>
              <a:rPr lang="en-US">
                <a:latin typeface="Arial"/>
                <a:cs typeface="Arial"/>
              </a:rPr>
              <a:t>must </a:t>
            </a:r>
            <a:r>
              <a:rPr lang="en-US" sz="2000">
                <a:latin typeface="Arial"/>
                <a:cs typeface="Arial"/>
              </a:rPr>
              <a:t>be sent virtually</a:t>
            </a:r>
          </a:p>
          <a:p>
            <a:pPr marL="457200" indent="-457200">
              <a:buFont typeface="Arial"/>
              <a:buChar char="•"/>
            </a:pPr>
            <a:r>
              <a:rPr lang="en-US" sz="2000">
                <a:latin typeface="Arial"/>
                <a:cs typeface="Arial"/>
              </a:rPr>
              <a:t>Link to the online form is available on state webpage </a:t>
            </a:r>
            <a:r>
              <a:rPr lang="en-US" b="1">
                <a:latin typeface="Arial"/>
                <a:cs typeface="Arial"/>
              </a:rPr>
              <a:t>Note – This Link Has Changed! Do Not Use Older Bookmarked Links!</a:t>
            </a:r>
            <a:endParaRPr lang="en-US" sz="2000"/>
          </a:p>
          <a:p>
            <a:pPr marL="457200" indent="-457200">
              <a:buFont typeface="Arial"/>
              <a:buChar char="•"/>
            </a:pPr>
            <a:r>
              <a:rPr lang="en-US" sz="2000">
                <a:latin typeface="Arial"/>
                <a:cs typeface="Arial"/>
              </a:rPr>
              <a:t>Allows better data collection and analysis so that we can offer support to those in the field and examine trends in incidents of restraint and seclusion in schools</a:t>
            </a:r>
            <a:endParaRPr lang="en-US">
              <a:latin typeface="Arial"/>
              <a:cs typeface="Arial"/>
            </a:endParaRPr>
          </a:p>
          <a:p>
            <a:endParaRPr lang="en-US"/>
          </a:p>
        </p:txBody>
      </p:sp>
    </p:spTree>
    <p:extLst>
      <p:ext uri="{BB962C8B-B14F-4D97-AF65-F5344CB8AC3E}">
        <p14:creationId xmlns:p14="http://schemas.microsoft.com/office/powerpoint/2010/main" val="9585501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A8FFEA1-1B69-4F42-B552-0CCF725968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 name="Rectangle 10">
            <a:extLst>
              <a:ext uri="{FF2B5EF4-FFF2-40B4-BE49-F238E27FC236}">
                <a16:creationId xmlns:a16="http://schemas.microsoft.com/office/drawing/2014/main" id="{AA3C9226-5EC8-460B-82D7-72AA994DF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3" name="Straight Connector 12">
            <a:extLst>
              <a:ext uri="{FF2B5EF4-FFF2-40B4-BE49-F238E27FC236}">
                <a16:creationId xmlns:a16="http://schemas.microsoft.com/office/drawing/2014/main" id="{62A90A9D-33DF-408E-BF4C-F82588935C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43"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7D8A9447-DEFF-40A5-8673-B7A365C3F8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pic>
        <p:nvPicPr>
          <p:cNvPr id="4" name="Content Placeholder 3" descr="Several cartoon people have speech bubbles and thought bubbles above their heads." title="Comments and questions image">
            <a:extLst>
              <a:ext uri="{FF2B5EF4-FFF2-40B4-BE49-F238E27FC236}">
                <a16:creationId xmlns:a16="http://schemas.microsoft.com/office/drawing/2014/main" id="{F514A38F-1524-F82B-261A-77F1D32B66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5499" y="1769871"/>
            <a:ext cx="4706750" cy="3318258"/>
          </a:xfrm>
          <a:prstGeom prst="rect">
            <a:avLst/>
          </a:prstGeom>
        </p:spPr>
      </p:pic>
      <p:sp>
        <p:nvSpPr>
          <p:cNvPr id="17" name="Rectangle 16">
            <a:extLst>
              <a:ext uri="{FF2B5EF4-FFF2-40B4-BE49-F238E27FC236}">
                <a16:creationId xmlns:a16="http://schemas.microsoft.com/office/drawing/2014/main" id="{290C21F9-FD6D-4457-B130-1A531F242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710114" y="0"/>
            <a:ext cx="3438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ECF6FC9-9852-58D5-8897-D91FF4FF3EAD}"/>
              </a:ext>
            </a:extLst>
          </p:cNvPr>
          <p:cNvSpPr>
            <a:spLocks noGrp="1"/>
          </p:cNvSpPr>
          <p:nvPr>
            <p:ph type="title"/>
          </p:nvPr>
        </p:nvSpPr>
        <p:spPr>
          <a:xfrm>
            <a:off x="6072663" y="640080"/>
            <a:ext cx="2744435" cy="2926080"/>
          </a:xfrm>
        </p:spPr>
        <p:txBody>
          <a:bodyPr vert="horz" lIns="91440" tIns="45720" rIns="91440" bIns="45720" rtlCol="0" anchor="b">
            <a:normAutofit/>
          </a:bodyPr>
          <a:lstStyle/>
          <a:p>
            <a:r>
              <a:rPr lang="en-US" sz="3800" b="1">
                <a:solidFill>
                  <a:srgbClr val="FFFFFF"/>
                </a:solidFill>
              </a:rPr>
              <a:t>Comments and</a:t>
            </a:r>
            <a:br>
              <a:rPr lang="en-US" sz="3800" b="1">
                <a:solidFill>
                  <a:srgbClr val="FFFFFF"/>
                </a:solidFill>
              </a:rPr>
            </a:br>
            <a:r>
              <a:rPr lang="en-US" sz="3800" b="1">
                <a:solidFill>
                  <a:srgbClr val="FFFFFF"/>
                </a:solidFill>
              </a:rPr>
              <a:t>Questions</a:t>
            </a:r>
            <a:endParaRPr lang="en-US" sz="3800">
              <a:solidFill>
                <a:srgbClr val="FFFFFF"/>
              </a:solidFill>
            </a:endParaRPr>
          </a:p>
        </p:txBody>
      </p:sp>
      <p:sp>
        <p:nvSpPr>
          <p:cNvPr id="19" name="Rectangle 18">
            <a:extLst>
              <a:ext uri="{FF2B5EF4-FFF2-40B4-BE49-F238E27FC236}">
                <a16:creationId xmlns:a16="http://schemas.microsoft.com/office/drawing/2014/main" id="{28F6EF4B-2F40-485B-9F36-084731486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67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5057576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BDBAB-37C8-E528-C97A-438927191D13}"/>
              </a:ext>
            </a:extLst>
          </p:cNvPr>
          <p:cNvSpPr>
            <a:spLocks noGrp="1"/>
          </p:cNvSpPr>
          <p:nvPr>
            <p:ph type="title"/>
          </p:nvPr>
        </p:nvSpPr>
        <p:spPr/>
        <p:txBody>
          <a:bodyPr/>
          <a:lstStyle/>
          <a:p>
            <a:r>
              <a:rPr lang="en-US">
                <a:solidFill>
                  <a:schemeClr val="tx1"/>
                </a:solidFill>
              </a:rPr>
              <a:t>Agency of Education Contacts</a:t>
            </a:r>
          </a:p>
        </p:txBody>
      </p:sp>
      <p:sp>
        <p:nvSpPr>
          <p:cNvPr id="3" name="Content Placeholder 2">
            <a:extLst>
              <a:ext uri="{FF2B5EF4-FFF2-40B4-BE49-F238E27FC236}">
                <a16:creationId xmlns:a16="http://schemas.microsoft.com/office/drawing/2014/main" id="{33DE1550-0539-7AE1-90DB-08C691CFC2E5}"/>
              </a:ext>
            </a:extLst>
          </p:cNvPr>
          <p:cNvSpPr>
            <a:spLocks noGrp="1"/>
          </p:cNvSpPr>
          <p:nvPr>
            <p:ph idx="1"/>
          </p:nvPr>
        </p:nvSpPr>
        <p:spPr/>
        <p:txBody>
          <a:bodyPr vert="horz" lIns="0" tIns="45720" rIns="0" bIns="45720" rtlCol="0" anchor="t">
            <a:normAutofit/>
          </a:bodyPr>
          <a:lstStyle/>
          <a:p>
            <a:r>
              <a:rPr lang="en-US">
                <a:latin typeface="Arial"/>
                <a:cs typeface="Arial"/>
                <a:hlinkClick r:id="rId2"/>
              </a:rPr>
              <a:t>Tracy.harris@vermont.gov</a:t>
            </a:r>
            <a:r>
              <a:rPr lang="en-US">
                <a:latin typeface="Arial"/>
                <a:cs typeface="Arial"/>
              </a:rPr>
              <a:t> </a:t>
            </a:r>
          </a:p>
          <a:p>
            <a:endParaRPr lang="en-US">
              <a:latin typeface="Arial"/>
              <a:cs typeface="Arial"/>
            </a:endParaRPr>
          </a:p>
          <a:p>
            <a:r>
              <a:rPr lang="en-US">
                <a:latin typeface="Arial"/>
                <a:cs typeface="Arial"/>
                <a:hlinkClick r:id="rId3"/>
              </a:rPr>
              <a:t>Meghan.jaird@vermont.gov</a:t>
            </a:r>
            <a:r>
              <a:rPr lang="en-US">
                <a:latin typeface="Arial"/>
                <a:cs typeface="Arial"/>
              </a:rPr>
              <a:t> </a:t>
            </a:r>
          </a:p>
          <a:p>
            <a:endParaRPr lang="en-US">
              <a:latin typeface="Arial"/>
              <a:cs typeface="Arial"/>
            </a:endParaRPr>
          </a:p>
          <a:p>
            <a:r>
              <a:rPr lang="en-US">
                <a:latin typeface="Arial"/>
                <a:cs typeface="Arial"/>
                <a:hlinkClick r:id="rId4"/>
              </a:rPr>
              <a:t>Thomas.faris@vermont.gov</a:t>
            </a:r>
            <a:r>
              <a:rPr lang="en-US">
                <a:latin typeface="Arial"/>
                <a:cs typeface="Arial"/>
              </a:rPr>
              <a:t> </a:t>
            </a:r>
            <a:endParaRPr lang="en-US"/>
          </a:p>
        </p:txBody>
      </p:sp>
    </p:spTree>
    <p:extLst>
      <p:ext uri="{BB962C8B-B14F-4D97-AF65-F5344CB8AC3E}">
        <p14:creationId xmlns:p14="http://schemas.microsoft.com/office/powerpoint/2010/main" val="3605185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B0B0A-631F-4F43-9C45-534928D3B326}"/>
              </a:ext>
            </a:extLst>
          </p:cNvPr>
          <p:cNvSpPr>
            <a:spLocks noGrp="1"/>
          </p:cNvSpPr>
          <p:nvPr>
            <p:ph type="title"/>
          </p:nvPr>
        </p:nvSpPr>
        <p:spPr/>
        <p:txBody>
          <a:bodyPr/>
          <a:lstStyle/>
          <a:p>
            <a:r>
              <a:rPr lang="en-US" sz="4800">
                <a:solidFill>
                  <a:schemeClr val="tx1"/>
                </a:solidFill>
              </a:rPr>
              <a:t>Poll 1</a:t>
            </a:r>
            <a:endParaRPr lang="en-US">
              <a:solidFill>
                <a:schemeClr val="tx1"/>
              </a:solidFill>
            </a:endParaRPr>
          </a:p>
        </p:txBody>
      </p:sp>
      <p:sp>
        <p:nvSpPr>
          <p:cNvPr id="3" name="Content Placeholder 2">
            <a:extLst>
              <a:ext uri="{FF2B5EF4-FFF2-40B4-BE49-F238E27FC236}">
                <a16:creationId xmlns:a16="http://schemas.microsoft.com/office/drawing/2014/main" id="{4A9D0431-72CE-45A5-A2CD-51BC55F0CCA9}"/>
              </a:ext>
            </a:extLst>
          </p:cNvPr>
          <p:cNvSpPr>
            <a:spLocks noGrp="1"/>
          </p:cNvSpPr>
          <p:nvPr>
            <p:ph idx="1"/>
          </p:nvPr>
        </p:nvSpPr>
        <p:spPr/>
        <p:txBody>
          <a:bodyPr vert="horz" lIns="0" tIns="45720" rIns="0" bIns="45720" rtlCol="0" anchor="t">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b="1">
                <a:solidFill>
                  <a:schemeClr val="tx1"/>
                </a:solidFill>
                <a:latin typeface="+mj-lt"/>
              </a:rPr>
              <a:t>Does the following incident involve the use of seclusion?  </a:t>
            </a:r>
            <a:endParaRPr lang="en-US">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400" b="1">
                <a:solidFill>
                  <a:schemeClr val="tx1"/>
                </a:solidFill>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a:solidFill>
                <a:schemeClr val="tx1"/>
              </a:solidFill>
              <a:latin typeface="+mj-lt"/>
            </a:endParaRPr>
          </a:p>
          <a:p>
            <a:pPr marL="0" lvl="0" indent="0" fontAlgn="auto">
              <a:spcBef>
                <a:spcPts val="0"/>
              </a:spcBef>
              <a:spcAft>
                <a:spcPts val="0"/>
              </a:spcAft>
              <a:buNone/>
              <a:defRPr/>
            </a:pPr>
            <a:r>
              <a:rPr lang="en-US" sz="2000">
                <a:solidFill>
                  <a:schemeClr val="tx1"/>
                </a:solidFill>
                <a:latin typeface="Arial"/>
                <a:cs typeface="Arial"/>
              </a:rPr>
              <a:t>Zuri began kicking a peer who was in line in front of her and wouldn’t stop when her Behavior Interventionist (BI) attempted to intervene and de-escalate.</a:t>
            </a:r>
          </a:p>
          <a:p>
            <a:pPr marL="0" lvl="0" indent="0" fontAlgn="auto">
              <a:spcBef>
                <a:spcPts val="0"/>
              </a:spcBef>
              <a:spcAft>
                <a:spcPts val="0"/>
              </a:spcAft>
              <a:buNone/>
              <a:defRPr/>
            </a:pPr>
            <a:endParaRPr lang="en-US" sz="1200">
              <a:solidFill>
                <a:schemeClr val="tx1"/>
              </a:solidFill>
            </a:endParaRPr>
          </a:p>
          <a:p>
            <a:pPr marL="0" lvl="0" indent="0" fontAlgn="auto">
              <a:spcBef>
                <a:spcPts val="0"/>
              </a:spcBef>
              <a:spcAft>
                <a:spcPts val="0"/>
              </a:spcAft>
              <a:buNone/>
              <a:defRPr/>
            </a:pPr>
            <a:r>
              <a:rPr lang="en-US" sz="2000">
                <a:solidFill>
                  <a:schemeClr val="tx1"/>
                </a:solidFill>
                <a:latin typeface="Arial"/>
                <a:cs typeface="Arial"/>
              </a:rPr>
              <a:t>The BI walked with her into the “quiet room,” where the door was closed and Zuri was not permitted to leave until she’d discussed the incident with her BI. </a:t>
            </a:r>
          </a:p>
          <a:p>
            <a:pPr marL="0" lvl="0" indent="0" fontAlgn="auto">
              <a:spcBef>
                <a:spcPts val="0"/>
              </a:spcBef>
              <a:spcAft>
                <a:spcPts val="0"/>
              </a:spcAft>
              <a:buNone/>
              <a:defRPr/>
            </a:pPr>
            <a:r>
              <a:rPr lang="en-US" sz="2000">
                <a:solidFill>
                  <a:schemeClr val="tx1"/>
                </a:solidFill>
              </a:rPr>
              <a:t> </a:t>
            </a:r>
          </a:p>
          <a:p>
            <a:pPr marL="0" lvl="0" indent="0" fontAlgn="auto">
              <a:spcBef>
                <a:spcPts val="0"/>
              </a:spcBef>
              <a:spcAft>
                <a:spcPts val="0"/>
              </a:spcAft>
              <a:buNone/>
              <a:defRPr/>
            </a:pPr>
            <a:r>
              <a:rPr lang="en-US" sz="2000">
                <a:solidFill>
                  <a:schemeClr val="tx1"/>
                </a:solidFill>
                <a:latin typeface="Arial"/>
                <a:cs typeface="Arial"/>
              </a:rPr>
              <a:t>Together, Zuri and her BI processed the situation and made a plan for what to do the next time she became upset with a peer.</a:t>
            </a:r>
          </a:p>
          <a:p>
            <a:pPr marL="274320" indent="-274320">
              <a:buSzPct val="125000"/>
              <a:buFont typeface="Arial" panose="020B0604020202020204" pitchFamily="34" charset="0"/>
              <a:buChar char="•"/>
            </a:pPr>
            <a:endParaRPr lang="en-US">
              <a:solidFill>
                <a:schemeClr val="tx1"/>
              </a:solidFill>
            </a:endParaRPr>
          </a:p>
        </p:txBody>
      </p:sp>
    </p:spTree>
    <p:extLst>
      <p:ext uri="{BB962C8B-B14F-4D97-AF65-F5344CB8AC3E}">
        <p14:creationId xmlns:p14="http://schemas.microsoft.com/office/powerpoint/2010/main" val="32377668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AA9C1-2B82-EC16-D839-442E281EC0F2}"/>
              </a:ext>
            </a:extLst>
          </p:cNvPr>
          <p:cNvSpPr>
            <a:spLocks noGrp="1"/>
          </p:cNvSpPr>
          <p:nvPr>
            <p:ph type="title"/>
          </p:nvPr>
        </p:nvSpPr>
        <p:spPr/>
        <p:txBody>
          <a:bodyPr/>
          <a:lstStyle/>
          <a:p>
            <a:r>
              <a:rPr lang="en-US" sz="4800">
                <a:solidFill>
                  <a:schemeClr val="tx1"/>
                </a:solidFill>
              </a:rPr>
              <a:t>Additional Information</a:t>
            </a:r>
            <a:endParaRPr lang="en-US">
              <a:solidFill>
                <a:schemeClr val="tx1"/>
              </a:solidFill>
            </a:endParaRPr>
          </a:p>
        </p:txBody>
      </p:sp>
      <p:sp>
        <p:nvSpPr>
          <p:cNvPr id="3" name="Content Placeholder 2">
            <a:extLst>
              <a:ext uri="{FF2B5EF4-FFF2-40B4-BE49-F238E27FC236}">
                <a16:creationId xmlns:a16="http://schemas.microsoft.com/office/drawing/2014/main" id="{37594ACD-8844-EE38-03E1-A08ED6B96CBA}"/>
              </a:ext>
            </a:extLst>
          </p:cNvPr>
          <p:cNvSpPr>
            <a:spLocks noGrp="1"/>
          </p:cNvSpPr>
          <p:nvPr>
            <p:ph idx="1"/>
          </p:nvPr>
        </p:nvSpPr>
        <p:spPr/>
        <p:txBody>
          <a:bodyPr vert="horz" lIns="0" tIns="45720" rIns="0" bIns="45720" rtlCol="0" anchor="t">
            <a:normAutofit/>
          </a:bodyPr>
          <a:lstStyle/>
          <a:p>
            <a:pPr marL="0" indent="0">
              <a:buNone/>
            </a:pPr>
            <a:r>
              <a:rPr lang="en-US" sz="2400" b="1">
                <a:solidFill>
                  <a:schemeClr val="tx1"/>
                </a:solidFill>
                <a:latin typeface="Arial"/>
                <a:cs typeface="Arial"/>
              </a:rPr>
              <a:t>Additional slides, addressing assessment, monitoring, reporting, and debriefing</a:t>
            </a:r>
            <a:r>
              <a:rPr lang="en-US" sz="1400" b="1">
                <a:solidFill>
                  <a:schemeClr val="tx1"/>
                </a:solidFill>
                <a:latin typeface="Arial"/>
                <a:cs typeface="Arial"/>
              </a:rPr>
              <a:t>, </a:t>
            </a:r>
            <a:r>
              <a:rPr lang="en-US" sz="2400" b="1">
                <a:solidFill>
                  <a:schemeClr val="tx1"/>
                </a:solidFill>
                <a:latin typeface="Arial"/>
                <a:cs typeface="Arial"/>
              </a:rPr>
              <a:t>are provided below.</a:t>
            </a:r>
            <a:endParaRPr lang="en-US" sz="2400">
              <a:solidFill>
                <a:schemeClr val="tx1"/>
              </a:solidFill>
              <a:latin typeface="Arial"/>
            </a:endParaRPr>
          </a:p>
          <a:p>
            <a:endParaRPr lang="en-US" sz="2400"/>
          </a:p>
        </p:txBody>
      </p:sp>
    </p:spTree>
    <p:extLst>
      <p:ext uri="{BB962C8B-B14F-4D97-AF65-F5344CB8AC3E}">
        <p14:creationId xmlns:p14="http://schemas.microsoft.com/office/powerpoint/2010/main" val="120478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AE20E-7187-F630-2A7A-225481B7B1B4}"/>
              </a:ext>
            </a:extLst>
          </p:cNvPr>
          <p:cNvSpPr>
            <a:spLocks noGrp="1"/>
          </p:cNvSpPr>
          <p:nvPr>
            <p:ph type="title"/>
          </p:nvPr>
        </p:nvSpPr>
        <p:spPr/>
        <p:txBody>
          <a:bodyPr/>
          <a:lstStyle/>
          <a:p>
            <a:r>
              <a:rPr lang="en-US" sz="4800">
                <a:solidFill>
                  <a:schemeClr val="tx1"/>
                </a:solidFill>
              </a:rPr>
              <a:t>Debriefing</a:t>
            </a:r>
            <a:endParaRPr lang="en-US">
              <a:solidFill>
                <a:schemeClr val="tx1"/>
              </a:solidFill>
            </a:endParaRPr>
          </a:p>
        </p:txBody>
      </p:sp>
      <p:sp>
        <p:nvSpPr>
          <p:cNvPr id="3" name="Content Placeholder 2">
            <a:extLst>
              <a:ext uri="{FF2B5EF4-FFF2-40B4-BE49-F238E27FC236}">
                <a16:creationId xmlns:a16="http://schemas.microsoft.com/office/drawing/2014/main" id="{A09EA800-C457-7F63-5D9C-E1A5B282CFD9}"/>
              </a:ext>
            </a:extLst>
          </p:cNvPr>
          <p:cNvSpPr>
            <a:spLocks noGrp="1"/>
          </p:cNvSpPr>
          <p:nvPr>
            <p:ph idx="1"/>
          </p:nvPr>
        </p:nvSpPr>
        <p:spPr/>
        <p:txBody>
          <a:bodyPr/>
          <a:lstStyle/>
          <a:p>
            <a:pPr marL="457200" indent="-457200">
              <a:buFont typeface="Arial"/>
              <a:buChar char="•"/>
            </a:pPr>
            <a:r>
              <a:rPr lang="en-US" sz="2800">
                <a:solidFill>
                  <a:schemeClr val="tx1"/>
                </a:solidFill>
              </a:rPr>
              <a:t>With the student:</a:t>
            </a:r>
          </a:p>
          <a:p>
            <a:endParaRPr lang="en-US" sz="800">
              <a:solidFill>
                <a:schemeClr val="tx1"/>
              </a:solidFill>
            </a:endParaRPr>
          </a:p>
          <a:p>
            <a:pPr marL="1200150" lvl="1" indent="-457200">
              <a:buFont typeface="Arial"/>
              <a:buChar char="•"/>
            </a:pPr>
            <a:r>
              <a:rPr lang="en-US" sz="2200">
                <a:solidFill>
                  <a:schemeClr val="tx1"/>
                </a:solidFill>
              </a:rPr>
              <a:t>Within 2 school days</a:t>
            </a:r>
          </a:p>
          <a:p>
            <a:pPr lvl="1" indent="0">
              <a:buNone/>
            </a:pPr>
            <a:endParaRPr lang="en-US" sz="2200">
              <a:solidFill>
                <a:schemeClr val="tx1"/>
              </a:solidFill>
            </a:endParaRPr>
          </a:p>
          <a:p>
            <a:pPr marL="1200150" lvl="1" indent="-457200">
              <a:buFont typeface="Arial"/>
              <a:buChar char="•"/>
            </a:pPr>
            <a:r>
              <a:rPr lang="en-US" sz="2200">
                <a:solidFill>
                  <a:schemeClr val="tx1"/>
                </a:solidFill>
              </a:rPr>
              <a:t>With a proper staff member</a:t>
            </a:r>
          </a:p>
          <a:p>
            <a:pPr lvl="1" indent="0">
              <a:buNone/>
            </a:pPr>
            <a:endParaRPr lang="en-US" sz="2200">
              <a:solidFill>
                <a:schemeClr val="tx1"/>
              </a:solidFill>
            </a:endParaRPr>
          </a:p>
          <a:p>
            <a:pPr marL="1200150" lvl="1" indent="-457200">
              <a:buFont typeface="Arial"/>
              <a:buChar char="•"/>
            </a:pPr>
            <a:r>
              <a:rPr lang="en-US" sz="2200">
                <a:solidFill>
                  <a:schemeClr val="tx1"/>
                </a:solidFill>
              </a:rPr>
              <a:t>To review the incident and discuss precipitating behaviors, in a manner appropriate to the student’s age and developmental ability</a:t>
            </a:r>
          </a:p>
          <a:p>
            <a:endParaRPr lang="en-US"/>
          </a:p>
        </p:txBody>
      </p:sp>
    </p:spTree>
    <p:extLst>
      <p:ext uri="{BB962C8B-B14F-4D97-AF65-F5344CB8AC3E}">
        <p14:creationId xmlns:p14="http://schemas.microsoft.com/office/powerpoint/2010/main" val="12674938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3429F-C0C0-81B6-AB5A-BC643C553A60}"/>
              </a:ext>
            </a:extLst>
          </p:cNvPr>
          <p:cNvSpPr>
            <a:spLocks noGrp="1"/>
          </p:cNvSpPr>
          <p:nvPr>
            <p:ph type="title"/>
          </p:nvPr>
        </p:nvSpPr>
        <p:spPr/>
        <p:txBody>
          <a:bodyPr/>
          <a:lstStyle/>
          <a:p>
            <a:r>
              <a:rPr lang="en-US" sz="4800">
                <a:solidFill>
                  <a:schemeClr val="tx1"/>
                </a:solidFill>
              </a:rPr>
              <a:t>Debriefing, cont. </a:t>
            </a:r>
            <a:r>
              <a:rPr lang="en-US" sz="4800">
                <a:solidFill>
                  <a:schemeClr val="bg1"/>
                </a:solidFill>
              </a:rPr>
              <a:t>pag</a:t>
            </a:r>
            <a:r>
              <a:rPr lang="en-US">
                <a:solidFill>
                  <a:schemeClr val="bg1"/>
                </a:solidFill>
              </a:rPr>
              <a:t>e 2</a:t>
            </a:r>
          </a:p>
        </p:txBody>
      </p:sp>
      <p:sp>
        <p:nvSpPr>
          <p:cNvPr id="3" name="Content Placeholder 2">
            <a:extLst>
              <a:ext uri="{FF2B5EF4-FFF2-40B4-BE49-F238E27FC236}">
                <a16:creationId xmlns:a16="http://schemas.microsoft.com/office/drawing/2014/main" id="{9645167A-24F9-975E-BAEC-780F095DED00}"/>
              </a:ext>
            </a:extLst>
          </p:cNvPr>
          <p:cNvSpPr>
            <a:spLocks noGrp="1"/>
          </p:cNvSpPr>
          <p:nvPr>
            <p:ph idx="1"/>
          </p:nvPr>
        </p:nvSpPr>
        <p:spPr/>
        <p:txBody>
          <a:bodyPr/>
          <a:lstStyle/>
          <a:p>
            <a:pPr marL="457200" indent="-457200">
              <a:buFont typeface="Arial"/>
              <a:buChar char="•"/>
            </a:pPr>
            <a:r>
              <a:rPr lang="en-US" sz="2800">
                <a:solidFill>
                  <a:schemeClr val="tx1"/>
                </a:solidFill>
              </a:rPr>
              <a:t>With the staff person(s) who administered the intervention:</a:t>
            </a:r>
          </a:p>
          <a:p>
            <a:endParaRPr lang="en-US" sz="800">
              <a:solidFill>
                <a:schemeClr val="tx1"/>
              </a:solidFill>
            </a:endParaRPr>
          </a:p>
          <a:p>
            <a:pPr marL="1200150" lvl="1" indent="-457200">
              <a:buFont typeface="Arial"/>
              <a:buChar char="•"/>
            </a:pPr>
            <a:r>
              <a:rPr lang="en-US" sz="2200">
                <a:solidFill>
                  <a:schemeClr val="tx1"/>
                </a:solidFill>
              </a:rPr>
              <a:t>Within 2 school days</a:t>
            </a:r>
          </a:p>
          <a:p>
            <a:pPr lvl="1" indent="0">
              <a:buNone/>
            </a:pPr>
            <a:endParaRPr lang="en-US" sz="2200">
              <a:solidFill>
                <a:schemeClr val="tx1"/>
              </a:solidFill>
            </a:endParaRPr>
          </a:p>
          <a:p>
            <a:pPr marL="1200150" lvl="1" indent="-457200">
              <a:buFont typeface="Arial"/>
              <a:buChar char="•"/>
            </a:pPr>
            <a:r>
              <a:rPr lang="en-US" sz="2200">
                <a:solidFill>
                  <a:schemeClr val="tx1"/>
                </a:solidFill>
              </a:rPr>
              <a:t>To discuss whether proper procedures were followed, including preventative strategies</a:t>
            </a:r>
          </a:p>
          <a:p>
            <a:endParaRPr lang="en-US"/>
          </a:p>
        </p:txBody>
      </p:sp>
    </p:spTree>
    <p:extLst>
      <p:ext uri="{BB962C8B-B14F-4D97-AF65-F5344CB8AC3E}">
        <p14:creationId xmlns:p14="http://schemas.microsoft.com/office/powerpoint/2010/main" val="6171094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519BC-82DD-05B4-A261-5BA3E5D06304}"/>
              </a:ext>
            </a:extLst>
          </p:cNvPr>
          <p:cNvSpPr>
            <a:spLocks noGrp="1"/>
          </p:cNvSpPr>
          <p:nvPr>
            <p:ph type="title"/>
          </p:nvPr>
        </p:nvSpPr>
        <p:spPr/>
        <p:txBody>
          <a:bodyPr/>
          <a:lstStyle/>
          <a:p>
            <a:r>
              <a:rPr lang="en-US" sz="4800">
                <a:solidFill>
                  <a:schemeClr val="tx1"/>
                </a:solidFill>
              </a:rPr>
              <a:t>Debriefing, cont. </a:t>
            </a:r>
            <a:r>
              <a:rPr lang="en-US" sz="4800" b="1">
                <a:solidFill>
                  <a:schemeClr val="bg1"/>
                </a:solidFill>
              </a:rPr>
              <a:t>(page 3)</a:t>
            </a:r>
            <a:endParaRPr lang="en-US">
              <a:solidFill>
                <a:schemeClr val="bg1"/>
              </a:solidFill>
            </a:endParaRPr>
          </a:p>
        </p:txBody>
      </p:sp>
      <p:sp>
        <p:nvSpPr>
          <p:cNvPr id="3" name="Content Placeholder 2">
            <a:extLst>
              <a:ext uri="{FF2B5EF4-FFF2-40B4-BE49-F238E27FC236}">
                <a16:creationId xmlns:a16="http://schemas.microsoft.com/office/drawing/2014/main" id="{1CCDD64A-057B-C6E8-A464-90BF0937ECDB}"/>
              </a:ext>
            </a:extLst>
          </p:cNvPr>
          <p:cNvSpPr>
            <a:spLocks noGrp="1"/>
          </p:cNvSpPr>
          <p:nvPr>
            <p:ph idx="1"/>
          </p:nvPr>
        </p:nvSpPr>
        <p:spPr/>
        <p:txBody>
          <a:bodyPr>
            <a:normAutofit fontScale="92500" lnSpcReduction="10000"/>
          </a:bodyPr>
          <a:lstStyle/>
          <a:p>
            <a:pPr marL="457200" indent="-457200">
              <a:buFont typeface="Arial"/>
              <a:buChar char="•"/>
            </a:pPr>
            <a:r>
              <a:rPr lang="en-US">
                <a:solidFill>
                  <a:schemeClr val="tx1"/>
                </a:solidFill>
              </a:rPr>
              <a:t>With parents (if desired):</a:t>
            </a:r>
          </a:p>
          <a:p>
            <a:endParaRPr lang="en-US" sz="800">
              <a:solidFill>
                <a:schemeClr val="tx1"/>
              </a:solidFill>
            </a:endParaRPr>
          </a:p>
          <a:p>
            <a:pPr marL="1200150" lvl="1" indent="-457200">
              <a:buFont typeface="Arial"/>
              <a:buChar char="•"/>
            </a:pPr>
            <a:r>
              <a:rPr lang="en-US" sz="2200">
                <a:solidFill>
                  <a:schemeClr val="tx1"/>
                </a:solidFill>
              </a:rPr>
              <a:t>Within 4 school days</a:t>
            </a:r>
          </a:p>
          <a:p>
            <a:pPr lvl="1" indent="0">
              <a:buNone/>
            </a:pPr>
            <a:endParaRPr lang="en-US" sz="2200">
              <a:solidFill>
                <a:schemeClr val="tx1"/>
              </a:solidFill>
            </a:endParaRPr>
          </a:p>
          <a:p>
            <a:pPr marL="1200150" lvl="1" indent="-457200">
              <a:buFont typeface="Arial"/>
              <a:buChar char="•"/>
            </a:pPr>
            <a:r>
              <a:rPr lang="en-US" sz="2200">
                <a:solidFill>
                  <a:schemeClr val="tx1"/>
                </a:solidFill>
              </a:rPr>
              <a:t>To participate in a review of the incident</a:t>
            </a:r>
          </a:p>
          <a:p>
            <a:pPr lvl="1" indent="0">
              <a:buNone/>
            </a:pPr>
            <a:endParaRPr lang="en-US" sz="2200">
              <a:solidFill>
                <a:schemeClr val="tx1"/>
              </a:solidFill>
            </a:endParaRPr>
          </a:p>
          <a:p>
            <a:pPr marL="1200150" lvl="1" indent="-457200">
              <a:buFont typeface="Arial"/>
              <a:buChar char="•"/>
            </a:pPr>
            <a:r>
              <a:rPr lang="en-US" sz="2200">
                <a:solidFill>
                  <a:schemeClr val="tx1"/>
                </a:solidFill>
              </a:rPr>
              <a:t>To determine any specific follow-up actions to be taken</a:t>
            </a:r>
          </a:p>
          <a:p>
            <a:pPr lvl="1" indent="0">
              <a:buNone/>
            </a:pPr>
            <a:endParaRPr lang="en-US" sz="2200">
              <a:solidFill>
                <a:schemeClr val="tx1"/>
              </a:solidFill>
            </a:endParaRPr>
          </a:p>
          <a:p>
            <a:pPr marL="1200150" lvl="1" indent="-457200">
              <a:buFont typeface="Arial"/>
              <a:buChar char="•"/>
            </a:pPr>
            <a:r>
              <a:rPr lang="en-US" sz="2200">
                <a:solidFill>
                  <a:schemeClr val="tx1"/>
                </a:solidFill>
              </a:rPr>
              <a:t>Parents shall receive written notice of the meeting</a:t>
            </a:r>
          </a:p>
          <a:p>
            <a:pPr lvl="1" indent="0">
              <a:buNone/>
            </a:pPr>
            <a:endParaRPr lang="en-US" sz="2200">
              <a:solidFill>
                <a:schemeClr val="tx1"/>
              </a:solidFill>
            </a:endParaRPr>
          </a:p>
          <a:p>
            <a:pPr marL="1200150" lvl="1" indent="-457200">
              <a:buFont typeface="Arial"/>
              <a:buChar char="•"/>
            </a:pPr>
            <a:r>
              <a:rPr lang="en-US" sz="2200">
                <a:solidFill>
                  <a:schemeClr val="tx1"/>
                </a:solidFill>
              </a:rPr>
              <a:t>Meeting shall be convened at a mutually acceptable time and place</a:t>
            </a:r>
          </a:p>
          <a:p>
            <a:endParaRPr lang="en-US"/>
          </a:p>
        </p:txBody>
      </p:sp>
    </p:spTree>
    <p:extLst>
      <p:ext uri="{BB962C8B-B14F-4D97-AF65-F5344CB8AC3E}">
        <p14:creationId xmlns:p14="http://schemas.microsoft.com/office/powerpoint/2010/main" val="8430914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B7D7-835A-BDC2-8EDC-F79581C8EB5D}"/>
              </a:ext>
            </a:extLst>
          </p:cNvPr>
          <p:cNvSpPr>
            <a:spLocks noGrp="1"/>
          </p:cNvSpPr>
          <p:nvPr>
            <p:ph type="title"/>
          </p:nvPr>
        </p:nvSpPr>
        <p:spPr/>
        <p:txBody>
          <a:bodyPr/>
          <a:lstStyle/>
          <a:p>
            <a:r>
              <a:rPr lang="en-US" sz="4800">
                <a:solidFill>
                  <a:schemeClr val="tx1"/>
                </a:solidFill>
              </a:rPr>
              <a:t>Annual Notification</a:t>
            </a:r>
            <a:endParaRPr lang="en-US">
              <a:solidFill>
                <a:schemeClr val="tx1"/>
              </a:solidFill>
            </a:endParaRPr>
          </a:p>
        </p:txBody>
      </p:sp>
      <p:sp>
        <p:nvSpPr>
          <p:cNvPr id="3" name="Content Placeholder 2">
            <a:extLst>
              <a:ext uri="{FF2B5EF4-FFF2-40B4-BE49-F238E27FC236}">
                <a16:creationId xmlns:a16="http://schemas.microsoft.com/office/drawing/2014/main" id="{C5E72AE1-AFE5-5619-0DCF-1DA03D673CC2}"/>
              </a:ext>
            </a:extLst>
          </p:cNvPr>
          <p:cNvSpPr>
            <a:spLocks noGrp="1"/>
          </p:cNvSpPr>
          <p:nvPr>
            <p:ph idx="1"/>
          </p:nvPr>
        </p:nvSpPr>
        <p:spPr/>
        <p:txBody>
          <a:bodyPr/>
          <a:lstStyle/>
          <a:p>
            <a:pPr marL="457200" indent="-457200">
              <a:buFont typeface="Arial"/>
              <a:buChar char="•"/>
            </a:pPr>
            <a:r>
              <a:rPr lang="en-US" sz="2800">
                <a:solidFill>
                  <a:schemeClr val="tx1"/>
                </a:solidFill>
              </a:rPr>
              <a:t>At or before the beginning of each school year</a:t>
            </a:r>
          </a:p>
          <a:p>
            <a:endParaRPr lang="en-US" sz="800">
              <a:solidFill>
                <a:schemeClr val="tx1"/>
              </a:solidFill>
            </a:endParaRPr>
          </a:p>
          <a:p>
            <a:pPr marL="1200150" lvl="1" indent="-457200">
              <a:buFont typeface="Arial"/>
              <a:buChar char="•"/>
            </a:pPr>
            <a:r>
              <a:rPr lang="en-US" sz="2200">
                <a:solidFill>
                  <a:schemeClr val="tx1"/>
                </a:solidFill>
              </a:rPr>
              <a:t>The policies pertaining to restraint and seclusion</a:t>
            </a:r>
          </a:p>
          <a:p>
            <a:pPr lvl="1" indent="0">
              <a:buNone/>
            </a:pPr>
            <a:endParaRPr lang="en-US" sz="2200">
              <a:solidFill>
                <a:schemeClr val="tx1"/>
              </a:solidFill>
            </a:endParaRPr>
          </a:p>
          <a:p>
            <a:pPr marL="1200150" lvl="1" indent="-457200">
              <a:buFont typeface="Arial"/>
              <a:buChar char="•"/>
            </a:pPr>
            <a:r>
              <a:rPr lang="en-US" sz="2200">
                <a:solidFill>
                  <a:schemeClr val="tx1"/>
                </a:solidFill>
              </a:rPr>
              <a:t>The intent to emphasize the use of positive behavioral interventions and supports</a:t>
            </a:r>
          </a:p>
          <a:p>
            <a:pPr lvl="1" indent="0">
              <a:buNone/>
            </a:pPr>
            <a:endParaRPr lang="en-US" sz="2200">
              <a:solidFill>
                <a:schemeClr val="tx1"/>
              </a:solidFill>
            </a:endParaRPr>
          </a:p>
          <a:p>
            <a:pPr marL="1200150" lvl="1" indent="-457200">
              <a:buFont typeface="Arial"/>
              <a:buChar char="•"/>
            </a:pPr>
            <a:r>
              <a:rPr lang="en-US" sz="2200">
                <a:solidFill>
                  <a:schemeClr val="tx1"/>
                </a:solidFill>
              </a:rPr>
              <a:t>The intention to avoid restraint and seclusion to address student behavior</a:t>
            </a:r>
          </a:p>
          <a:p>
            <a:endParaRPr lang="en-US"/>
          </a:p>
        </p:txBody>
      </p:sp>
    </p:spTree>
    <p:extLst>
      <p:ext uri="{BB962C8B-B14F-4D97-AF65-F5344CB8AC3E}">
        <p14:creationId xmlns:p14="http://schemas.microsoft.com/office/powerpoint/2010/main" val="204472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5EAD-2FA7-97DF-D7B7-E1D69F81EF85}"/>
              </a:ext>
            </a:extLst>
          </p:cNvPr>
          <p:cNvSpPr>
            <a:spLocks noGrp="1"/>
          </p:cNvSpPr>
          <p:nvPr>
            <p:ph type="title"/>
          </p:nvPr>
        </p:nvSpPr>
        <p:spPr/>
        <p:txBody>
          <a:bodyPr/>
          <a:lstStyle/>
          <a:p>
            <a:r>
              <a:rPr lang="en-US" sz="4800">
                <a:solidFill>
                  <a:schemeClr val="tx1"/>
                </a:solidFill>
              </a:rPr>
              <a:t>Poll 1 Answer</a:t>
            </a:r>
            <a:endParaRPr lang="en-US">
              <a:solidFill>
                <a:schemeClr val="tx1"/>
              </a:solidFill>
            </a:endParaRPr>
          </a:p>
        </p:txBody>
      </p:sp>
      <p:sp>
        <p:nvSpPr>
          <p:cNvPr id="3" name="Content Placeholder 2">
            <a:extLst>
              <a:ext uri="{FF2B5EF4-FFF2-40B4-BE49-F238E27FC236}">
                <a16:creationId xmlns:a16="http://schemas.microsoft.com/office/drawing/2014/main" id="{42DA063C-A9D3-F8E5-A112-8DB572185D45}"/>
              </a:ext>
            </a:extLst>
          </p:cNvPr>
          <p:cNvSpPr>
            <a:spLocks noGrp="1"/>
          </p:cNvSpPr>
          <p:nvPr>
            <p:ph idx="1"/>
          </p:nvPr>
        </p:nvSpPr>
        <p:spPr/>
        <p:txBody>
          <a:bodyPr vert="horz" lIns="0" tIns="45720" rIns="0" bIns="45720" rtlCol="0" anchor="t">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a:solidFill>
                  <a:schemeClr val="tx1"/>
                </a:solidFill>
                <a:latin typeface="+mj-lt"/>
              </a:rPr>
              <a:t>No, the incident described in the last slide </a:t>
            </a:r>
            <a:endParaRPr lang="en-US">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US" sz="2800" b="1">
                <a:solidFill>
                  <a:schemeClr val="tx1"/>
                </a:solidFill>
                <a:latin typeface="+mj-lt"/>
              </a:rPr>
              <a:t>does not represent a seclusion</a:t>
            </a:r>
          </a:p>
          <a:p>
            <a:pPr marL="0" marR="0" lvl="0" indent="0" defTabSz="914400" eaLnBrk="1" fontAlgn="auto" latinLnBrk="0" hangingPunct="1">
              <a:lnSpc>
                <a:spcPct val="100000"/>
              </a:lnSpc>
              <a:spcBef>
                <a:spcPts val="0"/>
              </a:spcBef>
              <a:spcAft>
                <a:spcPts val="0"/>
              </a:spcAft>
              <a:buClrTx/>
              <a:buSzTx/>
              <a:buFontTx/>
              <a:buNone/>
              <a:tabLst/>
              <a:defRPr/>
            </a:pPr>
            <a:endParaRPr lang="en-US" sz="2800">
              <a:latin typeface="+mj-lt"/>
            </a:endParaRPr>
          </a:p>
          <a:p>
            <a:pPr fontAlgn="auto">
              <a:spcBef>
                <a:spcPts val="0"/>
              </a:spcBef>
              <a:spcAft>
                <a:spcPts val="0"/>
              </a:spcAft>
              <a:defRPr/>
            </a:pPr>
            <a:r>
              <a:rPr lang="en-US" sz="2800"/>
              <a:t>Zuri and her behavior interventionist were together in the enclosed space. </a:t>
            </a:r>
          </a:p>
          <a:p>
            <a:pPr marL="0" marR="0" lvl="0" indent="0" defTabSz="914400" eaLnBrk="1" fontAlgn="auto" latinLnBrk="0" hangingPunct="1">
              <a:lnSpc>
                <a:spcPct val="100000"/>
              </a:lnSpc>
              <a:spcBef>
                <a:spcPts val="0"/>
              </a:spcBef>
              <a:spcAft>
                <a:spcPts val="0"/>
              </a:spcAft>
              <a:buClrTx/>
              <a:buSzTx/>
              <a:buFontTx/>
              <a:buNone/>
              <a:tabLst/>
              <a:defRPr/>
            </a:pPr>
            <a:r>
              <a:rPr lang="en-US" sz="2800"/>
              <a:t> </a:t>
            </a:r>
          </a:p>
          <a:p>
            <a:pPr fontAlgn="auto">
              <a:spcBef>
                <a:spcPts val="0"/>
              </a:spcBef>
              <a:spcAft>
                <a:spcPts val="0"/>
              </a:spcAft>
              <a:defRPr/>
            </a:pPr>
            <a:r>
              <a:rPr lang="en-US" sz="2800"/>
              <a:t>Zuri was not alone in the room and was able to interact with her interventionist.</a:t>
            </a:r>
          </a:p>
        </p:txBody>
      </p:sp>
    </p:spTree>
    <p:extLst>
      <p:ext uri="{BB962C8B-B14F-4D97-AF65-F5344CB8AC3E}">
        <p14:creationId xmlns:p14="http://schemas.microsoft.com/office/powerpoint/2010/main" val="366853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0035A-5C79-4FA2-5B0E-5876F487464E}"/>
              </a:ext>
            </a:extLst>
          </p:cNvPr>
          <p:cNvSpPr>
            <a:spLocks noGrp="1"/>
          </p:cNvSpPr>
          <p:nvPr>
            <p:ph type="title"/>
          </p:nvPr>
        </p:nvSpPr>
        <p:spPr/>
        <p:txBody>
          <a:bodyPr/>
          <a:lstStyle/>
          <a:p>
            <a:r>
              <a:rPr lang="en-US" sz="4800">
                <a:solidFill>
                  <a:schemeClr val="tx1"/>
                </a:solidFill>
              </a:rPr>
              <a:t>Poll 2</a:t>
            </a:r>
            <a:endParaRPr lang="en-US">
              <a:solidFill>
                <a:schemeClr val="tx1"/>
              </a:solidFill>
            </a:endParaRPr>
          </a:p>
        </p:txBody>
      </p:sp>
      <p:sp>
        <p:nvSpPr>
          <p:cNvPr id="3" name="Content Placeholder 2">
            <a:extLst>
              <a:ext uri="{FF2B5EF4-FFF2-40B4-BE49-F238E27FC236}">
                <a16:creationId xmlns:a16="http://schemas.microsoft.com/office/drawing/2014/main" id="{FEAB25FE-7F9A-5625-B019-839ACB8D7F04}"/>
              </a:ext>
            </a:extLst>
          </p:cNvPr>
          <p:cNvSpPr>
            <a:spLocks noGrp="1"/>
          </p:cNvSpPr>
          <p:nvPr>
            <p:ph idx="1"/>
          </p:nvPr>
        </p:nvSpPr>
        <p:spPr/>
        <p:txBody>
          <a:bodyPr/>
          <a:lstStyle/>
          <a:p>
            <a:r>
              <a:rPr lang="en-US" sz="2800"/>
              <a:t>Given the same scenario, but instead of going with her BI to the quiet room, Zuri chose to go there herself and cool down before processing with her BI.  She was allowed to do so, she closed the door, and she was told to open the door whenever she felt ready to talk. </a:t>
            </a:r>
          </a:p>
          <a:p>
            <a:endParaRPr lang="en-US" sz="2800"/>
          </a:p>
          <a:p>
            <a:r>
              <a:rPr lang="en-US" sz="2800"/>
              <a:t>Is this a seclusion?</a:t>
            </a:r>
          </a:p>
          <a:p>
            <a:endParaRPr lang="en-US"/>
          </a:p>
        </p:txBody>
      </p:sp>
    </p:spTree>
    <p:extLst>
      <p:ext uri="{BB962C8B-B14F-4D97-AF65-F5344CB8AC3E}">
        <p14:creationId xmlns:p14="http://schemas.microsoft.com/office/powerpoint/2010/main" val="2703444214"/>
      </p:ext>
    </p:extLst>
  </p:cSld>
  <p:clrMapOvr>
    <a:masterClrMapping/>
  </p:clrMapOvr>
</p:sld>
</file>

<file path=ppt/theme/theme1.xml><?xml version="1.0" encoding="utf-8"?>
<a:theme xmlns:a="http://schemas.openxmlformats.org/drawingml/2006/main" name="Retrospect">
  <a:themeElements>
    <a:clrScheme name="Custom 7">
      <a:dk1>
        <a:sysClr val="windowText" lastClr="000000"/>
      </a:dk1>
      <a:lt1>
        <a:srgbClr val="FFFFFF"/>
      </a:lt1>
      <a:dk2>
        <a:srgbClr val="007935"/>
      </a:dk2>
      <a:lt2>
        <a:srgbClr val="FFFFFF"/>
      </a:lt2>
      <a:accent1>
        <a:srgbClr val="007935"/>
      </a:accent1>
      <a:accent2>
        <a:srgbClr val="294635"/>
      </a:accent2>
      <a:accent3>
        <a:srgbClr val="004A88"/>
      </a:accent3>
      <a:accent4>
        <a:srgbClr val="EE7624"/>
      </a:accent4>
      <a:accent5>
        <a:srgbClr val="3DB5E6"/>
      </a:accent5>
      <a:accent6>
        <a:srgbClr val="B12029"/>
      </a:accent6>
      <a:hlink>
        <a:srgbClr val="0563C1"/>
      </a:hlink>
      <a:folHlink>
        <a:srgbClr val="00B0F0"/>
      </a:folHlink>
    </a:clrScheme>
    <a:fontScheme name="AOE Fonts">
      <a:majorFont>
        <a:latin typeface="Franklin Gothic Demi"/>
        <a:ea typeface=""/>
        <a:cs typeface=""/>
      </a:majorFont>
      <a:minorFont>
        <a:latin typeface="Palatino Linotype"/>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3ffe15-0525-4e32-b649-7455b643936a">
      <Terms xmlns="http://schemas.microsoft.com/office/infopath/2007/PartnerControls"/>
    </lcf76f155ced4ddcb4097134ff3c332f>
    <TaxCatchAll xmlns="76039a7a-167a-4401-8390-4a0508e918ca" xsi:nil="true"/>
    <Notes xmlns="ec3ffe15-0525-4e32-b649-7455b643936a" xsi:nil="true"/>
    <_dlc_DocId xmlns="76039a7a-167a-4401-8390-4a0508e918ca">EM47EMCAWETS-167646961-19318</_dlc_DocId>
    <_dlc_DocIdUrl xmlns="76039a7a-167a-4401-8390-4a0508e918ca">
      <Url>https://vermontgov.sharepoint.com/teams/EDU-VTMTSSTeam/_layouts/15/DocIdRedir.aspx?ID=EM47EMCAWETS-167646961-19318</Url>
      <Description>EM47EMCAWETS-167646961-19318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511B2FAEF31874E8CE0DEEC02EFBFA0" ma:contentTypeVersion="17" ma:contentTypeDescription="Create a new document." ma:contentTypeScope="" ma:versionID="175c1f7df549079d8d381d73ef0c65e0">
  <xsd:schema xmlns:xsd="http://www.w3.org/2001/XMLSchema" xmlns:xs="http://www.w3.org/2001/XMLSchema" xmlns:p="http://schemas.microsoft.com/office/2006/metadata/properties" xmlns:ns2="ec3ffe15-0525-4e32-b649-7455b643936a" xmlns:ns3="76039a7a-167a-4401-8390-4a0508e918ca" targetNamespace="http://schemas.microsoft.com/office/2006/metadata/properties" ma:root="true" ma:fieldsID="172bf3e8ff988a96f947d194a2ff6394" ns2:_="" ns3:_="">
    <xsd:import namespace="ec3ffe15-0525-4e32-b649-7455b643936a"/>
    <xsd:import namespace="76039a7a-167a-4401-8390-4a0508e91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Notes" minOccurs="0"/>
                <xsd:element ref="ns3:_dlc_DocId" minOccurs="0"/>
                <xsd:element ref="ns3:_dlc_DocIdUrl" minOccurs="0"/>
                <xsd:element ref="ns3:_dlc_DocIdPersistI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3ffe15-0525-4e32-b649-7455b64393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Notes" ma:index="21" nillable="true" ma:displayName="Notes" ma:format="Dropdown" ma:internalName="Notes">
      <xsd:simpleType>
        <xsd:restriction base="dms:Text">
          <xsd:maxLength value="255"/>
        </xsd:restrictio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039a7a-167a-4401-8390-4a0508e918c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7c773b5-abdc-43b7-844b-310c9f4ea6cc}" ma:internalName="TaxCatchAll" ma:showField="CatchAllData" ma:web="76039a7a-167a-4401-8390-4a0508e918ca">
      <xsd:complexType>
        <xsd:complexContent>
          <xsd:extension base="dms:MultiChoiceLookup">
            <xsd:sequence>
              <xsd:element name="Value" type="dms:Lookup" maxOccurs="unbounded" minOccurs="0" nillable="true"/>
            </xsd:sequence>
          </xsd:extension>
        </xsd:complexContent>
      </xsd:complexType>
    </xsd:element>
    <xsd:element name="_dlc_DocId" ma:index="22" nillable="true" ma:displayName="Document ID Value" ma:description="The value of the document ID assigned to this item." ma:indexed="true" ma:internalName="_dlc_DocId" ma:readOnly="true">
      <xsd:simpleType>
        <xsd:restriction base="dms:Text"/>
      </xsd:simple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7C8A31-87B8-448D-B62A-FF81547AAE9B}">
  <ds:schemaRefs>
    <ds:schemaRef ds:uri="76039a7a-167a-4401-8390-4a0508e918ca"/>
    <ds:schemaRef ds:uri="ec3ffe15-0525-4e32-b649-7455b643936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1E2E7A2-3034-425C-9015-DB09653BFF95}">
  <ds:schemaRefs>
    <ds:schemaRef ds:uri="76039a7a-167a-4401-8390-4a0508e918ca"/>
    <ds:schemaRef ds:uri="ec3ffe15-0525-4e32-b649-7455b643936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834B44C-7630-43A7-AF38-702E104BF798}">
  <ds:schemaRefs>
    <ds:schemaRef ds:uri="http://schemas.microsoft.com/sharepoint/events"/>
  </ds:schemaRefs>
</ds:datastoreItem>
</file>

<file path=customXml/itemProps4.xml><?xml version="1.0" encoding="utf-8"?>
<ds:datastoreItem xmlns:ds="http://schemas.openxmlformats.org/officeDocument/2006/customXml" ds:itemID="{C33CE709-096F-4F7B-8607-887B8502A9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4723</Words>
  <Application>Microsoft Office PowerPoint</Application>
  <PresentationFormat>On-screen Show (4:3)</PresentationFormat>
  <Paragraphs>537</Paragraphs>
  <Slides>74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Franklin Gothic Book</vt:lpstr>
      <vt:lpstr>Franklin Gothic Demi</vt:lpstr>
      <vt:lpstr>Palatino Linotype</vt:lpstr>
      <vt:lpstr>Retrospect</vt:lpstr>
      <vt:lpstr>Seclusion and Restraint  in Vermont Schools</vt:lpstr>
      <vt:lpstr>Webinar Logistics Welcome!</vt:lpstr>
      <vt:lpstr>Introduction</vt:lpstr>
      <vt:lpstr>   Purposes of Rule 4500</vt:lpstr>
      <vt:lpstr>Definitions</vt:lpstr>
      <vt:lpstr>Definition: Seclusion</vt:lpstr>
      <vt:lpstr>Poll 1</vt:lpstr>
      <vt:lpstr>Poll 1 Answer</vt:lpstr>
      <vt:lpstr>Poll 2</vt:lpstr>
      <vt:lpstr>Poll 2 Answer</vt:lpstr>
      <vt:lpstr>Poll 3</vt:lpstr>
      <vt:lpstr>Poll 3 Answer</vt:lpstr>
      <vt:lpstr>Poll 4</vt:lpstr>
      <vt:lpstr>Poll 4 Answer</vt:lpstr>
      <vt:lpstr>Definition: Physical Escort</vt:lpstr>
      <vt:lpstr>Definition: Moving Restraint</vt:lpstr>
      <vt:lpstr>Definitions: Escort vs. Moving Restraint</vt:lpstr>
      <vt:lpstr>Poll 5</vt:lpstr>
      <vt:lpstr>Poll 5 Answer</vt:lpstr>
      <vt:lpstr>Definition: Types of Physical Restraints</vt:lpstr>
      <vt:lpstr>A Note About Prone and Supine Restraints</vt:lpstr>
      <vt:lpstr>Poll 6</vt:lpstr>
      <vt:lpstr>Poll 6 Answer</vt:lpstr>
      <vt:lpstr>Definition: Physical Restraint, cont.</vt:lpstr>
      <vt:lpstr>Poll 7</vt:lpstr>
      <vt:lpstr>Poll 7 Answer</vt:lpstr>
      <vt:lpstr>Definition: Substantial Risk</vt:lpstr>
      <vt:lpstr>Definition: Imminent</vt:lpstr>
      <vt:lpstr>Definition: Significant Bodily Harm</vt:lpstr>
      <vt:lpstr>Poll 8</vt:lpstr>
      <vt:lpstr>Poll 8 Answer</vt:lpstr>
      <vt:lpstr>Poll 9</vt:lpstr>
      <vt:lpstr>Poll 9 Answer</vt:lpstr>
      <vt:lpstr>Poll 10</vt:lpstr>
      <vt:lpstr>Poll 10 Answer</vt:lpstr>
      <vt:lpstr>Permissible Use of Seclusion</vt:lpstr>
      <vt:lpstr>Seclusion May Be Used...</vt:lpstr>
      <vt:lpstr>What?</vt:lpstr>
      <vt:lpstr>What? (cont.)</vt:lpstr>
      <vt:lpstr>Poll 11</vt:lpstr>
      <vt:lpstr>Poll 11 Answer</vt:lpstr>
      <vt:lpstr>Poll 12</vt:lpstr>
      <vt:lpstr>Poll 12 Answer</vt:lpstr>
      <vt:lpstr>Poll 13</vt:lpstr>
      <vt:lpstr>Poll 13 Answer</vt:lpstr>
      <vt:lpstr>Permissible Use of Restraint</vt:lpstr>
      <vt:lpstr>Restraint May Be Used...</vt:lpstr>
      <vt:lpstr>Poll 14</vt:lpstr>
      <vt:lpstr>Poll 14 Answer</vt:lpstr>
      <vt:lpstr>Poll 15</vt:lpstr>
      <vt:lpstr>Poll 15 Answer</vt:lpstr>
      <vt:lpstr>Prohibited Interventions</vt:lpstr>
      <vt:lpstr>Vermont Rules Prohibit</vt:lpstr>
      <vt:lpstr>Prohibited Interventions Cont.</vt:lpstr>
      <vt:lpstr>Poll 16</vt:lpstr>
      <vt:lpstr>Poll 16 Answer</vt:lpstr>
      <vt:lpstr>Termination of Interventions</vt:lpstr>
      <vt:lpstr>Termination of the Intervention</vt:lpstr>
      <vt:lpstr>Termination of the Intervention, cont</vt:lpstr>
      <vt:lpstr>Poll 17</vt:lpstr>
      <vt:lpstr>Poll 17 Answer</vt:lpstr>
      <vt:lpstr>Following the Termination of the Intervention</vt:lpstr>
      <vt:lpstr>Reporting of Restraint/Seclusion</vt:lpstr>
      <vt:lpstr>Reporting to Parents</vt:lpstr>
      <vt:lpstr>Reporting to the Superintendent</vt:lpstr>
      <vt:lpstr>Reporting to the AOE</vt:lpstr>
      <vt:lpstr>New Reporting Form</vt:lpstr>
      <vt:lpstr>Comments and Questions</vt:lpstr>
      <vt:lpstr>Agency of Education Contacts</vt:lpstr>
      <vt:lpstr>Additional Information</vt:lpstr>
      <vt:lpstr>Debriefing</vt:lpstr>
      <vt:lpstr>Debriefing, cont. page 2</vt:lpstr>
      <vt:lpstr>Debriefing, cont. (page 3)</vt:lpstr>
      <vt:lpstr>Annual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Seclusion and Restraint Presentation</dc:title>
  <dc:creator>Vermont Agency of Education</dc:creator>
  <cp:lastModifiedBy>Faris, Thomas</cp:lastModifiedBy>
  <cp:revision>2</cp:revision>
  <dcterms:created xsi:type="dcterms:W3CDTF">2021-11-29T19:15:33Z</dcterms:created>
  <dcterms:modified xsi:type="dcterms:W3CDTF">2024-10-04T14:26:04Z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0x010100E511B2FAEF31874E8CE0DEEC02EFBFA0</vt:lpwstr>
  </property>
  <property fmtid="{D5CDD505-2E9C-101B-9397-08002B2CF9AE}" pid="3" name="MediaServiceImageTags">
    <vt:lpwstr/>
  </property>
  <property fmtid="{D5CDD505-2E9C-101B-9397-08002B2CF9AE}" pid="4" name="_dlc_DocIdItemGuid">
    <vt:lpwstr>9463468e-7655-475a-939f-5776e1806fe7</vt:lpwstr>
  </property>
</Properties>
</file>