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handoutMasterIdLst>
    <p:handoutMasterId r:id="rId40"/>
  </p:handoutMasterIdLst>
  <p:sldIdLst>
    <p:sldId id="274" r:id="rId2"/>
    <p:sldId id="292" r:id="rId3"/>
    <p:sldId id="276" r:id="rId4"/>
    <p:sldId id="290" r:id="rId5"/>
    <p:sldId id="264" r:id="rId6"/>
    <p:sldId id="278" r:id="rId7"/>
    <p:sldId id="271" r:id="rId8"/>
    <p:sldId id="266" r:id="rId9"/>
    <p:sldId id="282" r:id="rId10"/>
    <p:sldId id="283" r:id="rId11"/>
    <p:sldId id="261" r:id="rId12"/>
    <p:sldId id="286" r:id="rId13"/>
    <p:sldId id="262" r:id="rId14"/>
    <p:sldId id="291" r:id="rId15"/>
    <p:sldId id="304" r:id="rId16"/>
    <p:sldId id="307" r:id="rId17"/>
    <p:sldId id="310" r:id="rId18"/>
    <p:sldId id="289" r:id="rId19"/>
    <p:sldId id="288" r:id="rId20"/>
    <p:sldId id="260" r:id="rId21"/>
    <p:sldId id="305" r:id="rId22"/>
    <p:sldId id="293" r:id="rId23"/>
    <p:sldId id="294" r:id="rId24"/>
    <p:sldId id="295" r:id="rId25"/>
    <p:sldId id="296" r:id="rId26"/>
    <p:sldId id="297" r:id="rId27"/>
    <p:sldId id="298" r:id="rId28"/>
    <p:sldId id="299" r:id="rId29"/>
    <p:sldId id="300" r:id="rId30"/>
    <p:sldId id="301" r:id="rId31"/>
    <p:sldId id="302" r:id="rId32"/>
    <p:sldId id="303" r:id="rId33"/>
    <p:sldId id="257" r:id="rId34"/>
    <p:sldId id="258" r:id="rId35"/>
    <p:sldId id="309" r:id="rId36"/>
    <p:sldId id="308" r:id="rId37"/>
    <p:sldId id="259" r:id="rId38"/>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14"/>
    <p:restoredTop sz="89729"/>
  </p:normalViewPr>
  <p:slideViewPr>
    <p:cSldViewPr snapToGrid="0" snapToObjects="1">
      <p:cViewPr varScale="1">
        <p:scale>
          <a:sx n="96" d="100"/>
          <a:sy n="96" d="100"/>
        </p:scale>
        <p:origin x="92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80D0C6-A4A3-4F25-BFFE-0F27BDE6F1A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0716C9FE-514A-4C75-A46E-D593E160C10D}">
      <dgm:prSet phldrT="[Text]"/>
      <dgm:spPr/>
      <dgm:t>
        <a:bodyPr/>
        <a:lstStyle/>
        <a:p>
          <a:r>
            <a:rPr lang="en-US" dirty="0"/>
            <a:t>1</a:t>
          </a:r>
        </a:p>
      </dgm:t>
    </dgm:pt>
    <dgm:pt modelId="{7A1E7637-1D9F-4C3C-BD60-418BA61DCEE5}" type="parTrans" cxnId="{D3224DBD-6847-4734-8D7A-C17105450E49}">
      <dgm:prSet/>
      <dgm:spPr/>
      <dgm:t>
        <a:bodyPr/>
        <a:lstStyle/>
        <a:p>
          <a:endParaRPr lang="en-US"/>
        </a:p>
      </dgm:t>
    </dgm:pt>
    <dgm:pt modelId="{46B57214-D6CB-4F46-B7C2-6086CBE4BF7F}" type="sibTrans" cxnId="{D3224DBD-6847-4734-8D7A-C17105450E49}">
      <dgm:prSet/>
      <dgm:spPr/>
      <dgm:t>
        <a:bodyPr/>
        <a:lstStyle/>
        <a:p>
          <a:endParaRPr lang="en-US"/>
        </a:p>
      </dgm:t>
    </dgm:pt>
    <dgm:pt modelId="{B20FC9A9-7CE9-415D-AC89-9911F0FF1A56}">
      <dgm:prSet phldrT="[Text]"/>
      <dgm:spPr/>
      <dgm:t>
        <a:bodyPr/>
        <a:lstStyle/>
        <a:p>
          <a:r>
            <a:rPr lang="en-US" dirty="0"/>
            <a:t>Use available web and print resources to locate relevant information (10-15 minutes)</a:t>
          </a:r>
        </a:p>
      </dgm:t>
    </dgm:pt>
    <dgm:pt modelId="{58FF87B5-4955-48A5-BFF2-4C82EBDC4DA0}" type="parTrans" cxnId="{D4CEFEE1-D12C-48B4-8C64-222D7986AEEB}">
      <dgm:prSet/>
      <dgm:spPr/>
      <dgm:t>
        <a:bodyPr/>
        <a:lstStyle/>
        <a:p>
          <a:endParaRPr lang="en-US"/>
        </a:p>
      </dgm:t>
    </dgm:pt>
    <dgm:pt modelId="{FC4A9104-6927-4428-B5F9-7A48657910DB}" type="sibTrans" cxnId="{D4CEFEE1-D12C-48B4-8C64-222D7986AEEB}">
      <dgm:prSet/>
      <dgm:spPr/>
      <dgm:t>
        <a:bodyPr/>
        <a:lstStyle/>
        <a:p>
          <a:endParaRPr lang="en-US"/>
        </a:p>
      </dgm:t>
    </dgm:pt>
    <dgm:pt modelId="{9CCF0F3A-6D65-4FB2-BD16-2E5EA0C8000D}">
      <dgm:prSet phldrT="[Text]"/>
      <dgm:spPr/>
      <dgm:t>
        <a:bodyPr/>
        <a:lstStyle/>
        <a:p>
          <a:r>
            <a:rPr lang="en-US" dirty="0"/>
            <a:t>2</a:t>
          </a:r>
        </a:p>
      </dgm:t>
    </dgm:pt>
    <dgm:pt modelId="{FE6F095E-98DF-42E6-B6AA-691585E74494}" type="parTrans" cxnId="{2CA13464-C837-442A-975E-C84EE3FB64F5}">
      <dgm:prSet/>
      <dgm:spPr/>
      <dgm:t>
        <a:bodyPr/>
        <a:lstStyle/>
        <a:p>
          <a:endParaRPr lang="en-US"/>
        </a:p>
      </dgm:t>
    </dgm:pt>
    <dgm:pt modelId="{5AD38B80-7E39-465A-BE6D-D601FA9EB019}" type="sibTrans" cxnId="{2CA13464-C837-442A-975E-C84EE3FB64F5}">
      <dgm:prSet/>
      <dgm:spPr/>
      <dgm:t>
        <a:bodyPr/>
        <a:lstStyle/>
        <a:p>
          <a:endParaRPr lang="en-US"/>
        </a:p>
      </dgm:t>
    </dgm:pt>
    <dgm:pt modelId="{EF4E31E6-B664-438B-8007-FE6D172AC1A5}">
      <dgm:prSet phldrT="[Text]"/>
      <dgm:spPr/>
      <dgm:t>
        <a:bodyPr/>
        <a:lstStyle/>
        <a:p>
          <a:r>
            <a:rPr lang="en-US" dirty="0"/>
            <a:t>Contact Anne Dubie (give 48 hours for her to respond)</a:t>
          </a:r>
        </a:p>
      </dgm:t>
    </dgm:pt>
    <dgm:pt modelId="{7500F297-0094-4B2B-9A65-FE325DBDA479}" type="parTrans" cxnId="{2E81F80F-68B6-4B3A-8F06-43E48305A4AC}">
      <dgm:prSet/>
      <dgm:spPr/>
      <dgm:t>
        <a:bodyPr/>
        <a:lstStyle/>
        <a:p>
          <a:endParaRPr lang="en-US"/>
        </a:p>
      </dgm:t>
    </dgm:pt>
    <dgm:pt modelId="{7A57BA2E-A0F0-4F8C-AF04-55F5050ED16B}" type="sibTrans" cxnId="{2E81F80F-68B6-4B3A-8F06-43E48305A4AC}">
      <dgm:prSet/>
      <dgm:spPr/>
      <dgm:t>
        <a:bodyPr/>
        <a:lstStyle/>
        <a:p>
          <a:endParaRPr lang="en-US"/>
        </a:p>
      </dgm:t>
    </dgm:pt>
    <dgm:pt modelId="{A4A3CA75-AA74-4B3E-9206-53DEAD45A375}">
      <dgm:prSet phldrT="[Text]"/>
      <dgm:spPr/>
      <dgm:t>
        <a:bodyPr/>
        <a:lstStyle/>
        <a:p>
          <a:r>
            <a:rPr lang="en-US" dirty="0"/>
            <a:t>3</a:t>
          </a:r>
        </a:p>
      </dgm:t>
    </dgm:pt>
    <dgm:pt modelId="{0364F506-EF38-4533-ABE5-C6C6ACC9BB6F}" type="parTrans" cxnId="{5917EB55-B3CC-4ED2-A37F-CC5DB140F65E}">
      <dgm:prSet/>
      <dgm:spPr/>
      <dgm:t>
        <a:bodyPr/>
        <a:lstStyle/>
        <a:p>
          <a:endParaRPr lang="en-US"/>
        </a:p>
      </dgm:t>
    </dgm:pt>
    <dgm:pt modelId="{33ED2AB6-31D0-4C8A-AE30-FC2C7768641A}" type="sibTrans" cxnId="{5917EB55-B3CC-4ED2-A37F-CC5DB140F65E}">
      <dgm:prSet/>
      <dgm:spPr/>
      <dgm:t>
        <a:bodyPr/>
        <a:lstStyle/>
        <a:p>
          <a:endParaRPr lang="en-US"/>
        </a:p>
      </dgm:t>
    </dgm:pt>
    <dgm:pt modelId="{24A9D6B5-4BE5-4784-9D06-A4C0249DE226}">
      <dgm:prSet phldrT="[Text]"/>
      <dgm:spPr/>
      <dgm:t>
        <a:bodyPr/>
        <a:lstStyle/>
        <a:p>
          <a:r>
            <a:rPr lang="en-US" dirty="0"/>
            <a:t>Contact PBISApps staff if the request/question is urgent</a:t>
          </a:r>
        </a:p>
      </dgm:t>
    </dgm:pt>
    <dgm:pt modelId="{4F2A9AAF-E1B2-4D3B-A19B-FE5BDDCEFDC7}" type="parTrans" cxnId="{D97E2784-5CBD-41C9-940C-0C50326C56A9}">
      <dgm:prSet/>
      <dgm:spPr/>
      <dgm:t>
        <a:bodyPr/>
        <a:lstStyle/>
        <a:p>
          <a:endParaRPr lang="en-US"/>
        </a:p>
      </dgm:t>
    </dgm:pt>
    <dgm:pt modelId="{232DB6E8-99C7-40E7-8750-0F5586BEA5B0}" type="sibTrans" cxnId="{D97E2784-5CBD-41C9-940C-0C50326C56A9}">
      <dgm:prSet/>
      <dgm:spPr/>
      <dgm:t>
        <a:bodyPr/>
        <a:lstStyle/>
        <a:p>
          <a:endParaRPr lang="en-US"/>
        </a:p>
      </dgm:t>
    </dgm:pt>
    <dgm:pt modelId="{A3E212CA-B514-4C73-94F6-04E6B7B4D08A}" type="pres">
      <dgm:prSet presAssocID="{C680D0C6-A4A3-4F25-BFFE-0F27BDE6F1AE}" presName="linearFlow" presStyleCnt="0">
        <dgm:presLayoutVars>
          <dgm:dir/>
          <dgm:animLvl val="lvl"/>
          <dgm:resizeHandles val="exact"/>
        </dgm:presLayoutVars>
      </dgm:prSet>
      <dgm:spPr/>
    </dgm:pt>
    <dgm:pt modelId="{F23FC5B2-21AD-4F67-ABD5-D12FB66D9B26}" type="pres">
      <dgm:prSet presAssocID="{0716C9FE-514A-4C75-A46E-D593E160C10D}" presName="composite" presStyleCnt="0"/>
      <dgm:spPr/>
    </dgm:pt>
    <dgm:pt modelId="{ADEC9C51-E171-47AC-BF3A-12764EA6AD07}" type="pres">
      <dgm:prSet presAssocID="{0716C9FE-514A-4C75-A46E-D593E160C10D}" presName="parentText" presStyleLbl="alignNode1" presStyleIdx="0" presStyleCnt="3">
        <dgm:presLayoutVars>
          <dgm:chMax val="1"/>
          <dgm:bulletEnabled val="1"/>
        </dgm:presLayoutVars>
      </dgm:prSet>
      <dgm:spPr/>
    </dgm:pt>
    <dgm:pt modelId="{2F51361B-3F0A-4A91-8D9B-1816543B8361}" type="pres">
      <dgm:prSet presAssocID="{0716C9FE-514A-4C75-A46E-D593E160C10D}" presName="descendantText" presStyleLbl="alignAcc1" presStyleIdx="0" presStyleCnt="3">
        <dgm:presLayoutVars>
          <dgm:bulletEnabled val="1"/>
        </dgm:presLayoutVars>
      </dgm:prSet>
      <dgm:spPr/>
    </dgm:pt>
    <dgm:pt modelId="{BFCE1B39-EA2E-4D7F-9522-CA849363B78C}" type="pres">
      <dgm:prSet presAssocID="{46B57214-D6CB-4F46-B7C2-6086CBE4BF7F}" presName="sp" presStyleCnt="0"/>
      <dgm:spPr/>
    </dgm:pt>
    <dgm:pt modelId="{5F228A8D-D97D-4598-A7CF-E4C54495ED4D}" type="pres">
      <dgm:prSet presAssocID="{9CCF0F3A-6D65-4FB2-BD16-2E5EA0C8000D}" presName="composite" presStyleCnt="0"/>
      <dgm:spPr/>
    </dgm:pt>
    <dgm:pt modelId="{9F0E56F2-0F67-4FC8-B920-5B6AF6C685DC}" type="pres">
      <dgm:prSet presAssocID="{9CCF0F3A-6D65-4FB2-BD16-2E5EA0C8000D}" presName="parentText" presStyleLbl="alignNode1" presStyleIdx="1" presStyleCnt="3">
        <dgm:presLayoutVars>
          <dgm:chMax val="1"/>
          <dgm:bulletEnabled val="1"/>
        </dgm:presLayoutVars>
      </dgm:prSet>
      <dgm:spPr/>
    </dgm:pt>
    <dgm:pt modelId="{B61B8BF9-E002-4A13-83F3-B1AC32C95D81}" type="pres">
      <dgm:prSet presAssocID="{9CCF0F3A-6D65-4FB2-BD16-2E5EA0C8000D}" presName="descendantText" presStyleLbl="alignAcc1" presStyleIdx="1" presStyleCnt="3">
        <dgm:presLayoutVars>
          <dgm:bulletEnabled val="1"/>
        </dgm:presLayoutVars>
      </dgm:prSet>
      <dgm:spPr/>
    </dgm:pt>
    <dgm:pt modelId="{40744AA6-EBCB-4E7F-8973-3DAC1EEEB9DF}" type="pres">
      <dgm:prSet presAssocID="{5AD38B80-7E39-465A-BE6D-D601FA9EB019}" presName="sp" presStyleCnt="0"/>
      <dgm:spPr/>
    </dgm:pt>
    <dgm:pt modelId="{7015BBB8-132D-423A-8258-ADB1C832194D}" type="pres">
      <dgm:prSet presAssocID="{A4A3CA75-AA74-4B3E-9206-53DEAD45A375}" presName="composite" presStyleCnt="0"/>
      <dgm:spPr/>
    </dgm:pt>
    <dgm:pt modelId="{0D53D793-6DCF-4AC6-9F2B-401F0EB84D66}" type="pres">
      <dgm:prSet presAssocID="{A4A3CA75-AA74-4B3E-9206-53DEAD45A375}" presName="parentText" presStyleLbl="alignNode1" presStyleIdx="2" presStyleCnt="3">
        <dgm:presLayoutVars>
          <dgm:chMax val="1"/>
          <dgm:bulletEnabled val="1"/>
        </dgm:presLayoutVars>
      </dgm:prSet>
      <dgm:spPr/>
    </dgm:pt>
    <dgm:pt modelId="{7A560F31-9F2E-4388-A802-E6C646271B03}" type="pres">
      <dgm:prSet presAssocID="{A4A3CA75-AA74-4B3E-9206-53DEAD45A375}" presName="descendantText" presStyleLbl="alignAcc1" presStyleIdx="2" presStyleCnt="3">
        <dgm:presLayoutVars>
          <dgm:bulletEnabled val="1"/>
        </dgm:presLayoutVars>
      </dgm:prSet>
      <dgm:spPr/>
    </dgm:pt>
  </dgm:ptLst>
  <dgm:cxnLst>
    <dgm:cxn modelId="{2E81F80F-68B6-4B3A-8F06-43E48305A4AC}" srcId="{9CCF0F3A-6D65-4FB2-BD16-2E5EA0C8000D}" destId="{EF4E31E6-B664-438B-8007-FE6D172AC1A5}" srcOrd="0" destOrd="0" parTransId="{7500F297-0094-4B2B-9A65-FE325DBDA479}" sibTransId="{7A57BA2E-A0F0-4F8C-AF04-55F5050ED16B}"/>
    <dgm:cxn modelId="{D2A73C2E-07DD-9944-8C23-2FB57A412371}" type="presOf" srcId="{9CCF0F3A-6D65-4FB2-BD16-2E5EA0C8000D}" destId="{9F0E56F2-0F67-4FC8-B920-5B6AF6C685DC}" srcOrd="0" destOrd="0" presId="urn:microsoft.com/office/officeart/2005/8/layout/chevron2"/>
    <dgm:cxn modelId="{0D88984F-1485-8B45-A1C3-EA9787E641AE}" type="presOf" srcId="{24A9D6B5-4BE5-4784-9D06-A4C0249DE226}" destId="{7A560F31-9F2E-4388-A802-E6C646271B03}" srcOrd="0" destOrd="0" presId="urn:microsoft.com/office/officeart/2005/8/layout/chevron2"/>
    <dgm:cxn modelId="{F7BDEE51-D19E-1A4A-9963-6B3CBBE17416}" type="presOf" srcId="{B20FC9A9-7CE9-415D-AC89-9911F0FF1A56}" destId="{2F51361B-3F0A-4A91-8D9B-1816543B8361}" srcOrd="0" destOrd="0" presId="urn:microsoft.com/office/officeart/2005/8/layout/chevron2"/>
    <dgm:cxn modelId="{5917EB55-B3CC-4ED2-A37F-CC5DB140F65E}" srcId="{C680D0C6-A4A3-4F25-BFFE-0F27BDE6F1AE}" destId="{A4A3CA75-AA74-4B3E-9206-53DEAD45A375}" srcOrd="2" destOrd="0" parTransId="{0364F506-EF38-4533-ABE5-C6C6ACC9BB6F}" sibTransId="{33ED2AB6-31D0-4C8A-AE30-FC2C7768641A}"/>
    <dgm:cxn modelId="{5AB9E75D-247D-684B-9C88-E54FD840D4DD}" type="presOf" srcId="{EF4E31E6-B664-438B-8007-FE6D172AC1A5}" destId="{B61B8BF9-E002-4A13-83F3-B1AC32C95D81}" srcOrd="0" destOrd="0" presId="urn:microsoft.com/office/officeart/2005/8/layout/chevron2"/>
    <dgm:cxn modelId="{B287BF5E-D366-254E-91EC-EC558D42A144}" type="presOf" srcId="{C680D0C6-A4A3-4F25-BFFE-0F27BDE6F1AE}" destId="{A3E212CA-B514-4C73-94F6-04E6B7B4D08A}" srcOrd="0" destOrd="0" presId="urn:microsoft.com/office/officeart/2005/8/layout/chevron2"/>
    <dgm:cxn modelId="{2CA13464-C837-442A-975E-C84EE3FB64F5}" srcId="{C680D0C6-A4A3-4F25-BFFE-0F27BDE6F1AE}" destId="{9CCF0F3A-6D65-4FB2-BD16-2E5EA0C8000D}" srcOrd="1" destOrd="0" parTransId="{FE6F095E-98DF-42E6-B6AA-691585E74494}" sibTransId="{5AD38B80-7E39-465A-BE6D-D601FA9EB019}"/>
    <dgm:cxn modelId="{D97E2784-5CBD-41C9-940C-0C50326C56A9}" srcId="{A4A3CA75-AA74-4B3E-9206-53DEAD45A375}" destId="{24A9D6B5-4BE5-4784-9D06-A4C0249DE226}" srcOrd="0" destOrd="0" parTransId="{4F2A9AAF-E1B2-4D3B-A19B-FE5BDDCEFDC7}" sibTransId="{232DB6E8-99C7-40E7-8750-0F5586BEA5B0}"/>
    <dgm:cxn modelId="{3B05E29A-6BF6-8047-9406-4E04C4AFB95F}" type="presOf" srcId="{0716C9FE-514A-4C75-A46E-D593E160C10D}" destId="{ADEC9C51-E171-47AC-BF3A-12764EA6AD07}" srcOrd="0" destOrd="0" presId="urn:microsoft.com/office/officeart/2005/8/layout/chevron2"/>
    <dgm:cxn modelId="{36A8E6A0-2B99-C242-8095-1D77A9847895}" type="presOf" srcId="{A4A3CA75-AA74-4B3E-9206-53DEAD45A375}" destId="{0D53D793-6DCF-4AC6-9F2B-401F0EB84D66}" srcOrd="0" destOrd="0" presId="urn:microsoft.com/office/officeart/2005/8/layout/chevron2"/>
    <dgm:cxn modelId="{D3224DBD-6847-4734-8D7A-C17105450E49}" srcId="{C680D0C6-A4A3-4F25-BFFE-0F27BDE6F1AE}" destId="{0716C9FE-514A-4C75-A46E-D593E160C10D}" srcOrd="0" destOrd="0" parTransId="{7A1E7637-1D9F-4C3C-BD60-418BA61DCEE5}" sibTransId="{46B57214-D6CB-4F46-B7C2-6086CBE4BF7F}"/>
    <dgm:cxn modelId="{D4CEFEE1-D12C-48B4-8C64-222D7986AEEB}" srcId="{0716C9FE-514A-4C75-A46E-D593E160C10D}" destId="{B20FC9A9-7CE9-415D-AC89-9911F0FF1A56}" srcOrd="0" destOrd="0" parTransId="{58FF87B5-4955-48A5-BFF2-4C82EBDC4DA0}" sibTransId="{FC4A9104-6927-4428-B5F9-7A48657910DB}"/>
    <dgm:cxn modelId="{672BCCC6-CC68-424C-ACDE-52A3DE1CA125}" type="presParOf" srcId="{A3E212CA-B514-4C73-94F6-04E6B7B4D08A}" destId="{F23FC5B2-21AD-4F67-ABD5-D12FB66D9B26}" srcOrd="0" destOrd="0" presId="urn:microsoft.com/office/officeart/2005/8/layout/chevron2"/>
    <dgm:cxn modelId="{24FA2DFC-C3D7-344C-8DE1-82EB76117E2D}" type="presParOf" srcId="{F23FC5B2-21AD-4F67-ABD5-D12FB66D9B26}" destId="{ADEC9C51-E171-47AC-BF3A-12764EA6AD07}" srcOrd="0" destOrd="0" presId="urn:microsoft.com/office/officeart/2005/8/layout/chevron2"/>
    <dgm:cxn modelId="{7E635207-2981-CE4C-ACC5-5EF2670A9BF7}" type="presParOf" srcId="{F23FC5B2-21AD-4F67-ABD5-D12FB66D9B26}" destId="{2F51361B-3F0A-4A91-8D9B-1816543B8361}" srcOrd="1" destOrd="0" presId="urn:microsoft.com/office/officeart/2005/8/layout/chevron2"/>
    <dgm:cxn modelId="{15107D95-AF24-6545-A9C5-3ABA9AAD72C4}" type="presParOf" srcId="{A3E212CA-B514-4C73-94F6-04E6B7B4D08A}" destId="{BFCE1B39-EA2E-4D7F-9522-CA849363B78C}" srcOrd="1" destOrd="0" presId="urn:microsoft.com/office/officeart/2005/8/layout/chevron2"/>
    <dgm:cxn modelId="{39730CCA-DBFF-8D4E-8746-3F2647D9B163}" type="presParOf" srcId="{A3E212CA-B514-4C73-94F6-04E6B7B4D08A}" destId="{5F228A8D-D97D-4598-A7CF-E4C54495ED4D}" srcOrd="2" destOrd="0" presId="urn:microsoft.com/office/officeart/2005/8/layout/chevron2"/>
    <dgm:cxn modelId="{550B8F5E-AA34-754F-A6C2-D6DC11FC2AE4}" type="presParOf" srcId="{5F228A8D-D97D-4598-A7CF-E4C54495ED4D}" destId="{9F0E56F2-0F67-4FC8-B920-5B6AF6C685DC}" srcOrd="0" destOrd="0" presId="urn:microsoft.com/office/officeart/2005/8/layout/chevron2"/>
    <dgm:cxn modelId="{3DB69A92-1B93-7E4C-8B6F-BCA9CBFA258F}" type="presParOf" srcId="{5F228A8D-D97D-4598-A7CF-E4C54495ED4D}" destId="{B61B8BF9-E002-4A13-83F3-B1AC32C95D81}" srcOrd="1" destOrd="0" presId="urn:microsoft.com/office/officeart/2005/8/layout/chevron2"/>
    <dgm:cxn modelId="{4260DF2B-DDFB-874F-BD8E-A4D55AA4BF04}" type="presParOf" srcId="{A3E212CA-B514-4C73-94F6-04E6B7B4D08A}" destId="{40744AA6-EBCB-4E7F-8973-3DAC1EEEB9DF}" srcOrd="3" destOrd="0" presId="urn:microsoft.com/office/officeart/2005/8/layout/chevron2"/>
    <dgm:cxn modelId="{8DA5A048-4067-DF4B-81DF-52E8B29C5C76}" type="presParOf" srcId="{A3E212CA-B514-4C73-94F6-04E6B7B4D08A}" destId="{7015BBB8-132D-423A-8258-ADB1C832194D}" srcOrd="4" destOrd="0" presId="urn:microsoft.com/office/officeart/2005/8/layout/chevron2"/>
    <dgm:cxn modelId="{9E7415C2-588A-174E-BE0D-3F66EDB2E563}" type="presParOf" srcId="{7015BBB8-132D-423A-8258-ADB1C832194D}" destId="{0D53D793-6DCF-4AC6-9F2B-401F0EB84D66}" srcOrd="0" destOrd="0" presId="urn:microsoft.com/office/officeart/2005/8/layout/chevron2"/>
    <dgm:cxn modelId="{2C7DAB41-503B-234A-8527-374B737522EA}" type="presParOf" srcId="{7015BBB8-132D-423A-8258-ADB1C832194D}" destId="{7A560F31-9F2E-4388-A802-E6C646271B0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C9C51-E171-47AC-BF3A-12764EA6AD07}">
      <dsp:nvSpPr>
        <dsp:cNvPr id="0" name=""/>
        <dsp:cNvSpPr/>
      </dsp:nvSpPr>
      <dsp:spPr>
        <a:xfrm rot="5400000">
          <a:off x="-245635" y="246082"/>
          <a:ext cx="1637567" cy="114629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1</a:t>
          </a:r>
        </a:p>
      </dsp:txBody>
      <dsp:txXfrm rot="-5400000">
        <a:off x="1" y="573596"/>
        <a:ext cx="1146297" cy="491270"/>
      </dsp:txXfrm>
    </dsp:sp>
    <dsp:sp modelId="{2F51361B-3F0A-4A91-8D9B-1816543B8361}">
      <dsp:nvSpPr>
        <dsp:cNvPr id="0" name=""/>
        <dsp:cNvSpPr/>
      </dsp:nvSpPr>
      <dsp:spPr>
        <a:xfrm rot="5400000">
          <a:off x="4270039" y="-3123294"/>
          <a:ext cx="1064418" cy="73119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a:t>Use available web and print resources to locate relevant information (10-15 minutes)</a:t>
          </a:r>
        </a:p>
      </dsp:txBody>
      <dsp:txXfrm rot="-5400000">
        <a:off x="1146298" y="52408"/>
        <a:ext cx="7259941" cy="960496"/>
      </dsp:txXfrm>
    </dsp:sp>
    <dsp:sp modelId="{9F0E56F2-0F67-4FC8-B920-5B6AF6C685DC}">
      <dsp:nvSpPr>
        <dsp:cNvPr id="0" name=""/>
        <dsp:cNvSpPr/>
      </dsp:nvSpPr>
      <dsp:spPr>
        <a:xfrm rot="5400000">
          <a:off x="-245635" y="1689832"/>
          <a:ext cx="1637567" cy="114629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2</a:t>
          </a:r>
        </a:p>
      </dsp:txBody>
      <dsp:txXfrm rot="-5400000">
        <a:off x="1" y="2017346"/>
        <a:ext cx="1146297" cy="491270"/>
      </dsp:txXfrm>
    </dsp:sp>
    <dsp:sp modelId="{B61B8BF9-E002-4A13-83F3-B1AC32C95D81}">
      <dsp:nvSpPr>
        <dsp:cNvPr id="0" name=""/>
        <dsp:cNvSpPr/>
      </dsp:nvSpPr>
      <dsp:spPr>
        <a:xfrm rot="5400000">
          <a:off x="4270039" y="-1679544"/>
          <a:ext cx="1064418" cy="73119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a:t>Contact Anne Dubie (give 48 hours for her to respond)</a:t>
          </a:r>
        </a:p>
      </dsp:txBody>
      <dsp:txXfrm rot="-5400000">
        <a:off x="1146298" y="1496158"/>
        <a:ext cx="7259941" cy="960496"/>
      </dsp:txXfrm>
    </dsp:sp>
    <dsp:sp modelId="{0D53D793-6DCF-4AC6-9F2B-401F0EB84D66}">
      <dsp:nvSpPr>
        <dsp:cNvPr id="0" name=""/>
        <dsp:cNvSpPr/>
      </dsp:nvSpPr>
      <dsp:spPr>
        <a:xfrm rot="5400000">
          <a:off x="-245635" y="3133582"/>
          <a:ext cx="1637567" cy="1146297"/>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3</a:t>
          </a:r>
        </a:p>
      </dsp:txBody>
      <dsp:txXfrm rot="-5400000">
        <a:off x="1" y="3461096"/>
        <a:ext cx="1146297" cy="491270"/>
      </dsp:txXfrm>
    </dsp:sp>
    <dsp:sp modelId="{7A560F31-9F2E-4388-A802-E6C646271B03}">
      <dsp:nvSpPr>
        <dsp:cNvPr id="0" name=""/>
        <dsp:cNvSpPr/>
      </dsp:nvSpPr>
      <dsp:spPr>
        <a:xfrm rot="5400000">
          <a:off x="4270039" y="-235794"/>
          <a:ext cx="1064418" cy="7311902"/>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06248" tIns="18415" rIns="18415" bIns="18415" numCol="1" spcCol="1270" anchor="ctr" anchorCtr="0">
          <a:noAutofit/>
        </a:bodyPr>
        <a:lstStyle/>
        <a:p>
          <a:pPr marL="285750" lvl="1" indent="-285750" algn="l" defTabSz="1289050">
            <a:lnSpc>
              <a:spcPct val="90000"/>
            </a:lnSpc>
            <a:spcBef>
              <a:spcPct val="0"/>
            </a:spcBef>
            <a:spcAft>
              <a:spcPct val="15000"/>
            </a:spcAft>
            <a:buChar char="•"/>
          </a:pPr>
          <a:r>
            <a:rPr lang="en-US" sz="2900" kern="1200" dirty="0"/>
            <a:t>Contact PBISApps staff if the request/question is urgent</a:t>
          </a:r>
        </a:p>
      </dsp:txBody>
      <dsp:txXfrm rot="-5400000">
        <a:off x="1146298" y="2939908"/>
        <a:ext cx="7259941" cy="960496"/>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AB60551-C2FF-E444-3490-62E4463A72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atin typeface="Calibri" charset="0"/>
                <a:ea typeface="ＭＳ Ｐゴシック" charset="-128"/>
              </a:defRPr>
            </a:lvl1pPr>
          </a:lstStyle>
          <a:p>
            <a:pPr>
              <a:defRPr/>
            </a:pPr>
            <a:endParaRPr lang="en-US"/>
          </a:p>
        </p:txBody>
      </p:sp>
      <p:sp>
        <p:nvSpPr>
          <p:cNvPr id="3" name="Date Placeholder 2">
            <a:extLst>
              <a:ext uri="{FF2B5EF4-FFF2-40B4-BE49-F238E27FC236}">
                <a16:creationId xmlns:a16="http://schemas.microsoft.com/office/drawing/2014/main" id="{FCFC698E-9FAA-E003-E917-B83DFDA18F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hangingPunct="1">
              <a:defRPr sz="1200">
                <a:latin typeface="Calibri" charset="0"/>
                <a:ea typeface="ＭＳ Ｐゴシック" charset="-128"/>
              </a:defRPr>
            </a:lvl1pPr>
          </a:lstStyle>
          <a:p>
            <a:pPr>
              <a:defRPr/>
            </a:pPr>
            <a:fld id="{CC2DC80F-9A56-CF46-9451-68BEF77DCF2B}" type="datetimeFigureOut">
              <a:rPr lang="en-US"/>
              <a:pPr>
                <a:defRPr/>
              </a:pPr>
              <a:t>8/22/22</a:t>
            </a:fld>
            <a:endParaRPr lang="en-US"/>
          </a:p>
        </p:txBody>
      </p:sp>
      <p:sp>
        <p:nvSpPr>
          <p:cNvPr id="4" name="Footer Placeholder 3">
            <a:extLst>
              <a:ext uri="{FF2B5EF4-FFF2-40B4-BE49-F238E27FC236}">
                <a16:creationId xmlns:a16="http://schemas.microsoft.com/office/drawing/2014/main" id="{73E7179F-411C-A007-F408-A23DBF8D02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hangingPunct="1">
              <a:defRPr sz="1200">
                <a:latin typeface="Calibri" charset="0"/>
                <a:ea typeface="ＭＳ Ｐゴシック" charset="-128"/>
              </a:defRPr>
            </a:lvl1pPr>
          </a:lstStyle>
          <a:p>
            <a:pPr>
              <a:defRPr/>
            </a:pPr>
            <a:endParaRPr lang="en-US"/>
          </a:p>
        </p:txBody>
      </p:sp>
      <p:sp>
        <p:nvSpPr>
          <p:cNvPr id="5" name="Slide Number Placeholder 4">
            <a:extLst>
              <a:ext uri="{FF2B5EF4-FFF2-40B4-BE49-F238E27FC236}">
                <a16:creationId xmlns:a16="http://schemas.microsoft.com/office/drawing/2014/main" id="{D449453F-2701-21AD-FFF0-4770614FE5DC}"/>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4DFB724-9D61-414F-870C-9DE8C59C81C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08D2385-0233-15A2-BD66-08EBED3CFAE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defRPr>
            </a:lvl1pPr>
          </a:lstStyle>
          <a:p>
            <a:pPr>
              <a:defRPr/>
            </a:pPr>
            <a:endParaRPr lang="en-US"/>
          </a:p>
        </p:txBody>
      </p:sp>
      <p:sp>
        <p:nvSpPr>
          <p:cNvPr id="3" name="Date Placeholder 2">
            <a:extLst>
              <a:ext uri="{FF2B5EF4-FFF2-40B4-BE49-F238E27FC236}">
                <a16:creationId xmlns:a16="http://schemas.microsoft.com/office/drawing/2014/main" id="{785F6FEB-C8BA-59E9-9F42-440F680266CE}"/>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6158FB3E-4A3E-C444-A102-41B6C8F58407}" type="datetimeFigureOut">
              <a:rPr lang="en-US" altLang="x-none"/>
              <a:pPr>
                <a:defRPr/>
              </a:pPr>
              <a:t>8/22/22</a:t>
            </a:fld>
            <a:endParaRPr lang="en-US" altLang="x-none"/>
          </a:p>
        </p:txBody>
      </p:sp>
      <p:sp>
        <p:nvSpPr>
          <p:cNvPr id="4" name="Slide Image Placeholder 3">
            <a:extLst>
              <a:ext uri="{FF2B5EF4-FFF2-40B4-BE49-F238E27FC236}">
                <a16:creationId xmlns:a16="http://schemas.microsoft.com/office/drawing/2014/main" id="{57F0CB7E-6C87-85F4-EF95-525EB5597CFF}"/>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2B28700-8945-EB04-3112-FF264BEE96F3}"/>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5AA457E-AE7D-AA73-41D2-D852DF941C0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defRPr>
            </a:lvl1pPr>
          </a:lstStyle>
          <a:p>
            <a:pPr>
              <a:defRPr/>
            </a:pPr>
            <a:endParaRPr lang="en-US"/>
          </a:p>
        </p:txBody>
      </p:sp>
      <p:sp>
        <p:nvSpPr>
          <p:cNvPr id="7" name="Slide Number Placeholder 6">
            <a:extLst>
              <a:ext uri="{FF2B5EF4-FFF2-40B4-BE49-F238E27FC236}">
                <a16:creationId xmlns:a16="http://schemas.microsoft.com/office/drawing/2014/main" id="{A1B8D8A6-1E5D-008B-259A-ED2801BC708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6064AA2-95E2-B64D-8FE0-8DDDEE7033F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a:extLst>
              <a:ext uri="{FF2B5EF4-FFF2-40B4-BE49-F238E27FC236}">
                <a16:creationId xmlns:a16="http://schemas.microsoft.com/office/drawing/2014/main" id="{81C1E5ED-87C2-0A12-9147-D5657FECFD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a:extLst>
              <a:ext uri="{FF2B5EF4-FFF2-40B4-BE49-F238E27FC236}">
                <a16:creationId xmlns:a16="http://schemas.microsoft.com/office/drawing/2014/main" id="{BDE5AFFA-C51B-0FDF-1B97-BD8D4E20E2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20483" name="Slide Number Placeholder 3">
            <a:extLst>
              <a:ext uri="{FF2B5EF4-FFF2-40B4-BE49-F238E27FC236}">
                <a16:creationId xmlns:a16="http://schemas.microsoft.com/office/drawing/2014/main" id="{E057C3EF-BD16-5175-5C47-4493EBB79F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4504FC02-9D64-7D45-B5E8-21129E2ABFBA}" type="slidenum">
              <a:rPr lang="en-US" altLang="en-US" smtClean="0"/>
              <a:pPr/>
              <a:t>5</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C36637AC-A07C-C02C-7F52-E269A23027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EF2E8713-4E26-208B-9D73-5D325EF19A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52227" name="Slide Number Placeholder 3">
            <a:extLst>
              <a:ext uri="{FF2B5EF4-FFF2-40B4-BE49-F238E27FC236}">
                <a16:creationId xmlns:a16="http://schemas.microsoft.com/office/drawing/2014/main" id="{A0FA91B0-6CA7-82D1-B02C-3F68AD9193D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BC357D8C-99AB-1048-9857-CB99B7A5D177}" type="slidenum">
              <a:rPr lang="en-US" altLang="en-US" smtClean="0"/>
              <a:pPr/>
              <a:t>20</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D518812A-9F46-81B4-3E8F-9E49D426919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3C6F79E7-C0B0-74DC-6A35-59E601F28E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0963" name="Slide Number Placeholder 3">
            <a:extLst>
              <a:ext uri="{FF2B5EF4-FFF2-40B4-BE49-F238E27FC236}">
                <a16:creationId xmlns:a16="http://schemas.microsoft.com/office/drawing/2014/main" id="{430AF328-DDA3-0E8F-CF40-24426ADC52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280F3641-1C58-744D-8C53-B94FF1DF2379}" type="slidenum">
              <a:rPr lang="en-US" altLang="en-US" smtClean="0"/>
              <a:pPr/>
              <a:t>33</a:t>
            </a:fld>
            <a:endParaRPr lang="en-US" altLang="en-US"/>
          </a:p>
        </p:txBody>
      </p:sp>
    </p:spTree>
    <p:extLst>
      <p:ext uri="{BB962C8B-B14F-4D97-AF65-F5344CB8AC3E}">
        <p14:creationId xmlns:p14="http://schemas.microsoft.com/office/powerpoint/2010/main" val="15643300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50A11769-9A43-2784-E273-F9438EE1416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0" name="Notes Placeholder 2">
            <a:extLst>
              <a:ext uri="{FF2B5EF4-FFF2-40B4-BE49-F238E27FC236}">
                <a16:creationId xmlns:a16="http://schemas.microsoft.com/office/drawing/2014/main" id="{2E9F3266-1D28-5B26-00E3-4C5810AB27B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3011" name="Slide Number Placeholder 3">
            <a:extLst>
              <a:ext uri="{FF2B5EF4-FFF2-40B4-BE49-F238E27FC236}">
                <a16:creationId xmlns:a16="http://schemas.microsoft.com/office/drawing/2014/main" id="{17A90117-636B-BE5F-0752-4630C422054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1E5C8C19-DF9E-3D4F-B122-BEAD3231C3ED}" type="slidenum">
              <a:rPr lang="en-US" altLang="en-US" smtClean="0"/>
              <a:pPr/>
              <a:t>34</a:t>
            </a:fld>
            <a:endParaRPr lang="en-US" altLang="en-US"/>
          </a:p>
        </p:txBody>
      </p:sp>
    </p:spTree>
    <p:extLst>
      <p:ext uri="{BB962C8B-B14F-4D97-AF65-F5344CB8AC3E}">
        <p14:creationId xmlns:p14="http://schemas.microsoft.com/office/powerpoint/2010/main" val="1515304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B84963C9-C69D-159E-B9C7-D98AB43698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E89C458D-9092-A262-CEAB-4CA09938741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47107" name="Slide Number Placeholder 3">
            <a:extLst>
              <a:ext uri="{FF2B5EF4-FFF2-40B4-BE49-F238E27FC236}">
                <a16:creationId xmlns:a16="http://schemas.microsoft.com/office/drawing/2014/main" id="{A124B115-C211-511D-D42B-84D61F774EE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A6F3A633-1A82-CF48-AE77-6D337B2A9C04}" type="slidenum">
              <a:rPr lang="en-US" altLang="en-US" smtClean="0"/>
              <a:pPr/>
              <a:t>37</a:t>
            </a:fld>
            <a:endParaRPr lang="en-US" altLang="en-US"/>
          </a:p>
        </p:txBody>
      </p:sp>
    </p:spTree>
    <p:extLst>
      <p:ext uri="{BB962C8B-B14F-4D97-AF65-F5344CB8AC3E}">
        <p14:creationId xmlns:p14="http://schemas.microsoft.com/office/powerpoint/2010/main" val="523570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48666D95-2073-8D03-81B8-D15723B4C88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a:extLst>
              <a:ext uri="{FF2B5EF4-FFF2-40B4-BE49-F238E27FC236}">
                <a16:creationId xmlns:a16="http://schemas.microsoft.com/office/drawing/2014/main" id="{9FE82CE4-5289-19DE-780D-C789385A917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23555" name="Slide Number Placeholder 3">
            <a:extLst>
              <a:ext uri="{FF2B5EF4-FFF2-40B4-BE49-F238E27FC236}">
                <a16:creationId xmlns:a16="http://schemas.microsoft.com/office/drawing/2014/main" id="{99BFBB5E-B4DE-A2AF-B4AB-D89BDBA1B5B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7D3D4CC9-054F-1C48-B1D4-49DFE492E271}" type="slidenum">
              <a:rPr lang="en-US" altLang="en-US" smtClean="0"/>
              <a:pPr/>
              <a:t>7</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27FC8CBC-1C45-DACE-44B1-8BCA43B7FE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7422A73D-4A83-728A-48B1-8D2D0F58AB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ea typeface="ＭＳ Ｐゴシック" panose="020B0600070205080204" pitchFamily="34" charset="-128"/>
            </a:endParaRPr>
          </a:p>
        </p:txBody>
      </p:sp>
      <p:sp>
        <p:nvSpPr>
          <p:cNvPr id="25603" name="Slide Number Placeholder 3">
            <a:extLst>
              <a:ext uri="{FF2B5EF4-FFF2-40B4-BE49-F238E27FC236}">
                <a16:creationId xmlns:a16="http://schemas.microsoft.com/office/drawing/2014/main" id="{E0297EE1-84A2-FDC6-DF8B-E242D684BD4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B02B03D0-5295-AD47-97AD-F0A86CCB0AA2}" type="slidenum">
              <a:rPr lang="en-US" altLang="en-US" smtClean="0">
                <a:solidFill>
                  <a:srgbClr val="000000"/>
                </a:solidFill>
              </a:rPr>
              <a:pPr/>
              <a:t>8</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7ACF19A5-D22F-B315-287B-C055F72C05A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63953A0A-CC09-3184-80DD-2FFBDE0824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Compare that to the old model of identifying a problem and then jumping right to solutions. </a:t>
            </a:r>
          </a:p>
          <a:p>
            <a:pPr eaLnBrk="1" hangingPunct="1"/>
            <a:r>
              <a:rPr lang="en-US" altLang="en-US">
                <a:ea typeface="ＭＳ Ｐゴシック" panose="020B0600070205080204" pitchFamily="34" charset="-128"/>
              </a:rPr>
              <a:t>Instead, we’ll use our decision-making model to more clearly define the context of problems before moving into solution development. </a:t>
            </a:r>
          </a:p>
          <a:p>
            <a:pPr eaLnBrk="1" hangingPunct="1"/>
            <a:r>
              <a:rPr lang="en-US" altLang="en-US">
                <a:ea typeface="ＭＳ Ｐゴシック" panose="020B0600070205080204" pitchFamily="34" charset="-128"/>
              </a:rPr>
              <a:t>Then those solutions are put into an action plan so that our solutions are really implemented with integrity. </a:t>
            </a:r>
          </a:p>
        </p:txBody>
      </p:sp>
      <p:sp>
        <p:nvSpPr>
          <p:cNvPr id="28675" name="Slide Number Placeholder 3">
            <a:extLst>
              <a:ext uri="{FF2B5EF4-FFF2-40B4-BE49-F238E27FC236}">
                <a16:creationId xmlns:a16="http://schemas.microsoft.com/office/drawing/2014/main" id="{B0FFE6E6-78CA-5302-AD5E-5BA2621BEA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3C65F61F-5BA0-894F-A1FF-B62A72461A6A}" type="slidenum">
              <a:rPr lang="en-US" altLang="en-US" smtClean="0"/>
              <a:pPr/>
              <a:t>10</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8E12728D-3AB8-DC1C-EB84-F71754F4BAD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32BB9567-4284-282E-79D6-D1B8A86DE1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panose="020B0600070205080204" pitchFamily="34" charset="-128"/>
              </a:rPr>
              <a:t>PBIS Apps, SWIS Suite and PBIS Assessments!  All one login!</a:t>
            </a:r>
          </a:p>
        </p:txBody>
      </p:sp>
      <p:sp>
        <p:nvSpPr>
          <p:cNvPr id="30723" name="Slide Number Placeholder 3">
            <a:extLst>
              <a:ext uri="{FF2B5EF4-FFF2-40B4-BE49-F238E27FC236}">
                <a16:creationId xmlns:a16="http://schemas.microsoft.com/office/drawing/2014/main" id="{A61B3AF9-5667-CAAA-F28E-148859C738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0D00DCBF-721E-F347-88EF-7941BF48FEB5}" type="slidenum">
              <a:rPr lang="en-US" altLang="en-US" smtClean="0">
                <a:solidFill>
                  <a:srgbClr val="000000"/>
                </a:solidFill>
              </a:rPr>
              <a:pPr/>
              <a:t>11</a:t>
            </a:fld>
            <a:endParaRPr lang="en-US" altLang="en-US">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0C72183D-0259-D728-906A-30BA03D2EB2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5A6DAD6C-90C4-BA2A-7D01-D158927703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School Settings should always align with the team agreements, staff training, referral forms, and best practices for collecting and reporting behavior data. These should be set after discussion and agreements across the team and with all SWIS users. During the school year, they should only be changed after agreement from the team and users. However, SWIS Admin and Data Entry users can change number of School Days to accurately record changes in school calendar (snow days, boiler broke – no school, etc.) and  School Enrollment when there is a significant change (e.g.,  &gt;5%).</a:t>
            </a:r>
          </a:p>
        </p:txBody>
      </p:sp>
      <p:sp>
        <p:nvSpPr>
          <p:cNvPr id="32771" name="Slide Number Placeholder 3">
            <a:extLst>
              <a:ext uri="{FF2B5EF4-FFF2-40B4-BE49-F238E27FC236}">
                <a16:creationId xmlns:a16="http://schemas.microsoft.com/office/drawing/2014/main" id="{79D4E900-4DD3-2111-92BE-D8B638D62F3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468A694F-F009-BF46-A1A9-D6565141644F}" type="slidenum">
              <a:rPr lang="en-US" altLang="en-US" smtClean="0"/>
              <a:pPr/>
              <a:t>12</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BEC9D246-D345-B4AB-DFB6-EE73DB13FD2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A1DFC6F9-1164-2842-6433-E61D786A8E9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15000"/>
              </a:lnSpc>
              <a:spcBef>
                <a:spcPct val="0"/>
              </a:spcBef>
              <a:buFont typeface="Calibri" panose="020F0502020204030204" pitchFamily="34" charset="0"/>
              <a:buAutoNum type="romanUcPeriod"/>
            </a:pPr>
            <a:r>
              <a:rPr lang="en-US" altLang="en-US">
                <a:ea typeface="ＭＳ Ｐゴシック" panose="020B0600070205080204" pitchFamily="34" charset="-128"/>
              </a:rPr>
              <a:t>Introduction to Swift at SWIS User’s Manual</a:t>
            </a:r>
          </a:p>
          <a:p>
            <a:pPr eaLnBrk="1" hangingPunct="1">
              <a:lnSpc>
                <a:spcPct val="115000"/>
              </a:lnSpc>
              <a:spcBef>
                <a:spcPct val="0"/>
              </a:spcBef>
              <a:buFont typeface="Calibri" panose="020F0502020204030204" pitchFamily="34" charset="0"/>
              <a:buAutoNum type="romanUcPeriod"/>
            </a:pPr>
            <a:r>
              <a:rPr lang="en-US" altLang="en-US">
                <a:ea typeface="ＭＳ Ｐゴシック" panose="020B0600070205080204" pitchFamily="34" charset="-128"/>
              </a:rPr>
              <a:t>Introduction to Demo Account at PBISApps.org </a:t>
            </a:r>
          </a:p>
          <a:p>
            <a:pPr eaLnBrk="1" hangingPunct="1">
              <a:lnSpc>
                <a:spcPct val="115000"/>
              </a:lnSpc>
              <a:spcBef>
                <a:spcPct val="0"/>
              </a:spcBef>
              <a:buFont typeface="Calibri" panose="020F0502020204030204" pitchFamily="34" charset="0"/>
              <a:buAutoNum type="romanUcPeriod"/>
            </a:pPr>
            <a:r>
              <a:rPr lang="en-US" altLang="en-US">
                <a:ea typeface="ＭＳ Ｐゴシック" panose="020B0600070205080204" pitchFamily="34" charset="-128"/>
              </a:rPr>
              <a:t>SWIS School Summary Report</a:t>
            </a:r>
          </a:p>
          <a:p>
            <a:pPr marL="728663" lvl="1" indent="-279400" eaLnBrk="1" hangingPunct="1">
              <a:lnSpc>
                <a:spcPct val="115000"/>
              </a:lnSpc>
              <a:spcBef>
                <a:spcPct val="0"/>
              </a:spcBef>
              <a:buFont typeface="Calibri" panose="020F0502020204030204" pitchFamily="34" charset="0"/>
              <a:buAutoNum type="alphaLcPeriod"/>
            </a:pPr>
            <a:r>
              <a:rPr lang="en-US" altLang="en-US">
                <a:ea typeface="ＭＳ Ｐゴシック" panose="020B0600070205080204" pitchFamily="34" charset="-128"/>
              </a:rPr>
              <a:t>Dashboard access</a:t>
            </a:r>
          </a:p>
          <a:p>
            <a:pPr eaLnBrk="1" hangingPunct="1">
              <a:lnSpc>
                <a:spcPct val="115000"/>
              </a:lnSpc>
              <a:spcBef>
                <a:spcPct val="0"/>
              </a:spcBef>
              <a:buFont typeface="Calibri" panose="020F0502020204030204" pitchFamily="34" charset="0"/>
              <a:buAutoNum type="romanUcPeriod"/>
            </a:pPr>
            <a:r>
              <a:rPr lang="en-US" altLang="en-US">
                <a:ea typeface="ＭＳ Ｐゴシック" panose="020B0600070205080204" pitchFamily="34" charset="-128"/>
              </a:rPr>
              <a:t>Core SWIS Reports </a:t>
            </a:r>
          </a:p>
          <a:p>
            <a:pPr marL="728663" lvl="1" indent="-279400" eaLnBrk="1" hangingPunct="1">
              <a:lnSpc>
                <a:spcPct val="115000"/>
              </a:lnSpc>
              <a:spcBef>
                <a:spcPct val="0"/>
              </a:spcBef>
              <a:buFont typeface="Calibri" panose="020F0502020204030204" pitchFamily="34" charset="0"/>
              <a:buAutoNum type="alphaLcPeriod"/>
            </a:pPr>
            <a:r>
              <a:rPr lang="en-US" altLang="en-US">
                <a:ea typeface="ＭＳ Ｐゴシック" panose="020B0600070205080204" pitchFamily="34" charset="-128"/>
              </a:rPr>
              <a:t>Core Reports: Average Referrals, Location, Problem Behavior, Time, Student, Day of Week, Grade</a:t>
            </a:r>
          </a:p>
          <a:p>
            <a:pPr marL="728663" lvl="1" indent="-279400" eaLnBrk="1" hangingPunct="1">
              <a:lnSpc>
                <a:spcPct val="115000"/>
              </a:lnSpc>
              <a:spcBef>
                <a:spcPct val="0"/>
              </a:spcBef>
              <a:buFont typeface="Calibri" panose="020F0502020204030204" pitchFamily="34" charset="0"/>
              <a:buAutoNum type="alphaLcPeriod"/>
            </a:pPr>
            <a:r>
              <a:rPr lang="en-US" altLang="en-US">
                <a:ea typeface="ＭＳ Ｐゴシック" panose="020B0600070205080204" pitchFamily="34" charset="-128"/>
              </a:rPr>
              <a:t>Opening multiple reports</a:t>
            </a:r>
          </a:p>
          <a:p>
            <a:pPr marL="728663" lvl="1" indent="-279400" eaLnBrk="1" hangingPunct="1">
              <a:lnSpc>
                <a:spcPct val="115000"/>
              </a:lnSpc>
              <a:spcBef>
                <a:spcPct val="0"/>
              </a:spcBef>
              <a:buFont typeface="Calibri" panose="020F0502020204030204" pitchFamily="34" charset="0"/>
              <a:buAutoNum type="alphaLcPeriod"/>
            </a:pPr>
            <a:r>
              <a:rPr lang="en-US" altLang="en-US">
                <a:ea typeface="ＭＳ Ｐゴシック" panose="020B0600070205080204" pitchFamily="34" charset="-128"/>
              </a:rPr>
              <a:t>Report options</a:t>
            </a:r>
          </a:p>
          <a:p>
            <a:pPr marL="728663" lvl="1" indent="-279400" eaLnBrk="1" hangingPunct="1">
              <a:lnSpc>
                <a:spcPct val="115000"/>
              </a:lnSpc>
              <a:spcBef>
                <a:spcPct val="0"/>
              </a:spcBef>
              <a:buFont typeface="Calibri" panose="020F0502020204030204" pitchFamily="34" charset="0"/>
              <a:buAutoNum type="alphaLcPeriod"/>
            </a:pPr>
            <a:r>
              <a:rPr lang="en-US" altLang="en-US">
                <a:ea typeface="ＭＳ Ｐゴシック" panose="020B0600070205080204" pitchFamily="34" charset="-128"/>
              </a:rPr>
              <a:t>Print/Export options</a:t>
            </a:r>
          </a:p>
          <a:p>
            <a:pPr eaLnBrk="1" hangingPunct="1">
              <a:lnSpc>
                <a:spcPct val="115000"/>
              </a:lnSpc>
              <a:spcBef>
                <a:spcPct val="0"/>
              </a:spcBef>
              <a:buFont typeface="Calibri" panose="020F0502020204030204" pitchFamily="34" charset="0"/>
              <a:buAutoNum type="romanUcPeriod"/>
            </a:pPr>
            <a:r>
              <a:rPr lang="en-US" altLang="en-US">
                <a:ea typeface="ＭＳ Ｐゴシック" panose="020B0600070205080204" pitchFamily="34" charset="-128"/>
              </a:rPr>
              <a:t>Additional Reports</a:t>
            </a:r>
          </a:p>
          <a:p>
            <a:pPr marL="728663" lvl="1" indent="-279400" eaLnBrk="1" hangingPunct="1">
              <a:lnSpc>
                <a:spcPct val="115000"/>
              </a:lnSpc>
              <a:spcBef>
                <a:spcPct val="0"/>
              </a:spcBef>
              <a:buFont typeface="Calibri" panose="020F0502020204030204" pitchFamily="34" charset="0"/>
              <a:buAutoNum type="alphaLcPeriod"/>
            </a:pPr>
            <a:r>
              <a:rPr lang="en-US" altLang="en-US">
                <a:ea typeface="ＭＳ Ｐゴシック" panose="020B0600070205080204" pitchFamily="34" charset="-128"/>
              </a:rPr>
              <a:t>Additional Reports: Average Referrals – Multi-Year, Location Multi-Year, Suspension/Expulsion, Ethnicity, *Staff (for School Admin only)</a:t>
            </a:r>
          </a:p>
          <a:p>
            <a:pPr eaLnBrk="1" hangingPunct="1">
              <a:lnSpc>
                <a:spcPct val="115000"/>
              </a:lnSpc>
              <a:spcBef>
                <a:spcPct val="0"/>
              </a:spcBef>
              <a:buFont typeface="Calibri" panose="020F0502020204030204" pitchFamily="34" charset="0"/>
              <a:buAutoNum type="romanUcPeriod"/>
            </a:pPr>
            <a:r>
              <a:rPr lang="en-US" altLang="en-US">
                <a:ea typeface="ＭＳ Ｐゴシック" panose="020B0600070205080204" pitchFamily="34" charset="-128"/>
              </a:rPr>
              <a:t>Student Dashboard</a:t>
            </a:r>
          </a:p>
          <a:p>
            <a:pPr eaLnBrk="1" hangingPunct="1">
              <a:lnSpc>
                <a:spcPct val="115000"/>
              </a:lnSpc>
              <a:spcBef>
                <a:spcPct val="0"/>
              </a:spcBef>
              <a:buFont typeface="Calibri" panose="020F0502020204030204" pitchFamily="34" charset="0"/>
              <a:buAutoNum type="romanUcPeriod"/>
            </a:pPr>
            <a:r>
              <a:rPr lang="en-US" altLang="en-US">
                <a:ea typeface="ＭＳ Ｐゴシック" panose="020B0600070205080204" pitchFamily="34" charset="-128"/>
              </a:rPr>
              <a:t>Brief Introduction to Drill Down</a:t>
            </a:r>
          </a:p>
          <a:p>
            <a:pPr marL="728663" lvl="1" indent="-279400" eaLnBrk="1" hangingPunct="1">
              <a:lnSpc>
                <a:spcPct val="115000"/>
              </a:lnSpc>
              <a:spcBef>
                <a:spcPct val="0"/>
              </a:spcBef>
              <a:buFont typeface="Calibri" panose="020F0502020204030204" pitchFamily="34" charset="0"/>
              <a:buAutoNum type="alphaLcPeriod"/>
            </a:pPr>
            <a:r>
              <a:rPr lang="en-US" altLang="en-US">
                <a:ea typeface="ＭＳ Ｐゴシック" panose="020B0600070205080204" pitchFamily="34" charset="-128"/>
              </a:rPr>
              <a:t>Precise problem identification </a:t>
            </a:r>
          </a:p>
          <a:p>
            <a:pPr marL="728663" lvl="1" indent="-279400" eaLnBrk="1" hangingPunct="1">
              <a:lnSpc>
                <a:spcPct val="115000"/>
              </a:lnSpc>
              <a:spcBef>
                <a:spcPct val="0"/>
              </a:spcBef>
              <a:buFont typeface="Calibri" panose="020F0502020204030204" pitchFamily="34" charset="0"/>
              <a:buAutoNum type="alphaLcPeriod"/>
            </a:pPr>
            <a:r>
              <a:rPr lang="en-US" altLang="en-US">
                <a:ea typeface="ＭＳ Ｐゴシック" panose="020B0600070205080204" pitchFamily="34" charset="-128"/>
              </a:rPr>
              <a:t>Report Filters</a:t>
            </a:r>
          </a:p>
          <a:p>
            <a:pPr marL="728663" lvl="1" indent="-279400" eaLnBrk="1" hangingPunct="1">
              <a:lnSpc>
                <a:spcPct val="115000"/>
              </a:lnSpc>
              <a:spcBef>
                <a:spcPct val="0"/>
              </a:spcBef>
              <a:buFont typeface="Calibri" panose="020F0502020204030204" pitchFamily="34" charset="0"/>
              <a:buAutoNum type="alphaLcPeriod"/>
            </a:pPr>
            <a:r>
              <a:rPr lang="en-US" altLang="en-US">
                <a:ea typeface="ＭＳ Ｐゴシック" panose="020B0600070205080204" pitchFamily="34" charset="-128"/>
              </a:rPr>
              <a:t>Be specific &amp; don’t drown in the data! </a:t>
            </a:r>
          </a:p>
        </p:txBody>
      </p:sp>
      <p:sp>
        <p:nvSpPr>
          <p:cNvPr id="34819" name="Slide Number Placeholder 3">
            <a:extLst>
              <a:ext uri="{FF2B5EF4-FFF2-40B4-BE49-F238E27FC236}">
                <a16:creationId xmlns:a16="http://schemas.microsoft.com/office/drawing/2014/main" id="{B9203467-09D8-4D30-02E9-D5A35F7C429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5044BF76-D110-3145-B139-116700C5EA85}" type="slidenum">
              <a:rPr lang="en-US" altLang="en-US" smtClean="0">
                <a:solidFill>
                  <a:srgbClr val="000000"/>
                </a:solidFill>
              </a:rPr>
              <a:pPr/>
              <a:t>13</a:t>
            </a:fld>
            <a:endParaRPr lang="en-US" altLang="en-US">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0CBE69FD-6493-B86D-F3C4-A619CAEB588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7D618B9A-D681-1E44-A87C-58FA8E1B39A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ea typeface="ＭＳ Ｐゴシック" panose="020B0600070205080204" pitchFamily="34" charset="-128"/>
            </a:endParaRPr>
          </a:p>
        </p:txBody>
      </p:sp>
      <p:sp>
        <p:nvSpPr>
          <p:cNvPr id="38915" name="Slide Number Placeholder 3">
            <a:extLst>
              <a:ext uri="{FF2B5EF4-FFF2-40B4-BE49-F238E27FC236}">
                <a16:creationId xmlns:a16="http://schemas.microsoft.com/office/drawing/2014/main" id="{17D45599-2EE3-5135-645D-39AC02272B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1235040B-E9DC-8D4D-9F98-C6A562E0B21D}" type="slidenum">
              <a:rPr lang="en-US" altLang="en-US" smtClean="0"/>
              <a:pPr/>
              <a:t>16</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a:extLst>
              <a:ext uri="{FF2B5EF4-FFF2-40B4-BE49-F238E27FC236}">
                <a16:creationId xmlns:a16="http://schemas.microsoft.com/office/drawing/2014/main" id="{A0E70BD1-F0AB-C7CC-9C94-82F822CDE8D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Notes Placeholder 2">
            <a:extLst>
              <a:ext uri="{FF2B5EF4-FFF2-40B4-BE49-F238E27FC236}">
                <a16:creationId xmlns:a16="http://schemas.microsoft.com/office/drawing/2014/main" id="{F5152EE9-2599-666E-AB3B-F648A5F8796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ea typeface="ＭＳ Ｐゴシック" panose="020B0600070205080204" pitchFamily="34" charset="-128"/>
              </a:rPr>
              <a:t>When you do have a question or problem related to SWIS, here is the official procedure. </a:t>
            </a:r>
          </a:p>
          <a:p>
            <a:pPr eaLnBrk="1" hangingPunct="1"/>
            <a:r>
              <a:rPr lang="en-US" altLang="en-US">
                <a:ea typeface="ＭＳ Ｐゴシック" panose="020B0600070205080204" pitchFamily="34" charset="-128"/>
              </a:rPr>
              <a:t>Check the User’s Guide, support articles, and other online resources to find out if others have had the same question of problem. </a:t>
            </a:r>
          </a:p>
          <a:p>
            <a:pPr eaLnBrk="1" hangingPunct="1"/>
            <a:r>
              <a:rPr lang="en-US" altLang="en-US">
                <a:ea typeface="ＭＳ Ｐゴシック" panose="020B0600070205080204" pitchFamily="34" charset="-128"/>
              </a:rPr>
              <a:t>However, after 20 minutes of searching in the most logical places, please feel free to contact Anne Dubie via phone or email and I will respond within 48 hours if at all possible. </a:t>
            </a:r>
          </a:p>
          <a:p>
            <a:pPr eaLnBrk="1" hangingPunct="1"/>
            <a:r>
              <a:rPr lang="en-US" altLang="en-US">
                <a:ea typeface="ＭＳ Ｐゴシック" panose="020B0600070205080204" pitchFamily="34" charset="-128"/>
              </a:rPr>
              <a:t>Because of my role and other responsibilities there might be times when I am not able to get back to you within 48 hours. I’ll try to communicate or set my out-of-office message so that you know whether to expect a response. </a:t>
            </a:r>
          </a:p>
          <a:p>
            <a:pPr eaLnBrk="1" hangingPunct="1"/>
            <a:r>
              <a:rPr lang="en-US" altLang="en-US">
                <a:ea typeface="ＭＳ Ｐゴシック" panose="020B0600070205080204" pitchFamily="34" charset="-128"/>
              </a:rPr>
              <a:t>The PBISApps staff as a rule do not provide direct support directly to school users, they do understand that as facilitators we are sometimes unavailable due to travel, illness, etc. If after 48 hours you still haven’t heard back from me then go ahead and contact the PBISApps staff directly. Let them know who your facilitator is (Sherry) and that we were unavailable. If they can, they will point you in the right direction. </a:t>
            </a:r>
          </a:p>
        </p:txBody>
      </p:sp>
      <p:sp>
        <p:nvSpPr>
          <p:cNvPr id="50179" name="Slide Number Placeholder 3">
            <a:extLst>
              <a:ext uri="{FF2B5EF4-FFF2-40B4-BE49-F238E27FC236}">
                <a16:creationId xmlns:a16="http://schemas.microsoft.com/office/drawing/2014/main" id="{D44E527E-AC56-8209-320E-CF68B44049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8833C534-970F-C94F-B00C-842ED51C747B}" type="slidenum">
              <a:rPr lang="en-US" altLang="en-US" smtClean="0"/>
              <a:pPr/>
              <a:t>19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4D7B514-E9A2-3462-AB00-7516247886E4}"/>
              </a:ext>
            </a:extLst>
          </p:cNvPr>
          <p:cNvSpPr>
            <a:spLocks noGrp="1"/>
          </p:cNvSpPr>
          <p:nvPr>
            <p:ph type="dt" sz="half" idx="10"/>
          </p:nvPr>
        </p:nvSpPr>
        <p:spPr/>
        <p:txBody>
          <a:bodyPr/>
          <a:lstStyle>
            <a:lvl1pPr>
              <a:defRPr/>
            </a:lvl1pPr>
          </a:lstStyle>
          <a:p>
            <a:pPr>
              <a:defRPr/>
            </a:pPr>
            <a:fld id="{BC070239-F373-9248-9668-70989B710753}" type="datetimeFigureOut">
              <a:rPr lang="en-US" altLang="x-none"/>
              <a:pPr>
                <a:defRPr/>
              </a:pPr>
              <a:t>8/22/22</a:t>
            </a:fld>
            <a:endParaRPr lang="en-US" altLang="x-none"/>
          </a:p>
        </p:txBody>
      </p:sp>
      <p:sp>
        <p:nvSpPr>
          <p:cNvPr id="5" name="Footer Placeholder 4">
            <a:extLst>
              <a:ext uri="{FF2B5EF4-FFF2-40B4-BE49-F238E27FC236}">
                <a16:creationId xmlns:a16="http://schemas.microsoft.com/office/drawing/2014/main" id="{B559A9BC-BE25-DA8A-714F-B1C2DC89EAB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766B54B-BDB1-8DEA-E4CE-F5C7216B1918}"/>
              </a:ext>
            </a:extLst>
          </p:cNvPr>
          <p:cNvSpPr>
            <a:spLocks noGrp="1"/>
          </p:cNvSpPr>
          <p:nvPr>
            <p:ph type="sldNum" sz="quarter" idx="12"/>
          </p:nvPr>
        </p:nvSpPr>
        <p:spPr/>
        <p:txBody>
          <a:bodyPr/>
          <a:lstStyle>
            <a:lvl1pPr>
              <a:defRPr/>
            </a:lvl1pPr>
          </a:lstStyle>
          <a:p>
            <a:pPr>
              <a:defRPr/>
            </a:pPr>
            <a:fld id="{4EC3DDAB-B52C-994A-80B8-0A9B3F5BFC2C}" type="slidenum">
              <a:rPr lang="en-US" altLang="en-US"/>
              <a:pPr>
                <a:defRPr/>
              </a:pPr>
              <a:t>‹#›</a:t>
            </a:fld>
            <a:endParaRPr lang="en-US" altLang="en-US"/>
          </a:p>
        </p:txBody>
      </p:sp>
    </p:spTree>
    <p:extLst>
      <p:ext uri="{BB962C8B-B14F-4D97-AF65-F5344CB8AC3E}">
        <p14:creationId xmlns:p14="http://schemas.microsoft.com/office/powerpoint/2010/main" val="1413043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5660F2-9868-9E89-31EE-C53B3CBADED4}"/>
              </a:ext>
            </a:extLst>
          </p:cNvPr>
          <p:cNvSpPr>
            <a:spLocks noGrp="1"/>
          </p:cNvSpPr>
          <p:nvPr>
            <p:ph type="dt" sz="half" idx="10"/>
          </p:nvPr>
        </p:nvSpPr>
        <p:spPr/>
        <p:txBody>
          <a:bodyPr/>
          <a:lstStyle>
            <a:lvl1pPr>
              <a:defRPr/>
            </a:lvl1pPr>
          </a:lstStyle>
          <a:p>
            <a:pPr>
              <a:defRPr/>
            </a:pPr>
            <a:fld id="{FA23064C-A164-624F-989F-7D342B2E75DE}" type="datetimeFigureOut">
              <a:rPr lang="en-US" altLang="x-none"/>
              <a:pPr>
                <a:defRPr/>
              </a:pPr>
              <a:t>8/22/22</a:t>
            </a:fld>
            <a:endParaRPr lang="en-US" altLang="x-none"/>
          </a:p>
        </p:txBody>
      </p:sp>
      <p:sp>
        <p:nvSpPr>
          <p:cNvPr id="5" name="Footer Placeholder 4">
            <a:extLst>
              <a:ext uri="{FF2B5EF4-FFF2-40B4-BE49-F238E27FC236}">
                <a16:creationId xmlns:a16="http://schemas.microsoft.com/office/drawing/2014/main" id="{F6B936F7-6347-B152-294A-C6F1064BC2C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DF35A82-5942-7F7A-6C28-DFFEB650B299}"/>
              </a:ext>
            </a:extLst>
          </p:cNvPr>
          <p:cNvSpPr>
            <a:spLocks noGrp="1"/>
          </p:cNvSpPr>
          <p:nvPr>
            <p:ph type="sldNum" sz="quarter" idx="12"/>
          </p:nvPr>
        </p:nvSpPr>
        <p:spPr/>
        <p:txBody>
          <a:bodyPr/>
          <a:lstStyle>
            <a:lvl1pPr>
              <a:defRPr/>
            </a:lvl1pPr>
          </a:lstStyle>
          <a:p>
            <a:pPr>
              <a:defRPr/>
            </a:pPr>
            <a:fld id="{E505FF25-4D60-3D41-BCCB-9563D515E1C9}" type="slidenum">
              <a:rPr lang="en-US" altLang="en-US"/>
              <a:pPr>
                <a:defRPr/>
              </a:pPr>
              <a:t>‹#›</a:t>
            </a:fld>
            <a:endParaRPr lang="en-US" altLang="en-US"/>
          </a:p>
        </p:txBody>
      </p:sp>
    </p:spTree>
    <p:extLst>
      <p:ext uri="{BB962C8B-B14F-4D97-AF65-F5344CB8AC3E}">
        <p14:creationId xmlns:p14="http://schemas.microsoft.com/office/powerpoint/2010/main" val="2734321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63FF14-CA79-FAF8-CA83-4CCF9A44E411}"/>
              </a:ext>
            </a:extLst>
          </p:cNvPr>
          <p:cNvSpPr>
            <a:spLocks noGrp="1"/>
          </p:cNvSpPr>
          <p:nvPr>
            <p:ph type="dt" sz="half" idx="10"/>
          </p:nvPr>
        </p:nvSpPr>
        <p:spPr/>
        <p:txBody>
          <a:bodyPr/>
          <a:lstStyle>
            <a:lvl1pPr>
              <a:defRPr/>
            </a:lvl1pPr>
          </a:lstStyle>
          <a:p>
            <a:pPr>
              <a:defRPr/>
            </a:pPr>
            <a:fld id="{5E4F92AF-61AF-ED47-9D0A-2A347AA8C53D}" type="datetimeFigureOut">
              <a:rPr lang="en-US" altLang="x-none"/>
              <a:pPr>
                <a:defRPr/>
              </a:pPr>
              <a:t>8/22/22</a:t>
            </a:fld>
            <a:endParaRPr lang="en-US" altLang="x-none"/>
          </a:p>
        </p:txBody>
      </p:sp>
      <p:sp>
        <p:nvSpPr>
          <p:cNvPr id="5" name="Footer Placeholder 4">
            <a:extLst>
              <a:ext uri="{FF2B5EF4-FFF2-40B4-BE49-F238E27FC236}">
                <a16:creationId xmlns:a16="http://schemas.microsoft.com/office/drawing/2014/main" id="{5C9DB90A-BE8C-E841-1AE4-C8C3C1955A6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BF3A2FE-CE55-81A1-F296-C9E2C2DBB3C9}"/>
              </a:ext>
            </a:extLst>
          </p:cNvPr>
          <p:cNvSpPr>
            <a:spLocks noGrp="1"/>
          </p:cNvSpPr>
          <p:nvPr>
            <p:ph type="sldNum" sz="quarter" idx="12"/>
          </p:nvPr>
        </p:nvSpPr>
        <p:spPr/>
        <p:txBody>
          <a:bodyPr/>
          <a:lstStyle>
            <a:lvl1pPr>
              <a:defRPr/>
            </a:lvl1pPr>
          </a:lstStyle>
          <a:p>
            <a:pPr>
              <a:defRPr/>
            </a:pPr>
            <a:fld id="{EE5C51A7-CD28-9442-92D4-B29D0B744D2F}" type="slidenum">
              <a:rPr lang="en-US" altLang="en-US"/>
              <a:pPr>
                <a:defRPr/>
              </a:pPr>
              <a:t>‹#›</a:t>
            </a:fld>
            <a:endParaRPr lang="en-US" altLang="en-US"/>
          </a:p>
        </p:txBody>
      </p:sp>
    </p:spTree>
    <p:extLst>
      <p:ext uri="{BB962C8B-B14F-4D97-AF65-F5344CB8AC3E}">
        <p14:creationId xmlns:p14="http://schemas.microsoft.com/office/powerpoint/2010/main" val="3392324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1576AB-C5BE-8AAA-707F-C9C7BAB52FFA}"/>
              </a:ext>
            </a:extLst>
          </p:cNvPr>
          <p:cNvSpPr>
            <a:spLocks noGrp="1"/>
          </p:cNvSpPr>
          <p:nvPr>
            <p:ph type="dt" sz="half" idx="10"/>
          </p:nvPr>
        </p:nvSpPr>
        <p:spPr/>
        <p:txBody>
          <a:bodyPr/>
          <a:lstStyle>
            <a:lvl1pPr>
              <a:defRPr/>
            </a:lvl1pPr>
          </a:lstStyle>
          <a:p>
            <a:pPr>
              <a:defRPr/>
            </a:pPr>
            <a:fld id="{010B5A55-BE3A-3A4C-AD58-F672CD25D605}" type="datetimeFigureOut">
              <a:rPr lang="en-US" altLang="x-none"/>
              <a:pPr>
                <a:defRPr/>
              </a:pPr>
              <a:t>8/22/22</a:t>
            </a:fld>
            <a:endParaRPr lang="en-US" altLang="x-none"/>
          </a:p>
        </p:txBody>
      </p:sp>
      <p:sp>
        <p:nvSpPr>
          <p:cNvPr id="5" name="Footer Placeholder 4">
            <a:extLst>
              <a:ext uri="{FF2B5EF4-FFF2-40B4-BE49-F238E27FC236}">
                <a16:creationId xmlns:a16="http://schemas.microsoft.com/office/drawing/2014/main" id="{8FE573B1-C270-0337-39C1-F4D1D511B43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CD31524-1099-BBA9-6A48-9D30FDBC47E5}"/>
              </a:ext>
            </a:extLst>
          </p:cNvPr>
          <p:cNvSpPr>
            <a:spLocks noGrp="1"/>
          </p:cNvSpPr>
          <p:nvPr>
            <p:ph type="sldNum" sz="quarter" idx="12"/>
          </p:nvPr>
        </p:nvSpPr>
        <p:spPr/>
        <p:txBody>
          <a:bodyPr/>
          <a:lstStyle>
            <a:lvl1pPr>
              <a:defRPr/>
            </a:lvl1pPr>
          </a:lstStyle>
          <a:p>
            <a:pPr>
              <a:defRPr/>
            </a:pPr>
            <a:fld id="{61170385-5A2F-6344-9B0F-C4C96E489C04}" type="slidenum">
              <a:rPr lang="en-US" altLang="en-US"/>
              <a:pPr>
                <a:defRPr/>
              </a:pPr>
              <a:t>‹#›</a:t>
            </a:fld>
            <a:endParaRPr lang="en-US" altLang="en-US"/>
          </a:p>
        </p:txBody>
      </p:sp>
    </p:spTree>
    <p:extLst>
      <p:ext uri="{BB962C8B-B14F-4D97-AF65-F5344CB8AC3E}">
        <p14:creationId xmlns:p14="http://schemas.microsoft.com/office/powerpoint/2010/main" val="1120520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8374B2-C86C-B358-17B6-B44C3CF8D40A}"/>
              </a:ext>
            </a:extLst>
          </p:cNvPr>
          <p:cNvSpPr>
            <a:spLocks noGrp="1"/>
          </p:cNvSpPr>
          <p:nvPr>
            <p:ph type="dt" sz="half" idx="10"/>
          </p:nvPr>
        </p:nvSpPr>
        <p:spPr/>
        <p:txBody>
          <a:bodyPr/>
          <a:lstStyle>
            <a:lvl1pPr>
              <a:defRPr/>
            </a:lvl1pPr>
          </a:lstStyle>
          <a:p>
            <a:pPr>
              <a:defRPr/>
            </a:pPr>
            <a:fld id="{72B52F40-59BE-3D40-A7FA-0D7C6EA9007F}" type="datetimeFigureOut">
              <a:rPr lang="en-US" altLang="x-none"/>
              <a:pPr>
                <a:defRPr/>
              </a:pPr>
              <a:t>8/22/22</a:t>
            </a:fld>
            <a:endParaRPr lang="en-US" altLang="x-none"/>
          </a:p>
        </p:txBody>
      </p:sp>
      <p:sp>
        <p:nvSpPr>
          <p:cNvPr id="5" name="Footer Placeholder 4">
            <a:extLst>
              <a:ext uri="{FF2B5EF4-FFF2-40B4-BE49-F238E27FC236}">
                <a16:creationId xmlns:a16="http://schemas.microsoft.com/office/drawing/2014/main" id="{2652B58C-5DBE-9226-B033-E60C5224677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0F331DF-CAE1-8217-F744-2B38CBD31820}"/>
              </a:ext>
            </a:extLst>
          </p:cNvPr>
          <p:cNvSpPr>
            <a:spLocks noGrp="1"/>
          </p:cNvSpPr>
          <p:nvPr>
            <p:ph type="sldNum" sz="quarter" idx="12"/>
          </p:nvPr>
        </p:nvSpPr>
        <p:spPr/>
        <p:txBody>
          <a:bodyPr/>
          <a:lstStyle>
            <a:lvl1pPr>
              <a:defRPr/>
            </a:lvl1pPr>
          </a:lstStyle>
          <a:p>
            <a:pPr>
              <a:defRPr/>
            </a:pPr>
            <a:fld id="{49E75AB0-CFA0-C343-A9EB-A3D546DC910A}" type="slidenum">
              <a:rPr lang="en-US" altLang="en-US"/>
              <a:pPr>
                <a:defRPr/>
              </a:pPr>
              <a:t>‹#›</a:t>
            </a:fld>
            <a:endParaRPr lang="en-US" altLang="en-US"/>
          </a:p>
        </p:txBody>
      </p:sp>
    </p:spTree>
    <p:extLst>
      <p:ext uri="{BB962C8B-B14F-4D97-AF65-F5344CB8AC3E}">
        <p14:creationId xmlns:p14="http://schemas.microsoft.com/office/powerpoint/2010/main" val="2590053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524DE8A-BCB9-E4A5-768F-D90CA2865F15}"/>
              </a:ext>
            </a:extLst>
          </p:cNvPr>
          <p:cNvSpPr>
            <a:spLocks noGrp="1"/>
          </p:cNvSpPr>
          <p:nvPr>
            <p:ph type="dt" sz="half" idx="10"/>
          </p:nvPr>
        </p:nvSpPr>
        <p:spPr/>
        <p:txBody>
          <a:bodyPr/>
          <a:lstStyle>
            <a:lvl1pPr>
              <a:defRPr/>
            </a:lvl1pPr>
          </a:lstStyle>
          <a:p>
            <a:pPr>
              <a:defRPr/>
            </a:pPr>
            <a:fld id="{9E540735-459F-5746-8ADD-2A2961261922}" type="datetimeFigureOut">
              <a:rPr lang="en-US" altLang="x-none"/>
              <a:pPr>
                <a:defRPr/>
              </a:pPr>
              <a:t>8/22/22</a:t>
            </a:fld>
            <a:endParaRPr lang="en-US" altLang="x-none"/>
          </a:p>
        </p:txBody>
      </p:sp>
      <p:sp>
        <p:nvSpPr>
          <p:cNvPr id="6" name="Footer Placeholder 4">
            <a:extLst>
              <a:ext uri="{FF2B5EF4-FFF2-40B4-BE49-F238E27FC236}">
                <a16:creationId xmlns:a16="http://schemas.microsoft.com/office/drawing/2014/main" id="{7C12E752-7FB0-AF78-22C3-2713F67A8F3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650D1F-5156-911D-3979-A93F95C4D159}"/>
              </a:ext>
            </a:extLst>
          </p:cNvPr>
          <p:cNvSpPr>
            <a:spLocks noGrp="1"/>
          </p:cNvSpPr>
          <p:nvPr>
            <p:ph type="sldNum" sz="quarter" idx="12"/>
          </p:nvPr>
        </p:nvSpPr>
        <p:spPr/>
        <p:txBody>
          <a:bodyPr/>
          <a:lstStyle>
            <a:lvl1pPr>
              <a:defRPr/>
            </a:lvl1pPr>
          </a:lstStyle>
          <a:p>
            <a:pPr>
              <a:defRPr/>
            </a:pPr>
            <a:fld id="{FB30AE0C-1919-1542-8902-502744D19F5F}" type="slidenum">
              <a:rPr lang="en-US" altLang="en-US"/>
              <a:pPr>
                <a:defRPr/>
              </a:pPr>
              <a:t>‹#›</a:t>
            </a:fld>
            <a:endParaRPr lang="en-US" altLang="en-US"/>
          </a:p>
        </p:txBody>
      </p:sp>
    </p:spTree>
    <p:extLst>
      <p:ext uri="{BB962C8B-B14F-4D97-AF65-F5344CB8AC3E}">
        <p14:creationId xmlns:p14="http://schemas.microsoft.com/office/powerpoint/2010/main" val="3535445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6AF08ED-71B6-D58F-9117-6C5F1ED684EE}"/>
              </a:ext>
            </a:extLst>
          </p:cNvPr>
          <p:cNvSpPr>
            <a:spLocks noGrp="1"/>
          </p:cNvSpPr>
          <p:nvPr>
            <p:ph type="dt" sz="half" idx="10"/>
          </p:nvPr>
        </p:nvSpPr>
        <p:spPr/>
        <p:txBody>
          <a:bodyPr/>
          <a:lstStyle>
            <a:lvl1pPr>
              <a:defRPr/>
            </a:lvl1pPr>
          </a:lstStyle>
          <a:p>
            <a:pPr>
              <a:defRPr/>
            </a:pPr>
            <a:fld id="{F87BEFFD-6336-8D41-9EE8-E43E4F25EF1F}" type="datetimeFigureOut">
              <a:rPr lang="en-US" altLang="x-none"/>
              <a:pPr>
                <a:defRPr/>
              </a:pPr>
              <a:t>8/22/22</a:t>
            </a:fld>
            <a:endParaRPr lang="en-US" altLang="x-none"/>
          </a:p>
        </p:txBody>
      </p:sp>
      <p:sp>
        <p:nvSpPr>
          <p:cNvPr id="8" name="Footer Placeholder 4">
            <a:extLst>
              <a:ext uri="{FF2B5EF4-FFF2-40B4-BE49-F238E27FC236}">
                <a16:creationId xmlns:a16="http://schemas.microsoft.com/office/drawing/2014/main" id="{E3DE5E67-43FB-E52E-8781-BBC85CB49D7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8C327EF1-5A68-37DF-6BE7-A1F3B236C187}"/>
              </a:ext>
            </a:extLst>
          </p:cNvPr>
          <p:cNvSpPr>
            <a:spLocks noGrp="1"/>
          </p:cNvSpPr>
          <p:nvPr>
            <p:ph type="sldNum" sz="quarter" idx="12"/>
          </p:nvPr>
        </p:nvSpPr>
        <p:spPr/>
        <p:txBody>
          <a:bodyPr/>
          <a:lstStyle>
            <a:lvl1pPr>
              <a:defRPr/>
            </a:lvl1pPr>
          </a:lstStyle>
          <a:p>
            <a:pPr>
              <a:defRPr/>
            </a:pPr>
            <a:fld id="{6E2D4696-BDA2-8640-BC20-F4C3F4064BB1}" type="slidenum">
              <a:rPr lang="en-US" altLang="en-US"/>
              <a:pPr>
                <a:defRPr/>
              </a:pPr>
              <a:t>‹#›</a:t>
            </a:fld>
            <a:endParaRPr lang="en-US" altLang="en-US"/>
          </a:p>
        </p:txBody>
      </p:sp>
    </p:spTree>
    <p:extLst>
      <p:ext uri="{BB962C8B-B14F-4D97-AF65-F5344CB8AC3E}">
        <p14:creationId xmlns:p14="http://schemas.microsoft.com/office/powerpoint/2010/main" val="4087851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D91F17-DDFB-6CEC-2FD1-34A58C62AF32}"/>
              </a:ext>
            </a:extLst>
          </p:cNvPr>
          <p:cNvSpPr>
            <a:spLocks noGrp="1"/>
          </p:cNvSpPr>
          <p:nvPr>
            <p:ph type="dt" sz="half" idx="10"/>
          </p:nvPr>
        </p:nvSpPr>
        <p:spPr/>
        <p:txBody>
          <a:bodyPr/>
          <a:lstStyle>
            <a:lvl1pPr>
              <a:defRPr/>
            </a:lvl1pPr>
          </a:lstStyle>
          <a:p>
            <a:pPr>
              <a:defRPr/>
            </a:pPr>
            <a:fld id="{F175DBC2-CFC1-9348-91C1-1B899727D2D6}" type="datetimeFigureOut">
              <a:rPr lang="en-US" altLang="x-none"/>
              <a:pPr>
                <a:defRPr/>
              </a:pPr>
              <a:t>8/22/22</a:t>
            </a:fld>
            <a:endParaRPr lang="en-US" altLang="x-none"/>
          </a:p>
        </p:txBody>
      </p:sp>
      <p:sp>
        <p:nvSpPr>
          <p:cNvPr id="4" name="Footer Placeholder 4">
            <a:extLst>
              <a:ext uri="{FF2B5EF4-FFF2-40B4-BE49-F238E27FC236}">
                <a16:creationId xmlns:a16="http://schemas.microsoft.com/office/drawing/2014/main" id="{0DE6C613-A41C-491C-5766-5C2E47756F12}"/>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0AABF35-AF0B-99FC-C54A-B44ED71F4A9B}"/>
              </a:ext>
            </a:extLst>
          </p:cNvPr>
          <p:cNvSpPr>
            <a:spLocks noGrp="1"/>
          </p:cNvSpPr>
          <p:nvPr>
            <p:ph type="sldNum" sz="quarter" idx="12"/>
          </p:nvPr>
        </p:nvSpPr>
        <p:spPr/>
        <p:txBody>
          <a:bodyPr/>
          <a:lstStyle>
            <a:lvl1pPr>
              <a:defRPr/>
            </a:lvl1pPr>
          </a:lstStyle>
          <a:p>
            <a:pPr>
              <a:defRPr/>
            </a:pPr>
            <a:fld id="{8E1F95C8-E9CB-984B-9E30-515BEBBD8BFD}" type="slidenum">
              <a:rPr lang="en-US" altLang="en-US"/>
              <a:pPr>
                <a:defRPr/>
              </a:pPr>
              <a:t>‹#›</a:t>
            </a:fld>
            <a:endParaRPr lang="en-US" altLang="en-US"/>
          </a:p>
        </p:txBody>
      </p:sp>
    </p:spTree>
    <p:extLst>
      <p:ext uri="{BB962C8B-B14F-4D97-AF65-F5344CB8AC3E}">
        <p14:creationId xmlns:p14="http://schemas.microsoft.com/office/powerpoint/2010/main" val="3717547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7C9F6DD-7690-65C9-9291-FC3A249D04A4}"/>
              </a:ext>
            </a:extLst>
          </p:cNvPr>
          <p:cNvSpPr>
            <a:spLocks noGrp="1"/>
          </p:cNvSpPr>
          <p:nvPr>
            <p:ph type="dt" sz="half" idx="10"/>
          </p:nvPr>
        </p:nvSpPr>
        <p:spPr/>
        <p:txBody>
          <a:bodyPr/>
          <a:lstStyle>
            <a:lvl1pPr>
              <a:defRPr/>
            </a:lvl1pPr>
          </a:lstStyle>
          <a:p>
            <a:pPr>
              <a:defRPr/>
            </a:pPr>
            <a:fld id="{3058DEEA-44A1-2843-AB39-86EBD1249674}" type="datetimeFigureOut">
              <a:rPr lang="en-US" altLang="x-none"/>
              <a:pPr>
                <a:defRPr/>
              </a:pPr>
              <a:t>8/22/22</a:t>
            </a:fld>
            <a:endParaRPr lang="en-US" altLang="x-none"/>
          </a:p>
        </p:txBody>
      </p:sp>
      <p:sp>
        <p:nvSpPr>
          <p:cNvPr id="3" name="Footer Placeholder 4">
            <a:extLst>
              <a:ext uri="{FF2B5EF4-FFF2-40B4-BE49-F238E27FC236}">
                <a16:creationId xmlns:a16="http://schemas.microsoft.com/office/drawing/2014/main" id="{413E32AC-2761-9508-DD0B-B282CD686D1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F93D5C42-4C48-26AC-ECD5-EEE7A42EA4E2}"/>
              </a:ext>
            </a:extLst>
          </p:cNvPr>
          <p:cNvSpPr>
            <a:spLocks noGrp="1"/>
          </p:cNvSpPr>
          <p:nvPr>
            <p:ph type="sldNum" sz="quarter" idx="12"/>
          </p:nvPr>
        </p:nvSpPr>
        <p:spPr/>
        <p:txBody>
          <a:bodyPr/>
          <a:lstStyle>
            <a:lvl1pPr>
              <a:defRPr/>
            </a:lvl1pPr>
          </a:lstStyle>
          <a:p>
            <a:pPr>
              <a:defRPr/>
            </a:pPr>
            <a:fld id="{1BAA6F17-EF9D-1E4A-82F9-F2C6E258944D}" type="slidenum">
              <a:rPr lang="en-US" altLang="en-US"/>
              <a:pPr>
                <a:defRPr/>
              </a:pPr>
              <a:t>‹#›</a:t>
            </a:fld>
            <a:endParaRPr lang="en-US" altLang="en-US"/>
          </a:p>
        </p:txBody>
      </p:sp>
    </p:spTree>
    <p:extLst>
      <p:ext uri="{BB962C8B-B14F-4D97-AF65-F5344CB8AC3E}">
        <p14:creationId xmlns:p14="http://schemas.microsoft.com/office/powerpoint/2010/main" val="545109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53FC663B-4599-60A4-5FA3-0C755B96E11F}"/>
              </a:ext>
            </a:extLst>
          </p:cNvPr>
          <p:cNvSpPr>
            <a:spLocks noGrp="1"/>
          </p:cNvSpPr>
          <p:nvPr>
            <p:ph type="dt" sz="half" idx="10"/>
          </p:nvPr>
        </p:nvSpPr>
        <p:spPr/>
        <p:txBody>
          <a:bodyPr/>
          <a:lstStyle>
            <a:lvl1pPr>
              <a:defRPr/>
            </a:lvl1pPr>
          </a:lstStyle>
          <a:p>
            <a:pPr>
              <a:defRPr/>
            </a:pPr>
            <a:fld id="{5F5A99BB-284E-3644-BF8D-4B897B09BB1B}" type="datetimeFigureOut">
              <a:rPr lang="en-US" altLang="x-none"/>
              <a:pPr>
                <a:defRPr/>
              </a:pPr>
              <a:t>8/22/22</a:t>
            </a:fld>
            <a:endParaRPr lang="en-US" altLang="x-none"/>
          </a:p>
        </p:txBody>
      </p:sp>
      <p:sp>
        <p:nvSpPr>
          <p:cNvPr id="6" name="Footer Placeholder 4">
            <a:extLst>
              <a:ext uri="{FF2B5EF4-FFF2-40B4-BE49-F238E27FC236}">
                <a16:creationId xmlns:a16="http://schemas.microsoft.com/office/drawing/2014/main" id="{B478E32A-5F2A-A11D-B4DA-CA6A6BB471F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3D801D1-9660-818F-20FA-9D34AA3874F5}"/>
              </a:ext>
            </a:extLst>
          </p:cNvPr>
          <p:cNvSpPr>
            <a:spLocks noGrp="1"/>
          </p:cNvSpPr>
          <p:nvPr>
            <p:ph type="sldNum" sz="quarter" idx="12"/>
          </p:nvPr>
        </p:nvSpPr>
        <p:spPr/>
        <p:txBody>
          <a:bodyPr/>
          <a:lstStyle>
            <a:lvl1pPr>
              <a:defRPr/>
            </a:lvl1pPr>
          </a:lstStyle>
          <a:p>
            <a:pPr>
              <a:defRPr/>
            </a:pPr>
            <a:fld id="{3989ADDE-AD9C-6D4C-990B-E6F495CDB1E3}" type="slidenum">
              <a:rPr lang="en-US" altLang="en-US"/>
              <a:pPr>
                <a:defRPr/>
              </a:pPr>
              <a:t>‹#›</a:t>
            </a:fld>
            <a:endParaRPr lang="en-US" altLang="en-US"/>
          </a:p>
        </p:txBody>
      </p:sp>
    </p:spTree>
    <p:extLst>
      <p:ext uri="{BB962C8B-B14F-4D97-AF65-F5344CB8AC3E}">
        <p14:creationId xmlns:p14="http://schemas.microsoft.com/office/powerpoint/2010/main" val="1319869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2865430-2642-1F4D-C605-AA08782E2FFE}"/>
              </a:ext>
            </a:extLst>
          </p:cNvPr>
          <p:cNvSpPr>
            <a:spLocks noGrp="1"/>
          </p:cNvSpPr>
          <p:nvPr>
            <p:ph type="dt" sz="half" idx="10"/>
          </p:nvPr>
        </p:nvSpPr>
        <p:spPr/>
        <p:txBody>
          <a:bodyPr/>
          <a:lstStyle>
            <a:lvl1pPr>
              <a:defRPr/>
            </a:lvl1pPr>
          </a:lstStyle>
          <a:p>
            <a:pPr>
              <a:defRPr/>
            </a:pPr>
            <a:fld id="{D47950F6-D63B-9948-81D4-A83977183C33}" type="datetimeFigureOut">
              <a:rPr lang="en-US" altLang="x-none"/>
              <a:pPr>
                <a:defRPr/>
              </a:pPr>
              <a:t>8/22/22</a:t>
            </a:fld>
            <a:endParaRPr lang="en-US" altLang="x-none"/>
          </a:p>
        </p:txBody>
      </p:sp>
      <p:sp>
        <p:nvSpPr>
          <p:cNvPr id="6" name="Footer Placeholder 4">
            <a:extLst>
              <a:ext uri="{FF2B5EF4-FFF2-40B4-BE49-F238E27FC236}">
                <a16:creationId xmlns:a16="http://schemas.microsoft.com/office/drawing/2014/main" id="{AFC7EF5F-F83F-3797-3D12-C183E3E7A46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176F95-1B34-455F-A1B0-7C13A6A0AF8B}"/>
              </a:ext>
            </a:extLst>
          </p:cNvPr>
          <p:cNvSpPr>
            <a:spLocks noGrp="1"/>
          </p:cNvSpPr>
          <p:nvPr>
            <p:ph type="sldNum" sz="quarter" idx="12"/>
          </p:nvPr>
        </p:nvSpPr>
        <p:spPr/>
        <p:txBody>
          <a:bodyPr/>
          <a:lstStyle>
            <a:lvl1pPr>
              <a:defRPr/>
            </a:lvl1pPr>
          </a:lstStyle>
          <a:p>
            <a:pPr>
              <a:defRPr/>
            </a:pPr>
            <a:fld id="{D386DA8E-2F8D-BA45-A623-2C28830FF933}" type="slidenum">
              <a:rPr lang="en-US" altLang="en-US"/>
              <a:pPr>
                <a:defRPr/>
              </a:pPr>
              <a:t>‹#›</a:t>
            </a:fld>
            <a:endParaRPr lang="en-US" altLang="en-US"/>
          </a:p>
        </p:txBody>
      </p:sp>
    </p:spTree>
    <p:extLst>
      <p:ext uri="{BB962C8B-B14F-4D97-AF65-F5344CB8AC3E}">
        <p14:creationId xmlns:p14="http://schemas.microsoft.com/office/powerpoint/2010/main" val="4076774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E5F430D-B021-1694-3639-CE60A397C5A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6F82677-1B15-3548-554A-853267B9B6F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5DBA4A5-B29A-7166-D0FA-2FEF8640F86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defRPr>
            </a:lvl1pPr>
          </a:lstStyle>
          <a:p>
            <a:pPr>
              <a:defRPr/>
            </a:pPr>
            <a:fld id="{FFBA27D8-3DC1-B542-A273-23EBB5010580}" type="datetimeFigureOut">
              <a:rPr lang="en-US" altLang="x-none"/>
              <a:pPr>
                <a:defRPr/>
              </a:pPr>
              <a:t>8/22/22</a:t>
            </a:fld>
            <a:endParaRPr lang="en-US" altLang="x-none"/>
          </a:p>
        </p:txBody>
      </p:sp>
      <p:sp>
        <p:nvSpPr>
          <p:cNvPr id="5" name="Footer Placeholder 4">
            <a:extLst>
              <a:ext uri="{FF2B5EF4-FFF2-40B4-BE49-F238E27FC236}">
                <a16:creationId xmlns:a16="http://schemas.microsoft.com/office/drawing/2014/main" id="{86C7A125-7AC8-4133-DFB3-F3F6C3DC0F6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C18674F7-FBA7-552A-0F4E-6A23B09A8A3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8696DAF8-FB6F-E949-B172-6B1BF618F69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mj-cs"/>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www.pbisapps.org"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www.pbisapps.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pbisapps.org/Resources/Pages/Enabling-Paperless-Referral-Workflows.aspx"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pbisapps.org/community/Pages/A-4-Step-Plan-for-Handling-Problem-Behavior-Remotely.aspx"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hyperlink" Target="https://www.pbisapps.org/About-Us/Pages/Update-Your-School-Days-in-the-2019-20-School-Year.aspx" TargetMode="External"/></Relationships>
</file>

<file path=ppt/slides/_rels/slide17.xml.rels><?xml version="1.0" encoding="UTF-8" standalone="yes"?>
<Relationships xmlns="http://schemas.openxmlformats.org/package/2006/relationships"><Relationship Id="rId2" Type="http://schemas.openxmlformats.org/officeDocument/2006/relationships/hyperlink" Target="https://www.pbisapps.org/articles/upload-your-referrals-district-wide-with-datalink"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pbisvermont.org/professional-development-calendar/2022-annual-vtpbis-forum/" TargetMode="External"/><Relationship Id="rId2" Type="http://schemas.openxmlformats.org/officeDocument/2006/relationships/hyperlink" Target="https://www.pbis.org/video/team-initiated-problem-solving-tips-overview" TargetMode="External"/><Relationship Id="rId1" Type="http://schemas.openxmlformats.org/officeDocument/2006/relationships/slideLayout" Target="../slideLayouts/slideLayout7.xml"/><Relationship Id="rId5" Type="http://schemas.openxmlformats.org/officeDocument/2006/relationships/hyperlink" Target="https://www.pbisvermont.org/support-roles/coaches/" TargetMode="External"/><Relationship Id="rId4" Type="http://schemas.openxmlformats.org/officeDocument/2006/relationships/hyperlink" Target="https://na.eventscloud.com/ereg/index.php?eventid=709822&amp;" TargetMode="Externa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s://www.pbisvermont.org/training-resources/webinars/"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jpe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EF24AA77-3D38-31F4-C6E6-22FD17FC052D}"/>
              </a:ext>
            </a:extLst>
          </p:cNvPr>
          <p:cNvSpPr>
            <a:spLocks noGrp="1"/>
          </p:cNvSpPr>
          <p:nvPr>
            <p:ph type="ctrTitle" idx="4294967295"/>
          </p:nvPr>
        </p:nvSpPr>
        <p:spPr>
          <a:xfrm>
            <a:off x="0" y="128588"/>
            <a:ext cx="9144000" cy="1978025"/>
          </a:xfrm>
          <a:extLst>
            <a:ext uri="{909E8E84-426E-40DD-AFC4-6F175D3DCCD1}">
              <a14:hiddenFill xmlns:a14="http://schemas.microsoft.com/office/drawing/2010/main">
                <a:solidFill>
                  <a:srgbClr val="008000">
                    <a:alpha val="50195"/>
                  </a:srgbClr>
                </a:solidFill>
              </a14:hiddenFill>
            </a:ext>
          </a:extLst>
        </p:spPr>
        <p:txBody>
          <a:bodyPr/>
          <a:lstStyle/>
          <a:p>
            <a:pPr eaLnBrk="1" hangingPunct="1"/>
            <a:r>
              <a:rPr lang="en-US" altLang="en-US" sz="6000">
                <a:ea typeface="ＭＳ Ｐゴシック" panose="020B0600070205080204" pitchFamily="34" charset="-128"/>
              </a:rPr>
              <a:t>Navigating SWIS Webinar</a:t>
            </a:r>
          </a:p>
        </p:txBody>
      </p:sp>
      <p:sp>
        <p:nvSpPr>
          <p:cNvPr id="3" name="Subtitle 2">
            <a:extLst>
              <a:ext uri="{FF2B5EF4-FFF2-40B4-BE49-F238E27FC236}">
                <a16:creationId xmlns:a16="http://schemas.microsoft.com/office/drawing/2014/main" id="{9927A41D-3EA5-75C7-2A5D-DB76AF277CAB}"/>
              </a:ext>
            </a:extLst>
          </p:cNvPr>
          <p:cNvSpPr>
            <a:spLocks noGrp="1"/>
          </p:cNvSpPr>
          <p:nvPr>
            <p:ph type="subTitle" idx="4294967295"/>
          </p:nvPr>
        </p:nvSpPr>
        <p:spPr>
          <a:xfrm>
            <a:off x="0" y="5894388"/>
            <a:ext cx="9144000" cy="692150"/>
          </a:xfrm>
        </p:spPr>
        <p:txBody>
          <a:bodyPr rtlCol="0">
            <a:normAutofit fontScale="92500" lnSpcReduction="10000"/>
          </a:bodyPr>
          <a:lstStyle/>
          <a:p>
            <a:pPr algn="ctr" eaLnBrk="1" fontAlgn="auto" hangingPunct="1">
              <a:spcAft>
                <a:spcPts val="0"/>
              </a:spcAft>
              <a:buFont typeface="Arial"/>
              <a:buNone/>
              <a:defRPr/>
            </a:pPr>
            <a:r>
              <a:rPr lang="en-US" sz="4400" dirty="0">
                <a:ea typeface="+mn-ea"/>
              </a:rPr>
              <a:t>Presented by the VTPBIS State Team</a:t>
            </a:r>
          </a:p>
        </p:txBody>
      </p:sp>
      <p:pic>
        <p:nvPicPr>
          <p:cNvPr id="15363" name="Picture 3">
            <a:extLst>
              <a:ext uri="{FF2B5EF4-FFF2-40B4-BE49-F238E27FC236}">
                <a16:creationId xmlns:a16="http://schemas.microsoft.com/office/drawing/2014/main" id="{92BCD177-CC5B-E25E-31B2-32E32B9A160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8963" y="1951038"/>
            <a:ext cx="5424487" cy="362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a:extLst>
              <a:ext uri="{FF2B5EF4-FFF2-40B4-BE49-F238E27FC236}">
                <a16:creationId xmlns:a16="http://schemas.microsoft.com/office/drawing/2014/main" id="{A41FD8F5-4C7B-8A3F-0856-7843889AC212}"/>
              </a:ext>
            </a:extLst>
          </p:cNvPr>
          <p:cNvSpPr>
            <a:spLocks noGrp="1"/>
          </p:cNvSpPr>
          <p:nvPr>
            <p:ph type="title"/>
          </p:nvPr>
        </p:nvSpPr>
        <p:spPr>
          <a:xfrm>
            <a:off x="-34925" y="369888"/>
            <a:ext cx="9144000" cy="1143000"/>
          </a:xfrm>
        </p:spPr>
        <p:txBody>
          <a:bodyPr/>
          <a:lstStyle/>
          <a:p>
            <a:pPr eaLnBrk="1" hangingPunct="1"/>
            <a:r>
              <a:rPr lang="en-US" altLang="en-US">
                <a:ea typeface="ＭＳ Ｐゴシック" panose="020B0600070205080204" pitchFamily="34" charset="-128"/>
              </a:rPr>
              <a:t>Improving Decision Making</a:t>
            </a:r>
          </a:p>
        </p:txBody>
      </p:sp>
      <p:sp>
        <p:nvSpPr>
          <p:cNvPr id="4" name="Right Arrow 3">
            <a:extLst>
              <a:ext uri="{FF2B5EF4-FFF2-40B4-BE49-F238E27FC236}">
                <a16:creationId xmlns:a16="http://schemas.microsoft.com/office/drawing/2014/main" id="{DE499315-14C4-3FBC-645E-738AF04C4B60}"/>
              </a:ext>
            </a:extLst>
          </p:cNvPr>
          <p:cNvSpPr/>
          <p:nvPr/>
        </p:nvSpPr>
        <p:spPr>
          <a:xfrm>
            <a:off x="3276600" y="2630488"/>
            <a:ext cx="2705100" cy="328612"/>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sz="1200" dirty="0"/>
          </a:p>
        </p:txBody>
      </p:sp>
      <p:sp>
        <p:nvSpPr>
          <p:cNvPr id="5" name="Right Arrow 4">
            <a:extLst>
              <a:ext uri="{FF2B5EF4-FFF2-40B4-BE49-F238E27FC236}">
                <a16:creationId xmlns:a16="http://schemas.microsoft.com/office/drawing/2014/main" id="{4A92193E-30CA-BAED-2329-46CC309CCD26}"/>
              </a:ext>
            </a:extLst>
          </p:cNvPr>
          <p:cNvSpPr/>
          <p:nvPr/>
        </p:nvSpPr>
        <p:spPr>
          <a:xfrm>
            <a:off x="6629400" y="5459413"/>
            <a:ext cx="509588" cy="27622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sz="2400" dirty="0"/>
          </a:p>
        </p:txBody>
      </p:sp>
      <p:sp>
        <p:nvSpPr>
          <p:cNvPr id="6" name="Right Arrow 5">
            <a:extLst>
              <a:ext uri="{FF2B5EF4-FFF2-40B4-BE49-F238E27FC236}">
                <a16:creationId xmlns:a16="http://schemas.microsoft.com/office/drawing/2014/main" id="{3B51321F-8604-CE9E-B062-506C3B739D43}"/>
              </a:ext>
            </a:extLst>
          </p:cNvPr>
          <p:cNvSpPr/>
          <p:nvPr/>
        </p:nvSpPr>
        <p:spPr>
          <a:xfrm>
            <a:off x="4267200" y="5459413"/>
            <a:ext cx="509588" cy="27622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sz="2400" dirty="0"/>
          </a:p>
        </p:txBody>
      </p:sp>
      <p:sp>
        <p:nvSpPr>
          <p:cNvPr id="7" name="Right Arrow 6">
            <a:extLst>
              <a:ext uri="{FF2B5EF4-FFF2-40B4-BE49-F238E27FC236}">
                <a16:creationId xmlns:a16="http://schemas.microsoft.com/office/drawing/2014/main" id="{78D893CE-C073-44DB-26B3-1153975AC1A7}"/>
              </a:ext>
            </a:extLst>
          </p:cNvPr>
          <p:cNvSpPr/>
          <p:nvPr/>
        </p:nvSpPr>
        <p:spPr>
          <a:xfrm>
            <a:off x="1928813" y="5448300"/>
            <a:ext cx="509587" cy="27781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sz="2400" dirty="0"/>
          </a:p>
        </p:txBody>
      </p:sp>
      <p:sp>
        <p:nvSpPr>
          <p:cNvPr id="8" name="Freeform 7">
            <a:extLst>
              <a:ext uri="{FF2B5EF4-FFF2-40B4-BE49-F238E27FC236}">
                <a16:creationId xmlns:a16="http://schemas.microsoft.com/office/drawing/2014/main" id="{B61209A0-7DB9-4204-4BCA-D673B0F68115}"/>
              </a:ext>
            </a:extLst>
          </p:cNvPr>
          <p:cNvSpPr/>
          <p:nvPr/>
        </p:nvSpPr>
        <p:spPr>
          <a:xfrm>
            <a:off x="-34925" y="4648200"/>
            <a:ext cx="2151959" cy="1878013"/>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lIns="481373" tIns="390528" rIns="481373" bIns="390528" spcCol="1270" anchor="ctr"/>
          <a:lstStyle/>
          <a:p>
            <a:pPr algn="ctr" defTabSz="1422400" eaLnBrk="1" hangingPunct="1">
              <a:lnSpc>
                <a:spcPct val="90000"/>
              </a:lnSpc>
              <a:spcAft>
                <a:spcPct val="35000"/>
              </a:spcAft>
              <a:defRPr/>
            </a:pPr>
            <a:r>
              <a:rPr lang="en-US" sz="2400" dirty="0"/>
              <a:t>Problem</a:t>
            </a:r>
          </a:p>
        </p:txBody>
      </p:sp>
      <p:sp>
        <p:nvSpPr>
          <p:cNvPr id="9" name="Freeform 8">
            <a:extLst>
              <a:ext uri="{FF2B5EF4-FFF2-40B4-BE49-F238E27FC236}">
                <a16:creationId xmlns:a16="http://schemas.microsoft.com/office/drawing/2014/main" id="{5C776A57-1E0B-6201-3903-B4C1F52DF8E3}"/>
              </a:ext>
            </a:extLst>
          </p:cNvPr>
          <p:cNvSpPr/>
          <p:nvPr/>
        </p:nvSpPr>
        <p:spPr>
          <a:xfrm>
            <a:off x="2345635" y="4648200"/>
            <a:ext cx="2226365" cy="1878013"/>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2451115"/>
              <a:satOff val="-3409"/>
              <a:lumOff val="-1307"/>
              <a:alphaOff val="0"/>
            </a:schemeClr>
          </a:fillRef>
          <a:effectRef idx="0">
            <a:schemeClr val="accent5">
              <a:alpha val="50000"/>
              <a:hueOff val="-2451115"/>
              <a:satOff val="-3409"/>
              <a:lumOff val="-1307"/>
              <a:alphaOff val="0"/>
            </a:schemeClr>
          </a:effectRef>
          <a:fontRef idx="minor">
            <a:schemeClr val="tx1"/>
          </a:fontRef>
        </p:style>
        <p:txBody>
          <a:bodyPr lIns="481373" tIns="390528" rIns="481373" bIns="390528" spcCol="1270" anchor="ctr"/>
          <a:lstStyle/>
          <a:p>
            <a:pPr algn="ctr" defTabSz="1422400" eaLnBrk="1" hangingPunct="1">
              <a:lnSpc>
                <a:spcPct val="90000"/>
              </a:lnSpc>
              <a:spcAft>
                <a:spcPct val="35000"/>
              </a:spcAft>
              <a:defRPr/>
            </a:pPr>
            <a:r>
              <a:rPr lang="en-US" sz="2400" dirty="0"/>
              <a:t>Problem Solving</a:t>
            </a:r>
          </a:p>
        </p:txBody>
      </p:sp>
      <p:sp>
        <p:nvSpPr>
          <p:cNvPr id="10" name="Freeform 9">
            <a:extLst>
              <a:ext uri="{FF2B5EF4-FFF2-40B4-BE49-F238E27FC236}">
                <a16:creationId xmlns:a16="http://schemas.microsoft.com/office/drawing/2014/main" id="{DB18BD94-703B-5F6E-ECA3-66F5704413F5}"/>
              </a:ext>
            </a:extLst>
          </p:cNvPr>
          <p:cNvSpPr/>
          <p:nvPr/>
        </p:nvSpPr>
        <p:spPr>
          <a:xfrm>
            <a:off x="4800600" y="4648200"/>
            <a:ext cx="2037522" cy="1878013"/>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4902231"/>
              <a:satOff val="-6819"/>
              <a:lumOff val="-2615"/>
              <a:alphaOff val="0"/>
            </a:schemeClr>
          </a:fillRef>
          <a:effectRef idx="0">
            <a:schemeClr val="accent5">
              <a:alpha val="50000"/>
              <a:hueOff val="-4902231"/>
              <a:satOff val="-6819"/>
              <a:lumOff val="-2615"/>
              <a:alphaOff val="0"/>
            </a:schemeClr>
          </a:effectRef>
          <a:fontRef idx="minor">
            <a:schemeClr val="tx1"/>
          </a:fontRef>
        </p:style>
        <p:txBody>
          <a:bodyPr lIns="481373" tIns="390528" rIns="481373" bIns="390528" spcCol="1270" anchor="ctr"/>
          <a:lstStyle/>
          <a:p>
            <a:pPr algn="ctr" defTabSz="1422400" eaLnBrk="1" hangingPunct="1">
              <a:lnSpc>
                <a:spcPct val="90000"/>
              </a:lnSpc>
              <a:spcAft>
                <a:spcPct val="35000"/>
              </a:spcAft>
              <a:defRPr/>
            </a:pPr>
            <a:r>
              <a:rPr lang="en-US" sz="2400" dirty="0"/>
              <a:t>Solution</a:t>
            </a:r>
          </a:p>
        </p:txBody>
      </p:sp>
      <p:sp>
        <p:nvSpPr>
          <p:cNvPr id="11" name="Freeform 10">
            <a:extLst>
              <a:ext uri="{FF2B5EF4-FFF2-40B4-BE49-F238E27FC236}">
                <a16:creationId xmlns:a16="http://schemas.microsoft.com/office/drawing/2014/main" id="{4D4399B9-2F07-F622-40B6-B11E9F3651B6}"/>
              </a:ext>
            </a:extLst>
          </p:cNvPr>
          <p:cNvSpPr/>
          <p:nvPr/>
        </p:nvSpPr>
        <p:spPr>
          <a:xfrm>
            <a:off x="7189788" y="4648200"/>
            <a:ext cx="2037522" cy="1878013"/>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7353345"/>
              <a:satOff val="-10228"/>
              <a:lumOff val="-3922"/>
              <a:alphaOff val="0"/>
            </a:schemeClr>
          </a:fillRef>
          <a:effectRef idx="0">
            <a:schemeClr val="accent5">
              <a:alpha val="50000"/>
              <a:hueOff val="-7353345"/>
              <a:satOff val="-10228"/>
              <a:lumOff val="-3922"/>
              <a:alphaOff val="0"/>
            </a:schemeClr>
          </a:effectRef>
          <a:fontRef idx="minor">
            <a:schemeClr val="tx1"/>
          </a:fontRef>
        </p:style>
        <p:txBody>
          <a:bodyPr lIns="481373" tIns="390528" rIns="481373" bIns="390528" spcCol="1270" anchor="ctr"/>
          <a:lstStyle/>
          <a:p>
            <a:pPr algn="ctr" defTabSz="1422400" eaLnBrk="1" hangingPunct="1">
              <a:lnSpc>
                <a:spcPct val="90000"/>
              </a:lnSpc>
              <a:spcAft>
                <a:spcPct val="35000"/>
              </a:spcAft>
              <a:defRPr/>
            </a:pPr>
            <a:r>
              <a:rPr lang="en-US" sz="2400" dirty="0"/>
              <a:t>Action Planning</a:t>
            </a:r>
          </a:p>
        </p:txBody>
      </p:sp>
      <p:sp>
        <p:nvSpPr>
          <p:cNvPr id="12" name="Freeform 11">
            <a:extLst>
              <a:ext uri="{FF2B5EF4-FFF2-40B4-BE49-F238E27FC236}">
                <a16:creationId xmlns:a16="http://schemas.microsoft.com/office/drawing/2014/main" id="{B8F68AEB-9614-FE65-7DFF-4D5FC6EF5F8C}"/>
              </a:ext>
            </a:extLst>
          </p:cNvPr>
          <p:cNvSpPr/>
          <p:nvPr/>
        </p:nvSpPr>
        <p:spPr>
          <a:xfrm>
            <a:off x="968375" y="1676400"/>
            <a:ext cx="2236788" cy="2236788"/>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txBody>
          <a:bodyPr lIns="481373" tIns="390528" rIns="481373" bIns="390528" spcCol="1270" anchor="ctr"/>
          <a:lstStyle/>
          <a:p>
            <a:pPr algn="ctr" defTabSz="1422400" eaLnBrk="1" hangingPunct="1">
              <a:lnSpc>
                <a:spcPct val="90000"/>
              </a:lnSpc>
              <a:spcAft>
                <a:spcPct val="35000"/>
              </a:spcAft>
              <a:defRPr/>
            </a:pPr>
            <a:r>
              <a:rPr lang="en-US" sz="2400" dirty="0"/>
              <a:t>Problem</a:t>
            </a:r>
          </a:p>
        </p:txBody>
      </p:sp>
      <p:sp>
        <p:nvSpPr>
          <p:cNvPr id="13" name="Freeform 12">
            <a:extLst>
              <a:ext uri="{FF2B5EF4-FFF2-40B4-BE49-F238E27FC236}">
                <a16:creationId xmlns:a16="http://schemas.microsoft.com/office/drawing/2014/main" id="{FAE99141-FFF9-E1C6-1458-70F8EDDA8E22}"/>
              </a:ext>
            </a:extLst>
          </p:cNvPr>
          <p:cNvSpPr/>
          <p:nvPr/>
        </p:nvSpPr>
        <p:spPr>
          <a:xfrm>
            <a:off x="6145213" y="1676400"/>
            <a:ext cx="2236787" cy="2236788"/>
          </a:xfrm>
          <a:custGeom>
            <a:avLst/>
            <a:gdLst>
              <a:gd name="connsiteX0" fmla="*/ 0 w 2389187"/>
              <a:gd name="connsiteY0" fmla="*/ 1194594 h 2389187"/>
              <a:gd name="connsiteX1" fmla="*/ 1194594 w 2389187"/>
              <a:gd name="connsiteY1" fmla="*/ 0 h 2389187"/>
              <a:gd name="connsiteX2" fmla="*/ 2389188 w 2389187"/>
              <a:gd name="connsiteY2" fmla="*/ 1194594 h 2389187"/>
              <a:gd name="connsiteX3" fmla="*/ 1194594 w 2389187"/>
              <a:gd name="connsiteY3" fmla="*/ 2389188 h 2389187"/>
              <a:gd name="connsiteX4" fmla="*/ 0 w 2389187"/>
              <a:gd name="connsiteY4" fmla="*/ 1194594 h 238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187" h="2389187">
                <a:moveTo>
                  <a:pt x="0" y="1194594"/>
                </a:moveTo>
                <a:cubicBezTo>
                  <a:pt x="0" y="534838"/>
                  <a:pt x="534838" y="0"/>
                  <a:pt x="1194594" y="0"/>
                </a:cubicBezTo>
                <a:cubicBezTo>
                  <a:pt x="1854350" y="0"/>
                  <a:pt x="2389188" y="534838"/>
                  <a:pt x="2389188" y="1194594"/>
                </a:cubicBezTo>
                <a:cubicBezTo>
                  <a:pt x="2389188" y="1854350"/>
                  <a:pt x="1854350" y="2389188"/>
                  <a:pt x="1194594" y="2389188"/>
                </a:cubicBezTo>
                <a:cubicBezTo>
                  <a:pt x="534838" y="2389188"/>
                  <a:pt x="0" y="1854350"/>
                  <a:pt x="0" y="1194594"/>
                </a:cubicBezTo>
                <a:close/>
              </a:path>
            </a:pathLst>
          </a:custGeom>
        </p:spPr>
        <p:style>
          <a:lnRef idx="2">
            <a:schemeClr val="lt1">
              <a:hueOff val="0"/>
              <a:satOff val="0"/>
              <a:lumOff val="0"/>
              <a:alphaOff val="0"/>
            </a:schemeClr>
          </a:lnRef>
          <a:fillRef idx="1">
            <a:schemeClr val="accent5">
              <a:alpha val="50000"/>
              <a:hueOff val="0"/>
              <a:satOff val="0"/>
              <a:lumOff val="0"/>
              <a:alphaOff val="0"/>
            </a:schemeClr>
          </a:fillRef>
          <a:effectRef idx="0">
            <a:schemeClr val="accent5">
              <a:alpha val="50000"/>
              <a:hueOff val="0"/>
              <a:satOff val="0"/>
              <a:lumOff val="0"/>
              <a:alphaOff val="0"/>
            </a:schemeClr>
          </a:effectRef>
          <a:fontRef idx="minor">
            <a:schemeClr val="tx1"/>
          </a:fontRef>
        </p:style>
        <p:txBody>
          <a:bodyPr lIns="481373" tIns="390528" rIns="481373" bIns="390528" spcCol="1270" anchor="ctr"/>
          <a:lstStyle/>
          <a:p>
            <a:pPr algn="ctr" defTabSz="1422400" eaLnBrk="1" hangingPunct="1">
              <a:lnSpc>
                <a:spcPct val="90000"/>
              </a:lnSpc>
              <a:spcAft>
                <a:spcPct val="35000"/>
              </a:spcAft>
              <a:defRPr/>
            </a:pPr>
            <a:r>
              <a:rPr lang="en-US" sz="2400" dirty="0"/>
              <a:t>Solution</a:t>
            </a:r>
          </a:p>
        </p:txBody>
      </p:sp>
      <p:pic>
        <p:nvPicPr>
          <p:cNvPr id="27660" name="Picture 15">
            <a:extLst>
              <a:ext uri="{FF2B5EF4-FFF2-40B4-BE49-F238E27FC236}">
                <a16:creationId xmlns:a16="http://schemas.microsoft.com/office/drawing/2014/main" id="{8A640DA0-A47E-63BC-CD21-361334A723E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6413500"/>
            <a:ext cx="1017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par>
                          <p:cTn id="8" fill="hold" nodeType="afterGroup">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2000" fill="hold"/>
                                        <p:tgtEl>
                                          <p:spTgt spid="4"/>
                                        </p:tgtEl>
                                        <p:attrNameLst>
                                          <p:attrName>ppt_x</p:attrName>
                                        </p:attrNameLst>
                                      </p:cBhvr>
                                      <p:tavLst>
                                        <p:tav tm="0">
                                          <p:val>
                                            <p:strVal val="0-#ppt_w/2"/>
                                          </p:val>
                                        </p:tav>
                                        <p:tav tm="100000">
                                          <p:val>
                                            <p:strVal val="#ppt_x"/>
                                          </p:val>
                                        </p:tav>
                                      </p:tavLst>
                                    </p:anim>
                                    <p:anim calcmode="lin" valueType="num">
                                      <p:cBhvr additive="base">
                                        <p:cTn id="12" dur="2000" fill="hold"/>
                                        <p:tgtEl>
                                          <p:spTgt spid="4"/>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4000"/>
                            </p:stCondLst>
                            <p:childTnLst>
                              <p:par>
                                <p:cTn id="14" presetID="21" presetClass="entr" presetSubtype="1"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heel(1)">
                                      <p:cBhvr>
                                        <p:cTn id="16" dur="2000"/>
                                        <p:tgtEl>
                                          <p:spTgt spid="13"/>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0-#ppt_w/2"/>
                                          </p:val>
                                        </p:tav>
                                        <p:tav tm="100000">
                                          <p:val>
                                            <p:strVal val="#ppt_x"/>
                                          </p:val>
                                        </p:tav>
                                      </p:tavLst>
                                    </p:anim>
                                    <p:anim calcmode="lin" valueType="num">
                                      <p:cBhvr additive="base">
                                        <p:cTn id="22" dur="1000" fill="hold"/>
                                        <p:tgtEl>
                                          <p:spTgt spid="8"/>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1000" fill="hold"/>
                                        <p:tgtEl>
                                          <p:spTgt spid="7"/>
                                        </p:tgtEl>
                                        <p:attrNameLst>
                                          <p:attrName>ppt_x</p:attrName>
                                        </p:attrNameLst>
                                      </p:cBhvr>
                                      <p:tavLst>
                                        <p:tav tm="0">
                                          <p:val>
                                            <p:strVal val="0-#ppt_w/2"/>
                                          </p:val>
                                        </p:tav>
                                        <p:tav tm="100000">
                                          <p:val>
                                            <p:strVal val="#ppt_x"/>
                                          </p:val>
                                        </p:tav>
                                      </p:tavLst>
                                    </p:anim>
                                    <p:anim calcmode="lin" valueType="num">
                                      <p:cBhvr additive="base">
                                        <p:cTn id="26" dur="1000" fill="hold"/>
                                        <p:tgtEl>
                                          <p:spTgt spid="7"/>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1000"/>
                            </p:stCondLst>
                            <p:childTnLst>
                              <p:par>
                                <p:cTn id="28" presetID="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1000" fill="hold"/>
                                        <p:tgtEl>
                                          <p:spTgt spid="9"/>
                                        </p:tgtEl>
                                        <p:attrNameLst>
                                          <p:attrName>ppt_x</p:attrName>
                                        </p:attrNameLst>
                                      </p:cBhvr>
                                      <p:tavLst>
                                        <p:tav tm="0">
                                          <p:val>
                                            <p:strVal val="0-#ppt_w/2"/>
                                          </p:val>
                                        </p:tav>
                                        <p:tav tm="100000">
                                          <p:val>
                                            <p:strVal val="#ppt_x"/>
                                          </p:val>
                                        </p:tav>
                                      </p:tavLst>
                                    </p:anim>
                                    <p:anim calcmode="lin" valueType="num">
                                      <p:cBhvr additive="base">
                                        <p:cTn id="31" dur="1000" fill="hold"/>
                                        <p:tgtEl>
                                          <p:spTgt spid="9"/>
                                        </p:tgtEl>
                                        <p:attrNameLst>
                                          <p:attrName>ppt_y</p:attrName>
                                        </p:attrNameLst>
                                      </p:cBhvr>
                                      <p:tavLst>
                                        <p:tav tm="0">
                                          <p:val>
                                            <p:strVal val="#ppt_y"/>
                                          </p:val>
                                        </p:tav>
                                        <p:tav tm="100000">
                                          <p:val>
                                            <p:strVal val="#ppt_y"/>
                                          </p:val>
                                        </p:tav>
                                      </p:tavLst>
                                    </p:anim>
                                  </p:childTnLst>
                                </p:cTn>
                              </p:par>
                              <p:par>
                                <p:cTn id="32" presetID="2" presetClass="entr" presetSubtype="8"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1000" fill="hold"/>
                                        <p:tgtEl>
                                          <p:spTgt spid="6"/>
                                        </p:tgtEl>
                                        <p:attrNameLst>
                                          <p:attrName>ppt_x</p:attrName>
                                        </p:attrNameLst>
                                      </p:cBhvr>
                                      <p:tavLst>
                                        <p:tav tm="0">
                                          <p:val>
                                            <p:strVal val="0-#ppt_w/2"/>
                                          </p:val>
                                        </p:tav>
                                        <p:tav tm="100000">
                                          <p:val>
                                            <p:strVal val="#ppt_x"/>
                                          </p:val>
                                        </p:tav>
                                      </p:tavLst>
                                    </p:anim>
                                    <p:anim calcmode="lin" valueType="num">
                                      <p:cBhvr additive="base">
                                        <p:cTn id="35" dur="1000" fill="hold"/>
                                        <p:tgtEl>
                                          <p:spTgt spid="6"/>
                                        </p:tgtEl>
                                        <p:attrNameLst>
                                          <p:attrName>ppt_y</p:attrName>
                                        </p:attrNameLst>
                                      </p:cBhvr>
                                      <p:tavLst>
                                        <p:tav tm="0">
                                          <p:val>
                                            <p:strVal val="#ppt_y"/>
                                          </p:val>
                                        </p:tav>
                                        <p:tav tm="100000">
                                          <p:val>
                                            <p:strVal val="#ppt_y"/>
                                          </p:val>
                                        </p:tav>
                                      </p:tavLst>
                                    </p:anim>
                                  </p:childTnLst>
                                </p:cTn>
                              </p:par>
                            </p:childTnLst>
                          </p:cTn>
                        </p:par>
                        <p:par>
                          <p:cTn id="36" fill="hold" nodeType="afterGroup">
                            <p:stCondLst>
                              <p:cond delay="2000"/>
                            </p:stCondLst>
                            <p:childTnLst>
                              <p:par>
                                <p:cTn id="37" presetID="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1000" fill="hold"/>
                                        <p:tgtEl>
                                          <p:spTgt spid="10"/>
                                        </p:tgtEl>
                                        <p:attrNameLst>
                                          <p:attrName>ppt_x</p:attrName>
                                        </p:attrNameLst>
                                      </p:cBhvr>
                                      <p:tavLst>
                                        <p:tav tm="0">
                                          <p:val>
                                            <p:strVal val="0-#ppt_w/2"/>
                                          </p:val>
                                        </p:tav>
                                        <p:tav tm="100000">
                                          <p:val>
                                            <p:strVal val="#ppt_x"/>
                                          </p:val>
                                        </p:tav>
                                      </p:tavLst>
                                    </p:anim>
                                    <p:anim calcmode="lin" valueType="num">
                                      <p:cBhvr additive="base">
                                        <p:cTn id="40" dur="1000" fill="hold"/>
                                        <p:tgtEl>
                                          <p:spTgt spid="10"/>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additive="base">
                                        <p:cTn id="43" dur="1000" fill="hold"/>
                                        <p:tgtEl>
                                          <p:spTgt spid="5"/>
                                        </p:tgtEl>
                                        <p:attrNameLst>
                                          <p:attrName>ppt_x</p:attrName>
                                        </p:attrNameLst>
                                      </p:cBhvr>
                                      <p:tavLst>
                                        <p:tav tm="0">
                                          <p:val>
                                            <p:strVal val="0-#ppt_w/2"/>
                                          </p:val>
                                        </p:tav>
                                        <p:tav tm="100000">
                                          <p:val>
                                            <p:strVal val="#ppt_x"/>
                                          </p:val>
                                        </p:tav>
                                      </p:tavLst>
                                    </p:anim>
                                    <p:anim calcmode="lin" valueType="num">
                                      <p:cBhvr additive="base">
                                        <p:cTn id="44" dur="1000" fill="hold"/>
                                        <p:tgtEl>
                                          <p:spTgt spid="5"/>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3000"/>
                            </p:stCondLst>
                            <p:childTnLst>
                              <p:par>
                                <p:cTn id="46" presetID="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1000" fill="hold"/>
                                        <p:tgtEl>
                                          <p:spTgt spid="11"/>
                                        </p:tgtEl>
                                        <p:attrNameLst>
                                          <p:attrName>ppt_x</p:attrName>
                                        </p:attrNameLst>
                                      </p:cBhvr>
                                      <p:tavLst>
                                        <p:tav tm="0">
                                          <p:val>
                                            <p:strVal val="0-#ppt_w/2"/>
                                          </p:val>
                                        </p:tav>
                                        <p:tav tm="100000">
                                          <p:val>
                                            <p:strVal val="#ppt_x"/>
                                          </p:val>
                                        </p:tav>
                                      </p:tavLst>
                                    </p:anim>
                                    <p:anim calcmode="lin" valueType="num">
                                      <p:cBhvr additive="base">
                                        <p:cTn id="49"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804229-A9F3-10E5-1427-D50013F4EBC4}"/>
              </a:ext>
            </a:extLst>
          </p:cNvPr>
          <p:cNvSpPr/>
          <p:nvPr/>
        </p:nvSpPr>
        <p:spPr>
          <a:xfrm>
            <a:off x="1588" y="465138"/>
            <a:ext cx="9142412" cy="1382712"/>
          </a:xfrm>
          <a:prstGeom prst="rect">
            <a:avLst/>
          </a:prstGeom>
          <a:solidFill>
            <a:srgbClr val="00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endParaRPr lang="en-US" sz="5400" b="1" dirty="0">
              <a:solidFill>
                <a:srgbClr val="ED7D31"/>
              </a:solidFill>
            </a:endParaRPr>
          </a:p>
          <a:p>
            <a:pPr eaLnBrk="1" fontAlgn="auto" hangingPunct="1">
              <a:spcBef>
                <a:spcPts val="0"/>
              </a:spcBef>
              <a:spcAft>
                <a:spcPts val="0"/>
              </a:spcAft>
              <a:defRPr/>
            </a:pPr>
            <a:r>
              <a:rPr lang="en-US" sz="5400" b="1" dirty="0">
                <a:solidFill>
                  <a:srgbClr val="ED7D31"/>
                </a:solidFill>
              </a:rPr>
              <a:t>PBIS Applications </a:t>
            </a:r>
          </a:p>
          <a:p>
            <a:pPr eaLnBrk="1" fontAlgn="auto" hangingPunct="1">
              <a:spcBef>
                <a:spcPts val="0"/>
              </a:spcBef>
              <a:spcAft>
                <a:spcPts val="0"/>
              </a:spcAft>
              <a:defRPr/>
            </a:pPr>
            <a:r>
              <a:rPr lang="en-US" sz="2400" b="1" dirty="0">
                <a:solidFill>
                  <a:srgbClr val="ED7D31"/>
                </a:solidFill>
                <a:hlinkClick r:id="rId3"/>
              </a:rPr>
              <a:t>www.pbisapps.org</a:t>
            </a:r>
            <a:endParaRPr lang="en-US" sz="2400" b="1" dirty="0">
              <a:solidFill>
                <a:srgbClr val="ED7D31"/>
              </a:solidFill>
            </a:endParaRPr>
          </a:p>
          <a:p>
            <a:pPr eaLnBrk="1" fontAlgn="auto" hangingPunct="1">
              <a:spcBef>
                <a:spcPts val="0"/>
              </a:spcBef>
              <a:spcAft>
                <a:spcPts val="0"/>
              </a:spcAft>
              <a:defRPr/>
            </a:pPr>
            <a:endParaRPr lang="en-US" sz="5400" b="1" i="1" dirty="0">
              <a:solidFill>
                <a:srgbClr val="ED7D31"/>
              </a:solidFill>
            </a:endParaRPr>
          </a:p>
        </p:txBody>
      </p:sp>
      <p:pic>
        <p:nvPicPr>
          <p:cNvPr id="29698" name="Picture 52">
            <a:extLst>
              <a:ext uri="{FF2B5EF4-FFF2-40B4-BE49-F238E27FC236}">
                <a16:creationId xmlns:a16="http://schemas.microsoft.com/office/drawing/2014/main" id="{BD7058F1-68A9-28D1-4825-1D4707B0338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26413" y="6400800"/>
            <a:ext cx="1017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a:extLst>
              <a:ext uri="{FF2B5EF4-FFF2-40B4-BE49-F238E27FC236}">
                <a16:creationId xmlns:a16="http://schemas.microsoft.com/office/drawing/2014/main" id="{FD2C37A8-3DB9-C959-0AE3-6892EF122F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181225"/>
            <a:ext cx="9144000"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3">
            <a:extLst>
              <a:ext uri="{FF2B5EF4-FFF2-40B4-BE49-F238E27FC236}">
                <a16:creationId xmlns:a16="http://schemas.microsoft.com/office/drawing/2014/main" id="{324068E8-65BB-28A3-551A-F1FCE0C3FC12}"/>
              </a:ext>
            </a:extLst>
          </p:cNvPr>
          <p:cNvSpPr>
            <a:spLocks noGrp="1"/>
          </p:cNvSpPr>
          <p:nvPr>
            <p:ph type="title"/>
          </p:nvPr>
        </p:nvSpPr>
        <p:spPr>
          <a:xfrm>
            <a:off x="0" y="457200"/>
            <a:ext cx="9144000" cy="1143000"/>
          </a:xfrm>
        </p:spPr>
        <p:txBody>
          <a:bodyPr/>
          <a:lstStyle/>
          <a:p>
            <a:pPr eaLnBrk="1" hangingPunct="1"/>
            <a:r>
              <a:rPr lang="en-US" altLang="en-US">
                <a:ea typeface="ＭＳ Ｐゴシック" panose="020B0600070205080204" pitchFamily="34" charset="-128"/>
              </a:rPr>
              <a:t>Managing the SWIS Account (Tools)</a:t>
            </a:r>
          </a:p>
        </p:txBody>
      </p:sp>
      <p:sp>
        <p:nvSpPr>
          <p:cNvPr id="31746" name="Content Placeholder 4">
            <a:extLst>
              <a:ext uri="{FF2B5EF4-FFF2-40B4-BE49-F238E27FC236}">
                <a16:creationId xmlns:a16="http://schemas.microsoft.com/office/drawing/2014/main" id="{8194E862-9413-6BE4-9E4E-B75861D9E65F}"/>
              </a:ext>
            </a:extLst>
          </p:cNvPr>
          <p:cNvSpPr>
            <a:spLocks noGrp="1"/>
          </p:cNvSpPr>
          <p:nvPr>
            <p:ph idx="1"/>
          </p:nvPr>
        </p:nvSpPr>
        <p:spPr>
          <a:xfrm>
            <a:off x="381000" y="1593850"/>
            <a:ext cx="8458200" cy="4953000"/>
          </a:xfrm>
        </p:spPr>
        <p:txBody>
          <a:bodyPr/>
          <a:lstStyle/>
          <a:p>
            <a:pPr marL="0" indent="0" eaLnBrk="1" hangingPunct="1">
              <a:buFont typeface="Arial" panose="020B0604020202020204" pitchFamily="34" charset="0"/>
              <a:buNone/>
            </a:pPr>
            <a:r>
              <a:rPr lang="en-US" altLang="en-US">
                <a:ea typeface="ＭＳ Ｐゴシック" panose="020B0600070205080204" pitchFamily="34" charset="-128"/>
              </a:rPr>
              <a:t>Invoices (due Oct. 1)</a:t>
            </a:r>
          </a:p>
          <a:p>
            <a:pPr marL="0" indent="0" eaLnBrk="1" hangingPunct="1">
              <a:buFont typeface="Arial" panose="020B0604020202020204" pitchFamily="34" charset="0"/>
              <a:buNone/>
            </a:pPr>
            <a:r>
              <a:rPr lang="en-US" altLang="en-US">
                <a:ea typeface="ＭＳ Ｐゴシック" panose="020B0600070205080204" pitchFamily="34" charset="-128"/>
              </a:rPr>
              <a:t>Person Management</a:t>
            </a:r>
          </a:p>
          <a:p>
            <a:pPr lvl="1" eaLnBrk="1" hangingPunct="1"/>
            <a:r>
              <a:rPr lang="en-US" altLang="en-US">
                <a:ea typeface="ＭＳ Ｐゴシック" panose="020B0600070205080204" pitchFamily="34" charset="-128"/>
              </a:rPr>
              <a:t>Add/update/modify student and staff records</a:t>
            </a:r>
          </a:p>
          <a:p>
            <a:pPr marL="0" indent="0" eaLnBrk="1" hangingPunct="1">
              <a:buFont typeface="Arial" panose="020B0604020202020204" pitchFamily="34" charset="0"/>
              <a:buNone/>
            </a:pPr>
            <a:r>
              <a:rPr lang="en-US" altLang="en-US">
                <a:ea typeface="ＭＳ Ｐゴシック" panose="020B0600070205080204" pitchFamily="34" charset="-128"/>
              </a:rPr>
              <a:t>Account Settings</a:t>
            </a:r>
          </a:p>
          <a:p>
            <a:pPr lvl="1" eaLnBrk="1" hangingPunct="1">
              <a:spcAft>
                <a:spcPts val="1200"/>
              </a:spcAft>
            </a:pPr>
            <a:r>
              <a:rPr lang="en-US" altLang="en-US">
                <a:ea typeface="ＭＳ Ｐゴシック" panose="020B0600070205080204" pitchFamily="34" charset="-128"/>
              </a:rPr>
              <a:t>Personal preferences </a:t>
            </a:r>
          </a:p>
          <a:p>
            <a:pPr marL="0" indent="0" eaLnBrk="1" hangingPunct="1">
              <a:buFont typeface="Arial" panose="020B0604020202020204" pitchFamily="34" charset="0"/>
              <a:buNone/>
            </a:pPr>
            <a:r>
              <a:rPr lang="en-US" altLang="en-US">
                <a:ea typeface="ＭＳ Ｐゴシック" panose="020B0600070205080204" pitchFamily="34" charset="-128"/>
              </a:rPr>
              <a:t>School Settings </a:t>
            </a:r>
          </a:p>
          <a:p>
            <a:pPr lvl="1" eaLnBrk="1" hangingPunct="1">
              <a:lnSpc>
                <a:spcPct val="110000"/>
              </a:lnSpc>
              <a:spcBef>
                <a:spcPct val="0"/>
              </a:spcBef>
            </a:pPr>
            <a:r>
              <a:rPr lang="en-US" altLang="en-US">
                <a:ea typeface="ＭＳ Ｐゴシック" panose="020B0600070205080204" pitchFamily="34" charset="-128"/>
              </a:rPr>
              <a:t>Core Settings</a:t>
            </a:r>
          </a:p>
          <a:p>
            <a:pPr lvl="2" eaLnBrk="1" hangingPunct="1">
              <a:lnSpc>
                <a:spcPct val="110000"/>
              </a:lnSpc>
              <a:spcBef>
                <a:spcPct val="0"/>
              </a:spcBef>
            </a:pPr>
            <a:r>
              <a:rPr lang="en-US" altLang="en-US">
                <a:ea typeface="ＭＳ Ｐゴシック" panose="020B0600070205080204" pitchFamily="34" charset="-128"/>
              </a:rPr>
              <a:t>***Enrollment, school days***</a:t>
            </a:r>
          </a:p>
          <a:p>
            <a:pPr lvl="1" eaLnBrk="1" hangingPunct="1">
              <a:lnSpc>
                <a:spcPct val="110000"/>
              </a:lnSpc>
              <a:spcBef>
                <a:spcPct val="0"/>
              </a:spcBef>
            </a:pPr>
            <a:r>
              <a:rPr lang="en-US" altLang="en-US">
                <a:ea typeface="ＭＳ Ｐゴシック" panose="020B0600070205080204" pitchFamily="34" charset="-128"/>
              </a:rPr>
              <a:t>Application Settings</a:t>
            </a:r>
          </a:p>
          <a:p>
            <a:pPr lvl="2" eaLnBrk="1" hangingPunct="1">
              <a:lnSpc>
                <a:spcPct val="110000"/>
              </a:lnSpc>
              <a:spcBef>
                <a:spcPct val="0"/>
              </a:spcBef>
            </a:pPr>
            <a:r>
              <a:rPr lang="en-US" altLang="en-US">
                <a:ea typeface="ＭＳ Ｐゴシック" panose="020B0600070205080204" pitchFamily="34" charset="-128"/>
              </a:rPr>
              <a:t>IEP information, custom fields, etc.</a:t>
            </a:r>
          </a:p>
        </p:txBody>
      </p:sp>
      <p:pic>
        <p:nvPicPr>
          <p:cNvPr id="31747" name="Picture 15">
            <a:extLst>
              <a:ext uri="{FF2B5EF4-FFF2-40B4-BE49-F238E27FC236}">
                <a16:creationId xmlns:a16="http://schemas.microsoft.com/office/drawing/2014/main" id="{E43F174A-44AC-3BCC-62FE-EC2F885AF07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6400800"/>
            <a:ext cx="1017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8759A0-8B7F-31E3-5B48-CF62019A4F2B}"/>
              </a:ext>
            </a:extLst>
          </p:cNvPr>
          <p:cNvSpPr/>
          <p:nvPr/>
        </p:nvSpPr>
        <p:spPr>
          <a:xfrm>
            <a:off x="1588" y="481013"/>
            <a:ext cx="9142412" cy="857250"/>
          </a:xfrm>
          <a:prstGeom prst="rect">
            <a:avLst/>
          </a:prstGeom>
          <a:solidFill>
            <a:srgbClr val="00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5000" b="1" dirty="0">
                <a:solidFill>
                  <a:srgbClr val="ED7D31"/>
                </a:solidFill>
              </a:rPr>
              <a:t>Swift at SWIS Demonstration</a:t>
            </a:r>
            <a:endParaRPr lang="en-US" sz="5000" b="1" i="1" dirty="0">
              <a:solidFill>
                <a:srgbClr val="ED7D31"/>
              </a:solidFill>
            </a:endParaRPr>
          </a:p>
        </p:txBody>
      </p:sp>
      <p:pic>
        <p:nvPicPr>
          <p:cNvPr id="33794" name="Picture 52">
            <a:extLst>
              <a:ext uri="{FF2B5EF4-FFF2-40B4-BE49-F238E27FC236}">
                <a16:creationId xmlns:a16="http://schemas.microsoft.com/office/drawing/2014/main" id="{52B9D247-EA13-BE83-AC54-29A795AA91E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6400800"/>
            <a:ext cx="1017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26">
            <a:extLst>
              <a:ext uri="{FF2B5EF4-FFF2-40B4-BE49-F238E27FC236}">
                <a16:creationId xmlns:a16="http://schemas.microsoft.com/office/drawing/2014/main" id="{847FA3CD-DDC2-B0BA-C6F6-C4A7B9B9304A}"/>
              </a:ext>
            </a:extLst>
          </p:cNvPr>
          <p:cNvSpPr txBox="1">
            <a:spLocks noChangeArrowheads="1"/>
          </p:cNvSpPr>
          <p:nvPr/>
        </p:nvSpPr>
        <p:spPr bwMode="auto">
          <a:xfrm>
            <a:off x="92075" y="1576802"/>
            <a:ext cx="5948363"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spcAft>
                <a:spcPts val="1200"/>
              </a:spcAft>
              <a:buFont typeface="Wingdings" pitchFamily="2" charset="2"/>
              <a:buChar char="q"/>
            </a:pPr>
            <a:r>
              <a:rPr lang="en-US" altLang="en-US" sz="2400" dirty="0"/>
              <a:t>SWIS Dashboard</a:t>
            </a:r>
          </a:p>
          <a:p>
            <a:pPr eaLnBrk="1" hangingPunct="1">
              <a:spcBef>
                <a:spcPct val="0"/>
              </a:spcBef>
              <a:buFont typeface="Wingdings" pitchFamily="2" charset="2"/>
              <a:buChar char="q"/>
            </a:pPr>
            <a:r>
              <a:rPr lang="en-US" altLang="en-US" sz="2400" dirty="0"/>
              <a:t>Core SWIS Reports (monthly review)</a:t>
            </a:r>
          </a:p>
          <a:p>
            <a:pPr lvl="1" eaLnBrk="1" hangingPunct="1">
              <a:spcBef>
                <a:spcPct val="0"/>
              </a:spcBef>
              <a:buFont typeface="Wingdings" pitchFamily="2" charset="2"/>
              <a:buChar char="§"/>
            </a:pPr>
            <a:r>
              <a:rPr lang="en-US" altLang="en-US" sz="1600" dirty="0"/>
              <a:t>Average Referrals</a:t>
            </a:r>
          </a:p>
          <a:p>
            <a:pPr lvl="1" eaLnBrk="1" hangingPunct="1">
              <a:spcBef>
                <a:spcPct val="0"/>
              </a:spcBef>
              <a:buFont typeface="Wingdings" pitchFamily="2" charset="2"/>
              <a:buChar char="§"/>
            </a:pPr>
            <a:r>
              <a:rPr lang="en-US" altLang="en-US" sz="1600" dirty="0"/>
              <a:t>Location </a:t>
            </a:r>
          </a:p>
          <a:p>
            <a:pPr lvl="1" eaLnBrk="1" hangingPunct="1">
              <a:spcBef>
                <a:spcPct val="0"/>
              </a:spcBef>
              <a:buFont typeface="Wingdings" pitchFamily="2" charset="2"/>
              <a:buChar char="§"/>
            </a:pPr>
            <a:r>
              <a:rPr lang="en-US" altLang="en-US" sz="1600" dirty="0"/>
              <a:t>Problem Behavior</a:t>
            </a:r>
          </a:p>
          <a:p>
            <a:pPr lvl="1" eaLnBrk="1" hangingPunct="1">
              <a:spcBef>
                <a:spcPct val="0"/>
              </a:spcBef>
              <a:buFont typeface="Wingdings" pitchFamily="2" charset="2"/>
              <a:buChar char="§"/>
            </a:pPr>
            <a:r>
              <a:rPr lang="en-US" altLang="en-US" sz="1600" dirty="0"/>
              <a:t>Time</a:t>
            </a:r>
          </a:p>
          <a:p>
            <a:pPr lvl="1" eaLnBrk="1" hangingPunct="1">
              <a:spcBef>
                <a:spcPct val="0"/>
              </a:spcBef>
              <a:buFont typeface="Wingdings" pitchFamily="2" charset="2"/>
              <a:buChar char="§"/>
            </a:pPr>
            <a:r>
              <a:rPr lang="en-US" altLang="en-US" sz="1600" dirty="0"/>
              <a:t>Student</a:t>
            </a:r>
          </a:p>
          <a:p>
            <a:pPr lvl="1" eaLnBrk="1" hangingPunct="1">
              <a:spcBef>
                <a:spcPct val="0"/>
              </a:spcBef>
              <a:buFont typeface="Wingdings" pitchFamily="2" charset="2"/>
              <a:buChar char="§"/>
            </a:pPr>
            <a:r>
              <a:rPr lang="en-US" altLang="en-US" sz="1600" dirty="0"/>
              <a:t>Day of Week</a:t>
            </a:r>
          </a:p>
          <a:p>
            <a:pPr lvl="1" eaLnBrk="1" hangingPunct="1">
              <a:spcBef>
                <a:spcPct val="0"/>
              </a:spcBef>
              <a:spcAft>
                <a:spcPts val="1200"/>
              </a:spcAft>
              <a:buFont typeface="Wingdings" pitchFamily="2" charset="2"/>
              <a:buChar char="§"/>
            </a:pPr>
            <a:r>
              <a:rPr lang="en-US" altLang="en-US" sz="1600" dirty="0"/>
              <a:t>Grade</a:t>
            </a:r>
          </a:p>
          <a:p>
            <a:pPr eaLnBrk="1" hangingPunct="1">
              <a:spcBef>
                <a:spcPct val="0"/>
              </a:spcBef>
              <a:spcAft>
                <a:spcPts val="1200"/>
              </a:spcAft>
              <a:buFont typeface="Wingdings" pitchFamily="2" charset="2"/>
              <a:buChar char="q"/>
            </a:pPr>
            <a:r>
              <a:rPr lang="en-US" altLang="en-US" sz="2400" dirty="0"/>
              <a:t>Additional Reports (quarterly/annual review)</a:t>
            </a:r>
          </a:p>
          <a:p>
            <a:pPr eaLnBrk="1" hangingPunct="1">
              <a:spcBef>
                <a:spcPct val="0"/>
              </a:spcBef>
              <a:spcAft>
                <a:spcPts val="1200"/>
              </a:spcAft>
              <a:buFont typeface="Wingdings" pitchFamily="2" charset="2"/>
              <a:buChar char="q"/>
            </a:pPr>
            <a:r>
              <a:rPr lang="en-US" altLang="en-US" sz="2400" dirty="0"/>
              <a:t>Student Dashboard (as needed)</a:t>
            </a:r>
          </a:p>
          <a:p>
            <a:pPr eaLnBrk="1" hangingPunct="1">
              <a:spcBef>
                <a:spcPct val="0"/>
              </a:spcBef>
              <a:spcAft>
                <a:spcPts val="1200"/>
              </a:spcAft>
              <a:buFont typeface="Wingdings" pitchFamily="2" charset="2"/>
              <a:buChar char="q"/>
            </a:pPr>
            <a:r>
              <a:rPr lang="en-US" altLang="en-US" sz="2400" dirty="0"/>
              <a:t>Drill Down (identifying problems)</a:t>
            </a:r>
          </a:p>
          <a:p>
            <a:pPr eaLnBrk="1" hangingPunct="1">
              <a:spcBef>
                <a:spcPct val="0"/>
              </a:spcBef>
              <a:spcAft>
                <a:spcPts val="1200"/>
              </a:spcAft>
              <a:buFont typeface="Wingdings" pitchFamily="2" charset="2"/>
              <a:buChar char="q"/>
            </a:pPr>
            <a:r>
              <a:rPr lang="en-US" altLang="en-US" sz="2400" dirty="0"/>
              <a:t>Data Integrity (quarterly/monthly)</a:t>
            </a:r>
          </a:p>
        </p:txBody>
      </p:sp>
      <p:sp>
        <p:nvSpPr>
          <p:cNvPr id="33798" name="TextBox 2">
            <a:extLst>
              <a:ext uri="{FF2B5EF4-FFF2-40B4-BE49-F238E27FC236}">
                <a16:creationId xmlns:a16="http://schemas.microsoft.com/office/drawing/2014/main" id="{3E94D66C-F252-1CAA-EA78-1B777978F79A}"/>
              </a:ext>
            </a:extLst>
          </p:cNvPr>
          <p:cNvSpPr txBox="1">
            <a:spLocks noChangeArrowheads="1"/>
          </p:cNvSpPr>
          <p:nvPr/>
        </p:nvSpPr>
        <p:spPr bwMode="auto">
          <a:xfrm>
            <a:off x="6040438" y="5846763"/>
            <a:ext cx="31035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000" dirty="0">
                <a:hlinkClick r:id="rId4"/>
              </a:rPr>
              <a:t>www.pbisapps.org</a:t>
            </a:r>
            <a:r>
              <a:rPr lang="en-US" altLang="en-US" sz="3000" dirty="0"/>
              <a:t>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0E736270-0154-BE5C-2D4B-FD3F0DC62E3D}"/>
              </a:ext>
            </a:extLst>
          </p:cNvPr>
          <p:cNvSpPr txBox="1">
            <a:spLocks noChangeArrowheads="1"/>
          </p:cNvSpPr>
          <p:nvPr/>
        </p:nvSpPr>
        <p:spPr bwMode="auto">
          <a:xfrm>
            <a:off x="-34925" y="36988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t>Paperless Referrals</a:t>
            </a:r>
          </a:p>
        </p:txBody>
      </p:sp>
      <p:sp>
        <p:nvSpPr>
          <p:cNvPr id="35842" name="Content Placeholder 4">
            <a:extLst>
              <a:ext uri="{FF2B5EF4-FFF2-40B4-BE49-F238E27FC236}">
                <a16:creationId xmlns:a16="http://schemas.microsoft.com/office/drawing/2014/main" id="{71F9E19A-0E69-82D6-E36B-5F6EF5E808C7}"/>
              </a:ext>
            </a:extLst>
          </p:cNvPr>
          <p:cNvSpPr txBox="1">
            <a:spLocks noChangeArrowheads="1"/>
          </p:cNvSpPr>
          <p:nvPr/>
        </p:nvSpPr>
        <p:spPr bwMode="auto">
          <a:xfrm>
            <a:off x="228600" y="5133975"/>
            <a:ext cx="8763000"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buFont typeface="Arial" panose="020B0604020202020204" pitchFamily="34" charset="0"/>
              <a:buNone/>
            </a:pPr>
            <a:r>
              <a:rPr lang="en-US" altLang="en-US"/>
              <a:t>Video: </a:t>
            </a:r>
            <a:r>
              <a:rPr lang="en-US" altLang="en-US">
                <a:hlinkClick r:id="rId2"/>
              </a:rPr>
              <a:t>https://www.pbisapps.org/Resources/Pages/Enabling-Paperless-Referral-Workflows.aspx</a:t>
            </a:r>
            <a:endParaRPr lang="en-US" altLang="en-US"/>
          </a:p>
          <a:p>
            <a:pPr eaLnBrk="1" hangingPunct="1">
              <a:buFont typeface="Arial" panose="020B0604020202020204" pitchFamily="34" charset="0"/>
              <a:buNone/>
            </a:pPr>
            <a:endParaRPr lang="en-US" altLang="en-US"/>
          </a:p>
        </p:txBody>
      </p:sp>
      <p:pic>
        <p:nvPicPr>
          <p:cNvPr id="35843" name="Picture 2" descr="A screenshot of a cell phone&#10;&#10;Description automatically generated">
            <a:extLst>
              <a:ext uri="{FF2B5EF4-FFF2-40B4-BE49-F238E27FC236}">
                <a16:creationId xmlns:a16="http://schemas.microsoft.com/office/drawing/2014/main" id="{4EBA27E2-F40E-75F3-94E1-E3AB219E2E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263" y="1343025"/>
            <a:ext cx="78136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A screenshot of a cell phone&#10;&#10;Description automatically generated">
            <a:extLst>
              <a:ext uri="{FF2B5EF4-FFF2-40B4-BE49-F238E27FC236}">
                <a16:creationId xmlns:a16="http://schemas.microsoft.com/office/drawing/2014/main" id="{6396B6A8-91E2-D7E7-CFC4-17505429F3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215900"/>
            <a:ext cx="8712200" cy="642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3">
            <a:extLst>
              <a:ext uri="{FF2B5EF4-FFF2-40B4-BE49-F238E27FC236}">
                <a16:creationId xmlns:a16="http://schemas.microsoft.com/office/drawing/2014/main" id="{491A78FB-5B89-CD2E-93D9-B5F1CA36F7A8}"/>
              </a:ext>
            </a:extLst>
          </p:cNvPr>
          <p:cNvSpPr>
            <a:spLocks noGrp="1"/>
          </p:cNvSpPr>
          <p:nvPr>
            <p:ph type="title"/>
          </p:nvPr>
        </p:nvSpPr>
        <p:spPr>
          <a:xfrm>
            <a:off x="0" y="457200"/>
            <a:ext cx="9144000" cy="1143000"/>
          </a:xfrm>
        </p:spPr>
        <p:txBody>
          <a:bodyPr/>
          <a:lstStyle/>
          <a:p>
            <a:pPr eaLnBrk="1" hangingPunct="1"/>
            <a:r>
              <a:rPr lang="en-US" altLang="en-US">
                <a:ea typeface="ＭＳ Ｐゴシック" panose="020B0600070205080204" pitchFamily="34" charset="-128"/>
              </a:rPr>
              <a:t>SWIS During COVID-19</a:t>
            </a:r>
          </a:p>
        </p:txBody>
      </p:sp>
      <p:sp>
        <p:nvSpPr>
          <p:cNvPr id="37890" name="Content Placeholder 4">
            <a:extLst>
              <a:ext uri="{FF2B5EF4-FFF2-40B4-BE49-F238E27FC236}">
                <a16:creationId xmlns:a16="http://schemas.microsoft.com/office/drawing/2014/main" id="{37D427A1-C502-08CD-CE3D-6F9E2A2AA545}"/>
              </a:ext>
            </a:extLst>
          </p:cNvPr>
          <p:cNvSpPr>
            <a:spLocks noGrp="1"/>
          </p:cNvSpPr>
          <p:nvPr>
            <p:ph idx="1"/>
          </p:nvPr>
        </p:nvSpPr>
        <p:spPr>
          <a:xfrm>
            <a:off x="381000" y="1752600"/>
            <a:ext cx="8458200" cy="4953000"/>
          </a:xfrm>
        </p:spPr>
        <p:txBody>
          <a:bodyPr/>
          <a:lstStyle/>
          <a:p>
            <a:pPr eaLnBrk="1" hangingPunct="1"/>
            <a:r>
              <a:rPr lang="en-US" altLang="en-US" sz="2500" dirty="0">
                <a:ea typeface="ＭＳ Ｐゴシック" panose="020B0600070205080204" pitchFamily="34" charset="-128"/>
              </a:rPr>
              <a:t>Should you still document behaviors?</a:t>
            </a:r>
          </a:p>
          <a:p>
            <a:pPr lvl="1" eaLnBrk="1" hangingPunct="1"/>
            <a:r>
              <a:rPr lang="en-US" altLang="en-US" sz="2500" dirty="0">
                <a:ea typeface="ＭＳ Ｐゴシック" panose="020B0600070205080204" pitchFamily="34" charset="-128"/>
              </a:rPr>
              <a:t>Data about what’s working/not working for specific students and overall</a:t>
            </a:r>
          </a:p>
          <a:p>
            <a:pPr lvl="1" eaLnBrk="1" hangingPunct="1"/>
            <a:r>
              <a:rPr lang="en-US" altLang="en-US" sz="2500" dirty="0">
                <a:ea typeface="ＭＳ Ｐゴシック" panose="020B0600070205080204" pitchFamily="34" charset="-128"/>
              </a:rPr>
              <a:t>Indicators of when more support is needed</a:t>
            </a:r>
          </a:p>
          <a:p>
            <a:pPr eaLnBrk="1" hangingPunct="1"/>
            <a:r>
              <a:rPr lang="en-US" altLang="en-US" sz="2500" dirty="0">
                <a:ea typeface="ＭＳ Ｐゴシック" panose="020B0600070205080204" pitchFamily="34" charset="-128"/>
              </a:rPr>
              <a:t>Review referral process to meet needs of context</a:t>
            </a:r>
          </a:p>
          <a:p>
            <a:pPr lvl="1" eaLnBrk="1" hangingPunct="1"/>
            <a:r>
              <a:rPr lang="en-US" altLang="en-US" sz="2500" dirty="0">
                <a:ea typeface="ＭＳ Ｐゴシック" panose="020B0600070205080204" pitchFamily="34" charset="-128"/>
              </a:rPr>
              <a:t>Consider paperless referrals</a:t>
            </a:r>
          </a:p>
          <a:p>
            <a:pPr lvl="1" eaLnBrk="1" hangingPunct="1"/>
            <a:r>
              <a:rPr lang="en-US" altLang="en-US" sz="2500" dirty="0">
                <a:ea typeface="ＭＳ Ｐゴシック" panose="020B0600070205080204" pitchFamily="34" charset="-128"/>
              </a:rPr>
              <a:t>Add “remote learning” as location on paper referral form</a:t>
            </a:r>
          </a:p>
          <a:p>
            <a:pPr eaLnBrk="1" hangingPunct="1"/>
            <a:r>
              <a:rPr lang="en-US" altLang="en-US" sz="2500" dirty="0">
                <a:ea typeface="ＭＳ Ｐゴシック" panose="020B0600070205080204" pitchFamily="34" charset="-128"/>
              </a:rPr>
              <a:t>How to </a:t>
            </a:r>
            <a:r>
              <a:rPr lang="en-US" altLang="en-US" sz="2500" dirty="0">
                <a:ea typeface="ＭＳ Ｐゴシック" panose="020B0600070205080204" pitchFamily="34" charset="-128"/>
                <a:hlinkClick r:id="rId3"/>
              </a:rPr>
              <a:t>define, document, and address online behaviors</a:t>
            </a:r>
            <a:endParaRPr lang="en-US" altLang="en-US" sz="2500" dirty="0">
              <a:ea typeface="ＭＳ Ｐゴシック" panose="020B0600070205080204" pitchFamily="34" charset="-128"/>
            </a:endParaRPr>
          </a:p>
          <a:p>
            <a:pPr eaLnBrk="1" hangingPunct="1"/>
            <a:r>
              <a:rPr lang="en-US" altLang="en-US" sz="2500" dirty="0">
                <a:ea typeface="ＭＳ Ｐゴシック" panose="020B0600070205080204" pitchFamily="34" charset="-128"/>
                <a:hlinkClick r:id="rId4"/>
              </a:rPr>
              <a:t>Update school days</a:t>
            </a:r>
            <a:r>
              <a:rPr lang="en-US" altLang="en-US" sz="2500" dirty="0">
                <a:ea typeface="ＭＳ Ｐゴシック" panose="020B0600070205080204" pitchFamily="34" charset="-128"/>
              </a:rPr>
              <a:t> to reflect the number of days during the month where behavior data was collected (last year + this)</a:t>
            </a:r>
          </a:p>
        </p:txBody>
      </p:sp>
      <p:pic>
        <p:nvPicPr>
          <p:cNvPr id="37891" name="Picture 15">
            <a:extLst>
              <a:ext uri="{FF2B5EF4-FFF2-40B4-BE49-F238E27FC236}">
                <a16:creationId xmlns:a16="http://schemas.microsoft.com/office/drawing/2014/main" id="{49AE0B62-A915-BA07-7980-9DFC5A383A3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126413" y="6400800"/>
            <a:ext cx="1017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itle 1">
            <a:extLst>
              <a:ext uri="{FF2B5EF4-FFF2-40B4-BE49-F238E27FC236}">
                <a16:creationId xmlns:a16="http://schemas.microsoft.com/office/drawing/2014/main" id="{70619C45-81EA-8577-FB54-32BF76C2B892}"/>
              </a:ext>
            </a:extLst>
          </p:cNvPr>
          <p:cNvSpPr>
            <a:spLocks noGrp="1"/>
          </p:cNvSpPr>
          <p:nvPr>
            <p:ph type="title"/>
          </p:nvPr>
        </p:nvSpPr>
        <p:spPr/>
        <p:txBody>
          <a:bodyPr/>
          <a:lstStyle/>
          <a:p>
            <a:r>
              <a:rPr lang="en-US" altLang="en-US">
                <a:ea typeface="ＭＳ Ｐゴシック" panose="020B0600070205080204" pitchFamily="34" charset="-128"/>
              </a:rPr>
              <a:t>SWIS Data Link</a:t>
            </a:r>
          </a:p>
        </p:txBody>
      </p:sp>
      <p:sp>
        <p:nvSpPr>
          <p:cNvPr id="65538" name="Content Placeholder 2">
            <a:extLst>
              <a:ext uri="{FF2B5EF4-FFF2-40B4-BE49-F238E27FC236}">
                <a16:creationId xmlns:a16="http://schemas.microsoft.com/office/drawing/2014/main" id="{61D6F369-E6A4-53A4-75E1-1C816F270E28}"/>
              </a:ext>
            </a:extLst>
          </p:cNvPr>
          <p:cNvSpPr>
            <a:spLocks noGrp="1"/>
          </p:cNvSpPr>
          <p:nvPr>
            <p:ph idx="1"/>
          </p:nvPr>
        </p:nvSpPr>
        <p:spPr/>
        <p:txBody>
          <a:bodyPr/>
          <a:lstStyle/>
          <a:p>
            <a:r>
              <a:rPr lang="en-US" altLang="en-US" sz="2500" dirty="0">
                <a:ea typeface="ＭＳ Ｐゴシック" panose="020B0600070205080204" pitchFamily="34" charset="-128"/>
              </a:rPr>
              <a:t>Districts can now upload student/staff rosters and referrals from your student information system into SWIS – eliminating double entry</a:t>
            </a:r>
          </a:p>
          <a:p>
            <a:r>
              <a:rPr lang="en-US" altLang="en-US" sz="2500" dirty="0">
                <a:ea typeface="ＭＳ Ｐゴシック" panose="020B0600070205080204" pitchFamily="34" charset="-128"/>
              </a:rPr>
              <a:t>If you are a single school, you can upload student/staff rosters using Person Import</a:t>
            </a:r>
          </a:p>
          <a:p>
            <a:r>
              <a:rPr lang="en-US" altLang="en-US" sz="2500" dirty="0">
                <a:ea typeface="ＭＳ Ｐゴシック" panose="020B0600070205080204" pitchFamily="34" charset="-128"/>
              </a:rPr>
              <a:t>If there are pieces of information SWIS requires that aren’t collected in your district system, you will need to customize your SIS to collect that data (i.e. Perceived Motivation)</a:t>
            </a:r>
          </a:p>
          <a:p>
            <a:r>
              <a:rPr lang="en-US" altLang="en-US" sz="2500" dirty="0">
                <a:ea typeface="ＭＳ Ｐゴシック" panose="020B0600070205080204" pitchFamily="34" charset="-128"/>
              </a:rPr>
              <a:t>Can’t use custom fields</a:t>
            </a:r>
          </a:p>
          <a:p>
            <a:r>
              <a:rPr lang="en-US" altLang="en-US" sz="2500" dirty="0">
                <a:ea typeface="ＭＳ Ｐゴシック" panose="020B0600070205080204" pitchFamily="34" charset="-128"/>
              </a:rPr>
              <a:t>More information </a:t>
            </a:r>
            <a:r>
              <a:rPr lang="en-US" altLang="en-US" sz="2500" dirty="0">
                <a:ea typeface="ＭＳ Ｐゴシック" panose="020B0600070205080204" pitchFamily="34" charset="-128"/>
                <a:hlinkClick r:id="rId2"/>
              </a:rPr>
              <a:t>here</a:t>
            </a:r>
            <a:endParaRPr lang="en-US" altLang="en-US" sz="2500" dirty="0">
              <a:ea typeface="ＭＳ Ｐゴシック" panose="020B0600070205080204" pitchFamily="34" charset="-128"/>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3">
            <a:extLst>
              <a:ext uri="{FF2B5EF4-FFF2-40B4-BE49-F238E27FC236}">
                <a16:creationId xmlns:a16="http://schemas.microsoft.com/office/drawing/2014/main" id="{644AD071-81DE-B49F-E1A9-46CC1F29DBFE}"/>
              </a:ext>
            </a:extLst>
          </p:cNvPr>
          <p:cNvSpPr txBox="1">
            <a:spLocks/>
          </p:cNvSpPr>
          <p:nvPr/>
        </p:nvSpPr>
        <p:spPr bwMode="auto">
          <a:xfrm>
            <a:off x="0" y="48418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400"/>
              <a:t>Next Steps:</a:t>
            </a:r>
          </a:p>
        </p:txBody>
      </p:sp>
      <p:sp>
        <p:nvSpPr>
          <p:cNvPr id="48130" name="Content Placeholder 4">
            <a:extLst>
              <a:ext uri="{FF2B5EF4-FFF2-40B4-BE49-F238E27FC236}">
                <a16:creationId xmlns:a16="http://schemas.microsoft.com/office/drawing/2014/main" id="{4F32F2A3-A9E0-41A9-1223-EEFBAF3C7B5D}"/>
              </a:ext>
            </a:extLst>
          </p:cNvPr>
          <p:cNvSpPr txBox="1">
            <a:spLocks/>
          </p:cNvSpPr>
          <p:nvPr/>
        </p:nvSpPr>
        <p:spPr bwMode="auto">
          <a:xfrm>
            <a:off x="342900" y="1627188"/>
            <a:ext cx="8458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Char char="-"/>
            </a:pPr>
            <a:r>
              <a:rPr lang="en-US" altLang="en-US" dirty="0"/>
              <a:t>Learn about </a:t>
            </a:r>
            <a:r>
              <a:rPr lang="en-US" altLang="en-US" dirty="0">
                <a:hlinkClick r:id="rId2"/>
              </a:rPr>
              <a:t>Team-Initiated Problem-Solving (TIPS)</a:t>
            </a:r>
            <a:endParaRPr lang="en-US" altLang="en-US" dirty="0"/>
          </a:p>
          <a:p>
            <a:pPr eaLnBrk="1" hangingPunct="1">
              <a:spcBef>
                <a:spcPct val="0"/>
              </a:spcBef>
              <a:buFontTx/>
              <a:buChar char="-"/>
            </a:pPr>
            <a:r>
              <a:rPr lang="en-US" altLang="en-US" dirty="0">
                <a:hlinkClick r:id="rId3"/>
              </a:rPr>
              <a:t>VTPBIS Leadership Forum: Oct. 3</a:t>
            </a:r>
            <a:r>
              <a:rPr lang="en-US" altLang="en-US" baseline="30000" dirty="0">
                <a:hlinkClick r:id="rId3"/>
              </a:rPr>
              <a:t>rd</a:t>
            </a:r>
            <a:endParaRPr lang="en-US" altLang="en-US" dirty="0"/>
          </a:p>
          <a:p>
            <a:pPr eaLnBrk="1" hangingPunct="1">
              <a:spcBef>
                <a:spcPct val="0"/>
              </a:spcBef>
              <a:buFontTx/>
              <a:buChar char="-"/>
            </a:pPr>
            <a:r>
              <a:rPr lang="en-US" altLang="en-US" dirty="0">
                <a:hlinkClick r:id="rId4"/>
              </a:rPr>
              <a:t>Webinar: Understanding and Identifying Social/Emotional/Behavioral Data</a:t>
            </a:r>
            <a:endParaRPr lang="en-US" altLang="en-US" dirty="0"/>
          </a:p>
          <a:p>
            <a:pPr eaLnBrk="1" hangingPunct="1">
              <a:spcBef>
                <a:spcPct val="0"/>
              </a:spcBef>
              <a:buFontTx/>
              <a:buChar char="-"/>
            </a:pPr>
            <a:r>
              <a:rPr lang="en-US" dirty="0"/>
              <a:t>In-Person Data Day: Analyzing Social/Emotional/Behavioral Data</a:t>
            </a:r>
            <a:endParaRPr lang="en-US" altLang="en-US" dirty="0"/>
          </a:p>
          <a:p>
            <a:pPr eaLnBrk="1" hangingPunct="1">
              <a:spcBef>
                <a:spcPct val="0"/>
              </a:spcBef>
              <a:buFontTx/>
              <a:buChar char="-"/>
            </a:pPr>
            <a:r>
              <a:rPr lang="en-US" altLang="en-US" dirty="0">
                <a:hlinkClick r:id="rId5"/>
              </a:rPr>
              <a:t>Coaching</a:t>
            </a:r>
            <a:endParaRPr lang="en-US"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821A8A23-CD23-D806-2CA8-AEC2E5D4276E}"/>
              </a:ext>
            </a:extLst>
          </p:cNvPr>
          <p:cNvSpPr>
            <a:spLocks noGrp="1"/>
          </p:cNvSpPr>
          <p:nvPr>
            <p:ph type="title"/>
          </p:nvPr>
        </p:nvSpPr>
        <p:spPr>
          <a:xfrm>
            <a:off x="0" y="423863"/>
            <a:ext cx="9144000" cy="1143000"/>
          </a:xfrm>
        </p:spPr>
        <p:txBody>
          <a:bodyPr/>
          <a:lstStyle/>
          <a:p>
            <a:pPr indent="285750" eaLnBrk="1" hangingPunct="1"/>
            <a:r>
              <a:rPr lang="en-US" altLang="en-US">
                <a:ea typeface="ＭＳ Ｐゴシック" panose="020B0600070205080204" pitchFamily="34" charset="-128"/>
              </a:rPr>
              <a:t>Technical Assistance Procedures </a:t>
            </a:r>
            <a:br>
              <a:rPr lang="en-US" altLang="en-US">
                <a:ea typeface="ＭＳ Ｐゴシック" panose="020B0600070205080204" pitchFamily="34" charset="-128"/>
              </a:rPr>
            </a:br>
            <a:r>
              <a:rPr lang="en-US" altLang="en-US">
                <a:ea typeface="ＭＳ Ｐゴシック" panose="020B0600070205080204" pitchFamily="34" charset="-128"/>
              </a:rPr>
              <a:t>for SWIS</a:t>
            </a:r>
            <a:endParaRPr lang="en-US" altLang="en-US" sz="4000" i="1">
              <a:ea typeface="ＭＳ Ｐゴシック" panose="020B0600070205080204" pitchFamily="34" charset="-128"/>
            </a:endParaRPr>
          </a:p>
        </p:txBody>
      </p:sp>
      <p:graphicFrame>
        <p:nvGraphicFramePr>
          <p:cNvPr id="4" name="Content Placeholder 3">
            <a:extLst>
              <a:ext uri="{FF2B5EF4-FFF2-40B4-BE49-F238E27FC236}">
                <a16:creationId xmlns:a16="http://schemas.microsoft.com/office/drawing/2014/main" id="{CFE4AFF9-B9CF-340A-5EA9-D1907D0B7AE1}"/>
              </a:ext>
            </a:extLst>
          </p:cNvPr>
          <p:cNvGraphicFramePr>
            <a:graphicFrameLocks noGrp="1"/>
          </p:cNvGraphicFramePr>
          <p:nvPr>
            <p:ph idx="1"/>
          </p:nvPr>
        </p:nvGraphicFramePr>
        <p:xfrm>
          <a:off x="381000" y="1874837"/>
          <a:ext cx="84582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7D14E8A3-8701-71EA-B40A-5E80F9D5359F}"/>
              </a:ext>
            </a:extLst>
          </p:cNvPr>
          <p:cNvSpPr>
            <a:spLocks noChangeArrowheads="1"/>
          </p:cNvSpPr>
          <p:nvPr/>
        </p:nvSpPr>
        <p:spPr bwMode="auto">
          <a:xfrm>
            <a:off x="0" y="6030639"/>
            <a:ext cx="914400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600" dirty="0">
                <a:solidFill>
                  <a:srgbClr val="000000"/>
                </a:solidFill>
                <a:latin typeface="Lato" panose="020F0502020204030203" pitchFamily="34" charset="0"/>
              </a:rPr>
              <a:t>All materials can be found here: </a:t>
            </a:r>
            <a:r>
              <a:rPr lang="en-US" altLang="en-US" sz="2600" u="sng" dirty="0">
                <a:solidFill>
                  <a:srgbClr val="000000"/>
                </a:solidFill>
                <a:latin typeface="Lato" panose="020F0502020204030203" pitchFamily="34" charset="0"/>
                <a:hlinkClick r:id="rId2"/>
              </a:rPr>
              <a:t>https://www.pbisvermont.org/training-resources/webinars/</a:t>
            </a:r>
            <a:endParaRPr lang="en-US" altLang="en-US" sz="2600" dirty="0"/>
          </a:p>
        </p:txBody>
      </p:sp>
      <p:sp>
        <p:nvSpPr>
          <p:cNvPr id="3" name="Oval 2">
            <a:extLst>
              <a:ext uri="{FF2B5EF4-FFF2-40B4-BE49-F238E27FC236}">
                <a16:creationId xmlns:a16="http://schemas.microsoft.com/office/drawing/2014/main" id="{64BBF517-DA3C-D088-1825-742428D3EADD}"/>
              </a:ext>
            </a:extLst>
          </p:cNvPr>
          <p:cNvSpPr/>
          <p:nvPr/>
        </p:nvSpPr>
        <p:spPr>
          <a:xfrm>
            <a:off x="155575" y="254000"/>
            <a:ext cx="2889250" cy="2822575"/>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6387" name="TextBox 3">
            <a:extLst>
              <a:ext uri="{FF2B5EF4-FFF2-40B4-BE49-F238E27FC236}">
                <a16:creationId xmlns:a16="http://schemas.microsoft.com/office/drawing/2014/main" id="{2C95CC68-8FDB-B8BE-9DA7-6AAF3FADDB1C}"/>
              </a:ext>
            </a:extLst>
          </p:cNvPr>
          <p:cNvSpPr txBox="1">
            <a:spLocks noChangeArrowheads="1"/>
          </p:cNvSpPr>
          <p:nvPr/>
        </p:nvSpPr>
        <p:spPr bwMode="auto">
          <a:xfrm>
            <a:off x="560388" y="373546"/>
            <a:ext cx="2079625"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600" dirty="0"/>
              <a:t>You will be muted during this session. Use the chat box or raise your hand.</a:t>
            </a:r>
          </a:p>
        </p:txBody>
      </p:sp>
      <p:sp>
        <p:nvSpPr>
          <p:cNvPr id="5" name="Oval 4">
            <a:extLst>
              <a:ext uri="{FF2B5EF4-FFF2-40B4-BE49-F238E27FC236}">
                <a16:creationId xmlns:a16="http://schemas.microsoft.com/office/drawing/2014/main" id="{812627D1-C41D-5BC9-F7C8-0D690CC5B72F}"/>
              </a:ext>
            </a:extLst>
          </p:cNvPr>
          <p:cNvSpPr/>
          <p:nvPr/>
        </p:nvSpPr>
        <p:spPr>
          <a:xfrm>
            <a:off x="2936875" y="2181225"/>
            <a:ext cx="2889250" cy="2822575"/>
          </a:xfrm>
          <a:prstGeom prst="ellipse">
            <a:avLst/>
          </a:prstGeom>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p>
        </p:txBody>
      </p:sp>
      <p:sp>
        <p:nvSpPr>
          <p:cNvPr id="16389" name="TextBox 5">
            <a:extLst>
              <a:ext uri="{FF2B5EF4-FFF2-40B4-BE49-F238E27FC236}">
                <a16:creationId xmlns:a16="http://schemas.microsoft.com/office/drawing/2014/main" id="{46B3C8D1-B662-DE0C-D86E-462419BF464A}"/>
              </a:ext>
            </a:extLst>
          </p:cNvPr>
          <p:cNvSpPr txBox="1">
            <a:spLocks noChangeArrowheads="1"/>
          </p:cNvSpPr>
          <p:nvPr/>
        </p:nvSpPr>
        <p:spPr bwMode="auto">
          <a:xfrm>
            <a:off x="3341688" y="2992438"/>
            <a:ext cx="2079625"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600" dirty="0"/>
              <a:t>You can show or hide your video.</a:t>
            </a:r>
          </a:p>
        </p:txBody>
      </p:sp>
      <p:sp>
        <p:nvSpPr>
          <p:cNvPr id="7" name="Oval 6">
            <a:extLst>
              <a:ext uri="{FF2B5EF4-FFF2-40B4-BE49-F238E27FC236}">
                <a16:creationId xmlns:a16="http://schemas.microsoft.com/office/drawing/2014/main" id="{B86A44F6-908E-FD56-1A63-F01F9D8A8CF2}"/>
              </a:ext>
            </a:extLst>
          </p:cNvPr>
          <p:cNvSpPr/>
          <p:nvPr/>
        </p:nvSpPr>
        <p:spPr>
          <a:xfrm>
            <a:off x="6161088" y="3222625"/>
            <a:ext cx="2889250" cy="2822575"/>
          </a:xfrm>
          <a:prstGeom prst="ellipse">
            <a:avLst/>
          </a:prstGeom>
        </p:spPr>
        <p:style>
          <a:lnRef idx="1">
            <a:schemeClr val="accent4"/>
          </a:lnRef>
          <a:fillRef idx="3">
            <a:schemeClr val="accent4"/>
          </a:fillRef>
          <a:effectRef idx="2">
            <a:schemeClr val="accent4"/>
          </a:effectRef>
          <a:fontRef idx="minor">
            <a:schemeClr val="lt1"/>
          </a:fontRef>
        </p:style>
        <p:txBody>
          <a:bodyPr anchor="ctr"/>
          <a:lstStyle/>
          <a:p>
            <a:pPr algn="ctr">
              <a:defRPr/>
            </a:pPr>
            <a:endParaRPr lang="en-US"/>
          </a:p>
        </p:txBody>
      </p:sp>
      <p:sp>
        <p:nvSpPr>
          <p:cNvPr id="16391" name="TextBox 7">
            <a:extLst>
              <a:ext uri="{FF2B5EF4-FFF2-40B4-BE49-F238E27FC236}">
                <a16:creationId xmlns:a16="http://schemas.microsoft.com/office/drawing/2014/main" id="{1617CD1F-860A-9DE0-3171-7CCFFB04985C}"/>
              </a:ext>
            </a:extLst>
          </p:cNvPr>
          <p:cNvSpPr txBox="1">
            <a:spLocks noChangeArrowheads="1"/>
          </p:cNvSpPr>
          <p:nvPr/>
        </p:nvSpPr>
        <p:spPr bwMode="auto">
          <a:xfrm>
            <a:off x="6634163" y="3479800"/>
            <a:ext cx="2081212" cy="2492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en-US" sz="2600" dirty="0"/>
              <a:t>This session is being recorded. Email Anne Dubie for access.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E7D7B1-84D4-C628-11FE-8438073BABF3}"/>
              </a:ext>
            </a:extLst>
          </p:cNvPr>
          <p:cNvSpPr/>
          <p:nvPr/>
        </p:nvSpPr>
        <p:spPr>
          <a:xfrm>
            <a:off x="1588" y="481013"/>
            <a:ext cx="9142412" cy="1217612"/>
          </a:xfrm>
          <a:prstGeom prst="rect">
            <a:avLst/>
          </a:prstGeom>
          <a:solidFill>
            <a:srgbClr val="00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5400" b="1" dirty="0">
                <a:solidFill>
                  <a:schemeClr val="accent2"/>
                </a:solidFill>
              </a:rPr>
              <a:t>Questions and Answers</a:t>
            </a:r>
            <a:endParaRPr lang="en-US" sz="5400" b="1" i="1" dirty="0">
              <a:solidFill>
                <a:schemeClr val="accent2"/>
              </a:solidFill>
            </a:endParaRPr>
          </a:p>
        </p:txBody>
      </p:sp>
      <p:pic>
        <p:nvPicPr>
          <p:cNvPr id="51202" name="Picture 16">
            <a:extLst>
              <a:ext uri="{FF2B5EF4-FFF2-40B4-BE49-F238E27FC236}">
                <a16:creationId xmlns:a16="http://schemas.microsoft.com/office/drawing/2014/main" id="{37CFC2DD-3C2E-7A9F-284C-B0B8C6D421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6400800"/>
            <a:ext cx="1017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1">
            <a:extLst>
              <a:ext uri="{FF2B5EF4-FFF2-40B4-BE49-F238E27FC236}">
                <a16:creationId xmlns:a16="http://schemas.microsoft.com/office/drawing/2014/main" id="{B4933638-2BF2-CE10-791C-660DA7B14A2A}"/>
              </a:ext>
            </a:extLst>
          </p:cNvPr>
          <p:cNvSpPr>
            <a:spLocks noChangeArrowheads="1"/>
          </p:cNvSpPr>
          <p:nvPr/>
        </p:nvSpPr>
        <p:spPr bwMode="auto">
          <a:xfrm>
            <a:off x="3097213" y="163830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0"/>
              </a:spcBef>
              <a:buFontTx/>
              <a:buNone/>
            </a:pPr>
            <a:r>
              <a:rPr lang="en-US" altLang="en-US" sz="1800">
                <a:latin typeface="Arial" panose="020B0604020202020204" pitchFamily="34" charset="0"/>
              </a:rPr>
              <a:t>  </a:t>
            </a:r>
          </a:p>
        </p:txBody>
      </p:sp>
      <p:pic>
        <p:nvPicPr>
          <p:cNvPr id="51204" name="Picture 2">
            <a:extLst>
              <a:ext uri="{FF2B5EF4-FFF2-40B4-BE49-F238E27FC236}">
                <a16:creationId xmlns:a16="http://schemas.microsoft.com/office/drawing/2014/main" id="{75B72F53-875C-E0CA-577E-B8C7200165C6}"/>
              </a:ext>
            </a:extLst>
          </p:cNvPr>
          <p:cNvPicPr>
            <a:picLocks noChangeAspect="1" noChangeArrowheads="1"/>
          </p:cNvPicPr>
          <p:nvPr/>
        </p:nvPicPr>
        <p:blipFill>
          <a:blip r:embed="rId4">
            <a:clrChange>
              <a:clrFrom>
                <a:srgbClr val="FBFBFB"/>
              </a:clrFrom>
              <a:clrTo>
                <a:srgbClr val="FBFBFB">
                  <a:alpha val="0"/>
                </a:srgbClr>
              </a:clrTo>
            </a:clrChange>
            <a:extLst>
              <a:ext uri="{28A0092B-C50C-407E-A947-70E740481C1C}">
                <a14:useLocalDpi xmlns:a14="http://schemas.microsoft.com/office/drawing/2010/main" val="0"/>
              </a:ext>
            </a:extLst>
          </a:blip>
          <a:srcRect/>
          <a:stretch>
            <a:fillRect/>
          </a:stretch>
        </p:blipFill>
        <p:spPr bwMode="auto">
          <a:xfrm>
            <a:off x="1874838" y="1822450"/>
            <a:ext cx="5394325"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a:extLst>
              <a:ext uri="{FF2B5EF4-FFF2-40B4-BE49-F238E27FC236}">
                <a16:creationId xmlns:a16="http://schemas.microsoft.com/office/drawing/2014/main" id="{2D3987F6-422C-C293-A1B7-7F0FC4F4251A}"/>
              </a:ext>
            </a:extLst>
          </p:cNvPr>
          <p:cNvSpPr txBox="1">
            <a:spLocks noChangeArrowheads="1"/>
          </p:cNvSpPr>
          <p:nvPr/>
        </p:nvSpPr>
        <p:spPr bwMode="auto">
          <a:xfrm>
            <a:off x="0" y="311467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28575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n-US" altLang="en-US" sz="4000" i="1"/>
              <a:t>Screengrabs from Demo Account</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Picture 2" descr="A screenshot of a social media post&#10;&#10;Description automatically generated">
            <a:extLst>
              <a:ext uri="{FF2B5EF4-FFF2-40B4-BE49-F238E27FC236}">
                <a16:creationId xmlns:a16="http://schemas.microsoft.com/office/drawing/2014/main" id="{42F46176-4337-3F9D-2DF8-CC426381EC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6125"/>
            <a:ext cx="914400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7" name="Picture 2" descr="A screenshot of a cell phone&#10;&#10;Description automatically generated">
            <a:extLst>
              <a:ext uri="{FF2B5EF4-FFF2-40B4-BE49-F238E27FC236}">
                <a16:creationId xmlns:a16="http://schemas.microsoft.com/office/drawing/2014/main" id="{358E31CB-7140-F78C-F9F5-27B950FD34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0200"/>
            <a:ext cx="9144000"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2" descr="A screenshot of a cell phone&#10;&#10;Description automatically generated">
            <a:extLst>
              <a:ext uri="{FF2B5EF4-FFF2-40B4-BE49-F238E27FC236}">
                <a16:creationId xmlns:a16="http://schemas.microsoft.com/office/drawing/2014/main" id="{04F4447A-30B5-50AA-8FA4-7DB8338BBC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300" y="571500"/>
            <a:ext cx="8661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A screenshot of a cell phone&#10;&#10;Description automatically generated">
            <a:extLst>
              <a:ext uri="{FF2B5EF4-FFF2-40B4-BE49-F238E27FC236}">
                <a16:creationId xmlns:a16="http://schemas.microsoft.com/office/drawing/2014/main" id="{4448E6EC-5F36-3157-9E80-8B042C438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8925"/>
            <a:ext cx="9144000" cy="628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2" descr="A screenshot of a social media post&#10;&#10;Description automatically generated">
            <a:extLst>
              <a:ext uri="{FF2B5EF4-FFF2-40B4-BE49-F238E27FC236}">
                <a16:creationId xmlns:a16="http://schemas.microsoft.com/office/drawing/2014/main" id="{A2950CC1-71FF-43DC-BFD2-7070E1C433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4088"/>
            <a:ext cx="9144000" cy="494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2" descr="A screenshot of a social media post&#10;&#10;Description automatically generated">
            <a:extLst>
              <a:ext uri="{FF2B5EF4-FFF2-40B4-BE49-F238E27FC236}">
                <a16:creationId xmlns:a16="http://schemas.microsoft.com/office/drawing/2014/main" id="{F28768F5-BFD3-DB23-E504-4A3E83B7E4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8325"/>
            <a:ext cx="9144000" cy="572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A screenshot of a social media post&#10;&#10;Description automatically generated">
            <a:extLst>
              <a:ext uri="{FF2B5EF4-FFF2-40B4-BE49-F238E27FC236}">
                <a16:creationId xmlns:a16="http://schemas.microsoft.com/office/drawing/2014/main" id="{827A42D8-48D2-1F14-4C52-5F5A295DA7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5475"/>
            <a:ext cx="9144000" cy="560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2" descr="A screenshot of a social media post&#10;&#10;Description automatically generated">
            <a:extLst>
              <a:ext uri="{FF2B5EF4-FFF2-40B4-BE49-F238E27FC236}">
                <a16:creationId xmlns:a16="http://schemas.microsoft.com/office/drawing/2014/main" id="{69A0A573-8C8F-6216-F7F7-DAD3EA8C7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2288"/>
            <a:ext cx="91440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63650E7D-D6F6-3A5B-1B26-D5A0C0731A08}"/>
              </a:ext>
            </a:extLst>
          </p:cNvPr>
          <p:cNvSpPr>
            <a:spLocks noGrp="1"/>
          </p:cNvSpPr>
          <p:nvPr>
            <p:ph type="title"/>
          </p:nvPr>
        </p:nvSpPr>
        <p:spPr/>
        <p:txBody>
          <a:bodyPr/>
          <a:lstStyle/>
          <a:p>
            <a:pPr eaLnBrk="1" hangingPunct="1"/>
            <a:r>
              <a:rPr lang="en-US" altLang="en-US">
                <a:ea typeface="ＭＳ Ｐゴシック" panose="020B0600070205080204" pitchFamily="34" charset="-128"/>
              </a:rPr>
              <a:t>Agenda</a:t>
            </a:r>
          </a:p>
        </p:txBody>
      </p:sp>
      <p:sp>
        <p:nvSpPr>
          <p:cNvPr id="17410" name="Content Placeholder 2">
            <a:extLst>
              <a:ext uri="{FF2B5EF4-FFF2-40B4-BE49-F238E27FC236}">
                <a16:creationId xmlns:a16="http://schemas.microsoft.com/office/drawing/2014/main" id="{6B3E49B3-B98F-4A59-A4BA-7463D213C2F6}"/>
              </a:ext>
            </a:extLst>
          </p:cNvPr>
          <p:cNvSpPr>
            <a:spLocks noGrp="1"/>
          </p:cNvSpPr>
          <p:nvPr>
            <p:ph idx="1"/>
          </p:nvPr>
        </p:nvSpPr>
        <p:spPr/>
        <p:txBody>
          <a:bodyPr/>
          <a:lstStyle/>
          <a:p>
            <a:pPr eaLnBrk="1" hangingPunct="1"/>
            <a:r>
              <a:rPr lang="en-US" altLang="en-US" dirty="0">
                <a:ea typeface="ＭＳ Ｐゴシック" panose="020B0600070205080204" pitchFamily="34" charset="-128"/>
              </a:rPr>
              <a:t>What is SWIS?</a:t>
            </a:r>
          </a:p>
          <a:p>
            <a:pPr eaLnBrk="1" hangingPunct="1"/>
            <a:r>
              <a:rPr lang="en-US" altLang="en-US" dirty="0">
                <a:ea typeface="ＭＳ Ｐゴシック" panose="020B0600070205080204" pitchFamily="34" charset="-128"/>
              </a:rPr>
              <a:t>Data-Based Decision Making</a:t>
            </a:r>
          </a:p>
          <a:p>
            <a:pPr eaLnBrk="1" hangingPunct="1"/>
            <a:r>
              <a:rPr lang="en-US" altLang="en-US" dirty="0">
                <a:ea typeface="ＭＳ Ｐゴシック" panose="020B0600070205080204" pitchFamily="34" charset="-128"/>
              </a:rPr>
              <a:t>PBIS Applications Demonstration</a:t>
            </a:r>
          </a:p>
          <a:p>
            <a:pPr eaLnBrk="1" hangingPunct="1"/>
            <a:r>
              <a:rPr lang="en-US" altLang="en-US" dirty="0">
                <a:ea typeface="ＭＳ Ｐゴシック" panose="020B0600070205080204" pitchFamily="34" charset="-128"/>
              </a:rPr>
              <a:t>Paperless Referrals</a:t>
            </a:r>
          </a:p>
          <a:p>
            <a:pPr eaLnBrk="1" hangingPunct="1"/>
            <a:r>
              <a:rPr lang="en-US" altLang="en-US" dirty="0">
                <a:ea typeface="ＭＳ Ｐゴシック" panose="020B0600070205080204" pitchFamily="34" charset="-128"/>
              </a:rPr>
              <a:t>SWIS During COVID-19</a:t>
            </a:r>
          </a:p>
          <a:p>
            <a:pPr eaLnBrk="1" hangingPunct="1"/>
            <a:r>
              <a:rPr lang="en-US" altLang="en-US" dirty="0">
                <a:ea typeface="ＭＳ Ｐゴシック" panose="020B0600070205080204" pitchFamily="34" charset="-128"/>
              </a:rPr>
              <a:t>Resources and Support</a:t>
            </a:r>
          </a:p>
          <a:p>
            <a:pPr eaLnBrk="1" hangingPunct="1"/>
            <a:r>
              <a:rPr lang="en-US" altLang="en-US" dirty="0">
                <a:ea typeface="ＭＳ Ｐゴシック" panose="020B0600070205080204" pitchFamily="34" charset="-128"/>
              </a:rPr>
              <a:t>Questions and Answers</a:t>
            </a:r>
          </a:p>
          <a:p>
            <a:pPr eaLnBrk="1" hangingPunct="1"/>
            <a:endParaRPr lang="en-US" altLang="en-US" dirty="0">
              <a:ea typeface="ＭＳ Ｐゴシック" panose="020B0600070205080204" pitchFamily="34"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A screenshot of a cell phone&#10;&#10;Description automatically generated">
            <a:extLst>
              <a:ext uri="{FF2B5EF4-FFF2-40B4-BE49-F238E27FC236}">
                <a16:creationId xmlns:a16="http://schemas.microsoft.com/office/drawing/2014/main" id="{181B4255-CB59-AB1D-9284-D0AD04F21E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3625"/>
            <a:ext cx="9144000"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A screenshot of a social media post&#10;&#10;Description automatically generated">
            <a:extLst>
              <a:ext uri="{FF2B5EF4-FFF2-40B4-BE49-F238E27FC236}">
                <a16:creationId xmlns:a16="http://schemas.microsoft.com/office/drawing/2014/main" id="{00B7A22B-683D-0B68-2942-C79C040C4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92263"/>
            <a:ext cx="9144000"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descr="A screenshot of a social media post&#10;&#10;Description automatically generated">
            <a:extLst>
              <a:ext uri="{FF2B5EF4-FFF2-40B4-BE49-F238E27FC236}">
                <a16:creationId xmlns:a16="http://schemas.microsoft.com/office/drawing/2014/main" id="{6297CF81-F3FC-6318-E527-0F6125840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0700"/>
            <a:ext cx="91440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D8D680-3EE3-AE6B-5E68-A8CDBD7D793F}"/>
              </a:ext>
            </a:extLst>
          </p:cNvPr>
          <p:cNvSpPr/>
          <p:nvPr/>
        </p:nvSpPr>
        <p:spPr>
          <a:xfrm>
            <a:off x="1588" y="481013"/>
            <a:ext cx="9142412" cy="1217612"/>
          </a:xfrm>
          <a:prstGeom prst="rect">
            <a:avLst/>
          </a:prstGeom>
          <a:solidFill>
            <a:srgbClr val="00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5400" b="1" dirty="0">
                <a:solidFill>
                  <a:schemeClr val="accent2"/>
                </a:solidFill>
              </a:rPr>
              <a:t>Resources and Support</a:t>
            </a:r>
            <a:endParaRPr lang="en-US" sz="5400" b="1" i="1" dirty="0">
              <a:solidFill>
                <a:schemeClr val="accent2"/>
              </a:solidFill>
            </a:endParaRPr>
          </a:p>
        </p:txBody>
      </p:sp>
      <p:pic>
        <p:nvPicPr>
          <p:cNvPr id="39938" name="Picture 16">
            <a:extLst>
              <a:ext uri="{FF2B5EF4-FFF2-40B4-BE49-F238E27FC236}">
                <a16:creationId xmlns:a16="http://schemas.microsoft.com/office/drawing/2014/main" id="{FB51ACA9-BA4C-367F-C52D-0353617969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6400800"/>
            <a:ext cx="1017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Rectangle 1">
            <a:extLst>
              <a:ext uri="{FF2B5EF4-FFF2-40B4-BE49-F238E27FC236}">
                <a16:creationId xmlns:a16="http://schemas.microsoft.com/office/drawing/2014/main" id="{DCB95441-F962-10A7-BD6F-73DE62A54BE5}"/>
              </a:ext>
            </a:extLst>
          </p:cNvPr>
          <p:cNvSpPr>
            <a:spLocks noChangeArrowheads="1"/>
          </p:cNvSpPr>
          <p:nvPr/>
        </p:nvSpPr>
        <p:spPr bwMode="auto">
          <a:xfrm>
            <a:off x="3097213" y="163830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0"/>
              </a:spcBef>
              <a:buFontTx/>
              <a:buNone/>
            </a:pPr>
            <a:r>
              <a:rPr lang="en-US" altLang="en-US" sz="1800">
                <a:latin typeface="Arial" panose="020B0604020202020204" pitchFamily="34" charset="0"/>
              </a:rPr>
              <a:t>  </a:t>
            </a:r>
          </a:p>
        </p:txBody>
      </p:sp>
      <p:sp>
        <p:nvSpPr>
          <p:cNvPr id="39940" name="TextBox 23">
            <a:extLst>
              <a:ext uri="{FF2B5EF4-FFF2-40B4-BE49-F238E27FC236}">
                <a16:creationId xmlns:a16="http://schemas.microsoft.com/office/drawing/2014/main" id="{35D887C7-D8B5-2040-D05D-268D8D741748}"/>
              </a:ext>
            </a:extLst>
          </p:cNvPr>
          <p:cNvSpPr txBox="1">
            <a:spLocks noChangeArrowheads="1"/>
          </p:cNvSpPr>
          <p:nvPr/>
        </p:nvSpPr>
        <p:spPr bwMode="auto">
          <a:xfrm>
            <a:off x="92075" y="2921000"/>
            <a:ext cx="2555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b="1" i="1">
                <a:solidFill>
                  <a:srgbClr val="44546A"/>
                </a:solidFill>
              </a:rPr>
              <a:t>Publications</a:t>
            </a:r>
            <a:endParaRPr lang="en-US" altLang="en-US" sz="3600" i="1">
              <a:solidFill>
                <a:srgbClr val="44546A"/>
              </a:solidFill>
            </a:endParaRPr>
          </a:p>
        </p:txBody>
      </p:sp>
      <p:pic>
        <p:nvPicPr>
          <p:cNvPr id="39941" name="Picture 3" descr="Graphical user interface, website&#10;&#10;Description automatically generated">
            <a:extLst>
              <a:ext uri="{FF2B5EF4-FFF2-40B4-BE49-F238E27FC236}">
                <a16:creationId xmlns:a16="http://schemas.microsoft.com/office/drawing/2014/main" id="{BC9A0F1B-BF37-E19B-A174-EA24E26487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9875" y="2168525"/>
            <a:ext cx="606901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835586"/>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5017D8-315B-E276-F966-A8488C709BA2}"/>
              </a:ext>
            </a:extLst>
          </p:cNvPr>
          <p:cNvSpPr/>
          <p:nvPr/>
        </p:nvSpPr>
        <p:spPr>
          <a:xfrm>
            <a:off x="1588" y="481013"/>
            <a:ext cx="9142412" cy="1217612"/>
          </a:xfrm>
          <a:prstGeom prst="rect">
            <a:avLst/>
          </a:prstGeom>
          <a:solidFill>
            <a:srgbClr val="00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5400" b="1" dirty="0">
                <a:solidFill>
                  <a:schemeClr val="accent2"/>
                </a:solidFill>
              </a:rPr>
              <a:t>Resources and Support</a:t>
            </a:r>
            <a:endParaRPr lang="en-US" sz="5400" b="1" i="1" dirty="0">
              <a:solidFill>
                <a:schemeClr val="accent2"/>
              </a:solidFill>
            </a:endParaRPr>
          </a:p>
        </p:txBody>
      </p:sp>
      <p:pic>
        <p:nvPicPr>
          <p:cNvPr id="41986" name="Picture 16">
            <a:extLst>
              <a:ext uri="{FF2B5EF4-FFF2-40B4-BE49-F238E27FC236}">
                <a16:creationId xmlns:a16="http://schemas.microsoft.com/office/drawing/2014/main" id="{6B50E3AB-7C7E-A679-CCB0-1B610428EE8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6400800"/>
            <a:ext cx="1017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1">
            <a:extLst>
              <a:ext uri="{FF2B5EF4-FFF2-40B4-BE49-F238E27FC236}">
                <a16:creationId xmlns:a16="http://schemas.microsoft.com/office/drawing/2014/main" id="{A7C116E4-4AAF-89A5-B45F-20B53616287F}"/>
              </a:ext>
            </a:extLst>
          </p:cNvPr>
          <p:cNvSpPr>
            <a:spLocks noChangeArrowheads="1"/>
          </p:cNvSpPr>
          <p:nvPr/>
        </p:nvSpPr>
        <p:spPr bwMode="auto">
          <a:xfrm>
            <a:off x="3097213" y="163830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0"/>
              </a:spcBef>
              <a:buFontTx/>
              <a:buNone/>
            </a:pPr>
            <a:r>
              <a:rPr lang="en-US" altLang="en-US" sz="1800">
                <a:latin typeface="Arial" panose="020B0604020202020204" pitchFamily="34" charset="0"/>
              </a:rPr>
              <a:t>  </a:t>
            </a:r>
          </a:p>
        </p:txBody>
      </p:sp>
      <p:sp>
        <p:nvSpPr>
          <p:cNvPr id="41988" name="TextBox 23">
            <a:extLst>
              <a:ext uri="{FF2B5EF4-FFF2-40B4-BE49-F238E27FC236}">
                <a16:creationId xmlns:a16="http://schemas.microsoft.com/office/drawing/2014/main" id="{FB65B6C2-6CC0-5103-C197-2F356094719C}"/>
              </a:ext>
            </a:extLst>
          </p:cNvPr>
          <p:cNvSpPr txBox="1">
            <a:spLocks noChangeArrowheads="1"/>
          </p:cNvSpPr>
          <p:nvPr/>
        </p:nvSpPr>
        <p:spPr bwMode="auto">
          <a:xfrm>
            <a:off x="92075" y="2921000"/>
            <a:ext cx="2555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b="1" i="1">
                <a:solidFill>
                  <a:srgbClr val="44546A"/>
                </a:solidFill>
              </a:rPr>
              <a:t>Video Tutorials</a:t>
            </a:r>
            <a:endParaRPr lang="en-US" altLang="en-US" sz="3600" i="1">
              <a:solidFill>
                <a:srgbClr val="44546A"/>
              </a:solidFill>
            </a:endParaRPr>
          </a:p>
        </p:txBody>
      </p:sp>
      <p:pic>
        <p:nvPicPr>
          <p:cNvPr id="41989" name="Picture 3">
            <a:extLst>
              <a:ext uri="{FF2B5EF4-FFF2-40B4-BE49-F238E27FC236}">
                <a16:creationId xmlns:a16="http://schemas.microsoft.com/office/drawing/2014/main" id="{612E8A68-DE68-F274-C490-52E9B937C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4525" y="2287588"/>
            <a:ext cx="7165975"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813496"/>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D74A1D9-E250-CA5A-5F34-9EFF421BB584}"/>
              </a:ext>
            </a:extLst>
          </p:cNvPr>
          <p:cNvSpPr/>
          <p:nvPr/>
        </p:nvSpPr>
        <p:spPr>
          <a:xfrm>
            <a:off x="1588" y="481013"/>
            <a:ext cx="9142412" cy="1217612"/>
          </a:xfrm>
          <a:prstGeom prst="rect">
            <a:avLst/>
          </a:prstGeom>
          <a:solidFill>
            <a:srgbClr val="00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5400" b="1" dirty="0">
                <a:solidFill>
                  <a:schemeClr val="accent2"/>
                </a:solidFill>
              </a:rPr>
              <a:t>Resources and Support</a:t>
            </a:r>
            <a:endParaRPr lang="en-US" sz="5400" b="1" i="1" dirty="0">
              <a:solidFill>
                <a:schemeClr val="accent2"/>
              </a:solidFill>
            </a:endParaRPr>
          </a:p>
        </p:txBody>
      </p:sp>
      <p:pic>
        <p:nvPicPr>
          <p:cNvPr id="44034" name="Picture 5" descr="Graphical user interface, application&#10;&#10;Description automatically generated">
            <a:extLst>
              <a:ext uri="{FF2B5EF4-FFF2-40B4-BE49-F238E27FC236}">
                <a16:creationId xmlns:a16="http://schemas.microsoft.com/office/drawing/2014/main" id="{AFCC849A-3C79-D60A-2AE2-12324A23A7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488" y="3057525"/>
            <a:ext cx="8123237"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23">
            <a:extLst>
              <a:ext uri="{FF2B5EF4-FFF2-40B4-BE49-F238E27FC236}">
                <a16:creationId xmlns:a16="http://schemas.microsoft.com/office/drawing/2014/main" id="{2EAEF301-595A-52FA-3D17-D7AB02C265F6}"/>
              </a:ext>
            </a:extLst>
          </p:cNvPr>
          <p:cNvSpPr txBox="1">
            <a:spLocks noChangeArrowheads="1"/>
          </p:cNvSpPr>
          <p:nvPr/>
        </p:nvSpPr>
        <p:spPr bwMode="auto">
          <a:xfrm>
            <a:off x="173038" y="2239963"/>
            <a:ext cx="25558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b="1" i="1">
                <a:solidFill>
                  <a:srgbClr val="44546A"/>
                </a:solidFill>
              </a:rPr>
              <a:t>Trainings</a:t>
            </a:r>
            <a:endParaRPr lang="en-US" altLang="en-US" sz="3600" i="1">
              <a:solidFill>
                <a:srgbClr val="44546A"/>
              </a:solidFill>
            </a:endParaRPr>
          </a:p>
        </p:txBody>
      </p:sp>
    </p:spTree>
    <p:extLst>
      <p:ext uri="{BB962C8B-B14F-4D97-AF65-F5344CB8AC3E}">
        <p14:creationId xmlns:p14="http://schemas.microsoft.com/office/powerpoint/2010/main" val="3634955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7CB18CA-489F-6792-5CD0-083387AAF522}"/>
              </a:ext>
            </a:extLst>
          </p:cNvPr>
          <p:cNvSpPr/>
          <p:nvPr/>
        </p:nvSpPr>
        <p:spPr>
          <a:xfrm>
            <a:off x="1588" y="481013"/>
            <a:ext cx="9142412" cy="1217612"/>
          </a:xfrm>
          <a:prstGeom prst="rect">
            <a:avLst/>
          </a:prstGeom>
          <a:solidFill>
            <a:srgbClr val="00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5400" b="1" dirty="0">
                <a:solidFill>
                  <a:schemeClr val="accent2"/>
                </a:solidFill>
              </a:rPr>
              <a:t>Resources and Support</a:t>
            </a:r>
            <a:endParaRPr lang="en-US" sz="5400" b="1" i="1" dirty="0">
              <a:solidFill>
                <a:schemeClr val="accent2"/>
              </a:solidFill>
            </a:endParaRPr>
          </a:p>
        </p:txBody>
      </p:sp>
      <p:pic>
        <p:nvPicPr>
          <p:cNvPr id="45058" name="Picture 2">
            <a:extLst>
              <a:ext uri="{FF2B5EF4-FFF2-40B4-BE49-F238E27FC236}">
                <a16:creationId xmlns:a16="http://schemas.microsoft.com/office/drawing/2014/main" id="{58FE2B60-EA61-D21F-E145-BEEAB1FC2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1698625"/>
            <a:ext cx="7143750"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Box 4">
            <a:extLst>
              <a:ext uri="{FF2B5EF4-FFF2-40B4-BE49-F238E27FC236}">
                <a16:creationId xmlns:a16="http://schemas.microsoft.com/office/drawing/2014/main" id="{23DEBB3D-4661-06AA-9FD9-D6CA4903F18F}"/>
              </a:ext>
            </a:extLst>
          </p:cNvPr>
          <p:cNvSpPr txBox="1">
            <a:spLocks noChangeArrowheads="1"/>
          </p:cNvSpPr>
          <p:nvPr/>
        </p:nvSpPr>
        <p:spPr bwMode="auto">
          <a:xfrm>
            <a:off x="0" y="5473700"/>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400" b="1"/>
              <a:t>Teach by Design</a:t>
            </a:r>
            <a:r>
              <a:rPr lang="en-US" altLang="en-US" sz="1400"/>
              <a:t> transforms complex research into straight-forward solutions. We give K-12 leaders and educators tools and strategies you need to make your classrooms more effective and equitable places where you spend more time teaching and less time negotiating student behavior. Every second Tuesday of the month we will come out with a new article designed to help you with a common problem. Then, catch a new episode of </a:t>
            </a:r>
            <a:r>
              <a:rPr lang="en-US" altLang="en-US" sz="1400" b="1"/>
              <a:t>Expert Instruction: The Teach by Design Podcast</a:t>
            </a:r>
            <a:r>
              <a:rPr lang="en-US" altLang="en-US" sz="1400"/>
              <a:t> every third Tuesday of the month and listen in on our conversations with researchers, practitioners, and community members who do this work every day.</a:t>
            </a:r>
          </a:p>
        </p:txBody>
      </p:sp>
    </p:spTree>
    <p:extLst>
      <p:ext uri="{BB962C8B-B14F-4D97-AF65-F5344CB8AC3E}">
        <p14:creationId xmlns:p14="http://schemas.microsoft.com/office/powerpoint/2010/main" val="34424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FA94B8B-408F-66D8-E9C9-F4D7566E9EE0}"/>
              </a:ext>
            </a:extLst>
          </p:cNvPr>
          <p:cNvSpPr/>
          <p:nvPr/>
        </p:nvSpPr>
        <p:spPr>
          <a:xfrm>
            <a:off x="1588" y="481013"/>
            <a:ext cx="9142412" cy="1217612"/>
          </a:xfrm>
          <a:prstGeom prst="rect">
            <a:avLst/>
          </a:prstGeom>
          <a:solidFill>
            <a:srgbClr val="00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5400" b="1" dirty="0">
                <a:solidFill>
                  <a:schemeClr val="accent2"/>
                </a:solidFill>
              </a:rPr>
              <a:t>Resources and Support</a:t>
            </a:r>
            <a:endParaRPr lang="en-US" sz="5400" b="1" i="1" dirty="0">
              <a:solidFill>
                <a:schemeClr val="accent2"/>
              </a:solidFill>
            </a:endParaRPr>
          </a:p>
        </p:txBody>
      </p:sp>
      <p:pic>
        <p:nvPicPr>
          <p:cNvPr id="46082" name="Picture 16">
            <a:extLst>
              <a:ext uri="{FF2B5EF4-FFF2-40B4-BE49-F238E27FC236}">
                <a16:creationId xmlns:a16="http://schemas.microsoft.com/office/drawing/2014/main" id="{411A6542-729C-A8B2-1B76-8E7980FA9B2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6400800"/>
            <a:ext cx="1017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1">
            <a:extLst>
              <a:ext uri="{FF2B5EF4-FFF2-40B4-BE49-F238E27FC236}">
                <a16:creationId xmlns:a16="http://schemas.microsoft.com/office/drawing/2014/main" id="{906E3640-68C3-97F7-5F60-2D5646424198}"/>
              </a:ext>
            </a:extLst>
          </p:cNvPr>
          <p:cNvSpPr>
            <a:spLocks noChangeArrowheads="1"/>
          </p:cNvSpPr>
          <p:nvPr/>
        </p:nvSpPr>
        <p:spPr bwMode="auto">
          <a:xfrm>
            <a:off x="3097213" y="1638300"/>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defTabSz="914400" eaLnBrk="1" hangingPunct="1">
              <a:spcBef>
                <a:spcPct val="0"/>
              </a:spcBef>
              <a:buFontTx/>
              <a:buNone/>
            </a:pPr>
            <a:r>
              <a:rPr lang="en-US" altLang="en-US" sz="1800">
                <a:latin typeface="Arial" panose="020B0604020202020204" pitchFamily="34" charset="0"/>
              </a:rPr>
              <a:t>  </a:t>
            </a:r>
          </a:p>
        </p:txBody>
      </p:sp>
      <p:sp>
        <p:nvSpPr>
          <p:cNvPr id="46084" name="TextBox 23">
            <a:extLst>
              <a:ext uri="{FF2B5EF4-FFF2-40B4-BE49-F238E27FC236}">
                <a16:creationId xmlns:a16="http://schemas.microsoft.com/office/drawing/2014/main" id="{0AA7C3AA-7704-66A0-18C1-70B42A061D26}"/>
              </a:ext>
            </a:extLst>
          </p:cNvPr>
          <p:cNvSpPr txBox="1">
            <a:spLocks noChangeArrowheads="1"/>
          </p:cNvSpPr>
          <p:nvPr/>
        </p:nvSpPr>
        <p:spPr bwMode="auto">
          <a:xfrm>
            <a:off x="92075" y="2921000"/>
            <a:ext cx="25558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3600" b="1" i="1">
                <a:solidFill>
                  <a:srgbClr val="44546A"/>
                </a:solidFill>
              </a:rPr>
              <a:t>Support</a:t>
            </a:r>
            <a:endParaRPr lang="en-US" altLang="en-US" sz="3600" i="1">
              <a:solidFill>
                <a:srgbClr val="44546A"/>
              </a:solidFill>
            </a:endParaRPr>
          </a:p>
        </p:txBody>
      </p:sp>
      <p:pic>
        <p:nvPicPr>
          <p:cNvPr id="46085" name="Picture 3" descr="Graphical user interface, website&#10;&#10;Description automatically generated">
            <a:extLst>
              <a:ext uri="{FF2B5EF4-FFF2-40B4-BE49-F238E27FC236}">
                <a16:creationId xmlns:a16="http://schemas.microsoft.com/office/drawing/2014/main" id="{F13EE2BD-5451-49A2-4EC6-DC68E2F102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875" y="2265363"/>
            <a:ext cx="6956425" cy="343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2655699"/>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a:extLst>
              <a:ext uri="{FF2B5EF4-FFF2-40B4-BE49-F238E27FC236}">
                <a16:creationId xmlns:a16="http://schemas.microsoft.com/office/drawing/2014/main" id="{21CFBD9F-0A1C-278D-46F7-1C969E2FC3D4}"/>
              </a:ext>
            </a:extLst>
          </p:cNvPr>
          <p:cNvSpPr>
            <a:spLocks noGrp="1"/>
          </p:cNvSpPr>
          <p:nvPr>
            <p:ph type="title"/>
          </p:nvPr>
        </p:nvSpPr>
        <p:spPr/>
        <p:txBody>
          <a:bodyPr/>
          <a:lstStyle/>
          <a:p>
            <a:r>
              <a:rPr lang="en-US" altLang="en-US">
                <a:ea typeface="ＭＳ Ｐゴシック" panose="020B0600070205080204" pitchFamily="34" charset="-128"/>
              </a:rPr>
              <a:t>Poll</a:t>
            </a:r>
          </a:p>
        </p:txBody>
      </p:sp>
      <p:sp>
        <p:nvSpPr>
          <p:cNvPr id="3" name="Content Placeholder 2">
            <a:extLst>
              <a:ext uri="{FF2B5EF4-FFF2-40B4-BE49-F238E27FC236}">
                <a16:creationId xmlns:a16="http://schemas.microsoft.com/office/drawing/2014/main" id="{8DA3C801-C4B2-9CE9-2F70-42487ACE5AAB}"/>
              </a:ext>
            </a:extLst>
          </p:cNvPr>
          <p:cNvSpPr>
            <a:spLocks noGrp="1"/>
          </p:cNvSpPr>
          <p:nvPr>
            <p:ph idx="1"/>
          </p:nvPr>
        </p:nvSpPr>
        <p:spPr/>
        <p:txBody>
          <a:bodyPr/>
          <a:lstStyle/>
          <a:p>
            <a:pPr marL="0" indent="0">
              <a:buFont typeface="Arial" charset="0"/>
              <a:buNone/>
              <a:defRPr/>
            </a:pPr>
            <a:r>
              <a:rPr lang="en-US" dirty="0"/>
              <a:t>What is your level of familiarity with SWIS?</a:t>
            </a:r>
          </a:p>
          <a:p>
            <a:pPr>
              <a:buFont typeface="Arial" charset="0"/>
              <a:buChar char="•"/>
              <a:defRPr/>
            </a:pPr>
            <a:r>
              <a:rPr lang="en-US" dirty="0"/>
              <a:t>I have never used it before.</a:t>
            </a:r>
          </a:p>
          <a:p>
            <a:pPr>
              <a:buFont typeface="Arial" charset="0"/>
              <a:buChar char="•"/>
              <a:defRPr/>
            </a:pPr>
            <a:r>
              <a:rPr lang="en-US" dirty="0"/>
              <a:t>I have explored it a little.</a:t>
            </a:r>
          </a:p>
          <a:p>
            <a:pPr>
              <a:buFont typeface="Arial" charset="0"/>
              <a:buChar char="•"/>
              <a:defRPr/>
            </a:pPr>
            <a:r>
              <a:rPr lang="en-US" dirty="0"/>
              <a:t>I have used it, but not in many years.</a:t>
            </a:r>
          </a:p>
          <a:p>
            <a:pPr>
              <a:buFont typeface="Arial" charset="0"/>
              <a:buChar char="•"/>
              <a:defRPr/>
            </a:pPr>
            <a:r>
              <a:rPr lang="en-US" dirty="0"/>
              <a:t>I use it occasionally.</a:t>
            </a:r>
          </a:p>
          <a:p>
            <a:pPr>
              <a:buFont typeface="Arial" charset="0"/>
              <a:buChar char="•"/>
              <a:defRPr/>
            </a:pPr>
            <a:r>
              <a:rPr lang="en-US" dirty="0"/>
              <a:t>I use it frequently.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B8238-5DCF-B144-2673-F8264AC48AA2}"/>
              </a:ext>
            </a:extLst>
          </p:cNvPr>
          <p:cNvSpPr/>
          <p:nvPr/>
        </p:nvSpPr>
        <p:spPr>
          <a:xfrm>
            <a:off x="1588" y="481013"/>
            <a:ext cx="9142412" cy="1217612"/>
          </a:xfrm>
          <a:prstGeom prst="rect">
            <a:avLst/>
          </a:prstGeom>
          <a:solidFill>
            <a:srgbClr val="00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5400" b="1" dirty="0">
                <a:solidFill>
                  <a:schemeClr val="accent2"/>
                </a:solidFill>
              </a:rPr>
              <a:t>What is SWIS?</a:t>
            </a:r>
          </a:p>
        </p:txBody>
      </p:sp>
      <p:sp>
        <p:nvSpPr>
          <p:cNvPr id="19458" name="TextBox 9">
            <a:extLst>
              <a:ext uri="{FF2B5EF4-FFF2-40B4-BE49-F238E27FC236}">
                <a16:creationId xmlns:a16="http://schemas.microsoft.com/office/drawing/2014/main" id="{26FCC4A8-78D0-EE7C-A341-B8E6124B43BF}"/>
              </a:ext>
            </a:extLst>
          </p:cNvPr>
          <p:cNvSpPr txBox="1">
            <a:spLocks noChangeArrowheads="1"/>
          </p:cNvSpPr>
          <p:nvPr/>
        </p:nvSpPr>
        <p:spPr bwMode="auto">
          <a:xfrm>
            <a:off x="1454150" y="5421313"/>
            <a:ext cx="7215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t> </a:t>
            </a:r>
          </a:p>
        </p:txBody>
      </p:sp>
      <p:sp>
        <p:nvSpPr>
          <p:cNvPr id="20" name="Rounded Rectangle 19">
            <a:extLst>
              <a:ext uri="{FF2B5EF4-FFF2-40B4-BE49-F238E27FC236}">
                <a16:creationId xmlns:a16="http://schemas.microsoft.com/office/drawing/2014/main" id="{1F56544D-0C87-D20A-2FB8-6286F36D70EC}"/>
              </a:ext>
            </a:extLst>
          </p:cNvPr>
          <p:cNvSpPr/>
          <p:nvPr/>
        </p:nvSpPr>
        <p:spPr>
          <a:xfrm>
            <a:off x="293688" y="2352675"/>
            <a:ext cx="1050925" cy="60007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9460" name="TextBox 20">
            <a:extLst>
              <a:ext uri="{FF2B5EF4-FFF2-40B4-BE49-F238E27FC236}">
                <a16:creationId xmlns:a16="http://schemas.microsoft.com/office/drawing/2014/main" id="{87EAFD7B-6BA2-1AA8-2902-F2039EDAC722}"/>
              </a:ext>
            </a:extLst>
          </p:cNvPr>
          <p:cNvSpPr txBox="1">
            <a:spLocks noChangeArrowheads="1"/>
          </p:cNvSpPr>
          <p:nvPr/>
        </p:nvSpPr>
        <p:spPr bwMode="auto">
          <a:xfrm>
            <a:off x="1454150" y="2227263"/>
            <a:ext cx="7532688"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dirty="0"/>
              <a:t>School-Wide Information System</a:t>
            </a:r>
          </a:p>
          <a:p>
            <a:pPr eaLnBrk="1" hangingPunct="1">
              <a:spcBef>
                <a:spcPct val="0"/>
              </a:spcBef>
              <a:buFontTx/>
              <a:buNone/>
            </a:pPr>
            <a:endParaRPr lang="en-US" altLang="en-US" sz="2800" dirty="0"/>
          </a:p>
          <a:p>
            <a:pPr eaLnBrk="1" hangingPunct="1">
              <a:spcBef>
                <a:spcPct val="0"/>
              </a:spcBef>
              <a:buFontTx/>
              <a:buNone/>
            </a:pPr>
            <a:r>
              <a:rPr lang="en-US" altLang="en-US" sz="2800" dirty="0"/>
              <a:t>A </a:t>
            </a:r>
            <a:r>
              <a:rPr lang="en-US" altLang="en-US" sz="2800" b="1" dirty="0">
                <a:solidFill>
                  <a:schemeClr val="accent2"/>
                </a:solidFill>
              </a:rPr>
              <a:t>web-based decision system </a:t>
            </a:r>
            <a:r>
              <a:rPr lang="en-US" altLang="en-US" sz="2800" dirty="0"/>
              <a:t>used to improve behavior support in schools by providing school personnel with accurate, timely, and practical information for making decisions about school environments based on data.</a:t>
            </a:r>
          </a:p>
        </p:txBody>
      </p:sp>
      <p:pic>
        <p:nvPicPr>
          <p:cNvPr id="19461" name="Picture 15">
            <a:extLst>
              <a:ext uri="{FF2B5EF4-FFF2-40B4-BE49-F238E27FC236}">
                <a16:creationId xmlns:a16="http://schemas.microsoft.com/office/drawing/2014/main" id="{0E71C60E-76F5-8A3D-6CDD-60BF63871C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6400800"/>
            <a:ext cx="1017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07315708-0134-4D87-16DA-409AAA6BDB99}"/>
              </a:ext>
            </a:extLst>
          </p:cNvPr>
          <p:cNvSpPr txBox="1">
            <a:spLocks noChangeArrowheads="1"/>
          </p:cNvSpPr>
          <p:nvPr/>
        </p:nvSpPr>
        <p:spPr bwMode="auto">
          <a:xfrm>
            <a:off x="1876028" y="5436383"/>
            <a:ext cx="61055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dirty="0"/>
              <a:t>It’s more than just record keeping, it’s about </a:t>
            </a:r>
            <a:r>
              <a:rPr lang="en-US" altLang="en-US" sz="2800" b="1" dirty="0"/>
              <a:t>decision making</a:t>
            </a:r>
            <a:r>
              <a:rPr lang="en-US" altLang="en-US" sz="2800" dirty="0"/>
              <a:t>.</a:t>
            </a:r>
          </a:p>
        </p:txBody>
      </p:sp>
      <p:sp>
        <p:nvSpPr>
          <p:cNvPr id="11" name="Rounded Rectangle 10">
            <a:extLst>
              <a:ext uri="{FF2B5EF4-FFF2-40B4-BE49-F238E27FC236}">
                <a16:creationId xmlns:a16="http://schemas.microsoft.com/office/drawing/2014/main" id="{0F6A2C25-21CB-E2C5-DDF4-5A9DB3C20D9A}"/>
              </a:ext>
            </a:extLst>
          </p:cNvPr>
          <p:cNvSpPr/>
          <p:nvPr/>
        </p:nvSpPr>
        <p:spPr>
          <a:xfrm>
            <a:off x="272256" y="5426075"/>
            <a:ext cx="1458913" cy="9747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Big Idea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a:extLst>
              <a:ext uri="{FF2B5EF4-FFF2-40B4-BE49-F238E27FC236}">
                <a16:creationId xmlns:a16="http://schemas.microsoft.com/office/drawing/2014/main" id="{9541A436-B149-9224-E632-960A5FE2B29D}"/>
              </a:ext>
            </a:extLst>
          </p:cNvPr>
          <p:cNvSpPr>
            <a:spLocks noGrp="1"/>
          </p:cNvSpPr>
          <p:nvPr>
            <p:ph type="title"/>
          </p:nvPr>
        </p:nvSpPr>
        <p:spPr>
          <a:xfrm>
            <a:off x="-228600" y="546100"/>
            <a:ext cx="9144000" cy="1143000"/>
          </a:xfrm>
        </p:spPr>
        <p:txBody>
          <a:bodyPr/>
          <a:lstStyle/>
          <a:p>
            <a:pPr eaLnBrk="1" hangingPunct="1"/>
            <a:r>
              <a:rPr lang="en-US" altLang="en-US">
                <a:ea typeface="ＭＳ Ｐゴシック" panose="020B0600070205080204" pitchFamily="34" charset="-128"/>
              </a:rPr>
              <a:t>Big Ideas </a:t>
            </a:r>
          </a:p>
        </p:txBody>
      </p:sp>
      <p:sp>
        <p:nvSpPr>
          <p:cNvPr id="3" name="Content Placeholder 2">
            <a:extLst>
              <a:ext uri="{FF2B5EF4-FFF2-40B4-BE49-F238E27FC236}">
                <a16:creationId xmlns:a16="http://schemas.microsoft.com/office/drawing/2014/main" id="{4E9388B1-1C4B-5AFA-FC48-CBBAFB69C14B}"/>
              </a:ext>
            </a:extLst>
          </p:cNvPr>
          <p:cNvSpPr>
            <a:spLocks noGrp="1"/>
          </p:cNvSpPr>
          <p:nvPr>
            <p:ph idx="1"/>
          </p:nvPr>
        </p:nvSpPr>
        <p:spPr>
          <a:xfrm>
            <a:off x="381000" y="1606828"/>
            <a:ext cx="8458200" cy="4724400"/>
          </a:xfrm>
        </p:spPr>
        <p:txBody>
          <a:bodyPr>
            <a:noAutofit/>
          </a:bodyPr>
          <a:lstStyle/>
          <a:p>
            <a:pPr marL="0" indent="0" eaLnBrk="1" hangingPunct="1">
              <a:buFont typeface="Arial" charset="0"/>
              <a:buNone/>
              <a:defRPr/>
            </a:pPr>
            <a:r>
              <a:rPr lang="en-US" sz="2500" b="1" dirty="0"/>
              <a:t>Make better decisions based on data</a:t>
            </a:r>
          </a:p>
          <a:p>
            <a:pPr lvl="1" eaLnBrk="1" hangingPunct="1">
              <a:buFont typeface="Arial" charset="0"/>
              <a:buChar char="–"/>
              <a:defRPr/>
            </a:pPr>
            <a:r>
              <a:rPr lang="en-US" sz="2500" dirty="0"/>
              <a:t>Respond </a:t>
            </a:r>
            <a:r>
              <a:rPr lang="en-US" sz="2500" b="1" dirty="0"/>
              <a:t>consistently</a:t>
            </a:r>
            <a:r>
              <a:rPr lang="en-US" sz="2500" dirty="0"/>
              <a:t> to behavior</a:t>
            </a:r>
          </a:p>
          <a:p>
            <a:pPr lvl="1" eaLnBrk="1" hangingPunct="1">
              <a:buFont typeface="Arial" charset="0"/>
              <a:buChar char="–"/>
              <a:defRPr/>
            </a:pPr>
            <a:r>
              <a:rPr lang="en-US" sz="2500" dirty="0"/>
              <a:t>Regularly monitor </a:t>
            </a:r>
            <a:r>
              <a:rPr lang="en-US" sz="2500" b="1" dirty="0"/>
              <a:t>patterns</a:t>
            </a:r>
            <a:r>
              <a:rPr lang="en-US" sz="2500" dirty="0"/>
              <a:t> of behavior across school</a:t>
            </a:r>
          </a:p>
          <a:p>
            <a:pPr lvl="1" eaLnBrk="1" hangingPunct="1">
              <a:buFont typeface="Arial" charset="0"/>
              <a:buChar char="–"/>
              <a:defRPr/>
            </a:pPr>
            <a:r>
              <a:rPr lang="en-US" sz="2500" dirty="0"/>
              <a:t>Identify </a:t>
            </a:r>
            <a:r>
              <a:rPr lang="en-US" sz="2500" b="1" dirty="0"/>
              <a:t>contexts </a:t>
            </a:r>
            <a:r>
              <a:rPr lang="en-US" sz="2500" dirty="0"/>
              <a:t>(e.g., locations, grade levels, schedules) where more </a:t>
            </a:r>
            <a:r>
              <a:rPr lang="en-US" sz="2500" b="1" dirty="0"/>
              <a:t>support</a:t>
            </a:r>
            <a:r>
              <a:rPr lang="en-US" sz="2500" dirty="0"/>
              <a:t> is needed</a:t>
            </a:r>
          </a:p>
          <a:p>
            <a:pPr lvl="1" eaLnBrk="1" hangingPunct="1">
              <a:buFont typeface="Arial" charset="0"/>
              <a:buChar char="–"/>
              <a:defRPr/>
            </a:pPr>
            <a:r>
              <a:rPr lang="en-US" sz="2500" dirty="0"/>
              <a:t>Understand </a:t>
            </a:r>
            <a:r>
              <a:rPr lang="en-US" sz="2500" b="1" dirty="0"/>
              <a:t>why</a:t>
            </a:r>
            <a:r>
              <a:rPr lang="en-US" sz="2500" dirty="0"/>
              <a:t> problem behaviors continue </a:t>
            </a:r>
            <a:br>
              <a:rPr lang="en-US" sz="2500" dirty="0"/>
            </a:br>
            <a:r>
              <a:rPr lang="en-US" sz="2500" dirty="0"/>
              <a:t>(i.e., perceived motivation or function of the behavior)</a:t>
            </a:r>
          </a:p>
          <a:p>
            <a:pPr lvl="1" eaLnBrk="1" hangingPunct="1">
              <a:buFont typeface="Arial" charset="0"/>
              <a:buChar char="–"/>
              <a:defRPr/>
            </a:pPr>
            <a:r>
              <a:rPr lang="en-US" sz="2500" dirty="0"/>
              <a:t>Reduce referral </a:t>
            </a:r>
            <a:r>
              <a:rPr lang="en-US" sz="2500" b="1" dirty="0"/>
              <a:t>disproportionality</a:t>
            </a:r>
            <a:r>
              <a:rPr lang="en-US" sz="2500" dirty="0"/>
              <a:t> by race, ethnicity, disability, gender, and other characteristics</a:t>
            </a:r>
          </a:p>
          <a:p>
            <a:pPr lvl="1" eaLnBrk="1" hangingPunct="1">
              <a:buFont typeface="Arial" charset="0"/>
              <a:buChar char="–"/>
              <a:defRPr/>
            </a:pPr>
            <a:r>
              <a:rPr lang="en-US" altLang="x-none" sz="2500" dirty="0"/>
              <a:t>Repeatedly giving people the right </a:t>
            </a:r>
            <a:r>
              <a:rPr lang="en-US" altLang="x-none" sz="2500" b="1" dirty="0"/>
              <a:t>information</a:t>
            </a:r>
            <a:r>
              <a:rPr lang="en-US" altLang="x-none" sz="2500" dirty="0"/>
              <a:t>, at the right </a:t>
            </a:r>
            <a:r>
              <a:rPr lang="en-US" altLang="x-none" sz="2500" b="1" dirty="0"/>
              <a:t>time</a:t>
            </a:r>
            <a:r>
              <a:rPr lang="en-US" altLang="x-none" sz="2500" dirty="0"/>
              <a:t>, in the right </a:t>
            </a:r>
            <a:r>
              <a:rPr lang="en-US" altLang="x-none" sz="2500" b="1" dirty="0"/>
              <a:t>format</a:t>
            </a:r>
            <a:r>
              <a:rPr lang="en-US" altLang="x-none" sz="2500" dirty="0"/>
              <a:t> is the </a:t>
            </a:r>
            <a:r>
              <a:rPr lang="en-US" altLang="x-none" sz="2500" b="1" dirty="0">
                <a:solidFill>
                  <a:schemeClr val="accent2"/>
                </a:solidFill>
              </a:rPr>
              <a:t>single most effective way to improve decision making and valued outcomes.</a:t>
            </a:r>
          </a:p>
        </p:txBody>
      </p:sp>
      <p:pic>
        <p:nvPicPr>
          <p:cNvPr id="21507" name="Picture 15">
            <a:extLst>
              <a:ext uri="{FF2B5EF4-FFF2-40B4-BE49-F238E27FC236}">
                <a16:creationId xmlns:a16="http://schemas.microsoft.com/office/drawing/2014/main" id="{3B974F5A-FED3-69AF-A19B-848ED2B694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6413" y="6400800"/>
            <a:ext cx="1017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4377C8-6C4F-A2B3-FCFE-97B48205CC5A}"/>
              </a:ext>
            </a:extLst>
          </p:cNvPr>
          <p:cNvSpPr/>
          <p:nvPr/>
        </p:nvSpPr>
        <p:spPr>
          <a:xfrm>
            <a:off x="1588" y="481013"/>
            <a:ext cx="9142412" cy="1217612"/>
          </a:xfrm>
          <a:prstGeom prst="rect">
            <a:avLst/>
          </a:prstGeom>
          <a:solidFill>
            <a:srgbClr val="0000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sz="5400" b="1" dirty="0">
                <a:solidFill>
                  <a:schemeClr val="accent2"/>
                </a:solidFill>
              </a:rPr>
              <a:t>What is SWIS </a:t>
            </a:r>
            <a:r>
              <a:rPr lang="en-US" sz="5400" b="1" i="1" dirty="0">
                <a:solidFill>
                  <a:schemeClr val="accent2"/>
                </a:solidFill>
              </a:rPr>
              <a:t>not</a:t>
            </a:r>
            <a:r>
              <a:rPr lang="en-US" sz="5400" b="1" dirty="0">
                <a:solidFill>
                  <a:schemeClr val="accent2"/>
                </a:solidFill>
              </a:rPr>
              <a:t>?</a:t>
            </a:r>
          </a:p>
        </p:txBody>
      </p:sp>
      <p:sp>
        <p:nvSpPr>
          <p:cNvPr id="22530" name="TextBox 9">
            <a:extLst>
              <a:ext uri="{FF2B5EF4-FFF2-40B4-BE49-F238E27FC236}">
                <a16:creationId xmlns:a16="http://schemas.microsoft.com/office/drawing/2014/main" id="{CA5A88D0-01EE-203B-9D85-785E22CC6C0C}"/>
              </a:ext>
            </a:extLst>
          </p:cNvPr>
          <p:cNvSpPr txBox="1">
            <a:spLocks noChangeArrowheads="1"/>
          </p:cNvSpPr>
          <p:nvPr/>
        </p:nvSpPr>
        <p:spPr bwMode="auto">
          <a:xfrm>
            <a:off x="1454150" y="5421313"/>
            <a:ext cx="72151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400"/>
              <a:t> </a:t>
            </a:r>
          </a:p>
        </p:txBody>
      </p:sp>
      <p:sp>
        <p:nvSpPr>
          <p:cNvPr id="20" name="Rounded Rectangle 19">
            <a:extLst>
              <a:ext uri="{FF2B5EF4-FFF2-40B4-BE49-F238E27FC236}">
                <a16:creationId xmlns:a16="http://schemas.microsoft.com/office/drawing/2014/main" id="{553E964D-AD53-BA17-5B8F-CAD5DEC744C3}"/>
              </a:ext>
            </a:extLst>
          </p:cNvPr>
          <p:cNvSpPr/>
          <p:nvPr/>
        </p:nvSpPr>
        <p:spPr>
          <a:xfrm>
            <a:off x="403225" y="2225675"/>
            <a:ext cx="1050925" cy="600075"/>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2532" name="TextBox 20">
            <a:extLst>
              <a:ext uri="{FF2B5EF4-FFF2-40B4-BE49-F238E27FC236}">
                <a16:creationId xmlns:a16="http://schemas.microsoft.com/office/drawing/2014/main" id="{2BD373E1-3A9C-DB22-0345-A7C8C1251FBE}"/>
              </a:ext>
            </a:extLst>
          </p:cNvPr>
          <p:cNvSpPr txBox="1">
            <a:spLocks noChangeArrowheads="1"/>
          </p:cNvSpPr>
          <p:nvPr/>
        </p:nvSpPr>
        <p:spPr bwMode="auto">
          <a:xfrm>
            <a:off x="1454150" y="2227263"/>
            <a:ext cx="75326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800" dirty="0"/>
              <a:t>SWIS is not a replacement the SLDS.</a:t>
            </a:r>
          </a:p>
        </p:txBody>
      </p:sp>
      <p:sp>
        <p:nvSpPr>
          <p:cNvPr id="24" name="TextBox 23">
            <a:extLst>
              <a:ext uri="{FF2B5EF4-FFF2-40B4-BE49-F238E27FC236}">
                <a16:creationId xmlns:a16="http://schemas.microsoft.com/office/drawing/2014/main" id="{0DB67461-CF89-6220-7371-A157BE8545B1}"/>
              </a:ext>
            </a:extLst>
          </p:cNvPr>
          <p:cNvSpPr txBox="1">
            <a:spLocks noChangeArrowheads="1"/>
          </p:cNvSpPr>
          <p:nvPr/>
        </p:nvSpPr>
        <p:spPr bwMode="auto">
          <a:xfrm>
            <a:off x="1860550" y="3875211"/>
            <a:ext cx="58293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lvl="1" eaLnBrk="1" hangingPunct="1">
              <a:spcBef>
                <a:spcPct val="0"/>
              </a:spcBef>
              <a:buFontTx/>
              <a:buNone/>
            </a:pPr>
            <a:r>
              <a:rPr lang="en-US" altLang="en-US" dirty="0"/>
              <a:t>Designed as repository of data for school behavior team to use</a:t>
            </a:r>
          </a:p>
          <a:p>
            <a:pPr lvl="1" eaLnBrk="1" hangingPunct="1">
              <a:spcBef>
                <a:spcPct val="0"/>
              </a:spcBef>
              <a:buFontTx/>
              <a:buNone/>
            </a:pPr>
            <a:endParaRPr lang="en-US" altLang="en-US" dirty="0"/>
          </a:p>
          <a:p>
            <a:pPr lvl="1" eaLnBrk="1" hangingPunct="1">
              <a:spcBef>
                <a:spcPct val="0"/>
              </a:spcBef>
              <a:buFontTx/>
              <a:buNone/>
            </a:pPr>
            <a:r>
              <a:rPr lang="en-US" altLang="en-US" u="sng" dirty="0"/>
              <a:t>Not</a:t>
            </a:r>
            <a:r>
              <a:rPr lang="en-US" altLang="en-US" dirty="0"/>
              <a:t> designed or recommended as data reporting tool to satisfy state requirements</a:t>
            </a:r>
          </a:p>
        </p:txBody>
      </p:sp>
      <p:sp>
        <p:nvSpPr>
          <p:cNvPr id="25" name="Rounded Rectangle 24">
            <a:extLst>
              <a:ext uri="{FF2B5EF4-FFF2-40B4-BE49-F238E27FC236}">
                <a16:creationId xmlns:a16="http://schemas.microsoft.com/office/drawing/2014/main" id="{294A4D6F-69F4-0C87-9976-DB00900C3BF2}"/>
              </a:ext>
            </a:extLst>
          </p:cNvPr>
          <p:cNvSpPr/>
          <p:nvPr/>
        </p:nvSpPr>
        <p:spPr>
          <a:xfrm>
            <a:off x="1247775" y="3994150"/>
            <a:ext cx="1049338"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Big Idea</a:t>
            </a:r>
          </a:p>
        </p:txBody>
      </p:sp>
      <p:pic>
        <p:nvPicPr>
          <p:cNvPr id="22535" name="Picture 15">
            <a:extLst>
              <a:ext uri="{FF2B5EF4-FFF2-40B4-BE49-F238E27FC236}">
                <a16:creationId xmlns:a16="http://schemas.microsoft.com/office/drawing/2014/main" id="{2D157145-37AB-A573-C0F5-A70E44CEB4B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6400800"/>
            <a:ext cx="1017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B4BE0D1-8A1C-2035-DCD9-F10065FBBD8D}"/>
              </a:ext>
            </a:extLst>
          </p:cNvPr>
          <p:cNvSpPr txBox="1">
            <a:spLocks noChangeArrowheads="1"/>
          </p:cNvSpPr>
          <p:nvPr/>
        </p:nvSpPr>
        <p:spPr bwMode="auto">
          <a:xfrm>
            <a:off x="2616200" y="5307013"/>
            <a:ext cx="6105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2400"/>
          </a:p>
        </p:txBody>
      </p:sp>
      <p:sp>
        <p:nvSpPr>
          <p:cNvPr id="11" name="Rounded Rectangle 10">
            <a:extLst>
              <a:ext uri="{FF2B5EF4-FFF2-40B4-BE49-F238E27FC236}">
                <a16:creationId xmlns:a16="http://schemas.microsoft.com/office/drawing/2014/main" id="{AE4A006B-3D09-3B62-E102-6474E3EFCB6C}"/>
              </a:ext>
            </a:extLst>
          </p:cNvPr>
          <p:cNvSpPr/>
          <p:nvPr/>
        </p:nvSpPr>
        <p:spPr>
          <a:xfrm>
            <a:off x="1247775" y="5121275"/>
            <a:ext cx="1049338" cy="60007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b="1" dirty="0"/>
              <a:t>Big Idea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nodePh="1">
                                  <p:stCondLst>
                                    <p:cond delay="0"/>
                                  </p:stCondLst>
                                  <p:endCondLst>
                                    <p:cond evt="begin" delay="0">
                                      <p:tn val="22"/>
                                    </p:cond>
                                  </p:end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9" grpId="0"/>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73CBB-47E9-709D-51F6-00351CC1E357}"/>
              </a:ext>
            </a:extLst>
          </p:cNvPr>
          <p:cNvSpPr>
            <a:spLocks noGrp="1"/>
          </p:cNvSpPr>
          <p:nvPr>
            <p:ph type="title"/>
          </p:nvPr>
        </p:nvSpPr>
        <p:spPr>
          <a:xfrm>
            <a:off x="0" y="0"/>
            <a:ext cx="7886700" cy="2852738"/>
          </a:xfrm>
        </p:spPr>
        <p:txBody>
          <a:bodyPr rtlCol="0">
            <a:noAutofit/>
          </a:bodyPr>
          <a:lstStyle/>
          <a:p>
            <a:pPr eaLnBrk="1" fontAlgn="auto" hangingPunct="1">
              <a:spcAft>
                <a:spcPts val="0"/>
              </a:spcAft>
              <a:defRPr/>
            </a:pPr>
            <a:r>
              <a:rPr lang="en-US" sz="9000" dirty="0">
                <a:solidFill>
                  <a:schemeClr val="accent2"/>
                </a:solidFill>
                <a:ea typeface="+mj-ea"/>
              </a:rPr>
              <a:t>Data-Based Decision Making </a:t>
            </a:r>
          </a:p>
        </p:txBody>
      </p:sp>
      <p:sp>
        <p:nvSpPr>
          <p:cNvPr id="24578" name="Text Placeholder 2">
            <a:extLst>
              <a:ext uri="{FF2B5EF4-FFF2-40B4-BE49-F238E27FC236}">
                <a16:creationId xmlns:a16="http://schemas.microsoft.com/office/drawing/2014/main" id="{E5426357-8363-5A0E-7569-CF785A62A806}"/>
              </a:ext>
            </a:extLst>
          </p:cNvPr>
          <p:cNvSpPr>
            <a:spLocks noGrp="1"/>
          </p:cNvSpPr>
          <p:nvPr>
            <p:ph type="body" idx="1"/>
          </p:nvPr>
        </p:nvSpPr>
        <p:spPr>
          <a:xfrm>
            <a:off x="1698625" y="4484688"/>
            <a:ext cx="5746750" cy="2243137"/>
          </a:xfrm>
        </p:spPr>
        <p:txBody>
          <a:bodyPr/>
          <a:lstStyle/>
          <a:p>
            <a:pPr algn="ctr" eaLnBrk="1" hangingPunct="1"/>
            <a:r>
              <a:rPr lang="en-US" altLang="en-US" sz="3200" i="1">
                <a:solidFill>
                  <a:srgbClr val="898989"/>
                </a:solidFill>
                <a:ea typeface="ＭＳ Ｐゴシック" panose="020B0600070205080204" pitchFamily="34" charset="-128"/>
              </a:rPr>
              <a:t>The value of data emerges only when analysis provides insight that direct decisions for students.</a:t>
            </a:r>
            <a:endParaRPr lang="en-US" altLang="en-US" sz="1100" i="1">
              <a:solidFill>
                <a:srgbClr val="898989"/>
              </a:solidFill>
              <a:ea typeface="ＭＳ Ｐゴシック" panose="020B0600070205080204" pitchFamily="34" charset="-128"/>
            </a:endParaRPr>
          </a:p>
          <a:p>
            <a:pPr algn="ctr" eaLnBrk="1" hangingPunct="1">
              <a:spcBef>
                <a:spcPct val="0"/>
              </a:spcBef>
            </a:pPr>
            <a:r>
              <a:rPr lang="en-US" altLang="en-US" sz="1800" i="1">
                <a:solidFill>
                  <a:srgbClr val="898989"/>
                </a:solidFill>
                <a:ea typeface="ＭＳ Ｐゴシック" panose="020B0600070205080204" pitchFamily="34" charset="-128"/>
              </a:rPr>
              <a:t>—Stephen H. White,</a:t>
            </a:r>
          </a:p>
          <a:p>
            <a:pPr algn="ctr" eaLnBrk="1" hangingPunct="1">
              <a:spcBef>
                <a:spcPct val="0"/>
              </a:spcBef>
            </a:pPr>
            <a:r>
              <a:rPr lang="en-US" altLang="en-US" sz="1800" i="1">
                <a:solidFill>
                  <a:srgbClr val="898989"/>
                </a:solidFill>
                <a:ea typeface="ＭＳ Ｐゴシック" panose="020B0600070205080204" pitchFamily="34" charset="-128"/>
              </a:rPr>
              <a:t>Beyond the Numbers, 2005</a:t>
            </a:r>
            <a:endParaRPr lang="en-US" altLang="en-US" sz="3200" i="1">
              <a:solidFill>
                <a:srgbClr val="898989"/>
              </a:solidFill>
              <a:ea typeface="ＭＳ Ｐゴシック" panose="020B0600070205080204" pitchFamily="34" charset="-128"/>
            </a:endParaRPr>
          </a:p>
        </p:txBody>
      </p:sp>
      <p:pic>
        <p:nvPicPr>
          <p:cNvPr id="24579" name="Picture 4">
            <a:extLst>
              <a:ext uri="{FF2B5EF4-FFF2-40B4-BE49-F238E27FC236}">
                <a16:creationId xmlns:a16="http://schemas.microsoft.com/office/drawing/2014/main" id="{D42D1D65-421E-D9FC-9DD2-2A7D093E30F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6413" y="6400800"/>
            <a:ext cx="1017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choiceonesocial.com/wp-content/uploads/2012/12/Connecting-the-Dots-150x150.jpg">
            <a:extLst>
              <a:ext uri="{FF2B5EF4-FFF2-40B4-BE49-F238E27FC236}">
                <a16:creationId xmlns:a16="http://schemas.microsoft.com/office/drawing/2014/main" id="{02D86BF3-8273-96E9-9E7B-CF223C039142}"/>
              </a:ext>
            </a:extLst>
          </p:cNvPr>
          <p:cNvPicPr>
            <a:picLocks noChangeAspect="1" noChangeArrowheads="1"/>
          </p:cNvPicPr>
          <p:nvPr/>
        </p:nvPicPr>
        <p:blipFill>
          <a:blip r:embed="rId4"/>
          <a:srcRect/>
          <a:stretch>
            <a:fillRect/>
          </a:stretch>
        </p:blipFill>
        <p:spPr bwMode="auto">
          <a:xfrm>
            <a:off x="6449153" y="268155"/>
            <a:ext cx="2276855" cy="3035807"/>
          </a:xfrm>
          <a:prstGeom prst="rect">
            <a:avLst/>
          </a:prstGeom>
          <a:ln>
            <a:noFill/>
          </a:ln>
          <a:effectLst>
            <a:softEdge rad="112500"/>
          </a:effectLst>
        </p:spPr>
      </p:pic>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3">
            <a:extLst>
              <a:ext uri="{FF2B5EF4-FFF2-40B4-BE49-F238E27FC236}">
                <a16:creationId xmlns:a16="http://schemas.microsoft.com/office/drawing/2014/main" id="{0E8D1F0F-2D3A-1D1A-29C0-F69939BADACE}"/>
              </a:ext>
            </a:extLst>
          </p:cNvPr>
          <p:cNvSpPr>
            <a:spLocks noGrp="1"/>
          </p:cNvSpPr>
          <p:nvPr>
            <p:ph type="title"/>
          </p:nvPr>
        </p:nvSpPr>
        <p:spPr>
          <a:xfrm>
            <a:off x="0" y="561975"/>
            <a:ext cx="9144000" cy="1143000"/>
          </a:xfrm>
        </p:spPr>
        <p:txBody>
          <a:bodyPr/>
          <a:lstStyle/>
          <a:p>
            <a:pPr eaLnBrk="1" hangingPunct="1"/>
            <a:r>
              <a:rPr lang="en-US" altLang="en-US">
                <a:ea typeface="ＭＳ Ｐゴシック" panose="020B0600070205080204" pitchFamily="34" charset="-128"/>
              </a:rPr>
              <a:t>Data-Based Decision Making</a:t>
            </a:r>
          </a:p>
        </p:txBody>
      </p:sp>
      <p:sp>
        <p:nvSpPr>
          <p:cNvPr id="26626" name="Content Placeholder 4">
            <a:extLst>
              <a:ext uri="{FF2B5EF4-FFF2-40B4-BE49-F238E27FC236}">
                <a16:creationId xmlns:a16="http://schemas.microsoft.com/office/drawing/2014/main" id="{775581CA-2BD1-4F6D-FFA8-BD7B4D69B961}"/>
              </a:ext>
            </a:extLst>
          </p:cNvPr>
          <p:cNvSpPr>
            <a:spLocks noGrp="1"/>
          </p:cNvSpPr>
          <p:nvPr>
            <p:ph idx="1"/>
          </p:nvPr>
        </p:nvSpPr>
        <p:spPr>
          <a:xfrm>
            <a:off x="228600" y="1981200"/>
            <a:ext cx="8763000" cy="4724400"/>
          </a:xfrm>
        </p:spPr>
        <p:txBody>
          <a:bodyPr/>
          <a:lstStyle/>
          <a:p>
            <a:pPr marL="57150" indent="0" eaLnBrk="1" hangingPunct="1">
              <a:buFont typeface="Arial" panose="020B0604020202020204" pitchFamily="34" charset="0"/>
              <a:buNone/>
            </a:pPr>
            <a:r>
              <a:rPr lang="en-US" altLang="en-US" sz="3600">
                <a:ea typeface="ＭＳ Ｐゴシック" panose="020B0600070205080204" pitchFamily="34" charset="-128"/>
              </a:rPr>
              <a:t>The quality of decision making depends most on the </a:t>
            </a:r>
            <a:r>
              <a:rPr lang="en-US" altLang="en-US" sz="3600" b="1">
                <a:ea typeface="ＭＳ Ｐゴシック" panose="020B0600070205080204" pitchFamily="34" charset="-128"/>
              </a:rPr>
              <a:t>first step </a:t>
            </a:r>
            <a:r>
              <a:rPr lang="en-US" altLang="en-US" sz="3600">
                <a:ea typeface="ＭＳ Ｐゴシック" panose="020B0600070205080204" pitchFamily="34" charset="-128"/>
              </a:rPr>
              <a:t>– </a:t>
            </a:r>
            <a:r>
              <a:rPr lang="en-US" altLang="en-US" sz="3600" b="1">
                <a:ea typeface="ＭＳ Ｐゴシック" panose="020B0600070205080204" pitchFamily="34" charset="-128"/>
              </a:rPr>
              <a:t>defining</a:t>
            </a:r>
            <a:r>
              <a:rPr lang="en-US" altLang="en-US" sz="3600">
                <a:ea typeface="ＭＳ Ｐゴシック" panose="020B0600070205080204" pitchFamily="34" charset="-128"/>
              </a:rPr>
              <a:t> problems to be solved</a:t>
            </a:r>
          </a:p>
          <a:p>
            <a:pPr lvl="1" eaLnBrk="1" hangingPunct="1"/>
            <a:r>
              <a:rPr lang="en-US" altLang="en-US" sz="3200" b="1">
                <a:ea typeface="ＭＳ Ｐゴシック" panose="020B0600070205080204" pitchFamily="34" charset="-128"/>
              </a:rPr>
              <a:t> Precise</a:t>
            </a:r>
            <a:r>
              <a:rPr lang="en-US" altLang="en-US" sz="3200">
                <a:ea typeface="ＭＳ Ｐゴシック" panose="020B0600070205080204" pitchFamily="34" charset="-128"/>
              </a:rPr>
              <a:t> (who, what, where, when, how often, why)</a:t>
            </a:r>
          </a:p>
          <a:p>
            <a:pPr lvl="1" eaLnBrk="1" hangingPunct="1"/>
            <a:r>
              <a:rPr lang="en-US" altLang="en-US" sz="3200" b="1">
                <a:ea typeface="ＭＳ Ｐゴシック" panose="020B0600070205080204" pitchFamily="34" charset="-128"/>
              </a:rPr>
              <a:t> Clear</a:t>
            </a:r>
            <a:r>
              <a:rPr lang="en-US" altLang="en-US" sz="3200">
                <a:ea typeface="ＭＳ Ｐゴシック" panose="020B0600070205080204" pitchFamily="34" charset="-128"/>
              </a:rPr>
              <a:t> (general agreement across team)</a:t>
            </a:r>
          </a:p>
        </p:txBody>
      </p:sp>
      <p:pic>
        <p:nvPicPr>
          <p:cNvPr id="26627" name="Picture 15">
            <a:extLst>
              <a:ext uri="{FF2B5EF4-FFF2-40B4-BE49-F238E27FC236}">
                <a16:creationId xmlns:a16="http://schemas.microsoft.com/office/drawing/2014/main" id="{4E7802C1-A593-AB9A-6D9C-55773563C93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6413" y="6413500"/>
            <a:ext cx="10175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10427</TotalTime>
  <Words>1438</Words>
  <Application>Microsoft Macintosh PowerPoint</Application>
  <PresentationFormat>On-screen Show (4:3)</PresentationFormat>
  <Paragraphs>173</Paragraphs>
  <Slides>37</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Calibri</vt:lpstr>
      <vt:lpstr>ＭＳ Ｐゴシック</vt:lpstr>
      <vt:lpstr>Arial</vt:lpstr>
      <vt:lpstr>Lato</vt:lpstr>
      <vt:lpstr>Wingdings</vt:lpstr>
      <vt:lpstr>Office Theme</vt:lpstr>
      <vt:lpstr>Navigating SWIS Webinar</vt:lpstr>
      <vt:lpstr>PowerPoint Presentation</vt:lpstr>
      <vt:lpstr>Agenda</vt:lpstr>
      <vt:lpstr>Poll</vt:lpstr>
      <vt:lpstr>PowerPoint Presentation</vt:lpstr>
      <vt:lpstr>Big Ideas </vt:lpstr>
      <vt:lpstr>PowerPoint Presentation</vt:lpstr>
      <vt:lpstr>Data-Based Decision Making </vt:lpstr>
      <vt:lpstr>Data-Based Decision Making</vt:lpstr>
      <vt:lpstr>Improving Decision Making</vt:lpstr>
      <vt:lpstr>PowerPoint Presentation</vt:lpstr>
      <vt:lpstr>Managing the SWIS Account (Tools)</vt:lpstr>
      <vt:lpstr>PowerPoint Presentation</vt:lpstr>
      <vt:lpstr>PowerPoint Presentation</vt:lpstr>
      <vt:lpstr>PowerPoint Presentation</vt:lpstr>
      <vt:lpstr>SWIS During COVID-19</vt:lpstr>
      <vt:lpstr>SWIS Data Link</vt:lpstr>
      <vt:lpstr>PowerPoint Presentation</vt:lpstr>
      <vt:lpstr>Technical Assistance Procedures  for SWIS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UVM CESS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University of Vermont College of Education and Social Services</dc:creator>
  <cp:lastModifiedBy> </cp:lastModifiedBy>
  <cp:revision>53</cp:revision>
  <dcterms:created xsi:type="dcterms:W3CDTF">2015-08-31T15:27:07Z</dcterms:created>
  <dcterms:modified xsi:type="dcterms:W3CDTF">2022-08-23T01:46:33Z</dcterms:modified>
</cp:coreProperties>
</file>