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6"/>
  </p:notesMasterIdLst>
  <p:sldIdLst>
    <p:sldId id="474" r:id="rId2"/>
    <p:sldId id="579" r:id="rId3"/>
    <p:sldId id="1637" r:id="rId4"/>
    <p:sldId id="315" r:id="rId5"/>
    <p:sldId id="1593" r:id="rId6"/>
    <p:sldId id="402" r:id="rId7"/>
    <p:sldId id="578" r:id="rId8"/>
    <p:sldId id="411" r:id="rId9"/>
    <p:sldId id="413" r:id="rId10"/>
    <p:sldId id="412" r:id="rId11"/>
    <p:sldId id="362" r:id="rId12"/>
    <p:sldId id="262" r:id="rId13"/>
    <p:sldId id="3511" r:id="rId14"/>
    <p:sldId id="1573" r:id="rId15"/>
    <p:sldId id="419" r:id="rId16"/>
    <p:sldId id="3514" r:id="rId17"/>
    <p:sldId id="1592" r:id="rId18"/>
    <p:sldId id="435" r:id="rId19"/>
    <p:sldId id="434" r:id="rId20"/>
    <p:sldId id="1638" r:id="rId21"/>
    <p:sldId id="436" r:id="rId22"/>
    <p:sldId id="1550" r:id="rId23"/>
    <p:sldId id="1591" r:id="rId24"/>
    <p:sldId id="264" r:id="rId25"/>
    <p:sldId id="1551" r:id="rId26"/>
    <p:sldId id="426" r:id="rId27"/>
    <p:sldId id="3517" r:id="rId28"/>
    <p:sldId id="428" r:id="rId29"/>
    <p:sldId id="3518" r:id="rId30"/>
    <p:sldId id="377" r:id="rId31"/>
    <p:sldId id="282" r:id="rId32"/>
    <p:sldId id="283" r:id="rId33"/>
    <p:sldId id="284" r:id="rId34"/>
    <p:sldId id="285" r:id="rId35"/>
    <p:sldId id="286" r:id="rId36"/>
    <p:sldId id="287" r:id="rId37"/>
    <p:sldId id="3515" r:id="rId38"/>
    <p:sldId id="3516" r:id="rId39"/>
    <p:sldId id="1650" r:id="rId40"/>
    <p:sldId id="1662" r:id="rId41"/>
    <p:sldId id="1641" r:id="rId42"/>
    <p:sldId id="3510" r:id="rId43"/>
    <p:sldId id="1640" r:id="rId44"/>
    <p:sldId id="1643" r:id="rId45"/>
    <p:sldId id="1644" r:id="rId46"/>
    <p:sldId id="1656" r:id="rId47"/>
    <p:sldId id="1651" r:id="rId48"/>
    <p:sldId id="1652" r:id="rId49"/>
    <p:sldId id="1653" r:id="rId50"/>
    <p:sldId id="1654" r:id="rId51"/>
    <p:sldId id="1645" r:id="rId52"/>
    <p:sldId id="1657" r:id="rId53"/>
    <p:sldId id="1658" r:id="rId54"/>
    <p:sldId id="1655" r:id="rId55"/>
    <p:sldId id="1659" r:id="rId56"/>
    <p:sldId id="1642" r:id="rId57"/>
    <p:sldId id="1646" r:id="rId58"/>
    <p:sldId id="1647" r:id="rId59"/>
    <p:sldId id="1648" r:id="rId60"/>
    <p:sldId id="1649" r:id="rId61"/>
    <p:sldId id="256" r:id="rId62"/>
    <p:sldId id="1541" r:id="rId63"/>
    <p:sldId id="1542" r:id="rId64"/>
    <p:sldId id="1661" r:id="rId6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 " initials="" lastIdx="1" clrIdx="0">
    <p:extLst>
      <p:ext uri="{19B8F6BF-5375-455C-9EA6-DF929625EA0E}">
        <p15:presenceInfo xmlns:p15="http://schemas.microsoft.com/office/powerpoint/2012/main" userId="S::amy.wheeler-sutton@uvm.edu::88d45de5-479a-425c-8801-8fc9b2802b8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667"/>
    <p:restoredTop sz="91321"/>
  </p:normalViewPr>
  <p:slideViewPr>
    <p:cSldViewPr snapToGrid="0" snapToObjects="1">
      <p:cViewPr varScale="1">
        <p:scale>
          <a:sx n="73" d="100"/>
          <a:sy n="73" d="100"/>
        </p:scale>
        <p:origin x="67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commentAuthors" Target="commentAuthor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BDD7E4-1F32-46BE-ACDD-D6F41CC1B1C1}" type="doc">
      <dgm:prSet loTypeId="urn:microsoft.com/office/officeart/2016/7/layout/VerticalHollowAction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D244405-9C2D-489C-A817-9B2A810FC365}">
      <dgm:prSet/>
      <dgm:spPr/>
      <dgm:t>
        <a:bodyPr/>
        <a:lstStyle/>
        <a:p>
          <a:r>
            <a:rPr lang="en-US"/>
            <a:t>Acknowledging</a:t>
          </a:r>
        </a:p>
      </dgm:t>
    </dgm:pt>
    <dgm:pt modelId="{9B645F6A-D148-464D-B03E-B7BDE12ED54B}" type="parTrans" cxnId="{C0B21075-FB22-424D-85BC-3927D2103E43}">
      <dgm:prSet/>
      <dgm:spPr/>
      <dgm:t>
        <a:bodyPr/>
        <a:lstStyle/>
        <a:p>
          <a:endParaRPr lang="en-US"/>
        </a:p>
      </dgm:t>
    </dgm:pt>
    <dgm:pt modelId="{B2942490-C308-47A0-B381-F063E3570D8B}" type="sibTrans" cxnId="{C0B21075-FB22-424D-85BC-3927D2103E43}">
      <dgm:prSet/>
      <dgm:spPr/>
      <dgm:t>
        <a:bodyPr/>
        <a:lstStyle/>
        <a:p>
          <a:endParaRPr lang="en-US"/>
        </a:p>
      </dgm:t>
    </dgm:pt>
    <dgm:pt modelId="{09ABAE5E-AA70-422D-A71A-89807E652387}">
      <dgm:prSet/>
      <dgm:spPr/>
      <dgm:t>
        <a:bodyPr/>
        <a:lstStyle/>
        <a:p>
          <a:r>
            <a:rPr lang="en-US" dirty="0"/>
            <a:t>Acknowledging our context</a:t>
          </a:r>
        </a:p>
      </dgm:t>
    </dgm:pt>
    <dgm:pt modelId="{44348C04-46BA-41D1-81D6-EE26E4F1DA27}" type="parTrans" cxnId="{6B166BFC-1C13-43A2-BE58-F82746234EDB}">
      <dgm:prSet/>
      <dgm:spPr/>
      <dgm:t>
        <a:bodyPr/>
        <a:lstStyle/>
        <a:p>
          <a:endParaRPr lang="en-US"/>
        </a:p>
      </dgm:t>
    </dgm:pt>
    <dgm:pt modelId="{35A10ECF-068D-467E-8857-2042B500C4E5}" type="sibTrans" cxnId="{6B166BFC-1C13-43A2-BE58-F82746234EDB}">
      <dgm:prSet/>
      <dgm:spPr/>
      <dgm:t>
        <a:bodyPr/>
        <a:lstStyle/>
        <a:p>
          <a:endParaRPr lang="en-US"/>
        </a:p>
      </dgm:t>
    </dgm:pt>
    <dgm:pt modelId="{DEB84217-5A2D-4DA6-9C67-C44A1BF38EF8}">
      <dgm:prSet/>
      <dgm:spPr/>
      <dgm:t>
        <a:bodyPr/>
        <a:lstStyle/>
        <a:p>
          <a:r>
            <a:rPr lang="en-US"/>
            <a:t>Establishing</a:t>
          </a:r>
        </a:p>
      </dgm:t>
    </dgm:pt>
    <dgm:pt modelId="{7F7EB7D0-4E9F-4131-A9CC-63FF3961491B}" type="parTrans" cxnId="{C4C632E0-0365-459F-A340-DE71FE883BE5}">
      <dgm:prSet/>
      <dgm:spPr/>
      <dgm:t>
        <a:bodyPr/>
        <a:lstStyle/>
        <a:p>
          <a:endParaRPr lang="en-US"/>
        </a:p>
      </dgm:t>
    </dgm:pt>
    <dgm:pt modelId="{88877834-0B66-4396-8163-4866FEFD914B}" type="sibTrans" cxnId="{C4C632E0-0365-459F-A340-DE71FE883BE5}">
      <dgm:prSet/>
      <dgm:spPr/>
      <dgm:t>
        <a:bodyPr/>
        <a:lstStyle/>
        <a:p>
          <a:endParaRPr lang="en-US"/>
        </a:p>
      </dgm:t>
    </dgm:pt>
    <dgm:pt modelId="{A223593D-128C-487C-BC10-DE9B4CBFAA6C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/>
            <a:t>Establishing outcomes for action planning</a:t>
          </a:r>
        </a:p>
      </dgm:t>
    </dgm:pt>
    <dgm:pt modelId="{FE73949B-FAA5-46DA-A018-701F8A444FBF}" type="parTrans" cxnId="{B0A2BD47-17DF-486F-BB65-25462F426F12}">
      <dgm:prSet/>
      <dgm:spPr/>
      <dgm:t>
        <a:bodyPr/>
        <a:lstStyle/>
        <a:p>
          <a:endParaRPr lang="en-US"/>
        </a:p>
      </dgm:t>
    </dgm:pt>
    <dgm:pt modelId="{B00FBA00-F821-43B5-96CA-D175E653B090}" type="sibTrans" cxnId="{B0A2BD47-17DF-486F-BB65-25462F426F12}">
      <dgm:prSet/>
      <dgm:spPr/>
      <dgm:t>
        <a:bodyPr/>
        <a:lstStyle/>
        <a:p>
          <a:endParaRPr lang="en-US"/>
        </a:p>
      </dgm:t>
    </dgm:pt>
    <dgm:pt modelId="{9B072593-08BC-4B99-BB6B-F4F7661B96D5}">
      <dgm:prSet/>
      <dgm:spPr/>
      <dgm:t>
        <a:bodyPr/>
        <a:lstStyle/>
        <a:p>
          <a:r>
            <a:rPr lang="en-US"/>
            <a:t>Understanding and accessing</a:t>
          </a:r>
        </a:p>
      </dgm:t>
    </dgm:pt>
    <dgm:pt modelId="{C12C0690-AA3D-432C-8457-BB6C2AA42362}" type="parTrans" cxnId="{CF92BC7E-AEC2-4496-A3C5-7FFBB3155618}">
      <dgm:prSet/>
      <dgm:spPr/>
      <dgm:t>
        <a:bodyPr/>
        <a:lstStyle/>
        <a:p>
          <a:endParaRPr lang="en-US"/>
        </a:p>
      </dgm:t>
    </dgm:pt>
    <dgm:pt modelId="{AEAE8AE6-976F-443C-BAA7-5597046A247E}" type="sibTrans" cxnId="{CF92BC7E-AEC2-4496-A3C5-7FFBB3155618}">
      <dgm:prSet/>
      <dgm:spPr/>
      <dgm:t>
        <a:bodyPr/>
        <a:lstStyle/>
        <a:p>
          <a:endParaRPr lang="en-US"/>
        </a:p>
      </dgm:t>
    </dgm:pt>
    <dgm:pt modelId="{73702343-4BF3-4319-B4A8-D341A3893AF2}">
      <dgm:prSet/>
      <dgm:spPr/>
      <dgm:t>
        <a:bodyPr/>
        <a:lstStyle/>
        <a:p>
          <a:r>
            <a:rPr lang="en-US"/>
            <a:t>Understanding and accessing the TFI and SAS</a:t>
          </a:r>
        </a:p>
      </dgm:t>
    </dgm:pt>
    <dgm:pt modelId="{1866C988-041B-4056-B3E9-27D5D2FF6922}" type="parTrans" cxnId="{AA344919-EE67-4D86-8E9F-A74C8EEDE140}">
      <dgm:prSet/>
      <dgm:spPr/>
      <dgm:t>
        <a:bodyPr/>
        <a:lstStyle/>
        <a:p>
          <a:endParaRPr lang="en-US"/>
        </a:p>
      </dgm:t>
    </dgm:pt>
    <dgm:pt modelId="{131CB3B0-BCFF-4B6D-A3EF-762F6FC547F9}" type="sibTrans" cxnId="{AA344919-EE67-4D86-8E9F-A74C8EEDE140}">
      <dgm:prSet/>
      <dgm:spPr/>
      <dgm:t>
        <a:bodyPr/>
        <a:lstStyle/>
        <a:p>
          <a:endParaRPr lang="en-US"/>
        </a:p>
      </dgm:t>
    </dgm:pt>
    <dgm:pt modelId="{2FDB4636-650C-406A-841D-ECDD19B83DB5}">
      <dgm:prSet/>
      <dgm:spPr/>
      <dgm:t>
        <a:bodyPr/>
        <a:lstStyle/>
        <a:p>
          <a:r>
            <a:rPr lang="en-US"/>
            <a:t>Exploring</a:t>
          </a:r>
        </a:p>
      </dgm:t>
    </dgm:pt>
    <dgm:pt modelId="{0F4F7269-E311-48E2-943A-E1BAB5F3C491}" type="parTrans" cxnId="{1F240AFC-C613-4535-82BA-362CD5F98027}">
      <dgm:prSet/>
      <dgm:spPr/>
      <dgm:t>
        <a:bodyPr/>
        <a:lstStyle/>
        <a:p>
          <a:endParaRPr lang="en-US"/>
        </a:p>
      </dgm:t>
    </dgm:pt>
    <dgm:pt modelId="{502F8B16-A095-4891-8CF0-365B40C59D2B}" type="sibTrans" cxnId="{1F240AFC-C613-4535-82BA-362CD5F98027}">
      <dgm:prSet/>
      <dgm:spPr/>
      <dgm:t>
        <a:bodyPr/>
        <a:lstStyle/>
        <a:p>
          <a:endParaRPr lang="en-US"/>
        </a:p>
      </dgm:t>
    </dgm:pt>
    <dgm:pt modelId="{842FE933-1A6E-4A67-9DA6-673EA70A37D9}">
      <dgm:prSet/>
      <dgm:spPr/>
      <dgm:t>
        <a:bodyPr/>
        <a:lstStyle/>
        <a:p>
          <a:r>
            <a:rPr lang="en-US"/>
            <a:t>Exploring the School Climate Survey</a:t>
          </a:r>
        </a:p>
      </dgm:t>
    </dgm:pt>
    <dgm:pt modelId="{EF9D62CD-80BB-450E-8B1C-6555E6BF2DFD}" type="parTrans" cxnId="{B4D4D806-A035-4FCF-B7C7-21F6E2CA637E}">
      <dgm:prSet/>
      <dgm:spPr/>
      <dgm:t>
        <a:bodyPr/>
        <a:lstStyle/>
        <a:p>
          <a:endParaRPr lang="en-US"/>
        </a:p>
      </dgm:t>
    </dgm:pt>
    <dgm:pt modelId="{9E329DDC-01D2-43E9-A941-E6868544E239}" type="sibTrans" cxnId="{B4D4D806-A035-4FCF-B7C7-21F6E2CA637E}">
      <dgm:prSet/>
      <dgm:spPr/>
      <dgm:t>
        <a:bodyPr/>
        <a:lstStyle/>
        <a:p>
          <a:endParaRPr lang="en-US"/>
        </a:p>
      </dgm:t>
    </dgm:pt>
    <dgm:pt modelId="{AB0E9E39-8D92-4AE6-A319-BB2073A6C362}">
      <dgm:prSet/>
      <dgm:spPr/>
      <dgm:t>
        <a:bodyPr/>
        <a:lstStyle/>
        <a:p>
          <a:r>
            <a:rPr lang="en-US"/>
            <a:t>Putting</a:t>
          </a:r>
        </a:p>
      </dgm:t>
    </dgm:pt>
    <dgm:pt modelId="{E4EA47AE-42DB-4B3F-80AC-B963A7D6B1AF}" type="parTrans" cxnId="{442A5996-6946-4A99-B3F4-B72A9C9849B6}">
      <dgm:prSet/>
      <dgm:spPr/>
      <dgm:t>
        <a:bodyPr/>
        <a:lstStyle/>
        <a:p>
          <a:endParaRPr lang="en-US"/>
        </a:p>
      </dgm:t>
    </dgm:pt>
    <dgm:pt modelId="{7A8ACB1D-8F0D-44E7-8C78-ACD8ACECE06D}" type="sibTrans" cxnId="{442A5996-6946-4A99-B3F4-B72A9C9849B6}">
      <dgm:prSet/>
      <dgm:spPr/>
      <dgm:t>
        <a:bodyPr/>
        <a:lstStyle/>
        <a:p>
          <a:endParaRPr lang="en-US"/>
        </a:p>
      </dgm:t>
    </dgm:pt>
    <dgm:pt modelId="{13945832-B921-4BBE-A6DE-0FEFC8D803B0}">
      <dgm:prSet/>
      <dgm:spPr/>
      <dgm:t>
        <a:bodyPr/>
        <a:lstStyle/>
        <a:p>
          <a:r>
            <a:rPr lang="en-US" dirty="0"/>
            <a:t>Putting it all together for Action Planning</a:t>
          </a:r>
        </a:p>
      </dgm:t>
    </dgm:pt>
    <dgm:pt modelId="{FA01A426-AF58-4AFB-9EB5-2A89D6701EFE}" type="parTrans" cxnId="{C340463B-CEA1-4D3A-8847-73BEFC6AA272}">
      <dgm:prSet/>
      <dgm:spPr/>
      <dgm:t>
        <a:bodyPr/>
        <a:lstStyle/>
        <a:p>
          <a:endParaRPr lang="en-US"/>
        </a:p>
      </dgm:t>
    </dgm:pt>
    <dgm:pt modelId="{9100406F-5C4A-409F-A00A-4805420223BA}" type="sibTrans" cxnId="{C340463B-CEA1-4D3A-8847-73BEFC6AA272}">
      <dgm:prSet/>
      <dgm:spPr/>
      <dgm:t>
        <a:bodyPr/>
        <a:lstStyle/>
        <a:p>
          <a:endParaRPr lang="en-US"/>
        </a:p>
      </dgm:t>
    </dgm:pt>
    <dgm:pt modelId="{F92696A9-1E60-474C-B149-CEAF398AD78D}" type="pres">
      <dgm:prSet presAssocID="{82BDD7E4-1F32-46BE-ACDD-D6F41CC1B1C1}" presName="Name0" presStyleCnt="0">
        <dgm:presLayoutVars>
          <dgm:dir/>
          <dgm:animLvl val="lvl"/>
          <dgm:resizeHandles val="exact"/>
        </dgm:presLayoutVars>
      </dgm:prSet>
      <dgm:spPr/>
    </dgm:pt>
    <dgm:pt modelId="{62F90F0D-E0C2-AB43-B6A8-0130C9416B91}" type="pres">
      <dgm:prSet presAssocID="{3D244405-9C2D-489C-A817-9B2A810FC365}" presName="linNode" presStyleCnt="0"/>
      <dgm:spPr/>
    </dgm:pt>
    <dgm:pt modelId="{076E8D42-EBD1-4549-882B-DD12654FC5C3}" type="pres">
      <dgm:prSet presAssocID="{3D244405-9C2D-489C-A817-9B2A810FC365}" presName="parentText" presStyleLbl="solidFgAcc1" presStyleIdx="0" presStyleCnt="5">
        <dgm:presLayoutVars>
          <dgm:chMax val="1"/>
          <dgm:bulletEnabled/>
        </dgm:presLayoutVars>
      </dgm:prSet>
      <dgm:spPr/>
    </dgm:pt>
    <dgm:pt modelId="{3DC7F731-C764-3F47-A256-B150C8953B46}" type="pres">
      <dgm:prSet presAssocID="{3D244405-9C2D-489C-A817-9B2A810FC365}" presName="descendantText" presStyleLbl="alignNode1" presStyleIdx="0" presStyleCnt="5">
        <dgm:presLayoutVars>
          <dgm:bulletEnabled/>
        </dgm:presLayoutVars>
      </dgm:prSet>
      <dgm:spPr/>
    </dgm:pt>
    <dgm:pt modelId="{9D278481-4B21-B244-9ED7-9A73A62E7939}" type="pres">
      <dgm:prSet presAssocID="{B2942490-C308-47A0-B381-F063E3570D8B}" presName="sp" presStyleCnt="0"/>
      <dgm:spPr/>
    </dgm:pt>
    <dgm:pt modelId="{31DFE56E-3F97-B642-A432-8355BB6DD78A}" type="pres">
      <dgm:prSet presAssocID="{DEB84217-5A2D-4DA6-9C67-C44A1BF38EF8}" presName="linNode" presStyleCnt="0"/>
      <dgm:spPr/>
    </dgm:pt>
    <dgm:pt modelId="{0BC99BA7-295E-7148-B2F4-A63D72D3A47A}" type="pres">
      <dgm:prSet presAssocID="{DEB84217-5A2D-4DA6-9C67-C44A1BF38EF8}" presName="parentText" presStyleLbl="solidFgAcc1" presStyleIdx="1" presStyleCnt="5">
        <dgm:presLayoutVars>
          <dgm:chMax val="1"/>
          <dgm:bulletEnabled/>
        </dgm:presLayoutVars>
      </dgm:prSet>
      <dgm:spPr/>
    </dgm:pt>
    <dgm:pt modelId="{532EAF25-BA3E-5641-9F91-4FD0FF1E9C61}" type="pres">
      <dgm:prSet presAssocID="{DEB84217-5A2D-4DA6-9C67-C44A1BF38EF8}" presName="descendantText" presStyleLbl="alignNode1" presStyleIdx="1" presStyleCnt="5">
        <dgm:presLayoutVars>
          <dgm:bulletEnabled/>
        </dgm:presLayoutVars>
      </dgm:prSet>
      <dgm:spPr/>
    </dgm:pt>
    <dgm:pt modelId="{250EC919-0BE4-994B-92BE-D609C791D267}" type="pres">
      <dgm:prSet presAssocID="{88877834-0B66-4396-8163-4866FEFD914B}" presName="sp" presStyleCnt="0"/>
      <dgm:spPr/>
    </dgm:pt>
    <dgm:pt modelId="{873B4CB4-8190-0449-99CC-095FD031029D}" type="pres">
      <dgm:prSet presAssocID="{9B072593-08BC-4B99-BB6B-F4F7661B96D5}" presName="linNode" presStyleCnt="0"/>
      <dgm:spPr/>
    </dgm:pt>
    <dgm:pt modelId="{C752C7C2-D67E-A143-9555-20AF307B6B3F}" type="pres">
      <dgm:prSet presAssocID="{9B072593-08BC-4B99-BB6B-F4F7661B96D5}" presName="parentText" presStyleLbl="solidFgAcc1" presStyleIdx="2" presStyleCnt="5">
        <dgm:presLayoutVars>
          <dgm:chMax val="1"/>
          <dgm:bulletEnabled/>
        </dgm:presLayoutVars>
      </dgm:prSet>
      <dgm:spPr/>
    </dgm:pt>
    <dgm:pt modelId="{1003F7EB-2203-004C-8233-E33048103330}" type="pres">
      <dgm:prSet presAssocID="{9B072593-08BC-4B99-BB6B-F4F7661B96D5}" presName="descendantText" presStyleLbl="alignNode1" presStyleIdx="2" presStyleCnt="5">
        <dgm:presLayoutVars>
          <dgm:bulletEnabled/>
        </dgm:presLayoutVars>
      </dgm:prSet>
      <dgm:spPr/>
    </dgm:pt>
    <dgm:pt modelId="{CFB4F974-8B93-764A-8C62-E45A8CF5C8D8}" type="pres">
      <dgm:prSet presAssocID="{AEAE8AE6-976F-443C-BAA7-5597046A247E}" presName="sp" presStyleCnt="0"/>
      <dgm:spPr/>
    </dgm:pt>
    <dgm:pt modelId="{610E3B8D-17EB-3D44-8615-8CE6E815CEEA}" type="pres">
      <dgm:prSet presAssocID="{2FDB4636-650C-406A-841D-ECDD19B83DB5}" presName="linNode" presStyleCnt="0"/>
      <dgm:spPr/>
    </dgm:pt>
    <dgm:pt modelId="{1B0524B4-27AF-F840-9A70-5A37C5EF1650}" type="pres">
      <dgm:prSet presAssocID="{2FDB4636-650C-406A-841D-ECDD19B83DB5}" presName="parentText" presStyleLbl="solidFgAcc1" presStyleIdx="3" presStyleCnt="5">
        <dgm:presLayoutVars>
          <dgm:chMax val="1"/>
          <dgm:bulletEnabled/>
        </dgm:presLayoutVars>
      </dgm:prSet>
      <dgm:spPr/>
    </dgm:pt>
    <dgm:pt modelId="{26BFDEF6-8B6B-B446-B7C7-F2B76159B8AB}" type="pres">
      <dgm:prSet presAssocID="{2FDB4636-650C-406A-841D-ECDD19B83DB5}" presName="descendantText" presStyleLbl="alignNode1" presStyleIdx="3" presStyleCnt="5">
        <dgm:presLayoutVars>
          <dgm:bulletEnabled/>
        </dgm:presLayoutVars>
      </dgm:prSet>
      <dgm:spPr/>
    </dgm:pt>
    <dgm:pt modelId="{9255F8B6-4852-E245-BAFD-B6317E110CA3}" type="pres">
      <dgm:prSet presAssocID="{502F8B16-A095-4891-8CF0-365B40C59D2B}" presName="sp" presStyleCnt="0"/>
      <dgm:spPr/>
    </dgm:pt>
    <dgm:pt modelId="{5ED4EB8D-96EB-1C40-AB30-F134B81C334B}" type="pres">
      <dgm:prSet presAssocID="{AB0E9E39-8D92-4AE6-A319-BB2073A6C362}" presName="linNode" presStyleCnt="0"/>
      <dgm:spPr/>
    </dgm:pt>
    <dgm:pt modelId="{6778F72F-52C8-8546-B360-3589DB3F2FC7}" type="pres">
      <dgm:prSet presAssocID="{AB0E9E39-8D92-4AE6-A319-BB2073A6C362}" presName="parentText" presStyleLbl="solidFgAcc1" presStyleIdx="4" presStyleCnt="5">
        <dgm:presLayoutVars>
          <dgm:chMax val="1"/>
          <dgm:bulletEnabled/>
        </dgm:presLayoutVars>
      </dgm:prSet>
      <dgm:spPr/>
    </dgm:pt>
    <dgm:pt modelId="{53E5031D-6C7D-1945-BADE-A2610E91AE17}" type="pres">
      <dgm:prSet presAssocID="{AB0E9E39-8D92-4AE6-A319-BB2073A6C362}" presName="descendantText" presStyleLbl="alignNode1" presStyleIdx="4" presStyleCnt="5">
        <dgm:presLayoutVars>
          <dgm:bulletEnabled/>
        </dgm:presLayoutVars>
      </dgm:prSet>
      <dgm:spPr/>
    </dgm:pt>
  </dgm:ptLst>
  <dgm:cxnLst>
    <dgm:cxn modelId="{B4D4D806-A035-4FCF-B7C7-21F6E2CA637E}" srcId="{2FDB4636-650C-406A-841D-ECDD19B83DB5}" destId="{842FE933-1A6E-4A67-9DA6-673EA70A37D9}" srcOrd="0" destOrd="0" parTransId="{EF9D62CD-80BB-450E-8B1C-6555E6BF2DFD}" sibTransId="{9E329DDC-01D2-43E9-A941-E6868544E239}"/>
    <dgm:cxn modelId="{9B1AB70F-939F-604D-A5D6-A7A5DDFCDE47}" type="presOf" srcId="{82BDD7E4-1F32-46BE-ACDD-D6F41CC1B1C1}" destId="{F92696A9-1E60-474C-B149-CEAF398AD78D}" srcOrd="0" destOrd="0" presId="urn:microsoft.com/office/officeart/2016/7/layout/VerticalHollowActionList"/>
    <dgm:cxn modelId="{AA344919-EE67-4D86-8E9F-A74C8EEDE140}" srcId="{9B072593-08BC-4B99-BB6B-F4F7661B96D5}" destId="{73702343-4BF3-4319-B4A8-D341A3893AF2}" srcOrd="0" destOrd="0" parTransId="{1866C988-041B-4056-B3E9-27D5D2FF6922}" sibTransId="{131CB3B0-BCFF-4B6D-A3EF-762F6FC547F9}"/>
    <dgm:cxn modelId="{02B81923-6A2E-2D4B-A989-10218CB0FE77}" type="presOf" srcId="{2FDB4636-650C-406A-841D-ECDD19B83DB5}" destId="{1B0524B4-27AF-F840-9A70-5A37C5EF1650}" srcOrd="0" destOrd="0" presId="urn:microsoft.com/office/officeart/2016/7/layout/VerticalHollowActionList"/>
    <dgm:cxn modelId="{7F998732-D8B2-1645-8B95-5E665D02A1FE}" type="presOf" srcId="{DEB84217-5A2D-4DA6-9C67-C44A1BF38EF8}" destId="{0BC99BA7-295E-7148-B2F4-A63D72D3A47A}" srcOrd="0" destOrd="0" presId="urn:microsoft.com/office/officeart/2016/7/layout/VerticalHollowActionList"/>
    <dgm:cxn modelId="{093A3935-600D-AA42-ABBB-79E1FDCBF2F2}" type="presOf" srcId="{842FE933-1A6E-4A67-9DA6-673EA70A37D9}" destId="{26BFDEF6-8B6B-B446-B7C7-F2B76159B8AB}" srcOrd="0" destOrd="0" presId="urn:microsoft.com/office/officeart/2016/7/layout/VerticalHollowActionList"/>
    <dgm:cxn modelId="{C340463B-CEA1-4D3A-8847-73BEFC6AA272}" srcId="{AB0E9E39-8D92-4AE6-A319-BB2073A6C362}" destId="{13945832-B921-4BBE-A6DE-0FEFC8D803B0}" srcOrd="0" destOrd="0" parTransId="{FA01A426-AF58-4AFB-9EB5-2A89D6701EFE}" sibTransId="{9100406F-5C4A-409F-A00A-4805420223BA}"/>
    <dgm:cxn modelId="{8326503C-BBE1-E14E-9A13-AA3B02DA9541}" type="presOf" srcId="{9B072593-08BC-4B99-BB6B-F4F7661B96D5}" destId="{C752C7C2-D67E-A143-9555-20AF307B6B3F}" srcOrd="0" destOrd="0" presId="urn:microsoft.com/office/officeart/2016/7/layout/VerticalHollowActionList"/>
    <dgm:cxn modelId="{743F7141-09F1-3D45-9486-D6F2A0D5C6C8}" type="presOf" srcId="{09ABAE5E-AA70-422D-A71A-89807E652387}" destId="{3DC7F731-C764-3F47-A256-B150C8953B46}" srcOrd="0" destOrd="0" presId="urn:microsoft.com/office/officeart/2016/7/layout/VerticalHollowActionList"/>
    <dgm:cxn modelId="{B0A2BD47-17DF-486F-BB65-25462F426F12}" srcId="{DEB84217-5A2D-4DA6-9C67-C44A1BF38EF8}" destId="{A223593D-128C-487C-BC10-DE9B4CBFAA6C}" srcOrd="0" destOrd="0" parTransId="{FE73949B-FAA5-46DA-A018-701F8A444FBF}" sibTransId="{B00FBA00-F821-43B5-96CA-D175E653B090}"/>
    <dgm:cxn modelId="{73D3544B-4FED-3C44-82B0-73D21D821866}" type="presOf" srcId="{13945832-B921-4BBE-A6DE-0FEFC8D803B0}" destId="{53E5031D-6C7D-1945-BADE-A2610E91AE17}" srcOrd="0" destOrd="0" presId="urn:microsoft.com/office/officeart/2016/7/layout/VerticalHollowActionList"/>
    <dgm:cxn modelId="{8F78CA4B-8C49-5147-B7B6-BBF9144DE57B}" type="presOf" srcId="{3D244405-9C2D-489C-A817-9B2A810FC365}" destId="{076E8D42-EBD1-4549-882B-DD12654FC5C3}" srcOrd="0" destOrd="0" presId="urn:microsoft.com/office/officeart/2016/7/layout/VerticalHollowActionList"/>
    <dgm:cxn modelId="{33A77C65-64A5-8E42-B27C-71A7D57284E4}" type="presOf" srcId="{AB0E9E39-8D92-4AE6-A319-BB2073A6C362}" destId="{6778F72F-52C8-8546-B360-3589DB3F2FC7}" srcOrd="0" destOrd="0" presId="urn:microsoft.com/office/officeart/2016/7/layout/VerticalHollowActionList"/>
    <dgm:cxn modelId="{C0B21075-FB22-424D-85BC-3927D2103E43}" srcId="{82BDD7E4-1F32-46BE-ACDD-D6F41CC1B1C1}" destId="{3D244405-9C2D-489C-A817-9B2A810FC365}" srcOrd="0" destOrd="0" parTransId="{9B645F6A-D148-464D-B03E-B7BDE12ED54B}" sibTransId="{B2942490-C308-47A0-B381-F063E3570D8B}"/>
    <dgm:cxn modelId="{CF92BC7E-AEC2-4496-A3C5-7FFBB3155618}" srcId="{82BDD7E4-1F32-46BE-ACDD-D6F41CC1B1C1}" destId="{9B072593-08BC-4B99-BB6B-F4F7661B96D5}" srcOrd="2" destOrd="0" parTransId="{C12C0690-AA3D-432C-8457-BB6C2AA42362}" sibTransId="{AEAE8AE6-976F-443C-BAA7-5597046A247E}"/>
    <dgm:cxn modelId="{FB10A280-DE60-4F47-A380-C4923BB830AF}" type="presOf" srcId="{A223593D-128C-487C-BC10-DE9B4CBFAA6C}" destId="{532EAF25-BA3E-5641-9F91-4FD0FF1E9C61}" srcOrd="0" destOrd="0" presId="urn:microsoft.com/office/officeart/2016/7/layout/VerticalHollowActionList"/>
    <dgm:cxn modelId="{442A5996-6946-4A99-B3F4-B72A9C9849B6}" srcId="{82BDD7E4-1F32-46BE-ACDD-D6F41CC1B1C1}" destId="{AB0E9E39-8D92-4AE6-A319-BB2073A6C362}" srcOrd="4" destOrd="0" parTransId="{E4EA47AE-42DB-4B3F-80AC-B963A7D6B1AF}" sibTransId="{7A8ACB1D-8F0D-44E7-8C78-ACD8ACECE06D}"/>
    <dgm:cxn modelId="{0A8BE6B2-0E87-0D42-A50C-A65CD08977C5}" type="presOf" srcId="{73702343-4BF3-4319-B4A8-D341A3893AF2}" destId="{1003F7EB-2203-004C-8233-E33048103330}" srcOrd="0" destOrd="0" presId="urn:microsoft.com/office/officeart/2016/7/layout/VerticalHollowActionList"/>
    <dgm:cxn modelId="{C4C632E0-0365-459F-A340-DE71FE883BE5}" srcId="{82BDD7E4-1F32-46BE-ACDD-D6F41CC1B1C1}" destId="{DEB84217-5A2D-4DA6-9C67-C44A1BF38EF8}" srcOrd="1" destOrd="0" parTransId="{7F7EB7D0-4E9F-4131-A9CC-63FF3961491B}" sibTransId="{88877834-0B66-4396-8163-4866FEFD914B}"/>
    <dgm:cxn modelId="{1F240AFC-C613-4535-82BA-362CD5F98027}" srcId="{82BDD7E4-1F32-46BE-ACDD-D6F41CC1B1C1}" destId="{2FDB4636-650C-406A-841D-ECDD19B83DB5}" srcOrd="3" destOrd="0" parTransId="{0F4F7269-E311-48E2-943A-E1BAB5F3C491}" sibTransId="{502F8B16-A095-4891-8CF0-365B40C59D2B}"/>
    <dgm:cxn modelId="{6B166BFC-1C13-43A2-BE58-F82746234EDB}" srcId="{3D244405-9C2D-489C-A817-9B2A810FC365}" destId="{09ABAE5E-AA70-422D-A71A-89807E652387}" srcOrd="0" destOrd="0" parTransId="{44348C04-46BA-41D1-81D6-EE26E4F1DA27}" sibTransId="{35A10ECF-068D-467E-8857-2042B500C4E5}"/>
    <dgm:cxn modelId="{A2857C71-0B79-EF46-B39A-D1A0415A9E14}" type="presParOf" srcId="{F92696A9-1E60-474C-B149-CEAF398AD78D}" destId="{62F90F0D-E0C2-AB43-B6A8-0130C9416B91}" srcOrd="0" destOrd="0" presId="urn:microsoft.com/office/officeart/2016/7/layout/VerticalHollowActionList"/>
    <dgm:cxn modelId="{31D37EC4-B975-0C44-B2D9-21DA0ACBC1C5}" type="presParOf" srcId="{62F90F0D-E0C2-AB43-B6A8-0130C9416B91}" destId="{076E8D42-EBD1-4549-882B-DD12654FC5C3}" srcOrd="0" destOrd="0" presId="urn:microsoft.com/office/officeart/2016/7/layout/VerticalHollowActionList"/>
    <dgm:cxn modelId="{2364D0AC-6A74-5843-A381-849C369C5D97}" type="presParOf" srcId="{62F90F0D-E0C2-AB43-B6A8-0130C9416B91}" destId="{3DC7F731-C764-3F47-A256-B150C8953B46}" srcOrd="1" destOrd="0" presId="urn:microsoft.com/office/officeart/2016/7/layout/VerticalHollowActionList"/>
    <dgm:cxn modelId="{E9B2DD4E-737E-064D-AD24-C237C5486865}" type="presParOf" srcId="{F92696A9-1E60-474C-B149-CEAF398AD78D}" destId="{9D278481-4B21-B244-9ED7-9A73A62E7939}" srcOrd="1" destOrd="0" presId="urn:microsoft.com/office/officeart/2016/7/layout/VerticalHollowActionList"/>
    <dgm:cxn modelId="{DFC7AADF-0658-414D-A081-13D493ED9076}" type="presParOf" srcId="{F92696A9-1E60-474C-B149-CEAF398AD78D}" destId="{31DFE56E-3F97-B642-A432-8355BB6DD78A}" srcOrd="2" destOrd="0" presId="urn:microsoft.com/office/officeart/2016/7/layout/VerticalHollowActionList"/>
    <dgm:cxn modelId="{7CD540AB-B778-DE45-87B5-B087A572A40A}" type="presParOf" srcId="{31DFE56E-3F97-B642-A432-8355BB6DD78A}" destId="{0BC99BA7-295E-7148-B2F4-A63D72D3A47A}" srcOrd="0" destOrd="0" presId="urn:microsoft.com/office/officeart/2016/7/layout/VerticalHollowActionList"/>
    <dgm:cxn modelId="{32D8D7BB-A525-0345-A046-AA62855EB372}" type="presParOf" srcId="{31DFE56E-3F97-B642-A432-8355BB6DD78A}" destId="{532EAF25-BA3E-5641-9F91-4FD0FF1E9C61}" srcOrd="1" destOrd="0" presId="urn:microsoft.com/office/officeart/2016/7/layout/VerticalHollowActionList"/>
    <dgm:cxn modelId="{6143954F-4FC2-A445-84F6-CE85CAF54D75}" type="presParOf" srcId="{F92696A9-1E60-474C-B149-CEAF398AD78D}" destId="{250EC919-0BE4-994B-92BE-D609C791D267}" srcOrd="3" destOrd="0" presId="urn:microsoft.com/office/officeart/2016/7/layout/VerticalHollowActionList"/>
    <dgm:cxn modelId="{4F081DB2-8F1C-B543-AC4B-C919E0ECAB52}" type="presParOf" srcId="{F92696A9-1E60-474C-B149-CEAF398AD78D}" destId="{873B4CB4-8190-0449-99CC-095FD031029D}" srcOrd="4" destOrd="0" presId="urn:microsoft.com/office/officeart/2016/7/layout/VerticalHollowActionList"/>
    <dgm:cxn modelId="{C677F2FE-DFC5-2D4E-83BE-4877E731D135}" type="presParOf" srcId="{873B4CB4-8190-0449-99CC-095FD031029D}" destId="{C752C7C2-D67E-A143-9555-20AF307B6B3F}" srcOrd="0" destOrd="0" presId="urn:microsoft.com/office/officeart/2016/7/layout/VerticalHollowActionList"/>
    <dgm:cxn modelId="{6B5CFCC2-C20F-4748-8EB6-F607866C4D5C}" type="presParOf" srcId="{873B4CB4-8190-0449-99CC-095FD031029D}" destId="{1003F7EB-2203-004C-8233-E33048103330}" srcOrd="1" destOrd="0" presId="urn:microsoft.com/office/officeart/2016/7/layout/VerticalHollowActionList"/>
    <dgm:cxn modelId="{3301E86E-E614-FD42-87ED-36F4A0854377}" type="presParOf" srcId="{F92696A9-1E60-474C-B149-CEAF398AD78D}" destId="{CFB4F974-8B93-764A-8C62-E45A8CF5C8D8}" srcOrd="5" destOrd="0" presId="urn:microsoft.com/office/officeart/2016/7/layout/VerticalHollowActionList"/>
    <dgm:cxn modelId="{6D9BE95A-4500-DC49-A78D-8517B4C78E1F}" type="presParOf" srcId="{F92696A9-1E60-474C-B149-CEAF398AD78D}" destId="{610E3B8D-17EB-3D44-8615-8CE6E815CEEA}" srcOrd="6" destOrd="0" presId="urn:microsoft.com/office/officeart/2016/7/layout/VerticalHollowActionList"/>
    <dgm:cxn modelId="{488BABB1-5533-5044-9F3C-F94CFDE0F3C6}" type="presParOf" srcId="{610E3B8D-17EB-3D44-8615-8CE6E815CEEA}" destId="{1B0524B4-27AF-F840-9A70-5A37C5EF1650}" srcOrd="0" destOrd="0" presId="urn:microsoft.com/office/officeart/2016/7/layout/VerticalHollowActionList"/>
    <dgm:cxn modelId="{03A84F13-66FE-2C4C-8C9E-E7EC7E71F175}" type="presParOf" srcId="{610E3B8D-17EB-3D44-8615-8CE6E815CEEA}" destId="{26BFDEF6-8B6B-B446-B7C7-F2B76159B8AB}" srcOrd="1" destOrd="0" presId="urn:microsoft.com/office/officeart/2016/7/layout/VerticalHollowActionList"/>
    <dgm:cxn modelId="{37BC6C54-721B-7849-95F8-2E401300AF70}" type="presParOf" srcId="{F92696A9-1E60-474C-B149-CEAF398AD78D}" destId="{9255F8B6-4852-E245-BAFD-B6317E110CA3}" srcOrd="7" destOrd="0" presId="urn:microsoft.com/office/officeart/2016/7/layout/VerticalHollowActionList"/>
    <dgm:cxn modelId="{8939B3AF-2EF1-0447-85A3-0FEDF09A1F85}" type="presParOf" srcId="{F92696A9-1E60-474C-B149-CEAF398AD78D}" destId="{5ED4EB8D-96EB-1C40-AB30-F134B81C334B}" srcOrd="8" destOrd="0" presId="urn:microsoft.com/office/officeart/2016/7/layout/VerticalHollowActionList"/>
    <dgm:cxn modelId="{90E596EC-C72A-DD42-976F-2D7889F6261D}" type="presParOf" srcId="{5ED4EB8D-96EB-1C40-AB30-F134B81C334B}" destId="{6778F72F-52C8-8546-B360-3589DB3F2FC7}" srcOrd="0" destOrd="0" presId="urn:microsoft.com/office/officeart/2016/7/layout/VerticalHollowActionList"/>
    <dgm:cxn modelId="{4A19F0BD-DE2E-E74E-B3C8-3EA97D2C7A2F}" type="presParOf" srcId="{5ED4EB8D-96EB-1C40-AB30-F134B81C334B}" destId="{53E5031D-6C7D-1945-BADE-A2610E91AE17}" srcOrd="1" destOrd="0" presId="urn:microsoft.com/office/officeart/2016/7/layout/VerticalHollowAc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271DC58-65D5-4D68-8415-ED03822429C5}" type="doc">
      <dgm:prSet loTypeId="urn:microsoft.com/office/officeart/2005/8/layout/hierarchy2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8E86F90-CC5F-4040-82C9-F84E5C555851}">
      <dgm:prSet/>
      <dgm:spPr>
        <a:solidFill>
          <a:schemeClr val="accent2"/>
        </a:solidFill>
      </dgm:spPr>
      <dgm:t>
        <a:bodyPr/>
        <a:lstStyle/>
        <a:p>
          <a:r>
            <a:rPr lang="en-US" dirty="0"/>
            <a:t>Outcomes should be:</a:t>
          </a:r>
        </a:p>
      </dgm:t>
    </dgm:pt>
    <dgm:pt modelId="{4D96C29D-E55D-4901-AB6D-0163E0CFDE01}" type="parTrans" cxnId="{884D23A9-304C-48B3-95C7-BA8A283E627D}">
      <dgm:prSet/>
      <dgm:spPr/>
      <dgm:t>
        <a:bodyPr/>
        <a:lstStyle/>
        <a:p>
          <a:endParaRPr lang="en-US"/>
        </a:p>
      </dgm:t>
    </dgm:pt>
    <dgm:pt modelId="{F285CAE9-0D47-4AA9-91EE-42CC3762DE29}" type="sibTrans" cxnId="{884D23A9-304C-48B3-95C7-BA8A283E627D}">
      <dgm:prSet/>
      <dgm:spPr/>
      <dgm:t>
        <a:bodyPr/>
        <a:lstStyle/>
        <a:p>
          <a:endParaRPr lang="en-US"/>
        </a:p>
      </dgm:t>
    </dgm:pt>
    <dgm:pt modelId="{7CB545B5-8699-41A7-B144-381FE24523D1}">
      <dgm:prSet/>
      <dgm:spPr/>
      <dgm:t>
        <a:bodyPr/>
        <a:lstStyle/>
        <a:p>
          <a:r>
            <a:rPr lang="en-US"/>
            <a:t>Locally determined</a:t>
          </a:r>
        </a:p>
      </dgm:t>
    </dgm:pt>
    <dgm:pt modelId="{16A15031-74F6-4D21-BB34-43916CA25573}" type="parTrans" cxnId="{78520685-8C33-4E5E-9676-840AB254F5B0}">
      <dgm:prSet/>
      <dgm:spPr/>
      <dgm:t>
        <a:bodyPr/>
        <a:lstStyle/>
        <a:p>
          <a:endParaRPr lang="en-US"/>
        </a:p>
      </dgm:t>
    </dgm:pt>
    <dgm:pt modelId="{365A7B4B-568C-4FFA-884D-E906A671A1DD}" type="sibTrans" cxnId="{78520685-8C33-4E5E-9676-840AB254F5B0}">
      <dgm:prSet/>
      <dgm:spPr/>
      <dgm:t>
        <a:bodyPr/>
        <a:lstStyle/>
        <a:p>
          <a:endParaRPr lang="en-US"/>
        </a:p>
      </dgm:t>
    </dgm:pt>
    <dgm:pt modelId="{795BC681-78FC-4B6C-A43F-E60D9C531667}">
      <dgm:prSet/>
      <dgm:spPr/>
      <dgm:t>
        <a:bodyPr/>
        <a:lstStyle/>
        <a:p>
          <a:r>
            <a:rPr lang="en-US"/>
            <a:t>Contextually and culturally relevant</a:t>
          </a:r>
        </a:p>
      </dgm:t>
    </dgm:pt>
    <dgm:pt modelId="{866C1C2D-4586-4693-82DC-B5341927D347}" type="parTrans" cxnId="{710F53EA-616E-4C7B-BF91-EA055347A993}">
      <dgm:prSet/>
      <dgm:spPr/>
      <dgm:t>
        <a:bodyPr/>
        <a:lstStyle/>
        <a:p>
          <a:endParaRPr lang="en-US"/>
        </a:p>
      </dgm:t>
    </dgm:pt>
    <dgm:pt modelId="{A62AF1CC-CB63-42EB-BA7A-1C023E42F90D}" type="sibTrans" cxnId="{710F53EA-616E-4C7B-BF91-EA055347A993}">
      <dgm:prSet/>
      <dgm:spPr/>
      <dgm:t>
        <a:bodyPr/>
        <a:lstStyle/>
        <a:p>
          <a:endParaRPr lang="en-US"/>
        </a:p>
      </dgm:t>
    </dgm:pt>
    <dgm:pt modelId="{AFE19710-0704-4029-9C53-3B5968F52D38}">
      <dgm:prSet/>
      <dgm:spPr/>
      <dgm:t>
        <a:bodyPr/>
        <a:lstStyle/>
        <a:p>
          <a:r>
            <a:rPr lang="en-US"/>
            <a:t>Observable and measurable</a:t>
          </a:r>
        </a:p>
      </dgm:t>
    </dgm:pt>
    <dgm:pt modelId="{B7A1C735-3128-48B1-9388-365345B73FEF}" type="parTrans" cxnId="{D880EA5B-98E2-4254-A4C4-D73DA82C802E}">
      <dgm:prSet/>
      <dgm:spPr/>
      <dgm:t>
        <a:bodyPr/>
        <a:lstStyle/>
        <a:p>
          <a:endParaRPr lang="en-US"/>
        </a:p>
      </dgm:t>
    </dgm:pt>
    <dgm:pt modelId="{3CAF412A-1DB7-4865-8F8C-BD76BDD06E93}" type="sibTrans" cxnId="{D880EA5B-98E2-4254-A4C4-D73DA82C802E}">
      <dgm:prSet/>
      <dgm:spPr/>
      <dgm:t>
        <a:bodyPr/>
        <a:lstStyle/>
        <a:p>
          <a:endParaRPr lang="en-US"/>
        </a:p>
      </dgm:t>
    </dgm:pt>
    <dgm:pt modelId="{05BF4CAE-C21C-420A-ACBB-48A8D12C6F48}">
      <dgm:prSet/>
      <dgm:spPr/>
      <dgm:t>
        <a:bodyPr/>
        <a:lstStyle/>
        <a:p>
          <a:r>
            <a:rPr lang="en-US"/>
            <a:t>Summarized in goal statements</a:t>
          </a:r>
        </a:p>
      </dgm:t>
    </dgm:pt>
    <dgm:pt modelId="{B53C22CF-104D-404B-9ABE-9F497532E898}" type="parTrans" cxnId="{DBEEBC9F-9A50-4A45-80DF-F463EC96DF07}">
      <dgm:prSet/>
      <dgm:spPr/>
      <dgm:t>
        <a:bodyPr/>
        <a:lstStyle/>
        <a:p>
          <a:endParaRPr lang="en-US"/>
        </a:p>
      </dgm:t>
    </dgm:pt>
    <dgm:pt modelId="{3DE6B396-D6A1-4A79-A8BD-15F0E1346A91}" type="sibTrans" cxnId="{DBEEBC9F-9A50-4A45-80DF-F463EC96DF07}">
      <dgm:prSet/>
      <dgm:spPr/>
      <dgm:t>
        <a:bodyPr/>
        <a:lstStyle/>
        <a:p>
          <a:endParaRPr lang="en-US"/>
        </a:p>
      </dgm:t>
    </dgm:pt>
    <dgm:pt modelId="{BE8A0958-C706-4EF6-A2CF-518540605DAD}">
      <dgm:prSet/>
      <dgm:spPr>
        <a:solidFill>
          <a:schemeClr val="accent2"/>
        </a:solidFill>
      </dgm:spPr>
      <dgm:t>
        <a:bodyPr/>
        <a:lstStyle/>
        <a:p>
          <a:r>
            <a:rPr lang="en-US" dirty="0"/>
            <a:t>Consider using a “SMART Goal Format”</a:t>
          </a:r>
        </a:p>
      </dgm:t>
    </dgm:pt>
    <dgm:pt modelId="{F9A3B55D-45E4-4B54-BCA9-1505F85ECD95}" type="parTrans" cxnId="{E7F58477-A106-461A-991F-65598072430F}">
      <dgm:prSet/>
      <dgm:spPr/>
      <dgm:t>
        <a:bodyPr/>
        <a:lstStyle/>
        <a:p>
          <a:endParaRPr lang="en-US"/>
        </a:p>
      </dgm:t>
    </dgm:pt>
    <dgm:pt modelId="{E07DB398-51D4-4B08-9A11-66A752E590CA}" type="sibTrans" cxnId="{E7F58477-A106-461A-991F-65598072430F}">
      <dgm:prSet/>
      <dgm:spPr/>
      <dgm:t>
        <a:bodyPr/>
        <a:lstStyle/>
        <a:p>
          <a:endParaRPr lang="en-US"/>
        </a:p>
      </dgm:t>
    </dgm:pt>
    <dgm:pt modelId="{CF53E9B0-B56C-0E48-BAE0-D5F12353DAA1}" type="pres">
      <dgm:prSet presAssocID="{5271DC58-65D5-4D68-8415-ED03822429C5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8EFE0730-7571-004B-BACB-E2D1FAFD01D2}" type="pres">
      <dgm:prSet presAssocID="{A8E86F90-CC5F-4040-82C9-F84E5C555851}" presName="root1" presStyleCnt="0"/>
      <dgm:spPr/>
    </dgm:pt>
    <dgm:pt modelId="{F3B223EF-3099-564A-9327-80E725608EFD}" type="pres">
      <dgm:prSet presAssocID="{A8E86F90-CC5F-4040-82C9-F84E5C555851}" presName="LevelOneTextNode" presStyleLbl="node0" presStyleIdx="0" presStyleCnt="2">
        <dgm:presLayoutVars>
          <dgm:chPref val="3"/>
        </dgm:presLayoutVars>
      </dgm:prSet>
      <dgm:spPr/>
    </dgm:pt>
    <dgm:pt modelId="{6B1CCC38-DDF5-0B48-93A3-BD15F863F1A1}" type="pres">
      <dgm:prSet presAssocID="{A8E86F90-CC5F-4040-82C9-F84E5C555851}" presName="level2hierChild" presStyleCnt="0"/>
      <dgm:spPr/>
    </dgm:pt>
    <dgm:pt modelId="{2A5A8376-D9D2-3B43-B75D-9B19481F4D7C}" type="pres">
      <dgm:prSet presAssocID="{16A15031-74F6-4D21-BB34-43916CA25573}" presName="conn2-1" presStyleLbl="parChTrans1D2" presStyleIdx="0" presStyleCnt="4"/>
      <dgm:spPr/>
    </dgm:pt>
    <dgm:pt modelId="{7A4219E9-023D-6F42-871A-9EBFCD9A1C85}" type="pres">
      <dgm:prSet presAssocID="{16A15031-74F6-4D21-BB34-43916CA25573}" presName="connTx" presStyleLbl="parChTrans1D2" presStyleIdx="0" presStyleCnt="4"/>
      <dgm:spPr/>
    </dgm:pt>
    <dgm:pt modelId="{C06CE12C-F658-F34D-B376-C77AEA02C7F2}" type="pres">
      <dgm:prSet presAssocID="{7CB545B5-8699-41A7-B144-381FE24523D1}" presName="root2" presStyleCnt="0"/>
      <dgm:spPr/>
    </dgm:pt>
    <dgm:pt modelId="{6DEAA1B1-6906-D84F-9B21-4271168FE523}" type="pres">
      <dgm:prSet presAssocID="{7CB545B5-8699-41A7-B144-381FE24523D1}" presName="LevelTwoTextNode" presStyleLbl="node2" presStyleIdx="0" presStyleCnt="4">
        <dgm:presLayoutVars>
          <dgm:chPref val="3"/>
        </dgm:presLayoutVars>
      </dgm:prSet>
      <dgm:spPr/>
    </dgm:pt>
    <dgm:pt modelId="{97C0026B-B82A-514A-B457-FC23F775D0B3}" type="pres">
      <dgm:prSet presAssocID="{7CB545B5-8699-41A7-B144-381FE24523D1}" presName="level3hierChild" presStyleCnt="0"/>
      <dgm:spPr/>
    </dgm:pt>
    <dgm:pt modelId="{164865C4-72FD-3F42-9D7A-B070783D1F7A}" type="pres">
      <dgm:prSet presAssocID="{866C1C2D-4586-4693-82DC-B5341927D347}" presName="conn2-1" presStyleLbl="parChTrans1D2" presStyleIdx="1" presStyleCnt="4"/>
      <dgm:spPr/>
    </dgm:pt>
    <dgm:pt modelId="{C541CCA6-46C6-7347-A0B1-610F1B0EBDA3}" type="pres">
      <dgm:prSet presAssocID="{866C1C2D-4586-4693-82DC-B5341927D347}" presName="connTx" presStyleLbl="parChTrans1D2" presStyleIdx="1" presStyleCnt="4"/>
      <dgm:spPr/>
    </dgm:pt>
    <dgm:pt modelId="{648CD39F-CF5C-0947-BF24-839A4BF2DCD4}" type="pres">
      <dgm:prSet presAssocID="{795BC681-78FC-4B6C-A43F-E60D9C531667}" presName="root2" presStyleCnt="0"/>
      <dgm:spPr/>
    </dgm:pt>
    <dgm:pt modelId="{29E6F482-6A95-3346-A0DC-B27A1C5CC21D}" type="pres">
      <dgm:prSet presAssocID="{795BC681-78FC-4B6C-A43F-E60D9C531667}" presName="LevelTwoTextNode" presStyleLbl="node2" presStyleIdx="1" presStyleCnt="4">
        <dgm:presLayoutVars>
          <dgm:chPref val="3"/>
        </dgm:presLayoutVars>
      </dgm:prSet>
      <dgm:spPr/>
    </dgm:pt>
    <dgm:pt modelId="{0F04956B-AF0C-FB44-B75A-B018DB68EC2A}" type="pres">
      <dgm:prSet presAssocID="{795BC681-78FC-4B6C-A43F-E60D9C531667}" presName="level3hierChild" presStyleCnt="0"/>
      <dgm:spPr/>
    </dgm:pt>
    <dgm:pt modelId="{5CC1A432-3A7A-A34B-8456-857919133B79}" type="pres">
      <dgm:prSet presAssocID="{B7A1C735-3128-48B1-9388-365345B73FEF}" presName="conn2-1" presStyleLbl="parChTrans1D2" presStyleIdx="2" presStyleCnt="4"/>
      <dgm:spPr/>
    </dgm:pt>
    <dgm:pt modelId="{2BF1B7C2-A49F-314C-91EB-007B140883EB}" type="pres">
      <dgm:prSet presAssocID="{B7A1C735-3128-48B1-9388-365345B73FEF}" presName="connTx" presStyleLbl="parChTrans1D2" presStyleIdx="2" presStyleCnt="4"/>
      <dgm:spPr/>
    </dgm:pt>
    <dgm:pt modelId="{567227BD-F9AB-3741-A0BE-31F93491D40C}" type="pres">
      <dgm:prSet presAssocID="{AFE19710-0704-4029-9C53-3B5968F52D38}" presName="root2" presStyleCnt="0"/>
      <dgm:spPr/>
    </dgm:pt>
    <dgm:pt modelId="{A1333045-C61F-2B4F-84B7-02B2FE39490B}" type="pres">
      <dgm:prSet presAssocID="{AFE19710-0704-4029-9C53-3B5968F52D38}" presName="LevelTwoTextNode" presStyleLbl="node2" presStyleIdx="2" presStyleCnt="4">
        <dgm:presLayoutVars>
          <dgm:chPref val="3"/>
        </dgm:presLayoutVars>
      </dgm:prSet>
      <dgm:spPr/>
    </dgm:pt>
    <dgm:pt modelId="{FA9FD9A9-8F02-2B41-A7D1-8445AB2D4368}" type="pres">
      <dgm:prSet presAssocID="{AFE19710-0704-4029-9C53-3B5968F52D38}" presName="level3hierChild" presStyleCnt="0"/>
      <dgm:spPr/>
    </dgm:pt>
    <dgm:pt modelId="{9F73C2AC-9541-7E40-BE09-EB1A2DC9AF24}" type="pres">
      <dgm:prSet presAssocID="{B53C22CF-104D-404B-9ABE-9F497532E898}" presName="conn2-1" presStyleLbl="parChTrans1D2" presStyleIdx="3" presStyleCnt="4"/>
      <dgm:spPr/>
    </dgm:pt>
    <dgm:pt modelId="{0DB8AF14-C4FD-E142-A87B-6E9E4E95B2E5}" type="pres">
      <dgm:prSet presAssocID="{B53C22CF-104D-404B-9ABE-9F497532E898}" presName="connTx" presStyleLbl="parChTrans1D2" presStyleIdx="3" presStyleCnt="4"/>
      <dgm:spPr/>
    </dgm:pt>
    <dgm:pt modelId="{9D7C9634-7B15-1440-9951-737E0047B146}" type="pres">
      <dgm:prSet presAssocID="{05BF4CAE-C21C-420A-ACBB-48A8D12C6F48}" presName="root2" presStyleCnt="0"/>
      <dgm:spPr/>
    </dgm:pt>
    <dgm:pt modelId="{F5595400-8734-ED47-AB14-77264AC1F838}" type="pres">
      <dgm:prSet presAssocID="{05BF4CAE-C21C-420A-ACBB-48A8D12C6F48}" presName="LevelTwoTextNode" presStyleLbl="node2" presStyleIdx="3" presStyleCnt="4">
        <dgm:presLayoutVars>
          <dgm:chPref val="3"/>
        </dgm:presLayoutVars>
      </dgm:prSet>
      <dgm:spPr/>
    </dgm:pt>
    <dgm:pt modelId="{35E91839-6137-2346-9369-E78A929E6221}" type="pres">
      <dgm:prSet presAssocID="{05BF4CAE-C21C-420A-ACBB-48A8D12C6F48}" presName="level3hierChild" presStyleCnt="0"/>
      <dgm:spPr/>
    </dgm:pt>
    <dgm:pt modelId="{A6935250-9892-F149-B039-12D3412B0D90}" type="pres">
      <dgm:prSet presAssocID="{BE8A0958-C706-4EF6-A2CF-518540605DAD}" presName="root1" presStyleCnt="0"/>
      <dgm:spPr/>
    </dgm:pt>
    <dgm:pt modelId="{65DABF87-C7A4-6241-9FE0-521DC53F6F1F}" type="pres">
      <dgm:prSet presAssocID="{BE8A0958-C706-4EF6-A2CF-518540605DAD}" presName="LevelOneTextNode" presStyleLbl="node0" presStyleIdx="1" presStyleCnt="2" custLinFactNeighborY="57609">
        <dgm:presLayoutVars>
          <dgm:chPref val="3"/>
        </dgm:presLayoutVars>
      </dgm:prSet>
      <dgm:spPr/>
    </dgm:pt>
    <dgm:pt modelId="{BC373C5B-8AB9-334D-ABEA-869538D0F9F4}" type="pres">
      <dgm:prSet presAssocID="{BE8A0958-C706-4EF6-A2CF-518540605DAD}" presName="level2hierChild" presStyleCnt="0"/>
      <dgm:spPr/>
    </dgm:pt>
  </dgm:ptLst>
  <dgm:cxnLst>
    <dgm:cxn modelId="{5433E100-9B3A-3245-B88B-70A93B7B411A}" type="presOf" srcId="{05BF4CAE-C21C-420A-ACBB-48A8D12C6F48}" destId="{F5595400-8734-ED47-AB14-77264AC1F838}" srcOrd="0" destOrd="0" presId="urn:microsoft.com/office/officeart/2005/8/layout/hierarchy2"/>
    <dgm:cxn modelId="{92318D0B-0BCC-E445-9AFB-87862B09CD79}" type="presOf" srcId="{B7A1C735-3128-48B1-9388-365345B73FEF}" destId="{2BF1B7C2-A49F-314C-91EB-007B140883EB}" srcOrd="1" destOrd="0" presId="urn:microsoft.com/office/officeart/2005/8/layout/hierarchy2"/>
    <dgm:cxn modelId="{11C00011-5E9B-ED41-B58E-042FB8E1EA88}" type="presOf" srcId="{5271DC58-65D5-4D68-8415-ED03822429C5}" destId="{CF53E9B0-B56C-0E48-BAE0-D5F12353DAA1}" srcOrd="0" destOrd="0" presId="urn:microsoft.com/office/officeart/2005/8/layout/hierarchy2"/>
    <dgm:cxn modelId="{28F35012-1CF8-3F46-94B4-60B5B858062D}" type="presOf" srcId="{16A15031-74F6-4D21-BB34-43916CA25573}" destId="{2A5A8376-D9D2-3B43-B75D-9B19481F4D7C}" srcOrd="0" destOrd="0" presId="urn:microsoft.com/office/officeart/2005/8/layout/hierarchy2"/>
    <dgm:cxn modelId="{75234B1B-86D8-974E-9C0E-13ECE26B1BC6}" type="presOf" srcId="{BE8A0958-C706-4EF6-A2CF-518540605DAD}" destId="{65DABF87-C7A4-6241-9FE0-521DC53F6F1F}" srcOrd="0" destOrd="0" presId="urn:microsoft.com/office/officeart/2005/8/layout/hierarchy2"/>
    <dgm:cxn modelId="{EC93161C-0D1B-2B42-89F3-3F305F0F278C}" type="presOf" srcId="{AFE19710-0704-4029-9C53-3B5968F52D38}" destId="{A1333045-C61F-2B4F-84B7-02B2FE39490B}" srcOrd="0" destOrd="0" presId="urn:microsoft.com/office/officeart/2005/8/layout/hierarchy2"/>
    <dgm:cxn modelId="{235ECC3C-CC07-8343-ABD5-C81674921237}" type="presOf" srcId="{866C1C2D-4586-4693-82DC-B5341927D347}" destId="{164865C4-72FD-3F42-9D7A-B070783D1F7A}" srcOrd="0" destOrd="0" presId="urn:microsoft.com/office/officeart/2005/8/layout/hierarchy2"/>
    <dgm:cxn modelId="{A933665A-B359-8D41-800D-06D30CDA5BCC}" type="presOf" srcId="{866C1C2D-4586-4693-82DC-B5341927D347}" destId="{C541CCA6-46C6-7347-A0B1-610F1B0EBDA3}" srcOrd="1" destOrd="0" presId="urn:microsoft.com/office/officeart/2005/8/layout/hierarchy2"/>
    <dgm:cxn modelId="{D880EA5B-98E2-4254-A4C4-D73DA82C802E}" srcId="{A8E86F90-CC5F-4040-82C9-F84E5C555851}" destId="{AFE19710-0704-4029-9C53-3B5968F52D38}" srcOrd="2" destOrd="0" parTransId="{B7A1C735-3128-48B1-9388-365345B73FEF}" sibTransId="{3CAF412A-1DB7-4865-8F8C-BD76BDD06E93}"/>
    <dgm:cxn modelId="{E7F58477-A106-461A-991F-65598072430F}" srcId="{5271DC58-65D5-4D68-8415-ED03822429C5}" destId="{BE8A0958-C706-4EF6-A2CF-518540605DAD}" srcOrd="1" destOrd="0" parTransId="{F9A3B55D-45E4-4B54-BCA9-1505F85ECD95}" sibTransId="{E07DB398-51D4-4B08-9A11-66A752E590CA}"/>
    <dgm:cxn modelId="{78520685-8C33-4E5E-9676-840AB254F5B0}" srcId="{A8E86F90-CC5F-4040-82C9-F84E5C555851}" destId="{7CB545B5-8699-41A7-B144-381FE24523D1}" srcOrd="0" destOrd="0" parTransId="{16A15031-74F6-4D21-BB34-43916CA25573}" sibTransId="{365A7B4B-568C-4FFA-884D-E906A671A1DD}"/>
    <dgm:cxn modelId="{AEA3AF97-8759-3947-8CDD-B5EC647C0C64}" type="presOf" srcId="{795BC681-78FC-4B6C-A43F-E60D9C531667}" destId="{29E6F482-6A95-3346-A0DC-B27A1C5CC21D}" srcOrd="0" destOrd="0" presId="urn:microsoft.com/office/officeart/2005/8/layout/hierarchy2"/>
    <dgm:cxn modelId="{8381429A-AAEF-0F44-BDE8-2141346FFD52}" type="presOf" srcId="{B53C22CF-104D-404B-9ABE-9F497532E898}" destId="{0DB8AF14-C4FD-E142-A87B-6E9E4E95B2E5}" srcOrd="1" destOrd="0" presId="urn:microsoft.com/office/officeart/2005/8/layout/hierarchy2"/>
    <dgm:cxn modelId="{EBDC229D-0694-EE4D-955D-C545A9667643}" type="presOf" srcId="{16A15031-74F6-4D21-BB34-43916CA25573}" destId="{7A4219E9-023D-6F42-871A-9EBFCD9A1C85}" srcOrd="1" destOrd="0" presId="urn:microsoft.com/office/officeart/2005/8/layout/hierarchy2"/>
    <dgm:cxn modelId="{DBEEBC9F-9A50-4A45-80DF-F463EC96DF07}" srcId="{A8E86F90-CC5F-4040-82C9-F84E5C555851}" destId="{05BF4CAE-C21C-420A-ACBB-48A8D12C6F48}" srcOrd="3" destOrd="0" parTransId="{B53C22CF-104D-404B-9ABE-9F497532E898}" sibTransId="{3DE6B396-D6A1-4A79-A8BD-15F0E1346A91}"/>
    <dgm:cxn modelId="{F8C276A0-B513-6641-A74B-6528EB1B7879}" type="presOf" srcId="{B7A1C735-3128-48B1-9388-365345B73FEF}" destId="{5CC1A432-3A7A-A34B-8456-857919133B79}" srcOrd="0" destOrd="0" presId="urn:microsoft.com/office/officeart/2005/8/layout/hierarchy2"/>
    <dgm:cxn modelId="{884D23A9-304C-48B3-95C7-BA8A283E627D}" srcId="{5271DC58-65D5-4D68-8415-ED03822429C5}" destId="{A8E86F90-CC5F-4040-82C9-F84E5C555851}" srcOrd="0" destOrd="0" parTransId="{4D96C29D-E55D-4901-AB6D-0163E0CFDE01}" sibTransId="{F285CAE9-0D47-4AA9-91EE-42CC3762DE29}"/>
    <dgm:cxn modelId="{2EB1BCBD-BBAF-6149-975A-9B9C05250DE3}" type="presOf" srcId="{B53C22CF-104D-404B-9ABE-9F497532E898}" destId="{9F73C2AC-9541-7E40-BE09-EB1A2DC9AF24}" srcOrd="0" destOrd="0" presId="urn:microsoft.com/office/officeart/2005/8/layout/hierarchy2"/>
    <dgm:cxn modelId="{2842D7CC-A409-354D-B2B7-A1A506E2B3E1}" type="presOf" srcId="{7CB545B5-8699-41A7-B144-381FE24523D1}" destId="{6DEAA1B1-6906-D84F-9B21-4271168FE523}" srcOrd="0" destOrd="0" presId="urn:microsoft.com/office/officeart/2005/8/layout/hierarchy2"/>
    <dgm:cxn modelId="{710F53EA-616E-4C7B-BF91-EA055347A993}" srcId="{A8E86F90-CC5F-4040-82C9-F84E5C555851}" destId="{795BC681-78FC-4B6C-A43F-E60D9C531667}" srcOrd="1" destOrd="0" parTransId="{866C1C2D-4586-4693-82DC-B5341927D347}" sibTransId="{A62AF1CC-CB63-42EB-BA7A-1C023E42F90D}"/>
    <dgm:cxn modelId="{996CA9F6-805A-C44D-A8F2-F26C003C9C40}" type="presOf" srcId="{A8E86F90-CC5F-4040-82C9-F84E5C555851}" destId="{F3B223EF-3099-564A-9327-80E725608EFD}" srcOrd="0" destOrd="0" presId="urn:microsoft.com/office/officeart/2005/8/layout/hierarchy2"/>
    <dgm:cxn modelId="{EDF0BD37-3AF8-884F-99DB-B9A3E40B8D10}" type="presParOf" srcId="{CF53E9B0-B56C-0E48-BAE0-D5F12353DAA1}" destId="{8EFE0730-7571-004B-BACB-E2D1FAFD01D2}" srcOrd="0" destOrd="0" presId="urn:microsoft.com/office/officeart/2005/8/layout/hierarchy2"/>
    <dgm:cxn modelId="{3E936BA7-1B53-794F-9D93-9A540CCD1DC4}" type="presParOf" srcId="{8EFE0730-7571-004B-BACB-E2D1FAFD01D2}" destId="{F3B223EF-3099-564A-9327-80E725608EFD}" srcOrd="0" destOrd="0" presId="urn:microsoft.com/office/officeart/2005/8/layout/hierarchy2"/>
    <dgm:cxn modelId="{E072CE86-5067-E64B-9BF8-34E87B3C82D5}" type="presParOf" srcId="{8EFE0730-7571-004B-BACB-E2D1FAFD01D2}" destId="{6B1CCC38-DDF5-0B48-93A3-BD15F863F1A1}" srcOrd="1" destOrd="0" presId="urn:microsoft.com/office/officeart/2005/8/layout/hierarchy2"/>
    <dgm:cxn modelId="{4AF90514-1355-F146-B6B9-7D8D4D5AB4D2}" type="presParOf" srcId="{6B1CCC38-DDF5-0B48-93A3-BD15F863F1A1}" destId="{2A5A8376-D9D2-3B43-B75D-9B19481F4D7C}" srcOrd="0" destOrd="0" presId="urn:microsoft.com/office/officeart/2005/8/layout/hierarchy2"/>
    <dgm:cxn modelId="{56C4F479-D4FE-5A43-9D13-FAF2EE002832}" type="presParOf" srcId="{2A5A8376-D9D2-3B43-B75D-9B19481F4D7C}" destId="{7A4219E9-023D-6F42-871A-9EBFCD9A1C85}" srcOrd="0" destOrd="0" presId="urn:microsoft.com/office/officeart/2005/8/layout/hierarchy2"/>
    <dgm:cxn modelId="{105367F1-A7A8-8340-A23F-B486ECB4F253}" type="presParOf" srcId="{6B1CCC38-DDF5-0B48-93A3-BD15F863F1A1}" destId="{C06CE12C-F658-F34D-B376-C77AEA02C7F2}" srcOrd="1" destOrd="0" presId="urn:microsoft.com/office/officeart/2005/8/layout/hierarchy2"/>
    <dgm:cxn modelId="{B49F24FA-810A-FA4F-B33C-1BC0A93C2D33}" type="presParOf" srcId="{C06CE12C-F658-F34D-B376-C77AEA02C7F2}" destId="{6DEAA1B1-6906-D84F-9B21-4271168FE523}" srcOrd="0" destOrd="0" presId="urn:microsoft.com/office/officeart/2005/8/layout/hierarchy2"/>
    <dgm:cxn modelId="{F05766ED-B07A-AD4D-B858-2D0C43A43C3F}" type="presParOf" srcId="{C06CE12C-F658-F34D-B376-C77AEA02C7F2}" destId="{97C0026B-B82A-514A-B457-FC23F775D0B3}" srcOrd="1" destOrd="0" presId="urn:microsoft.com/office/officeart/2005/8/layout/hierarchy2"/>
    <dgm:cxn modelId="{FA867329-DD34-9849-B5A1-93778BF11331}" type="presParOf" srcId="{6B1CCC38-DDF5-0B48-93A3-BD15F863F1A1}" destId="{164865C4-72FD-3F42-9D7A-B070783D1F7A}" srcOrd="2" destOrd="0" presId="urn:microsoft.com/office/officeart/2005/8/layout/hierarchy2"/>
    <dgm:cxn modelId="{76E2B918-5FB4-E440-A280-1276F8F05FCC}" type="presParOf" srcId="{164865C4-72FD-3F42-9D7A-B070783D1F7A}" destId="{C541CCA6-46C6-7347-A0B1-610F1B0EBDA3}" srcOrd="0" destOrd="0" presId="urn:microsoft.com/office/officeart/2005/8/layout/hierarchy2"/>
    <dgm:cxn modelId="{5703753F-D9D5-794F-88FE-E8B7BC612D0D}" type="presParOf" srcId="{6B1CCC38-DDF5-0B48-93A3-BD15F863F1A1}" destId="{648CD39F-CF5C-0947-BF24-839A4BF2DCD4}" srcOrd="3" destOrd="0" presId="urn:microsoft.com/office/officeart/2005/8/layout/hierarchy2"/>
    <dgm:cxn modelId="{B74C296F-9D6D-0E4F-A8E6-14E691037F4B}" type="presParOf" srcId="{648CD39F-CF5C-0947-BF24-839A4BF2DCD4}" destId="{29E6F482-6A95-3346-A0DC-B27A1C5CC21D}" srcOrd="0" destOrd="0" presId="urn:microsoft.com/office/officeart/2005/8/layout/hierarchy2"/>
    <dgm:cxn modelId="{0AB12D55-FC26-BA45-A76F-755B1C2D0BC0}" type="presParOf" srcId="{648CD39F-CF5C-0947-BF24-839A4BF2DCD4}" destId="{0F04956B-AF0C-FB44-B75A-B018DB68EC2A}" srcOrd="1" destOrd="0" presId="urn:microsoft.com/office/officeart/2005/8/layout/hierarchy2"/>
    <dgm:cxn modelId="{90000E89-DD40-8D4C-8EAD-6C2851903319}" type="presParOf" srcId="{6B1CCC38-DDF5-0B48-93A3-BD15F863F1A1}" destId="{5CC1A432-3A7A-A34B-8456-857919133B79}" srcOrd="4" destOrd="0" presId="urn:microsoft.com/office/officeart/2005/8/layout/hierarchy2"/>
    <dgm:cxn modelId="{C25CD303-7DBF-6949-817B-7D2C4FE65D76}" type="presParOf" srcId="{5CC1A432-3A7A-A34B-8456-857919133B79}" destId="{2BF1B7C2-A49F-314C-91EB-007B140883EB}" srcOrd="0" destOrd="0" presId="urn:microsoft.com/office/officeart/2005/8/layout/hierarchy2"/>
    <dgm:cxn modelId="{7795AE11-E6F2-BD4D-BEEC-499F60914334}" type="presParOf" srcId="{6B1CCC38-DDF5-0B48-93A3-BD15F863F1A1}" destId="{567227BD-F9AB-3741-A0BE-31F93491D40C}" srcOrd="5" destOrd="0" presId="urn:microsoft.com/office/officeart/2005/8/layout/hierarchy2"/>
    <dgm:cxn modelId="{936D2E77-0B67-2F48-AAD4-641A5A0B186A}" type="presParOf" srcId="{567227BD-F9AB-3741-A0BE-31F93491D40C}" destId="{A1333045-C61F-2B4F-84B7-02B2FE39490B}" srcOrd="0" destOrd="0" presId="urn:microsoft.com/office/officeart/2005/8/layout/hierarchy2"/>
    <dgm:cxn modelId="{0DB5BA31-D9A8-CF4B-9ADD-F35F3C68D8C0}" type="presParOf" srcId="{567227BD-F9AB-3741-A0BE-31F93491D40C}" destId="{FA9FD9A9-8F02-2B41-A7D1-8445AB2D4368}" srcOrd="1" destOrd="0" presId="urn:microsoft.com/office/officeart/2005/8/layout/hierarchy2"/>
    <dgm:cxn modelId="{34717D8D-3ACC-F745-ABC8-3E512205A3CF}" type="presParOf" srcId="{6B1CCC38-DDF5-0B48-93A3-BD15F863F1A1}" destId="{9F73C2AC-9541-7E40-BE09-EB1A2DC9AF24}" srcOrd="6" destOrd="0" presId="urn:microsoft.com/office/officeart/2005/8/layout/hierarchy2"/>
    <dgm:cxn modelId="{6A277050-6BB3-774C-9828-66C5A666F5B7}" type="presParOf" srcId="{9F73C2AC-9541-7E40-BE09-EB1A2DC9AF24}" destId="{0DB8AF14-C4FD-E142-A87B-6E9E4E95B2E5}" srcOrd="0" destOrd="0" presId="urn:microsoft.com/office/officeart/2005/8/layout/hierarchy2"/>
    <dgm:cxn modelId="{77C4803F-F0E2-5944-90F8-58C808C21AEB}" type="presParOf" srcId="{6B1CCC38-DDF5-0B48-93A3-BD15F863F1A1}" destId="{9D7C9634-7B15-1440-9951-737E0047B146}" srcOrd="7" destOrd="0" presId="urn:microsoft.com/office/officeart/2005/8/layout/hierarchy2"/>
    <dgm:cxn modelId="{810A6F5F-92A9-9145-8000-C92605523EC7}" type="presParOf" srcId="{9D7C9634-7B15-1440-9951-737E0047B146}" destId="{F5595400-8734-ED47-AB14-77264AC1F838}" srcOrd="0" destOrd="0" presId="urn:microsoft.com/office/officeart/2005/8/layout/hierarchy2"/>
    <dgm:cxn modelId="{3FC4D5B4-1A83-4941-AC4B-71469B7794EC}" type="presParOf" srcId="{9D7C9634-7B15-1440-9951-737E0047B146}" destId="{35E91839-6137-2346-9369-E78A929E6221}" srcOrd="1" destOrd="0" presId="urn:microsoft.com/office/officeart/2005/8/layout/hierarchy2"/>
    <dgm:cxn modelId="{AD65A55B-8BFA-E345-99C6-4E3F41C8C41B}" type="presParOf" srcId="{CF53E9B0-B56C-0E48-BAE0-D5F12353DAA1}" destId="{A6935250-9892-F149-B039-12D3412B0D90}" srcOrd="1" destOrd="0" presId="urn:microsoft.com/office/officeart/2005/8/layout/hierarchy2"/>
    <dgm:cxn modelId="{28E3C597-23E3-204E-BF8B-1F116AE52017}" type="presParOf" srcId="{A6935250-9892-F149-B039-12D3412B0D90}" destId="{65DABF87-C7A4-6241-9FE0-521DC53F6F1F}" srcOrd="0" destOrd="0" presId="urn:microsoft.com/office/officeart/2005/8/layout/hierarchy2"/>
    <dgm:cxn modelId="{93861157-32B5-DE40-B6B5-135DF4CFC04B}" type="presParOf" srcId="{A6935250-9892-F149-B039-12D3412B0D90}" destId="{BC373C5B-8AB9-334D-ABEA-869538D0F9F4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67FCACE-1222-4E27-89CD-FDECE67872BD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5E214744-C91F-40C8-904A-CE7DD5AF076D}">
      <dgm:prSet/>
      <dgm:spPr/>
      <dgm:t>
        <a:bodyPr/>
        <a:lstStyle/>
        <a:p>
          <a:r>
            <a:rPr lang="en-US" i="1"/>
            <a:t>“Given school-wide implementation of PBIS with fidelity, we will decrease the number of student suspensions and expulsions by 10% by the end of the school year.” </a:t>
          </a:r>
          <a:endParaRPr lang="en-US"/>
        </a:p>
      </dgm:t>
    </dgm:pt>
    <dgm:pt modelId="{85FC486E-26B1-4DDC-A3C1-1F585B9A616F}" type="parTrans" cxnId="{FE7F358E-121E-4AA7-8506-9DDC265E7050}">
      <dgm:prSet/>
      <dgm:spPr/>
      <dgm:t>
        <a:bodyPr/>
        <a:lstStyle/>
        <a:p>
          <a:endParaRPr lang="en-US"/>
        </a:p>
      </dgm:t>
    </dgm:pt>
    <dgm:pt modelId="{B8D160BB-9CEB-420C-9DC6-DFFE9688D0A0}" type="sibTrans" cxnId="{FE7F358E-121E-4AA7-8506-9DDC265E7050}">
      <dgm:prSet/>
      <dgm:spPr/>
      <dgm:t>
        <a:bodyPr/>
        <a:lstStyle/>
        <a:p>
          <a:endParaRPr lang="en-US"/>
        </a:p>
      </dgm:t>
    </dgm:pt>
    <dgm:pt modelId="{70981840-282A-410B-8BF7-459A295B0538}">
      <dgm:prSet/>
      <dgm:spPr/>
      <dgm:t>
        <a:bodyPr/>
        <a:lstStyle/>
        <a:p>
          <a:r>
            <a:rPr lang="en-US" i="1"/>
            <a:t>“As a result of completing a school climate survey for staff, students, and family members, improvements in three priority areas will be made by the end of the year.” </a:t>
          </a:r>
          <a:endParaRPr lang="en-US"/>
        </a:p>
      </dgm:t>
    </dgm:pt>
    <dgm:pt modelId="{9F695A33-4A15-4BA6-A842-50D3F4F7FCB9}" type="parTrans" cxnId="{21CE2711-3206-4F75-A22D-62709D060C46}">
      <dgm:prSet/>
      <dgm:spPr/>
      <dgm:t>
        <a:bodyPr/>
        <a:lstStyle/>
        <a:p>
          <a:endParaRPr lang="en-US"/>
        </a:p>
      </dgm:t>
    </dgm:pt>
    <dgm:pt modelId="{60EE4F57-40B7-4D70-B0FA-5154DBEADA1D}" type="sibTrans" cxnId="{21CE2711-3206-4F75-A22D-62709D060C46}">
      <dgm:prSet/>
      <dgm:spPr/>
      <dgm:t>
        <a:bodyPr/>
        <a:lstStyle/>
        <a:p>
          <a:endParaRPr lang="en-US"/>
        </a:p>
      </dgm:t>
    </dgm:pt>
    <dgm:pt modelId="{C6D8C070-3A80-AA47-8C43-6588B728851B}" type="pres">
      <dgm:prSet presAssocID="{867FCACE-1222-4E27-89CD-FDECE67872B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E26DB79-6D68-3644-8CF9-57E313747825}" type="pres">
      <dgm:prSet presAssocID="{5E214744-C91F-40C8-904A-CE7DD5AF076D}" presName="hierRoot1" presStyleCnt="0"/>
      <dgm:spPr/>
    </dgm:pt>
    <dgm:pt modelId="{F216228B-3B79-9543-9991-2C4CA2411A1C}" type="pres">
      <dgm:prSet presAssocID="{5E214744-C91F-40C8-904A-CE7DD5AF076D}" presName="composite" presStyleCnt="0"/>
      <dgm:spPr/>
    </dgm:pt>
    <dgm:pt modelId="{D9D23829-5141-A641-8EEF-E8FA0E99D4D6}" type="pres">
      <dgm:prSet presAssocID="{5E214744-C91F-40C8-904A-CE7DD5AF076D}" presName="background" presStyleLbl="node0" presStyleIdx="0" presStyleCnt="2"/>
      <dgm:spPr/>
    </dgm:pt>
    <dgm:pt modelId="{6153756A-84F9-E046-8B61-E54F367A5B67}" type="pres">
      <dgm:prSet presAssocID="{5E214744-C91F-40C8-904A-CE7DD5AF076D}" presName="text" presStyleLbl="fgAcc0" presStyleIdx="0" presStyleCnt="2">
        <dgm:presLayoutVars>
          <dgm:chPref val="3"/>
        </dgm:presLayoutVars>
      </dgm:prSet>
      <dgm:spPr/>
    </dgm:pt>
    <dgm:pt modelId="{11A592B5-EC62-CB49-9C6A-59232D2B8E9B}" type="pres">
      <dgm:prSet presAssocID="{5E214744-C91F-40C8-904A-CE7DD5AF076D}" presName="hierChild2" presStyleCnt="0"/>
      <dgm:spPr/>
    </dgm:pt>
    <dgm:pt modelId="{12D23E91-D44C-4648-8D46-837E8F2247C5}" type="pres">
      <dgm:prSet presAssocID="{70981840-282A-410B-8BF7-459A295B0538}" presName="hierRoot1" presStyleCnt="0"/>
      <dgm:spPr/>
    </dgm:pt>
    <dgm:pt modelId="{8AE52A84-3235-DB4A-8BE5-D4F15FFB631D}" type="pres">
      <dgm:prSet presAssocID="{70981840-282A-410B-8BF7-459A295B0538}" presName="composite" presStyleCnt="0"/>
      <dgm:spPr/>
    </dgm:pt>
    <dgm:pt modelId="{06240B4D-2788-9C40-BA03-E6E492B69282}" type="pres">
      <dgm:prSet presAssocID="{70981840-282A-410B-8BF7-459A295B0538}" presName="background" presStyleLbl="node0" presStyleIdx="1" presStyleCnt="2"/>
      <dgm:spPr/>
    </dgm:pt>
    <dgm:pt modelId="{AB29EE56-824E-F24D-834B-257EF9CB264B}" type="pres">
      <dgm:prSet presAssocID="{70981840-282A-410B-8BF7-459A295B0538}" presName="text" presStyleLbl="fgAcc0" presStyleIdx="1" presStyleCnt="2">
        <dgm:presLayoutVars>
          <dgm:chPref val="3"/>
        </dgm:presLayoutVars>
      </dgm:prSet>
      <dgm:spPr/>
    </dgm:pt>
    <dgm:pt modelId="{CC0B6B14-4FFB-FC4B-90E6-CDBE594270AD}" type="pres">
      <dgm:prSet presAssocID="{70981840-282A-410B-8BF7-459A295B0538}" presName="hierChild2" presStyleCnt="0"/>
      <dgm:spPr/>
    </dgm:pt>
  </dgm:ptLst>
  <dgm:cxnLst>
    <dgm:cxn modelId="{21CE2711-3206-4F75-A22D-62709D060C46}" srcId="{867FCACE-1222-4E27-89CD-FDECE67872BD}" destId="{70981840-282A-410B-8BF7-459A295B0538}" srcOrd="1" destOrd="0" parTransId="{9F695A33-4A15-4BA6-A842-50D3F4F7FCB9}" sibTransId="{60EE4F57-40B7-4D70-B0FA-5154DBEADA1D}"/>
    <dgm:cxn modelId="{D03A6748-74A0-0846-B054-85EEA7582413}" type="presOf" srcId="{70981840-282A-410B-8BF7-459A295B0538}" destId="{AB29EE56-824E-F24D-834B-257EF9CB264B}" srcOrd="0" destOrd="0" presId="urn:microsoft.com/office/officeart/2005/8/layout/hierarchy1"/>
    <dgm:cxn modelId="{FE7F358E-121E-4AA7-8506-9DDC265E7050}" srcId="{867FCACE-1222-4E27-89CD-FDECE67872BD}" destId="{5E214744-C91F-40C8-904A-CE7DD5AF076D}" srcOrd="0" destOrd="0" parTransId="{85FC486E-26B1-4DDC-A3C1-1F585B9A616F}" sibTransId="{B8D160BB-9CEB-420C-9DC6-DFFE9688D0A0}"/>
    <dgm:cxn modelId="{1271DDC8-298C-924B-AE37-F322CE8EBD90}" type="presOf" srcId="{5E214744-C91F-40C8-904A-CE7DD5AF076D}" destId="{6153756A-84F9-E046-8B61-E54F367A5B67}" srcOrd="0" destOrd="0" presId="urn:microsoft.com/office/officeart/2005/8/layout/hierarchy1"/>
    <dgm:cxn modelId="{6CEE91F6-ED98-5D41-B335-E7CA39A9CDDC}" type="presOf" srcId="{867FCACE-1222-4E27-89CD-FDECE67872BD}" destId="{C6D8C070-3A80-AA47-8C43-6588B728851B}" srcOrd="0" destOrd="0" presId="urn:microsoft.com/office/officeart/2005/8/layout/hierarchy1"/>
    <dgm:cxn modelId="{8DC9FAEB-CA7B-F14D-81DF-B0CB9233C897}" type="presParOf" srcId="{C6D8C070-3A80-AA47-8C43-6588B728851B}" destId="{8E26DB79-6D68-3644-8CF9-57E313747825}" srcOrd="0" destOrd="0" presId="urn:microsoft.com/office/officeart/2005/8/layout/hierarchy1"/>
    <dgm:cxn modelId="{36F3B257-AEE2-124C-9DF9-798C9F9D17DC}" type="presParOf" srcId="{8E26DB79-6D68-3644-8CF9-57E313747825}" destId="{F216228B-3B79-9543-9991-2C4CA2411A1C}" srcOrd="0" destOrd="0" presId="urn:microsoft.com/office/officeart/2005/8/layout/hierarchy1"/>
    <dgm:cxn modelId="{5F5A4100-A880-E14F-BFB8-AED8E6743FAA}" type="presParOf" srcId="{F216228B-3B79-9543-9991-2C4CA2411A1C}" destId="{D9D23829-5141-A641-8EEF-E8FA0E99D4D6}" srcOrd="0" destOrd="0" presId="urn:microsoft.com/office/officeart/2005/8/layout/hierarchy1"/>
    <dgm:cxn modelId="{D19EBC47-6296-C14A-8278-76A9A8011A27}" type="presParOf" srcId="{F216228B-3B79-9543-9991-2C4CA2411A1C}" destId="{6153756A-84F9-E046-8B61-E54F367A5B67}" srcOrd="1" destOrd="0" presId="urn:microsoft.com/office/officeart/2005/8/layout/hierarchy1"/>
    <dgm:cxn modelId="{7D7982F0-56BF-2040-8A6E-AF619DC0DAFB}" type="presParOf" srcId="{8E26DB79-6D68-3644-8CF9-57E313747825}" destId="{11A592B5-EC62-CB49-9C6A-59232D2B8E9B}" srcOrd="1" destOrd="0" presId="urn:microsoft.com/office/officeart/2005/8/layout/hierarchy1"/>
    <dgm:cxn modelId="{71C5B063-9347-9241-9B73-3211AB88761E}" type="presParOf" srcId="{C6D8C070-3A80-AA47-8C43-6588B728851B}" destId="{12D23E91-D44C-4648-8D46-837E8F2247C5}" srcOrd="1" destOrd="0" presId="urn:microsoft.com/office/officeart/2005/8/layout/hierarchy1"/>
    <dgm:cxn modelId="{3285E57A-FB8A-C14B-9E26-073C7DCD3D9E}" type="presParOf" srcId="{12D23E91-D44C-4648-8D46-837E8F2247C5}" destId="{8AE52A84-3235-DB4A-8BE5-D4F15FFB631D}" srcOrd="0" destOrd="0" presId="urn:microsoft.com/office/officeart/2005/8/layout/hierarchy1"/>
    <dgm:cxn modelId="{F7C9BBA7-D50F-2F47-AF94-1D1832061DB0}" type="presParOf" srcId="{8AE52A84-3235-DB4A-8BE5-D4F15FFB631D}" destId="{06240B4D-2788-9C40-BA03-E6E492B69282}" srcOrd="0" destOrd="0" presId="urn:microsoft.com/office/officeart/2005/8/layout/hierarchy1"/>
    <dgm:cxn modelId="{A34A3F76-50F5-954D-9E0A-A5E4A2023367}" type="presParOf" srcId="{8AE52A84-3235-DB4A-8BE5-D4F15FFB631D}" destId="{AB29EE56-824E-F24D-834B-257EF9CB264B}" srcOrd="1" destOrd="0" presId="urn:microsoft.com/office/officeart/2005/8/layout/hierarchy1"/>
    <dgm:cxn modelId="{40A1FE1A-7D46-734A-953F-E776D937F2EE}" type="presParOf" srcId="{12D23E91-D44C-4648-8D46-837E8F2247C5}" destId="{CC0B6B14-4FFB-FC4B-90E6-CDBE594270A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C7F731-C764-3F47-A256-B150C8953B46}">
      <dsp:nvSpPr>
        <dsp:cNvPr id="0" name=""/>
        <dsp:cNvSpPr/>
      </dsp:nvSpPr>
      <dsp:spPr>
        <a:xfrm>
          <a:off x="2348864" y="2047"/>
          <a:ext cx="9395459" cy="89838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298" tIns="228190" rIns="182298" bIns="22819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Acknowledging our context</a:t>
          </a:r>
        </a:p>
      </dsp:txBody>
      <dsp:txXfrm>
        <a:off x="2348864" y="2047"/>
        <a:ext cx="9395459" cy="898387"/>
      </dsp:txXfrm>
    </dsp:sp>
    <dsp:sp modelId="{076E8D42-EBD1-4549-882B-DD12654FC5C3}">
      <dsp:nvSpPr>
        <dsp:cNvPr id="0" name=""/>
        <dsp:cNvSpPr/>
      </dsp:nvSpPr>
      <dsp:spPr>
        <a:xfrm>
          <a:off x="0" y="2047"/>
          <a:ext cx="2348864" cy="89838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294" tIns="88741" rIns="124294" bIns="88741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Acknowledging</a:t>
          </a:r>
        </a:p>
      </dsp:txBody>
      <dsp:txXfrm>
        <a:off x="0" y="2047"/>
        <a:ext cx="2348864" cy="898387"/>
      </dsp:txXfrm>
    </dsp:sp>
    <dsp:sp modelId="{532EAF25-BA3E-5641-9F91-4FD0FF1E9C61}">
      <dsp:nvSpPr>
        <dsp:cNvPr id="0" name=""/>
        <dsp:cNvSpPr/>
      </dsp:nvSpPr>
      <dsp:spPr>
        <a:xfrm>
          <a:off x="2348864" y="954338"/>
          <a:ext cx="9395459" cy="898387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accent5">
              <a:hueOff val="-1689636"/>
              <a:satOff val="-4355"/>
              <a:lumOff val="-29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298" tIns="228190" rIns="182298" bIns="22819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Establishing outcomes for action planning</a:t>
          </a:r>
        </a:p>
      </dsp:txBody>
      <dsp:txXfrm>
        <a:off x="2348864" y="954338"/>
        <a:ext cx="9395459" cy="898387"/>
      </dsp:txXfrm>
    </dsp:sp>
    <dsp:sp modelId="{0BC99BA7-295E-7148-B2F4-A63D72D3A47A}">
      <dsp:nvSpPr>
        <dsp:cNvPr id="0" name=""/>
        <dsp:cNvSpPr/>
      </dsp:nvSpPr>
      <dsp:spPr>
        <a:xfrm>
          <a:off x="0" y="954338"/>
          <a:ext cx="2348864" cy="89838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689636"/>
              <a:satOff val="-4355"/>
              <a:lumOff val="-29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294" tIns="88741" rIns="124294" bIns="88741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Establishing</a:t>
          </a:r>
        </a:p>
      </dsp:txBody>
      <dsp:txXfrm>
        <a:off x="0" y="954338"/>
        <a:ext cx="2348864" cy="898387"/>
      </dsp:txXfrm>
    </dsp:sp>
    <dsp:sp modelId="{1003F7EB-2203-004C-8233-E33048103330}">
      <dsp:nvSpPr>
        <dsp:cNvPr id="0" name=""/>
        <dsp:cNvSpPr/>
      </dsp:nvSpPr>
      <dsp:spPr>
        <a:xfrm>
          <a:off x="2348864" y="1906629"/>
          <a:ext cx="9395459" cy="898387"/>
        </a:xfrm>
        <a:prstGeom prst="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298" tIns="228190" rIns="182298" bIns="22819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Understanding and accessing the TFI and SAS</a:t>
          </a:r>
        </a:p>
      </dsp:txBody>
      <dsp:txXfrm>
        <a:off x="2348864" y="1906629"/>
        <a:ext cx="9395459" cy="898387"/>
      </dsp:txXfrm>
    </dsp:sp>
    <dsp:sp modelId="{C752C7C2-D67E-A143-9555-20AF307B6B3F}">
      <dsp:nvSpPr>
        <dsp:cNvPr id="0" name=""/>
        <dsp:cNvSpPr/>
      </dsp:nvSpPr>
      <dsp:spPr>
        <a:xfrm>
          <a:off x="0" y="1906629"/>
          <a:ext cx="2348864" cy="89838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294" tIns="88741" rIns="124294" bIns="88741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Understanding and accessing</a:t>
          </a:r>
        </a:p>
      </dsp:txBody>
      <dsp:txXfrm>
        <a:off x="0" y="1906629"/>
        <a:ext cx="2348864" cy="898387"/>
      </dsp:txXfrm>
    </dsp:sp>
    <dsp:sp modelId="{26BFDEF6-8B6B-B446-B7C7-F2B76159B8AB}">
      <dsp:nvSpPr>
        <dsp:cNvPr id="0" name=""/>
        <dsp:cNvSpPr/>
      </dsp:nvSpPr>
      <dsp:spPr>
        <a:xfrm>
          <a:off x="2348864" y="2858920"/>
          <a:ext cx="9395459" cy="898387"/>
        </a:xfrm>
        <a:prstGeom prst="rect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accent5">
              <a:hueOff val="-5068907"/>
              <a:satOff val="-13064"/>
              <a:lumOff val="-882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298" tIns="228190" rIns="182298" bIns="22819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Exploring the School Climate Survey</a:t>
          </a:r>
        </a:p>
      </dsp:txBody>
      <dsp:txXfrm>
        <a:off x="2348864" y="2858920"/>
        <a:ext cx="9395459" cy="898387"/>
      </dsp:txXfrm>
    </dsp:sp>
    <dsp:sp modelId="{1B0524B4-27AF-F840-9A70-5A37C5EF1650}">
      <dsp:nvSpPr>
        <dsp:cNvPr id="0" name=""/>
        <dsp:cNvSpPr/>
      </dsp:nvSpPr>
      <dsp:spPr>
        <a:xfrm>
          <a:off x="0" y="2858920"/>
          <a:ext cx="2348864" cy="89838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5068907"/>
              <a:satOff val="-13064"/>
              <a:lumOff val="-882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294" tIns="88741" rIns="124294" bIns="88741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Exploring</a:t>
          </a:r>
        </a:p>
      </dsp:txBody>
      <dsp:txXfrm>
        <a:off x="0" y="2858920"/>
        <a:ext cx="2348864" cy="898387"/>
      </dsp:txXfrm>
    </dsp:sp>
    <dsp:sp modelId="{53E5031D-6C7D-1945-BADE-A2610E91AE17}">
      <dsp:nvSpPr>
        <dsp:cNvPr id="0" name=""/>
        <dsp:cNvSpPr/>
      </dsp:nvSpPr>
      <dsp:spPr>
        <a:xfrm>
          <a:off x="2348864" y="3811210"/>
          <a:ext cx="9395459" cy="898387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298" tIns="228190" rIns="182298" bIns="22819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Putting it all together for Action Planning</a:t>
          </a:r>
        </a:p>
      </dsp:txBody>
      <dsp:txXfrm>
        <a:off x="2348864" y="3811210"/>
        <a:ext cx="9395459" cy="898387"/>
      </dsp:txXfrm>
    </dsp:sp>
    <dsp:sp modelId="{6778F72F-52C8-8546-B360-3589DB3F2FC7}">
      <dsp:nvSpPr>
        <dsp:cNvPr id="0" name=""/>
        <dsp:cNvSpPr/>
      </dsp:nvSpPr>
      <dsp:spPr>
        <a:xfrm>
          <a:off x="0" y="3811210"/>
          <a:ext cx="2348864" cy="89838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294" tIns="88741" rIns="124294" bIns="88741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Putting</a:t>
          </a:r>
        </a:p>
      </dsp:txBody>
      <dsp:txXfrm>
        <a:off x="0" y="3811210"/>
        <a:ext cx="2348864" cy="8983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B223EF-3099-564A-9327-80E725608EFD}">
      <dsp:nvSpPr>
        <dsp:cNvPr id="0" name=""/>
        <dsp:cNvSpPr/>
      </dsp:nvSpPr>
      <dsp:spPr>
        <a:xfrm>
          <a:off x="465929" y="2146335"/>
          <a:ext cx="2486938" cy="1243469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Outcomes should be:</a:t>
          </a:r>
        </a:p>
      </dsp:txBody>
      <dsp:txXfrm>
        <a:off x="502349" y="2182755"/>
        <a:ext cx="2414098" cy="1170629"/>
      </dsp:txXfrm>
    </dsp:sp>
    <dsp:sp modelId="{2A5A8376-D9D2-3B43-B75D-9B19481F4D7C}">
      <dsp:nvSpPr>
        <dsp:cNvPr id="0" name=""/>
        <dsp:cNvSpPr/>
      </dsp:nvSpPr>
      <dsp:spPr>
        <a:xfrm rot="17692822">
          <a:off x="2268040" y="1675363"/>
          <a:ext cx="2364431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2364431" y="20214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3391145" y="1636467"/>
        <a:ext cx="118221" cy="118221"/>
      </dsp:txXfrm>
    </dsp:sp>
    <dsp:sp modelId="{6DEAA1B1-6906-D84F-9B21-4271168FE523}">
      <dsp:nvSpPr>
        <dsp:cNvPr id="0" name=""/>
        <dsp:cNvSpPr/>
      </dsp:nvSpPr>
      <dsp:spPr>
        <a:xfrm>
          <a:off x="3947643" y="1351"/>
          <a:ext cx="2486938" cy="124346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Locally determined</a:t>
          </a:r>
        </a:p>
      </dsp:txBody>
      <dsp:txXfrm>
        <a:off x="3984063" y="37771"/>
        <a:ext cx="2414098" cy="1170629"/>
      </dsp:txXfrm>
    </dsp:sp>
    <dsp:sp modelId="{164865C4-72FD-3F42-9D7A-B070783D1F7A}">
      <dsp:nvSpPr>
        <dsp:cNvPr id="0" name=""/>
        <dsp:cNvSpPr/>
      </dsp:nvSpPr>
      <dsp:spPr>
        <a:xfrm rot="19457599">
          <a:off x="2837721" y="2390358"/>
          <a:ext cx="1225069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225069" y="20214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419629" y="2379946"/>
        <a:ext cx="61253" cy="61253"/>
      </dsp:txXfrm>
    </dsp:sp>
    <dsp:sp modelId="{29E6F482-6A95-3346-A0DC-B27A1C5CC21D}">
      <dsp:nvSpPr>
        <dsp:cNvPr id="0" name=""/>
        <dsp:cNvSpPr/>
      </dsp:nvSpPr>
      <dsp:spPr>
        <a:xfrm>
          <a:off x="3947643" y="1431341"/>
          <a:ext cx="2486938" cy="124346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Contextually and culturally relevant</a:t>
          </a:r>
        </a:p>
      </dsp:txBody>
      <dsp:txXfrm>
        <a:off x="3984063" y="1467761"/>
        <a:ext cx="2414098" cy="1170629"/>
      </dsp:txXfrm>
    </dsp:sp>
    <dsp:sp modelId="{5CC1A432-3A7A-A34B-8456-857919133B79}">
      <dsp:nvSpPr>
        <dsp:cNvPr id="0" name=""/>
        <dsp:cNvSpPr/>
      </dsp:nvSpPr>
      <dsp:spPr>
        <a:xfrm rot="2142401">
          <a:off x="2837721" y="3105353"/>
          <a:ext cx="1225069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225069" y="20214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419629" y="3094941"/>
        <a:ext cx="61253" cy="61253"/>
      </dsp:txXfrm>
    </dsp:sp>
    <dsp:sp modelId="{A1333045-C61F-2B4F-84B7-02B2FE39490B}">
      <dsp:nvSpPr>
        <dsp:cNvPr id="0" name=""/>
        <dsp:cNvSpPr/>
      </dsp:nvSpPr>
      <dsp:spPr>
        <a:xfrm>
          <a:off x="3947643" y="2861330"/>
          <a:ext cx="2486938" cy="124346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Observable and measurable</a:t>
          </a:r>
        </a:p>
      </dsp:txBody>
      <dsp:txXfrm>
        <a:off x="3984063" y="2897750"/>
        <a:ext cx="2414098" cy="1170629"/>
      </dsp:txXfrm>
    </dsp:sp>
    <dsp:sp modelId="{9F73C2AC-9541-7E40-BE09-EB1A2DC9AF24}">
      <dsp:nvSpPr>
        <dsp:cNvPr id="0" name=""/>
        <dsp:cNvSpPr/>
      </dsp:nvSpPr>
      <dsp:spPr>
        <a:xfrm rot="3907178">
          <a:off x="2268040" y="3820347"/>
          <a:ext cx="2364431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2364431" y="20214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3391145" y="3781451"/>
        <a:ext cx="118221" cy="118221"/>
      </dsp:txXfrm>
    </dsp:sp>
    <dsp:sp modelId="{F5595400-8734-ED47-AB14-77264AC1F838}">
      <dsp:nvSpPr>
        <dsp:cNvPr id="0" name=""/>
        <dsp:cNvSpPr/>
      </dsp:nvSpPr>
      <dsp:spPr>
        <a:xfrm>
          <a:off x="3947643" y="4291320"/>
          <a:ext cx="2486938" cy="124346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Summarized in goal statements</a:t>
          </a:r>
        </a:p>
      </dsp:txBody>
      <dsp:txXfrm>
        <a:off x="3984063" y="4327740"/>
        <a:ext cx="2414098" cy="1170629"/>
      </dsp:txXfrm>
    </dsp:sp>
    <dsp:sp modelId="{65DABF87-C7A4-6241-9FE0-521DC53F6F1F}">
      <dsp:nvSpPr>
        <dsp:cNvPr id="0" name=""/>
        <dsp:cNvSpPr/>
      </dsp:nvSpPr>
      <dsp:spPr>
        <a:xfrm>
          <a:off x="465929" y="4292671"/>
          <a:ext cx="2486938" cy="1243469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Consider using a “SMART Goal Format”</a:t>
          </a:r>
        </a:p>
      </dsp:txBody>
      <dsp:txXfrm>
        <a:off x="502349" y="4329091"/>
        <a:ext cx="2414098" cy="117062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D23829-5141-A641-8EEF-E8FA0E99D4D6}">
      <dsp:nvSpPr>
        <dsp:cNvPr id="0" name=""/>
        <dsp:cNvSpPr/>
      </dsp:nvSpPr>
      <dsp:spPr>
        <a:xfrm>
          <a:off x="131700" y="1448"/>
          <a:ext cx="4429178" cy="28125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53756A-84F9-E046-8B61-E54F367A5B67}">
      <dsp:nvSpPr>
        <dsp:cNvPr id="0" name=""/>
        <dsp:cNvSpPr/>
      </dsp:nvSpPr>
      <dsp:spPr>
        <a:xfrm>
          <a:off x="623831" y="468973"/>
          <a:ext cx="4429178" cy="28125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i="1" kern="1200"/>
            <a:t>“Given school-wide implementation of PBIS with fidelity, we will decrease the number of student suspensions and expulsions by 10% by the end of the school year.” </a:t>
          </a:r>
          <a:endParaRPr lang="en-US" sz="2500" kern="1200"/>
        </a:p>
      </dsp:txBody>
      <dsp:txXfrm>
        <a:off x="706207" y="551349"/>
        <a:ext cx="4264426" cy="2647776"/>
      </dsp:txXfrm>
    </dsp:sp>
    <dsp:sp modelId="{06240B4D-2788-9C40-BA03-E6E492B69282}">
      <dsp:nvSpPr>
        <dsp:cNvPr id="0" name=""/>
        <dsp:cNvSpPr/>
      </dsp:nvSpPr>
      <dsp:spPr>
        <a:xfrm>
          <a:off x="5545140" y="1448"/>
          <a:ext cx="4429178" cy="28125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29EE56-824E-F24D-834B-257EF9CB264B}">
      <dsp:nvSpPr>
        <dsp:cNvPr id="0" name=""/>
        <dsp:cNvSpPr/>
      </dsp:nvSpPr>
      <dsp:spPr>
        <a:xfrm>
          <a:off x="6037271" y="468973"/>
          <a:ext cx="4429178" cy="28125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i="1" kern="1200"/>
            <a:t>“As a result of completing a school climate survey for staff, students, and family members, improvements in three priority areas will be made by the end of the year.” </a:t>
          </a:r>
          <a:endParaRPr lang="en-US" sz="2500" kern="1200"/>
        </a:p>
      </dsp:txBody>
      <dsp:txXfrm>
        <a:off x="6119647" y="551349"/>
        <a:ext cx="4264426" cy="26477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VerticalHollowActionList">
  <dgm:title val="Vertical Hollow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solidFgAcc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AD3F5F-03CD-DC41-96C8-F3247A470B2A}" type="datetimeFigureOut">
              <a:rPr lang="en-US" smtClean="0"/>
              <a:t>1/25/21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0FD512-BDA8-9C49-ADA6-D377D6FF4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412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Rectangle 7"/>
          <p:cNvSpPr>
            <a:spLocks noGrp="1"/>
          </p:cNvSpPr>
          <p:nvPr>
            <p:ph type="sldNum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1428" tIns="45715" rIns="91428" bIns="45715"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Arial"/>
                <a:ea typeface="ＭＳ Ｐゴシック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Arial"/>
              </a:defRPr>
            </a:lvl5pPr>
          </a:lstStyle>
          <a:p>
            <a:pPr marL="0" lvl="0" indent="0" algn="r" eaLnBrk="1" hangingPunct="1">
              <a:spcBef>
                <a:spcPct val="0"/>
              </a:spcBef>
            </a:pPr>
            <a:fld id="{6D0A323B-FE7A-42F0-A232-5827DB6300FA}" type="slidenum">
              <a:rPr lang="en-US" altLang="en-US">
                <a:latin typeface="Times New Roman" charset="0"/>
              </a:rPr>
              <a:t>1</a:t>
            </a:fld>
            <a:endParaRPr lang="en-US" altLang="en-US">
              <a:latin typeface="Times New Roman" charset="0"/>
            </a:endParaRPr>
          </a:p>
        </p:txBody>
      </p:sp>
      <p:sp>
        <p:nvSpPr>
          <p:cNvPr id="144386" name="Rectangle 2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50838" y="704850"/>
            <a:ext cx="6175375" cy="3475038"/>
          </a:xfrm>
          <a:prstGeom prst="rect">
            <a:avLst/>
          </a:prstGeom>
          <a:noFill/>
          <a:ln>
            <a:miter lim="800000"/>
          </a:ln>
        </p:spPr>
      </p:sp>
      <p:sp>
        <p:nvSpPr>
          <p:cNvPr id="144387" name="Rectangle 3"/>
          <p:cNvSpPr>
            <a:spLocks noGrp="1"/>
          </p:cNvSpPr>
          <p:nvPr>
            <p:ph type="body" idx="3"/>
          </p:nvPr>
        </p:nvSpPr>
        <p:spPr>
          <a:xfrm>
            <a:off x="915988" y="4421188"/>
            <a:ext cx="5027612" cy="41719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00282" tIns="50141" rIns="100282" bIns="50141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Arial"/>
                <a:ea typeface="ＭＳ Ｐゴシック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Arial"/>
              </a:defRPr>
            </a:lvl5pPr>
          </a:lstStyle>
          <a:p>
            <a:pPr marL="0" lvl="0" indent="0" eaLnBrk="1" hangingPunct="1">
              <a:spcBef>
                <a:spcPct val="0"/>
              </a:spcBef>
            </a:pPr>
            <a:endParaRPr lang="en-US" alt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5611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Image Placeholder 1">
            <a:extLst>
              <a:ext uri="{FF2B5EF4-FFF2-40B4-BE49-F238E27FC236}">
                <a16:creationId xmlns:a16="http://schemas.microsoft.com/office/drawing/2014/main" id="{9B017A49-2096-D944-88B9-7EBD97275DE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0" name="Notes Placeholder 2">
            <a:extLst>
              <a:ext uri="{FF2B5EF4-FFF2-40B4-BE49-F238E27FC236}">
                <a16:creationId xmlns:a16="http://schemas.microsoft.com/office/drawing/2014/main" id="{330319B1-F096-DB44-B91C-6F068E45DC5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 typeface="Arial"/>
              <a:buChar char="•"/>
              <a:defRPr/>
            </a:pPr>
            <a:r>
              <a:rPr lang="en-US" altLang="en-US" sz="1200" dirty="0"/>
              <a:t> Assess current status and fidelity of implementation (school-wide)</a:t>
            </a:r>
          </a:p>
          <a:p>
            <a:pPr>
              <a:buFont typeface="Arial"/>
              <a:buChar char="•"/>
              <a:defRPr/>
            </a:pPr>
            <a:r>
              <a:rPr lang="en-US" altLang="en-US" sz="1200" dirty="0"/>
              <a:t> Assess impact on students</a:t>
            </a:r>
          </a:p>
          <a:p>
            <a:pPr>
              <a:buFont typeface="Arial"/>
              <a:buChar char="•"/>
              <a:defRPr/>
            </a:pPr>
            <a:r>
              <a:rPr lang="en-US" altLang="en-US" sz="1200" dirty="0"/>
              <a:t> Prioritize areas for change</a:t>
            </a:r>
          </a:p>
          <a:p>
            <a:pPr>
              <a:buFont typeface="Arial"/>
              <a:buChar char="•"/>
              <a:defRPr/>
            </a:pPr>
            <a:r>
              <a:rPr lang="en-US" altLang="en-US" sz="1200" dirty="0"/>
              <a:t> Acknowledge incremental success along the way</a:t>
            </a:r>
          </a:p>
          <a:p>
            <a:pPr>
              <a:buFont typeface="Arial"/>
              <a:buChar char="•"/>
              <a:defRPr/>
            </a:pPr>
            <a:r>
              <a:rPr lang="en-US" altLang="en-US" sz="1200" dirty="0"/>
              <a:t> Show staff you value and use their input to make changes (SAS)</a:t>
            </a:r>
          </a:p>
          <a:p>
            <a:pPr>
              <a:buFont typeface="Arial"/>
              <a:buChar char="•"/>
              <a:defRPr/>
            </a:pPr>
            <a:r>
              <a:rPr lang="en-US" altLang="en-US" sz="1200" dirty="0"/>
              <a:t> Reward staff and student performance</a:t>
            </a:r>
          </a:p>
          <a:p>
            <a:pPr>
              <a:buFont typeface="Arial"/>
              <a:buChar char="•"/>
              <a:defRPr/>
            </a:pPr>
            <a:r>
              <a:rPr lang="en-US" altLang="en-US" sz="1200" dirty="0"/>
              <a:t> Determine breaks between </a:t>
            </a:r>
            <a:r>
              <a:rPr lang="ja-JP" altLang="en-US" sz="1200"/>
              <a:t>“</a:t>
            </a:r>
            <a:r>
              <a:rPr lang="en-US" altLang="ja-JP" sz="1200" dirty="0"/>
              <a:t>roll-outs</a:t>
            </a:r>
            <a:r>
              <a:rPr lang="ja-JP" altLang="en-US" sz="1200"/>
              <a:t>”</a:t>
            </a:r>
            <a:endParaRPr lang="en-US" altLang="ja-JP" sz="1200" dirty="0"/>
          </a:p>
          <a:p>
            <a:pPr>
              <a:buFont typeface="Arial"/>
              <a:buChar char="•"/>
              <a:defRPr/>
            </a:pPr>
            <a:r>
              <a:rPr lang="en-US" altLang="ja-JP" sz="1200" dirty="0"/>
              <a:t> Share results with stakeholders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48131" name="Slide Number Placeholder 3">
            <a:extLst>
              <a:ext uri="{FF2B5EF4-FFF2-40B4-BE49-F238E27FC236}">
                <a16:creationId xmlns:a16="http://schemas.microsoft.com/office/drawing/2014/main" id="{2215F875-C54C-0546-9669-F173FA3692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9pPr>
          </a:lstStyle>
          <a:p>
            <a:fld id="{4B308A4F-27DF-7548-B08E-110124923B1F}" type="slidenum">
              <a:rPr lang="en-US" altLang="en-US">
                <a:latin typeface="Calibri" panose="020F0502020204030204" pitchFamily="34" charset="0"/>
              </a:rPr>
              <a:pPr/>
              <a:t>12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4572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>
            <a:extLst>
              <a:ext uri="{FF2B5EF4-FFF2-40B4-BE49-F238E27FC236}">
                <a16:creationId xmlns:a16="http://schemas.microsoft.com/office/drawing/2014/main" id="{86B7E0EB-CCF7-AE4F-A5A7-C8C8B7D5D35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2" name="Notes Placeholder 2">
            <a:extLst>
              <a:ext uri="{FF2B5EF4-FFF2-40B4-BE49-F238E27FC236}">
                <a16:creationId xmlns:a16="http://schemas.microsoft.com/office/drawing/2014/main" id="{126AF936-3797-464C-A5D1-06895265527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panose="020B0600070205080204" pitchFamily="34" charset="-128"/>
              </a:rPr>
              <a:t>Amy</a:t>
            </a:r>
          </a:p>
        </p:txBody>
      </p:sp>
      <p:sp>
        <p:nvSpPr>
          <p:cNvPr id="51203" name="Slide Number Placeholder 3">
            <a:extLst>
              <a:ext uri="{FF2B5EF4-FFF2-40B4-BE49-F238E27FC236}">
                <a16:creationId xmlns:a16="http://schemas.microsoft.com/office/drawing/2014/main" id="{79BD07DB-68CB-E743-9296-524FBEBF82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9pPr>
          </a:lstStyle>
          <a:p>
            <a:fld id="{DECAEFD6-44FB-124A-B7A2-E07BFBF4436A}" type="slidenum">
              <a:rPr lang="en-US" altLang="en-US">
                <a:latin typeface="Calibri" panose="020F0502020204030204" pitchFamily="34" charset="0"/>
              </a:rPr>
              <a:pPr/>
              <a:t>14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84132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hape 199">
            <a:extLst>
              <a:ext uri="{FF2B5EF4-FFF2-40B4-BE49-F238E27FC236}">
                <a16:creationId xmlns:a16="http://schemas.microsoft.com/office/drawing/2014/main" id="{701DE013-E559-5749-A65A-2F2AD0D836B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Amy</a:t>
            </a:r>
          </a:p>
        </p:txBody>
      </p:sp>
      <p:sp>
        <p:nvSpPr>
          <p:cNvPr id="53250" name="Shape 200">
            <a:extLst>
              <a:ext uri="{FF2B5EF4-FFF2-40B4-BE49-F238E27FC236}">
                <a16:creationId xmlns:a16="http://schemas.microsoft.com/office/drawing/2014/main" id="{72219EDE-2824-3949-A45C-4236009F5E62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2803285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www.pbis.org</a:t>
            </a:r>
            <a:r>
              <a:rPr lang="en-US" dirty="0"/>
              <a:t>/resource/conducting-the-tiered-fidelity-inventory-and-walkthrough-remotely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0FD512-BDA8-9C49-ADA6-D377D6FF4C4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8461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Shape 2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2" name="Shape 22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9385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Image Placeholder 1">
            <a:extLst>
              <a:ext uri="{FF2B5EF4-FFF2-40B4-BE49-F238E27FC236}">
                <a16:creationId xmlns:a16="http://schemas.microsoft.com/office/drawing/2014/main" id="{116FE666-62EA-0C44-AD9A-D848808C0F2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8" name="Notes Placeholder 2">
            <a:extLst>
              <a:ext uri="{FF2B5EF4-FFF2-40B4-BE49-F238E27FC236}">
                <a16:creationId xmlns:a16="http://schemas.microsoft.com/office/drawing/2014/main" id="{179B6B72-0605-C24E-BAD4-3A4BBEB290C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panose="020B0600070205080204" pitchFamily="34" charset="-128"/>
              </a:rPr>
              <a:t>Sherry</a:t>
            </a:r>
          </a:p>
        </p:txBody>
      </p:sp>
      <p:sp>
        <p:nvSpPr>
          <p:cNvPr id="55299" name="Slide Number Placeholder 3">
            <a:extLst>
              <a:ext uri="{FF2B5EF4-FFF2-40B4-BE49-F238E27FC236}">
                <a16:creationId xmlns:a16="http://schemas.microsoft.com/office/drawing/2014/main" id="{B9BC7CF9-D025-AC47-B819-69F71B12D5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9pPr>
          </a:lstStyle>
          <a:p>
            <a:fld id="{6724DAA8-BDD0-F84B-80F6-DEE4495149F8}" type="slidenum">
              <a:rPr lang="en-US" altLang="en-US">
                <a:latin typeface="Calibri" panose="020F0502020204030204" pitchFamily="34" charset="0"/>
              </a:rPr>
              <a:pPr/>
              <a:t>18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26597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lide Image Placeholder 1">
            <a:extLst>
              <a:ext uri="{FF2B5EF4-FFF2-40B4-BE49-F238E27FC236}">
                <a16:creationId xmlns:a16="http://schemas.microsoft.com/office/drawing/2014/main" id="{D794A122-41DC-B14C-8417-0833600FE3A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6" name="Notes Placeholder 2">
            <a:extLst>
              <a:ext uri="{FF2B5EF4-FFF2-40B4-BE49-F238E27FC236}">
                <a16:creationId xmlns:a16="http://schemas.microsoft.com/office/drawing/2014/main" id="{465160AB-E4F2-AA45-911A-5C0C6D444A7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panose="020B0600070205080204" pitchFamily="34" charset="-128"/>
              </a:rPr>
              <a:t>Sherry</a:t>
            </a:r>
          </a:p>
        </p:txBody>
      </p:sp>
      <p:sp>
        <p:nvSpPr>
          <p:cNvPr id="57347" name="Slide Number Placeholder 3">
            <a:extLst>
              <a:ext uri="{FF2B5EF4-FFF2-40B4-BE49-F238E27FC236}">
                <a16:creationId xmlns:a16="http://schemas.microsoft.com/office/drawing/2014/main" id="{163EB1EF-52FC-F14A-A831-CEEAAA8C45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9pPr>
          </a:lstStyle>
          <a:p>
            <a:fld id="{62F56A45-9DFC-8243-BFD8-37828F4D0AEF}" type="slidenum">
              <a:rPr lang="en-US" altLang="en-US">
                <a:latin typeface="Calibri" panose="020F0502020204030204" pitchFamily="34" charset="0"/>
              </a:rPr>
              <a:pPr/>
              <a:t>19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9921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TFI Walkthrough</a:t>
            </a:r>
            <a:r>
              <a:rPr lang="en-US" baseline="0" dirty="0"/>
              <a:t> Tool is Appendix A: pages 27-28 of the TFI.  This is a tool that is used by a coach/external person to complete prior to the TFI. The first page provides an overview and the questions to ask staff and students. The second page is a place for recording the information. This provides an efficient way to calculate the percentages to assist with the TFI items.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0FD512-BDA8-9C49-ADA6-D377D6FF4C4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474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Image Placeholder 1">
            <a:extLst>
              <a:ext uri="{FF2B5EF4-FFF2-40B4-BE49-F238E27FC236}">
                <a16:creationId xmlns:a16="http://schemas.microsoft.com/office/drawing/2014/main" id="{608AE092-F5D4-B740-A53E-80F9B382C02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4" name="Notes Placeholder 2">
            <a:extLst>
              <a:ext uri="{FF2B5EF4-FFF2-40B4-BE49-F238E27FC236}">
                <a16:creationId xmlns:a16="http://schemas.microsoft.com/office/drawing/2014/main" id="{E374C5CA-92A0-CA46-90B7-35F77BDA5A8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panose="020B0600070205080204" pitchFamily="34" charset="-128"/>
              </a:rPr>
              <a:t>Sherry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59395" name="Slide Number Placeholder 3">
            <a:extLst>
              <a:ext uri="{FF2B5EF4-FFF2-40B4-BE49-F238E27FC236}">
                <a16:creationId xmlns:a16="http://schemas.microsoft.com/office/drawing/2014/main" id="{95F6BA02-E681-494D-805D-EB8262777E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9pPr>
          </a:lstStyle>
          <a:p>
            <a:fld id="{A04E98F4-21F6-134E-82DD-92CB1D825BDA}" type="slidenum">
              <a:rPr lang="en-US" altLang="en-US">
                <a:latin typeface="Calibri" panose="020F0502020204030204" pitchFamily="34" charset="0"/>
              </a:rPr>
              <a:pPr/>
              <a:t>21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52160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Slide Image Placeholder 1">
            <a:extLst>
              <a:ext uri="{FF2B5EF4-FFF2-40B4-BE49-F238E27FC236}">
                <a16:creationId xmlns:a16="http://schemas.microsoft.com/office/drawing/2014/main" id="{28FD5430-6FE5-B24D-8D3F-74F29C8CBDF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0" name="Notes Placeholder 2">
            <a:extLst>
              <a:ext uri="{FF2B5EF4-FFF2-40B4-BE49-F238E27FC236}">
                <a16:creationId xmlns:a16="http://schemas.microsoft.com/office/drawing/2014/main" id="{C526AC16-3494-E946-90B6-5B7FB8823F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63491" name="Slide Number Placeholder 3">
            <a:extLst>
              <a:ext uri="{FF2B5EF4-FFF2-40B4-BE49-F238E27FC236}">
                <a16:creationId xmlns:a16="http://schemas.microsoft.com/office/drawing/2014/main" id="{79200970-2A45-5245-8872-DB52354565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9pPr>
          </a:lstStyle>
          <a:p>
            <a:fld id="{FD1BBE2B-38B6-6449-B21C-3A9D2DB461AA}" type="slidenum">
              <a:rPr lang="en-US" altLang="en-US">
                <a:latin typeface="Calibri" panose="020F0502020204030204" pitchFamily="34" charset="0"/>
              </a:rPr>
              <a:pPr/>
              <a:t>24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FD4894D6-5982-E040-A0E9-FD28D43CEBF7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DRAFT 12 19 2018</a:t>
            </a:r>
          </a:p>
        </p:txBody>
      </p:sp>
    </p:spTree>
    <p:extLst>
      <p:ext uri="{BB962C8B-B14F-4D97-AF65-F5344CB8AC3E}">
        <p14:creationId xmlns:p14="http://schemas.microsoft.com/office/powerpoint/2010/main" val="5636768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>
            <a:extLst>
              <a:ext uri="{FF2B5EF4-FFF2-40B4-BE49-F238E27FC236}">
                <a16:creationId xmlns:a16="http://schemas.microsoft.com/office/drawing/2014/main" id="{D7A39380-4E16-C349-84C2-D305FA1B1E6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defTabSz="914400">
              <a:spcBef>
                <a:spcPct val="0"/>
              </a:spcBef>
            </a:pPr>
            <a:fld id="{916208B4-AD0B-BC43-AA23-79CD5F6C2BC6}" type="slidenum">
              <a:rPr lang="en-US" altLang="en-US" sz="1100">
                <a:latin typeface="Arial" panose="020B0604020202020204" pitchFamily="34" charset="0"/>
              </a:rPr>
              <a:pPr defTabSz="914400">
                <a:spcBef>
                  <a:spcPct val="0"/>
                </a:spcBef>
              </a:pPr>
              <a:t>4</a:t>
            </a:fld>
            <a:endParaRPr lang="en-US" altLang="en-US" sz="1100">
              <a:latin typeface="Arial" panose="020B0604020202020204" pitchFamily="34" charset="0"/>
            </a:endParaRPr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DCF38C43-BE33-414F-A357-DA17C2EC6B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4013" y="0"/>
            <a:ext cx="3184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6" rIns="91410" bIns="45706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B76742BB-A0A1-D34F-9007-2143306132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4013" y="8686800"/>
            <a:ext cx="3184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510" tIns="44462" rIns="90510" bIns="44462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300"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29700" name="Rectangle 4">
            <a:extLst>
              <a:ext uri="{FF2B5EF4-FFF2-40B4-BE49-F238E27FC236}">
                <a16:creationId xmlns:a16="http://schemas.microsoft.com/office/drawing/2014/main" id="{4C9ADC55-A259-3343-9888-67EEF21F1E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686800"/>
            <a:ext cx="3184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6" rIns="91410" bIns="45706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29701" name="Rectangle 5">
            <a:extLst>
              <a:ext uri="{FF2B5EF4-FFF2-40B4-BE49-F238E27FC236}">
                <a16:creationId xmlns:a16="http://schemas.microsoft.com/office/drawing/2014/main" id="{21DCAB47-800F-6E4A-A9C4-FC07E7CB43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3184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6" rIns="91410" bIns="45706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29702" name="Rectangle 6">
            <a:extLst>
              <a:ext uri="{FF2B5EF4-FFF2-40B4-BE49-F238E27FC236}">
                <a16:creationId xmlns:a16="http://schemas.microsoft.com/office/drawing/2014/main" id="{41008238-417C-B543-B432-F4E357FCABB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98463" y="693738"/>
            <a:ext cx="6065837" cy="3413125"/>
          </a:xfrm>
          <a:noFill/>
          <a:ln cap="flat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703" name="Rectangle 7">
            <a:extLst>
              <a:ext uri="{FF2B5EF4-FFF2-40B4-BE49-F238E27FC236}">
                <a16:creationId xmlns:a16="http://schemas.microsoft.com/office/drawing/2014/main" id="{3254DB20-8511-C54A-8695-FAA906406A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85838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510" tIns="44462" rIns="90510" bIns="44462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DATA</a:t>
            </a:r>
          </a:p>
        </p:txBody>
      </p:sp>
    </p:spTree>
    <p:extLst>
      <p:ext uri="{BB962C8B-B14F-4D97-AF65-F5344CB8AC3E}">
        <p14:creationId xmlns:p14="http://schemas.microsoft.com/office/powerpoint/2010/main" val="14343650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Shape 332">
            <a:extLst>
              <a:ext uri="{FF2B5EF4-FFF2-40B4-BE49-F238E27FC236}">
                <a16:creationId xmlns:a16="http://schemas.microsoft.com/office/drawing/2014/main" id="{6DC1CCCB-3A45-FA4A-B313-7C58A119A60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Amy</a:t>
            </a:r>
          </a:p>
        </p:txBody>
      </p:sp>
      <p:sp>
        <p:nvSpPr>
          <p:cNvPr id="68610" name="Shape 333">
            <a:extLst>
              <a:ext uri="{FF2B5EF4-FFF2-40B4-BE49-F238E27FC236}">
                <a16:creationId xmlns:a16="http://schemas.microsoft.com/office/drawing/2014/main" id="{BF7CDB96-F85B-2040-B402-C6347D8F8E31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22812103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hape 346">
            <a:extLst>
              <a:ext uri="{FF2B5EF4-FFF2-40B4-BE49-F238E27FC236}">
                <a16:creationId xmlns:a16="http://schemas.microsoft.com/office/drawing/2014/main" id="{AFC5AAD8-FB7D-3244-92FC-FCDAAA876B1F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2" name="Shape 347">
            <a:extLst>
              <a:ext uri="{FF2B5EF4-FFF2-40B4-BE49-F238E27FC236}">
                <a16:creationId xmlns:a16="http://schemas.microsoft.com/office/drawing/2014/main" id="{B277AFD6-8431-F647-A4CA-22D2D48C107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Amy</a:t>
            </a:r>
          </a:p>
        </p:txBody>
      </p:sp>
      <p:sp>
        <p:nvSpPr>
          <p:cNvPr id="66563" name="Shape 348">
            <a:extLst>
              <a:ext uri="{FF2B5EF4-FFF2-40B4-BE49-F238E27FC236}">
                <a16:creationId xmlns:a16="http://schemas.microsoft.com/office/drawing/2014/main" id="{7CBCFF65-8AF6-6747-843C-57EC7EDD05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Clr>
                <a:srgbClr val="000000"/>
              </a:buClr>
              <a:buSzPct val="25000"/>
            </a:pPr>
            <a:fld id="{2E12BCB2-94A0-BD4B-BBD4-939E4FFD7BF1}" type="slidenum">
              <a:rPr lang="en-US" altLang="en-US">
                <a:latin typeface="Calibri" panose="020F0502020204030204" pitchFamily="34" charset="0"/>
              </a:rPr>
              <a:pPr>
                <a:buClr>
                  <a:srgbClr val="000000"/>
                </a:buClr>
                <a:buSzPct val="25000"/>
              </a:pPr>
              <a:t>28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04271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Slide Image Placeholder 1">
            <a:extLst>
              <a:ext uri="{FF2B5EF4-FFF2-40B4-BE49-F238E27FC236}">
                <a16:creationId xmlns:a16="http://schemas.microsoft.com/office/drawing/2014/main" id="{E1322CDD-2317-7E47-AC80-7C64601BB22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8" name="Notes Placeholder 2">
            <a:extLst>
              <a:ext uri="{FF2B5EF4-FFF2-40B4-BE49-F238E27FC236}">
                <a16:creationId xmlns:a16="http://schemas.microsoft.com/office/drawing/2014/main" id="{D4032696-EF27-5941-BFF7-2D90F49646D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Amy</a:t>
            </a:r>
          </a:p>
        </p:txBody>
      </p:sp>
      <p:sp>
        <p:nvSpPr>
          <p:cNvPr id="70659" name="Slide Number Placeholder 3">
            <a:extLst>
              <a:ext uri="{FF2B5EF4-FFF2-40B4-BE49-F238E27FC236}">
                <a16:creationId xmlns:a16="http://schemas.microsoft.com/office/drawing/2014/main" id="{FC99D3FC-BAB5-9743-830E-F0F800509B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SzPct val="25000"/>
            </a:pPr>
            <a:fld id="{8DB89CDD-0621-9649-B7D9-DCCDC766867F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pPr>
                <a:buSzPct val="25000"/>
              </a:pPr>
              <a:t>30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525851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Shape 367"/>
          <p:cNvSpPr txBox="1">
            <a:spLocks noGrp="1"/>
          </p:cNvSpPr>
          <p:nvPr>
            <p:ph type="body" idx="1"/>
          </p:nvPr>
        </p:nvSpPr>
        <p:spPr>
          <a:xfrm>
            <a:off x="685800" y="4344024"/>
            <a:ext cx="5486400" cy="4114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68" name="Shape 3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6702483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Shape 374"/>
          <p:cNvSpPr txBox="1">
            <a:spLocks noGrp="1"/>
          </p:cNvSpPr>
          <p:nvPr>
            <p:ph type="sldNum" idx="12"/>
          </p:nvPr>
        </p:nvSpPr>
        <p:spPr>
          <a:xfrm>
            <a:off x="3884612" y="8684926"/>
            <a:ext cx="2971800" cy="457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32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" name="Shape 3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76" name="Shape 376"/>
          <p:cNvSpPr txBox="1">
            <a:spLocks noGrp="1"/>
          </p:cNvSpPr>
          <p:nvPr>
            <p:ph type="body" idx="1"/>
          </p:nvPr>
        </p:nvSpPr>
        <p:spPr>
          <a:xfrm>
            <a:off x="685800" y="4344024"/>
            <a:ext cx="5486400" cy="41145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7494584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Shape 381"/>
          <p:cNvSpPr txBox="1">
            <a:spLocks noGrp="1"/>
          </p:cNvSpPr>
          <p:nvPr>
            <p:ph type="body" idx="1"/>
          </p:nvPr>
        </p:nvSpPr>
        <p:spPr>
          <a:xfrm>
            <a:off x="685800" y="4344024"/>
            <a:ext cx="5486400" cy="4114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82" name="Shape 3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5617471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Shape 388"/>
          <p:cNvSpPr txBox="1">
            <a:spLocks noGrp="1"/>
          </p:cNvSpPr>
          <p:nvPr>
            <p:ph type="body" idx="1"/>
          </p:nvPr>
        </p:nvSpPr>
        <p:spPr>
          <a:xfrm>
            <a:off x="685800" y="4344024"/>
            <a:ext cx="5486400" cy="4114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89" name="Shape 3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0299847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Shape 397"/>
          <p:cNvSpPr txBox="1">
            <a:spLocks noGrp="1"/>
          </p:cNvSpPr>
          <p:nvPr>
            <p:ph type="body" idx="1"/>
          </p:nvPr>
        </p:nvSpPr>
        <p:spPr>
          <a:xfrm>
            <a:off x="685800" y="4344024"/>
            <a:ext cx="5486400" cy="4114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98" name="Shape 3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9017371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Shape 403"/>
          <p:cNvSpPr txBox="1">
            <a:spLocks noGrp="1"/>
          </p:cNvSpPr>
          <p:nvPr>
            <p:ph type="body" idx="1"/>
          </p:nvPr>
        </p:nvSpPr>
        <p:spPr>
          <a:xfrm>
            <a:off x="685800" y="4344024"/>
            <a:ext cx="5486400" cy="4114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404" name="Shape 4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28195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Amy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0BA92F-C56D-1F4B-AE3F-461303E84D9E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069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Office discipline referrals, attendance, and even academic performance may be more difficult to collect as schools move between learning modes.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0FD512-BDA8-9C49-ADA6-D377D6FF4C4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92744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Amy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0BA92F-C56D-1F4B-AE3F-461303E84D9E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56271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0FD512-BDA8-9C49-ADA6-D377D6FF4C47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946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>
            <a:extLst>
              <a:ext uri="{FF2B5EF4-FFF2-40B4-BE49-F238E27FC236}">
                <a16:creationId xmlns:a16="http://schemas.microsoft.com/office/drawing/2014/main" id="{7EAF4C1B-9194-A548-8B29-CEC39D97C21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6" name="Notes Placeholder 2">
            <a:extLst>
              <a:ext uri="{FF2B5EF4-FFF2-40B4-BE49-F238E27FC236}">
                <a16:creationId xmlns:a16="http://schemas.microsoft.com/office/drawing/2014/main" id="{43FB93A4-47FA-E34E-A947-0D0B38A3399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panose="020B0600070205080204" pitchFamily="34" charset="-128"/>
              </a:rPr>
              <a:t>Sherry</a:t>
            </a:r>
          </a:p>
        </p:txBody>
      </p:sp>
      <p:sp>
        <p:nvSpPr>
          <p:cNvPr id="31747" name="Slide Number Placeholder 3">
            <a:extLst>
              <a:ext uri="{FF2B5EF4-FFF2-40B4-BE49-F238E27FC236}">
                <a16:creationId xmlns:a16="http://schemas.microsoft.com/office/drawing/2014/main" id="{7DB45383-2A6F-CD41-B125-B79208251F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9pPr>
          </a:lstStyle>
          <a:p>
            <a:fld id="{EB1CDE8F-25B2-7B40-9C99-4575861324EB}" type="slidenum">
              <a:rPr lang="en-US" altLang="en-US">
                <a:latin typeface="Calibri" panose="020F0502020204030204" pitchFamily="34" charset="0"/>
              </a:rPr>
              <a:pPr/>
              <a:t>6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3610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>
            <a:extLst>
              <a:ext uri="{FF2B5EF4-FFF2-40B4-BE49-F238E27FC236}">
                <a16:creationId xmlns:a16="http://schemas.microsoft.com/office/drawing/2014/main" id="{6B6916B4-929A-EA4F-94AD-EB65EF2FDA3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4" name="Notes Placeholder 2">
            <a:extLst>
              <a:ext uri="{FF2B5EF4-FFF2-40B4-BE49-F238E27FC236}">
                <a16:creationId xmlns:a16="http://schemas.microsoft.com/office/drawing/2014/main" id="{F25712A7-B6EC-D749-ADD6-F95C22B37AD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panose="020B0600070205080204" pitchFamily="34" charset="-128"/>
              </a:rPr>
              <a:t>Amy</a:t>
            </a:r>
          </a:p>
        </p:txBody>
      </p:sp>
      <p:sp>
        <p:nvSpPr>
          <p:cNvPr id="33795" name="Slide Number Placeholder 3">
            <a:extLst>
              <a:ext uri="{FF2B5EF4-FFF2-40B4-BE49-F238E27FC236}">
                <a16:creationId xmlns:a16="http://schemas.microsoft.com/office/drawing/2014/main" id="{68816845-42BD-3F4D-8EB8-6D6A42B6FF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9pPr>
          </a:lstStyle>
          <a:p>
            <a:fld id="{A009C673-8F10-C54A-9054-D7A9F7CBA20E}" type="slidenum">
              <a:rPr lang="en-US" altLang="en-US">
                <a:latin typeface="Calibri" panose="020F0502020204030204" pitchFamily="34" charset="0"/>
              </a:rPr>
              <a:pPr/>
              <a:t>7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65872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>
            <a:extLst>
              <a:ext uri="{FF2B5EF4-FFF2-40B4-BE49-F238E27FC236}">
                <a16:creationId xmlns:a16="http://schemas.microsoft.com/office/drawing/2014/main" id="{C2BF3603-459C-964B-B43A-7C777801101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2" name="Notes Placeholder 2">
            <a:extLst>
              <a:ext uri="{FF2B5EF4-FFF2-40B4-BE49-F238E27FC236}">
                <a16:creationId xmlns:a16="http://schemas.microsoft.com/office/drawing/2014/main" id="{2C7E2028-CA6F-B547-8079-BB8BC897209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panose="020B0600070205080204" pitchFamily="34" charset="-128"/>
              </a:rPr>
              <a:t>Amy</a:t>
            </a:r>
          </a:p>
        </p:txBody>
      </p:sp>
      <p:sp>
        <p:nvSpPr>
          <p:cNvPr id="35843" name="Slide Number Placeholder 3">
            <a:extLst>
              <a:ext uri="{FF2B5EF4-FFF2-40B4-BE49-F238E27FC236}">
                <a16:creationId xmlns:a16="http://schemas.microsoft.com/office/drawing/2014/main" id="{7645ED24-89EE-F24B-AFC8-8FF3D0A49D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9pPr>
          </a:lstStyle>
          <a:p>
            <a:fld id="{DDF411B8-A96E-1046-A6CA-C4D24AC44931}" type="slidenum">
              <a:rPr lang="en-US" altLang="en-US">
                <a:latin typeface="Calibri" panose="020F0502020204030204" pitchFamily="34" charset="0"/>
              </a:rPr>
              <a:pPr/>
              <a:t>8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9506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>
            <a:extLst>
              <a:ext uri="{FF2B5EF4-FFF2-40B4-BE49-F238E27FC236}">
                <a16:creationId xmlns:a16="http://schemas.microsoft.com/office/drawing/2014/main" id="{99DCBF48-B71E-184B-85A3-F55822E3810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0" name="Notes Placeholder 2">
            <a:extLst>
              <a:ext uri="{FF2B5EF4-FFF2-40B4-BE49-F238E27FC236}">
                <a16:creationId xmlns:a16="http://schemas.microsoft.com/office/drawing/2014/main" id="{5C98FFD4-F36C-4846-8D84-05C6FEF2EDC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panose="020B0600070205080204" pitchFamily="34" charset="-128"/>
              </a:rPr>
              <a:t>Amy</a:t>
            </a:r>
          </a:p>
        </p:txBody>
      </p:sp>
      <p:sp>
        <p:nvSpPr>
          <p:cNvPr id="37891" name="Slide Number Placeholder 3">
            <a:extLst>
              <a:ext uri="{FF2B5EF4-FFF2-40B4-BE49-F238E27FC236}">
                <a16:creationId xmlns:a16="http://schemas.microsoft.com/office/drawing/2014/main" id="{93EEACA2-F924-7B49-A646-47A68E62EE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9pPr>
          </a:lstStyle>
          <a:p>
            <a:fld id="{7786A717-FDFC-1344-9087-CE86A9BA412A}" type="slidenum">
              <a:rPr lang="en-US" altLang="en-US">
                <a:latin typeface="Calibri" panose="020F0502020204030204" pitchFamily="34" charset="0"/>
              </a:rPr>
              <a:pPr/>
              <a:t>9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0557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>
            <a:extLst>
              <a:ext uri="{FF2B5EF4-FFF2-40B4-BE49-F238E27FC236}">
                <a16:creationId xmlns:a16="http://schemas.microsoft.com/office/drawing/2014/main" id="{184BB7F4-7488-594E-9BCA-9AF2175C4D1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8" name="Notes Placeholder 2">
            <a:extLst>
              <a:ext uri="{FF2B5EF4-FFF2-40B4-BE49-F238E27FC236}">
                <a16:creationId xmlns:a16="http://schemas.microsoft.com/office/drawing/2014/main" id="{C05D8EE4-6D90-A24E-A813-A53E47188DD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Amy</a:t>
            </a:r>
          </a:p>
        </p:txBody>
      </p:sp>
      <p:sp>
        <p:nvSpPr>
          <p:cNvPr id="39939" name="Slide Number Placeholder 3">
            <a:extLst>
              <a:ext uri="{FF2B5EF4-FFF2-40B4-BE49-F238E27FC236}">
                <a16:creationId xmlns:a16="http://schemas.microsoft.com/office/drawing/2014/main" id="{AC5CA6FA-1378-0E4C-BA62-2DF5009E19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9pPr>
          </a:lstStyle>
          <a:p>
            <a:fld id="{B44873DB-E533-A740-A9AC-028A3FF4AE02}" type="slidenum">
              <a:rPr lang="en-US" altLang="en-US">
                <a:latin typeface="Calibri" panose="020F0502020204030204" pitchFamily="34" charset="0"/>
              </a:rPr>
              <a:pPr/>
              <a:t>10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66503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>
            <a:extLst>
              <a:ext uri="{FF2B5EF4-FFF2-40B4-BE49-F238E27FC236}">
                <a16:creationId xmlns:a16="http://schemas.microsoft.com/office/drawing/2014/main" id="{2D539204-52E4-A741-8DA8-1F91C0D9D00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2" name="Notes Placeholder 2">
            <a:extLst>
              <a:ext uri="{FF2B5EF4-FFF2-40B4-BE49-F238E27FC236}">
                <a16:creationId xmlns:a16="http://schemas.microsoft.com/office/drawing/2014/main" id="{61F56888-38C5-8746-AB6D-3CB831FF0FD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Sherry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What else?</a:t>
            </a:r>
          </a:p>
        </p:txBody>
      </p:sp>
      <p:sp>
        <p:nvSpPr>
          <p:cNvPr id="46083" name="Slide Number Placeholder 3">
            <a:extLst>
              <a:ext uri="{FF2B5EF4-FFF2-40B4-BE49-F238E27FC236}">
                <a16:creationId xmlns:a16="http://schemas.microsoft.com/office/drawing/2014/main" id="{06D49C98-28C1-DF43-8742-7FDF481828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91778B5-8376-8246-BCA6-D021FD3BF9D0}" type="slidenum">
              <a:rPr lang="en-US" altLang="en-US"/>
              <a:pPr>
                <a:spcBef>
                  <a:spcPct val="0"/>
                </a:spcBef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7712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C13D8-FC35-DD4C-950C-95EF2481E6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AC4DBC-06D0-E545-AC62-B045F71145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255B23-9FC7-844F-81A8-ADF7B276B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EDB1C-32D9-4946-8821-10D7DF471249}" type="datetimeFigureOut">
              <a:rPr lang="en-US" smtClean="0"/>
              <a:t>1/25/21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E9D35B-A9F7-FA48-887D-71DE5A949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A53E92-24B5-A44A-A68F-F73B363AA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BBFB0-88F5-324A-9DD1-55064E106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24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071AE-423A-894C-ADF0-6107F14EA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67D174-55AE-6042-A992-73A499CD58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EBC0E7-2E0D-3B47-B8AF-9C4CF64BA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EDB1C-32D9-4946-8821-10D7DF471249}" type="datetimeFigureOut">
              <a:rPr lang="en-US" smtClean="0"/>
              <a:t>1/25/21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FB28D3-E42A-A648-B5A2-49B319D6F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B39AA7-3415-194D-843E-535BDFFA4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BBFB0-88F5-324A-9DD1-55064E106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57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A86A687-DFFF-A548-A120-1A78C42E63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E1B5BA-B614-4B4E-B5F2-779A0A541C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DF4289-92E1-7F48-A57D-27C8A30D5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EDB1C-32D9-4946-8821-10D7DF471249}" type="datetimeFigureOut">
              <a:rPr lang="en-US" smtClean="0"/>
              <a:t>1/25/21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AAAD54-CB80-3B46-B080-35BA7846C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BAA71-3367-054D-AC94-52A52743A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BBFB0-88F5-324A-9DD1-55064E106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359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2E1661-07C1-0245-8E21-F0D696649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C487EE-1393-514B-BF77-451BD02493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BEE7CF-09ED-FC4D-953F-C7B7BF5AE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EDB1C-32D9-4946-8821-10D7DF471249}" type="datetimeFigureOut">
              <a:rPr lang="en-US" smtClean="0"/>
              <a:t>1/25/21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573E3C-A6DD-C94C-9D91-BFB2D7E8F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361AB5-0DD4-8841-9458-A1B603828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BBFB0-88F5-324A-9DD1-55064E106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631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54233-29D8-1B4D-AA4C-D4F346421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B71C68-1314-A947-BBB7-DC2C8F0977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89604E-DAF0-2749-8F36-4C537DD05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EDB1C-32D9-4946-8821-10D7DF471249}" type="datetimeFigureOut">
              <a:rPr lang="en-US" smtClean="0"/>
              <a:t>1/25/21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AF8AF5-DE7A-DC4C-964E-78DC2B9A1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C4F1B2-27EC-6A48-8766-D104CBF15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BBFB0-88F5-324A-9DD1-55064E106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757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BFD5F-03C0-F84B-BAC2-999CF668E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E8D17F-F758-5246-A4D9-D331F53579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F4CF9B-C66E-104A-8EF3-B925F825E5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4C347B-CA11-D144-AE2F-CF1DED063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EDB1C-32D9-4946-8821-10D7DF471249}" type="datetimeFigureOut">
              <a:rPr lang="en-US" smtClean="0"/>
              <a:t>1/25/21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E7A906-524D-5344-AF7F-D43493E6D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364606-CE6E-6B4C-BCA9-48947A2C8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BBFB0-88F5-324A-9DD1-55064E106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984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BC2EF-E517-0B4F-89DC-C49D76EFB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75185B-8BD6-D648-B895-01F5C40837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5604B0-0F1B-B241-8E30-8E65895C47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9B383A-5645-E74C-8A58-0BA7B719F9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07C719-635E-5841-80F4-40F35481B6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06650E-6E0B-3D44-8E68-9ED6BDDC4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EDB1C-32D9-4946-8821-10D7DF471249}" type="datetimeFigureOut">
              <a:rPr lang="en-US" smtClean="0"/>
              <a:t>1/25/21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7BFFB35-A770-8E4D-8638-E1CB4D27D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0B500B-7C82-DB44-A5E0-164367289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BBFB0-88F5-324A-9DD1-55064E106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209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D8088-4402-8945-A190-F2EE9DF36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A5416E-3A92-9F46-83A6-15386D6C8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EDB1C-32D9-4946-8821-10D7DF471249}" type="datetimeFigureOut">
              <a:rPr lang="en-US" smtClean="0"/>
              <a:t>1/25/21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91039A-84C1-DE41-B358-BAB15303E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6BB148-7E09-394C-A859-E5D00C642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BBFB0-88F5-324A-9DD1-55064E106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169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E75A2D-F738-9841-B613-01F7E10D3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EDB1C-32D9-4946-8821-10D7DF471249}" type="datetimeFigureOut">
              <a:rPr lang="en-US" smtClean="0"/>
              <a:t>1/25/21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F885D2-D115-374A-BF54-9A726CC4D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A0B936-C221-E64C-8302-0C1D44F49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BBFB0-88F5-324A-9DD1-55064E106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226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04D351-6F2C-2B4D-9AC1-9F7C88B0E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5AFBFB-D33F-E542-A28A-A23B7F98CB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DA127C-09EC-1349-BD2A-ABE8C7EA16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F855A8-86B1-8E47-8729-167E90279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EDB1C-32D9-4946-8821-10D7DF471249}" type="datetimeFigureOut">
              <a:rPr lang="en-US" smtClean="0"/>
              <a:t>1/25/21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A419AA-5CE0-6844-9F0F-D9373332E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26E7B0-9B88-0B47-956C-B9E0774D0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BBFB0-88F5-324A-9DD1-55064E106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420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399BA-B805-9140-8803-BAAB337E8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1B34B0-0EA8-F14C-B41C-B8C0FF78F8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97421A-FF2E-4F4D-ACAE-DFE69024D5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F5705F-03E3-D54F-AE6A-5D2624E76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EDB1C-32D9-4946-8821-10D7DF471249}" type="datetimeFigureOut">
              <a:rPr lang="en-US" smtClean="0"/>
              <a:t>1/25/21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6CEBA4-7CAB-2D4E-A2EB-0F2E99B4C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0DF06E-C580-7548-8585-38121B6F4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BBFB0-88F5-324A-9DD1-55064E106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2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4E4102-CC5B-E442-9FF3-6661C3DD5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E44402-F206-2042-8CF0-985082319A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3BB068-0758-0B4B-898E-E95FE463AB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CEDB1C-32D9-4946-8821-10D7DF471249}" type="datetimeFigureOut">
              <a:rPr lang="en-US" smtClean="0"/>
              <a:t>1/25/21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F46C2D-E20F-7245-AB10-3B50771357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4DE9F8-F539-BD40-99C2-B6013DAEA1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0BBFB0-88F5-324A-9DD1-55064E106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893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3.xml"/><Relationship Id="rId7" Type="http://schemas.openxmlformats.org/officeDocument/2006/relationships/notesSlide" Target="../notesSlides/notesSlide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9" Type="http://schemas.openxmlformats.org/officeDocument/2006/relationships/hyperlink" Target="https://www.pbisvermont.org/training-resources/webinars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bis.org/resource/conducting-the-tiered-fidelity-inventory-and-walkthrough-remotely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Rectangle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6750" y="381000"/>
            <a:ext cx="10978500" cy="525780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2075" tIns="46038" rIns="92075" bIns="46038" rtlCol="0" anchor="t" anchorCtr="0">
            <a:noAutofit/>
          </a:bodyPr>
          <a:lstStyle>
            <a:lvl1pPr marL="342900" indent="-342900" algn="l" defTabSz="4572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en-US" altLang="en-US" sz="3200" b="0" i="0" u="none" kern="1200" baseline="0">
                <a:solidFill>
                  <a:schemeClr val="tx1"/>
                </a:solidFill>
                <a:latin typeface="+mn-lt"/>
                <a:ea typeface="ＭＳ Ｐゴシック" pitchFamily="-84" charset="-128"/>
                <a:cs typeface="ＭＳ Ｐゴシック" pitchFamily="-84" charset="-128"/>
              </a:defRPr>
            </a:lvl1pPr>
            <a:lvl2pPr marL="742950" indent="-285750" algn="l" defTabSz="4572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en-US" altLang="en-US" sz="2800" b="0" i="0" u="none" kern="1200" baseline="0">
                <a:solidFill>
                  <a:schemeClr val="tx1"/>
                </a:solidFill>
                <a:latin typeface="+mn-lt"/>
                <a:ea typeface="ＭＳ Ｐゴシック" pitchFamily="-84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en-US" altLang="en-US" sz="2400" b="0" i="0" u="none" kern="1200" baseline="0">
                <a:solidFill>
                  <a:schemeClr val="tx1"/>
                </a:solidFill>
                <a:latin typeface="+mn-lt"/>
                <a:ea typeface="ＭＳ Ｐゴシック" pitchFamily="-84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en-US" altLang="en-US" sz="2000" b="0" i="0" u="none" kern="1200" baseline="0">
                <a:solidFill>
                  <a:schemeClr val="tx1"/>
                </a:solidFill>
                <a:latin typeface="+mn-lt"/>
                <a:ea typeface="ＭＳ Ｐゴシック" pitchFamily="-84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»"/>
              <a:defRPr kumimoji="0" lang="en-US" altLang="en-US" sz="2000" b="0" i="0" u="none" kern="1200" baseline="0">
                <a:solidFill>
                  <a:schemeClr val="tx1"/>
                </a:solidFill>
                <a:latin typeface="+mn-lt"/>
                <a:ea typeface="ＭＳ Ｐゴシック" pitchFamily="-8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lang="en-US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lang="en-US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lang="en-US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lang="en-US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en-US" sz="3600" b="1" dirty="0">
                <a:solidFill>
                  <a:schemeClr val="accent6">
                    <a:lumMod val="50000"/>
                  </a:schemeClr>
                </a:solidFill>
              </a:rPr>
              <a:t>Accessing, Completing, and Analyzing Results of the Tiered Fidelity Inventory (TFI), Self-Assessment Survey (SAS), and School Climate Survey</a:t>
            </a:r>
            <a:br>
              <a:rPr lang="en-US" sz="2400" dirty="0">
                <a:solidFill>
                  <a:schemeClr val="accent6">
                    <a:lumMod val="50000"/>
                  </a:schemeClr>
                </a:solidFill>
              </a:rPr>
            </a:br>
            <a:endParaRPr lang="en-US" altLang="en-US" sz="24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43362" name="Rectangle 4"/>
          <p:cNvSpPr/>
          <p:nvPr>
            <p:custDataLst>
              <p:tags r:id="rId3"/>
            </p:custDataLst>
          </p:nvPr>
        </p:nvSpPr>
        <p:spPr>
          <a:xfrm>
            <a:off x="1524000" y="0"/>
            <a:ext cx="9144000" cy="11430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2075" tIns="46038" rIns="92075" bIns="46038" anchor="b" anchorCtr="0">
            <a:noAutofit/>
          </a:bodyPr>
          <a:lstStyle>
            <a:lvl1pPr marL="342900" indent="-342900" algn="l" defTabSz="4572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en-US" altLang="en-US" sz="3200" b="0" i="0" u="none" kern="1200" baseline="0">
                <a:solidFill>
                  <a:schemeClr val="tx1"/>
                </a:solidFill>
                <a:latin typeface="+mn-lt"/>
                <a:ea typeface="ＭＳ Ｐゴシック" pitchFamily="-84" charset="-128"/>
                <a:cs typeface="ＭＳ Ｐゴシック" pitchFamily="-84" charset="-128"/>
              </a:defRPr>
            </a:lvl1pPr>
            <a:lvl2pPr marL="742950" indent="-285750" algn="l" defTabSz="4572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en-US" altLang="en-US" sz="2800" b="0" i="0" u="none" kern="1200" baseline="0">
                <a:solidFill>
                  <a:schemeClr val="tx1"/>
                </a:solidFill>
                <a:latin typeface="+mn-lt"/>
                <a:ea typeface="ＭＳ Ｐゴシック" pitchFamily="-84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en-US" altLang="en-US" sz="2400" b="0" i="0" u="none" kern="1200" baseline="0">
                <a:solidFill>
                  <a:schemeClr val="tx1"/>
                </a:solidFill>
                <a:latin typeface="+mn-lt"/>
                <a:ea typeface="ＭＳ Ｐゴシック" pitchFamily="-84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en-US" altLang="en-US" sz="2000" b="0" i="0" u="none" kern="1200" baseline="0">
                <a:solidFill>
                  <a:schemeClr val="tx1"/>
                </a:solidFill>
                <a:latin typeface="+mn-lt"/>
                <a:ea typeface="ＭＳ Ｐゴシック" pitchFamily="-84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»"/>
              <a:defRPr kumimoji="0" lang="en-US" altLang="en-US" sz="2000" b="0" i="0" u="none" kern="1200" baseline="0">
                <a:solidFill>
                  <a:schemeClr val="tx1"/>
                </a:solidFill>
                <a:latin typeface="+mn-lt"/>
                <a:ea typeface="ＭＳ Ｐゴシック" pitchFamily="-8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lang="en-US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lang="en-US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lang="en-US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lang="en-US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 eaLnBrk="1" hangingPunct="1">
              <a:spcBef>
                <a:spcPct val="0"/>
              </a:spcBef>
              <a:buNone/>
            </a:pPr>
            <a:endParaRPr lang="en-US" altLang="en-US" sz="5000">
              <a:latin typeface="Arial"/>
            </a:endParaRPr>
          </a:p>
        </p:txBody>
      </p:sp>
      <p:pic>
        <p:nvPicPr>
          <p:cNvPr id="143363" name="Picture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4018756" y="2514803"/>
            <a:ext cx="4078288" cy="2722453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143364" name="TextBox 1"/>
          <p:cNvSpPr/>
          <p:nvPr>
            <p:custDataLst>
              <p:tags r:id="rId5"/>
            </p:custDataLst>
          </p:nvPr>
        </p:nvSpPr>
        <p:spPr>
          <a:xfrm>
            <a:off x="0" y="5326063"/>
            <a:ext cx="12192000" cy="46166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lvl1pPr marL="342900" indent="-342900" algn="l" defTabSz="4572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en-US" altLang="en-US" sz="3200" b="0" i="0" u="none" kern="1200" baseline="0">
                <a:solidFill>
                  <a:schemeClr val="tx1"/>
                </a:solidFill>
                <a:latin typeface="+mn-lt"/>
                <a:ea typeface="ＭＳ Ｐゴシック" pitchFamily="-84" charset="-128"/>
                <a:cs typeface="ＭＳ Ｐゴシック" pitchFamily="-84" charset="-128"/>
              </a:defRPr>
            </a:lvl1pPr>
            <a:lvl2pPr marL="742950" indent="-285750" algn="l" defTabSz="4572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en-US" altLang="en-US" sz="2800" b="0" i="0" u="none" kern="1200" baseline="0">
                <a:solidFill>
                  <a:schemeClr val="tx1"/>
                </a:solidFill>
                <a:latin typeface="+mn-lt"/>
                <a:ea typeface="ＭＳ Ｐゴシック" pitchFamily="-84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en-US" altLang="en-US" sz="2400" b="0" i="0" u="none" kern="1200" baseline="0">
                <a:solidFill>
                  <a:schemeClr val="tx1"/>
                </a:solidFill>
                <a:latin typeface="+mn-lt"/>
                <a:ea typeface="ＭＳ Ｐゴシック" pitchFamily="-84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en-US" altLang="en-US" sz="2000" b="0" i="0" u="none" kern="1200" baseline="0">
                <a:solidFill>
                  <a:schemeClr val="tx1"/>
                </a:solidFill>
                <a:latin typeface="+mn-lt"/>
                <a:ea typeface="ＭＳ Ｐゴシック" pitchFamily="-84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»"/>
              <a:defRPr kumimoji="0" lang="en-US" altLang="en-US" sz="2000" b="0" i="0" u="none" kern="1200" baseline="0">
                <a:solidFill>
                  <a:schemeClr val="tx1"/>
                </a:solidFill>
                <a:latin typeface="+mn-lt"/>
                <a:ea typeface="ＭＳ Ｐゴシック" pitchFamily="-8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lang="en-US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lang="en-US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lang="en-US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lang="en-US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400" eaLnBrk="1" hangingPunct="1">
              <a:spcBef>
                <a:spcPct val="0"/>
              </a:spcBef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Presented by the VTPBIS State Team 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360D79B-FD92-5445-A5A8-A158A5CD6105}"/>
              </a:ext>
            </a:extLst>
          </p:cNvPr>
          <p:cNvSpPr/>
          <p:nvPr/>
        </p:nvSpPr>
        <p:spPr>
          <a:xfrm>
            <a:off x="606750" y="2208156"/>
            <a:ext cx="2256768" cy="2211445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D52EDA-DE5D-9D4C-B7E6-E295A9FCAC28}"/>
              </a:ext>
            </a:extLst>
          </p:cNvPr>
          <p:cNvSpPr txBox="1"/>
          <p:nvPr/>
        </p:nvSpPr>
        <p:spPr>
          <a:xfrm>
            <a:off x="825130" y="2421698"/>
            <a:ext cx="1820008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dirty="0"/>
              <a:t>You will be </a:t>
            </a:r>
            <a:r>
              <a:rPr lang="en-US" sz="2100" b="1" dirty="0"/>
              <a:t>muted</a:t>
            </a:r>
            <a:r>
              <a:rPr lang="en-US" sz="2100" dirty="0"/>
              <a:t> during this session, except during breakouts.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EC7BF8B-A094-7C4F-B772-EADC626F01E4}"/>
              </a:ext>
            </a:extLst>
          </p:cNvPr>
          <p:cNvSpPr/>
          <p:nvPr/>
        </p:nvSpPr>
        <p:spPr>
          <a:xfrm>
            <a:off x="9197052" y="2090709"/>
            <a:ext cx="2256768" cy="228764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A8B7DCC-0845-1A44-ADE0-7C0EF6B40B46}"/>
              </a:ext>
            </a:extLst>
          </p:cNvPr>
          <p:cNvSpPr txBox="1"/>
          <p:nvPr/>
        </p:nvSpPr>
        <p:spPr>
          <a:xfrm>
            <a:off x="9563003" y="2617793"/>
            <a:ext cx="149629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/>
              <a:t>Need help?</a:t>
            </a:r>
          </a:p>
          <a:p>
            <a:pPr algn="ctr"/>
            <a:r>
              <a:rPr lang="en-US" sz="2100" dirty="0"/>
              <a:t>Type into the chat box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6F20F1E-E6D0-1042-8ED2-9DE494E6C9FD}"/>
              </a:ext>
            </a:extLst>
          </p:cNvPr>
          <p:cNvSpPr txBox="1"/>
          <p:nvPr/>
        </p:nvSpPr>
        <p:spPr>
          <a:xfrm>
            <a:off x="1863514" y="6012906"/>
            <a:ext cx="83887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This session will be recorded. </a:t>
            </a:r>
          </a:p>
          <a:p>
            <a:pPr algn="ctr"/>
            <a:r>
              <a:rPr lang="en-US" dirty="0"/>
              <a:t>Materials can be found at: </a:t>
            </a:r>
            <a:r>
              <a:rPr lang="en-US" dirty="0">
                <a:solidFill>
                  <a:srgbClr val="FF0000"/>
                </a:solidFill>
                <a:hlinkClick r:id="rId9"/>
              </a:rPr>
              <a:t>https://www.pbisvermont.org/training-resources/webinars/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500763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461737"/>
            <a:ext cx="2149361" cy="1870055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52604" y="453981"/>
            <a:ext cx="6675120" cy="1877811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4033" name="Title 1">
            <a:extLst>
              <a:ext uri="{FF2B5EF4-FFF2-40B4-BE49-F238E27FC236}">
                <a16:creationId xmlns:a16="http://schemas.microsoft.com/office/drawing/2014/main" id="{62E9A16E-323E-8649-A67A-3497BA371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213" y="731520"/>
            <a:ext cx="6089904" cy="1426464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altLang="en-US" b="1">
                <a:solidFill>
                  <a:srgbClr val="FFFFFF"/>
                </a:solidFill>
                <a:ea typeface="ＭＳ Ｐゴシック" panose="020B0600070205080204" pitchFamily="34" charset="-128"/>
              </a:rPr>
              <a:t>Sample Outcome Statements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E186B68C-84BC-4A6E-99D1-EE87483C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73768" y="453155"/>
            <a:ext cx="2149358" cy="1878638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920" y="2480956"/>
            <a:ext cx="11264206" cy="3918122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4035" name="Content Placeholder 2">
            <a:extLst>
              <a:ext uri="{FF2B5EF4-FFF2-40B4-BE49-F238E27FC236}">
                <a16:creationId xmlns:a16="http://schemas.microsoft.com/office/drawing/2014/main" id="{1DFC7A77-77C6-42F9-95DB-BE7E63067D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8890949"/>
              </p:ext>
            </p:extLst>
          </p:nvPr>
        </p:nvGraphicFramePr>
        <p:xfrm>
          <a:off x="788988" y="2798763"/>
          <a:ext cx="10598150" cy="3282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315321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>
            <a:extLst>
              <a:ext uri="{FF2B5EF4-FFF2-40B4-BE49-F238E27FC236}">
                <a16:creationId xmlns:a16="http://schemas.microsoft.com/office/drawing/2014/main" id="{2EF71FB0-783D-5240-9A40-11BA5DC5A3E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71500" y="122239"/>
            <a:ext cx="10320338" cy="1252537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Types of Data to Consider</a:t>
            </a:r>
          </a:p>
        </p:txBody>
      </p:sp>
      <p:grpSp>
        <p:nvGrpSpPr>
          <p:cNvPr id="45058" name="Group 11">
            <a:extLst>
              <a:ext uri="{FF2B5EF4-FFF2-40B4-BE49-F238E27FC236}">
                <a16:creationId xmlns:a16="http://schemas.microsoft.com/office/drawing/2014/main" id="{D12D6AD1-A236-8940-8D05-BBEFFF0B5C09}"/>
              </a:ext>
            </a:extLst>
          </p:cNvPr>
          <p:cNvGrpSpPr>
            <a:grpSpLocks/>
          </p:cNvGrpSpPr>
          <p:nvPr/>
        </p:nvGrpSpPr>
        <p:grpSpPr bwMode="auto">
          <a:xfrm>
            <a:off x="4273550" y="1144589"/>
            <a:ext cx="6618288" cy="5564187"/>
            <a:chOff x="2019300" y="1165225"/>
            <a:chExt cx="6446838" cy="4737100"/>
          </a:xfrm>
        </p:grpSpPr>
        <p:sp>
          <p:nvSpPr>
            <p:cNvPr id="45062" name="AutoShape 3">
              <a:extLst>
                <a:ext uri="{FF2B5EF4-FFF2-40B4-BE49-F238E27FC236}">
                  <a16:creationId xmlns:a16="http://schemas.microsoft.com/office/drawing/2014/main" id="{C6B34DDC-A066-1F42-BB53-1D2D871B6B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9300" y="1165225"/>
              <a:ext cx="6446838" cy="4737100"/>
            </a:xfrm>
            <a:prstGeom prst="triangle">
              <a:avLst>
                <a:gd name="adj" fmla="val 50000"/>
              </a:avLst>
            </a:prstGeom>
            <a:solidFill>
              <a:srgbClr val="2E8E2E"/>
            </a:solidFill>
            <a:ln w="9525">
              <a:miter lim="800000"/>
              <a:headEnd/>
              <a:tailEnd/>
            </a:ln>
            <a:scene3d>
              <a:camera prst="legacyPerspectiveTopRight">
                <a:rot lat="21299970" lon="0" rev="0"/>
              </a:camera>
              <a:lightRig rig="legacyFlat3" dir="b"/>
            </a:scene3d>
            <a:sp3d extrusionH="3630600" prstMaterial="legacyMatte">
              <a:bevelT w="13500" h="13500" prst="angle"/>
              <a:bevelB w="13500" h="13500" prst="angle"/>
              <a:extrusionClr>
                <a:srgbClr val="336600"/>
              </a:extrusionClr>
              <a:contourClr>
                <a:srgbClr val="2E8E2E"/>
              </a:contourClr>
            </a:sp3d>
          </p:spPr>
          <p:txBody>
            <a:bodyPr wrap="none" anchor="ctr">
              <a:flatTx/>
            </a:bodyPr>
            <a:lstStyle>
              <a:lvl1pPr>
                <a:defRPr>
                  <a:solidFill>
                    <a:schemeClr val="tx1"/>
                  </a:solidFill>
                  <a:latin typeface="Corbel" panose="020B0503020204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rbel" panose="020B0503020204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45063" name="AutoShape 6">
              <a:extLst>
                <a:ext uri="{FF2B5EF4-FFF2-40B4-BE49-F238E27FC236}">
                  <a16:creationId xmlns:a16="http://schemas.microsoft.com/office/drawing/2014/main" id="{254657BF-9583-7949-ABA9-CDA56B00B5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9500" y="1165225"/>
              <a:ext cx="3124200" cy="2398713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FFFF00"/>
                </a:gs>
                <a:gs pos="100000">
                  <a:srgbClr val="FFFF00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scene3d>
              <a:camera prst="legacyPerspectiveTopRight">
                <a:rot lat="21299970" lon="0" rev="0"/>
              </a:camera>
              <a:lightRig rig="legacyFlat3" dir="b"/>
            </a:scene3d>
            <a:sp3d extrusionH="1801800" prstMaterial="legacyMatte">
              <a:bevelT w="13500" h="13500" prst="angle"/>
              <a:bevelB w="13500" h="13500" prst="angle"/>
              <a:extrusionClr>
                <a:srgbClr val="FFFF00"/>
              </a:extrusionClr>
              <a:contourClr>
                <a:srgbClr val="FFFF00"/>
              </a:contourClr>
            </a:sp3d>
          </p:spPr>
          <p:txBody>
            <a:bodyPr wrap="none" anchor="ctr">
              <a:flatTx/>
            </a:bodyPr>
            <a:lstStyle>
              <a:lvl1pPr>
                <a:defRPr>
                  <a:solidFill>
                    <a:schemeClr val="tx1"/>
                  </a:solidFill>
                  <a:latin typeface="Corbel" panose="020B0503020204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rbel" panose="020B0503020204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45064" name="AutoShape 9">
              <a:extLst>
                <a:ext uri="{FF2B5EF4-FFF2-40B4-BE49-F238E27FC236}">
                  <a16:creationId xmlns:a16="http://schemas.microsoft.com/office/drawing/2014/main" id="{895DFA7A-7C90-B14D-88F0-39BD1267D1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6776" y="1165225"/>
              <a:ext cx="912813" cy="738150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FF0000"/>
                </a:gs>
                <a:gs pos="100000">
                  <a:srgbClr val="FF0000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scene3d>
              <a:camera prst="legacyPerspectiveTopRight">
                <a:rot lat="21299970" lon="300000" rev="0"/>
              </a:camera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FF0000"/>
              </a:extrusionClr>
              <a:contourClr>
                <a:srgbClr val="FF0000"/>
              </a:contourClr>
            </a:sp3d>
          </p:spPr>
          <p:txBody>
            <a:bodyPr wrap="none" anchor="ctr">
              <a:flatTx/>
            </a:bodyPr>
            <a:lstStyle>
              <a:lvl1pPr>
                <a:defRPr>
                  <a:solidFill>
                    <a:schemeClr val="tx1"/>
                  </a:solidFill>
                  <a:latin typeface="Corbel" panose="020B0503020204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rbel" panose="020B0503020204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endParaRPr lang="en-US" altLang="en-US">
                <a:latin typeface="Arial" panose="020B0604020202020204" pitchFamily="34" charset="0"/>
              </a:endParaRPr>
            </a:p>
          </p:txBody>
        </p:sp>
      </p:grpSp>
      <p:sp>
        <p:nvSpPr>
          <p:cNvPr id="26627" name="TextBox 12">
            <a:extLst>
              <a:ext uri="{FF2B5EF4-FFF2-40B4-BE49-F238E27FC236}">
                <a16:creationId xmlns:a16="http://schemas.microsoft.com/office/drawing/2014/main" id="{9DA99F99-738A-B943-955D-853205233B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7838" y="3722048"/>
            <a:ext cx="3525837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altLang="en-US" b="1" dirty="0">
                <a:solidFill>
                  <a:srgbClr val="008000"/>
                </a:solidFill>
                <a:latin typeface="+mn-lt"/>
              </a:rPr>
              <a:t>Universal:</a:t>
            </a:r>
          </a:p>
          <a:p>
            <a:pPr marL="285750" indent="-285750">
              <a:buFont typeface="Arial" charset="0"/>
              <a:buChar char="•"/>
              <a:defRPr/>
            </a:pPr>
            <a:r>
              <a:rPr lang="en-US" altLang="en-US" dirty="0">
                <a:latin typeface="+mn-lt"/>
              </a:rPr>
              <a:t>TFI</a:t>
            </a:r>
            <a:endParaRPr lang="en-US" altLang="en-US" b="1" i="1" dirty="0">
              <a:latin typeface="+mn-lt"/>
            </a:endParaRPr>
          </a:p>
          <a:p>
            <a:pPr marL="285750" indent="-285750">
              <a:buFont typeface="Arial" charset="0"/>
              <a:buChar char="•"/>
              <a:defRPr/>
            </a:pPr>
            <a:r>
              <a:rPr lang="en-US" altLang="en-US" dirty="0">
                <a:latin typeface="+mn-lt"/>
              </a:rPr>
              <a:t>SAS</a:t>
            </a:r>
          </a:p>
          <a:p>
            <a:pPr marL="285750" indent="-285750">
              <a:buFont typeface="Arial" charset="0"/>
              <a:buChar char="•"/>
              <a:defRPr/>
            </a:pPr>
            <a:r>
              <a:rPr lang="en-US" altLang="en-US" dirty="0">
                <a:latin typeface="+mn-lt"/>
              </a:rPr>
              <a:t>SWIS</a:t>
            </a:r>
          </a:p>
          <a:p>
            <a:pPr marL="285750" indent="-285750">
              <a:buFont typeface="Arial" charset="0"/>
              <a:buChar char="•"/>
              <a:defRPr/>
            </a:pPr>
            <a:r>
              <a:rPr lang="en-US" altLang="en-US" dirty="0">
                <a:latin typeface="+mn-lt"/>
              </a:rPr>
              <a:t>Attendance</a:t>
            </a:r>
          </a:p>
          <a:p>
            <a:pPr marL="285750" indent="-285750">
              <a:buFont typeface="Arial" charset="0"/>
              <a:buChar char="•"/>
              <a:defRPr/>
            </a:pPr>
            <a:r>
              <a:rPr lang="en-US" altLang="en-US" dirty="0">
                <a:latin typeface="+mn-lt"/>
              </a:rPr>
              <a:t>Grades</a:t>
            </a:r>
          </a:p>
          <a:p>
            <a:pPr marL="285750" indent="-285750">
              <a:buFont typeface="Arial" charset="0"/>
              <a:buChar char="•"/>
              <a:defRPr/>
            </a:pPr>
            <a:r>
              <a:rPr lang="en-US" altLang="en-US" dirty="0">
                <a:latin typeface="+mn-lt"/>
              </a:rPr>
              <a:t>Leadership Team Self-Assessment</a:t>
            </a:r>
          </a:p>
          <a:p>
            <a:pPr marL="285750" indent="-285750">
              <a:buFont typeface="Arial" charset="0"/>
              <a:buChar char="•"/>
              <a:defRPr/>
            </a:pPr>
            <a:r>
              <a:rPr lang="en-US" altLang="en-US" dirty="0">
                <a:latin typeface="+mn-lt"/>
              </a:rPr>
              <a:t>School Climate</a:t>
            </a:r>
          </a:p>
          <a:p>
            <a:pPr marL="285750" indent="-285750">
              <a:buFont typeface="Arial" charset="0"/>
              <a:buChar char="•"/>
              <a:defRPr/>
            </a:pPr>
            <a:r>
              <a:rPr lang="en-US" altLang="en-US" dirty="0">
                <a:latin typeface="+mn-lt"/>
              </a:rPr>
              <a:t>Family Engagement</a:t>
            </a:r>
          </a:p>
          <a:p>
            <a:pPr marL="285750" indent="-285750">
              <a:buFont typeface="Arial" charset="0"/>
              <a:buChar char="•"/>
              <a:defRPr/>
            </a:pPr>
            <a:r>
              <a:rPr lang="en-US" altLang="en-US" dirty="0">
                <a:latin typeface="+mn-lt"/>
              </a:rPr>
              <a:t>ISF-II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5297DF8-D291-8744-874A-1DD90EE2F8B0}"/>
              </a:ext>
            </a:extLst>
          </p:cNvPr>
          <p:cNvSpPr txBox="1"/>
          <p:nvPr/>
        </p:nvSpPr>
        <p:spPr>
          <a:xfrm>
            <a:off x="3309939" y="2552701"/>
            <a:ext cx="2312236" cy="258532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 dirty="0">
                <a:solidFill>
                  <a:srgbClr val="FF6600"/>
                </a:solidFill>
                <a:ea typeface="ＭＳ Ｐゴシック" charset="0"/>
                <a:cs typeface="ＭＳ Ｐゴシック" charset="0"/>
              </a:rPr>
              <a:t>Targeted: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TFI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SWIS-CICO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EST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FBA/BSP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Universal Screening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ISF-II</a:t>
            </a:r>
          </a:p>
          <a:p>
            <a:pPr eaLnBrk="1" hangingPunct="1"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  <a:p>
            <a:pPr eaLnBrk="1" hangingPunct="1"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DE85DA4-ED5C-8641-82A1-D6E69360B519}"/>
              </a:ext>
            </a:extLst>
          </p:cNvPr>
          <p:cNvSpPr txBox="1"/>
          <p:nvPr/>
        </p:nvSpPr>
        <p:spPr>
          <a:xfrm>
            <a:off x="5072064" y="1130300"/>
            <a:ext cx="2078037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b="1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Intensive: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TFI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I-SWIS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EST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FBA/BSP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ISF-II</a:t>
            </a:r>
          </a:p>
        </p:txBody>
      </p:sp>
    </p:spTree>
    <p:extLst>
      <p:ext uri="{BB962C8B-B14F-4D97-AF65-F5344CB8AC3E}">
        <p14:creationId xmlns:p14="http://schemas.microsoft.com/office/powerpoint/2010/main" val="12768472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245A9F99-D9B1-4094-A2E2-B90AC1DB7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B7FAF607-473A-4A43-A23D-BBFF5C4117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9" name="Graphic 68" descr="Question mark">
            <a:extLst>
              <a:ext uri="{FF2B5EF4-FFF2-40B4-BE49-F238E27FC236}">
                <a16:creationId xmlns:a16="http://schemas.microsoft.com/office/drawing/2014/main" id="{907EC6F6-73BC-4476-9D46-FE93EDB227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6951" y="1793846"/>
            <a:ext cx="3620021" cy="3620021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C8E2C63-B0AF-8744-B5F5-7A41C8C256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60760" y="1635852"/>
            <a:ext cx="5683590" cy="363928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altLang="en-US" sz="48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Data help us ask the right questions. </a:t>
            </a:r>
          </a:p>
          <a:p>
            <a:pPr marL="0" indent="0">
              <a:buNone/>
            </a:pPr>
            <a:r>
              <a:rPr lang="en-US" altLang="en-US" sz="48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They do not provide the answers.</a:t>
            </a:r>
            <a:endParaRPr lang="en-US" altLang="en-US" sz="48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C5F6476F-D303-44D3-B30F-1BA348F0F6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2635" y="52996"/>
            <a:ext cx="5928607" cy="6805005"/>
            <a:chOff x="6095999" y="52996"/>
            <a:chExt cx="6093363" cy="6805005"/>
          </a:xfrm>
          <a:solidFill>
            <a:schemeClr val="accent5">
              <a:alpha val="10000"/>
            </a:schemeClr>
          </a:solidFill>
        </p:grpSpPr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C972EB4B-0539-4430-9340-8117B9D7C3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1" y="52996"/>
              <a:ext cx="6093361" cy="6805003"/>
            </a:xfrm>
            <a:custGeom>
              <a:avLst/>
              <a:gdLst>
                <a:gd name="connsiteX0" fmla="*/ 3391253 w 5890489"/>
                <a:gd name="connsiteY0" fmla="*/ 0 h 6578438"/>
                <a:gd name="connsiteX1" fmla="*/ 3434974 w 5890489"/>
                <a:gd name="connsiteY1" fmla="*/ 646 h 6578438"/>
                <a:gd name="connsiteX2" fmla="*/ 3522419 w 5890489"/>
                <a:gd name="connsiteY2" fmla="*/ 2712 h 6578438"/>
                <a:gd name="connsiteX3" fmla="*/ 3610261 w 5890489"/>
                <a:gd name="connsiteY3" fmla="*/ 6458 h 6578438"/>
                <a:gd name="connsiteX4" fmla="*/ 3786872 w 5890489"/>
                <a:gd name="connsiteY4" fmla="*/ 20667 h 6578438"/>
                <a:gd name="connsiteX5" fmla="*/ 3962291 w 5890489"/>
                <a:gd name="connsiteY5" fmla="*/ 43530 h 6578438"/>
                <a:gd name="connsiteX6" fmla="*/ 4135855 w 5890489"/>
                <a:gd name="connsiteY6" fmla="*/ 75176 h 6578438"/>
                <a:gd name="connsiteX7" fmla="*/ 4307299 w 5890489"/>
                <a:gd name="connsiteY7" fmla="*/ 114315 h 6578438"/>
                <a:gd name="connsiteX8" fmla="*/ 4476358 w 5890489"/>
                <a:gd name="connsiteY8" fmla="*/ 160816 h 6578438"/>
                <a:gd name="connsiteX9" fmla="*/ 4559829 w 5890489"/>
                <a:gd name="connsiteY9" fmla="*/ 186779 h 6578438"/>
                <a:gd name="connsiteX10" fmla="*/ 4642901 w 5890489"/>
                <a:gd name="connsiteY10" fmla="*/ 213648 h 6578438"/>
                <a:gd name="connsiteX11" fmla="*/ 5280847 w 5890489"/>
                <a:gd name="connsiteY11" fmla="*/ 485936 h 6578438"/>
                <a:gd name="connsiteX12" fmla="*/ 5865400 w 5890489"/>
                <a:gd name="connsiteY12" fmla="*/ 851099 h 6578438"/>
                <a:gd name="connsiteX13" fmla="*/ 5890489 w 5890489"/>
                <a:gd name="connsiteY13" fmla="*/ 870950 h 6578438"/>
                <a:gd name="connsiteX14" fmla="*/ 5890489 w 5890489"/>
                <a:gd name="connsiteY14" fmla="*/ 1321814 h 6578438"/>
                <a:gd name="connsiteX15" fmla="*/ 5887395 w 5890489"/>
                <a:gd name="connsiteY15" fmla="*/ 1318952 h 6578438"/>
                <a:gd name="connsiteX16" fmla="*/ 5830291 w 5890489"/>
                <a:gd name="connsiteY16" fmla="*/ 1265992 h 6578438"/>
                <a:gd name="connsiteX17" fmla="*/ 5815981 w 5890489"/>
                <a:gd name="connsiteY17" fmla="*/ 1252687 h 6578438"/>
                <a:gd name="connsiteX18" fmla="*/ 5801142 w 5890489"/>
                <a:gd name="connsiteY18" fmla="*/ 1240158 h 6578438"/>
                <a:gd name="connsiteX19" fmla="*/ 5771464 w 5890489"/>
                <a:gd name="connsiteY19" fmla="*/ 1214969 h 6578438"/>
                <a:gd name="connsiteX20" fmla="*/ 5651030 w 5890489"/>
                <a:gd name="connsiteY20" fmla="*/ 1115767 h 6578438"/>
                <a:gd name="connsiteX21" fmla="*/ 5123183 w 5890489"/>
                <a:gd name="connsiteY21" fmla="*/ 780443 h 6578438"/>
                <a:gd name="connsiteX22" fmla="*/ 4533860 w 5890489"/>
                <a:gd name="connsiteY22" fmla="*/ 567701 h 6578438"/>
                <a:gd name="connsiteX23" fmla="*/ 4457281 w 5890489"/>
                <a:gd name="connsiteY23" fmla="*/ 550780 h 6578438"/>
                <a:gd name="connsiteX24" fmla="*/ 4380568 w 5890489"/>
                <a:gd name="connsiteY24" fmla="*/ 535279 h 6578438"/>
                <a:gd name="connsiteX25" fmla="*/ 4303325 w 5890489"/>
                <a:gd name="connsiteY25" fmla="*/ 522879 h 6578438"/>
                <a:gd name="connsiteX26" fmla="*/ 4264769 w 5890489"/>
                <a:gd name="connsiteY26" fmla="*/ 516679 h 6578438"/>
                <a:gd name="connsiteX27" fmla="*/ 4226082 w 5890489"/>
                <a:gd name="connsiteY27" fmla="*/ 511253 h 6578438"/>
                <a:gd name="connsiteX28" fmla="*/ 4070934 w 5890489"/>
                <a:gd name="connsiteY28" fmla="*/ 494848 h 6578438"/>
                <a:gd name="connsiteX29" fmla="*/ 3915521 w 5890489"/>
                <a:gd name="connsiteY29" fmla="*/ 486065 h 6578438"/>
                <a:gd name="connsiteX30" fmla="*/ 3760241 w 5890489"/>
                <a:gd name="connsiteY30" fmla="*/ 484257 h 6578438"/>
                <a:gd name="connsiteX31" fmla="*/ 3682734 w 5890489"/>
                <a:gd name="connsiteY31" fmla="*/ 486581 h 6578438"/>
                <a:gd name="connsiteX32" fmla="*/ 3605491 w 5890489"/>
                <a:gd name="connsiteY32" fmla="*/ 488907 h 6578438"/>
                <a:gd name="connsiteX33" fmla="*/ 3527454 w 5890489"/>
                <a:gd name="connsiteY33" fmla="*/ 493169 h 6578438"/>
                <a:gd name="connsiteX34" fmla="*/ 3449151 w 5890489"/>
                <a:gd name="connsiteY34" fmla="*/ 498336 h 6578438"/>
                <a:gd name="connsiteX35" fmla="*/ 3410067 w 5890489"/>
                <a:gd name="connsiteY35" fmla="*/ 500532 h 6578438"/>
                <a:gd name="connsiteX36" fmla="*/ 3371246 w 5890489"/>
                <a:gd name="connsiteY36" fmla="*/ 504279 h 6578438"/>
                <a:gd name="connsiteX37" fmla="*/ 3293739 w 5890489"/>
                <a:gd name="connsiteY37" fmla="*/ 511512 h 6578438"/>
                <a:gd name="connsiteX38" fmla="*/ 2689445 w 5890489"/>
                <a:gd name="connsiteY38" fmla="*/ 610198 h 6578438"/>
                <a:gd name="connsiteX39" fmla="*/ 2117875 w 5890489"/>
                <a:gd name="connsiteY39" fmla="*/ 800335 h 6578438"/>
                <a:gd name="connsiteX40" fmla="*/ 1981276 w 5890489"/>
                <a:gd name="connsiteY40" fmla="*/ 865566 h 6578438"/>
                <a:gd name="connsiteX41" fmla="*/ 1847991 w 5890489"/>
                <a:gd name="connsiteY41" fmla="*/ 938676 h 6578438"/>
                <a:gd name="connsiteX42" fmla="*/ 1783069 w 5890489"/>
                <a:gd name="connsiteY42" fmla="*/ 978718 h 6578438"/>
                <a:gd name="connsiteX43" fmla="*/ 1750609 w 5890489"/>
                <a:gd name="connsiteY43" fmla="*/ 998869 h 6578438"/>
                <a:gd name="connsiteX44" fmla="*/ 1734312 w 5890489"/>
                <a:gd name="connsiteY44" fmla="*/ 1008945 h 6578438"/>
                <a:gd name="connsiteX45" fmla="*/ 1718547 w 5890489"/>
                <a:gd name="connsiteY45" fmla="*/ 1019924 h 6578438"/>
                <a:gd name="connsiteX46" fmla="*/ 1655481 w 5890489"/>
                <a:gd name="connsiteY46" fmla="*/ 1063582 h 6578438"/>
                <a:gd name="connsiteX47" fmla="*/ 1593077 w 5890489"/>
                <a:gd name="connsiteY47" fmla="*/ 1108664 h 6578438"/>
                <a:gd name="connsiteX48" fmla="*/ 1532263 w 5890489"/>
                <a:gd name="connsiteY48" fmla="*/ 1156197 h 6578438"/>
                <a:gd name="connsiteX49" fmla="*/ 1472509 w 5890489"/>
                <a:gd name="connsiteY49" fmla="*/ 1205152 h 6578438"/>
                <a:gd name="connsiteX50" fmla="*/ 1414212 w 5890489"/>
                <a:gd name="connsiteY50" fmla="*/ 1256175 h 6578438"/>
                <a:gd name="connsiteX51" fmla="*/ 1357242 w 5890489"/>
                <a:gd name="connsiteY51" fmla="*/ 1308359 h 6578438"/>
                <a:gd name="connsiteX52" fmla="*/ 1153072 w 5890489"/>
                <a:gd name="connsiteY52" fmla="*/ 1529498 h 6578438"/>
                <a:gd name="connsiteX53" fmla="*/ 1002694 w 5890489"/>
                <a:gd name="connsiteY53" fmla="*/ 1770658 h 6578438"/>
                <a:gd name="connsiteX54" fmla="*/ 974076 w 5890489"/>
                <a:gd name="connsiteY54" fmla="*/ 1835371 h 6578438"/>
                <a:gd name="connsiteX55" fmla="*/ 949564 w 5890489"/>
                <a:gd name="connsiteY55" fmla="*/ 1903573 h 6578438"/>
                <a:gd name="connsiteX56" fmla="*/ 927173 w 5890489"/>
                <a:gd name="connsiteY56" fmla="*/ 1974229 h 6578438"/>
                <a:gd name="connsiteX57" fmla="*/ 906107 w 5890489"/>
                <a:gd name="connsiteY57" fmla="*/ 2046952 h 6578438"/>
                <a:gd name="connsiteX58" fmla="*/ 751092 w 5890489"/>
                <a:gd name="connsiteY58" fmla="*/ 2676266 h 6578438"/>
                <a:gd name="connsiteX59" fmla="*/ 547189 w 5890489"/>
                <a:gd name="connsiteY59" fmla="*/ 3308422 h 6578438"/>
                <a:gd name="connsiteX60" fmla="*/ 441195 w 5890489"/>
                <a:gd name="connsiteY60" fmla="*/ 3866306 h 6578438"/>
                <a:gd name="connsiteX61" fmla="*/ 527182 w 5890489"/>
                <a:gd name="connsiteY61" fmla="*/ 4439174 h 6578438"/>
                <a:gd name="connsiteX62" fmla="*/ 775073 w 5890489"/>
                <a:gd name="connsiteY62" fmla="*/ 4987240 h 6578438"/>
                <a:gd name="connsiteX63" fmla="*/ 943206 w 5890489"/>
                <a:gd name="connsiteY63" fmla="*/ 5244933 h 6578438"/>
                <a:gd name="connsiteX64" fmla="*/ 1133728 w 5890489"/>
                <a:gd name="connsiteY64" fmla="*/ 5490356 h 6578438"/>
                <a:gd name="connsiteX65" fmla="*/ 1359626 w 5890489"/>
                <a:gd name="connsiteY65" fmla="*/ 5709815 h 6578438"/>
                <a:gd name="connsiteX66" fmla="*/ 1481254 w 5890489"/>
                <a:gd name="connsiteY66" fmla="*/ 5809146 h 6578438"/>
                <a:gd name="connsiteX67" fmla="*/ 1543260 w 5890489"/>
                <a:gd name="connsiteY67" fmla="*/ 5856940 h 6578438"/>
                <a:gd name="connsiteX68" fmla="*/ 1607518 w 5890489"/>
                <a:gd name="connsiteY68" fmla="*/ 5901374 h 6578438"/>
                <a:gd name="connsiteX69" fmla="*/ 2145566 w 5890489"/>
                <a:gd name="connsiteY69" fmla="*/ 6193814 h 6578438"/>
                <a:gd name="connsiteX70" fmla="*/ 2214991 w 5890489"/>
                <a:gd name="connsiteY70" fmla="*/ 6221844 h 6578438"/>
                <a:gd name="connsiteX71" fmla="*/ 2249307 w 5890489"/>
                <a:gd name="connsiteY71" fmla="*/ 6236182 h 6578438"/>
                <a:gd name="connsiteX72" fmla="*/ 2284285 w 5890489"/>
                <a:gd name="connsiteY72" fmla="*/ 6248711 h 6578438"/>
                <a:gd name="connsiteX73" fmla="*/ 2354241 w 5890489"/>
                <a:gd name="connsiteY73" fmla="*/ 6273124 h 6578438"/>
                <a:gd name="connsiteX74" fmla="*/ 2371597 w 5890489"/>
                <a:gd name="connsiteY74" fmla="*/ 6279324 h 6578438"/>
                <a:gd name="connsiteX75" fmla="*/ 2387894 w 5890489"/>
                <a:gd name="connsiteY75" fmla="*/ 6287719 h 6578438"/>
                <a:gd name="connsiteX76" fmla="*/ 2421414 w 5890489"/>
                <a:gd name="connsiteY76" fmla="*/ 6302186 h 6578438"/>
                <a:gd name="connsiteX77" fmla="*/ 2489117 w 5890489"/>
                <a:gd name="connsiteY77" fmla="*/ 6329441 h 6578438"/>
                <a:gd name="connsiteX78" fmla="*/ 2522902 w 5890489"/>
                <a:gd name="connsiteY78" fmla="*/ 6343134 h 6578438"/>
                <a:gd name="connsiteX79" fmla="*/ 2556953 w 5890489"/>
                <a:gd name="connsiteY79" fmla="*/ 6356051 h 6578438"/>
                <a:gd name="connsiteX80" fmla="*/ 2695009 w 5890489"/>
                <a:gd name="connsiteY80" fmla="*/ 6401905 h 6578438"/>
                <a:gd name="connsiteX81" fmla="*/ 3268035 w 5890489"/>
                <a:gd name="connsiteY81" fmla="*/ 6501238 h 6578438"/>
                <a:gd name="connsiteX82" fmla="*/ 3341038 w 5890489"/>
                <a:gd name="connsiteY82" fmla="*/ 6506145 h 6578438"/>
                <a:gd name="connsiteX83" fmla="*/ 3414703 w 5890489"/>
                <a:gd name="connsiteY83" fmla="*/ 6507050 h 6578438"/>
                <a:gd name="connsiteX84" fmla="*/ 3488237 w 5890489"/>
                <a:gd name="connsiteY84" fmla="*/ 6508212 h 6578438"/>
                <a:gd name="connsiteX85" fmla="*/ 3524142 w 5890489"/>
                <a:gd name="connsiteY85" fmla="*/ 6507955 h 6578438"/>
                <a:gd name="connsiteX86" fmla="*/ 3559252 w 5890489"/>
                <a:gd name="connsiteY86" fmla="*/ 6506921 h 6578438"/>
                <a:gd name="connsiteX87" fmla="*/ 3629207 w 5890489"/>
                <a:gd name="connsiteY87" fmla="*/ 6503045 h 6578438"/>
                <a:gd name="connsiteX88" fmla="*/ 3698633 w 5890489"/>
                <a:gd name="connsiteY88" fmla="*/ 6496845 h 6578438"/>
                <a:gd name="connsiteX89" fmla="*/ 3733213 w 5890489"/>
                <a:gd name="connsiteY89" fmla="*/ 6493357 h 6578438"/>
                <a:gd name="connsiteX90" fmla="*/ 3767529 w 5890489"/>
                <a:gd name="connsiteY90" fmla="*/ 6488707 h 6578438"/>
                <a:gd name="connsiteX91" fmla="*/ 3801845 w 5890489"/>
                <a:gd name="connsiteY91" fmla="*/ 6484057 h 6578438"/>
                <a:gd name="connsiteX92" fmla="*/ 3835895 w 5890489"/>
                <a:gd name="connsiteY92" fmla="*/ 6478116 h 6578438"/>
                <a:gd name="connsiteX93" fmla="*/ 4364801 w 5890489"/>
                <a:gd name="connsiteY93" fmla="*/ 6308517 h 6578438"/>
                <a:gd name="connsiteX94" fmla="*/ 4861379 w 5890489"/>
                <a:gd name="connsiteY94" fmla="*/ 6000576 h 6578438"/>
                <a:gd name="connsiteX95" fmla="*/ 5341263 w 5890489"/>
                <a:gd name="connsiteY95" fmla="*/ 5605834 h 6578438"/>
                <a:gd name="connsiteX96" fmla="*/ 5587301 w 5890489"/>
                <a:gd name="connsiteY96" fmla="*/ 5390379 h 6578438"/>
                <a:gd name="connsiteX97" fmla="*/ 5849105 w 5890489"/>
                <a:gd name="connsiteY97" fmla="*/ 5176344 h 6578438"/>
                <a:gd name="connsiteX98" fmla="*/ 5890489 w 5890489"/>
                <a:gd name="connsiteY98" fmla="*/ 5145260 h 6578438"/>
                <a:gd name="connsiteX99" fmla="*/ 5890489 w 5890489"/>
                <a:gd name="connsiteY99" fmla="*/ 5995323 h 6578438"/>
                <a:gd name="connsiteX100" fmla="*/ 5811477 w 5890489"/>
                <a:gd name="connsiteY100" fmla="*/ 6077819 h 6578438"/>
                <a:gd name="connsiteX101" fmla="*/ 5301384 w 5890489"/>
                <a:gd name="connsiteY101" fmla="*/ 6542958 h 6578438"/>
                <a:gd name="connsiteX102" fmla="*/ 5252008 w 5890489"/>
                <a:gd name="connsiteY102" fmla="*/ 6578438 h 6578438"/>
                <a:gd name="connsiteX103" fmla="*/ 1653730 w 5890489"/>
                <a:gd name="connsiteY103" fmla="*/ 6578438 h 6578438"/>
                <a:gd name="connsiteX104" fmla="*/ 1549768 w 5890489"/>
                <a:gd name="connsiteY104" fmla="*/ 6488821 h 6578438"/>
                <a:gd name="connsiteX105" fmla="*/ 1298282 w 5890489"/>
                <a:gd name="connsiteY105" fmla="*/ 6243932 h 6578438"/>
                <a:gd name="connsiteX106" fmla="*/ 1237999 w 5890489"/>
                <a:gd name="connsiteY106" fmla="*/ 6181671 h 6578438"/>
                <a:gd name="connsiteX107" fmla="*/ 1179967 w 5890489"/>
                <a:gd name="connsiteY107" fmla="*/ 6117862 h 6578438"/>
                <a:gd name="connsiteX108" fmla="*/ 1121936 w 5890489"/>
                <a:gd name="connsiteY108" fmla="*/ 6054569 h 6578438"/>
                <a:gd name="connsiteX109" fmla="*/ 1065628 w 5890489"/>
                <a:gd name="connsiteY109" fmla="*/ 5990243 h 6578438"/>
                <a:gd name="connsiteX110" fmla="*/ 954335 w 5890489"/>
                <a:gd name="connsiteY110" fmla="*/ 5861460 h 6578438"/>
                <a:gd name="connsiteX111" fmla="*/ 898953 w 5890489"/>
                <a:gd name="connsiteY111" fmla="*/ 5797393 h 6578438"/>
                <a:gd name="connsiteX112" fmla="*/ 842908 w 5890489"/>
                <a:gd name="connsiteY112" fmla="*/ 5733582 h 6578438"/>
                <a:gd name="connsiteX113" fmla="*/ 622442 w 5890489"/>
                <a:gd name="connsiteY113" fmla="*/ 5471884 h 6578438"/>
                <a:gd name="connsiteX114" fmla="*/ 425559 w 5890489"/>
                <a:gd name="connsiteY114" fmla="*/ 5190036 h 6578438"/>
                <a:gd name="connsiteX115" fmla="*/ 123877 w 5890489"/>
                <a:gd name="connsiteY115" fmla="*/ 4564210 h 6578438"/>
                <a:gd name="connsiteX116" fmla="*/ 130 w 5890489"/>
                <a:gd name="connsiteY116" fmla="*/ 3865530 h 6578438"/>
                <a:gd name="connsiteX117" fmla="*/ 30602 w 5890489"/>
                <a:gd name="connsiteY117" fmla="*/ 3505793 h 6578438"/>
                <a:gd name="connsiteX118" fmla="*/ 126924 w 5890489"/>
                <a:gd name="connsiteY118" fmla="*/ 3157164 h 6578438"/>
                <a:gd name="connsiteX119" fmla="*/ 334803 w 5890489"/>
                <a:gd name="connsiteY119" fmla="*/ 2560530 h 6578438"/>
                <a:gd name="connsiteX120" fmla="*/ 381176 w 5890489"/>
                <a:gd name="connsiteY120" fmla="*/ 2409144 h 6578438"/>
                <a:gd name="connsiteX121" fmla="*/ 425825 w 5890489"/>
                <a:gd name="connsiteY121" fmla="*/ 2255819 h 6578438"/>
                <a:gd name="connsiteX122" fmla="*/ 470210 w 5890489"/>
                <a:gd name="connsiteY122" fmla="*/ 2099523 h 6578438"/>
                <a:gd name="connsiteX123" fmla="*/ 492998 w 5890489"/>
                <a:gd name="connsiteY123" fmla="*/ 2020213 h 6578438"/>
                <a:gd name="connsiteX124" fmla="*/ 517509 w 5890489"/>
                <a:gd name="connsiteY124" fmla="*/ 1939224 h 6578438"/>
                <a:gd name="connsiteX125" fmla="*/ 544007 w 5890489"/>
                <a:gd name="connsiteY125" fmla="*/ 1857201 h 6578438"/>
                <a:gd name="connsiteX126" fmla="*/ 573288 w 5890489"/>
                <a:gd name="connsiteY126" fmla="*/ 1774274 h 6578438"/>
                <a:gd name="connsiteX127" fmla="*/ 606146 w 5890489"/>
                <a:gd name="connsiteY127" fmla="*/ 1690832 h 6578438"/>
                <a:gd name="connsiteX128" fmla="*/ 644569 w 5890489"/>
                <a:gd name="connsiteY128" fmla="*/ 1607775 h 6578438"/>
                <a:gd name="connsiteX129" fmla="*/ 837874 w 5890489"/>
                <a:gd name="connsiteY129" fmla="*/ 1297638 h 6578438"/>
                <a:gd name="connsiteX130" fmla="*/ 1069602 w 5890489"/>
                <a:gd name="connsiteY130" fmla="*/ 1032194 h 6578438"/>
                <a:gd name="connsiteX131" fmla="*/ 1130548 w 5890489"/>
                <a:gd name="connsiteY131" fmla="*/ 970839 h 6578438"/>
                <a:gd name="connsiteX132" fmla="*/ 1192024 w 5890489"/>
                <a:gd name="connsiteY132" fmla="*/ 910129 h 6578438"/>
                <a:gd name="connsiteX133" fmla="*/ 1255356 w 5890489"/>
                <a:gd name="connsiteY133" fmla="*/ 850841 h 6578438"/>
                <a:gd name="connsiteX134" fmla="*/ 1319614 w 5890489"/>
                <a:gd name="connsiteY134" fmla="*/ 792068 h 6578438"/>
                <a:gd name="connsiteX135" fmla="*/ 1385728 w 5890489"/>
                <a:gd name="connsiteY135" fmla="*/ 734975 h 6578438"/>
                <a:gd name="connsiteX136" fmla="*/ 1452768 w 5890489"/>
                <a:gd name="connsiteY136" fmla="*/ 678528 h 6578438"/>
                <a:gd name="connsiteX137" fmla="*/ 1469594 w 5890489"/>
                <a:gd name="connsiteY137" fmla="*/ 664449 h 6578438"/>
                <a:gd name="connsiteX138" fmla="*/ 1487083 w 5890489"/>
                <a:gd name="connsiteY138" fmla="*/ 651015 h 6578438"/>
                <a:gd name="connsiteX139" fmla="*/ 1522193 w 5890489"/>
                <a:gd name="connsiteY139" fmla="*/ 624277 h 6578438"/>
                <a:gd name="connsiteX140" fmla="*/ 1592415 w 5890489"/>
                <a:gd name="connsiteY140" fmla="*/ 570671 h 6578438"/>
                <a:gd name="connsiteX141" fmla="*/ 1738287 w 5890489"/>
                <a:gd name="connsiteY141" fmla="*/ 469402 h 6578438"/>
                <a:gd name="connsiteX142" fmla="*/ 1890918 w 5890489"/>
                <a:gd name="connsiteY142" fmla="*/ 376530 h 6578438"/>
                <a:gd name="connsiteX143" fmla="*/ 2555363 w 5890489"/>
                <a:gd name="connsiteY143" fmla="*/ 105274 h 6578438"/>
                <a:gd name="connsiteX144" fmla="*/ 3259291 w 5890489"/>
                <a:gd name="connsiteY144" fmla="*/ 3229 h 6578438"/>
                <a:gd name="connsiteX145" fmla="*/ 3347265 w 5890489"/>
                <a:gd name="connsiteY145" fmla="*/ 903 h 6578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5890489" h="6578438">
                  <a:moveTo>
                    <a:pt x="3391253" y="0"/>
                  </a:moveTo>
                  <a:lnTo>
                    <a:pt x="3434974" y="646"/>
                  </a:lnTo>
                  <a:lnTo>
                    <a:pt x="3522419" y="2712"/>
                  </a:lnTo>
                  <a:cubicBezTo>
                    <a:pt x="3551567" y="3488"/>
                    <a:pt x="3580451" y="3746"/>
                    <a:pt x="3610261" y="6458"/>
                  </a:cubicBezTo>
                  <a:cubicBezTo>
                    <a:pt x="3669353" y="10850"/>
                    <a:pt x="3728179" y="14337"/>
                    <a:pt x="3786872" y="20667"/>
                  </a:cubicBezTo>
                  <a:lnTo>
                    <a:pt x="3962291" y="43530"/>
                  </a:lnTo>
                  <a:lnTo>
                    <a:pt x="4135855" y="75176"/>
                  </a:lnTo>
                  <a:cubicBezTo>
                    <a:pt x="4193224" y="87836"/>
                    <a:pt x="4250328" y="101398"/>
                    <a:pt x="4307299" y="114315"/>
                  </a:cubicBezTo>
                  <a:cubicBezTo>
                    <a:pt x="4364139" y="128394"/>
                    <a:pt x="4420050" y="145575"/>
                    <a:pt x="4476358" y="160816"/>
                  </a:cubicBezTo>
                  <a:cubicBezTo>
                    <a:pt x="4504580" y="167921"/>
                    <a:pt x="4532138" y="177995"/>
                    <a:pt x="4559829" y="186779"/>
                  </a:cubicBezTo>
                  <a:lnTo>
                    <a:pt x="4642901" y="213648"/>
                  </a:lnTo>
                  <a:cubicBezTo>
                    <a:pt x="4863234" y="288307"/>
                    <a:pt x="5076414" y="379371"/>
                    <a:pt x="5280847" y="485936"/>
                  </a:cubicBezTo>
                  <a:cubicBezTo>
                    <a:pt x="5485018" y="592631"/>
                    <a:pt x="5681768" y="713145"/>
                    <a:pt x="5865400" y="851099"/>
                  </a:cubicBezTo>
                  <a:lnTo>
                    <a:pt x="5890489" y="870950"/>
                  </a:lnTo>
                  <a:lnTo>
                    <a:pt x="5890489" y="1321814"/>
                  </a:lnTo>
                  <a:lnTo>
                    <a:pt x="5887395" y="1318952"/>
                  </a:lnTo>
                  <a:lnTo>
                    <a:pt x="5830291" y="1265992"/>
                  </a:lnTo>
                  <a:lnTo>
                    <a:pt x="5815981" y="1252687"/>
                  </a:lnTo>
                  <a:lnTo>
                    <a:pt x="5801142" y="1240158"/>
                  </a:lnTo>
                  <a:lnTo>
                    <a:pt x="5771464" y="1214969"/>
                  </a:lnTo>
                  <a:cubicBezTo>
                    <a:pt x="5731849" y="1181385"/>
                    <a:pt x="5692897" y="1146896"/>
                    <a:pt x="5651030" y="1115767"/>
                  </a:cubicBezTo>
                  <a:cubicBezTo>
                    <a:pt x="5487534" y="986985"/>
                    <a:pt x="5311321" y="872542"/>
                    <a:pt x="5123183" y="780443"/>
                  </a:cubicBezTo>
                  <a:cubicBezTo>
                    <a:pt x="4935309" y="688087"/>
                    <a:pt x="4737102" y="616398"/>
                    <a:pt x="4533860" y="567701"/>
                  </a:cubicBezTo>
                  <a:lnTo>
                    <a:pt x="4457281" y="550780"/>
                  </a:lnTo>
                  <a:cubicBezTo>
                    <a:pt x="4431709" y="545484"/>
                    <a:pt x="4406536" y="538896"/>
                    <a:pt x="4380568" y="535279"/>
                  </a:cubicBezTo>
                  <a:lnTo>
                    <a:pt x="4303325" y="522879"/>
                  </a:lnTo>
                  <a:lnTo>
                    <a:pt x="4264769" y="516679"/>
                  </a:lnTo>
                  <a:cubicBezTo>
                    <a:pt x="4251918" y="514612"/>
                    <a:pt x="4239067" y="512415"/>
                    <a:pt x="4226082" y="511253"/>
                  </a:cubicBezTo>
                  <a:cubicBezTo>
                    <a:pt x="4174145" y="505829"/>
                    <a:pt x="4122606" y="499498"/>
                    <a:pt x="4070934" y="494848"/>
                  </a:cubicBezTo>
                  <a:lnTo>
                    <a:pt x="3915521" y="486065"/>
                  </a:lnTo>
                  <a:lnTo>
                    <a:pt x="3760241" y="484257"/>
                  </a:lnTo>
                  <a:cubicBezTo>
                    <a:pt x="3734405" y="483869"/>
                    <a:pt x="3708571" y="485936"/>
                    <a:pt x="3682734" y="486581"/>
                  </a:cubicBezTo>
                  <a:lnTo>
                    <a:pt x="3605491" y="488907"/>
                  </a:lnTo>
                  <a:cubicBezTo>
                    <a:pt x="3579921" y="489165"/>
                    <a:pt x="3553555" y="491490"/>
                    <a:pt x="3527454" y="493169"/>
                  </a:cubicBezTo>
                  <a:lnTo>
                    <a:pt x="3449151" y="498336"/>
                  </a:lnTo>
                  <a:lnTo>
                    <a:pt x="3410067" y="500532"/>
                  </a:lnTo>
                  <a:lnTo>
                    <a:pt x="3371246" y="504279"/>
                  </a:lnTo>
                  <a:cubicBezTo>
                    <a:pt x="3345410" y="506862"/>
                    <a:pt x="3319575" y="509315"/>
                    <a:pt x="3293739" y="511512"/>
                  </a:cubicBezTo>
                  <a:cubicBezTo>
                    <a:pt x="3087450" y="531662"/>
                    <a:pt x="2885531" y="563180"/>
                    <a:pt x="2689445" y="610198"/>
                  </a:cubicBezTo>
                  <a:cubicBezTo>
                    <a:pt x="2493357" y="657344"/>
                    <a:pt x="2302303" y="719088"/>
                    <a:pt x="2117875" y="800335"/>
                  </a:cubicBezTo>
                  <a:cubicBezTo>
                    <a:pt x="2072298" y="821648"/>
                    <a:pt x="2026854" y="843606"/>
                    <a:pt x="1981276" y="865566"/>
                  </a:cubicBezTo>
                  <a:cubicBezTo>
                    <a:pt x="1937025" y="889978"/>
                    <a:pt x="1891978" y="913229"/>
                    <a:pt x="1847991" y="938676"/>
                  </a:cubicBezTo>
                  <a:lnTo>
                    <a:pt x="1783069" y="978718"/>
                  </a:lnTo>
                  <a:lnTo>
                    <a:pt x="1750609" y="998869"/>
                  </a:lnTo>
                  <a:lnTo>
                    <a:pt x="1734312" y="1008945"/>
                  </a:lnTo>
                  <a:lnTo>
                    <a:pt x="1718547" y="1019924"/>
                  </a:lnTo>
                  <a:lnTo>
                    <a:pt x="1655481" y="1063582"/>
                  </a:lnTo>
                  <a:cubicBezTo>
                    <a:pt x="1634414" y="1078178"/>
                    <a:pt x="1612950" y="1092259"/>
                    <a:pt x="1593077" y="1108664"/>
                  </a:cubicBezTo>
                  <a:lnTo>
                    <a:pt x="1532263" y="1156197"/>
                  </a:lnTo>
                  <a:cubicBezTo>
                    <a:pt x="1511992" y="1172085"/>
                    <a:pt x="1491587" y="1187844"/>
                    <a:pt x="1472509" y="1205152"/>
                  </a:cubicBezTo>
                  <a:lnTo>
                    <a:pt x="1414212" y="1256175"/>
                  </a:lnTo>
                  <a:cubicBezTo>
                    <a:pt x="1395001" y="1273354"/>
                    <a:pt x="1375127" y="1290147"/>
                    <a:pt x="1357242" y="1308359"/>
                  </a:cubicBezTo>
                  <a:cubicBezTo>
                    <a:pt x="1283178" y="1379532"/>
                    <a:pt x="1212163" y="1452513"/>
                    <a:pt x="1153072" y="1529498"/>
                  </a:cubicBezTo>
                  <a:cubicBezTo>
                    <a:pt x="1090933" y="1605578"/>
                    <a:pt x="1043501" y="1685794"/>
                    <a:pt x="1002694" y="1770658"/>
                  </a:cubicBezTo>
                  <a:lnTo>
                    <a:pt x="974076" y="1835371"/>
                  </a:lnTo>
                  <a:lnTo>
                    <a:pt x="949564" y="1903573"/>
                  </a:lnTo>
                  <a:cubicBezTo>
                    <a:pt x="940820" y="1925661"/>
                    <a:pt x="934593" y="1950719"/>
                    <a:pt x="927173" y="1974229"/>
                  </a:cubicBezTo>
                  <a:cubicBezTo>
                    <a:pt x="920019" y="1998254"/>
                    <a:pt x="912468" y="2021504"/>
                    <a:pt x="906107" y="2046952"/>
                  </a:cubicBezTo>
                  <a:cubicBezTo>
                    <a:pt x="853906" y="2245614"/>
                    <a:pt x="809918" y="2463136"/>
                    <a:pt x="751092" y="2676266"/>
                  </a:cubicBezTo>
                  <a:cubicBezTo>
                    <a:pt x="693458" y="2889912"/>
                    <a:pt x="624166" y="3100976"/>
                    <a:pt x="547189" y="3308422"/>
                  </a:cubicBezTo>
                  <a:cubicBezTo>
                    <a:pt x="479617" y="3487580"/>
                    <a:pt x="444109" y="3675523"/>
                    <a:pt x="441195" y="3866306"/>
                  </a:cubicBezTo>
                  <a:cubicBezTo>
                    <a:pt x="438014" y="4057089"/>
                    <a:pt x="469282" y="4250456"/>
                    <a:pt x="527182" y="4439174"/>
                  </a:cubicBezTo>
                  <a:cubicBezTo>
                    <a:pt x="584815" y="4628278"/>
                    <a:pt x="671067" y="4811828"/>
                    <a:pt x="775073" y="4987240"/>
                  </a:cubicBezTo>
                  <a:cubicBezTo>
                    <a:pt x="827009" y="5075075"/>
                    <a:pt x="884246" y="5160327"/>
                    <a:pt x="943206" y="5244933"/>
                  </a:cubicBezTo>
                  <a:cubicBezTo>
                    <a:pt x="1002296" y="5329411"/>
                    <a:pt x="1064964" y="5412337"/>
                    <a:pt x="1133728" y="5490356"/>
                  </a:cubicBezTo>
                  <a:cubicBezTo>
                    <a:pt x="1203949" y="5567728"/>
                    <a:pt x="1279337" y="5642259"/>
                    <a:pt x="1359626" y="5709815"/>
                  </a:cubicBezTo>
                  <a:cubicBezTo>
                    <a:pt x="1398711" y="5744949"/>
                    <a:pt x="1439916" y="5777241"/>
                    <a:pt x="1481254" y="5809146"/>
                  </a:cubicBezTo>
                  <a:cubicBezTo>
                    <a:pt x="1501922" y="5825163"/>
                    <a:pt x="1522325" y="5841309"/>
                    <a:pt x="1543260" y="5856940"/>
                  </a:cubicBezTo>
                  <a:cubicBezTo>
                    <a:pt x="1564591" y="5871923"/>
                    <a:pt x="1585921" y="5886777"/>
                    <a:pt x="1607518" y="5901374"/>
                  </a:cubicBezTo>
                  <a:cubicBezTo>
                    <a:pt x="1778565" y="6019693"/>
                    <a:pt x="1961271" y="6115924"/>
                    <a:pt x="2145566" y="6193814"/>
                  </a:cubicBezTo>
                  <a:lnTo>
                    <a:pt x="2214991" y="6221844"/>
                  </a:lnTo>
                  <a:lnTo>
                    <a:pt x="2249307" y="6236182"/>
                  </a:lnTo>
                  <a:cubicBezTo>
                    <a:pt x="2260702" y="6241089"/>
                    <a:pt x="2272625" y="6244577"/>
                    <a:pt x="2284285" y="6248711"/>
                  </a:cubicBezTo>
                  <a:lnTo>
                    <a:pt x="2354241" y="6273124"/>
                  </a:lnTo>
                  <a:cubicBezTo>
                    <a:pt x="2360070" y="6275190"/>
                    <a:pt x="2365899" y="6277128"/>
                    <a:pt x="2371597" y="6279324"/>
                  </a:cubicBezTo>
                  <a:cubicBezTo>
                    <a:pt x="2377161" y="6281778"/>
                    <a:pt x="2382329" y="6285007"/>
                    <a:pt x="2387894" y="6287719"/>
                  </a:cubicBezTo>
                  <a:cubicBezTo>
                    <a:pt x="2398757" y="6293274"/>
                    <a:pt x="2410153" y="6297666"/>
                    <a:pt x="2421414" y="6302186"/>
                  </a:cubicBezTo>
                  <a:lnTo>
                    <a:pt x="2489117" y="6329441"/>
                  </a:lnTo>
                  <a:lnTo>
                    <a:pt x="2522902" y="6343134"/>
                  </a:lnTo>
                  <a:cubicBezTo>
                    <a:pt x="2534165" y="6347654"/>
                    <a:pt x="2545294" y="6352563"/>
                    <a:pt x="2556953" y="6356051"/>
                  </a:cubicBezTo>
                  <a:lnTo>
                    <a:pt x="2695009" y="6401905"/>
                  </a:lnTo>
                  <a:cubicBezTo>
                    <a:pt x="2880895" y="6457190"/>
                    <a:pt x="3073141" y="6489095"/>
                    <a:pt x="3268035" y="6501238"/>
                  </a:cubicBezTo>
                  <a:cubicBezTo>
                    <a:pt x="3292413" y="6502659"/>
                    <a:pt x="3316527" y="6505629"/>
                    <a:pt x="3341038" y="6506145"/>
                  </a:cubicBezTo>
                  <a:lnTo>
                    <a:pt x="3414703" y="6507050"/>
                  </a:lnTo>
                  <a:lnTo>
                    <a:pt x="3488237" y="6508212"/>
                  </a:lnTo>
                  <a:cubicBezTo>
                    <a:pt x="3500690" y="6508729"/>
                    <a:pt x="3512483" y="6508471"/>
                    <a:pt x="3524142" y="6507955"/>
                  </a:cubicBezTo>
                  <a:lnTo>
                    <a:pt x="3559252" y="6506921"/>
                  </a:lnTo>
                  <a:cubicBezTo>
                    <a:pt x="3582835" y="6506792"/>
                    <a:pt x="3605889" y="6504467"/>
                    <a:pt x="3629207" y="6503045"/>
                  </a:cubicBezTo>
                  <a:cubicBezTo>
                    <a:pt x="3652526" y="6502012"/>
                    <a:pt x="3675579" y="6499171"/>
                    <a:pt x="3698633" y="6496845"/>
                  </a:cubicBezTo>
                  <a:cubicBezTo>
                    <a:pt x="3710160" y="6495683"/>
                    <a:pt x="3721819" y="6494907"/>
                    <a:pt x="3733213" y="6493357"/>
                  </a:cubicBezTo>
                  <a:lnTo>
                    <a:pt x="3767529" y="6488707"/>
                  </a:lnTo>
                  <a:lnTo>
                    <a:pt x="3801845" y="6484057"/>
                  </a:lnTo>
                  <a:lnTo>
                    <a:pt x="3835895" y="6478116"/>
                  </a:lnTo>
                  <a:cubicBezTo>
                    <a:pt x="4017673" y="6446727"/>
                    <a:pt x="4194152" y="6390281"/>
                    <a:pt x="4364801" y="6308517"/>
                  </a:cubicBezTo>
                  <a:cubicBezTo>
                    <a:pt x="4535583" y="6227139"/>
                    <a:pt x="4700138" y="6120962"/>
                    <a:pt x="4861379" y="6000576"/>
                  </a:cubicBezTo>
                  <a:cubicBezTo>
                    <a:pt x="5022621" y="5879931"/>
                    <a:pt x="5180684" y="5745337"/>
                    <a:pt x="5341263" y="5605834"/>
                  </a:cubicBezTo>
                  <a:lnTo>
                    <a:pt x="5587301" y="5390379"/>
                  </a:lnTo>
                  <a:cubicBezTo>
                    <a:pt x="5674216" y="5315718"/>
                    <a:pt x="5761527" y="5244416"/>
                    <a:pt x="5849105" y="5176344"/>
                  </a:cubicBezTo>
                  <a:lnTo>
                    <a:pt x="5890489" y="5145260"/>
                  </a:lnTo>
                  <a:lnTo>
                    <a:pt x="5890489" y="5995323"/>
                  </a:lnTo>
                  <a:lnTo>
                    <a:pt x="5811477" y="6077819"/>
                  </a:lnTo>
                  <a:cubicBezTo>
                    <a:pt x="5654739" y="6238377"/>
                    <a:pt x="5487138" y="6396093"/>
                    <a:pt x="5301384" y="6542958"/>
                  </a:cubicBezTo>
                  <a:lnTo>
                    <a:pt x="5252008" y="6578438"/>
                  </a:lnTo>
                  <a:lnTo>
                    <a:pt x="1653730" y="6578438"/>
                  </a:lnTo>
                  <a:lnTo>
                    <a:pt x="1549768" y="6488821"/>
                  </a:lnTo>
                  <a:cubicBezTo>
                    <a:pt x="1461976" y="6409495"/>
                    <a:pt x="1378573" y="6327182"/>
                    <a:pt x="1298282" y="6243932"/>
                  </a:cubicBezTo>
                  <a:cubicBezTo>
                    <a:pt x="1278277" y="6223006"/>
                    <a:pt x="1258138" y="6202210"/>
                    <a:pt x="1237999" y="6181671"/>
                  </a:cubicBezTo>
                  <a:lnTo>
                    <a:pt x="1179967" y="6117862"/>
                  </a:lnTo>
                  <a:lnTo>
                    <a:pt x="1121936" y="6054569"/>
                  </a:lnTo>
                  <a:cubicBezTo>
                    <a:pt x="1102328" y="6033644"/>
                    <a:pt x="1084573" y="6011427"/>
                    <a:pt x="1065628" y="5990243"/>
                  </a:cubicBezTo>
                  <a:cubicBezTo>
                    <a:pt x="1028662" y="5947099"/>
                    <a:pt x="990239" y="5904991"/>
                    <a:pt x="954335" y="5861460"/>
                  </a:cubicBezTo>
                  <a:cubicBezTo>
                    <a:pt x="936050" y="5840018"/>
                    <a:pt x="917634" y="5818446"/>
                    <a:pt x="898953" y="5797393"/>
                  </a:cubicBezTo>
                  <a:cubicBezTo>
                    <a:pt x="880404" y="5776208"/>
                    <a:pt x="861325" y="5755412"/>
                    <a:pt x="842908" y="5733582"/>
                  </a:cubicBezTo>
                  <a:cubicBezTo>
                    <a:pt x="767919" y="5647942"/>
                    <a:pt x="693061" y="5561786"/>
                    <a:pt x="622442" y="5471884"/>
                  </a:cubicBezTo>
                  <a:cubicBezTo>
                    <a:pt x="551559" y="5382112"/>
                    <a:pt x="486639" y="5287430"/>
                    <a:pt x="425559" y="5190036"/>
                  </a:cubicBezTo>
                  <a:cubicBezTo>
                    <a:pt x="303668" y="4994990"/>
                    <a:pt x="200193" y="4786123"/>
                    <a:pt x="123877" y="4564210"/>
                  </a:cubicBezTo>
                  <a:cubicBezTo>
                    <a:pt x="47694" y="4342555"/>
                    <a:pt x="2249" y="4106045"/>
                    <a:pt x="130" y="3865530"/>
                  </a:cubicBezTo>
                  <a:cubicBezTo>
                    <a:pt x="-1328" y="3745403"/>
                    <a:pt x="9537" y="3624629"/>
                    <a:pt x="30602" y="3505793"/>
                  </a:cubicBezTo>
                  <a:cubicBezTo>
                    <a:pt x="51802" y="3386828"/>
                    <a:pt x="84659" y="3270059"/>
                    <a:pt x="126924" y="3157164"/>
                  </a:cubicBezTo>
                  <a:cubicBezTo>
                    <a:pt x="200457" y="2959276"/>
                    <a:pt x="271737" y="2761388"/>
                    <a:pt x="334803" y="2560530"/>
                  </a:cubicBezTo>
                  <a:lnTo>
                    <a:pt x="381176" y="2409144"/>
                  </a:lnTo>
                  <a:lnTo>
                    <a:pt x="425825" y="2255819"/>
                  </a:lnTo>
                  <a:lnTo>
                    <a:pt x="470210" y="2099523"/>
                  </a:lnTo>
                  <a:lnTo>
                    <a:pt x="492998" y="2020213"/>
                  </a:lnTo>
                  <a:lnTo>
                    <a:pt x="517509" y="1939224"/>
                  </a:lnTo>
                  <a:cubicBezTo>
                    <a:pt x="525061" y="1912485"/>
                    <a:pt x="534866" y="1884586"/>
                    <a:pt x="544007" y="1857201"/>
                  </a:cubicBezTo>
                  <a:cubicBezTo>
                    <a:pt x="553680" y="1829559"/>
                    <a:pt x="561496" y="1802304"/>
                    <a:pt x="573288" y="1774274"/>
                  </a:cubicBezTo>
                  <a:lnTo>
                    <a:pt x="606146" y="1690832"/>
                  </a:lnTo>
                  <a:cubicBezTo>
                    <a:pt x="618467" y="1663060"/>
                    <a:pt x="631716" y="1635417"/>
                    <a:pt x="644569" y="1607775"/>
                  </a:cubicBezTo>
                  <a:cubicBezTo>
                    <a:pt x="698625" y="1498368"/>
                    <a:pt x="763413" y="1391287"/>
                    <a:pt x="837874" y="1297638"/>
                  </a:cubicBezTo>
                  <a:cubicBezTo>
                    <a:pt x="910348" y="1201278"/>
                    <a:pt x="990107" y="1115897"/>
                    <a:pt x="1069602" y="1032194"/>
                  </a:cubicBezTo>
                  <a:cubicBezTo>
                    <a:pt x="1089079" y="1010624"/>
                    <a:pt x="1110012" y="990990"/>
                    <a:pt x="1130548" y="970839"/>
                  </a:cubicBezTo>
                  <a:lnTo>
                    <a:pt x="1192024" y="910129"/>
                  </a:lnTo>
                  <a:cubicBezTo>
                    <a:pt x="1212031" y="889462"/>
                    <a:pt x="1234024" y="870475"/>
                    <a:pt x="1255356" y="850841"/>
                  </a:cubicBezTo>
                  <a:lnTo>
                    <a:pt x="1319614" y="792068"/>
                  </a:lnTo>
                  <a:cubicBezTo>
                    <a:pt x="1340680" y="772176"/>
                    <a:pt x="1363469" y="753834"/>
                    <a:pt x="1385728" y="734975"/>
                  </a:cubicBezTo>
                  <a:lnTo>
                    <a:pt x="1452768" y="678528"/>
                  </a:lnTo>
                  <a:lnTo>
                    <a:pt x="1469594" y="664449"/>
                  </a:lnTo>
                  <a:lnTo>
                    <a:pt x="1487083" y="651015"/>
                  </a:lnTo>
                  <a:lnTo>
                    <a:pt x="1522193" y="624277"/>
                  </a:lnTo>
                  <a:lnTo>
                    <a:pt x="1592415" y="570671"/>
                  </a:lnTo>
                  <a:cubicBezTo>
                    <a:pt x="1640110" y="535925"/>
                    <a:pt x="1689531" y="503245"/>
                    <a:pt x="1738287" y="469402"/>
                  </a:cubicBezTo>
                  <a:cubicBezTo>
                    <a:pt x="1788634" y="438015"/>
                    <a:pt x="1839643" y="407013"/>
                    <a:pt x="1890918" y="376530"/>
                  </a:cubicBezTo>
                  <a:cubicBezTo>
                    <a:pt x="2098400" y="258209"/>
                    <a:pt x="2323503" y="166241"/>
                    <a:pt x="2555363" y="105274"/>
                  </a:cubicBezTo>
                  <a:cubicBezTo>
                    <a:pt x="2787223" y="44047"/>
                    <a:pt x="3024516" y="12013"/>
                    <a:pt x="3259291" y="3229"/>
                  </a:cubicBezTo>
                  <a:lnTo>
                    <a:pt x="3347265" y="903"/>
                  </a:ln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ACA5348F-9FF6-485F-898D-1BED7EC727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5999" y="52997"/>
              <a:ext cx="6093363" cy="6805004"/>
            </a:xfrm>
            <a:custGeom>
              <a:avLst/>
              <a:gdLst>
                <a:gd name="connsiteX0" fmla="*/ 3517682 w 5890491"/>
                <a:gd name="connsiteY0" fmla="*/ 0 h 6578439"/>
                <a:gd name="connsiteX1" fmla="*/ 5849513 w 5890491"/>
                <a:gd name="connsiteY1" fmla="*/ 841730 h 6578439"/>
                <a:gd name="connsiteX2" fmla="*/ 5890491 w 5890491"/>
                <a:gd name="connsiteY2" fmla="*/ 879061 h 6578439"/>
                <a:gd name="connsiteX3" fmla="*/ 5890491 w 5890491"/>
                <a:gd name="connsiteY3" fmla="*/ 2034114 h 6578439"/>
                <a:gd name="connsiteX4" fmla="*/ 5757065 w 5890491"/>
                <a:gd name="connsiteY4" fmla="*/ 1854938 h 6578439"/>
                <a:gd name="connsiteX5" fmla="*/ 5564060 w 5890491"/>
                <a:gd name="connsiteY5" fmla="*/ 1642182 h 6578439"/>
                <a:gd name="connsiteX6" fmla="*/ 3517551 w 5890491"/>
                <a:gd name="connsiteY6" fmla="*/ 790012 h 6578439"/>
                <a:gd name="connsiteX7" fmla="*/ 1611552 w 5890491"/>
                <a:gd name="connsiteY7" fmla="*/ 1543282 h 6578439"/>
                <a:gd name="connsiteX8" fmla="*/ 1340656 w 5890491"/>
                <a:gd name="connsiteY8" fmla="*/ 1897925 h 6578439"/>
                <a:gd name="connsiteX9" fmla="*/ 1201705 w 5890491"/>
                <a:gd name="connsiteY9" fmla="*/ 2361213 h 6578439"/>
                <a:gd name="connsiteX10" fmla="*/ 852705 w 5890491"/>
                <a:gd name="connsiteY10" fmla="*/ 3529176 h 6578439"/>
                <a:gd name="connsiteX11" fmla="*/ 863863 w 5890491"/>
                <a:gd name="connsiteY11" fmla="*/ 4437051 h 6578439"/>
                <a:gd name="connsiteX12" fmla="*/ 1413569 w 5890491"/>
                <a:gd name="connsiteY12" fmla="*/ 5357174 h 6578439"/>
                <a:gd name="connsiteX13" fmla="*/ 2339129 w 5890491"/>
                <a:gd name="connsiteY13" fmla="*/ 6143367 h 6578439"/>
                <a:gd name="connsiteX14" fmla="*/ 3439449 w 5890491"/>
                <a:gd name="connsiteY14" fmla="*/ 6420049 h 6578439"/>
                <a:gd name="connsiteX15" fmla="*/ 5251388 w 5890491"/>
                <a:gd name="connsiteY15" fmla="*/ 5349009 h 6578439"/>
                <a:gd name="connsiteX16" fmla="*/ 5657731 w 5890491"/>
                <a:gd name="connsiteY16" fmla="*/ 4959205 h 6578439"/>
                <a:gd name="connsiteX17" fmla="*/ 5836127 w 5890491"/>
                <a:gd name="connsiteY17" fmla="*/ 4792052 h 6578439"/>
                <a:gd name="connsiteX18" fmla="*/ 5890491 w 5890491"/>
                <a:gd name="connsiteY18" fmla="*/ 4738662 h 6578439"/>
                <a:gd name="connsiteX19" fmla="*/ 5890491 w 5890491"/>
                <a:gd name="connsiteY19" fmla="*/ 5821964 h 6578439"/>
                <a:gd name="connsiteX20" fmla="*/ 5802001 w 5890491"/>
                <a:gd name="connsiteY20" fmla="*/ 5907904 h 6578439"/>
                <a:gd name="connsiteX21" fmla="*/ 5294358 w 5890491"/>
                <a:gd name="connsiteY21" fmla="*/ 6397505 h 6578439"/>
                <a:gd name="connsiteX22" fmla="*/ 5077178 w 5890491"/>
                <a:gd name="connsiteY22" fmla="*/ 6578439 h 6578439"/>
                <a:gd name="connsiteX23" fmla="*/ 1567290 w 5890491"/>
                <a:gd name="connsiteY23" fmla="*/ 6578439 h 6578439"/>
                <a:gd name="connsiteX24" fmla="*/ 1508588 w 5890491"/>
                <a:gd name="connsiteY24" fmla="*/ 6535186 h 6578439"/>
                <a:gd name="connsiteX25" fmla="*/ 826498 w 5890491"/>
                <a:gd name="connsiteY25" fmla="*/ 5876034 h 6578439"/>
                <a:gd name="connsiteX26" fmla="*/ 122403 w 5890491"/>
                <a:gd name="connsiteY26" fmla="*/ 3255655 h 6578439"/>
                <a:gd name="connsiteX27" fmla="*/ 1061197 w 5890491"/>
                <a:gd name="connsiteY27" fmla="*/ 984650 h 6578439"/>
                <a:gd name="connsiteX28" fmla="*/ 3517682 w 5890491"/>
                <a:gd name="connsiteY28" fmla="*/ 0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890491" h="6578439">
                  <a:moveTo>
                    <a:pt x="3517682" y="0"/>
                  </a:moveTo>
                  <a:cubicBezTo>
                    <a:pt x="4402017" y="0"/>
                    <a:pt x="5213742" y="315483"/>
                    <a:pt x="5849513" y="841730"/>
                  </a:cubicBezTo>
                  <a:lnTo>
                    <a:pt x="5890491" y="879061"/>
                  </a:lnTo>
                  <a:lnTo>
                    <a:pt x="5890491" y="2034114"/>
                  </a:lnTo>
                  <a:lnTo>
                    <a:pt x="5757065" y="1854938"/>
                  </a:lnTo>
                  <a:cubicBezTo>
                    <a:pt x="5696443" y="1781264"/>
                    <a:pt x="5632076" y="1710299"/>
                    <a:pt x="5564060" y="1642182"/>
                  </a:cubicBezTo>
                  <a:cubicBezTo>
                    <a:pt x="5015393" y="1092636"/>
                    <a:pt x="4288592" y="790012"/>
                    <a:pt x="3517551" y="790012"/>
                  </a:cubicBezTo>
                  <a:cubicBezTo>
                    <a:pt x="2701750" y="790012"/>
                    <a:pt x="2131676" y="1015335"/>
                    <a:pt x="1611552" y="1543282"/>
                  </a:cubicBezTo>
                  <a:cubicBezTo>
                    <a:pt x="1435754" y="1721722"/>
                    <a:pt x="1375945" y="1822729"/>
                    <a:pt x="1340656" y="1897925"/>
                  </a:cubicBezTo>
                  <a:cubicBezTo>
                    <a:pt x="1289148" y="2007623"/>
                    <a:pt x="1252432" y="2155907"/>
                    <a:pt x="1201705" y="2361213"/>
                  </a:cubicBezTo>
                  <a:cubicBezTo>
                    <a:pt x="1133721" y="2635919"/>
                    <a:pt x="1040568" y="3012290"/>
                    <a:pt x="852705" y="3529176"/>
                  </a:cubicBezTo>
                  <a:cubicBezTo>
                    <a:pt x="749952" y="3811784"/>
                    <a:pt x="753584" y="4108747"/>
                    <a:pt x="863863" y="4437051"/>
                  </a:cubicBezTo>
                  <a:cubicBezTo>
                    <a:pt x="964800" y="4737438"/>
                    <a:pt x="1154869" y="5055603"/>
                    <a:pt x="1413569" y="5357174"/>
                  </a:cubicBezTo>
                  <a:cubicBezTo>
                    <a:pt x="1718326" y="5712343"/>
                    <a:pt x="2021008" y="5969404"/>
                    <a:pt x="2339129" y="6143367"/>
                  </a:cubicBezTo>
                  <a:cubicBezTo>
                    <a:pt x="2679565" y="6329577"/>
                    <a:pt x="3039591" y="6420049"/>
                    <a:pt x="3439449" y="6420049"/>
                  </a:cubicBezTo>
                  <a:cubicBezTo>
                    <a:pt x="4142246" y="6420049"/>
                    <a:pt x="4633828" y="5976251"/>
                    <a:pt x="5251388" y="5349009"/>
                  </a:cubicBezTo>
                  <a:cubicBezTo>
                    <a:pt x="5389949" y="5208364"/>
                    <a:pt x="5526047" y="5081677"/>
                    <a:pt x="5657731" y="4959205"/>
                  </a:cubicBezTo>
                  <a:cubicBezTo>
                    <a:pt x="5719520" y="4901722"/>
                    <a:pt x="5779200" y="4846206"/>
                    <a:pt x="5836127" y="4792052"/>
                  </a:cubicBezTo>
                  <a:lnTo>
                    <a:pt x="5890491" y="4738662"/>
                  </a:lnTo>
                  <a:lnTo>
                    <a:pt x="5890491" y="5821964"/>
                  </a:lnTo>
                  <a:lnTo>
                    <a:pt x="5802001" y="5907904"/>
                  </a:lnTo>
                  <a:cubicBezTo>
                    <a:pt x="5634962" y="6077456"/>
                    <a:pt x="5467509" y="6243625"/>
                    <a:pt x="5294358" y="6397505"/>
                  </a:cubicBezTo>
                  <a:lnTo>
                    <a:pt x="5077178" y="6578439"/>
                  </a:lnTo>
                  <a:lnTo>
                    <a:pt x="1567290" y="6578439"/>
                  </a:lnTo>
                  <a:lnTo>
                    <a:pt x="1508588" y="6535186"/>
                  </a:lnTo>
                  <a:cubicBezTo>
                    <a:pt x="1263991" y="6345442"/>
                    <a:pt x="1038054" y="6122666"/>
                    <a:pt x="826498" y="5876034"/>
                  </a:cubicBezTo>
                  <a:cubicBezTo>
                    <a:pt x="261613" y="5217713"/>
                    <a:pt x="-239182" y="4250314"/>
                    <a:pt x="122403" y="3255655"/>
                  </a:cubicBezTo>
                  <a:cubicBezTo>
                    <a:pt x="607497" y="1921629"/>
                    <a:pt x="393040" y="1662857"/>
                    <a:pt x="1061197" y="984650"/>
                  </a:cubicBezTo>
                  <a:cubicBezTo>
                    <a:pt x="1729484" y="306444"/>
                    <a:pt x="2498060" y="0"/>
                    <a:pt x="351768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33B89F41-1D91-447A-88C5-8A917809FE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0" y="52997"/>
              <a:ext cx="6093362" cy="6805004"/>
            </a:xfrm>
            <a:custGeom>
              <a:avLst/>
              <a:gdLst>
                <a:gd name="connsiteX0" fmla="*/ 5890490 w 5890490"/>
                <a:gd name="connsiteY0" fmla="*/ 5389037 h 6578439"/>
                <a:gd name="connsiteX1" fmla="*/ 5890490 w 5890490"/>
                <a:gd name="connsiteY1" fmla="*/ 5855587 h 6578439"/>
                <a:gd name="connsiteX2" fmla="*/ 5784593 w 5890490"/>
                <a:gd name="connsiteY2" fmla="*/ 5962054 h 6578439"/>
                <a:gd name="connsiteX3" fmla="*/ 5663414 w 5890490"/>
                <a:gd name="connsiteY3" fmla="*/ 6082564 h 6578439"/>
                <a:gd name="connsiteX4" fmla="*/ 5147099 w 5890490"/>
                <a:gd name="connsiteY4" fmla="*/ 6547726 h 6578439"/>
                <a:gd name="connsiteX5" fmla="*/ 5105015 w 5890490"/>
                <a:gd name="connsiteY5" fmla="*/ 6578439 h 6578439"/>
                <a:gd name="connsiteX6" fmla="*/ 4385601 w 5890490"/>
                <a:gd name="connsiteY6" fmla="*/ 6578439 h 6578439"/>
                <a:gd name="connsiteX7" fmla="*/ 4507252 w 5890490"/>
                <a:gd name="connsiteY7" fmla="*/ 6515968 h 6578439"/>
                <a:gd name="connsiteX8" fmla="*/ 4909330 w 5890490"/>
                <a:gd name="connsiteY8" fmla="*/ 6253453 h 6578439"/>
                <a:gd name="connsiteX9" fmla="*/ 5411374 w 5890490"/>
                <a:gd name="connsiteY9" fmla="*/ 5828544 h 6578439"/>
                <a:gd name="connsiteX10" fmla="*/ 5533570 w 5890490"/>
                <a:gd name="connsiteY10" fmla="*/ 5714534 h 6578439"/>
                <a:gd name="connsiteX11" fmla="*/ 5657425 w 5890490"/>
                <a:gd name="connsiteY11" fmla="*/ 5597650 h 6578439"/>
                <a:gd name="connsiteX12" fmla="*/ 3336813 w 5890490"/>
                <a:gd name="connsiteY12" fmla="*/ 499 h 6578439"/>
                <a:gd name="connsiteX13" fmla="*/ 3513674 w 5890490"/>
                <a:gd name="connsiteY13" fmla="*/ 1202 h 6578439"/>
                <a:gd name="connsiteX14" fmla="*/ 3602743 w 5890490"/>
                <a:gd name="connsiteY14" fmla="*/ 4827 h 6578439"/>
                <a:gd name="connsiteX15" fmla="*/ 3647213 w 5890490"/>
                <a:gd name="connsiteY15" fmla="*/ 6703 h 6578439"/>
                <a:gd name="connsiteX16" fmla="*/ 3691684 w 5890490"/>
                <a:gd name="connsiteY16" fmla="*/ 9453 h 6578439"/>
                <a:gd name="connsiteX17" fmla="*/ 3868927 w 5890490"/>
                <a:gd name="connsiteY17" fmla="*/ 27080 h 6578439"/>
                <a:gd name="connsiteX18" fmla="*/ 5200872 w 5890490"/>
                <a:gd name="connsiteY18" fmla="*/ 472240 h 6578439"/>
                <a:gd name="connsiteX19" fmla="*/ 5772711 w 5890490"/>
                <a:gd name="connsiteY19" fmla="*/ 866334 h 6578439"/>
                <a:gd name="connsiteX20" fmla="*/ 5890490 w 5890490"/>
                <a:gd name="connsiteY20" fmla="*/ 972426 h 6578439"/>
                <a:gd name="connsiteX21" fmla="*/ 5890490 w 5890490"/>
                <a:gd name="connsiteY21" fmla="*/ 1158576 h 6578439"/>
                <a:gd name="connsiteX22" fmla="*/ 5676045 w 5890490"/>
                <a:gd name="connsiteY22" fmla="*/ 986969 h 6578439"/>
                <a:gd name="connsiteX23" fmla="*/ 5103776 w 5890490"/>
                <a:gd name="connsiteY23" fmla="*/ 655879 h 6578439"/>
                <a:gd name="connsiteX24" fmla="*/ 4482465 w 5890490"/>
                <a:gd name="connsiteY24" fmla="*/ 440363 h 6578439"/>
                <a:gd name="connsiteX25" fmla="*/ 4402444 w 5890490"/>
                <a:gd name="connsiteY25" fmla="*/ 422111 h 6578439"/>
                <a:gd name="connsiteX26" fmla="*/ 4322423 w 5890490"/>
                <a:gd name="connsiteY26" fmla="*/ 404610 h 6578439"/>
                <a:gd name="connsiteX27" fmla="*/ 4241892 w 5890490"/>
                <a:gd name="connsiteY27" fmla="*/ 389858 h 6578439"/>
                <a:gd name="connsiteX28" fmla="*/ 4201627 w 5890490"/>
                <a:gd name="connsiteY28" fmla="*/ 382483 h 6578439"/>
                <a:gd name="connsiteX29" fmla="*/ 4161234 w 5890490"/>
                <a:gd name="connsiteY29" fmla="*/ 375857 h 6578439"/>
                <a:gd name="connsiteX30" fmla="*/ 3999280 w 5890490"/>
                <a:gd name="connsiteY30" fmla="*/ 353606 h 6578439"/>
                <a:gd name="connsiteX31" fmla="*/ 3836817 w 5890490"/>
                <a:gd name="connsiteY31" fmla="*/ 338480 h 6578439"/>
                <a:gd name="connsiteX32" fmla="*/ 3673972 w 5890490"/>
                <a:gd name="connsiteY32" fmla="*/ 330604 h 6578439"/>
                <a:gd name="connsiteX33" fmla="*/ 3511126 w 5890490"/>
                <a:gd name="connsiteY33" fmla="*/ 328978 h 6578439"/>
                <a:gd name="connsiteX34" fmla="*/ 3183142 w 5890490"/>
                <a:gd name="connsiteY34" fmla="*/ 342854 h 6578439"/>
                <a:gd name="connsiteX35" fmla="*/ 2541444 w 5890490"/>
                <a:gd name="connsiteY35" fmla="*/ 439988 h 6578439"/>
                <a:gd name="connsiteX36" fmla="*/ 1933895 w 5890490"/>
                <a:gd name="connsiteY36" fmla="*/ 650505 h 6578439"/>
                <a:gd name="connsiteX37" fmla="*/ 1378079 w 5890490"/>
                <a:gd name="connsiteY37" fmla="*/ 983905 h 6578439"/>
                <a:gd name="connsiteX38" fmla="*/ 1312967 w 5890490"/>
                <a:gd name="connsiteY38" fmla="*/ 1033660 h 6578439"/>
                <a:gd name="connsiteX39" fmla="*/ 1248364 w 5890490"/>
                <a:gd name="connsiteY39" fmla="*/ 1084413 h 6578439"/>
                <a:gd name="connsiteX40" fmla="*/ 1185163 w 5890490"/>
                <a:gd name="connsiteY40" fmla="*/ 1137168 h 6578439"/>
                <a:gd name="connsiteX41" fmla="*/ 1122852 w 5890490"/>
                <a:gd name="connsiteY41" fmla="*/ 1190922 h 6578439"/>
                <a:gd name="connsiteX42" fmla="*/ 892092 w 5890490"/>
                <a:gd name="connsiteY42" fmla="*/ 1421440 h 6578439"/>
                <a:gd name="connsiteX43" fmla="*/ 707202 w 5890490"/>
                <a:gd name="connsiteY43" fmla="*/ 1684212 h 6578439"/>
                <a:gd name="connsiteX44" fmla="*/ 670121 w 5890490"/>
                <a:gd name="connsiteY44" fmla="*/ 1756093 h 6578439"/>
                <a:gd name="connsiteX45" fmla="*/ 637630 w 5890490"/>
                <a:gd name="connsiteY45" fmla="*/ 1830724 h 6578439"/>
                <a:gd name="connsiteX46" fmla="*/ 607685 w 5890490"/>
                <a:gd name="connsiteY46" fmla="*/ 1907105 h 6578439"/>
                <a:gd name="connsiteX47" fmla="*/ 580034 w 5890490"/>
                <a:gd name="connsiteY47" fmla="*/ 1984986 h 6578439"/>
                <a:gd name="connsiteX48" fmla="*/ 481919 w 5890490"/>
                <a:gd name="connsiteY48" fmla="*/ 2304386 h 6578439"/>
                <a:gd name="connsiteX49" fmla="*/ 433881 w 5890490"/>
                <a:gd name="connsiteY49" fmla="*/ 2465399 h 6578439"/>
                <a:gd name="connsiteX50" fmla="*/ 384442 w 5890490"/>
                <a:gd name="connsiteY50" fmla="*/ 2626163 h 6578439"/>
                <a:gd name="connsiteX51" fmla="*/ 166039 w 5890490"/>
                <a:gd name="connsiteY51" fmla="*/ 3261338 h 6578439"/>
                <a:gd name="connsiteX52" fmla="*/ 56202 w 5890490"/>
                <a:gd name="connsiteY52" fmla="*/ 3910265 h 6578439"/>
                <a:gd name="connsiteX53" fmla="*/ 93664 w 5890490"/>
                <a:gd name="connsiteY53" fmla="*/ 4237292 h 6578439"/>
                <a:gd name="connsiteX54" fmla="*/ 111758 w 5890490"/>
                <a:gd name="connsiteY54" fmla="*/ 4317548 h 6578439"/>
                <a:gd name="connsiteX55" fmla="*/ 133038 w 5890490"/>
                <a:gd name="connsiteY55" fmla="*/ 4397054 h 6578439"/>
                <a:gd name="connsiteX56" fmla="*/ 157757 w 5890490"/>
                <a:gd name="connsiteY56" fmla="*/ 4475560 h 6578439"/>
                <a:gd name="connsiteX57" fmla="*/ 185153 w 5890490"/>
                <a:gd name="connsiteY57" fmla="*/ 4553066 h 6578439"/>
                <a:gd name="connsiteX58" fmla="*/ 493642 w 5890490"/>
                <a:gd name="connsiteY58" fmla="*/ 5132239 h 6578439"/>
                <a:gd name="connsiteX59" fmla="*/ 914391 w 5890490"/>
                <a:gd name="connsiteY59" fmla="*/ 5636528 h 6578439"/>
                <a:gd name="connsiteX60" fmla="*/ 1402034 w 5890490"/>
                <a:gd name="connsiteY60" fmla="*/ 6076188 h 6578439"/>
                <a:gd name="connsiteX61" fmla="*/ 1664397 w 5890490"/>
                <a:gd name="connsiteY61" fmla="*/ 6267079 h 6578439"/>
                <a:gd name="connsiteX62" fmla="*/ 1938992 w 5890490"/>
                <a:gd name="connsiteY62" fmla="*/ 6434343 h 6578439"/>
                <a:gd name="connsiteX63" fmla="*/ 2225931 w 5890490"/>
                <a:gd name="connsiteY63" fmla="*/ 6574322 h 6578439"/>
                <a:gd name="connsiteX64" fmla="*/ 2236328 w 5890490"/>
                <a:gd name="connsiteY64" fmla="*/ 6578439 h 6578439"/>
                <a:gd name="connsiteX65" fmla="*/ 1504665 w 5890490"/>
                <a:gd name="connsiteY65" fmla="*/ 6578439 h 6578439"/>
                <a:gd name="connsiteX66" fmla="*/ 1456827 w 5890490"/>
                <a:gd name="connsiteY66" fmla="*/ 6543476 h 6578439"/>
                <a:gd name="connsiteX67" fmla="*/ 1188475 w 5890490"/>
                <a:gd name="connsiteY67" fmla="*/ 6314083 h 6578439"/>
                <a:gd name="connsiteX68" fmla="*/ 721728 w 5890490"/>
                <a:gd name="connsiteY68" fmla="*/ 5798666 h 6578439"/>
                <a:gd name="connsiteX69" fmla="*/ 344175 w 5890490"/>
                <a:gd name="connsiteY69" fmla="*/ 5219495 h 6578439"/>
                <a:gd name="connsiteX70" fmla="*/ 87293 w 5890490"/>
                <a:gd name="connsiteY70" fmla="*/ 4583569 h 6578439"/>
                <a:gd name="connsiteX71" fmla="*/ 65886 w 5890490"/>
                <a:gd name="connsiteY71" fmla="*/ 4500813 h 6578439"/>
                <a:gd name="connsiteX72" fmla="*/ 47409 w 5890490"/>
                <a:gd name="connsiteY72" fmla="*/ 4417431 h 6578439"/>
                <a:gd name="connsiteX73" fmla="*/ 39000 w 5890490"/>
                <a:gd name="connsiteY73" fmla="*/ 4375677 h 6578439"/>
                <a:gd name="connsiteX74" fmla="*/ 31610 w 5890490"/>
                <a:gd name="connsiteY74" fmla="*/ 4333674 h 6578439"/>
                <a:gd name="connsiteX75" fmla="*/ 18868 w 5890490"/>
                <a:gd name="connsiteY75" fmla="*/ 4249417 h 6578439"/>
                <a:gd name="connsiteX76" fmla="*/ 646 w 5890490"/>
                <a:gd name="connsiteY76" fmla="*/ 3910265 h 6578439"/>
                <a:gd name="connsiteX77" fmla="*/ 130234 w 5890490"/>
                <a:gd name="connsiteY77" fmla="*/ 3248337 h 6578439"/>
                <a:gd name="connsiteX78" fmla="*/ 335383 w 5890490"/>
                <a:gd name="connsiteY78" fmla="*/ 2611911 h 6578439"/>
                <a:gd name="connsiteX79" fmla="*/ 487272 w 5890490"/>
                <a:gd name="connsiteY79" fmla="*/ 1958609 h 6578439"/>
                <a:gd name="connsiteX80" fmla="*/ 508550 w 5890490"/>
                <a:gd name="connsiteY80" fmla="*/ 1876227 h 6578439"/>
                <a:gd name="connsiteX81" fmla="*/ 531742 w 5890490"/>
                <a:gd name="connsiteY81" fmla="*/ 1793721 h 6578439"/>
                <a:gd name="connsiteX82" fmla="*/ 558245 w 5890490"/>
                <a:gd name="connsiteY82" fmla="*/ 1711465 h 6578439"/>
                <a:gd name="connsiteX83" fmla="*/ 590100 w 5890490"/>
                <a:gd name="connsiteY83" fmla="*/ 1630332 h 6578439"/>
                <a:gd name="connsiteX84" fmla="*/ 758680 w 5890490"/>
                <a:gd name="connsiteY84" fmla="*/ 1322433 h 6578439"/>
                <a:gd name="connsiteX85" fmla="*/ 976317 w 5890490"/>
                <a:gd name="connsiteY85" fmla="*/ 1049286 h 6578439"/>
                <a:gd name="connsiteX86" fmla="*/ 1035314 w 5890490"/>
                <a:gd name="connsiteY86" fmla="*/ 985406 h 6578439"/>
                <a:gd name="connsiteX87" fmla="*/ 1095329 w 5890490"/>
                <a:gd name="connsiteY87" fmla="*/ 922526 h 6578439"/>
                <a:gd name="connsiteX88" fmla="*/ 1157384 w 5890490"/>
                <a:gd name="connsiteY88" fmla="*/ 861271 h 6578439"/>
                <a:gd name="connsiteX89" fmla="*/ 1220841 w 5890490"/>
                <a:gd name="connsiteY89" fmla="*/ 801017 h 6578439"/>
                <a:gd name="connsiteX90" fmla="*/ 1286462 w 5890490"/>
                <a:gd name="connsiteY90" fmla="*/ 742886 h 6578439"/>
                <a:gd name="connsiteX91" fmla="*/ 1353233 w 5890490"/>
                <a:gd name="connsiteY91" fmla="*/ 685632 h 6578439"/>
                <a:gd name="connsiteX92" fmla="*/ 1369924 w 5890490"/>
                <a:gd name="connsiteY92" fmla="*/ 671256 h 6578439"/>
                <a:gd name="connsiteX93" fmla="*/ 1387380 w 5890490"/>
                <a:gd name="connsiteY93" fmla="*/ 657755 h 6578439"/>
                <a:gd name="connsiteX94" fmla="*/ 1422422 w 5890490"/>
                <a:gd name="connsiteY94" fmla="*/ 630877 h 6578439"/>
                <a:gd name="connsiteX95" fmla="*/ 1492759 w 5890490"/>
                <a:gd name="connsiteY95" fmla="*/ 577248 h 6578439"/>
                <a:gd name="connsiteX96" fmla="*/ 1528820 w 5890490"/>
                <a:gd name="connsiteY96" fmla="*/ 551496 h 6578439"/>
                <a:gd name="connsiteX97" fmla="*/ 1565390 w 5890490"/>
                <a:gd name="connsiteY97" fmla="*/ 526370 h 6578439"/>
                <a:gd name="connsiteX98" fmla="*/ 1639040 w 5890490"/>
                <a:gd name="connsiteY98" fmla="*/ 476490 h 6578439"/>
                <a:gd name="connsiteX99" fmla="*/ 1792075 w 5890490"/>
                <a:gd name="connsiteY99" fmla="*/ 384859 h 6578439"/>
                <a:gd name="connsiteX100" fmla="*/ 2455943 w 5890490"/>
                <a:gd name="connsiteY100" fmla="*/ 117836 h 6578439"/>
                <a:gd name="connsiteX101" fmla="*/ 3159952 w 5890490"/>
                <a:gd name="connsiteY101" fmla="*/ 7203 h 6578439"/>
                <a:gd name="connsiteX102" fmla="*/ 3336813 w 5890490"/>
                <a:gd name="connsiteY102" fmla="*/ 499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5890490" h="6578439">
                  <a:moveTo>
                    <a:pt x="5890490" y="5389037"/>
                  </a:moveTo>
                  <a:lnTo>
                    <a:pt x="5890490" y="5855587"/>
                  </a:lnTo>
                  <a:lnTo>
                    <a:pt x="5784593" y="5962054"/>
                  </a:lnTo>
                  <a:cubicBezTo>
                    <a:pt x="5744454" y="6002308"/>
                    <a:pt x="5704062" y="6042436"/>
                    <a:pt x="5663414" y="6082564"/>
                  </a:cubicBezTo>
                  <a:cubicBezTo>
                    <a:pt x="5500314" y="6242577"/>
                    <a:pt x="5330970" y="6400714"/>
                    <a:pt x="5147099" y="6547726"/>
                  </a:cubicBezTo>
                  <a:lnTo>
                    <a:pt x="5105015" y="6578439"/>
                  </a:lnTo>
                  <a:lnTo>
                    <a:pt x="4385601" y="6578439"/>
                  </a:lnTo>
                  <a:lnTo>
                    <a:pt x="4507252" y="6515968"/>
                  </a:lnTo>
                  <a:cubicBezTo>
                    <a:pt x="4645901" y="6439679"/>
                    <a:pt x="4779837" y="6350961"/>
                    <a:pt x="4909330" y="6253453"/>
                  </a:cubicBezTo>
                  <a:cubicBezTo>
                    <a:pt x="5082369" y="6123567"/>
                    <a:pt x="5248145" y="5979180"/>
                    <a:pt x="5411374" y="5828544"/>
                  </a:cubicBezTo>
                  <a:cubicBezTo>
                    <a:pt x="5452149" y="5790791"/>
                    <a:pt x="5492924" y="5752788"/>
                    <a:pt x="5533570" y="5714534"/>
                  </a:cubicBezTo>
                  <a:lnTo>
                    <a:pt x="5657425" y="5597650"/>
                  </a:lnTo>
                  <a:close/>
                  <a:moveTo>
                    <a:pt x="3336813" y="499"/>
                  </a:moveTo>
                  <a:cubicBezTo>
                    <a:pt x="3395682" y="-392"/>
                    <a:pt x="3454550" y="-48"/>
                    <a:pt x="3513674" y="1202"/>
                  </a:cubicBezTo>
                  <a:lnTo>
                    <a:pt x="3602743" y="4827"/>
                  </a:lnTo>
                  <a:lnTo>
                    <a:pt x="3647213" y="6703"/>
                  </a:lnTo>
                  <a:cubicBezTo>
                    <a:pt x="3661994" y="7327"/>
                    <a:pt x="3676903" y="7703"/>
                    <a:pt x="3691684" y="9453"/>
                  </a:cubicBezTo>
                  <a:lnTo>
                    <a:pt x="3868927" y="27080"/>
                  </a:lnTo>
                  <a:cubicBezTo>
                    <a:pt x="4340645" y="85584"/>
                    <a:pt x="4795160" y="243221"/>
                    <a:pt x="5200872" y="472240"/>
                  </a:cubicBezTo>
                  <a:cubicBezTo>
                    <a:pt x="5403855" y="587124"/>
                    <a:pt x="5594988" y="719447"/>
                    <a:pt x="5772711" y="866334"/>
                  </a:cubicBezTo>
                  <a:lnTo>
                    <a:pt x="5890490" y="972426"/>
                  </a:lnTo>
                  <a:lnTo>
                    <a:pt x="5890490" y="1158576"/>
                  </a:lnTo>
                  <a:lnTo>
                    <a:pt x="5676045" y="986969"/>
                  </a:lnTo>
                  <a:cubicBezTo>
                    <a:pt x="5496587" y="857740"/>
                    <a:pt x="5304275" y="746699"/>
                    <a:pt x="5103776" y="655879"/>
                  </a:cubicBezTo>
                  <a:cubicBezTo>
                    <a:pt x="4903214" y="564747"/>
                    <a:pt x="4695006" y="492492"/>
                    <a:pt x="4482465" y="440363"/>
                  </a:cubicBezTo>
                  <a:lnTo>
                    <a:pt x="4402444" y="422111"/>
                  </a:lnTo>
                  <a:cubicBezTo>
                    <a:pt x="4375813" y="416111"/>
                    <a:pt x="4349436" y="408859"/>
                    <a:pt x="4322423" y="404610"/>
                  </a:cubicBezTo>
                  <a:lnTo>
                    <a:pt x="4241892" y="389858"/>
                  </a:lnTo>
                  <a:lnTo>
                    <a:pt x="4201627" y="382483"/>
                  </a:lnTo>
                  <a:cubicBezTo>
                    <a:pt x="4188248" y="379983"/>
                    <a:pt x="4174869" y="377483"/>
                    <a:pt x="4161234" y="375857"/>
                  </a:cubicBezTo>
                  <a:cubicBezTo>
                    <a:pt x="4107208" y="368482"/>
                    <a:pt x="4053308" y="360482"/>
                    <a:pt x="3999280" y="353606"/>
                  </a:cubicBezTo>
                  <a:cubicBezTo>
                    <a:pt x="3944999" y="348855"/>
                    <a:pt x="3890844" y="343854"/>
                    <a:pt x="3836817" y="338480"/>
                  </a:cubicBezTo>
                  <a:lnTo>
                    <a:pt x="3673972" y="330604"/>
                  </a:lnTo>
                  <a:cubicBezTo>
                    <a:pt x="3619690" y="329104"/>
                    <a:pt x="3565281" y="329604"/>
                    <a:pt x="3511126" y="328978"/>
                  </a:cubicBezTo>
                  <a:cubicBezTo>
                    <a:pt x="3402054" y="330728"/>
                    <a:pt x="3291706" y="334604"/>
                    <a:pt x="3183142" y="342854"/>
                  </a:cubicBezTo>
                  <a:cubicBezTo>
                    <a:pt x="2965505" y="358855"/>
                    <a:pt x="2750670" y="389733"/>
                    <a:pt x="2541444" y="439988"/>
                  </a:cubicBezTo>
                  <a:cubicBezTo>
                    <a:pt x="2332216" y="490117"/>
                    <a:pt x="2128850" y="559997"/>
                    <a:pt x="1933895" y="650505"/>
                  </a:cubicBezTo>
                  <a:cubicBezTo>
                    <a:pt x="1738939" y="741261"/>
                    <a:pt x="1553540" y="854146"/>
                    <a:pt x="1378079" y="983905"/>
                  </a:cubicBezTo>
                  <a:lnTo>
                    <a:pt x="1312967" y="1033660"/>
                  </a:lnTo>
                  <a:cubicBezTo>
                    <a:pt x="1291178" y="1050286"/>
                    <a:pt x="1269006" y="1066412"/>
                    <a:pt x="1248364" y="1084413"/>
                  </a:cubicBezTo>
                  <a:lnTo>
                    <a:pt x="1185163" y="1137168"/>
                  </a:lnTo>
                  <a:cubicBezTo>
                    <a:pt x="1164138" y="1154794"/>
                    <a:pt x="1142603" y="1172046"/>
                    <a:pt x="1122852" y="1190922"/>
                  </a:cubicBezTo>
                  <a:cubicBezTo>
                    <a:pt x="1041557" y="1264303"/>
                    <a:pt x="961663" y="1339309"/>
                    <a:pt x="892092" y="1421440"/>
                  </a:cubicBezTo>
                  <a:cubicBezTo>
                    <a:pt x="819589" y="1501822"/>
                    <a:pt x="759827" y="1590329"/>
                    <a:pt x="707202" y="1684212"/>
                  </a:cubicBezTo>
                  <a:cubicBezTo>
                    <a:pt x="694715" y="1708089"/>
                    <a:pt x="682227" y="1731841"/>
                    <a:pt x="670121" y="1756093"/>
                  </a:cubicBezTo>
                  <a:lnTo>
                    <a:pt x="637630" y="1830724"/>
                  </a:lnTo>
                  <a:cubicBezTo>
                    <a:pt x="626161" y="1855350"/>
                    <a:pt x="617624" y="1881603"/>
                    <a:pt x="607685" y="1907105"/>
                  </a:cubicBezTo>
                  <a:cubicBezTo>
                    <a:pt x="598128" y="1932857"/>
                    <a:pt x="588317" y="1958483"/>
                    <a:pt x="580034" y="1984986"/>
                  </a:cubicBezTo>
                  <a:cubicBezTo>
                    <a:pt x="544611" y="2089620"/>
                    <a:pt x="513393" y="2197128"/>
                    <a:pt x="481919" y="2304386"/>
                  </a:cubicBezTo>
                  <a:lnTo>
                    <a:pt x="433881" y="2465399"/>
                  </a:lnTo>
                  <a:lnTo>
                    <a:pt x="384442" y="2626163"/>
                  </a:lnTo>
                  <a:cubicBezTo>
                    <a:pt x="317672" y="2839680"/>
                    <a:pt x="243129" y="3050946"/>
                    <a:pt x="166039" y="3261338"/>
                  </a:cubicBezTo>
                  <a:cubicBezTo>
                    <a:pt x="88822" y="3468979"/>
                    <a:pt x="50850" y="3690248"/>
                    <a:pt x="56202" y="3910265"/>
                  </a:cubicBezTo>
                  <a:cubicBezTo>
                    <a:pt x="58495" y="4020274"/>
                    <a:pt x="71493" y="4129783"/>
                    <a:pt x="93664" y="4237292"/>
                  </a:cubicBezTo>
                  <a:cubicBezTo>
                    <a:pt x="99143" y="4264168"/>
                    <a:pt x="104623" y="4291045"/>
                    <a:pt x="111758" y="4317548"/>
                  </a:cubicBezTo>
                  <a:cubicBezTo>
                    <a:pt x="118384" y="4344176"/>
                    <a:pt x="124627" y="4370802"/>
                    <a:pt x="133038" y="4397054"/>
                  </a:cubicBezTo>
                  <a:cubicBezTo>
                    <a:pt x="140810" y="4423307"/>
                    <a:pt x="148456" y="4449683"/>
                    <a:pt x="157757" y="4475560"/>
                  </a:cubicBezTo>
                  <a:cubicBezTo>
                    <a:pt x="166549" y="4501562"/>
                    <a:pt x="175087" y="4527564"/>
                    <a:pt x="185153" y="4553066"/>
                  </a:cubicBezTo>
                  <a:cubicBezTo>
                    <a:pt x="262371" y="4758458"/>
                    <a:pt x="368895" y="4951974"/>
                    <a:pt x="493642" y="5132239"/>
                  </a:cubicBezTo>
                  <a:cubicBezTo>
                    <a:pt x="618389" y="5312627"/>
                    <a:pt x="760846" y="5480391"/>
                    <a:pt x="914391" y="5636528"/>
                  </a:cubicBezTo>
                  <a:cubicBezTo>
                    <a:pt x="1069081" y="5793166"/>
                    <a:pt x="1231544" y="5941677"/>
                    <a:pt x="1402034" y="6076188"/>
                  </a:cubicBezTo>
                  <a:cubicBezTo>
                    <a:pt x="1487535" y="6143320"/>
                    <a:pt x="1574565" y="6207574"/>
                    <a:pt x="1664397" y="6267079"/>
                  </a:cubicBezTo>
                  <a:cubicBezTo>
                    <a:pt x="1753592" y="6327459"/>
                    <a:pt x="1845336" y="6383088"/>
                    <a:pt x="1938992" y="6434343"/>
                  </a:cubicBezTo>
                  <a:cubicBezTo>
                    <a:pt x="2032647" y="6485659"/>
                    <a:pt x="2128309" y="6532600"/>
                    <a:pt x="2225931" y="6574322"/>
                  </a:cubicBezTo>
                  <a:lnTo>
                    <a:pt x="2236328" y="6578439"/>
                  </a:lnTo>
                  <a:lnTo>
                    <a:pt x="1504665" y="6578439"/>
                  </a:lnTo>
                  <a:lnTo>
                    <a:pt x="1456827" y="6543476"/>
                  </a:lnTo>
                  <a:cubicBezTo>
                    <a:pt x="1363554" y="6470595"/>
                    <a:pt x="1273848" y="6394340"/>
                    <a:pt x="1188475" y="6314083"/>
                  </a:cubicBezTo>
                  <a:cubicBezTo>
                    <a:pt x="1017856" y="6153445"/>
                    <a:pt x="863803" y="5979931"/>
                    <a:pt x="721728" y="5798666"/>
                  </a:cubicBezTo>
                  <a:cubicBezTo>
                    <a:pt x="579397" y="5616027"/>
                    <a:pt x="452103" y="5422511"/>
                    <a:pt x="344175" y="5219495"/>
                  </a:cubicBezTo>
                  <a:cubicBezTo>
                    <a:pt x="236505" y="5016354"/>
                    <a:pt x="147946" y="4803586"/>
                    <a:pt x="87293" y="4583569"/>
                  </a:cubicBezTo>
                  <a:cubicBezTo>
                    <a:pt x="79138" y="4556193"/>
                    <a:pt x="72639" y="4528440"/>
                    <a:pt x="65886" y="4500813"/>
                  </a:cubicBezTo>
                  <a:cubicBezTo>
                    <a:pt x="58751" y="4473311"/>
                    <a:pt x="53144" y="4445308"/>
                    <a:pt x="47409" y="4417431"/>
                  </a:cubicBezTo>
                  <a:cubicBezTo>
                    <a:pt x="44733" y="4403430"/>
                    <a:pt x="41294" y="4389679"/>
                    <a:pt x="39000" y="4375677"/>
                  </a:cubicBezTo>
                  <a:lnTo>
                    <a:pt x="31610" y="4333674"/>
                  </a:lnTo>
                  <a:cubicBezTo>
                    <a:pt x="26258" y="4305797"/>
                    <a:pt x="22563" y="4277544"/>
                    <a:pt x="18868" y="4249417"/>
                  </a:cubicBezTo>
                  <a:cubicBezTo>
                    <a:pt x="4214" y="4136784"/>
                    <a:pt x="-2158" y="4023275"/>
                    <a:pt x="646" y="3910265"/>
                  </a:cubicBezTo>
                  <a:cubicBezTo>
                    <a:pt x="5997" y="3683872"/>
                    <a:pt x="50596" y="3459605"/>
                    <a:pt x="130234" y="3248337"/>
                  </a:cubicBezTo>
                  <a:cubicBezTo>
                    <a:pt x="207961" y="3039196"/>
                    <a:pt x="278044" y="2827179"/>
                    <a:pt x="335383" y="2611911"/>
                  </a:cubicBezTo>
                  <a:cubicBezTo>
                    <a:pt x="393743" y="2396644"/>
                    <a:pt x="435792" y="2178627"/>
                    <a:pt x="487272" y="1958609"/>
                  </a:cubicBezTo>
                  <a:cubicBezTo>
                    <a:pt x="493259" y="1931107"/>
                    <a:pt x="501287" y="1903730"/>
                    <a:pt x="508550" y="1876227"/>
                  </a:cubicBezTo>
                  <a:cubicBezTo>
                    <a:pt x="516195" y="1848725"/>
                    <a:pt x="522312" y="1820972"/>
                    <a:pt x="531742" y="1793721"/>
                  </a:cubicBezTo>
                  <a:lnTo>
                    <a:pt x="558245" y="1711465"/>
                  </a:lnTo>
                  <a:cubicBezTo>
                    <a:pt x="568439" y="1684337"/>
                    <a:pt x="579652" y="1657459"/>
                    <a:pt x="590100" y="1630332"/>
                  </a:cubicBezTo>
                  <a:cubicBezTo>
                    <a:pt x="635080" y="1523075"/>
                    <a:pt x="690637" y="1417566"/>
                    <a:pt x="758680" y="1322433"/>
                  </a:cubicBezTo>
                  <a:cubicBezTo>
                    <a:pt x="824430" y="1225051"/>
                    <a:pt x="899610" y="1136168"/>
                    <a:pt x="976317" y="1049286"/>
                  </a:cubicBezTo>
                  <a:cubicBezTo>
                    <a:pt x="995049" y="1027035"/>
                    <a:pt x="1015436" y="1006533"/>
                    <a:pt x="1035314" y="985406"/>
                  </a:cubicBezTo>
                  <a:lnTo>
                    <a:pt x="1095329" y="922526"/>
                  </a:lnTo>
                  <a:cubicBezTo>
                    <a:pt x="1114953" y="901149"/>
                    <a:pt x="1136359" y="881397"/>
                    <a:pt x="1157384" y="861271"/>
                  </a:cubicBezTo>
                  <a:lnTo>
                    <a:pt x="1220841" y="801017"/>
                  </a:lnTo>
                  <a:cubicBezTo>
                    <a:pt x="1241610" y="780514"/>
                    <a:pt x="1264418" y="762014"/>
                    <a:pt x="1286462" y="742886"/>
                  </a:cubicBezTo>
                  <a:lnTo>
                    <a:pt x="1353233" y="685632"/>
                  </a:lnTo>
                  <a:lnTo>
                    <a:pt x="1369924" y="671256"/>
                  </a:lnTo>
                  <a:cubicBezTo>
                    <a:pt x="1375658" y="666631"/>
                    <a:pt x="1381520" y="662255"/>
                    <a:pt x="1387380" y="657755"/>
                  </a:cubicBezTo>
                  <a:lnTo>
                    <a:pt x="1422422" y="630877"/>
                  </a:lnTo>
                  <a:lnTo>
                    <a:pt x="1492759" y="577248"/>
                  </a:lnTo>
                  <a:cubicBezTo>
                    <a:pt x="1504355" y="567997"/>
                    <a:pt x="1516714" y="559997"/>
                    <a:pt x="1528820" y="551496"/>
                  </a:cubicBezTo>
                  <a:lnTo>
                    <a:pt x="1565390" y="526370"/>
                  </a:lnTo>
                  <a:lnTo>
                    <a:pt x="1639040" y="476490"/>
                  </a:lnTo>
                  <a:cubicBezTo>
                    <a:pt x="1689754" y="445613"/>
                    <a:pt x="1740723" y="414986"/>
                    <a:pt x="1792075" y="384859"/>
                  </a:cubicBezTo>
                  <a:cubicBezTo>
                    <a:pt x="2000282" y="268724"/>
                    <a:pt x="2224927" y="179467"/>
                    <a:pt x="2455943" y="117836"/>
                  </a:cubicBezTo>
                  <a:cubicBezTo>
                    <a:pt x="2687088" y="55957"/>
                    <a:pt x="2923964" y="21204"/>
                    <a:pt x="3159952" y="7203"/>
                  </a:cubicBezTo>
                  <a:cubicBezTo>
                    <a:pt x="3219076" y="3515"/>
                    <a:pt x="3277945" y="1389"/>
                    <a:pt x="3336813" y="49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726480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A2F81-9AA5-C44D-9F71-24CBB225D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Poll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B905FE-EFE4-9548-8456-F6B6C4BC77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what extent are you knowledgeable about the TFI and the SAS?</a:t>
            </a:r>
          </a:p>
        </p:txBody>
      </p:sp>
    </p:spTree>
    <p:extLst>
      <p:ext uri="{BB962C8B-B14F-4D97-AF65-F5344CB8AC3E}">
        <p14:creationId xmlns:p14="http://schemas.microsoft.com/office/powerpoint/2010/main" val="40398262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0" name="Rectangle 69">
            <a:extLst>
              <a:ext uri="{FF2B5EF4-FFF2-40B4-BE49-F238E27FC236}">
                <a16:creationId xmlns:a16="http://schemas.microsoft.com/office/drawing/2014/main" id="{1EADCAF8-8823-4E89-8612-21029831A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28CA07B2-0819-4B62-9425-7A52BBDD70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DA02BEE4-A5D4-40AF-882D-49D34B086F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6937"/>
            <a:chExt cx="9772765" cy="6858000"/>
          </a:xfrm>
        </p:grpSpPr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0F5843EB-154F-4459-8954-BB1DF64BBD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6937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8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75905135-55D9-431B-8D5A-4C5C92B1FE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6937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accent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9B732812-A0BB-4324-B390-DFEF26C109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6937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2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01FEC055-6F76-4E20-BC93-76C2F58EAF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6937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8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D74CD21D-122E-4F3D-82AF-F4A37C278A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6937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2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5A7FF51F-3820-41BE-8690-7E758ECFA7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6937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gradFill>
              <a:gsLst>
                <a:gs pos="813">
                  <a:schemeClr val="bg1">
                    <a:alpha val="41000"/>
                  </a:schemeClr>
                </a:gs>
                <a:gs pos="20000">
                  <a:schemeClr val="accent5">
                    <a:lumMod val="85000"/>
                    <a:alpha val="56000"/>
                  </a:schemeClr>
                </a:gs>
                <a:gs pos="44000">
                  <a:schemeClr val="accent6">
                    <a:lumMod val="40000"/>
                    <a:lumOff val="60000"/>
                    <a:alpha val="57000"/>
                  </a:schemeClr>
                </a:gs>
                <a:gs pos="100000">
                  <a:schemeClr val="bg1">
                    <a:alpha val="59000"/>
                  </a:schemeClr>
                </a:gs>
                <a:gs pos="74000">
                  <a:schemeClr val="accent1">
                    <a:lumMod val="91000"/>
                    <a:lumOff val="9000"/>
                    <a:alpha val="34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85EAD889-EA4D-485F-BA9C-F6473A4329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6937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</p:grpSp>
      <p:sp>
        <p:nvSpPr>
          <p:cNvPr id="48129" name="Title 1">
            <a:extLst>
              <a:ext uri="{FF2B5EF4-FFF2-40B4-BE49-F238E27FC236}">
                <a16:creationId xmlns:a16="http://schemas.microsoft.com/office/drawing/2014/main" id="{5A15AB4F-89DB-474F-85C1-2EF2D3C2D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368" y="1500188"/>
            <a:ext cx="6105194" cy="340042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defRPr/>
            </a:pPr>
            <a:r>
              <a:rPr lang="en-US" altLang="en-US" sz="60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The Tiered Fidelity Inventory (TFI) Will Help Your Team Get to Outcomes</a:t>
            </a:r>
          </a:p>
        </p:txBody>
      </p:sp>
    </p:spTree>
    <p:extLst>
      <p:ext uri="{BB962C8B-B14F-4D97-AF65-F5344CB8AC3E}">
        <p14:creationId xmlns:p14="http://schemas.microsoft.com/office/powerpoint/2010/main" val="32510122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hape 202">
            <a:extLst>
              <a:ext uri="{FF2B5EF4-FFF2-40B4-BE49-F238E27FC236}">
                <a16:creationId xmlns:a16="http://schemas.microsoft.com/office/drawing/2014/main" id="{677627CE-8855-2348-B890-5D3DBA457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25" tIns="45700" rIns="91425" bIns="45700" rtlCol="0" anchor="ctr">
            <a:normAutofit/>
          </a:bodyPr>
          <a:lstStyle/>
          <a:p>
            <a:pPr>
              <a:buSzPct val="25000"/>
              <a:defRPr/>
            </a:pP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ea typeface="ＭＳ Ｐゴシック" panose="020B0600070205080204" pitchFamily="34" charset="-128"/>
                <a:sym typeface="Calibri" panose="020F0502020204030204" pitchFamily="34" charset="0"/>
              </a:rPr>
              <a:t>TFI</a:t>
            </a:r>
          </a:p>
        </p:txBody>
      </p:sp>
      <p:sp>
        <p:nvSpPr>
          <p:cNvPr id="52226" name="Shape 203">
            <a:extLst>
              <a:ext uri="{FF2B5EF4-FFF2-40B4-BE49-F238E27FC236}">
                <a16:creationId xmlns:a16="http://schemas.microsoft.com/office/drawing/2014/main" id="{9A919D1D-6996-CB4F-ADA7-9F7011BFBA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25" tIns="45700" rIns="91425" bIns="45700" rtlCol="0">
            <a:normAutofit/>
          </a:bodyPr>
          <a:lstStyle/>
          <a:p>
            <a:pPr>
              <a:spcBef>
                <a:spcPts val="638"/>
              </a:spcBef>
              <a:buClr>
                <a:srgbClr val="000000"/>
              </a:buClr>
            </a:pPr>
            <a:r>
              <a:rPr lang="en-US" altLang="en-US" sz="2400" b="1" i="1" dirty="0">
                <a:ea typeface="ＭＳ Ｐゴシック" panose="020B0600070205080204" pitchFamily="34" charset="-128"/>
              </a:rPr>
              <a:t>What?</a:t>
            </a:r>
            <a:r>
              <a:rPr lang="en-US" altLang="en-US" sz="2400" dirty="0">
                <a:ea typeface="ＭＳ Ｐゴシック" panose="020B0600070205080204" pitchFamily="34" charset="-128"/>
              </a:rPr>
              <a:t> An efficient and effective validated measure to assess fidelity of core PBIS features at all 3 tiers – Teams, Implementation and Evaluation</a:t>
            </a:r>
          </a:p>
          <a:p>
            <a:pPr>
              <a:spcBef>
                <a:spcPts val="638"/>
              </a:spcBef>
              <a:buClr>
                <a:srgbClr val="000000"/>
              </a:buClr>
              <a:buNone/>
            </a:pPr>
            <a:endParaRPr lang="en-US" altLang="en-US" sz="2400" dirty="0">
              <a:ea typeface="ＭＳ Ｐゴシック" panose="020B0600070205080204" pitchFamily="34" charset="-128"/>
            </a:endParaRPr>
          </a:p>
          <a:p>
            <a:pPr>
              <a:spcBef>
                <a:spcPts val="638"/>
              </a:spcBef>
              <a:buClr>
                <a:srgbClr val="000000"/>
              </a:buClr>
            </a:pPr>
            <a:r>
              <a:rPr lang="en-US" altLang="en-US" sz="2400" b="1" i="1" dirty="0">
                <a:ea typeface="ＭＳ Ｐゴシック" panose="020B0600070205080204" pitchFamily="34" charset="-128"/>
              </a:rPr>
              <a:t>Why?</a:t>
            </a:r>
            <a:r>
              <a:rPr lang="en-US" altLang="en-US" sz="2400" dirty="0">
                <a:ea typeface="ＭＳ Ｐゴシック" panose="020B0600070205080204" pitchFamily="34" charset="-128"/>
              </a:rPr>
              <a:t> To guide and sustain effective implementation of PBIS</a:t>
            </a:r>
          </a:p>
          <a:p>
            <a:pPr>
              <a:spcBef>
                <a:spcPts val="638"/>
              </a:spcBef>
              <a:buClr>
                <a:srgbClr val="000000"/>
              </a:buClr>
            </a:pPr>
            <a:endParaRPr lang="en-US" altLang="en-US" sz="2400" dirty="0">
              <a:ea typeface="ＭＳ Ｐゴシック" panose="020B0600070205080204" pitchFamily="34" charset="-128"/>
            </a:endParaRPr>
          </a:p>
          <a:p>
            <a:pPr>
              <a:spcBef>
                <a:spcPct val="0"/>
              </a:spcBef>
              <a:buClr>
                <a:srgbClr val="000000"/>
              </a:buClr>
            </a:pPr>
            <a:r>
              <a:rPr lang="en-US" altLang="en-US" sz="2400" b="1" i="1" dirty="0">
                <a:ea typeface="ＭＳ Ｐゴシック" panose="020B0600070205080204" pitchFamily="34" charset="-128"/>
              </a:rPr>
              <a:t>When? </a:t>
            </a:r>
            <a:r>
              <a:rPr lang="en-US" altLang="en-US" sz="2400" dirty="0">
                <a:solidFill>
                  <a:srgbClr val="000000"/>
                </a:solidFill>
                <a:ea typeface="ＭＳ Ｐゴシック" panose="020B0600070205080204" pitchFamily="34" charset="-128"/>
                <a:sym typeface="Calibri" panose="020F0502020204030204" pitchFamily="34" charset="0"/>
              </a:rPr>
              <a:t>Expectation is once a year for all schools  </a:t>
            </a:r>
          </a:p>
          <a:p>
            <a:pPr lvl="1">
              <a:spcBef>
                <a:spcPct val="0"/>
              </a:spcBef>
              <a:buClr>
                <a:srgbClr val="000000"/>
              </a:buClr>
            </a:pPr>
            <a:r>
              <a:rPr lang="en-US" altLang="en-US" b="1" i="1" dirty="0">
                <a:solidFill>
                  <a:srgbClr val="000000"/>
                </a:solidFill>
                <a:ea typeface="ＭＳ Ｐゴシック" panose="020B0600070205080204" pitchFamily="34" charset="-128"/>
                <a:sym typeface="Calibri" panose="020F0502020204030204" pitchFamily="34" charset="0"/>
              </a:rPr>
              <a:t>Window open January 1st - March 31st</a:t>
            </a:r>
            <a:r>
              <a:rPr lang="en-US" altLang="en-US" dirty="0">
                <a:solidFill>
                  <a:srgbClr val="000000"/>
                </a:solidFill>
                <a:ea typeface="ＭＳ Ｐゴシック" panose="020B0600070205080204" pitchFamily="34" charset="-128"/>
                <a:sym typeface="Calibri" panose="020F0502020204030204" pitchFamily="34" charset="0"/>
              </a:rPr>
              <a:t> (for TFI and SAS)</a:t>
            </a:r>
          </a:p>
          <a:p>
            <a:pPr lvl="1">
              <a:spcBef>
                <a:spcPts val="638"/>
              </a:spcBef>
              <a:buClr>
                <a:srgbClr val="000000"/>
              </a:buClr>
            </a:pPr>
            <a:r>
              <a:rPr lang="en-US" altLang="en-US" dirty="0">
                <a:solidFill>
                  <a:srgbClr val="000000"/>
                </a:solidFill>
                <a:ea typeface="ＭＳ Ｐゴシック" panose="020B0600070205080204" pitchFamily="34" charset="-128"/>
                <a:sym typeface="Calibri" panose="020F0502020204030204" pitchFamily="34" charset="0"/>
              </a:rPr>
              <a:t>Consider completing TFI more than once to monitor/assess progress</a:t>
            </a:r>
          </a:p>
          <a:p>
            <a:pPr lvl="1">
              <a:spcBef>
                <a:spcPts val="638"/>
              </a:spcBef>
            </a:pPr>
            <a:r>
              <a:rPr lang="en-US" altLang="en-US" dirty="0">
                <a:ea typeface="ＭＳ Ｐゴシック" panose="020B0600070205080204" pitchFamily="34" charset="-128"/>
              </a:rPr>
              <a:t>Contact Anne </a:t>
            </a:r>
            <a:r>
              <a:rPr lang="en-US" altLang="en-US" dirty="0" err="1">
                <a:ea typeface="ＭＳ Ｐゴシック" panose="020B0600070205080204" pitchFamily="34" charset="-128"/>
              </a:rPr>
              <a:t>Dubie</a:t>
            </a:r>
            <a:r>
              <a:rPr lang="en-US" altLang="en-US" dirty="0">
                <a:ea typeface="ＭＳ Ｐゴシック" panose="020B0600070205080204" pitchFamily="34" charset="-128"/>
              </a:rPr>
              <a:t> if you would like your window opened</a:t>
            </a:r>
          </a:p>
          <a:p>
            <a:pPr lvl="1">
              <a:spcBef>
                <a:spcPts val="638"/>
              </a:spcBef>
            </a:pPr>
            <a:r>
              <a:rPr lang="en-US" altLang="en-US" dirty="0">
                <a:solidFill>
                  <a:srgbClr val="000000"/>
                </a:solidFill>
                <a:ea typeface="ＭＳ Ｐゴシック" panose="020B0600070205080204" pitchFamily="34" charset="-128"/>
                <a:sym typeface="Calibri" panose="020F0502020204030204" pitchFamily="34" charset="0"/>
              </a:rPr>
              <a:t>Teams should anticipate 30 minutes to complete each tier’s assessment the first time</a:t>
            </a:r>
            <a:endParaRPr lang="en-US" altLang="en-US" sz="2000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006225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hlinkClick r:id="rId3"/>
            <a:extLst>
              <a:ext uri="{FF2B5EF4-FFF2-40B4-BE49-F238E27FC236}">
                <a16:creationId xmlns:a16="http://schemas.microsoft.com/office/drawing/2014/main" id="{14B75214-4C4D-9C47-8D8D-43AD987C39C9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4"/>
          <a:stretch>
            <a:fillRect/>
          </a:stretch>
        </p:blipFill>
        <p:spPr>
          <a:xfrm>
            <a:off x="1871330" y="1684338"/>
            <a:ext cx="8953500" cy="2806700"/>
          </a:xfr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33148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25" tIns="91425" rIns="91425" bIns="91425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Uses of the TFI</a:t>
            </a:r>
          </a:p>
        </p:txBody>
      </p:sp>
      <p:sp>
        <p:nvSpPr>
          <p:cNvPr id="225" name="Shape 225"/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10870580" cy="4667250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pPr marL="457200" indent="-387350">
              <a:lnSpc>
                <a:spcPct val="80000"/>
              </a:lnSpc>
              <a:spcBef>
                <a:spcPts val="0"/>
              </a:spcBef>
              <a:buClr>
                <a:srgbClr val="FF0000"/>
              </a:buClr>
              <a:buSzPct val="100000"/>
            </a:pPr>
            <a:r>
              <a:rPr lang="en-US" dirty="0">
                <a:solidFill>
                  <a:srgbClr val="FF0000"/>
                </a:solidFill>
              </a:rPr>
              <a:t>Formative Assessment</a:t>
            </a:r>
          </a:p>
          <a:p>
            <a:pPr marL="914400" lvl="1" indent="-387350">
              <a:lnSpc>
                <a:spcPct val="80000"/>
              </a:lnSpc>
              <a:spcBef>
                <a:spcPts val="0"/>
              </a:spcBef>
              <a:buClr>
                <a:srgbClr val="000000"/>
              </a:buClr>
              <a:buSzPct val="113636"/>
            </a:pPr>
            <a:r>
              <a:rPr lang="en-US" sz="2800" dirty="0"/>
              <a:t>Determine current PBIS practices in place and needed prior to launching implementation</a:t>
            </a:r>
          </a:p>
          <a:p>
            <a:pPr marL="457200" indent="-387350">
              <a:lnSpc>
                <a:spcPct val="80000"/>
              </a:lnSpc>
              <a:spcBef>
                <a:spcPts val="0"/>
              </a:spcBef>
              <a:buClr>
                <a:srgbClr val="FF0000"/>
              </a:buClr>
              <a:buSzPct val="100000"/>
            </a:pPr>
            <a:r>
              <a:rPr lang="en-US" dirty="0">
                <a:solidFill>
                  <a:srgbClr val="FF0000"/>
                </a:solidFill>
              </a:rPr>
              <a:t>Progress Monitoring</a:t>
            </a:r>
          </a:p>
          <a:p>
            <a:pPr marL="914400" lvl="1" indent="-387350">
              <a:lnSpc>
                <a:spcPct val="80000"/>
              </a:lnSpc>
              <a:spcBef>
                <a:spcPts val="0"/>
              </a:spcBef>
              <a:buClr>
                <a:srgbClr val="000000"/>
              </a:buClr>
              <a:buSzPct val="113636"/>
            </a:pPr>
            <a:r>
              <a:rPr lang="en-US" sz="2800" dirty="0"/>
              <a:t>Self-assess PBIS practices by tier to guide implementation efforts and assess progress by tier</a:t>
            </a:r>
          </a:p>
          <a:p>
            <a:pPr marL="914400" lvl="1" indent="-387350">
              <a:lnSpc>
                <a:spcPct val="80000"/>
              </a:lnSpc>
              <a:spcBef>
                <a:spcPts val="0"/>
              </a:spcBef>
              <a:buClr>
                <a:srgbClr val="000000"/>
              </a:buClr>
              <a:buSzPct val="113636"/>
            </a:pPr>
            <a:r>
              <a:rPr lang="en-US" sz="2800" dirty="0"/>
              <a:t>Build action plan to focus implementation efforts</a:t>
            </a:r>
          </a:p>
          <a:p>
            <a:pPr marL="457200" indent="-387350">
              <a:lnSpc>
                <a:spcPct val="80000"/>
              </a:lnSpc>
              <a:spcBef>
                <a:spcPts val="0"/>
              </a:spcBef>
              <a:buClr>
                <a:srgbClr val="FF0000"/>
              </a:buClr>
              <a:buSzPct val="100000"/>
            </a:pPr>
            <a:r>
              <a:rPr lang="en-US" dirty="0">
                <a:solidFill>
                  <a:srgbClr val="FF0000"/>
                </a:solidFill>
              </a:rPr>
              <a:t>Annual Self-Assessment</a:t>
            </a:r>
          </a:p>
          <a:p>
            <a:pPr marL="914400" lvl="1" indent="-387350">
              <a:lnSpc>
                <a:spcPct val="80000"/>
              </a:lnSpc>
              <a:spcBef>
                <a:spcPts val="0"/>
              </a:spcBef>
              <a:buClr>
                <a:srgbClr val="000000"/>
              </a:buClr>
              <a:buSzPct val="113636"/>
            </a:pPr>
            <a:r>
              <a:rPr lang="en-US" sz="2800" dirty="0"/>
              <a:t>Facilitate sustained implementation of PBIS</a:t>
            </a:r>
          </a:p>
          <a:p>
            <a:pPr marL="457200" indent="-387350">
              <a:lnSpc>
                <a:spcPct val="80000"/>
              </a:lnSpc>
              <a:spcBef>
                <a:spcPts val="0"/>
              </a:spcBef>
              <a:buClr>
                <a:srgbClr val="FF0000"/>
              </a:buClr>
              <a:buSzPct val="100000"/>
            </a:pPr>
            <a:r>
              <a:rPr lang="en-US" dirty="0">
                <a:solidFill>
                  <a:srgbClr val="FF0000"/>
                </a:solidFill>
              </a:rPr>
              <a:t>State Recognition</a:t>
            </a:r>
          </a:p>
          <a:p>
            <a:pPr marL="914400" lvl="1" indent="-387350">
              <a:lnSpc>
                <a:spcPct val="80000"/>
              </a:lnSpc>
              <a:spcBef>
                <a:spcPts val="0"/>
              </a:spcBef>
              <a:buClr>
                <a:srgbClr val="000000"/>
              </a:buClr>
              <a:buSzPct val="113636"/>
            </a:pPr>
            <a:r>
              <a:rPr lang="en-US" sz="2800" dirty="0"/>
              <a:t>Determine schools warranting recognition for their fidelity of PBIS implementation</a:t>
            </a:r>
          </a:p>
        </p:txBody>
      </p:sp>
    </p:spTree>
    <p:extLst>
      <p:ext uri="{BB962C8B-B14F-4D97-AF65-F5344CB8AC3E}">
        <p14:creationId xmlns:p14="http://schemas.microsoft.com/office/powerpoint/2010/main" val="27368283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>
            <a:extLst>
              <a:ext uri="{FF2B5EF4-FFF2-40B4-BE49-F238E27FC236}">
                <a16:creationId xmlns:a16="http://schemas.microsoft.com/office/drawing/2014/main" id="{5DEA752B-9A5E-2842-82BD-19F059A98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ea typeface="ＭＳ Ｐゴシック" panose="020B0600070205080204" pitchFamily="34" charset="-128"/>
              </a:rPr>
              <a:t>Tier 1: Team - Big Ideas:</a:t>
            </a:r>
          </a:p>
        </p:txBody>
      </p:sp>
      <p:sp>
        <p:nvSpPr>
          <p:cNvPr id="54274" name="Content Placeholder 2">
            <a:extLst>
              <a:ext uri="{FF2B5EF4-FFF2-40B4-BE49-F238E27FC236}">
                <a16:creationId xmlns:a16="http://schemas.microsoft.com/office/drawing/2014/main" id="{7DC7BECF-1D80-8E46-BEB4-A8D71FDE17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en-US" sz="2400" b="1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Teams need people with multiple skills and perspectives to implement PBIS well.</a:t>
            </a:r>
          </a:p>
          <a:p>
            <a:pPr marL="0" indent="0"/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Specific features are necessary to ensure meetings are effective for action planning and tracking progress.</a:t>
            </a:r>
          </a:p>
          <a:p>
            <a:pPr marL="0" indent="0"/>
            <a:endParaRPr lang="en-US" altLang="en-US" dirty="0">
              <a:ea typeface="ＭＳ Ｐゴシック" panose="020B0600070205080204" pitchFamily="34" charset="-128"/>
            </a:endParaRPr>
          </a:p>
          <a:p>
            <a:pPr marL="0" indent="0"/>
            <a:endParaRPr lang="en-US" altLang="en-US" sz="2400" b="1" i="1" dirty="0">
              <a:ea typeface="ＭＳ Ｐゴシック" panose="020B0600070205080204" pitchFamily="34" charset="-128"/>
            </a:endParaRPr>
          </a:p>
          <a:p>
            <a:pPr marL="0" indent="0"/>
            <a:endParaRPr lang="en-US" altLang="en-US" sz="2400" dirty="0">
              <a:ea typeface="ＭＳ Ｐゴシック" panose="020B0600070205080204" pitchFamily="34" charset="-128"/>
            </a:endParaRPr>
          </a:p>
          <a:p>
            <a:pPr marL="0" indent="0"/>
            <a:endParaRPr lang="en-US" altLang="en-US" sz="2400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364453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>
            <a:extLst>
              <a:ext uri="{FF2B5EF4-FFF2-40B4-BE49-F238E27FC236}">
                <a16:creationId xmlns:a16="http://schemas.microsoft.com/office/drawing/2014/main" id="{E6E50BB8-4594-8545-9481-A9902E75A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ea typeface="ＭＳ Ｐゴシック" panose="020B0600070205080204" pitchFamily="34" charset="-128"/>
              </a:rPr>
              <a:t>Tier 1: Implementation – Big Ideas:</a:t>
            </a:r>
          </a:p>
        </p:txBody>
      </p:sp>
      <p:sp>
        <p:nvSpPr>
          <p:cNvPr id="56322" name="Content Placeholder 2">
            <a:extLst>
              <a:ext uri="{FF2B5EF4-FFF2-40B4-BE49-F238E27FC236}">
                <a16:creationId xmlns:a16="http://schemas.microsoft.com/office/drawing/2014/main" id="{AB0B4619-AB33-1C49-BBDD-BDC2C9F77F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Identifying behavioral expectations and teaching them   </a:t>
            </a:r>
          </a:p>
          <a:p>
            <a:pPr eaLnBrk="1" hangingPunct="1"/>
            <a:r>
              <a:rPr lang="en-US" altLang="en-US" dirty="0"/>
              <a:t>Operational definitions for problem behavior and consistent responses improve the predictability of social expectations</a:t>
            </a:r>
          </a:p>
          <a:p>
            <a:pPr eaLnBrk="1" hangingPunct="1"/>
            <a:r>
              <a:rPr lang="en-US" altLang="en-US" dirty="0"/>
              <a:t>The key is staff consistency</a:t>
            </a:r>
          </a:p>
          <a:p>
            <a:pPr eaLnBrk="1" hangingPunct="1"/>
            <a:r>
              <a:rPr lang="en-US" altLang="en-US" dirty="0"/>
              <a:t>PBIS expectations and consequences integrated into classroom systems</a:t>
            </a:r>
          </a:p>
          <a:p>
            <a:pPr eaLnBrk="1" hangingPunct="1"/>
            <a:r>
              <a:rPr lang="en-US" altLang="en-US" dirty="0"/>
              <a:t>Students will sustain positive behavior if there are formal systems with strategies for rewarding and re-teaching appropriate behavior</a:t>
            </a:r>
          </a:p>
          <a:p>
            <a:pPr eaLnBrk="1" hangingPunct="1"/>
            <a:r>
              <a:rPr lang="en-US" altLang="en-US" dirty="0"/>
              <a:t>Actively engage families, students, and faculty</a:t>
            </a:r>
          </a:p>
          <a:p>
            <a:pPr eaLnBrk="1" hangingPunct="1"/>
            <a:endParaRPr lang="en-US" altLang="en-US" sz="2400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19147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22F9423-F4B1-45D4-8445-E9991ECCB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9E41FE-38D8-2D41-A1EC-5112BE591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2897" y="518649"/>
            <a:ext cx="9882278" cy="1067634"/>
          </a:xfrm>
        </p:spPr>
        <p:txBody>
          <a:bodyPr anchor="ctr">
            <a:normAutofit/>
          </a:bodyPr>
          <a:lstStyle/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Learning Objectives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70AE191-D2EA-45C9-A44D-830C188F7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72021" y="628863"/>
            <a:ext cx="1128382" cy="847206"/>
            <a:chOff x="8183879" y="1000124"/>
            <a:chExt cx="1562267" cy="1172973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23A0E4C1-B7A6-4637-AC51-4A5AE3841F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83879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F4E8C039-CC58-44F3-8A7B-E0A934C1D0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83979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189D8DC-BCB2-42A8-BABE-F97563D093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403617"/>
              </p:ext>
            </p:extLst>
          </p:nvPr>
        </p:nvGraphicFramePr>
        <p:xfrm>
          <a:off x="285751" y="1860604"/>
          <a:ext cx="11744324" cy="47116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437246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58151546-091E-044E-888E-F04F336C9CCD}"/>
              </a:ext>
            </a:extLst>
          </p:cNvPr>
          <p:cNvPicPr>
            <a:picLocks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20" t="2529" b="10982"/>
          <a:stretch/>
        </p:blipFill>
        <p:spPr bwMode="auto">
          <a:xfrm>
            <a:off x="428625" y="728661"/>
            <a:ext cx="5553075" cy="54006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DB85C77-4638-F349-B28C-31447B0029DF}"/>
              </a:ext>
            </a:extLst>
          </p:cNvPr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45" b="8466"/>
          <a:stretch/>
        </p:blipFill>
        <p:spPr bwMode="auto">
          <a:xfrm>
            <a:off x="6500813" y="214312"/>
            <a:ext cx="5372100" cy="64293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894597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>
            <a:extLst>
              <a:ext uri="{FF2B5EF4-FFF2-40B4-BE49-F238E27FC236}">
                <a16:creationId xmlns:a16="http://schemas.microsoft.com/office/drawing/2014/main" id="{BAEE6DA5-C629-6F40-AC13-3F21E5017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ea typeface="ＭＳ Ｐゴシック" panose="020B0600070205080204" pitchFamily="34" charset="-128"/>
              </a:rPr>
              <a:t>Tier 1: Evaluation – Big Ideas:</a:t>
            </a:r>
          </a:p>
        </p:txBody>
      </p:sp>
      <p:sp>
        <p:nvSpPr>
          <p:cNvPr id="58370" name="Content Placeholder 2">
            <a:extLst>
              <a:ext uri="{FF2B5EF4-FFF2-40B4-BE49-F238E27FC236}">
                <a16:creationId xmlns:a16="http://schemas.microsoft.com/office/drawing/2014/main" id="{6211579F-D1E6-7742-84FF-04AD62F351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en-US" sz="2400" b="1" dirty="0">
              <a:ea typeface="ＭＳ Ｐゴシック" panose="020B0600070205080204" pitchFamily="34" charset="-128"/>
            </a:endParaRPr>
          </a:p>
          <a:p>
            <a:pPr marL="0" indent="0"/>
            <a:r>
              <a:rPr lang="en-US" altLang="en-US" sz="2400" dirty="0">
                <a:ea typeface="ＭＳ Ｐゴシック" panose="020B0600070205080204" pitchFamily="34" charset="-128"/>
              </a:rPr>
              <a:t> Teams need the right information at the right time to make effective decisions.</a:t>
            </a:r>
          </a:p>
          <a:p>
            <a:pPr marL="0" indent="0"/>
            <a:endParaRPr lang="en-US" altLang="en-US" sz="2400" dirty="0">
              <a:ea typeface="ＭＳ Ｐゴシック" panose="020B0600070205080204" pitchFamily="34" charset="-128"/>
            </a:endParaRPr>
          </a:p>
          <a:p>
            <a:pPr marL="0" indent="0"/>
            <a:r>
              <a:rPr lang="en-US" altLang="en-US" sz="2400" dirty="0">
                <a:ea typeface="ＭＳ Ｐゴシック" panose="020B0600070205080204" pitchFamily="34" charset="-128"/>
              </a:rPr>
              <a:t> Measuring fidelity data is essential for maintaining effective implementation of PBIS.</a:t>
            </a:r>
          </a:p>
          <a:p>
            <a:pPr marL="0" indent="0"/>
            <a:endParaRPr lang="en-US" altLang="en-US" sz="2400" dirty="0">
              <a:ea typeface="ＭＳ Ｐゴシック" panose="020B0600070205080204" pitchFamily="34" charset="-128"/>
            </a:endParaRPr>
          </a:p>
          <a:p>
            <a:pPr marL="0" indent="0"/>
            <a:r>
              <a:rPr lang="en-US" altLang="en-US" sz="2400" dirty="0">
                <a:ea typeface="ＭＳ Ｐゴシック" panose="020B0600070205080204" pitchFamily="34" charset="-128"/>
              </a:rPr>
              <a:t> Implementation of Tier 1 is likely more sustainable if the Team self-assesses at least annually AND reports this data to key stakeholders.</a:t>
            </a:r>
          </a:p>
          <a:p>
            <a:pPr marL="0" indent="0"/>
            <a:endParaRPr lang="en-US" altLang="en-US" sz="2400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115341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A5164C2E-1391-F14A-B8FD-E3B3785F3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</a:rPr>
              <a:t>TFI Item 2.5: Options for Tier II Interventions</a:t>
            </a: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6A0A6FD3-055F-6749-A013-53AC986D9B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6990429"/>
              </p:ext>
            </p:extLst>
          </p:nvPr>
        </p:nvGraphicFramePr>
        <p:xfrm>
          <a:off x="838200" y="1825625"/>
          <a:ext cx="10515600" cy="45815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3936969952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1965473558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1320994650"/>
                    </a:ext>
                  </a:extLst>
                </a:gridCol>
              </a:tblGrid>
              <a:tr h="458176">
                <a:tc>
                  <a:txBody>
                    <a:bodyPr/>
                    <a:lstStyle/>
                    <a:p>
                      <a:r>
                        <a:rPr lang="en-US" sz="1800" dirty="0"/>
                        <a:t>Feature</a:t>
                      </a:r>
                    </a:p>
                  </a:txBody>
                  <a:tcPr marL="68572" marR="68572" marT="34301" marB="34301" anchor="ctr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Possible Data Sources</a:t>
                      </a:r>
                    </a:p>
                  </a:txBody>
                  <a:tcPr marL="68572" marR="68572" marT="34301" marB="34301" anchor="ctr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Scoring Criteria</a:t>
                      </a:r>
                    </a:p>
                  </a:txBody>
                  <a:tcPr marL="68572" marR="68572" marT="34301" marB="34301" anchor="ctr"/>
                </a:tc>
                <a:extLst>
                  <a:ext uri="{0D108BD9-81ED-4DB2-BD59-A6C34878D82A}">
                    <a16:rowId xmlns:a16="http://schemas.microsoft.com/office/drawing/2014/main" val="2594366273"/>
                  </a:ext>
                </a:extLst>
              </a:tr>
              <a:tr h="4123348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3600" b="1" dirty="0"/>
                        <a:t>Options for Tier 2 Interventions: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2400" dirty="0"/>
                        <a:t>Tier 2 team has multiple ongoing behavior support interventions with documented evidence of effectiveness matched to student need. </a:t>
                      </a:r>
                      <a:endParaRPr lang="en-US" sz="1500" dirty="0"/>
                    </a:p>
                  </a:txBody>
                  <a:tcPr marL="68572" marR="68572" marT="34301" marB="34301"/>
                </a:tc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School Tier 2 handbook</a:t>
                      </a:r>
                    </a:p>
                    <a:p>
                      <a:pPr marL="285750" indent="-285750"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Targeted Interventions Reference Guide (aka Targeted Inventory)</a:t>
                      </a:r>
                      <a:endParaRPr lang="en-US" sz="2000" dirty="0"/>
                    </a:p>
                  </a:txBody>
                  <a:tcPr marL="68572" marR="68572" marT="34301" marB="34301"/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2000" dirty="0"/>
                        <a:t>0 = No Tier 2 interventions with documented evidence of effectiveness are in use </a:t>
                      </a:r>
                    </a:p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2000" dirty="0"/>
                        <a:t>1 = Only 1 Tier 2 intervention with documented evidence of effectiveness is in use </a:t>
                      </a:r>
                    </a:p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2000" dirty="0"/>
                        <a:t>2 = Multiple Tier 2 interventions with documented evidence of effectiveness matched to student need</a:t>
                      </a:r>
                      <a:endParaRPr lang="en-US" sz="1800" dirty="0"/>
                    </a:p>
                  </a:txBody>
                  <a:tcPr marL="68572" marR="68572" marT="34301" marB="34301"/>
                </a:tc>
                <a:extLst>
                  <a:ext uri="{0D108BD9-81ED-4DB2-BD59-A6C34878D82A}">
                    <a16:rowId xmlns:a16="http://schemas.microsoft.com/office/drawing/2014/main" val="20876859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68590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532B5C24-3196-B44B-987B-2071E15EF14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1458" y="168275"/>
            <a:ext cx="10869083" cy="6521450"/>
          </a:xfrm>
        </p:spPr>
      </p:pic>
    </p:spTree>
    <p:extLst>
      <p:ext uri="{BB962C8B-B14F-4D97-AF65-F5344CB8AC3E}">
        <p14:creationId xmlns:p14="http://schemas.microsoft.com/office/powerpoint/2010/main" val="28530942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Title 1">
            <a:extLst>
              <a:ext uri="{FF2B5EF4-FFF2-40B4-BE49-F238E27FC236}">
                <a16:creationId xmlns:a16="http://schemas.microsoft.com/office/drawing/2014/main" id="{8E7A3417-8228-7542-B36C-F50634E4F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</a:rPr>
              <a:t>3.4 Student Support Team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A51C975-CFF3-7740-9493-C67678034FA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692276" y="1565275"/>
          <a:ext cx="8810625" cy="4610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36875">
                  <a:extLst>
                    <a:ext uri="{9D8B030D-6E8A-4147-A177-3AD203B41FA5}">
                      <a16:colId xmlns:a16="http://schemas.microsoft.com/office/drawing/2014/main" val="3936969952"/>
                    </a:ext>
                  </a:extLst>
                </a:gridCol>
                <a:gridCol w="2936875">
                  <a:extLst>
                    <a:ext uri="{9D8B030D-6E8A-4147-A177-3AD203B41FA5}">
                      <a16:colId xmlns:a16="http://schemas.microsoft.com/office/drawing/2014/main" val="1965473558"/>
                    </a:ext>
                  </a:extLst>
                </a:gridCol>
                <a:gridCol w="2936875">
                  <a:extLst>
                    <a:ext uri="{9D8B030D-6E8A-4147-A177-3AD203B41FA5}">
                      <a16:colId xmlns:a16="http://schemas.microsoft.com/office/drawing/2014/main" val="1320994650"/>
                    </a:ext>
                  </a:extLst>
                </a:gridCol>
              </a:tblGrid>
              <a:tr h="350073">
                <a:tc>
                  <a:txBody>
                    <a:bodyPr/>
                    <a:lstStyle/>
                    <a:p>
                      <a:r>
                        <a:rPr lang="en-US" sz="1800" dirty="0"/>
                        <a:t>Feature</a:t>
                      </a:r>
                    </a:p>
                  </a:txBody>
                  <a:tcPr marL="68590" marR="68590" marT="34285" marB="34285" anchor="ctr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Possible Data Sources</a:t>
                      </a:r>
                    </a:p>
                  </a:txBody>
                  <a:tcPr marL="68590" marR="68590" marT="34285" marB="34285" anchor="ctr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Scoring Criteria</a:t>
                      </a:r>
                    </a:p>
                  </a:txBody>
                  <a:tcPr marL="68590" marR="68590" marT="34285" marB="34285" anchor="ctr"/>
                </a:tc>
                <a:extLst>
                  <a:ext uri="{0D108BD9-81ED-4DB2-BD59-A6C34878D82A}">
                    <a16:rowId xmlns:a16="http://schemas.microsoft.com/office/drawing/2014/main" val="2594366273"/>
                  </a:ext>
                </a:extLst>
              </a:tr>
              <a:tr h="4260027">
                <a:tc>
                  <a:txBody>
                    <a:bodyPr/>
                    <a:lstStyle/>
                    <a:p>
                      <a:r>
                        <a:rPr lang="en-US" sz="2100" b="1" dirty="0"/>
                        <a:t>Student Support Team:</a:t>
                      </a:r>
                      <a:r>
                        <a:rPr lang="en-US" sz="2100" b="1" baseline="0" dirty="0"/>
                        <a:t> </a:t>
                      </a:r>
                    </a:p>
                    <a:p>
                      <a:r>
                        <a:rPr lang="en-US" sz="1800" dirty="0"/>
                        <a:t>For each individual student support plan, a uniquely constructed team exists (with input/approval from student/family about who is on the team) to design, implement, monitor, and adapt the student-specific support plan.</a:t>
                      </a:r>
                    </a:p>
                  </a:txBody>
                  <a:tcPr marL="68590" marR="68590" marT="34285" marB="34285"/>
                </a:tc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§"/>
                      </a:pPr>
                      <a:r>
                        <a:rPr lang="en-US" sz="1800" dirty="0"/>
                        <a:t>Three randomly selected Tier III student support plans developed in the past 12 months (see Appendix</a:t>
                      </a:r>
                      <a:r>
                        <a:rPr lang="en-US" sz="1800" baseline="0" dirty="0"/>
                        <a:t> C:</a:t>
                      </a:r>
                      <a:r>
                        <a:rPr lang="en-US" sz="1800" dirty="0"/>
                        <a:t> TFI Tier III Support Plan Worksheet)</a:t>
                      </a:r>
                    </a:p>
                  </a:txBody>
                  <a:tcPr marL="68590" marR="68590" marT="34285" marB="34285"/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1500" dirty="0"/>
                        <a:t>0 = Individual student support teams do not exist for all students who need them.</a:t>
                      </a:r>
                    </a:p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1500" dirty="0"/>
                        <a:t>1 = Individual student support teams exist, but are not uniquely designed with input from student/family and/or team membership has partial connection to strengths and needs.</a:t>
                      </a:r>
                    </a:p>
                    <a:p>
                      <a:r>
                        <a:rPr lang="en-US" sz="1500" dirty="0"/>
                        <a:t>2 = Individual student support teams exist, are uniquely designed with active input/approval from student/family (with a clear link of team membership to student strengths and needs), and meet regularly to review progress data.</a:t>
                      </a:r>
                    </a:p>
                    <a:p>
                      <a:endParaRPr lang="en-US" sz="1500" dirty="0"/>
                    </a:p>
                  </a:txBody>
                  <a:tcPr marL="68590" marR="68590" marT="34285" marB="34285"/>
                </a:tc>
                <a:extLst>
                  <a:ext uri="{0D108BD9-81ED-4DB2-BD59-A6C34878D82A}">
                    <a16:rowId xmlns:a16="http://schemas.microsoft.com/office/drawing/2014/main" val="1136611001"/>
                  </a:ext>
                </a:extLst>
              </a:tr>
            </a:tbl>
          </a:graphicData>
        </a:graphic>
      </p:graphicFrame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901EACA5-B86E-6743-B7CE-C5A0AF39E09B}"/>
              </a:ext>
            </a:extLst>
          </p:cNvPr>
          <p:cNvSpPr/>
          <p:nvPr/>
        </p:nvSpPr>
        <p:spPr>
          <a:xfrm>
            <a:off x="3837313" y="2943980"/>
            <a:ext cx="4520598" cy="1774511"/>
          </a:xfrm>
          <a:prstGeom prst="roundRect">
            <a:avLst/>
          </a:prstGeom>
          <a:solidFill>
            <a:srgbClr val="EADEE2"/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100" b="1" dirty="0">
                <a:solidFill>
                  <a:schemeClr val="tx1"/>
                </a:solidFill>
              </a:rPr>
              <a:t>Main Idea:</a:t>
            </a:r>
          </a:p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Each student receiving Tier III supports benefits from having an individualized team comprised of relevant stakeholders.</a:t>
            </a:r>
          </a:p>
        </p:txBody>
      </p:sp>
    </p:spTree>
    <p:extLst>
      <p:ext uri="{BB962C8B-B14F-4D97-AF65-F5344CB8AC3E}">
        <p14:creationId xmlns:p14="http://schemas.microsoft.com/office/powerpoint/2010/main" val="3092248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AA42D6EE-6BBC-364F-B21A-DAD964711B6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31331" y="149136"/>
            <a:ext cx="6129338" cy="6708864"/>
          </a:xfrm>
        </p:spPr>
      </p:pic>
    </p:spTree>
    <p:extLst>
      <p:ext uri="{BB962C8B-B14F-4D97-AF65-F5344CB8AC3E}">
        <p14:creationId xmlns:p14="http://schemas.microsoft.com/office/powerpoint/2010/main" val="17471363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hape 335">
            <a:extLst>
              <a:ext uri="{FF2B5EF4-FFF2-40B4-BE49-F238E27FC236}">
                <a16:creationId xmlns:a16="http://schemas.microsoft.com/office/drawing/2014/main" id="{00CBCA47-95F5-CD43-866A-81B63AD3C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25" tIns="45700" rIns="91425" bIns="45700" rtlCol="0" anchor="ctr">
            <a:normAutofit/>
          </a:bodyPr>
          <a:lstStyle/>
          <a:p>
            <a:pPr>
              <a:buSzPct val="25000"/>
              <a:defRPr/>
            </a:pP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ea typeface="ＭＳ Ｐゴシック" panose="020B0600070205080204" pitchFamily="34" charset="-128"/>
                <a:sym typeface="Calibri" panose="020F0502020204030204" pitchFamily="34" charset="0"/>
              </a:rPr>
              <a:t>After Assessment</a:t>
            </a:r>
          </a:p>
        </p:txBody>
      </p:sp>
      <p:sp>
        <p:nvSpPr>
          <p:cNvPr id="67586" name="Shape 336">
            <a:extLst>
              <a:ext uri="{FF2B5EF4-FFF2-40B4-BE49-F238E27FC236}">
                <a16:creationId xmlns:a16="http://schemas.microsoft.com/office/drawing/2014/main" id="{BFDCCBF5-BE02-4646-AB83-76B23F6478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25" tIns="45700" rIns="91425" bIns="45700" rtlCol="0">
            <a:normAutofit/>
          </a:bodyPr>
          <a:lstStyle/>
          <a:p>
            <a:pPr marL="0" indent="0">
              <a:spcBef>
                <a:spcPct val="0"/>
              </a:spcBef>
              <a:buClr>
                <a:srgbClr val="000000"/>
              </a:buClr>
              <a:buNone/>
            </a:pPr>
            <a:r>
              <a:rPr lang="en-US" altLang="en-US" sz="3200" dirty="0">
                <a:solidFill>
                  <a:srgbClr val="000000"/>
                </a:solidFill>
                <a:ea typeface="ＭＳ Ｐゴシック" panose="020B0600070205080204" pitchFamily="34" charset="-128"/>
                <a:sym typeface="Calibri" panose="020F0502020204030204" pitchFamily="34" charset="0"/>
              </a:rPr>
              <a:t>Analyze data:</a:t>
            </a:r>
          </a:p>
          <a:p>
            <a:pPr lvl="1" indent="-361950">
              <a:spcBef>
                <a:spcPts val="400"/>
              </a:spcBef>
              <a:buClr>
                <a:srgbClr val="000000"/>
              </a:buClr>
            </a:pPr>
            <a:r>
              <a:rPr lang="en-US" altLang="en-US" sz="3200" dirty="0">
                <a:solidFill>
                  <a:srgbClr val="000000"/>
                </a:solidFill>
                <a:ea typeface="ＭＳ Ｐゴシック" panose="020B0600070205080204" pitchFamily="34" charset="-128"/>
                <a:sym typeface="Calibri" panose="020F0502020204030204" pitchFamily="34" charset="0"/>
              </a:rPr>
              <a:t>Total score report (all 3 tiers averaged)</a:t>
            </a:r>
          </a:p>
          <a:p>
            <a:pPr lvl="1" indent="-361950">
              <a:spcBef>
                <a:spcPts val="400"/>
              </a:spcBef>
              <a:buClr>
                <a:srgbClr val="000000"/>
              </a:buClr>
            </a:pPr>
            <a:r>
              <a:rPr lang="en-US" altLang="en-US" sz="3200" dirty="0">
                <a:solidFill>
                  <a:srgbClr val="000000"/>
                </a:solidFill>
                <a:ea typeface="ＭＳ Ｐゴシック" panose="020B0600070205080204" pitchFamily="34" charset="-128"/>
                <a:sym typeface="Calibri" panose="020F0502020204030204" pitchFamily="34" charset="0"/>
              </a:rPr>
              <a:t>Subscale report (broken down by tier)</a:t>
            </a:r>
          </a:p>
          <a:p>
            <a:pPr lvl="1" indent="-361950">
              <a:spcBef>
                <a:spcPts val="400"/>
              </a:spcBef>
              <a:buClr>
                <a:srgbClr val="000000"/>
              </a:buClr>
            </a:pPr>
            <a:r>
              <a:rPr lang="en-US" altLang="en-US" sz="3200" dirty="0">
                <a:solidFill>
                  <a:srgbClr val="000000"/>
                </a:solidFill>
                <a:ea typeface="ＭＳ Ｐゴシック" panose="020B0600070205080204" pitchFamily="34" charset="-128"/>
                <a:sym typeface="Calibri" panose="020F0502020204030204" pitchFamily="34" charset="0"/>
              </a:rPr>
              <a:t>Sub-sub scale report (broken down by components)</a:t>
            </a:r>
          </a:p>
          <a:p>
            <a:pPr lvl="1" indent="-361950">
              <a:spcBef>
                <a:spcPts val="400"/>
              </a:spcBef>
              <a:buClr>
                <a:srgbClr val="000000"/>
              </a:buClr>
            </a:pPr>
            <a:r>
              <a:rPr lang="en-US" altLang="en-US" sz="3200" dirty="0">
                <a:solidFill>
                  <a:srgbClr val="000000"/>
                </a:solidFill>
                <a:ea typeface="ＭＳ Ｐゴシック" panose="020B0600070205080204" pitchFamily="34" charset="-128"/>
                <a:sym typeface="Calibri" panose="020F0502020204030204" pitchFamily="34" charset="0"/>
              </a:rPr>
              <a:t>Individual items report</a:t>
            </a:r>
            <a:endParaRPr lang="en-US" altLang="en-US" sz="3200" dirty="0">
              <a:ea typeface="ＭＳ Ｐゴシック" panose="020B0600070205080204" pitchFamily="34" charset="-128"/>
              <a:sym typeface="Calibri" panose="020F0502020204030204" pitchFamily="34" charset="0"/>
            </a:endParaRPr>
          </a:p>
          <a:p>
            <a:pPr lvl="2" indent="-361950">
              <a:spcBef>
                <a:spcPts val="400"/>
              </a:spcBef>
              <a:buClr>
                <a:srgbClr val="000000"/>
              </a:buClr>
            </a:pPr>
            <a:r>
              <a:rPr lang="en-US" altLang="en-US" sz="2800" dirty="0">
                <a:solidFill>
                  <a:srgbClr val="000000"/>
                </a:solidFill>
                <a:ea typeface="ＭＳ Ｐゴシック" panose="020B0600070205080204" pitchFamily="34" charset="-128"/>
                <a:sym typeface="Calibri" panose="020F0502020204030204" pitchFamily="34" charset="0"/>
              </a:rPr>
              <a:t>Celebrate your 2’s, examine your 0’s and 1’s</a:t>
            </a:r>
          </a:p>
        </p:txBody>
      </p:sp>
    </p:spTree>
    <p:extLst>
      <p:ext uri="{BB962C8B-B14F-4D97-AF65-F5344CB8AC3E}">
        <p14:creationId xmlns:p14="http://schemas.microsoft.com/office/powerpoint/2010/main" val="12419049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710B6-797A-3646-B933-902596F44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chemeClr val="accent6">
                    <a:lumMod val="50000"/>
                  </a:schemeClr>
                </a:solidFill>
                <a:ea typeface="ＭＳ Ｐゴシック" panose="020B0600070205080204" pitchFamily="34" charset="-128"/>
              </a:rPr>
              <a:t>Example Scale Report</a:t>
            </a:r>
            <a:endParaRPr lang="en-US" dirty="0"/>
          </a:p>
        </p:txBody>
      </p:sp>
      <p:pic>
        <p:nvPicPr>
          <p:cNvPr id="9" name="Content Placeholder 8" descr="Chart, bar chart&#10;&#10;Description automatically generated">
            <a:extLst>
              <a:ext uri="{FF2B5EF4-FFF2-40B4-BE49-F238E27FC236}">
                <a16:creationId xmlns:a16="http://schemas.microsoft.com/office/drawing/2014/main" id="{89881883-2513-7F45-AEDF-95DE02D931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82848" y="1825625"/>
            <a:ext cx="5626304" cy="4351338"/>
          </a:xfrm>
        </p:spPr>
      </p:pic>
      <p:sp>
        <p:nvSpPr>
          <p:cNvPr id="11" name="Cloud Callout 10">
            <a:extLst>
              <a:ext uri="{FF2B5EF4-FFF2-40B4-BE49-F238E27FC236}">
                <a16:creationId xmlns:a16="http://schemas.microsoft.com/office/drawing/2014/main" id="{05A7D5D1-CEA8-2A49-B023-61308DF09C35}"/>
              </a:ext>
            </a:extLst>
          </p:cNvPr>
          <p:cNvSpPr/>
          <p:nvPr/>
        </p:nvSpPr>
        <p:spPr>
          <a:xfrm>
            <a:off x="7519916" y="0"/>
            <a:ext cx="4517409" cy="2224585"/>
          </a:xfrm>
          <a:prstGeom prst="cloudCallout">
            <a:avLst>
              <a:gd name="adj1" fmla="val -29292"/>
              <a:gd name="adj2" fmla="val 7783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A397D2-0C72-6B42-A81B-79C4247EFC8E}"/>
              </a:ext>
            </a:extLst>
          </p:cNvPr>
          <p:cNvSpPr txBox="1"/>
          <p:nvPr/>
        </p:nvSpPr>
        <p:spPr>
          <a:xfrm>
            <a:off x="8311766" y="365125"/>
            <a:ext cx="30707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What do you notice?</a:t>
            </a:r>
          </a:p>
          <a:p>
            <a:r>
              <a:rPr lang="en-US" sz="2400" dirty="0"/>
              <a:t>What do you wonder?</a:t>
            </a:r>
          </a:p>
          <a:p>
            <a:r>
              <a:rPr lang="en-US" sz="2400" dirty="0"/>
              <a:t>What might you prioritize?</a:t>
            </a:r>
          </a:p>
        </p:txBody>
      </p:sp>
    </p:spTree>
    <p:extLst>
      <p:ext uri="{BB962C8B-B14F-4D97-AF65-F5344CB8AC3E}">
        <p14:creationId xmlns:p14="http://schemas.microsoft.com/office/powerpoint/2010/main" val="35710412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hape 350">
            <a:extLst>
              <a:ext uri="{FF2B5EF4-FFF2-40B4-BE49-F238E27FC236}">
                <a16:creationId xmlns:a16="http://schemas.microsoft.com/office/drawing/2014/main" id="{A68F1D6E-1EE0-6546-B8DC-8E7BA2C26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25" tIns="91425" rIns="91425" bIns="91425" rtlCol="0" anchor="ctr">
            <a:normAutofit/>
          </a:bodyPr>
          <a:lstStyle/>
          <a:p>
            <a:pPr>
              <a:defRPr/>
            </a:pP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ea typeface="ＭＳ Ｐゴシック" panose="020B0600070205080204" pitchFamily="34" charset="-128"/>
              </a:rPr>
              <a:t>Example Subscale Report</a:t>
            </a:r>
          </a:p>
        </p:txBody>
      </p:sp>
      <p:pic>
        <p:nvPicPr>
          <p:cNvPr id="3" name="Picture 2" descr="Table&#10;&#10;Description automatically generated with low confidence">
            <a:extLst>
              <a:ext uri="{FF2B5EF4-FFF2-40B4-BE49-F238E27FC236}">
                <a16:creationId xmlns:a16="http://schemas.microsoft.com/office/drawing/2014/main" id="{AC4B14F4-3384-CF42-B960-080F04FCAC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73129"/>
            <a:ext cx="12192000" cy="5616883"/>
          </a:xfrm>
          <a:prstGeom prst="rect">
            <a:avLst/>
          </a:prstGeom>
        </p:spPr>
      </p:pic>
      <p:sp>
        <p:nvSpPr>
          <p:cNvPr id="6" name="Cloud Callout 5">
            <a:extLst>
              <a:ext uri="{FF2B5EF4-FFF2-40B4-BE49-F238E27FC236}">
                <a16:creationId xmlns:a16="http://schemas.microsoft.com/office/drawing/2014/main" id="{21360820-DB2A-9049-8010-0099C6E99F1B}"/>
              </a:ext>
            </a:extLst>
          </p:cNvPr>
          <p:cNvSpPr/>
          <p:nvPr/>
        </p:nvSpPr>
        <p:spPr>
          <a:xfrm>
            <a:off x="7519916" y="0"/>
            <a:ext cx="4517409" cy="2224585"/>
          </a:xfrm>
          <a:prstGeom prst="cloudCallout">
            <a:avLst>
              <a:gd name="adj1" fmla="val -29292"/>
              <a:gd name="adj2" fmla="val 7783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94119E-80E3-EF46-A2D5-B78CBC347F76}"/>
              </a:ext>
            </a:extLst>
          </p:cNvPr>
          <p:cNvSpPr txBox="1"/>
          <p:nvPr/>
        </p:nvSpPr>
        <p:spPr>
          <a:xfrm>
            <a:off x="8311766" y="365125"/>
            <a:ext cx="30707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What do you notice?</a:t>
            </a:r>
          </a:p>
          <a:p>
            <a:r>
              <a:rPr lang="en-US" sz="2400" dirty="0"/>
              <a:t>What do you wonder?</a:t>
            </a:r>
          </a:p>
          <a:p>
            <a:r>
              <a:rPr lang="en-US" sz="2400" dirty="0"/>
              <a:t>What might you prioritize?</a:t>
            </a:r>
          </a:p>
        </p:txBody>
      </p:sp>
    </p:spTree>
    <p:extLst>
      <p:ext uri="{BB962C8B-B14F-4D97-AF65-F5344CB8AC3E}">
        <p14:creationId xmlns:p14="http://schemas.microsoft.com/office/powerpoint/2010/main" val="12179053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6205A-22A4-6D42-8C8D-15716CF2E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chemeClr val="accent6">
                    <a:lumMod val="50000"/>
                  </a:schemeClr>
                </a:solidFill>
                <a:ea typeface="ＭＳ Ｐゴシック" panose="020B0600070205080204" pitchFamily="34" charset="-128"/>
              </a:rPr>
              <a:t>Example Items Report</a:t>
            </a:r>
            <a:endParaRPr lang="en-US" dirty="0"/>
          </a:p>
        </p:txBody>
      </p:sp>
      <p:pic>
        <p:nvPicPr>
          <p:cNvPr id="5" name="Content Placeholder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D800ECF0-9653-054F-BD5D-421865BA0B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56968" y="1561871"/>
            <a:ext cx="6678063" cy="5296129"/>
          </a:xfrm>
        </p:spPr>
      </p:pic>
      <p:sp>
        <p:nvSpPr>
          <p:cNvPr id="6" name="Cloud Callout 5">
            <a:extLst>
              <a:ext uri="{FF2B5EF4-FFF2-40B4-BE49-F238E27FC236}">
                <a16:creationId xmlns:a16="http://schemas.microsoft.com/office/drawing/2014/main" id="{6DDE50F9-F33F-7D4C-B575-8B2362828242}"/>
              </a:ext>
            </a:extLst>
          </p:cNvPr>
          <p:cNvSpPr/>
          <p:nvPr/>
        </p:nvSpPr>
        <p:spPr>
          <a:xfrm>
            <a:off x="7888406" y="68239"/>
            <a:ext cx="4135271" cy="1992573"/>
          </a:xfrm>
          <a:prstGeom prst="cloudCallout">
            <a:avLst>
              <a:gd name="adj1" fmla="val -13653"/>
              <a:gd name="adj2" fmla="val 92460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069E9B-A2D6-0443-B529-0E78228734D2}"/>
              </a:ext>
            </a:extLst>
          </p:cNvPr>
          <p:cNvSpPr txBox="1"/>
          <p:nvPr/>
        </p:nvSpPr>
        <p:spPr>
          <a:xfrm>
            <a:off x="8557426" y="348113"/>
            <a:ext cx="30707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What do you notice?</a:t>
            </a:r>
          </a:p>
          <a:p>
            <a:r>
              <a:rPr lang="en-US" sz="2400" dirty="0"/>
              <a:t>What do you wonder?</a:t>
            </a:r>
          </a:p>
          <a:p>
            <a:r>
              <a:rPr lang="en-US" sz="2400" dirty="0"/>
              <a:t>What might you prioritize?</a:t>
            </a:r>
          </a:p>
        </p:txBody>
      </p:sp>
    </p:spTree>
    <p:extLst>
      <p:ext uri="{BB962C8B-B14F-4D97-AF65-F5344CB8AC3E}">
        <p14:creationId xmlns:p14="http://schemas.microsoft.com/office/powerpoint/2010/main" val="3854109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B3502E4D-AF3F-0049-9A3D-8385B5CFD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sz="6600" b="1" dirty="0">
                <a:solidFill>
                  <a:schemeClr val="accent6">
                    <a:lumMod val="50000"/>
                  </a:schemeClr>
                </a:solidFill>
              </a:rPr>
              <a:t>Lean On Your Framework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2DA1FD9E-8F96-6047-A970-89C7BEC456F3}"/>
              </a:ext>
            </a:extLst>
          </p:cNvPr>
          <p:cNvSpPr txBox="1">
            <a:spLocks/>
          </p:cNvSpPr>
          <p:nvPr/>
        </p:nvSpPr>
        <p:spPr>
          <a:xfrm>
            <a:off x="838200" y="1690688"/>
            <a:ext cx="10515600" cy="50760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en-US" sz="3200" i="1" dirty="0"/>
              <a:t>PBIS has meant the world to us as we have made the transition back to in-person learning. I have said a million times over the past 3 months that PBIS provides a perfect framework for us to articulate, teach, practice, and reinforce all of these new routines in our buildings. </a:t>
            </a:r>
          </a:p>
          <a:p>
            <a:pPr marL="0" indent="0" algn="ctr">
              <a:buNone/>
            </a:pPr>
            <a:endParaRPr lang="en-US" altLang="en-US" sz="3200" i="1" dirty="0"/>
          </a:p>
          <a:p>
            <a:pPr algn="ctr">
              <a:spcBef>
                <a:spcPts val="0"/>
              </a:spcBef>
              <a:buFontTx/>
              <a:buChar char="-"/>
            </a:pPr>
            <a:r>
              <a:rPr lang="en-US" altLang="en-US" sz="3200" i="1" dirty="0"/>
              <a:t>Matt Young, Principal,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3200" i="1" dirty="0"/>
              <a:t>Peoples Academy Middle School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395151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1">
            <a:extLst>
              <a:ext uri="{FF2B5EF4-FFF2-40B4-BE49-F238E27FC236}">
                <a16:creationId xmlns:a16="http://schemas.microsoft.com/office/drawing/2014/main" id="{130BE166-F6D5-5640-AEBD-66DED2864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</a:rPr>
              <a:t>Action Planning Form</a:t>
            </a:r>
          </a:p>
        </p:txBody>
      </p:sp>
      <p:pic>
        <p:nvPicPr>
          <p:cNvPr id="69634" name="Picture 3">
            <a:extLst>
              <a:ext uri="{FF2B5EF4-FFF2-40B4-BE49-F238E27FC236}">
                <a16:creationId xmlns:a16="http://schemas.microsoft.com/office/drawing/2014/main" id="{F58F2869-DCD0-D74C-BCE8-8F587E3D94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80"/>
          <a:stretch>
            <a:fillRect/>
          </a:stretch>
        </p:blipFill>
        <p:spPr bwMode="auto">
          <a:xfrm>
            <a:off x="1804987" y="1349905"/>
            <a:ext cx="8582025" cy="538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10288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Shape 370"/>
          <p:cNvSpPr txBox="1">
            <a:spLocks noGrp="1"/>
          </p:cNvSpPr>
          <p:nvPr>
            <p:ph type="title"/>
          </p:nvPr>
        </p:nvSpPr>
        <p:spPr>
          <a:xfrm>
            <a:off x="1981200" y="369887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 algn="ctr">
              <a:spcBef>
                <a:spcPts val="0"/>
              </a:spcBef>
              <a:buSzPct val="25000"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  <a:ea typeface="Trebuchet MS"/>
                <a:cs typeface="Trebuchet MS"/>
                <a:sym typeface="Trebuchet MS"/>
              </a:rPr>
              <a:t>Self-Assessment Survey (SAS)</a:t>
            </a:r>
          </a:p>
        </p:txBody>
      </p:sp>
      <p:sp>
        <p:nvSpPr>
          <p:cNvPr id="371" name="Shape 371"/>
          <p:cNvSpPr txBox="1">
            <a:spLocks noGrp="1"/>
          </p:cNvSpPr>
          <p:nvPr>
            <p:ph type="sldNum" idx="12"/>
          </p:nvPr>
        </p:nvSpPr>
        <p:spPr>
          <a:xfrm>
            <a:off x="807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en-US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pPr>
                <a:buSzPct val="25000"/>
              </a:pPr>
              <a:t>31</a:t>
            </a:fld>
            <a:endParaRPr lang="en-US"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72" name="Shape 372"/>
          <p:cNvGraphicFramePr/>
          <p:nvPr/>
        </p:nvGraphicFramePr>
        <p:xfrm>
          <a:off x="2133600" y="1784351"/>
          <a:ext cx="7924800" cy="403862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127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97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414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2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Purpose:</a:t>
                      </a:r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2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Assess staff perceptions of PBIS practices in place and priority for changes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2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Design annual action plan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58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2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Format:</a:t>
                      </a:r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2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Survey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endParaRPr sz="22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87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2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Completed by:</a:t>
                      </a:r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2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All staff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2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Manual or on-line scoring, graphing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26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2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When?</a:t>
                      </a:r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2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Annually, preferably in the spring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04444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Shape 378"/>
          <p:cNvSpPr txBox="1">
            <a:spLocks noGrp="1"/>
          </p:cNvSpPr>
          <p:nvPr>
            <p:ph type="title"/>
          </p:nvPr>
        </p:nvSpPr>
        <p:spPr>
          <a:xfrm>
            <a:off x="1981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 algn="ctr">
              <a:spcBef>
                <a:spcPts val="0"/>
              </a:spcBef>
              <a:buSzPct val="25000"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  <a:ea typeface="Calibri"/>
                <a:cs typeface="Calibri"/>
                <a:sym typeface="Calibri"/>
              </a:rPr>
              <a:t>Two main questions:</a:t>
            </a:r>
          </a:p>
        </p:txBody>
      </p:sp>
      <p:sp>
        <p:nvSpPr>
          <p:cNvPr id="379" name="Shape 379"/>
          <p:cNvSpPr txBox="1">
            <a:spLocks noGrp="1"/>
          </p:cNvSpPr>
          <p:nvPr>
            <p:ph type="body" idx="1"/>
          </p:nvPr>
        </p:nvSpPr>
        <p:spPr>
          <a:xfrm>
            <a:off x="1981200" y="2057263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/>
          <a:p>
            <a:pPr marL="609600" indent="-6096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systems are in place now?</a:t>
            </a:r>
          </a:p>
          <a:p>
            <a:pPr marL="609600" indent="-609600">
              <a:spcBef>
                <a:spcPts val="72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systems are most in need of improvement?</a:t>
            </a:r>
          </a:p>
          <a:p>
            <a:pPr marL="609600" indent="-609600">
              <a:spcBef>
                <a:spcPts val="640"/>
              </a:spcBef>
              <a:buClr>
                <a:schemeClr val="dk1"/>
              </a:buClr>
              <a:buSzPct val="100000"/>
              <a:buNone/>
            </a:pPr>
            <a:endParaRPr sz="3200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4441451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Shape 384"/>
          <p:cNvSpPr txBox="1">
            <a:spLocks noGrp="1"/>
          </p:cNvSpPr>
          <p:nvPr>
            <p:ph type="title"/>
          </p:nvPr>
        </p:nvSpPr>
        <p:spPr>
          <a:xfrm>
            <a:off x="1981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 algn="ctr">
              <a:spcBef>
                <a:spcPts val="0"/>
              </a:spcBef>
              <a:buSzPct val="25000"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To Take the SAS…</a:t>
            </a:r>
          </a:p>
        </p:txBody>
      </p:sp>
      <p:pic>
        <p:nvPicPr>
          <p:cNvPr id="385" name="Shape 38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18065" y="1301432"/>
            <a:ext cx="8987100" cy="5556600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Shape 386"/>
          <p:cNvSpPr txBox="1">
            <a:spLocks noGrp="1"/>
          </p:cNvSpPr>
          <p:nvPr>
            <p:ph type="sldNum" idx="12"/>
          </p:nvPr>
        </p:nvSpPr>
        <p:spPr>
          <a:xfrm>
            <a:off x="807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en-US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33</a:t>
            </a:fld>
            <a:endParaRPr lang="en-US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143470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Shape 395"/>
          <p:cNvSpPr txBox="1"/>
          <p:nvPr/>
        </p:nvSpPr>
        <p:spPr>
          <a:xfrm>
            <a:off x="1524000" y="0"/>
            <a:ext cx="2394284" cy="5238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2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Total Score:</a:t>
            </a:r>
          </a:p>
        </p:txBody>
      </p:sp>
      <p:pic>
        <p:nvPicPr>
          <p:cNvPr id="3" name="Picture 2" descr="A picture containing chart&#10;&#10;Description automatically generated">
            <a:extLst>
              <a:ext uri="{FF2B5EF4-FFF2-40B4-BE49-F238E27FC236}">
                <a16:creationId xmlns:a16="http://schemas.microsoft.com/office/drawing/2014/main" id="{5EDAB620-26B3-A540-AAC8-ED73292AAD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77900"/>
            <a:ext cx="5334000" cy="5880100"/>
          </a:xfrm>
          <a:prstGeom prst="rect">
            <a:avLst/>
          </a:prstGeom>
        </p:spPr>
      </p:pic>
      <p:pic>
        <p:nvPicPr>
          <p:cNvPr id="5" name="Picture 4" descr="A picture containing chart&#10;&#10;Description automatically generated">
            <a:extLst>
              <a:ext uri="{FF2B5EF4-FFF2-40B4-BE49-F238E27FC236}">
                <a16:creationId xmlns:a16="http://schemas.microsoft.com/office/drawing/2014/main" id="{8F324694-832F-C840-AFBE-4097B08295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0" y="977900"/>
            <a:ext cx="5207000" cy="5689600"/>
          </a:xfrm>
          <a:prstGeom prst="rect">
            <a:avLst/>
          </a:prstGeom>
        </p:spPr>
      </p:pic>
      <p:sp>
        <p:nvSpPr>
          <p:cNvPr id="11" name="Cloud Callout 10">
            <a:extLst>
              <a:ext uri="{FF2B5EF4-FFF2-40B4-BE49-F238E27FC236}">
                <a16:creationId xmlns:a16="http://schemas.microsoft.com/office/drawing/2014/main" id="{62E7F412-C369-0C4C-B9AA-18EF1CFEC82B}"/>
              </a:ext>
            </a:extLst>
          </p:cNvPr>
          <p:cNvSpPr/>
          <p:nvPr/>
        </p:nvSpPr>
        <p:spPr>
          <a:xfrm>
            <a:off x="9643041" y="1"/>
            <a:ext cx="2394284" cy="1692322"/>
          </a:xfrm>
          <a:prstGeom prst="cloudCallout">
            <a:avLst>
              <a:gd name="adj1" fmla="val -44682"/>
              <a:gd name="adj2" fmla="val 7864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91D17F7-21D4-3F46-AA1B-16F22CF365B3}"/>
              </a:ext>
            </a:extLst>
          </p:cNvPr>
          <p:cNvSpPr txBox="1"/>
          <p:nvPr/>
        </p:nvSpPr>
        <p:spPr>
          <a:xfrm>
            <a:off x="9799640" y="262787"/>
            <a:ext cx="2337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What do you notice?</a:t>
            </a:r>
          </a:p>
          <a:p>
            <a:r>
              <a:rPr lang="en-US" dirty="0"/>
              <a:t>What do you wonder?</a:t>
            </a:r>
          </a:p>
          <a:p>
            <a:r>
              <a:rPr lang="en-US" dirty="0"/>
              <a:t>What might you prioritize?</a:t>
            </a:r>
          </a:p>
        </p:txBody>
      </p:sp>
    </p:spTree>
    <p:extLst>
      <p:ext uri="{BB962C8B-B14F-4D97-AF65-F5344CB8AC3E}">
        <p14:creationId xmlns:p14="http://schemas.microsoft.com/office/powerpoint/2010/main" val="27453236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Shape 401"/>
          <p:cNvSpPr txBox="1"/>
          <p:nvPr/>
        </p:nvSpPr>
        <p:spPr>
          <a:xfrm>
            <a:off x="1524000" y="0"/>
            <a:ext cx="1596900" cy="5238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2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Subscale:</a:t>
            </a:r>
          </a:p>
        </p:txBody>
      </p:sp>
      <p:pic>
        <p:nvPicPr>
          <p:cNvPr id="3" name="Picture 2" descr="Chart, bar chart&#10;&#10;Description automatically generated">
            <a:extLst>
              <a:ext uri="{FF2B5EF4-FFF2-40B4-BE49-F238E27FC236}">
                <a16:creationId xmlns:a16="http://schemas.microsoft.com/office/drawing/2014/main" id="{ABCFC105-970F-2E41-8EC2-EF41EDFCA9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4148" y="575792"/>
            <a:ext cx="8283704" cy="6282208"/>
          </a:xfrm>
          <a:prstGeom prst="rect">
            <a:avLst/>
          </a:prstGeom>
        </p:spPr>
      </p:pic>
      <p:sp>
        <p:nvSpPr>
          <p:cNvPr id="6" name="Cloud Callout 5">
            <a:extLst>
              <a:ext uri="{FF2B5EF4-FFF2-40B4-BE49-F238E27FC236}">
                <a16:creationId xmlns:a16="http://schemas.microsoft.com/office/drawing/2014/main" id="{8006242D-8DF8-3A4B-A93E-61A51C50B0C5}"/>
              </a:ext>
            </a:extLst>
          </p:cNvPr>
          <p:cNvSpPr/>
          <p:nvPr/>
        </p:nvSpPr>
        <p:spPr>
          <a:xfrm>
            <a:off x="7519916" y="0"/>
            <a:ext cx="4517409" cy="2224585"/>
          </a:xfrm>
          <a:prstGeom prst="cloudCallout">
            <a:avLst>
              <a:gd name="adj1" fmla="val -29292"/>
              <a:gd name="adj2" fmla="val 7783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7293F1-E64F-C04C-98EE-DD24FE9E2865}"/>
              </a:ext>
            </a:extLst>
          </p:cNvPr>
          <p:cNvSpPr txBox="1"/>
          <p:nvPr/>
        </p:nvSpPr>
        <p:spPr>
          <a:xfrm>
            <a:off x="8311766" y="365125"/>
            <a:ext cx="30707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What do you notice?</a:t>
            </a:r>
          </a:p>
          <a:p>
            <a:r>
              <a:rPr lang="en-US" sz="2400" dirty="0"/>
              <a:t>What do you wonder?</a:t>
            </a:r>
          </a:p>
          <a:p>
            <a:r>
              <a:rPr lang="en-US" sz="2400" dirty="0"/>
              <a:t>What might you prioritize?</a:t>
            </a:r>
          </a:p>
        </p:txBody>
      </p:sp>
    </p:spTree>
    <p:extLst>
      <p:ext uri="{BB962C8B-B14F-4D97-AF65-F5344CB8AC3E}">
        <p14:creationId xmlns:p14="http://schemas.microsoft.com/office/powerpoint/2010/main" val="5314366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Shape 408"/>
          <p:cNvSpPr txBox="1"/>
          <p:nvPr/>
        </p:nvSpPr>
        <p:spPr>
          <a:xfrm>
            <a:off x="1524000" y="0"/>
            <a:ext cx="1114500" cy="5238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2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Items:</a:t>
            </a:r>
          </a:p>
        </p:txBody>
      </p:sp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D945F944-E1E7-D64C-81A2-A0F0DCAC64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97" y="1079499"/>
            <a:ext cx="12011973" cy="5061993"/>
          </a:xfrm>
          <a:prstGeom prst="rect">
            <a:avLst/>
          </a:prstGeom>
        </p:spPr>
      </p:pic>
      <p:sp>
        <p:nvSpPr>
          <p:cNvPr id="7" name="Cloud Callout 6">
            <a:extLst>
              <a:ext uri="{FF2B5EF4-FFF2-40B4-BE49-F238E27FC236}">
                <a16:creationId xmlns:a16="http://schemas.microsoft.com/office/drawing/2014/main" id="{BC5972BF-9D0B-8940-A35B-679BD92D5E00}"/>
              </a:ext>
            </a:extLst>
          </p:cNvPr>
          <p:cNvSpPr/>
          <p:nvPr/>
        </p:nvSpPr>
        <p:spPr>
          <a:xfrm>
            <a:off x="7519916" y="0"/>
            <a:ext cx="4517409" cy="2224585"/>
          </a:xfrm>
          <a:prstGeom prst="cloudCallout">
            <a:avLst>
              <a:gd name="adj1" fmla="val -29292"/>
              <a:gd name="adj2" fmla="val 7783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592CDF-2DB2-F044-9172-9F17F89535B0}"/>
              </a:ext>
            </a:extLst>
          </p:cNvPr>
          <p:cNvSpPr txBox="1"/>
          <p:nvPr/>
        </p:nvSpPr>
        <p:spPr>
          <a:xfrm>
            <a:off x="8311766" y="365125"/>
            <a:ext cx="30707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What do you notice?</a:t>
            </a:r>
          </a:p>
          <a:p>
            <a:r>
              <a:rPr lang="en-US" sz="2400" dirty="0"/>
              <a:t>What do you wonder?</a:t>
            </a:r>
          </a:p>
          <a:p>
            <a:r>
              <a:rPr lang="en-US" sz="2400" dirty="0"/>
              <a:t>What might you prioritize?</a:t>
            </a:r>
          </a:p>
        </p:txBody>
      </p:sp>
    </p:spTree>
    <p:extLst>
      <p:ext uri="{BB962C8B-B14F-4D97-AF65-F5344CB8AC3E}">
        <p14:creationId xmlns:p14="http://schemas.microsoft.com/office/powerpoint/2010/main" val="25938944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83F6A99-8D67-1044-8644-55CC221E9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SAS Analysis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4D52857-1B40-AE40-A93B-4BD089B497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Use </a:t>
            </a:r>
            <a:r>
              <a:rPr lang="en-US" i="1" dirty="0"/>
              <a:t>SAS Summary Graph</a:t>
            </a:r>
            <a:r>
              <a:rPr lang="en-US" dirty="0"/>
              <a:t> to rate overall perspective of PBIS implementation &amp; circle High, Med. or Low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Using </a:t>
            </a:r>
            <a:r>
              <a:rPr lang="en-US" i="1" dirty="0"/>
              <a:t>SAS Tally Pages</a:t>
            </a:r>
            <a:r>
              <a:rPr lang="en-US" dirty="0"/>
              <a:t>, list three major strengths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Using the SAS Tally pages, list three major areas in need of development.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For each system, circle one priority area for focusing development activities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Circle or define activities for this/next year’s focus to support area selected for development  </a:t>
            </a:r>
          </a:p>
        </p:txBody>
      </p:sp>
    </p:spTree>
    <p:extLst>
      <p:ext uri="{BB962C8B-B14F-4D97-AF65-F5344CB8AC3E}">
        <p14:creationId xmlns:p14="http://schemas.microsoft.com/office/powerpoint/2010/main" val="29870281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FA45252-24EB-C648-BF40-F123DEFC93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7906023"/>
              </p:ext>
            </p:extLst>
          </p:nvPr>
        </p:nvGraphicFramePr>
        <p:xfrm>
          <a:off x="980902" y="2128059"/>
          <a:ext cx="10873046" cy="4267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74051">
                  <a:extLst>
                    <a:ext uri="{9D8B030D-6E8A-4147-A177-3AD203B41FA5}">
                      <a16:colId xmlns:a16="http://schemas.microsoft.com/office/drawing/2014/main" val="2285285497"/>
                    </a:ext>
                  </a:extLst>
                </a:gridCol>
                <a:gridCol w="2699665">
                  <a:extLst>
                    <a:ext uri="{9D8B030D-6E8A-4147-A177-3AD203B41FA5}">
                      <a16:colId xmlns:a16="http://schemas.microsoft.com/office/drawing/2014/main" val="999819832"/>
                    </a:ext>
                  </a:extLst>
                </a:gridCol>
                <a:gridCol w="2699665">
                  <a:extLst>
                    <a:ext uri="{9D8B030D-6E8A-4147-A177-3AD203B41FA5}">
                      <a16:colId xmlns:a16="http://schemas.microsoft.com/office/drawing/2014/main" val="2359402839"/>
                    </a:ext>
                  </a:extLst>
                </a:gridCol>
                <a:gridCol w="2699665">
                  <a:extLst>
                    <a:ext uri="{9D8B030D-6E8A-4147-A177-3AD203B41FA5}">
                      <a16:colId xmlns:a16="http://schemas.microsoft.com/office/drawing/2014/main" val="3903882080"/>
                    </a:ext>
                  </a:extLst>
                </a:gridCol>
              </a:tblGrid>
              <a:tr h="350797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a. Organize a team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b. Define/teach school rules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c. Define consequence systems for appropriate &amp; inappropriate behavior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d. Define a measurement system linked to school improvement goal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e. Establish communication cycles with other school teams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f. Develop implementation plan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a. Define/teach routines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b. Supervisor booster training &amp; feedback sessions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c. Data management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d. Maintain team &amp; communication cycle with other school teams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e. Develop implementation plan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a. Define/teach routines/ link with school wide rules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b. Classroom staff boosters &amp; feedback sessions for creating effective strategies/materials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c. Data management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d. Maintain team &amp; communication cycle with other school teams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e. Develop implementation plan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a. Process for referral &amp; support plan design, implementation &amp; monitoring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b. Plan to develop &amp; use FBA to support skills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c. Data management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d. Maintain team &amp; communication cycle with other school teams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e. Develop implementation plan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07357502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5380E1E-27BE-D44E-B47D-6BA1CBFD11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2457706"/>
              </p:ext>
            </p:extLst>
          </p:nvPr>
        </p:nvGraphicFramePr>
        <p:xfrm>
          <a:off x="980902" y="1380533"/>
          <a:ext cx="10873045" cy="609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74050">
                  <a:extLst>
                    <a:ext uri="{9D8B030D-6E8A-4147-A177-3AD203B41FA5}">
                      <a16:colId xmlns:a16="http://schemas.microsoft.com/office/drawing/2014/main" val="1509593886"/>
                    </a:ext>
                  </a:extLst>
                </a:gridCol>
                <a:gridCol w="2699665">
                  <a:extLst>
                    <a:ext uri="{9D8B030D-6E8A-4147-A177-3AD203B41FA5}">
                      <a16:colId xmlns:a16="http://schemas.microsoft.com/office/drawing/2014/main" val="2400363260"/>
                    </a:ext>
                  </a:extLst>
                </a:gridCol>
                <a:gridCol w="2699665">
                  <a:extLst>
                    <a:ext uri="{9D8B030D-6E8A-4147-A177-3AD203B41FA5}">
                      <a16:colId xmlns:a16="http://schemas.microsoft.com/office/drawing/2014/main" val="805539735"/>
                    </a:ext>
                  </a:extLst>
                </a:gridCol>
                <a:gridCol w="2699665">
                  <a:extLst>
                    <a:ext uri="{9D8B030D-6E8A-4147-A177-3AD203B41FA5}">
                      <a16:colId xmlns:a16="http://schemas.microsoft.com/office/drawing/2014/main" val="2492487212"/>
                    </a:ext>
                  </a:extLst>
                </a:gridCol>
              </a:tblGrid>
              <a:tr h="150495"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Overall Perception</a:t>
                      </a:r>
                      <a:endParaRPr lang="en-US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7411602"/>
                  </a:ext>
                </a:extLst>
              </a:tr>
              <a:tr h="30099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School-wide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Non-classroom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Classroom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Individual Student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1716783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777A21C-25A3-BD4D-AD48-2615A77A749E}"/>
              </a:ext>
            </a:extLst>
          </p:cNvPr>
          <p:cNvSpPr txBox="1"/>
          <p:nvPr/>
        </p:nvSpPr>
        <p:spPr>
          <a:xfrm>
            <a:off x="107794" y="462741"/>
            <a:ext cx="120842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Circle or define activities for this/next year’s focus to support area selected for development  </a:t>
            </a:r>
          </a:p>
        </p:txBody>
      </p:sp>
    </p:spTree>
    <p:extLst>
      <p:ext uri="{BB962C8B-B14F-4D97-AF65-F5344CB8AC3E}">
        <p14:creationId xmlns:p14="http://schemas.microsoft.com/office/powerpoint/2010/main" val="335061622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CA452C-BD41-DD47-A785-02DDAD90A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Why Schools like the SAS: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70C07A-03DD-884C-A099-25917A22DD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Honors the input of all staff</a:t>
            </a:r>
          </a:p>
          <a:p>
            <a:r>
              <a:rPr lang="en-US" sz="3600" dirty="0"/>
              <a:t>Perceptions are important</a:t>
            </a:r>
          </a:p>
          <a:p>
            <a:r>
              <a:rPr lang="en-US" sz="3600" dirty="0"/>
              <a:t>Used in action planning </a:t>
            </a:r>
          </a:p>
          <a:p>
            <a:r>
              <a:rPr lang="en-US" sz="3600" dirty="0"/>
              <a:t>Reporting out to staff about priorities for change based on their feedback contributes to buy-in</a:t>
            </a:r>
          </a:p>
        </p:txBody>
      </p:sp>
    </p:spTree>
    <p:extLst>
      <p:ext uri="{BB962C8B-B14F-4D97-AF65-F5344CB8AC3E}">
        <p14:creationId xmlns:p14="http://schemas.microsoft.com/office/powerpoint/2010/main" val="9516187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>
            <a:extLst>
              <a:ext uri="{FF2B5EF4-FFF2-40B4-BE49-F238E27FC236}">
                <a16:creationId xmlns:a16="http://schemas.microsoft.com/office/drawing/2014/main" id="{70D3828B-D058-6648-A13C-0F98B1F908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9900" y="5373688"/>
            <a:ext cx="14287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1350">
              <a:latin typeface="Arial" panose="020B0604020202020204" pitchFamily="34" charset="0"/>
            </a:endParaRPr>
          </a:p>
        </p:txBody>
      </p:sp>
      <p:sp>
        <p:nvSpPr>
          <p:cNvPr id="71682" name="Rectangle 3">
            <a:extLst>
              <a:ext uri="{FF2B5EF4-FFF2-40B4-BE49-F238E27FC236}">
                <a16:creationId xmlns:a16="http://schemas.microsoft.com/office/drawing/2014/main" id="{AB269C29-C387-E94A-BB6D-E03072EC2E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4575" y="5170488"/>
            <a:ext cx="21717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1350">
              <a:latin typeface="Arial" panose="020B0604020202020204" pitchFamily="34" charset="0"/>
            </a:endParaRPr>
          </a:p>
        </p:txBody>
      </p:sp>
      <p:sp>
        <p:nvSpPr>
          <p:cNvPr id="71683" name="Oval 4">
            <a:extLst>
              <a:ext uri="{FF2B5EF4-FFF2-40B4-BE49-F238E27FC236}">
                <a16:creationId xmlns:a16="http://schemas.microsoft.com/office/drawing/2014/main" id="{40BA7291-BBA3-C44B-BD36-6373578579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3914" y="1836738"/>
            <a:ext cx="3082925" cy="3084512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1350">
              <a:latin typeface="Arial" panose="020B0604020202020204" pitchFamily="34" charset="0"/>
            </a:endParaRPr>
          </a:p>
        </p:txBody>
      </p:sp>
      <p:grpSp>
        <p:nvGrpSpPr>
          <p:cNvPr id="28676" name="Group 23">
            <a:extLst>
              <a:ext uri="{FF2B5EF4-FFF2-40B4-BE49-F238E27FC236}">
                <a16:creationId xmlns:a16="http://schemas.microsoft.com/office/drawing/2014/main" id="{63EBDDD4-670A-FF4D-824B-0098E9F1CDF3}"/>
              </a:ext>
            </a:extLst>
          </p:cNvPr>
          <p:cNvGrpSpPr>
            <a:grpSpLocks/>
          </p:cNvGrpSpPr>
          <p:nvPr/>
        </p:nvGrpSpPr>
        <p:grpSpPr bwMode="auto">
          <a:xfrm>
            <a:off x="3606800" y="1714500"/>
            <a:ext cx="2719388" cy="2052638"/>
            <a:chOff x="1474788" y="1123950"/>
            <a:chExt cx="3625850" cy="2736850"/>
          </a:xfrm>
        </p:grpSpPr>
        <p:sp>
          <p:nvSpPr>
            <p:cNvPr id="28686" name="Oval 5">
              <a:extLst>
                <a:ext uri="{FF2B5EF4-FFF2-40B4-BE49-F238E27FC236}">
                  <a16:creationId xmlns:a16="http://schemas.microsoft.com/office/drawing/2014/main" id="{7EC4D6C6-96AA-3C47-AD38-925CCA5171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3238" y="1803400"/>
              <a:ext cx="2057400" cy="2057400"/>
            </a:xfrm>
            <a:prstGeom prst="ellipse">
              <a:avLst/>
            </a:prstGeom>
            <a:solidFill>
              <a:srgbClr val="00B050">
                <a:alpha val="50195"/>
              </a:srgb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b="1" dirty="0">
                  <a:cs typeface="Calibri" panose="020F0502020204030204" pitchFamily="34" charset="0"/>
                </a:rPr>
                <a:t>Systems</a:t>
              </a:r>
            </a:p>
          </p:txBody>
        </p:sp>
        <p:sp>
          <p:nvSpPr>
            <p:cNvPr id="28687" name="Rectangle 11">
              <a:extLst>
                <a:ext uri="{FF2B5EF4-FFF2-40B4-BE49-F238E27FC236}">
                  <a16:creationId xmlns:a16="http://schemas.microsoft.com/office/drawing/2014/main" id="{B6DEA844-7958-FE42-A4B4-B2AE87AABE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4788" y="1123950"/>
              <a:ext cx="1885950" cy="73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7866" tIns="33338" rIns="67866" bIns="33338"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cs typeface="Calibri" panose="020F0502020204030204" pitchFamily="34" charset="0"/>
                </a:rPr>
                <a:t>Supporting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cs typeface="Calibri" panose="020F0502020204030204" pitchFamily="34" charset="0"/>
                </a:rPr>
                <a:t>Staff Behavior</a:t>
              </a:r>
            </a:p>
          </p:txBody>
        </p:sp>
        <p:sp>
          <p:nvSpPr>
            <p:cNvPr id="28688" name="Freeform 14">
              <a:extLst>
                <a:ext uri="{FF2B5EF4-FFF2-40B4-BE49-F238E27FC236}">
                  <a16:creationId xmlns:a16="http://schemas.microsoft.com/office/drawing/2014/main" id="{FC95480F-1F0E-F049-9BA6-9916A65147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5938" y="2038350"/>
              <a:ext cx="731837" cy="782638"/>
            </a:xfrm>
            <a:custGeom>
              <a:avLst/>
              <a:gdLst>
                <a:gd name="T0" fmla="*/ 2147483646 w 461"/>
                <a:gd name="T1" fmla="*/ 2147483646 h 493"/>
                <a:gd name="T2" fmla="*/ 2147483646 w 461"/>
                <a:gd name="T3" fmla="*/ 2147483646 h 493"/>
                <a:gd name="T4" fmla="*/ 2147483646 w 461"/>
                <a:gd name="T5" fmla="*/ 2147483646 h 493"/>
                <a:gd name="T6" fmla="*/ 2147483646 w 461"/>
                <a:gd name="T7" fmla="*/ 2147483646 h 493"/>
                <a:gd name="T8" fmla="*/ 2147483646 w 461"/>
                <a:gd name="T9" fmla="*/ 2147483646 h 493"/>
                <a:gd name="T10" fmla="*/ 2147483646 w 461"/>
                <a:gd name="T11" fmla="*/ 2147483646 h 493"/>
                <a:gd name="T12" fmla="*/ 2147483646 w 461"/>
                <a:gd name="T13" fmla="*/ 2147483646 h 493"/>
                <a:gd name="T14" fmla="*/ 2147483646 w 461"/>
                <a:gd name="T15" fmla="*/ 2147483646 h 493"/>
                <a:gd name="T16" fmla="*/ 2147483646 w 461"/>
                <a:gd name="T17" fmla="*/ 2147483646 h 493"/>
                <a:gd name="T18" fmla="*/ 2147483646 w 461"/>
                <a:gd name="T19" fmla="*/ 2147483646 h 493"/>
                <a:gd name="T20" fmla="*/ 2147483646 w 461"/>
                <a:gd name="T21" fmla="*/ 2147483646 h 493"/>
                <a:gd name="T22" fmla="*/ 2147483646 w 461"/>
                <a:gd name="T23" fmla="*/ 2147483646 h 493"/>
                <a:gd name="T24" fmla="*/ 2147483646 w 461"/>
                <a:gd name="T25" fmla="*/ 2147483646 h 493"/>
                <a:gd name="T26" fmla="*/ 2147483646 w 461"/>
                <a:gd name="T27" fmla="*/ 2147483646 h 493"/>
                <a:gd name="T28" fmla="*/ 2147483646 w 461"/>
                <a:gd name="T29" fmla="*/ 2147483646 h 493"/>
                <a:gd name="T30" fmla="*/ 0 w 461"/>
                <a:gd name="T31" fmla="*/ 2147483646 h 493"/>
                <a:gd name="T32" fmla="*/ 0 w 461"/>
                <a:gd name="T33" fmla="*/ 0 h 493"/>
                <a:gd name="T34" fmla="*/ 2147483646 w 461"/>
                <a:gd name="T35" fmla="*/ 0 h 493"/>
                <a:gd name="T36" fmla="*/ 2147483646 w 461"/>
                <a:gd name="T37" fmla="*/ 2147483646 h 493"/>
                <a:gd name="T38" fmla="*/ 2147483646 w 461"/>
                <a:gd name="T39" fmla="*/ 2147483646 h 493"/>
                <a:gd name="T40" fmla="*/ 2147483646 w 461"/>
                <a:gd name="T41" fmla="*/ 2147483646 h 493"/>
                <a:gd name="T42" fmla="*/ 2147483646 w 461"/>
                <a:gd name="T43" fmla="*/ 2147483646 h 493"/>
                <a:gd name="T44" fmla="*/ 2147483646 w 461"/>
                <a:gd name="T45" fmla="*/ 2147483646 h 493"/>
                <a:gd name="T46" fmla="*/ 2147483646 w 461"/>
                <a:gd name="T47" fmla="*/ 2147483646 h 493"/>
                <a:gd name="T48" fmla="*/ 2147483646 w 461"/>
                <a:gd name="T49" fmla="*/ 2147483646 h 493"/>
                <a:gd name="T50" fmla="*/ 2147483646 w 461"/>
                <a:gd name="T51" fmla="*/ 2147483646 h 493"/>
                <a:gd name="T52" fmla="*/ 2147483646 w 461"/>
                <a:gd name="T53" fmla="*/ 2147483646 h 493"/>
                <a:gd name="T54" fmla="*/ 2147483646 w 461"/>
                <a:gd name="T55" fmla="*/ 2147483646 h 493"/>
                <a:gd name="T56" fmla="*/ 2147483646 w 461"/>
                <a:gd name="T57" fmla="*/ 2147483646 h 493"/>
                <a:gd name="T58" fmla="*/ 2147483646 w 461"/>
                <a:gd name="T59" fmla="*/ 2147483646 h 49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61"/>
                <a:gd name="T91" fmla="*/ 0 h 493"/>
                <a:gd name="T92" fmla="*/ 461 w 461"/>
                <a:gd name="T93" fmla="*/ 493 h 493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61" h="493">
                  <a:moveTo>
                    <a:pt x="460" y="352"/>
                  </a:moveTo>
                  <a:lnTo>
                    <a:pt x="321" y="492"/>
                  </a:lnTo>
                  <a:lnTo>
                    <a:pt x="321" y="425"/>
                  </a:lnTo>
                  <a:lnTo>
                    <a:pt x="265" y="425"/>
                  </a:lnTo>
                  <a:lnTo>
                    <a:pt x="212" y="422"/>
                  </a:lnTo>
                  <a:lnTo>
                    <a:pt x="161" y="408"/>
                  </a:lnTo>
                  <a:lnTo>
                    <a:pt x="117" y="390"/>
                  </a:lnTo>
                  <a:lnTo>
                    <a:pt x="78" y="363"/>
                  </a:lnTo>
                  <a:lnTo>
                    <a:pt x="60" y="348"/>
                  </a:lnTo>
                  <a:lnTo>
                    <a:pt x="46" y="331"/>
                  </a:lnTo>
                  <a:lnTo>
                    <a:pt x="32" y="313"/>
                  </a:lnTo>
                  <a:lnTo>
                    <a:pt x="21" y="296"/>
                  </a:lnTo>
                  <a:lnTo>
                    <a:pt x="12" y="278"/>
                  </a:lnTo>
                  <a:lnTo>
                    <a:pt x="5" y="258"/>
                  </a:lnTo>
                  <a:lnTo>
                    <a:pt x="2" y="234"/>
                  </a:lnTo>
                  <a:lnTo>
                    <a:pt x="0" y="214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214"/>
                  </a:lnTo>
                  <a:lnTo>
                    <a:pt x="140" y="229"/>
                  </a:lnTo>
                  <a:lnTo>
                    <a:pt x="149" y="240"/>
                  </a:lnTo>
                  <a:lnTo>
                    <a:pt x="159" y="252"/>
                  </a:lnTo>
                  <a:lnTo>
                    <a:pt x="176" y="261"/>
                  </a:lnTo>
                  <a:lnTo>
                    <a:pt x="194" y="270"/>
                  </a:lnTo>
                  <a:lnTo>
                    <a:pt x="215" y="275"/>
                  </a:lnTo>
                  <a:lnTo>
                    <a:pt x="240" y="282"/>
                  </a:lnTo>
                  <a:lnTo>
                    <a:pt x="265" y="282"/>
                  </a:lnTo>
                  <a:lnTo>
                    <a:pt x="321" y="282"/>
                  </a:lnTo>
                  <a:lnTo>
                    <a:pt x="321" y="214"/>
                  </a:lnTo>
                  <a:lnTo>
                    <a:pt x="460" y="352"/>
                  </a:lnTo>
                </a:path>
              </a:pathLst>
            </a:custGeom>
            <a:solidFill>
              <a:srgbClr val="FFFF00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8677" name="Group 22">
            <a:extLst>
              <a:ext uri="{FF2B5EF4-FFF2-40B4-BE49-F238E27FC236}">
                <a16:creationId xmlns:a16="http://schemas.microsoft.com/office/drawing/2014/main" id="{F858AA65-95DD-FD4C-9C59-C617EE338AF9}"/>
              </a:ext>
            </a:extLst>
          </p:cNvPr>
          <p:cNvGrpSpPr>
            <a:grpSpLocks/>
          </p:cNvGrpSpPr>
          <p:nvPr/>
        </p:nvGrpSpPr>
        <p:grpSpPr bwMode="auto">
          <a:xfrm>
            <a:off x="4235451" y="3200400"/>
            <a:ext cx="2970213" cy="2224088"/>
            <a:chOff x="2281238" y="3048000"/>
            <a:chExt cx="3960812" cy="2965450"/>
          </a:xfrm>
        </p:grpSpPr>
        <p:sp>
          <p:nvSpPr>
            <p:cNvPr id="28683" name="Oval 7">
              <a:extLst>
                <a:ext uri="{FF2B5EF4-FFF2-40B4-BE49-F238E27FC236}">
                  <a16:creationId xmlns:a16="http://schemas.microsoft.com/office/drawing/2014/main" id="{BF1D5E70-36F3-424F-BFC1-62093FCAE3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6200" y="3048000"/>
              <a:ext cx="2057400" cy="2057400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b="1" dirty="0">
                  <a:cs typeface="Calibri" panose="020F0502020204030204" pitchFamily="34" charset="0"/>
                </a:rPr>
                <a:t>Practices</a:t>
              </a:r>
            </a:p>
          </p:txBody>
        </p:sp>
        <p:sp>
          <p:nvSpPr>
            <p:cNvPr id="28684" name="Rectangle 13">
              <a:extLst>
                <a:ext uri="{FF2B5EF4-FFF2-40B4-BE49-F238E27FC236}">
                  <a16:creationId xmlns:a16="http://schemas.microsoft.com/office/drawing/2014/main" id="{8EDB2E4A-91CB-D142-9528-0FEB3321E3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1238" y="5505450"/>
              <a:ext cx="3960812" cy="50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7866" tIns="33338" rIns="67866" bIns="33338"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cs typeface="Calibri" panose="020F0502020204030204" pitchFamily="34" charset="0"/>
                </a:rPr>
                <a:t>Supporting Student Behavior</a:t>
              </a:r>
            </a:p>
          </p:txBody>
        </p:sp>
        <p:sp>
          <p:nvSpPr>
            <p:cNvPr id="28685" name="Freeform 15">
              <a:extLst>
                <a:ext uri="{FF2B5EF4-FFF2-40B4-BE49-F238E27FC236}">
                  <a16:creationId xmlns:a16="http://schemas.microsoft.com/office/drawing/2014/main" id="{CFD5B7A7-B317-8F43-A441-D89936D730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4638" y="4724400"/>
              <a:ext cx="684212" cy="831850"/>
            </a:xfrm>
            <a:custGeom>
              <a:avLst/>
              <a:gdLst>
                <a:gd name="T0" fmla="*/ 2147483646 w 431"/>
                <a:gd name="T1" fmla="*/ 2147483646 h 524"/>
                <a:gd name="T2" fmla="*/ 2147483646 w 431"/>
                <a:gd name="T3" fmla="*/ 0 h 524"/>
                <a:gd name="T4" fmla="*/ 2147483646 w 431"/>
                <a:gd name="T5" fmla="*/ 2147483646 h 524"/>
                <a:gd name="T6" fmla="*/ 2147483646 w 431"/>
                <a:gd name="T7" fmla="*/ 2147483646 h 524"/>
                <a:gd name="T8" fmla="*/ 2147483646 w 431"/>
                <a:gd name="T9" fmla="*/ 2147483646 h 524"/>
                <a:gd name="T10" fmla="*/ 2147483646 w 431"/>
                <a:gd name="T11" fmla="*/ 2147483646 h 524"/>
                <a:gd name="T12" fmla="*/ 2147483646 w 431"/>
                <a:gd name="T13" fmla="*/ 2147483646 h 524"/>
                <a:gd name="T14" fmla="*/ 2147483646 w 431"/>
                <a:gd name="T15" fmla="*/ 2147483646 h 524"/>
                <a:gd name="T16" fmla="*/ 2147483646 w 431"/>
                <a:gd name="T17" fmla="*/ 2147483646 h 524"/>
                <a:gd name="T18" fmla="*/ 2147483646 w 431"/>
                <a:gd name="T19" fmla="*/ 2147483646 h 524"/>
                <a:gd name="T20" fmla="*/ 0 w 431"/>
                <a:gd name="T21" fmla="*/ 2147483646 h 524"/>
                <a:gd name="T22" fmla="*/ 2147483646 w 431"/>
                <a:gd name="T23" fmla="*/ 2147483646 h 524"/>
                <a:gd name="T24" fmla="*/ 2147483646 w 431"/>
                <a:gd name="T25" fmla="*/ 2147483646 h 524"/>
                <a:gd name="T26" fmla="*/ 2147483646 w 431"/>
                <a:gd name="T27" fmla="*/ 2147483646 h 524"/>
                <a:gd name="T28" fmla="*/ 2147483646 w 431"/>
                <a:gd name="T29" fmla="*/ 2147483646 h 524"/>
                <a:gd name="T30" fmla="*/ 2147483646 w 431"/>
                <a:gd name="T31" fmla="*/ 2147483646 h 524"/>
                <a:gd name="T32" fmla="*/ 2147483646 w 431"/>
                <a:gd name="T33" fmla="*/ 2147483646 h 524"/>
                <a:gd name="T34" fmla="*/ 2147483646 w 431"/>
                <a:gd name="T35" fmla="*/ 2147483646 h 524"/>
                <a:gd name="T36" fmla="*/ 2147483646 w 431"/>
                <a:gd name="T37" fmla="*/ 2147483646 h 524"/>
                <a:gd name="T38" fmla="*/ 2147483646 w 431"/>
                <a:gd name="T39" fmla="*/ 2147483646 h 524"/>
                <a:gd name="T40" fmla="*/ 2147483646 w 431"/>
                <a:gd name="T41" fmla="*/ 2147483646 h 524"/>
                <a:gd name="T42" fmla="*/ 2147483646 w 431"/>
                <a:gd name="T43" fmla="*/ 2147483646 h 524"/>
                <a:gd name="T44" fmla="*/ 2147483646 w 431"/>
                <a:gd name="T45" fmla="*/ 2147483646 h 52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31"/>
                <a:gd name="T70" fmla="*/ 0 h 524"/>
                <a:gd name="T71" fmla="*/ 431 w 431"/>
                <a:gd name="T72" fmla="*/ 524 h 52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31" h="524">
                  <a:moveTo>
                    <a:pt x="430" y="144"/>
                  </a:moveTo>
                  <a:lnTo>
                    <a:pt x="243" y="0"/>
                  </a:lnTo>
                  <a:lnTo>
                    <a:pt x="246" y="72"/>
                  </a:lnTo>
                  <a:lnTo>
                    <a:pt x="195" y="77"/>
                  </a:lnTo>
                  <a:lnTo>
                    <a:pt x="149" y="93"/>
                  </a:lnTo>
                  <a:lnTo>
                    <a:pt x="107" y="113"/>
                  </a:lnTo>
                  <a:lnTo>
                    <a:pt x="70" y="139"/>
                  </a:lnTo>
                  <a:lnTo>
                    <a:pt x="40" y="175"/>
                  </a:lnTo>
                  <a:lnTo>
                    <a:pt x="17" y="211"/>
                  </a:lnTo>
                  <a:lnTo>
                    <a:pt x="3" y="251"/>
                  </a:lnTo>
                  <a:lnTo>
                    <a:pt x="0" y="298"/>
                  </a:lnTo>
                  <a:lnTo>
                    <a:pt x="3" y="523"/>
                  </a:lnTo>
                  <a:lnTo>
                    <a:pt x="127" y="518"/>
                  </a:lnTo>
                  <a:lnTo>
                    <a:pt x="124" y="293"/>
                  </a:lnTo>
                  <a:lnTo>
                    <a:pt x="127" y="277"/>
                  </a:lnTo>
                  <a:lnTo>
                    <a:pt x="133" y="262"/>
                  </a:lnTo>
                  <a:lnTo>
                    <a:pt x="144" y="251"/>
                  </a:lnTo>
                  <a:lnTo>
                    <a:pt x="161" y="241"/>
                  </a:lnTo>
                  <a:lnTo>
                    <a:pt x="178" y="231"/>
                  </a:lnTo>
                  <a:lnTo>
                    <a:pt x="198" y="226"/>
                  </a:lnTo>
                  <a:lnTo>
                    <a:pt x="246" y="216"/>
                  </a:lnTo>
                  <a:lnTo>
                    <a:pt x="249" y="293"/>
                  </a:lnTo>
                  <a:lnTo>
                    <a:pt x="430" y="144"/>
                  </a:lnTo>
                </a:path>
              </a:pathLst>
            </a:custGeom>
            <a:solidFill>
              <a:srgbClr val="FFFF00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678" name="Rectangle 16">
            <a:extLst>
              <a:ext uri="{FF2B5EF4-FFF2-40B4-BE49-F238E27FC236}">
                <a16:creationId xmlns:a16="http://schemas.microsoft.com/office/drawing/2014/main" id="{AB45B3F9-A95B-F442-AABC-74B3388927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7988" y="1938339"/>
            <a:ext cx="12573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7866" tIns="33338" rIns="67866" bIns="33338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cs typeface="Calibri" panose="020F0502020204030204" pitchFamily="34" charset="0"/>
              </a:rPr>
              <a:t>OUTCOMES</a:t>
            </a:r>
          </a:p>
        </p:txBody>
      </p:sp>
      <p:grpSp>
        <p:nvGrpSpPr>
          <p:cNvPr id="4" name="Group 24">
            <a:extLst>
              <a:ext uri="{FF2B5EF4-FFF2-40B4-BE49-F238E27FC236}">
                <a16:creationId xmlns:a16="http://schemas.microsoft.com/office/drawing/2014/main" id="{237127F7-1036-0A4E-976B-73D433F11B35}"/>
              </a:ext>
            </a:extLst>
          </p:cNvPr>
          <p:cNvGrpSpPr>
            <a:grpSpLocks/>
          </p:cNvGrpSpPr>
          <p:nvPr/>
        </p:nvGrpSpPr>
        <p:grpSpPr bwMode="auto">
          <a:xfrm>
            <a:off x="6007101" y="1714500"/>
            <a:ext cx="2549525" cy="2070100"/>
            <a:chOff x="4719638" y="1212850"/>
            <a:chExt cx="3398837" cy="2759075"/>
          </a:xfrm>
        </p:grpSpPr>
        <p:sp>
          <p:nvSpPr>
            <p:cNvPr id="28680" name="Oval 6">
              <a:extLst>
                <a:ext uri="{FF2B5EF4-FFF2-40B4-BE49-F238E27FC236}">
                  <a16:creationId xmlns:a16="http://schemas.microsoft.com/office/drawing/2014/main" id="{79BC2E5B-6C09-7A48-A998-D7A9750D42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9638" y="1914525"/>
              <a:ext cx="2057400" cy="2057400"/>
            </a:xfrm>
            <a:prstGeom prst="ellipse">
              <a:avLst/>
            </a:prstGeom>
            <a:solidFill>
              <a:srgbClr val="FF0000">
                <a:alpha val="70979"/>
              </a:srgb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b="1" dirty="0">
                  <a:cs typeface="Calibri" panose="020F0502020204030204" pitchFamily="34" charset="0"/>
                </a:rPr>
                <a:t>     Data</a:t>
              </a:r>
            </a:p>
          </p:txBody>
        </p:sp>
        <p:sp>
          <p:nvSpPr>
            <p:cNvPr id="28681" name="Rectangle 12">
              <a:extLst>
                <a:ext uri="{FF2B5EF4-FFF2-40B4-BE49-F238E27FC236}">
                  <a16:creationId xmlns:a16="http://schemas.microsoft.com/office/drawing/2014/main" id="{AE946486-165F-C846-B3A0-8F6B6B5647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19838" y="1212850"/>
              <a:ext cx="1798637" cy="1065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7866" tIns="33338" rIns="67866" bIns="33338"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cs typeface="Calibri" panose="020F0502020204030204" pitchFamily="34" charset="0"/>
                </a:rPr>
                <a:t>Supporting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cs typeface="Calibri" panose="020F0502020204030204" pitchFamily="34" charset="0"/>
                </a:rPr>
                <a:t>Decision Making</a:t>
              </a:r>
            </a:p>
          </p:txBody>
        </p:sp>
        <p:sp>
          <p:nvSpPr>
            <p:cNvPr id="28682" name="Freeform 19">
              <a:extLst>
                <a:ext uri="{FF2B5EF4-FFF2-40B4-BE49-F238E27FC236}">
                  <a16:creationId xmlns:a16="http://schemas.microsoft.com/office/drawing/2014/main" id="{A11B1E8E-F7DA-AC42-A9DD-6937C5AF7C82}"/>
                </a:ext>
              </a:extLst>
            </p:cNvPr>
            <p:cNvSpPr>
              <a:spLocks/>
            </p:cNvSpPr>
            <p:nvPr/>
          </p:nvSpPr>
          <p:spPr bwMode="auto">
            <a:xfrm rot="10800000" flipV="1">
              <a:off x="6929438" y="2114550"/>
              <a:ext cx="731837" cy="782638"/>
            </a:xfrm>
            <a:custGeom>
              <a:avLst/>
              <a:gdLst>
                <a:gd name="T0" fmla="*/ 2147483646 w 461"/>
                <a:gd name="T1" fmla="*/ 2147483646 h 493"/>
                <a:gd name="T2" fmla="*/ 2147483646 w 461"/>
                <a:gd name="T3" fmla="*/ 2147483646 h 493"/>
                <a:gd name="T4" fmla="*/ 2147483646 w 461"/>
                <a:gd name="T5" fmla="*/ 2147483646 h 493"/>
                <a:gd name="T6" fmla="*/ 2147483646 w 461"/>
                <a:gd name="T7" fmla="*/ 2147483646 h 493"/>
                <a:gd name="T8" fmla="*/ 2147483646 w 461"/>
                <a:gd name="T9" fmla="*/ 2147483646 h 493"/>
                <a:gd name="T10" fmla="*/ 2147483646 w 461"/>
                <a:gd name="T11" fmla="*/ 2147483646 h 493"/>
                <a:gd name="T12" fmla="*/ 2147483646 w 461"/>
                <a:gd name="T13" fmla="*/ 2147483646 h 493"/>
                <a:gd name="T14" fmla="*/ 2147483646 w 461"/>
                <a:gd name="T15" fmla="*/ 2147483646 h 493"/>
                <a:gd name="T16" fmla="*/ 2147483646 w 461"/>
                <a:gd name="T17" fmla="*/ 2147483646 h 493"/>
                <a:gd name="T18" fmla="*/ 2147483646 w 461"/>
                <a:gd name="T19" fmla="*/ 2147483646 h 493"/>
                <a:gd name="T20" fmla="*/ 2147483646 w 461"/>
                <a:gd name="T21" fmla="*/ 2147483646 h 493"/>
                <a:gd name="T22" fmla="*/ 2147483646 w 461"/>
                <a:gd name="T23" fmla="*/ 2147483646 h 493"/>
                <a:gd name="T24" fmla="*/ 2147483646 w 461"/>
                <a:gd name="T25" fmla="*/ 2147483646 h 493"/>
                <a:gd name="T26" fmla="*/ 2147483646 w 461"/>
                <a:gd name="T27" fmla="*/ 2147483646 h 493"/>
                <a:gd name="T28" fmla="*/ 2147483646 w 461"/>
                <a:gd name="T29" fmla="*/ 2147483646 h 493"/>
                <a:gd name="T30" fmla="*/ 0 w 461"/>
                <a:gd name="T31" fmla="*/ 2147483646 h 493"/>
                <a:gd name="T32" fmla="*/ 0 w 461"/>
                <a:gd name="T33" fmla="*/ 0 h 493"/>
                <a:gd name="T34" fmla="*/ 2147483646 w 461"/>
                <a:gd name="T35" fmla="*/ 0 h 493"/>
                <a:gd name="T36" fmla="*/ 2147483646 w 461"/>
                <a:gd name="T37" fmla="*/ 2147483646 h 493"/>
                <a:gd name="T38" fmla="*/ 2147483646 w 461"/>
                <a:gd name="T39" fmla="*/ 2147483646 h 493"/>
                <a:gd name="T40" fmla="*/ 2147483646 w 461"/>
                <a:gd name="T41" fmla="*/ 2147483646 h 493"/>
                <a:gd name="T42" fmla="*/ 2147483646 w 461"/>
                <a:gd name="T43" fmla="*/ 2147483646 h 493"/>
                <a:gd name="T44" fmla="*/ 2147483646 w 461"/>
                <a:gd name="T45" fmla="*/ 2147483646 h 493"/>
                <a:gd name="T46" fmla="*/ 2147483646 w 461"/>
                <a:gd name="T47" fmla="*/ 2147483646 h 493"/>
                <a:gd name="T48" fmla="*/ 2147483646 w 461"/>
                <a:gd name="T49" fmla="*/ 2147483646 h 493"/>
                <a:gd name="T50" fmla="*/ 2147483646 w 461"/>
                <a:gd name="T51" fmla="*/ 2147483646 h 493"/>
                <a:gd name="T52" fmla="*/ 2147483646 w 461"/>
                <a:gd name="T53" fmla="*/ 2147483646 h 493"/>
                <a:gd name="T54" fmla="*/ 2147483646 w 461"/>
                <a:gd name="T55" fmla="*/ 2147483646 h 493"/>
                <a:gd name="T56" fmla="*/ 2147483646 w 461"/>
                <a:gd name="T57" fmla="*/ 2147483646 h 493"/>
                <a:gd name="T58" fmla="*/ 2147483646 w 461"/>
                <a:gd name="T59" fmla="*/ 2147483646 h 49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61"/>
                <a:gd name="T91" fmla="*/ 0 h 493"/>
                <a:gd name="T92" fmla="*/ 461 w 461"/>
                <a:gd name="T93" fmla="*/ 493 h 493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61" h="493">
                  <a:moveTo>
                    <a:pt x="460" y="352"/>
                  </a:moveTo>
                  <a:lnTo>
                    <a:pt x="321" y="492"/>
                  </a:lnTo>
                  <a:lnTo>
                    <a:pt x="321" y="425"/>
                  </a:lnTo>
                  <a:lnTo>
                    <a:pt x="265" y="425"/>
                  </a:lnTo>
                  <a:lnTo>
                    <a:pt x="212" y="422"/>
                  </a:lnTo>
                  <a:lnTo>
                    <a:pt x="161" y="408"/>
                  </a:lnTo>
                  <a:lnTo>
                    <a:pt x="117" y="390"/>
                  </a:lnTo>
                  <a:lnTo>
                    <a:pt x="78" y="363"/>
                  </a:lnTo>
                  <a:lnTo>
                    <a:pt x="60" y="348"/>
                  </a:lnTo>
                  <a:lnTo>
                    <a:pt x="46" y="331"/>
                  </a:lnTo>
                  <a:lnTo>
                    <a:pt x="32" y="313"/>
                  </a:lnTo>
                  <a:lnTo>
                    <a:pt x="21" y="296"/>
                  </a:lnTo>
                  <a:lnTo>
                    <a:pt x="12" y="278"/>
                  </a:lnTo>
                  <a:lnTo>
                    <a:pt x="5" y="258"/>
                  </a:lnTo>
                  <a:lnTo>
                    <a:pt x="2" y="234"/>
                  </a:lnTo>
                  <a:lnTo>
                    <a:pt x="0" y="214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214"/>
                  </a:lnTo>
                  <a:lnTo>
                    <a:pt x="140" y="229"/>
                  </a:lnTo>
                  <a:lnTo>
                    <a:pt x="149" y="240"/>
                  </a:lnTo>
                  <a:lnTo>
                    <a:pt x="159" y="252"/>
                  </a:lnTo>
                  <a:lnTo>
                    <a:pt x="176" y="261"/>
                  </a:lnTo>
                  <a:lnTo>
                    <a:pt x="194" y="270"/>
                  </a:lnTo>
                  <a:lnTo>
                    <a:pt x="215" y="275"/>
                  </a:lnTo>
                  <a:lnTo>
                    <a:pt x="240" y="282"/>
                  </a:lnTo>
                  <a:lnTo>
                    <a:pt x="265" y="282"/>
                  </a:lnTo>
                  <a:lnTo>
                    <a:pt x="321" y="282"/>
                  </a:lnTo>
                  <a:lnTo>
                    <a:pt x="321" y="214"/>
                  </a:lnTo>
                  <a:lnTo>
                    <a:pt x="460" y="352"/>
                  </a:lnTo>
                </a:path>
              </a:pathLst>
            </a:custGeom>
            <a:solidFill>
              <a:srgbClr val="FFFF00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05768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03BAC29-03D3-4B4E-90B4-826689246F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9086" y="165100"/>
            <a:ext cx="5473700" cy="6527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EC6C8FF-CD83-4440-AC11-B05A468D9FB8}"/>
              </a:ext>
            </a:extLst>
          </p:cNvPr>
          <p:cNvSpPr txBox="1"/>
          <p:nvPr/>
        </p:nvSpPr>
        <p:spPr>
          <a:xfrm>
            <a:off x="136362" y="1536174"/>
            <a:ext cx="429194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Introducing the PBIS School Climate Survey </a:t>
            </a:r>
          </a:p>
          <a:p>
            <a:pPr algn="ctr"/>
            <a:r>
              <a:rPr lang="en-US" sz="4800" b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(and modified version)</a:t>
            </a:r>
            <a:endParaRPr lang="en-US" sz="48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4" name="Picture 3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66F7F513-8A1A-9A49-83A5-148D463EB5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5936" y="4038140"/>
            <a:ext cx="4784090" cy="2819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64456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79296-BF0E-F741-A32F-CC57B9325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073" y="365125"/>
            <a:ext cx="10684727" cy="1325563"/>
          </a:xfrm>
        </p:spPr>
        <p:txBody>
          <a:bodyPr/>
          <a:lstStyle/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School Climate Survey – What?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5329BA-D867-314F-8067-347DA05388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Four Surveys:</a:t>
            </a:r>
          </a:p>
          <a:p>
            <a:pPr lvl="1"/>
            <a:r>
              <a:rPr lang="en-US" dirty="0"/>
              <a:t>Students (grades 3-5; 11 questions)</a:t>
            </a:r>
          </a:p>
          <a:p>
            <a:pPr lvl="1"/>
            <a:r>
              <a:rPr lang="en-US" dirty="0"/>
              <a:t>Students (grades 6-12; 9 questions)</a:t>
            </a:r>
          </a:p>
          <a:p>
            <a:pPr lvl="2"/>
            <a:r>
              <a:rPr lang="en-US" dirty="0"/>
              <a:t>Measures based on school connectedness, school safety, school orderliness, and peer/adult relationships</a:t>
            </a:r>
          </a:p>
          <a:p>
            <a:pPr lvl="1"/>
            <a:r>
              <a:rPr lang="en-US" dirty="0"/>
              <a:t>Staff (29 questions)</a:t>
            </a:r>
          </a:p>
          <a:p>
            <a:pPr lvl="2"/>
            <a:r>
              <a:rPr lang="en-US" dirty="0"/>
              <a:t>Measures connectedness, structure of learning, school safety, physical environment, peer and adult relationships, and parental involvement</a:t>
            </a:r>
          </a:p>
          <a:p>
            <a:pPr lvl="1"/>
            <a:r>
              <a:rPr lang="en-US" dirty="0"/>
              <a:t>Family Members (21 questions)</a:t>
            </a:r>
          </a:p>
          <a:p>
            <a:pPr lvl="2"/>
            <a:r>
              <a:rPr lang="en-US" dirty="0"/>
              <a:t>Measures teaching and learning, school safety, interpersonal relationships, institutional environment, parent involvement</a:t>
            </a:r>
          </a:p>
        </p:txBody>
      </p:sp>
    </p:spTree>
    <p:extLst>
      <p:ext uri="{BB962C8B-B14F-4D97-AF65-F5344CB8AC3E}">
        <p14:creationId xmlns:p14="http://schemas.microsoft.com/office/powerpoint/2010/main" val="398768821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3F0BF-B0FC-3046-9222-DD26CC026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School Climate Survey (Modified)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284CD7-7C77-784E-9D16-166DBC21ED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dirty="0"/>
              <a:t>A brief introductory statement clarifying that students should consider their feelings related to all school related activities including remote, hybrid, or in person events when taking the survey.</a:t>
            </a:r>
          </a:p>
          <a:p>
            <a:pPr fontAlgn="base"/>
            <a:r>
              <a:rPr lang="en-US" dirty="0"/>
              <a:t>All standard items with the use of skip logic to remove questions related to the physical environment for students and personnel that indicate they are fully remote.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06620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E3F13-B3AF-7A45-ABBF-6AB8DF426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School Climate Survey – Benefits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BD3969-19E1-B442-ABFF-E5F8CF87CE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Efficiency and ease of access</a:t>
            </a:r>
          </a:p>
          <a:p>
            <a:r>
              <a:rPr lang="en-US" dirty="0"/>
              <a:t>Multiple perspectives</a:t>
            </a:r>
          </a:p>
          <a:p>
            <a:r>
              <a:rPr lang="en-US" dirty="0"/>
              <a:t>Capacity for comparison across participants (gender, grade, race/ethnicity), time, settings, and more!</a:t>
            </a:r>
          </a:p>
          <a:p>
            <a:r>
              <a:rPr lang="en-US" dirty="0"/>
              <a:t>Adaptability</a:t>
            </a:r>
          </a:p>
        </p:txBody>
      </p:sp>
    </p:spTree>
    <p:extLst>
      <p:ext uri="{BB962C8B-B14F-4D97-AF65-F5344CB8AC3E}">
        <p14:creationId xmlns:p14="http://schemas.microsoft.com/office/powerpoint/2010/main" val="226263549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D8EF2D-B430-074A-9CA5-260113E73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School Climate Survey Readiness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84E8B9-62E0-C641-A792-3504353883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Parent Permission/opt out</a:t>
            </a:r>
          </a:p>
          <a:p>
            <a:r>
              <a:rPr lang="en-US" dirty="0"/>
              <a:t>Introduction to Surveys</a:t>
            </a:r>
          </a:p>
          <a:p>
            <a:r>
              <a:rPr lang="en-US" dirty="0"/>
              <a:t>Plan for Reviewing Results and Action Planning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10BD73D-1349-D840-AD97-C365D2DBF5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645366">
            <a:off x="445366" y="4086076"/>
            <a:ext cx="9895797" cy="52753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34A9D86-35BF-8945-97BB-5D03C658B9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702283">
            <a:off x="3271128" y="4815084"/>
            <a:ext cx="6341884" cy="51372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723775E-A49A-E24C-B896-F8B9F1FA17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296863">
            <a:off x="5293776" y="5695362"/>
            <a:ext cx="5556735" cy="488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72526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4FC3C-7B54-4443-9FE0-C30FF799D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8783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Sample Survey - Elementary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00A9649-26BF-724E-B6CC-0DBC8121F3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8327" y="1292087"/>
            <a:ext cx="7553738" cy="5367130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2127509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5CC55-1713-634E-8EFD-F37A95586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Sample Survey -  Elementary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B29F8BC-0F4E-6F42-9F5C-6A4812F53C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3183" y="1690688"/>
            <a:ext cx="9505282" cy="4856411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4535436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E4E093-05E5-9A47-87D7-911CEEEBE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Reports for Students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99C0757-A8D2-2943-B36C-4D2356365F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8176" y="1531186"/>
            <a:ext cx="10561308" cy="4961689"/>
          </a:xfrm>
        </p:spPr>
      </p:pic>
    </p:spTree>
    <p:extLst>
      <p:ext uri="{BB962C8B-B14F-4D97-AF65-F5344CB8AC3E}">
        <p14:creationId xmlns:p14="http://schemas.microsoft.com/office/powerpoint/2010/main" val="228586845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ADA55-9B59-3749-8AFF-5944C3E01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Reports for School Personnel and Families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A5AF87C-6A18-6A49-87A7-A80D4E59FE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6062" y="1928019"/>
            <a:ext cx="9422726" cy="4564856"/>
          </a:xfrm>
        </p:spPr>
      </p:pic>
    </p:spTree>
    <p:extLst>
      <p:ext uri="{BB962C8B-B14F-4D97-AF65-F5344CB8AC3E}">
        <p14:creationId xmlns:p14="http://schemas.microsoft.com/office/powerpoint/2010/main" val="342893091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928FF-B446-AD45-A258-4EE4ED282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Subscale Reports – Families and School Personnel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66C24A4-1F2D-7842-AACC-45785947A0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005633"/>
            <a:ext cx="9607550" cy="3646661"/>
          </a:xfrm>
        </p:spPr>
      </p:pic>
    </p:spTree>
    <p:extLst>
      <p:ext uri="{BB962C8B-B14F-4D97-AF65-F5344CB8AC3E}">
        <p14:creationId xmlns:p14="http://schemas.microsoft.com/office/powerpoint/2010/main" val="21687840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AE1CF-8086-5A46-953E-739AFA696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Context: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1C25B1-0091-E248-A1D5-DEA917089D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/>
          </a:bodyPr>
          <a:lstStyle/>
          <a:p>
            <a:r>
              <a:rPr lang="en-US" sz="2400" dirty="0"/>
              <a:t>VTPBIS schools are asked to complete the Tiered Fidelity Inventory (TFI) and Self-Assessment Survey (SAS) every year between January and March. </a:t>
            </a:r>
          </a:p>
          <a:p>
            <a:r>
              <a:rPr lang="en-US" sz="2400" dirty="0"/>
              <a:t>Schools implementing PBIS with fidelity will be better able to integrate MH supports and resources.</a:t>
            </a:r>
          </a:p>
          <a:p>
            <a:r>
              <a:rPr lang="en-US" sz="2400" dirty="0"/>
              <a:t>The impacts of this year’s disruptions on individual teachers, students and families is unknown, making it </a:t>
            </a:r>
            <a:r>
              <a:rPr lang="en-US" sz="2400" b="1" i="1" dirty="0"/>
              <a:t>essential</a:t>
            </a:r>
            <a:r>
              <a:rPr lang="en-US" sz="2400" dirty="0"/>
              <a:t> to expand the data used to guide social/emotional/behavioral learning and well-being. </a:t>
            </a:r>
          </a:p>
          <a:p>
            <a:r>
              <a:rPr lang="en-US" sz="2400" dirty="0"/>
              <a:t>Collecting robust data on perceptions of school climate can be used to ensure students and teachers are feeling connected and engaged in their learning environments, despite the disruptions. </a:t>
            </a:r>
            <a:endParaRPr lang="en-US" sz="2400" dirty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654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2DFD3-D67E-9548-8AFC-81B965CBA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School Climate Survey Scoring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7905B0A-E415-0643-B661-09CA6F29A4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29767"/>
            <a:ext cx="9455150" cy="3905077"/>
          </a:xfrm>
        </p:spPr>
      </p:pic>
    </p:spTree>
    <p:extLst>
      <p:ext uri="{BB962C8B-B14F-4D97-AF65-F5344CB8AC3E}">
        <p14:creationId xmlns:p14="http://schemas.microsoft.com/office/powerpoint/2010/main" val="199577781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378D5-267B-894E-988C-F17755891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Sample Reports – Total Scores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BF0759A-2531-2F48-B98B-9DB8080425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04657" y="1690688"/>
            <a:ext cx="6182685" cy="4640456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2864034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7CB5CF-7063-C346-AF2E-9423D8ED1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Report by Items – Highs and Lows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4E7AF99-0A57-AC4F-8434-66C7E40F0C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4048" y="1690687"/>
            <a:ext cx="10554932" cy="5024437"/>
          </a:xfrm>
        </p:spPr>
      </p:pic>
    </p:spTree>
    <p:extLst>
      <p:ext uri="{BB962C8B-B14F-4D97-AF65-F5344CB8AC3E}">
        <p14:creationId xmlns:p14="http://schemas.microsoft.com/office/powerpoint/2010/main" val="98318170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C1209-72CD-CF43-BF3C-958AB7404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Items Reports for Details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4BDE23B-0D2E-7C40-A68E-B8FCCB971E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7051" y="1385612"/>
            <a:ext cx="9739423" cy="5126886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3906816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83972-6FA5-A446-AEEF-EE574884A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Moving to Action Planning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8459963-B90A-734E-81EA-1637D5CB30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500" y="1891046"/>
            <a:ext cx="11365964" cy="4601829"/>
          </a:xfrm>
        </p:spPr>
      </p:pic>
    </p:spTree>
    <p:extLst>
      <p:ext uri="{BB962C8B-B14F-4D97-AF65-F5344CB8AC3E}">
        <p14:creationId xmlns:p14="http://schemas.microsoft.com/office/powerpoint/2010/main" val="254285436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F29027-EEA8-9B48-AE65-8AE807CAF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Action Planning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4432642-23B7-A448-970E-F699395276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3215" y="1531087"/>
            <a:ext cx="11380574" cy="5146159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3531146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9C6DE93-3828-F14B-BD65-DA4841F65F36}"/>
              </a:ext>
            </a:extLst>
          </p:cNvPr>
          <p:cNvSpPr txBox="1"/>
          <p:nvPr/>
        </p:nvSpPr>
        <p:spPr>
          <a:xfrm>
            <a:off x="2958314" y="2698596"/>
            <a:ext cx="64363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Putting it All Together</a:t>
            </a:r>
          </a:p>
        </p:txBody>
      </p:sp>
    </p:spTree>
    <p:extLst>
      <p:ext uri="{BB962C8B-B14F-4D97-AF65-F5344CB8AC3E}">
        <p14:creationId xmlns:p14="http://schemas.microsoft.com/office/powerpoint/2010/main" val="328755728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F84BA-8058-F943-A511-75790B6B3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Formulate Questions Before Looking at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A6284F-4941-104B-A074-B6FF71D7A9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key subgroups in your setting?</a:t>
            </a:r>
          </a:p>
          <a:p>
            <a:r>
              <a:rPr lang="en-US" dirty="0"/>
              <a:t>What themes or major problems are you most concerned about?</a:t>
            </a:r>
          </a:p>
          <a:p>
            <a:r>
              <a:rPr lang="en-US" dirty="0"/>
              <a:t>What do you predict based on what you know?</a:t>
            </a:r>
          </a:p>
        </p:txBody>
      </p:sp>
    </p:spTree>
    <p:extLst>
      <p:ext uri="{BB962C8B-B14F-4D97-AF65-F5344CB8AC3E}">
        <p14:creationId xmlns:p14="http://schemas.microsoft.com/office/powerpoint/2010/main" val="33984855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A5BA7-9452-3444-B755-B4B3AB9C7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Examine Overall Patterns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2BCC80-D901-4242-83DE-B8CBDE4EC7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Patterns between groups</a:t>
            </a:r>
          </a:p>
          <a:p>
            <a:r>
              <a:rPr lang="en-US" dirty="0"/>
              <a:t>Patterns within groups</a:t>
            </a:r>
          </a:p>
          <a:p>
            <a:r>
              <a:rPr lang="en-US" dirty="0"/>
              <a:t>Patterns across time</a:t>
            </a:r>
          </a:p>
        </p:txBody>
      </p:sp>
    </p:spTree>
    <p:extLst>
      <p:ext uri="{BB962C8B-B14F-4D97-AF65-F5344CB8AC3E}">
        <p14:creationId xmlns:p14="http://schemas.microsoft.com/office/powerpoint/2010/main" val="63347160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DE6030-4DA6-4040-9664-84A5ABCBD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Examine PBIS data alongside School Climate data to clarify picture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D30974-4479-A04F-B924-703F1D0C3F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How do data from one area inform, explain, clarify complementary data?</a:t>
            </a:r>
          </a:p>
          <a:p>
            <a:endParaRPr lang="en-US" dirty="0"/>
          </a:p>
          <a:p>
            <a:pPr marL="457200" lvl="1" indent="0">
              <a:buNone/>
            </a:pPr>
            <a:r>
              <a:rPr lang="en-US" sz="2800" i="1" dirty="0"/>
              <a:t>Out-of-school suspensions have increased for ELL students and ELL students report the lowest perceptions on adult-peer relations</a:t>
            </a:r>
          </a:p>
        </p:txBody>
      </p:sp>
    </p:spTree>
    <p:extLst>
      <p:ext uri="{BB962C8B-B14F-4D97-AF65-F5344CB8AC3E}">
        <p14:creationId xmlns:p14="http://schemas.microsoft.com/office/powerpoint/2010/main" val="1936857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2">
            <a:extLst>
              <a:ext uri="{FF2B5EF4-FFF2-40B4-BE49-F238E27FC236}">
                <a16:creationId xmlns:a16="http://schemas.microsoft.com/office/drawing/2014/main" id="{C8E2E4C9-C434-004A-B51D-47F258D4E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pPr eaLnBrk="1" hangingPunct="1">
              <a:defRPr/>
            </a:pPr>
            <a:r>
              <a:rPr lang="en-US" altLang="en-US" b="1" dirty="0">
                <a:solidFill>
                  <a:schemeClr val="accent6">
                    <a:lumMod val="50000"/>
                  </a:schemeClr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Big Ideas About Data</a:t>
            </a:r>
          </a:p>
        </p:txBody>
      </p:sp>
      <p:sp>
        <p:nvSpPr>
          <p:cNvPr id="30722" name="Content Placeholder 1">
            <a:extLst>
              <a:ext uri="{FF2B5EF4-FFF2-40B4-BE49-F238E27FC236}">
                <a16:creationId xmlns:a16="http://schemas.microsoft.com/office/drawing/2014/main" id="{834CDBB8-F127-5849-B144-45C1C06F18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200" dirty="0">
                <a:ea typeface="ＭＳ Ｐゴシック" panose="020B0600070205080204" pitchFamily="34" charset="-128"/>
              </a:rPr>
              <a:t> All data should serve a purpose </a:t>
            </a:r>
          </a:p>
          <a:p>
            <a:pPr eaLnBrk="1" hangingPunct="1"/>
            <a:r>
              <a:rPr lang="en-US" altLang="en-US" sz="3200" dirty="0">
                <a:ea typeface="ＭＳ Ｐゴシック" panose="020B0600070205080204" pitchFamily="34" charset="-128"/>
              </a:rPr>
              <a:t> Collect data with fidelity </a:t>
            </a:r>
          </a:p>
          <a:p>
            <a:pPr eaLnBrk="1" hangingPunct="1"/>
            <a:r>
              <a:rPr lang="en-US" altLang="en-US" sz="3200" dirty="0">
                <a:ea typeface="ＭＳ Ｐゴシック" panose="020B0600070205080204" pitchFamily="34" charset="-128"/>
              </a:rPr>
              <a:t> Be prompt about looking at data and acting upon it </a:t>
            </a:r>
          </a:p>
          <a:p>
            <a:pPr eaLnBrk="1" hangingPunct="1"/>
            <a:r>
              <a:rPr lang="en-US" altLang="en-US" sz="3200" dirty="0">
                <a:ea typeface="ＭＳ Ｐゴシック" panose="020B0600070205080204" pitchFamily="34" charset="-128"/>
              </a:rPr>
              <a:t> Use multiple sources of data to confirm what you see </a:t>
            </a:r>
          </a:p>
          <a:p>
            <a:pPr eaLnBrk="1" hangingPunct="1"/>
            <a:r>
              <a:rPr lang="en-US" altLang="en-US" sz="3200" dirty="0">
                <a:ea typeface="ＭＳ Ｐゴシック" panose="020B0600070205080204" pitchFamily="34" charset="-128"/>
              </a:rPr>
              <a:t> Use data to support, not punish</a:t>
            </a:r>
          </a:p>
        </p:txBody>
      </p:sp>
      <p:pic>
        <p:nvPicPr>
          <p:cNvPr id="33795" name="Picture 33794" descr="Diagram&#10;&#10;Description automatically generated">
            <a:extLst>
              <a:ext uri="{FF2B5EF4-FFF2-40B4-BE49-F238E27FC236}">
                <a16:creationId xmlns:a16="http://schemas.microsoft.com/office/drawing/2014/main" id="{FF485059-66C4-44B0-9931-768F212395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344" r="7086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F5E8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274771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53ADF-71F4-A848-A168-58F063D80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Create Data-Informed Action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E2F5BD-D2D5-3445-90B9-DF4ED8E4B5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Celebrate strengths</a:t>
            </a:r>
          </a:p>
          <a:p>
            <a:r>
              <a:rPr lang="en-US" dirty="0"/>
              <a:t>Target concerns/areas for growth</a:t>
            </a:r>
          </a:p>
        </p:txBody>
      </p:sp>
    </p:spTree>
    <p:extLst>
      <p:ext uri="{BB962C8B-B14F-4D97-AF65-F5344CB8AC3E}">
        <p14:creationId xmlns:p14="http://schemas.microsoft.com/office/powerpoint/2010/main" val="356554179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CBDC3-478D-2C41-B21A-3AD53C65E3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36726"/>
            <a:ext cx="9144000" cy="2387600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chemeClr val="accent6">
                    <a:lumMod val="50000"/>
                  </a:schemeClr>
                </a:solidFill>
              </a:rPr>
              <a:t>Dissemination Presentation Suggestions and Activities</a:t>
            </a:r>
          </a:p>
        </p:txBody>
      </p:sp>
    </p:spTree>
    <p:extLst>
      <p:ext uri="{BB962C8B-B14F-4D97-AF65-F5344CB8AC3E}">
        <p14:creationId xmlns:p14="http://schemas.microsoft.com/office/powerpoint/2010/main" val="221543889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54528-048B-B645-93B9-D4E97F4FB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Disseminating Data: Use Data as a Story-Telling Device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3E97B3-CAED-CF46-879D-F40B8523B4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What data are you collecting?</a:t>
            </a:r>
          </a:p>
          <a:p>
            <a:r>
              <a:rPr lang="en-US" dirty="0"/>
              <a:t>What questions can you answer with this data? (remember proposed outcomes)</a:t>
            </a:r>
          </a:p>
          <a:p>
            <a:r>
              <a:rPr lang="en-US" dirty="0"/>
              <a:t>Who is your targeted audience for your story?</a:t>
            </a:r>
          </a:p>
          <a:p>
            <a:r>
              <a:rPr lang="en-US" dirty="0"/>
              <a:t>How could you display the data to convey the story of PBIS?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dirty="0"/>
              <a:t>REMEMBER! </a:t>
            </a:r>
          </a:p>
          <a:p>
            <a:pPr marL="0" indent="0" algn="ctr">
              <a:buNone/>
            </a:pPr>
            <a:r>
              <a:rPr lang="en-US" dirty="0"/>
              <a:t>Before we can measure success, we must define success!</a:t>
            </a:r>
          </a:p>
        </p:txBody>
      </p:sp>
    </p:spTree>
    <p:extLst>
      <p:ext uri="{BB962C8B-B14F-4D97-AF65-F5344CB8AC3E}">
        <p14:creationId xmlns:p14="http://schemas.microsoft.com/office/powerpoint/2010/main" val="320039320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5BE7A-1A10-7043-A277-36E2BCCE6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Create an Infographic or Brief Power Point Presentation!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F2229B-7FB7-4749-BD0E-2521D17988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06625"/>
            <a:ext cx="10515600" cy="4351338"/>
          </a:xfrm>
        </p:spPr>
        <p:txBody>
          <a:bodyPr/>
          <a:lstStyle/>
          <a:p>
            <a:r>
              <a:rPr lang="en-US" sz="4000" dirty="0"/>
              <a:t>Simple is better! </a:t>
            </a:r>
          </a:p>
          <a:p>
            <a:pPr algn="ctr"/>
            <a:endParaRPr lang="en-US" sz="4000" dirty="0"/>
          </a:p>
          <a:p>
            <a:r>
              <a:rPr lang="en-US" sz="4000" dirty="0"/>
              <a:t>Start with one graph or table and some descriptive text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A52017-B56F-F342-86C8-3089FA6B5E79}"/>
              </a:ext>
            </a:extLst>
          </p:cNvPr>
          <p:cNvSpPr txBox="1"/>
          <p:nvPr/>
        </p:nvSpPr>
        <p:spPr>
          <a:xfrm>
            <a:off x="1819669" y="5380075"/>
            <a:ext cx="85526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See Staff Presentation Template in Materials </a:t>
            </a:r>
          </a:p>
        </p:txBody>
      </p:sp>
    </p:spTree>
    <p:extLst>
      <p:ext uri="{BB962C8B-B14F-4D97-AF65-F5344CB8AC3E}">
        <p14:creationId xmlns:p14="http://schemas.microsoft.com/office/powerpoint/2010/main" val="124556234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CBDC3-478D-2C41-B21A-3AD53C65E36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solidFill>
                  <a:schemeClr val="accent6">
                    <a:lumMod val="50000"/>
                  </a:schemeClr>
                </a:solidFill>
              </a:rPr>
              <a:t>What are your questions?</a:t>
            </a:r>
          </a:p>
        </p:txBody>
      </p:sp>
    </p:spTree>
    <p:extLst>
      <p:ext uri="{BB962C8B-B14F-4D97-AF65-F5344CB8AC3E}">
        <p14:creationId xmlns:p14="http://schemas.microsoft.com/office/powerpoint/2010/main" val="2958489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4" name="Rectangle 133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889" name="Title 1">
            <a:extLst>
              <a:ext uri="{FF2B5EF4-FFF2-40B4-BE49-F238E27FC236}">
                <a16:creationId xmlns:a16="http://schemas.microsoft.com/office/drawing/2014/main" id="{D907A73B-CE53-6E49-9BA2-E684801B4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5532" y="640080"/>
            <a:ext cx="4196932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defRPr/>
            </a:pPr>
            <a:r>
              <a:rPr lang="en-US" altLang="en-US" sz="5400" b="1" dirty="0">
                <a:solidFill>
                  <a:schemeClr val="accent6">
                    <a:lumMod val="50000"/>
                  </a:schemeClr>
                </a:solidFill>
              </a:rPr>
              <a:t>Start with Outcomes</a:t>
            </a:r>
          </a:p>
        </p:txBody>
      </p:sp>
      <p:sp>
        <p:nvSpPr>
          <p:cNvPr id="32770" name="Content Placeholder 2">
            <a:extLst>
              <a:ext uri="{FF2B5EF4-FFF2-40B4-BE49-F238E27FC236}">
                <a16:creationId xmlns:a16="http://schemas.microsoft.com/office/drawing/2014/main" id="{70BA3C79-8BAF-5546-8E18-3131BF895D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83831" y="4636008"/>
            <a:ext cx="4198634" cy="1572768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en-US" sz="3200" dirty="0"/>
              <a:t>How will you know if PBIS is working if you are not sure where it should be taking you?</a:t>
            </a:r>
          </a:p>
        </p:txBody>
      </p:sp>
      <p:pic>
        <p:nvPicPr>
          <p:cNvPr id="32771" name="Picture 1" descr="Icon&#10;&#10;Description automatically generated">
            <a:extLst>
              <a:ext uri="{FF2B5EF4-FFF2-40B4-BE49-F238E27FC236}">
                <a16:creationId xmlns:a16="http://schemas.microsoft.com/office/drawing/2014/main" id="{189F0060-EDD4-A74C-9E95-92E714492A2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4" r="9907" b="-1"/>
          <a:stretch/>
        </p:blipFill>
        <p:spPr bwMode="auto">
          <a:xfrm>
            <a:off x="866691" y="1216968"/>
            <a:ext cx="5416261" cy="4424065"/>
          </a:xfrm>
          <a:custGeom>
            <a:avLst/>
            <a:gdLst/>
            <a:ahLst/>
            <a:cxnLst/>
            <a:rect l="l" t="t" r="r" b="b"/>
            <a:pathLst>
              <a:path w="5531320" h="4424065">
                <a:moveTo>
                  <a:pt x="4292328" y="3931444"/>
                </a:moveTo>
                <a:cubicBezTo>
                  <a:pt x="3830135" y="4131325"/>
                  <a:pt x="3346708" y="4259111"/>
                  <a:pt x="2855653" y="4364392"/>
                </a:cubicBezTo>
                <a:lnTo>
                  <a:pt x="2855525" y="4364392"/>
                </a:lnTo>
                <a:cubicBezTo>
                  <a:pt x="3386634" y="4394018"/>
                  <a:pt x="3853531" y="4210158"/>
                  <a:pt x="4292328" y="3931444"/>
                </a:cubicBezTo>
                <a:close/>
                <a:moveTo>
                  <a:pt x="4302118" y="3923561"/>
                </a:moveTo>
                <a:lnTo>
                  <a:pt x="4301102" y="3924959"/>
                </a:lnTo>
                <a:lnTo>
                  <a:pt x="4302881" y="3924959"/>
                </a:lnTo>
                <a:close/>
                <a:moveTo>
                  <a:pt x="3885572" y="334733"/>
                </a:moveTo>
                <a:cubicBezTo>
                  <a:pt x="4046889" y="406840"/>
                  <a:pt x="4203653" y="488713"/>
                  <a:pt x="4355013" y="579880"/>
                </a:cubicBezTo>
                <a:cubicBezTo>
                  <a:pt x="4662082" y="768063"/>
                  <a:pt x="4933803" y="995790"/>
                  <a:pt x="5144619" y="1290779"/>
                </a:cubicBezTo>
                <a:cubicBezTo>
                  <a:pt x="5314365" y="1528042"/>
                  <a:pt x="5426258" y="1789591"/>
                  <a:pt x="5468598" y="2088522"/>
                </a:cubicBezTo>
                <a:cubicBezTo>
                  <a:pt x="5479330" y="2001424"/>
                  <a:pt x="5480182" y="1913385"/>
                  <a:pt x="5471141" y="1826083"/>
                </a:cubicBezTo>
                <a:cubicBezTo>
                  <a:pt x="5455337" y="1662962"/>
                  <a:pt x="5406307" y="1504799"/>
                  <a:pt x="5327080" y="1361348"/>
                </a:cubicBezTo>
                <a:cubicBezTo>
                  <a:pt x="5206160" y="1140233"/>
                  <a:pt x="5033362" y="965782"/>
                  <a:pt x="4833354" y="816507"/>
                </a:cubicBezTo>
                <a:cubicBezTo>
                  <a:pt x="4597235" y="640276"/>
                  <a:pt x="4336322" y="509438"/>
                  <a:pt x="4063457" y="400724"/>
                </a:cubicBezTo>
                <a:cubicBezTo>
                  <a:pt x="4033360" y="388607"/>
                  <a:pt x="4003060" y="376909"/>
                  <a:pt x="3972544" y="365631"/>
                </a:cubicBezTo>
                <a:cubicBezTo>
                  <a:pt x="3943680" y="354950"/>
                  <a:pt x="3914563" y="345033"/>
                  <a:pt x="3885572" y="334733"/>
                </a:cubicBezTo>
                <a:close/>
                <a:moveTo>
                  <a:pt x="3865737" y="329520"/>
                </a:moveTo>
                <a:cubicBezTo>
                  <a:pt x="3865737" y="329520"/>
                  <a:pt x="3865737" y="330410"/>
                  <a:pt x="3866500" y="330537"/>
                </a:cubicBezTo>
                <a:lnTo>
                  <a:pt x="3869806" y="330156"/>
                </a:lnTo>
                <a:close/>
                <a:moveTo>
                  <a:pt x="2219772" y="85645"/>
                </a:moveTo>
                <a:cubicBezTo>
                  <a:pt x="2206943" y="84005"/>
                  <a:pt x="2193910" y="85264"/>
                  <a:pt x="2181627" y="89333"/>
                </a:cubicBezTo>
                <a:cubicBezTo>
                  <a:pt x="1932920" y="125113"/>
                  <a:pt x="1690800" y="197118"/>
                  <a:pt x="1462972" y="303073"/>
                </a:cubicBezTo>
                <a:cubicBezTo>
                  <a:pt x="971789" y="529528"/>
                  <a:pt x="578130" y="865460"/>
                  <a:pt x="308698" y="1338461"/>
                </a:cubicBezTo>
                <a:cubicBezTo>
                  <a:pt x="180225" y="1561852"/>
                  <a:pt x="97653" y="1808638"/>
                  <a:pt x="65840" y="2064364"/>
                </a:cubicBezTo>
                <a:cubicBezTo>
                  <a:pt x="71943" y="2050505"/>
                  <a:pt x="77284" y="2036391"/>
                  <a:pt x="82115" y="2022150"/>
                </a:cubicBezTo>
                <a:cubicBezTo>
                  <a:pt x="170104" y="1763653"/>
                  <a:pt x="279580" y="1515073"/>
                  <a:pt x="423261" y="1282260"/>
                </a:cubicBezTo>
                <a:cubicBezTo>
                  <a:pt x="630770" y="945565"/>
                  <a:pt x="895371" y="664944"/>
                  <a:pt x="1231812" y="454001"/>
                </a:cubicBezTo>
                <a:cubicBezTo>
                  <a:pt x="1535193" y="263783"/>
                  <a:pt x="1866802" y="149729"/>
                  <a:pt x="2219772" y="85645"/>
                </a:cubicBezTo>
                <a:close/>
                <a:moveTo>
                  <a:pt x="2612541" y="836"/>
                </a:moveTo>
                <a:cubicBezTo>
                  <a:pt x="2715914" y="-4250"/>
                  <a:pt x="2831240" y="14695"/>
                  <a:pt x="2946311" y="35548"/>
                </a:cubicBezTo>
                <a:cubicBezTo>
                  <a:pt x="3291652" y="98106"/>
                  <a:pt x="3631144" y="182915"/>
                  <a:pt x="3961100" y="303581"/>
                </a:cubicBezTo>
                <a:cubicBezTo>
                  <a:pt x="4278341" y="419543"/>
                  <a:pt x="4581341" y="563350"/>
                  <a:pt x="4854588" y="764502"/>
                </a:cubicBezTo>
                <a:cubicBezTo>
                  <a:pt x="5067438" y="921152"/>
                  <a:pt x="5250408" y="1105521"/>
                  <a:pt x="5377813" y="1339732"/>
                </a:cubicBezTo>
                <a:cubicBezTo>
                  <a:pt x="5459812" y="1489986"/>
                  <a:pt x="5510304" y="1655396"/>
                  <a:pt x="5526198" y="1825829"/>
                </a:cubicBezTo>
                <a:cubicBezTo>
                  <a:pt x="5538277" y="1951327"/>
                  <a:pt x="5527342" y="2074917"/>
                  <a:pt x="5510558" y="2199398"/>
                </a:cubicBezTo>
                <a:cubicBezTo>
                  <a:pt x="5502967" y="2266991"/>
                  <a:pt x="5502713" y="2335195"/>
                  <a:pt x="5509796" y="2402839"/>
                </a:cubicBezTo>
                <a:cubicBezTo>
                  <a:pt x="5534208" y="2664197"/>
                  <a:pt x="5468472" y="2926051"/>
                  <a:pt x="5323520" y="3144890"/>
                </a:cubicBezTo>
                <a:cubicBezTo>
                  <a:pt x="5201340" y="3332234"/>
                  <a:pt x="5041042" y="3491719"/>
                  <a:pt x="4853062" y="3612932"/>
                </a:cubicBezTo>
                <a:cubicBezTo>
                  <a:pt x="4671110" y="3732072"/>
                  <a:pt x="4498566" y="3864563"/>
                  <a:pt x="4316359" y="3982940"/>
                </a:cubicBezTo>
                <a:cubicBezTo>
                  <a:pt x="4019717" y="4175573"/>
                  <a:pt x="3701077" y="4317347"/>
                  <a:pt x="3352557" y="4386771"/>
                </a:cubicBezTo>
                <a:cubicBezTo>
                  <a:pt x="3160954" y="4425590"/>
                  <a:pt x="2964456" y="4434173"/>
                  <a:pt x="2770207" y="4412201"/>
                </a:cubicBezTo>
                <a:cubicBezTo>
                  <a:pt x="2685525" y="4402537"/>
                  <a:pt x="2599953" y="4402410"/>
                  <a:pt x="2514889" y="4393637"/>
                </a:cubicBezTo>
                <a:cubicBezTo>
                  <a:pt x="2307137" y="4370851"/>
                  <a:pt x="2102209" y="4327277"/>
                  <a:pt x="1903167" y="4263562"/>
                </a:cubicBezTo>
                <a:cubicBezTo>
                  <a:pt x="1560623" y="4156119"/>
                  <a:pt x="1238932" y="4006972"/>
                  <a:pt x="948393" y="3794249"/>
                </a:cubicBezTo>
                <a:cubicBezTo>
                  <a:pt x="647554" y="3573897"/>
                  <a:pt x="396813" y="3308660"/>
                  <a:pt x="223634" y="2975526"/>
                </a:cubicBezTo>
                <a:cubicBezTo>
                  <a:pt x="129454" y="2796370"/>
                  <a:pt x="67150" y="2602198"/>
                  <a:pt x="39520" y="2401695"/>
                </a:cubicBezTo>
                <a:cubicBezTo>
                  <a:pt x="34510" y="2367555"/>
                  <a:pt x="26729" y="2333872"/>
                  <a:pt x="16252" y="2300991"/>
                </a:cubicBezTo>
                <a:cubicBezTo>
                  <a:pt x="-9179" y="2218598"/>
                  <a:pt x="-24" y="2135695"/>
                  <a:pt x="11801" y="2053556"/>
                </a:cubicBezTo>
                <a:cubicBezTo>
                  <a:pt x="93686" y="1480615"/>
                  <a:pt x="377868" y="1021983"/>
                  <a:pt x="812850" y="651084"/>
                </a:cubicBezTo>
                <a:cubicBezTo>
                  <a:pt x="1176755" y="340201"/>
                  <a:pt x="1598260" y="146042"/>
                  <a:pt x="2066810" y="52586"/>
                </a:cubicBezTo>
                <a:cubicBezTo>
                  <a:pt x="2154544" y="35039"/>
                  <a:pt x="2243041" y="23087"/>
                  <a:pt x="2332046" y="14441"/>
                </a:cubicBezTo>
                <a:cubicBezTo>
                  <a:pt x="2421052" y="5794"/>
                  <a:pt x="2508913" y="2107"/>
                  <a:pt x="2612541" y="83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6" name="sketchy line">
            <a:extLst>
              <a:ext uri="{FF2B5EF4-FFF2-40B4-BE49-F238E27FC236}">
                <a16:creationId xmlns:a16="http://schemas.microsoft.com/office/drawing/2014/main" id="{3F9B0603-37C5-4312-AE4D-A3D0154754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85532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7979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937" name="Title 1">
            <a:extLst>
              <a:ext uri="{FF2B5EF4-FFF2-40B4-BE49-F238E27FC236}">
                <a16:creationId xmlns:a16="http://schemas.microsoft.com/office/drawing/2014/main" id="{3B757BF3-C6C0-2F4A-966E-FDAB0ACC3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pPr>
              <a:defRPr/>
            </a:pPr>
            <a:r>
              <a:rPr lang="en-US" altLang="en-US" sz="5400" b="1" dirty="0">
                <a:solidFill>
                  <a:schemeClr val="accent6">
                    <a:lumMod val="50000"/>
                  </a:schemeClr>
                </a:solidFill>
                <a:ea typeface="ＭＳ Ｐゴシック" panose="020B0600070205080204" pitchFamily="34" charset="-128"/>
              </a:rPr>
              <a:t>What Are </a:t>
            </a:r>
            <a:r>
              <a:rPr lang="en-US" altLang="en-US" sz="5400" b="1" i="1" dirty="0">
                <a:solidFill>
                  <a:schemeClr val="accent6">
                    <a:lumMod val="50000"/>
                  </a:schemeClr>
                </a:solidFill>
                <a:ea typeface="ＭＳ Ｐゴシック" panose="020B0600070205080204" pitchFamily="34" charset="-128"/>
              </a:rPr>
              <a:t>Your </a:t>
            </a:r>
            <a:r>
              <a:rPr lang="en-US" altLang="en-US" sz="5400" b="1" dirty="0">
                <a:solidFill>
                  <a:schemeClr val="accent6">
                    <a:lumMod val="50000"/>
                  </a:schemeClr>
                </a:solidFill>
                <a:ea typeface="ＭＳ Ｐゴシック" panose="020B0600070205080204" pitchFamily="34" charset="-128"/>
              </a:rPr>
              <a:t>Outcomes?</a:t>
            </a:r>
            <a:endParaRPr lang="en-US" altLang="en-US" sz="5400" b="1" i="1" dirty="0">
              <a:solidFill>
                <a:schemeClr val="accent6">
                  <a:lumMod val="50000"/>
                </a:schemeClr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74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9940" name="Content Placeholder 2">
            <a:extLst>
              <a:ext uri="{FF2B5EF4-FFF2-40B4-BE49-F238E27FC236}">
                <a16:creationId xmlns:a16="http://schemas.microsoft.com/office/drawing/2014/main" id="{FEA9A08D-48C6-4287-B40C-A7907839D9F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4138548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888364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>
            <a:extLst>
              <a:ext uri="{FF2B5EF4-FFF2-40B4-BE49-F238E27FC236}">
                <a16:creationId xmlns:a16="http://schemas.microsoft.com/office/drawing/2014/main" id="{091C7390-A34C-C849-AFFD-95AB7B984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4000" b="1">
                <a:solidFill>
                  <a:schemeClr val="accent6">
                    <a:lumMod val="50000"/>
                  </a:schemeClr>
                </a:solidFill>
                <a:ea typeface="ＭＳ Ｐゴシック" panose="020B0600070205080204" pitchFamily="34" charset="-128"/>
              </a:rPr>
              <a:t>Sample Outcomes</a:t>
            </a:r>
            <a:endParaRPr lang="en-US" altLang="en-US" sz="4000" b="1" dirty="0">
              <a:solidFill>
                <a:schemeClr val="accent6">
                  <a:lumMod val="50000"/>
                </a:schemeClr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36866" name="Content Placeholder 2">
            <a:extLst>
              <a:ext uri="{FF2B5EF4-FFF2-40B4-BE49-F238E27FC236}">
                <a16:creationId xmlns:a16="http://schemas.microsoft.com/office/drawing/2014/main" id="{AB99F418-2F34-0846-AAB9-E1A08D26F8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Reduce problem behaviors (from ODRs or BODFs)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Reduce bullying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Increase attendance/engagement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Improve school climate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Improve fidelity of interventions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Improve academic scores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Increase supports from community partners</a:t>
            </a:r>
          </a:p>
        </p:txBody>
      </p:sp>
    </p:spTree>
    <p:extLst>
      <p:ext uri="{BB962C8B-B14F-4D97-AF65-F5344CB8AC3E}">
        <p14:creationId xmlns:p14="http://schemas.microsoft.com/office/powerpoint/2010/main" val="259461521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b2e4f36-b900-4795-9a53-1e6bbb35665a}&quot; /&gt;&lt;isInvalidForFieldText val=&quot;0&quot; /&gt;&lt;Image&gt;&lt;filename val=&quot;E:\breeze\content\1108976012\2720711070-1\input\breezo\data\asimages\{5b2e4f36-b900-4795-9a53-1e6bbb35665a}.png&quot; /&gt;&lt;left val=&quot;59&quot; /&gt;&lt;top val=&quot;56&quot; /&gt;&lt;width val=&quot;838&quot; /&gt;&lt;height val=&quot;62&quot; /&gt;&lt;hasText val=&quot;1&quot; /&gt;&lt;/Image&gt;&lt;/ThreeDShapeInfo&gt;"/>
  <p:tag name="PRESENTER_SHAPETEXTINFO" val="&lt;ShapeTextInfo&gt;&lt;TableIndex row=&quot;-1&quot; col=&quot;-1&quot;&gt;&lt;linesCount val=&quot;1&quot; /&gt;&lt;lineCharCount val=&quot;27&quot; 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23e9831a-b8aa-446c-91e6-d95925cbc8fb}&quot; /&gt;&lt;isInvalidForFieldText val=&quot;0&quot; /&gt;&lt;Image&gt;&lt;filename val=&quot;E:\breeze\content\1108976012\2720711070-1\input\breezo\data\asimages\{23e9831a-b8aa-446c-91e6-d95925cbc8fb}.png&quot; /&gt;&lt;left val=&quot;227&quot; /&gt;&lt;top val=&quot;174&quot; /&gt;&lt;width val=&quot;506&quot; /&gt;&lt;height val=&quot;339&quot; /&gt;&lt;hasText val=&quot;1&quot; /&gt;&lt;/Image&gt;&lt;/ThreeDShape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23a824c1-6519-4624-91e4-73f657d95c88}&quot; /&gt;&lt;isInvalidForFieldText val=&quot;0&quot; /&gt;&lt;Image&gt;&lt;filename val=&quot;E:\breeze\content\1108976012\2720711070-1\input\breezo\data\asimages\{23a824c1-6519-4624-91e4-73f657d95c88}.png&quot; /&gt;&lt;left val=&quot;207&quot; /&gt;&lt;top val=&quot;571&quot; /&gt;&lt;width val=&quot;533&quot; /&gt;&lt;height val=&quot;32&quot; /&gt;&lt;hasText val=&quot;1&quot; /&gt;&lt;/Image&gt;&lt;/ThreeDShapeInfo&gt;"/>
  <p:tag name="PRESENTER_SHAPETEXTINFO" val="&lt;ShapeTextInfo&gt;&lt;TableIndex row=&quot;-1&quot; col=&quot;-1&quot;&gt;&lt;linesCount val=&quot;1&quot; /&gt;&lt;lineCharCount val=&quot;35&quot; /&gt;&lt;/TableIndex&gt;&lt;/ShapeText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1611</TotalTime>
  <Words>2411</Words>
  <Application>Microsoft Macintosh PowerPoint</Application>
  <PresentationFormat>Widescreen</PresentationFormat>
  <Paragraphs>365</Paragraphs>
  <Slides>64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72" baseType="lpstr">
      <vt:lpstr>Arial</vt:lpstr>
      <vt:lpstr>Calibri</vt:lpstr>
      <vt:lpstr>Calibri Light</vt:lpstr>
      <vt:lpstr>Corbel</vt:lpstr>
      <vt:lpstr>Georgia</vt:lpstr>
      <vt:lpstr>Times New Roman</vt:lpstr>
      <vt:lpstr>Wingdings</vt:lpstr>
      <vt:lpstr>Office Theme</vt:lpstr>
      <vt:lpstr>PowerPoint Presentation</vt:lpstr>
      <vt:lpstr>Learning Objectives</vt:lpstr>
      <vt:lpstr>Lean On Your Framework</vt:lpstr>
      <vt:lpstr>PowerPoint Presentation</vt:lpstr>
      <vt:lpstr>Context: </vt:lpstr>
      <vt:lpstr>Big Ideas About Data</vt:lpstr>
      <vt:lpstr>Start with Outcomes</vt:lpstr>
      <vt:lpstr>What Are Your Outcomes?</vt:lpstr>
      <vt:lpstr>Sample Outcomes</vt:lpstr>
      <vt:lpstr>Sample Outcome Statements</vt:lpstr>
      <vt:lpstr>Types of Data to Consider</vt:lpstr>
      <vt:lpstr>PowerPoint Presentation</vt:lpstr>
      <vt:lpstr>Poll</vt:lpstr>
      <vt:lpstr>The Tiered Fidelity Inventory (TFI) Will Help Your Team Get to Outcomes</vt:lpstr>
      <vt:lpstr>TFI</vt:lpstr>
      <vt:lpstr>PowerPoint Presentation</vt:lpstr>
      <vt:lpstr>Uses of the TFI</vt:lpstr>
      <vt:lpstr>Tier 1: Team - Big Ideas:</vt:lpstr>
      <vt:lpstr>Tier 1: Implementation – Big Ideas:</vt:lpstr>
      <vt:lpstr>PowerPoint Presentation</vt:lpstr>
      <vt:lpstr>Tier 1: Evaluation – Big Ideas:</vt:lpstr>
      <vt:lpstr>TFI Item 2.5: Options for Tier II Interventions</vt:lpstr>
      <vt:lpstr>PowerPoint Presentation</vt:lpstr>
      <vt:lpstr>3.4 Student Support Team</vt:lpstr>
      <vt:lpstr>PowerPoint Presentation</vt:lpstr>
      <vt:lpstr>After Assessment</vt:lpstr>
      <vt:lpstr>Example Scale Report</vt:lpstr>
      <vt:lpstr>Example Subscale Report</vt:lpstr>
      <vt:lpstr>Example Items Report</vt:lpstr>
      <vt:lpstr>Action Planning Form</vt:lpstr>
      <vt:lpstr>Self-Assessment Survey (SAS)</vt:lpstr>
      <vt:lpstr>Two main questions:</vt:lpstr>
      <vt:lpstr>To Take the SAS…</vt:lpstr>
      <vt:lpstr>PowerPoint Presentation</vt:lpstr>
      <vt:lpstr>PowerPoint Presentation</vt:lpstr>
      <vt:lpstr>PowerPoint Presentation</vt:lpstr>
      <vt:lpstr>SAS Analysis</vt:lpstr>
      <vt:lpstr>PowerPoint Presentation</vt:lpstr>
      <vt:lpstr>Why Schools like the SAS:</vt:lpstr>
      <vt:lpstr>PowerPoint Presentation</vt:lpstr>
      <vt:lpstr>School Climate Survey – What?</vt:lpstr>
      <vt:lpstr>School Climate Survey (Modified)</vt:lpstr>
      <vt:lpstr>School Climate Survey – Benefits </vt:lpstr>
      <vt:lpstr>School Climate Survey Readiness</vt:lpstr>
      <vt:lpstr>Sample Survey - Elementary</vt:lpstr>
      <vt:lpstr>Sample Survey -  Elementary</vt:lpstr>
      <vt:lpstr>Reports for Students</vt:lpstr>
      <vt:lpstr>Reports for School Personnel and Families</vt:lpstr>
      <vt:lpstr>Subscale Reports – Families and School Personnel</vt:lpstr>
      <vt:lpstr>School Climate Survey Scoring</vt:lpstr>
      <vt:lpstr>Sample Reports – Total Scores</vt:lpstr>
      <vt:lpstr>Report by Items – Highs and Lows</vt:lpstr>
      <vt:lpstr>Items Reports for Details</vt:lpstr>
      <vt:lpstr>Moving to Action Planning</vt:lpstr>
      <vt:lpstr>Action Planning</vt:lpstr>
      <vt:lpstr>PowerPoint Presentation</vt:lpstr>
      <vt:lpstr>Formulate Questions Before Looking at Data</vt:lpstr>
      <vt:lpstr>Examine Overall Patterns</vt:lpstr>
      <vt:lpstr>Examine PBIS data alongside School Climate data to clarify picture</vt:lpstr>
      <vt:lpstr>Create Data-Informed Action Steps</vt:lpstr>
      <vt:lpstr>Dissemination Presentation Suggestions and Activities</vt:lpstr>
      <vt:lpstr>Disseminating Data: Use Data as a Story-Telling Device</vt:lpstr>
      <vt:lpstr>Create an Infographic or Brief Power Point Presentation!</vt:lpstr>
      <vt:lpstr>What are your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 </dc:creator>
  <cp:lastModifiedBy> </cp:lastModifiedBy>
  <cp:revision>16</cp:revision>
  <dcterms:created xsi:type="dcterms:W3CDTF">2020-12-15T20:39:09Z</dcterms:created>
  <dcterms:modified xsi:type="dcterms:W3CDTF">2021-01-25T21:03:43Z</dcterms:modified>
</cp:coreProperties>
</file>