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474" r:id="rId2"/>
    <p:sldId id="579" r:id="rId3"/>
    <p:sldId id="1637" r:id="rId4"/>
    <p:sldId id="315" r:id="rId5"/>
    <p:sldId id="1593" r:id="rId6"/>
    <p:sldId id="402" r:id="rId7"/>
    <p:sldId id="578" r:id="rId8"/>
    <p:sldId id="411" r:id="rId9"/>
    <p:sldId id="413" r:id="rId10"/>
    <p:sldId id="412" r:id="rId11"/>
    <p:sldId id="362" r:id="rId12"/>
    <p:sldId id="262" r:id="rId13"/>
    <p:sldId id="1573" r:id="rId14"/>
    <p:sldId id="419" r:id="rId15"/>
    <p:sldId id="1592" r:id="rId16"/>
    <p:sldId id="435" r:id="rId17"/>
    <p:sldId id="434" r:id="rId18"/>
    <p:sldId id="1638" r:id="rId19"/>
    <p:sldId id="436" r:id="rId20"/>
    <p:sldId id="1550" r:id="rId21"/>
    <p:sldId id="1591" r:id="rId22"/>
    <p:sldId id="264" r:id="rId23"/>
    <p:sldId id="1551" r:id="rId24"/>
    <p:sldId id="428" r:id="rId25"/>
    <p:sldId id="426" r:id="rId26"/>
    <p:sldId id="377" r:id="rId27"/>
    <p:sldId id="427" r:id="rId28"/>
    <p:sldId id="282" r:id="rId29"/>
    <p:sldId id="283" r:id="rId30"/>
    <p:sldId id="284" r:id="rId31"/>
    <p:sldId id="285" r:id="rId32"/>
    <p:sldId id="286" r:id="rId33"/>
    <p:sldId id="287" r:id="rId34"/>
    <p:sldId id="1650" r:id="rId35"/>
    <p:sldId id="1639" r:id="rId36"/>
    <p:sldId id="1641" r:id="rId37"/>
    <p:sldId id="1640" r:id="rId38"/>
    <p:sldId id="1643" r:id="rId39"/>
    <p:sldId id="1644" r:id="rId40"/>
    <p:sldId id="1656" r:id="rId41"/>
    <p:sldId id="1651" r:id="rId42"/>
    <p:sldId id="1652" r:id="rId43"/>
    <p:sldId id="1653" r:id="rId44"/>
    <p:sldId id="1654" r:id="rId45"/>
    <p:sldId id="1645" r:id="rId46"/>
    <p:sldId id="1657" r:id="rId47"/>
    <p:sldId id="1658" r:id="rId48"/>
    <p:sldId id="1655" r:id="rId49"/>
    <p:sldId id="1659" r:id="rId50"/>
    <p:sldId id="1642" r:id="rId51"/>
    <p:sldId id="1646" r:id="rId52"/>
    <p:sldId id="1647" r:id="rId53"/>
    <p:sldId id="1648" r:id="rId54"/>
    <p:sldId id="1649" r:id="rId55"/>
    <p:sldId id="256" r:id="rId56"/>
    <p:sldId id="1541" r:id="rId57"/>
    <p:sldId id="1542" r:id="rId58"/>
    <p:sldId id="166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97"/>
    <p:restoredTop sz="81144"/>
  </p:normalViewPr>
  <p:slideViewPr>
    <p:cSldViewPr snapToGrid="0" snapToObjects="1">
      <p:cViewPr varScale="1">
        <p:scale>
          <a:sx n="89" d="100"/>
          <a:sy n="89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DD7E4-1F32-46BE-ACDD-D6F41CC1B1C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244405-9C2D-489C-A817-9B2A810FC365}">
      <dgm:prSet/>
      <dgm:spPr/>
      <dgm:t>
        <a:bodyPr/>
        <a:lstStyle/>
        <a:p>
          <a:r>
            <a:rPr lang="en-US"/>
            <a:t>Acknowledging</a:t>
          </a:r>
        </a:p>
      </dgm:t>
    </dgm:pt>
    <dgm:pt modelId="{9B645F6A-D148-464D-B03E-B7BDE12ED54B}" type="parTrans" cxnId="{C0B21075-FB22-424D-85BC-3927D2103E43}">
      <dgm:prSet/>
      <dgm:spPr/>
      <dgm:t>
        <a:bodyPr/>
        <a:lstStyle/>
        <a:p>
          <a:endParaRPr lang="en-US"/>
        </a:p>
      </dgm:t>
    </dgm:pt>
    <dgm:pt modelId="{B2942490-C308-47A0-B381-F063E3570D8B}" type="sibTrans" cxnId="{C0B21075-FB22-424D-85BC-3927D2103E43}">
      <dgm:prSet/>
      <dgm:spPr/>
      <dgm:t>
        <a:bodyPr/>
        <a:lstStyle/>
        <a:p>
          <a:endParaRPr lang="en-US"/>
        </a:p>
      </dgm:t>
    </dgm:pt>
    <dgm:pt modelId="{09ABAE5E-AA70-422D-A71A-89807E652387}">
      <dgm:prSet/>
      <dgm:spPr/>
      <dgm:t>
        <a:bodyPr/>
        <a:lstStyle/>
        <a:p>
          <a:r>
            <a:rPr lang="en-US"/>
            <a:t>Acknowledging our context</a:t>
          </a:r>
        </a:p>
      </dgm:t>
    </dgm:pt>
    <dgm:pt modelId="{44348C04-46BA-41D1-81D6-EE26E4F1DA27}" type="parTrans" cxnId="{6B166BFC-1C13-43A2-BE58-F82746234EDB}">
      <dgm:prSet/>
      <dgm:spPr/>
      <dgm:t>
        <a:bodyPr/>
        <a:lstStyle/>
        <a:p>
          <a:endParaRPr lang="en-US"/>
        </a:p>
      </dgm:t>
    </dgm:pt>
    <dgm:pt modelId="{35A10ECF-068D-467E-8857-2042B500C4E5}" type="sibTrans" cxnId="{6B166BFC-1C13-43A2-BE58-F82746234EDB}">
      <dgm:prSet/>
      <dgm:spPr/>
      <dgm:t>
        <a:bodyPr/>
        <a:lstStyle/>
        <a:p>
          <a:endParaRPr lang="en-US"/>
        </a:p>
      </dgm:t>
    </dgm:pt>
    <dgm:pt modelId="{DEB84217-5A2D-4DA6-9C67-C44A1BF38EF8}">
      <dgm:prSet/>
      <dgm:spPr/>
      <dgm:t>
        <a:bodyPr/>
        <a:lstStyle/>
        <a:p>
          <a:r>
            <a:rPr lang="en-US"/>
            <a:t>Establishing</a:t>
          </a:r>
        </a:p>
      </dgm:t>
    </dgm:pt>
    <dgm:pt modelId="{7F7EB7D0-4E9F-4131-A9CC-63FF3961491B}" type="parTrans" cxnId="{C4C632E0-0365-459F-A340-DE71FE883BE5}">
      <dgm:prSet/>
      <dgm:spPr/>
      <dgm:t>
        <a:bodyPr/>
        <a:lstStyle/>
        <a:p>
          <a:endParaRPr lang="en-US"/>
        </a:p>
      </dgm:t>
    </dgm:pt>
    <dgm:pt modelId="{88877834-0B66-4396-8163-4866FEFD914B}" type="sibTrans" cxnId="{C4C632E0-0365-459F-A340-DE71FE883BE5}">
      <dgm:prSet/>
      <dgm:spPr/>
      <dgm:t>
        <a:bodyPr/>
        <a:lstStyle/>
        <a:p>
          <a:endParaRPr lang="en-US"/>
        </a:p>
      </dgm:t>
    </dgm:pt>
    <dgm:pt modelId="{A223593D-128C-487C-BC10-DE9B4CBFAA6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/>
            <a:t>Establishing outcomes for action planning</a:t>
          </a:r>
        </a:p>
      </dgm:t>
    </dgm:pt>
    <dgm:pt modelId="{FE73949B-FAA5-46DA-A018-701F8A444FBF}" type="parTrans" cxnId="{B0A2BD47-17DF-486F-BB65-25462F426F12}">
      <dgm:prSet/>
      <dgm:spPr/>
      <dgm:t>
        <a:bodyPr/>
        <a:lstStyle/>
        <a:p>
          <a:endParaRPr lang="en-US"/>
        </a:p>
      </dgm:t>
    </dgm:pt>
    <dgm:pt modelId="{B00FBA00-F821-43B5-96CA-D175E653B090}" type="sibTrans" cxnId="{B0A2BD47-17DF-486F-BB65-25462F426F12}">
      <dgm:prSet/>
      <dgm:spPr/>
      <dgm:t>
        <a:bodyPr/>
        <a:lstStyle/>
        <a:p>
          <a:endParaRPr lang="en-US"/>
        </a:p>
      </dgm:t>
    </dgm:pt>
    <dgm:pt modelId="{9B072593-08BC-4B99-BB6B-F4F7661B96D5}">
      <dgm:prSet/>
      <dgm:spPr/>
      <dgm:t>
        <a:bodyPr/>
        <a:lstStyle/>
        <a:p>
          <a:r>
            <a:rPr lang="en-US"/>
            <a:t>Understanding and accessing</a:t>
          </a:r>
        </a:p>
      </dgm:t>
    </dgm:pt>
    <dgm:pt modelId="{C12C0690-AA3D-432C-8457-BB6C2AA42362}" type="parTrans" cxnId="{CF92BC7E-AEC2-4496-A3C5-7FFBB3155618}">
      <dgm:prSet/>
      <dgm:spPr/>
      <dgm:t>
        <a:bodyPr/>
        <a:lstStyle/>
        <a:p>
          <a:endParaRPr lang="en-US"/>
        </a:p>
      </dgm:t>
    </dgm:pt>
    <dgm:pt modelId="{AEAE8AE6-976F-443C-BAA7-5597046A247E}" type="sibTrans" cxnId="{CF92BC7E-AEC2-4496-A3C5-7FFBB3155618}">
      <dgm:prSet/>
      <dgm:spPr/>
      <dgm:t>
        <a:bodyPr/>
        <a:lstStyle/>
        <a:p>
          <a:endParaRPr lang="en-US"/>
        </a:p>
      </dgm:t>
    </dgm:pt>
    <dgm:pt modelId="{73702343-4BF3-4319-B4A8-D341A3893AF2}">
      <dgm:prSet/>
      <dgm:spPr/>
      <dgm:t>
        <a:bodyPr/>
        <a:lstStyle/>
        <a:p>
          <a:r>
            <a:rPr lang="en-US"/>
            <a:t>Understanding and accessing the TFI and SAS</a:t>
          </a:r>
        </a:p>
      </dgm:t>
    </dgm:pt>
    <dgm:pt modelId="{1866C988-041B-4056-B3E9-27D5D2FF6922}" type="parTrans" cxnId="{AA344919-EE67-4D86-8E9F-A74C8EEDE140}">
      <dgm:prSet/>
      <dgm:spPr/>
      <dgm:t>
        <a:bodyPr/>
        <a:lstStyle/>
        <a:p>
          <a:endParaRPr lang="en-US"/>
        </a:p>
      </dgm:t>
    </dgm:pt>
    <dgm:pt modelId="{131CB3B0-BCFF-4B6D-A3EF-762F6FC547F9}" type="sibTrans" cxnId="{AA344919-EE67-4D86-8E9F-A74C8EEDE140}">
      <dgm:prSet/>
      <dgm:spPr/>
      <dgm:t>
        <a:bodyPr/>
        <a:lstStyle/>
        <a:p>
          <a:endParaRPr lang="en-US"/>
        </a:p>
      </dgm:t>
    </dgm:pt>
    <dgm:pt modelId="{2FDB4636-650C-406A-841D-ECDD19B83DB5}">
      <dgm:prSet/>
      <dgm:spPr/>
      <dgm:t>
        <a:bodyPr/>
        <a:lstStyle/>
        <a:p>
          <a:r>
            <a:rPr lang="en-US"/>
            <a:t>Exploring</a:t>
          </a:r>
        </a:p>
      </dgm:t>
    </dgm:pt>
    <dgm:pt modelId="{0F4F7269-E311-48E2-943A-E1BAB5F3C491}" type="parTrans" cxnId="{1F240AFC-C613-4535-82BA-362CD5F98027}">
      <dgm:prSet/>
      <dgm:spPr/>
      <dgm:t>
        <a:bodyPr/>
        <a:lstStyle/>
        <a:p>
          <a:endParaRPr lang="en-US"/>
        </a:p>
      </dgm:t>
    </dgm:pt>
    <dgm:pt modelId="{502F8B16-A095-4891-8CF0-365B40C59D2B}" type="sibTrans" cxnId="{1F240AFC-C613-4535-82BA-362CD5F98027}">
      <dgm:prSet/>
      <dgm:spPr/>
      <dgm:t>
        <a:bodyPr/>
        <a:lstStyle/>
        <a:p>
          <a:endParaRPr lang="en-US"/>
        </a:p>
      </dgm:t>
    </dgm:pt>
    <dgm:pt modelId="{842FE933-1A6E-4A67-9DA6-673EA70A37D9}">
      <dgm:prSet/>
      <dgm:spPr/>
      <dgm:t>
        <a:bodyPr/>
        <a:lstStyle/>
        <a:p>
          <a:r>
            <a:rPr lang="en-US"/>
            <a:t>Exploring the School Climate Survey</a:t>
          </a:r>
        </a:p>
      </dgm:t>
    </dgm:pt>
    <dgm:pt modelId="{EF9D62CD-80BB-450E-8B1C-6555E6BF2DFD}" type="parTrans" cxnId="{B4D4D806-A035-4FCF-B7C7-21F6E2CA637E}">
      <dgm:prSet/>
      <dgm:spPr/>
      <dgm:t>
        <a:bodyPr/>
        <a:lstStyle/>
        <a:p>
          <a:endParaRPr lang="en-US"/>
        </a:p>
      </dgm:t>
    </dgm:pt>
    <dgm:pt modelId="{9E329DDC-01D2-43E9-A941-E6868544E239}" type="sibTrans" cxnId="{B4D4D806-A035-4FCF-B7C7-21F6E2CA637E}">
      <dgm:prSet/>
      <dgm:spPr/>
      <dgm:t>
        <a:bodyPr/>
        <a:lstStyle/>
        <a:p>
          <a:endParaRPr lang="en-US"/>
        </a:p>
      </dgm:t>
    </dgm:pt>
    <dgm:pt modelId="{AB0E9E39-8D92-4AE6-A319-BB2073A6C362}">
      <dgm:prSet/>
      <dgm:spPr/>
      <dgm:t>
        <a:bodyPr/>
        <a:lstStyle/>
        <a:p>
          <a:r>
            <a:rPr lang="en-US"/>
            <a:t>Putting</a:t>
          </a:r>
        </a:p>
      </dgm:t>
    </dgm:pt>
    <dgm:pt modelId="{E4EA47AE-42DB-4B3F-80AC-B963A7D6B1AF}" type="parTrans" cxnId="{442A5996-6946-4A99-B3F4-B72A9C9849B6}">
      <dgm:prSet/>
      <dgm:spPr/>
      <dgm:t>
        <a:bodyPr/>
        <a:lstStyle/>
        <a:p>
          <a:endParaRPr lang="en-US"/>
        </a:p>
      </dgm:t>
    </dgm:pt>
    <dgm:pt modelId="{7A8ACB1D-8F0D-44E7-8C78-ACD8ACECE06D}" type="sibTrans" cxnId="{442A5996-6946-4A99-B3F4-B72A9C9849B6}">
      <dgm:prSet/>
      <dgm:spPr/>
      <dgm:t>
        <a:bodyPr/>
        <a:lstStyle/>
        <a:p>
          <a:endParaRPr lang="en-US"/>
        </a:p>
      </dgm:t>
    </dgm:pt>
    <dgm:pt modelId="{13945832-B921-4BBE-A6DE-0FEFC8D803B0}">
      <dgm:prSet/>
      <dgm:spPr/>
      <dgm:t>
        <a:bodyPr/>
        <a:lstStyle/>
        <a:p>
          <a:r>
            <a:rPr lang="en-US"/>
            <a:t>Putting it all together for Action Planning</a:t>
          </a:r>
        </a:p>
      </dgm:t>
    </dgm:pt>
    <dgm:pt modelId="{FA01A426-AF58-4AFB-9EB5-2A89D6701EFE}" type="parTrans" cxnId="{C340463B-CEA1-4D3A-8847-73BEFC6AA272}">
      <dgm:prSet/>
      <dgm:spPr/>
      <dgm:t>
        <a:bodyPr/>
        <a:lstStyle/>
        <a:p>
          <a:endParaRPr lang="en-US"/>
        </a:p>
      </dgm:t>
    </dgm:pt>
    <dgm:pt modelId="{9100406F-5C4A-409F-A00A-4805420223BA}" type="sibTrans" cxnId="{C340463B-CEA1-4D3A-8847-73BEFC6AA272}">
      <dgm:prSet/>
      <dgm:spPr/>
      <dgm:t>
        <a:bodyPr/>
        <a:lstStyle/>
        <a:p>
          <a:endParaRPr lang="en-US"/>
        </a:p>
      </dgm:t>
    </dgm:pt>
    <dgm:pt modelId="{F92696A9-1E60-474C-B149-CEAF398AD78D}" type="pres">
      <dgm:prSet presAssocID="{82BDD7E4-1F32-46BE-ACDD-D6F41CC1B1C1}" presName="Name0" presStyleCnt="0">
        <dgm:presLayoutVars>
          <dgm:dir/>
          <dgm:animLvl val="lvl"/>
          <dgm:resizeHandles val="exact"/>
        </dgm:presLayoutVars>
      </dgm:prSet>
      <dgm:spPr/>
    </dgm:pt>
    <dgm:pt modelId="{62F90F0D-E0C2-AB43-B6A8-0130C9416B91}" type="pres">
      <dgm:prSet presAssocID="{3D244405-9C2D-489C-A817-9B2A810FC365}" presName="linNode" presStyleCnt="0"/>
      <dgm:spPr/>
    </dgm:pt>
    <dgm:pt modelId="{076E8D42-EBD1-4549-882B-DD12654FC5C3}" type="pres">
      <dgm:prSet presAssocID="{3D244405-9C2D-489C-A817-9B2A810FC365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3DC7F731-C764-3F47-A256-B150C8953B46}" type="pres">
      <dgm:prSet presAssocID="{3D244405-9C2D-489C-A817-9B2A810FC365}" presName="descendantText" presStyleLbl="alignNode1" presStyleIdx="0" presStyleCnt="5">
        <dgm:presLayoutVars>
          <dgm:bulletEnabled/>
        </dgm:presLayoutVars>
      </dgm:prSet>
      <dgm:spPr/>
    </dgm:pt>
    <dgm:pt modelId="{9D278481-4B21-B244-9ED7-9A73A62E7939}" type="pres">
      <dgm:prSet presAssocID="{B2942490-C308-47A0-B381-F063E3570D8B}" presName="sp" presStyleCnt="0"/>
      <dgm:spPr/>
    </dgm:pt>
    <dgm:pt modelId="{31DFE56E-3F97-B642-A432-8355BB6DD78A}" type="pres">
      <dgm:prSet presAssocID="{DEB84217-5A2D-4DA6-9C67-C44A1BF38EF8}" presName="linNode" presStyleCnt="0"/>
      <dgm:spPr/>
    </dgm:pt>
    <dgm:pt modelId="{0BC99BA7-295E-7148-B2F4-A63D72D3A47A}" type="pres">
      <dgm:prSet presAssocID="{DEB84217-5A2D-4DA6-9C67-C44A1BF38EF8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532EAF25-BA3E-5641-9F91-4FD0FF1E9C61}" type="pres">
      <dgm:prSet presAssocID="{DEB84217-5A2D-4DA6-9C67-C44A1BF38EF8}" presName="descendantText" presStyleLbl="alignNode1" presStyleIdx="1" presStyleCnt="5">
        <dgm:presLayoutVars>
          <dgm:bulletEnabled/>
        </dgm:presLayoutVars>
      </dgm:prSet>
      <dgm:spPr/>
    </dgm:pt>
    <dgm:pt modelId="{250EC919-0BE4-994B-92BE-D609C791D267}" type="pres">
      <dgm:prSet presAssocID="{88877834-0B66-4396-8163-4866FEFD914B}" presName="sp" presStyleCnt="0"/>
      <dgm:spPr/>
    </dgm:pt>
    <dgm:pt modelId="{873B4CB4-8190-0449-99CC-095FD031029D}" type="pres">
      <dgm:prSet presAssocID="{9B072593-08BC-4B99-BB6B-F4F7661B96D5}" presName="linNode" presStyleCnt="0"/>
      <dgm:spPr/>
    </dgm:pt>
    <dgm:pt modelId="{C752C7C2-D67E-A143-9555-20AF307B6B3F}" type="pres">
      <dgm:prSet presAssocID="{9B072593-08BC-4B99-BB6B-F4F7661B96D5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1003F7EB-2203-004C-8233-E33048103330}" type="pres">
      <dgm:prSet presAssocID="{9B072593-08BC-4B99-BB6B-F4F7661B96D5}" presName="descendantText" presStyleLbl="alignNode1" presStyleIdx="2" presStyleCnt="5">
        <dgm:presLayoutVars>
          <dgm:bulletEnabled/>
        </dgm:presLayoutVars>
      </dgm:prSet>
      <dgm:spPr/>
    </dgm:pt>
    <dgm:pt modelId="{CFB4F974-8B93-764A-8C62-E45A8CF5C8D8}" type="pres">
      <dgm:prSet presAssocID="{AEAE8AE6-976F-443C-BAA7-5597046A247E}" presName="sp" presStyleCnt="0"/>
      <dgm:spPr/>
    </dgm:pt>
    <dgm:pt modelId="{610E3B8D-17EB-3D44-8615-8CE6E815CEEA}" type="pres">
      <dgm:prSet presAssocID="{2FDB4636-650C-406A-841D-ECDD19B83DB5}" presName="linNode" presStyleCnt="0"/>
      <dgm:spPr/>
    </dgm:pt>
    <dgm:pt modelId="{1B0524B4-27AF-F840-9A70-5A37C5EF1650}" type="pres">
      <dgm:prSet presAssocID="{2FDB4636-650C-406A-841D-ECDD19B83DB5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26BFDEF6-8B6B-B446-B7C7-F2B76159B8AB}" type="pres">
      <dgm:prSet presAssocID="{2FDB4636-650C-406A-841D-ECDD19B83DB5}" presName="descendantText" presStyleLbl="alignNode1" presStyleIdx="3" presStyleCnt="5">
        <dgm:presLayoutVars>
          <dgm:bulletEnabled/>
        </dgm:presLayoutVars>
      </dgm:prSet>
      <dgm:spPr/>
    </dgm:pt>
    <dgm:pt modelId="{9255F8B6-4852-E245-BAFD-B6317E110CA3}" type="pres">
      <dgm:prSet presAssocID="{502F8B16-A095-4891-8CF0-365B40C59D2B}" presName="sp" presStyleCnt="0"/>
      <dgm:spPr/>
    </dgm:pt>
    <dgm:pt modelId="{5ED4EB8D-96EB-1C40-AB30-F134B81C334B}" type="pres">
      <dgm:prSet presAssocID="{AB0E9E39-8D92-4AE6-A319-BB2073A6C362}" presName="linNode" presStyleCnt="0"/>
      <dgm:spPr/>
    </dgm:pt>
    <dgm:pt modelId="{6778F72F-52C8-8546-B360-3589DB3F2FC7}" type="pres">
      <dgm:prSet presAssocID="{AB0E9E39-8D92-4AE6-A319-BB2073A6C362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53E5031D-6C7D-1945-BADE-A2610E91AE17}" type="pres">
      <dgm:prSet presAssocID="{AB0E9E39-8D92-4AE6-A319-BB2073A6C362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B4D4D806-A035-4FCF-B7C7-21F6E2CA637E}" srcId="{2FDB4636-650C-406A-841D-ECDD19B83DB5}" destId="{842FE933-1A6E-4A67-9DA6-673EA70A37D9}" srcOrd="0" destOrd="0" parTransId="{EF9D62CD-80BB-450E-8B1C-6555E6BF2DFD}" sibTransId="{9E329DDC-01D2-43E9-A941-E6868544E239}"/>
    <dgm:cxn modelId="{9B1AB70F-939F-604D-A5D6-A7A5DDFCDE47}" type="presOf" srcId="{82BDD7E4-1F32-46BE-ACDD-D6F41CC1B1C1}" destId="{F92696A9-1E60-474C-B149-CEAF398AD78D}" srcOrd="0" destOrd="0" presId="urn:microsoft.com/office/officeart/2016/7/layout/VerticalHollowActionList"/>
    <dgm:cxn modelId="{AA344919-EE67-4D86-8E9F-A74C8EEDE140}" srcId="{9B072593-08BC-4B99-BB6B-F4F7661B96D5}" destId="{73702343-4BF3-4319-B4A8-D341A3893AF2}" srcOrd="0" destOrd="0" parTransId="{1866C988-041B-4056-B3E9-27D5D2FF6922}" sibTransId="{131CB3B0-BCFF-4B6D-A3EF-762F6FC547F9}"/>
    <dgm:cxn modelId="{02B81923-6A2E-2D4B-A989-10218CB0FE77}" type="presOf" srcId="{2FDB4636-650C-406A-841D-ECDD19B83DB5}" destId="{1B0524B4-27AF-F840-9A70-5A37C5EF1650}" srcOrd="0" destOrd="0" presId="urn:microsoft.com/office/officeart/2016/7/layout/VerticalHollowActionList"/>
    <dgm:cxn modelId="{7F998732-D8B2-1645-8B95-5E665D02A1FE}" type="presOf" srcId="{DEB84217-5A2D-4DA6-9C67-C44A1BF38EF8}" destId="{0BC99BA7-295E-7148-B2F4-A63D72D3A47A}" srcOrd="0" destOrd="0" presId="urn:microsoft.com/office/officeart/2016/7/layout/VerticalHollowActionList"/>
    <dgm:cxn modelId="{093A3935-600D-AA42-ABBB-79E1FDCBF2F2}" type="presOf" srcId="{842FE933-1A6E-4A67-9DA6-673EA70A37D9}" destId="{26BFDEF6-8B6B-B446-B7C7-F2B76159B8AB}" srcOrd="0" destOrd="0" presId="urn:microsoft.com/office/officeart/2016/7/layout/VerticalHollowActionList"/>
    <dgm:cxn modelId="{C340463B-CEA1-4D3A-8847-73BEFC6AA272}" srcId="{AB0E9E39-8D92-4AE6-A319-BB2073A6C362}" destId="{13945832-B921-4BBE-A6DE-0FEFC8D803B0}" srcOrd="0" destOrd="0" parTransId="{FA01A426-AF58-4AFB-9EB5-2A89D6701EFE}" sibTransId="{9100406F-5C4A-409F-A00A-4805420223BA}"/>
    <dgm:cxn modelId="{8326503C-BBE1-E14E-9A13-AA3B02DA9541}" type="presOf" srcId="{9B072593-08BC-4B99-BB6B-F4F7661B96D5}" destId="{C752C7C2-D67E-A143-9555-20AF307B6B3F}" srcOrd="0" destOrd="0" presId="urn:microsoft.com/office/officeart/2016/7/layout/VerticalHollowActionList"/>
    <dgm:cxn modelId="{743F7141-09F1-3D45-9486-D6F2A0D5C6C8}" type="presOf" srcId="{09ABAE5E-AA70-422D-A71A-89807E652387}" destId="{3DC7F731-C764-3F47-A256-B150C8953B46}" srcOrd="0" destOrd="0" presId="urn:microsoft.com/office/officeart/2016/7/layout/VerticalHollowActionList"/>
    <dgm:cxn modelId="{B0A2BD47-17DF-486F-BB65-25462F426F12}" srcId="{DEB84217-5A2D-4DA6-9C67-C44A1BF38EF8}" destId="{A223593D-128C-487C-BC10-DE9B4CBFAA6C}" srcOrd="0" destOrd="0" parTransId="{FE73949B-FAA5-46DA-A018-701F8A444FBF}" sibTransId="{B00FBA00-F821-43B5-96CA-D175E653B090}"/>
    <dgm:cxn modelId="{73D3544B-4FED-3C44-82B0-73D21D821866}" type="presOf" srcId="{13945832-B921-4BBE-A6DE-0FEFC8D803B0}" destId="{53E5031D-6C7D-1945-BADE-A2610E91AE17}" srcOrd="0" destOrd="0" presId="urn:microsoft.com/office/officeart/2016/7/layout/VerticalHollowActionList"/>
    <dgm:cxn modelId="{8F78CA4B-8C49-5147-B7B6-BBF9144DE57B}" type="presOf" srcId="{3D244405-9C2D-489C-A817-9B2A810FC365}" destId="{076E8D42-EBD1-4549-882B-DD12654FC5C3}" srcOrd="0" destOrd="0" presId="urn:microsoft.com/office/officeart/2016/7/layout/VerticalHollowActionList"/>
    <dgm:cxn modelId="{33A77C65-64A5-8E42-B27C-71A7D57284E4}" type="presOf" srcId="{AB0E9E39-8D92-4AE6-A319-BB2073A6C362}" destId="{6778F72F-52C8-8546-B360-3589DB3F2FC7}" srcOrd="0" destOrd="0" presId="urn:microsoft.com/office/officeart/2016/7/layout/VerticalHollowActionList"/>
    <dgm:cxn modelId="{C0B21075-FB22-424D-85BC-3927D2103E43}" srcId="{82BDD7E4-1F32-46BE-ACDD-D6F41CC1B1C1}" destId="{3D244405-9C2D-489C-A817-9B2A810FC365}" srcOrd="0" destOrd="0" parTransId="{9B645F6A-D148-464D-B03E-B7BDE12ED54B}" sibTransId="{B2942490-C308-47A0-B381-F063E3570D8B}"/>
    <dgm:cxn modelId="{CF92BC7E-AEC2-4496-A3C5-7FFBB3155618}" srcId="{82BDD7E4-1F32-46BE-ACDD-D6F41CC1B1C1}" destId="{9B072593-08BC-4B99-BB6B-F4F7661B96D5}" srcOrd="2" destOrd="0" parTransId="{C12C0690-AA3D-432C-8457-BB6C2AA42362}" sibTransId="{AEAE8AE6-976F-443C-BAA7-5597046A247E}"/>
    <dgm:cxn modelId="{FB10A280-DE60-4F47-A380-C4923BB830AF}" type="presOf" srcId="{A223593D-128C-487C-BC10-DE9B4CBFAA6C}" destId="{532EAF25-BA3E-5641-9F91-4FD0FF1E9C61}" srcOrd="0" destOrd="0" presId="urn:microsoft.com/office/officeart/2016/7/layout/VerticalHollowActionList"/>
    <dgm:cxn modelId="{442A5996-6946-4A99-B3F4-B72A9C9849B6}" srcId="{82BDD7E4-1F32-46BE-ACDD-D6F41CC1B1C1}" destId="{AB0E9E39-8D92-4AE6-A319-BB2073A6C362}" srcOrd="4" destOrd="0" parTransId="{E4EA47AE-42DB-4B3F-80AC-B963A7D6B1AF}" sibTransId="{7A8ACB1D-8F0D-44E7-8C78-ACD8ACECE06D}"/>
    <dgm:cxn modelId="{0A8BE6B2-0E87-0D42-A50C-A65CD08977C5}" type="presOf" srcId="{73702343-4BF3-4319-B4A8-D341A3893AF2}" destId="{1003F7EB-2203-004C-8233-E33048103330}" srcOrd="0" destOrd="0" presId="urn:microsoft.com/office/officeart/2016/7/layout/VerticalHollowActionList"/>
    <dgm:cxn modelId="{C4C632E0-0365-459F-A340-DE71FE883BE5}" srcId="{82BDD7E4-1F32-46BE-ACDD-D6F41CC1B1C1}" destId="{DEB84217-5A2D-4DA6-9C67-C44A1BF38EF8}" srcOrd="1" destOrd="0" parTransId="{7F7EB7D0-4E9F-4131-A9CC-63FF3961491B}" sibTransId="{88877834-0B66-4396-8163-4866FEFD914B}"/>
    <dgm:cxn modelId="{1F240AFC-C613-4535-82BA-362CD5F98027}" srcId="{82BDD7E4-1F32-46BE-ACDD-D6F41CC1B1C1}" destId="{2FDB4636-650C-406A-841D-ECDD19B83DB5}" srcOrd="3" destOrd="0" parTransId="{0F4F7269-E311-48E2-943A-E1BAB5F3C491}" sibTransId="{502F8B16-A095-4891-8CF0-365B40C59D2B}"/>
    <dgm:cxn modelId="{6B166BFC-1C13-43A2-BE58-F82746234EDB}" srcId="{3D244405-9C2D-489C-A817-9B2A810FC365}" destId="{09ABAE5E-AA70-422D-A71A-89807E652387}" srcOrd="0" destOrd="0" parTransId="{44348C04-46BA-41D1-81D6-EE26E4F1DA27}" sibTransId="{35A10ECF-068D-467E-8857-2042B500C4E5}"/>
    <dgm:cxn modelId="{A2857C71-0B79-EF46-B39A-D1A0415A9E14}" type="presParOf" srcId="{F92696A9-1E60-474C-B149-CEAF398AD78D}" destId="{62F90F0D-E0C2-AB43-B6A8-0130C9416B91}" srcOrd="0" destOrd="0" presId="urn:microsoft.com/office/officeart/2016/7/layout/VerticalHollowActionList"/>
    <dgm:cxn modelId="{31D37EC4-B975-0C44-B2D9-21DA0ACBC1C5}" type="presParOf" srcId="{62F90F0D-E0C2-AB43-B6A8-0130C9416B91}" destId="{076E8D42-EBD1-4549-882B-DD12654FC5C3}" srcOrd="0" destOrd="0" presId="urn:microsoft.com/office/officeart/2016/7/layout/VerticalHollowActionList"/>
    <dgm:cxn modelId="{2364D0AC-6A74-5843-A381-849C369C5D97}" type="presParOf" srcId="{62F90F0D-E0C2-AB43-B6A8-0130C9416B91}" destId="{3DC7F731-C764-3F47-A256-B150C8953B46}" srcOrd="1" destOrd="0" presId="urn:microsoft.com/office/officeart/2016/7/layout/VerticalHollowActionList"/>
    <dgm:cxn modelId="{E9B2DD4E-737E-064D-AD24-C237C5486865}" type="presParOf" srcId="{F92696A9-1E60-474C-B149-CEAF398AD78D}" destId="{9D278481-4B21-B244-9ED7-9A73A62E7939}" srcOrd="1" destOrd="0" presId="urn:microsoft.com/office/officeart/2016/7/layout/VerticalHollowActionList"/>
    <dgm:cxn modelId="{DFC7AADF-0658-414D-A081-13D493ED9076}" type="presParOf" srcId="{F92696A9-1E60-474C-B149-CEAF398AD78D}" destId="{31DFE56E-3F97-B642-A432-8355BB6DD78A}" srcOrd="2" destOrd="0" presId="urn:microsoft.com/office/officeart/2016/7/layout/VerticalHollowActionList"/>
    <dgm:cxn modelId="{7CD540AB-B778-DE45-87B5-B087A572A40A}" type="presParOf" srcId="{31DFE56E-3F97-B642-A432-8355BB6DD78A}" destId="{0BC99BA7-295E-7148-B2F4-A63D72D3A47A}" srcOrd="0" destOrd="0" presId="urn:microsoft.com/office/officeart/2016/7/layout/VerticalHollowActionList"/>
    <dgm:cxn modelId="{32D8D7BB-A525-0345-A046-AA62855EB372}" type="presParOf" srcId="{31DFE56E-3F97-B642-A432-8355BB6DD78A}" destId="{532EAF25-BA3E-5641-9F91-4FD0FF1E9C61}" srcOrd="1" destOrd="0" presId="urn:microsoft.com/office/officeart/2016/7/layout/VerticalHollowActionList"/>
    <dgm:cxn modelId="{6143954F-4FC2-A445-84F6-CE85CAF54D75}" type="presParOf" srcId="{F92696A9-1E60-474C-B149-CEAF398AD78D}" destId="{250EC919-0BE4-994B-92BE-D609C791D267}" srcOrd="3" destOrd="0" presId="urn:microsoft.com/office/officeart/2016/7/layout/VerticalHollowActionList"/>
    <dgm:cxn modelId="{4F081DB2-8F1C-B543-AC4B-C919E0ECAB52}" type="presParOf" srcId="{F92696A9-1E60-474C-B149-CEAF398AD78D}" destId="{873B4CB4-8190-0449-99CC-095FD031029D}" srcOrd="4" destOrd="0" presId="urn:microsoft.com/office/officeart/2016/7/layout/VerticalHollowActionList"/>
    <dgm:cxn modelId="{C677F2FE-DFC5-2D4E-83BE-4877E731D135}" type="presParOf" srcId="{873B4CB4-8190-0449-99CC-095FD031029D}" destId="{C752C7C2-D67E-A143-9555-20AF307B6B3F}" srcOrd="0" destOrd="0" presId="urn:microsoft.com/office/officeart/2016/7/layout/VerticalHollowActionList"/>
    <dgm:cxn modelId="{6B5CFCC2-C20F-4748-8EB6-F607866C4D5C}" type="presParOf" srcId="{873B4CB4-8190-0449-99CC-095FD031029D}" destId="{1003F7EB-2203-004C-8233-E33048103330}" srcOrd="1" destOrd="0" presId="urn:microsoft.com/office/officeart/2016/7/layout/VerticalHollowActionList"/>
    <dgm:cxn modelId="{3301E86E-E614-FD42-87ED-36F4A0854377}" type="presParOf" srcId="{F92696A9-1E60-474C-B149-CEAF398AD78D}" destId="{CFB4F974-8B93-764A-8C62-E45A8CF5C8D8}" srcOrd="5" destOrd="0" presId="urn:microsoft.com/office/officeart/2016/7/layout/VerticalHollowActionList"/>
    <dgm:cxn modelId="{6D9BE95A-4500-DC49-A78D-8517B4C78E1F}" type="presParOf" srcId="{F92696A9-1E60-474C-B149-CEAF398AD78D}" destId="{610E3B8D-17EB-3D44-8615-8CE6E815CEEA}" srcOrd="6" destOrd="0" presId="urn:microsoft.com/office/officeart/2016/7/layout/VerticalHollowActionList"/>
    <dgm:cxn modelId="{488BABB1-5533-5044-9F3C-F94CFDE0F3C6}" type="presParOf" srcId="{610E3B8D-17EB-3D44-8615-8CE6E815CEEA}" destId="{1B0524B4-27AF-F840-9A70-5A37C5EF1650}" srcOrd="0" destOrd="0" presId="urn:microsoft.com/office/officeart/2016/7/layout/VerticalHollowActionList"/>
    <dgm:cxn modelId="{03A84F13-66FE-2C4C-8C9E-E7EC7E71F175}" type="presParOf" srcId="{610E3B8D-17EB-3D44-8615-8CE6E815CEEA}" destId="{26BFDEF6-8B6B-B446-B7C7-F2B76159B8AB}" srcOrd="1" destOrd="0" presId="urn:microsoft.com/office/officeart/2016/7/layout/VerticalHollowActionList"/>
    <dgm:cxn modelId="{37BC6C54-721B-7849-95F8-2E401300AF70}" type="presParOf" srcId="{F92696A9-1E60-474C-B149-CEAF398AD78D}" destId="{9255F8B6-4852-E245-BAFD-B6317E110CA3}" srcOrd="7" destOrd="0" presId="urn:microsoft.com/office/officeart/2016/7/layout/VerticalHollowActionList"/>
    <dgm:cxn modelId="{8939B3AF-2EF1-0447-85A3-0FEDF09A1F85}" type="presParOf" srcId="{F92696A9-1E60-474C-B149-CEAF398AD78D}" destId="{5ED4EB8D-96EB-1C40-AB30-F134B81C334B}" srcOrd="8" destOrd="0" presId="urn:microsoft.com/office/officeart/2016/7/layout/VerticalHollowActionList"/>
    <dgm:cxn modelId="{90E596EC-C72A-DD42-976F-2D7889F6261D}" type="presParOf" srcId="{5ED4EB8D-96EB-1C40-AB30-F134B81C334B}" destId="{6778F72F-52C8-8546-B360-3589DB3F2FC7}" srcOrd="0" destOrd="0" presId="urn:microsoft.com/office/officeart/2016/7/layout/VerticalHollowActionList"/>
    <dgm:cxn modelId="{4A19F0BD-DE2E-E74E-B3C8-3EA97D2C7A2F}" type="presParOf" srcId="{5ED4EB8D-96EB-1C40-AB30-F134B81C334B}" destId="{53E5031D-6C7D-1945-BADE-A2610E91AE1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1DC58-65D5-4D68-8415-ED03822429C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E86F90-CC5F-4040-82C9-F84E5C55585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Outcomes should be:</a:t>
          </a:r>
        </a:p>
      </dgm:t>
    </dgm:pt>
    <dgm:pt modelId="{4D96C29D-E55D-4901-AB6D-0163E0CFDE01}" type="parTrans" cxnId="{884D23A9-304C-48B3-95C7-BA8A283E627D}">
      <dgm:prSet/>
      <dgm:spPr/>
      <dgm:t>
        <a:bodyPr/>
        <a:lstStyle/>
        <a:p>
          <a:endParaRPr lang="en-US"/>
        </a:p>
      </dgm:t>
    </dgm:pt>
    <dgm:pt modelId="{F285CAE9-0D47-4AA9-91EE-42CC3762DE29}" type="sibTrans" cxnId="{884D23A9-304C-48B3-95C7-BA8A283E627D}">
      <dgm:prSet/>
      <dgm:spPr/>
      <dgm:t>
        <a:bodyPr/>
        <a:lstStyle/>
        <a:p>
          <a:endParaRPr lang="en-US"/>
        </a:p>
      </dgm:t>
    </dgm:pt>
    <dgm:pt modelId="{7CB545B5-8699-41A7-B144-381FE24523D1}">
      <dgm:prSet/>
      <dgm:spPr/>
      <dgm:t>
        <a:bodyPr/>
        <a:lstStyle/>
        <a:p>
          <a:r>
            <a:rPr lang="en-US"/>
            <a:t>Locally determined</a:t>
          </a:r>
        </a:p>
      </dgm:t>
    </dgm:pt>
    <dgm:pt modelId="{16A15031-74F6-4D21-BB34-43916CA25573}" type="parTrans" cxnId="{78520685-8C33-4E5E-9676-840AB254F5B0}">
      <dgm:prSet/>
      <dgm:spPr/>
      <dgm:t>
        <a:bodyPr/>
        <a:lstStyle/>
        <a:p>
          <a:endParaRPr lang="en-US"/>
        </a:p>
      </dgm:t>
    </dgm:pt>
    <dgm:pt modelId="{365A7B4B-568C-4FFA-884D-E906A671A1DD}" type="sibTrans" cxnId="{78520685-8C33-4E5E-9676-840AB254F5B0}">
      <dgm:prSet/>
      <dgm:spPr/>
      <dgm:t>
        <a:bodyPr/>
        <a:lstStyle/>
        <a:p>
          <a:endParaRPr lang="en-US"/>
        </a:p>
      </dgm:t>
    </dgm:pt>
    <dgm:pt modelId="{795BC681-78FC-4B6C-A43F-E60D9C531667}">
      <dgm:prSet/>
      <dgm:spPr/>
      <dgm:t>
        <a:bodyPr/>
        <a:lstStyle/>
        <a:p>
          <a:r>
            <a:rPr lang="en-US"/>
            <a:t>Contextually and culturally relevant</a:t>
          </a:r>
        </a:p>
      </dgm:t>
    </dgm:pt>
    <dgm:pt modelId="{866C1C2D-4586-4693-82DC-B5341927D347}" type="parTrans" cxnId="{710F53EA-616E-4C7B-BF91-EA055347A993}">
      <dgm:prSet/>
      <dgm:spPr/>
      <dgm:t>
        <a:bodyPr/>
        <a:lstStyle/>
        <a:p>
          <a:endParaRPr lang="en-US"/>
        </a:p>
      </dgm:t>
    </dgm:pt>
    <dgm:pt modelId="{A62AF1CC-CB63-42EB-BA7A-1C023E42F90D}" type="sibTrans" cxnId="{710F53EA-616E-4C7B-BF91-EA055347A993}">
      <dgm:prSet/>
      <dgm:spPr/>
      <dgm:t>
        <a:bodyPr/>
        <a:lstStyle/>
        <a:p>
          <a:endParaRPr lang="en-US"/>
        </a:p>
      </dgm:t>
    </dgm:pt>
    <dgm:pt modelId="{AFE19710-0704-4029-9C53-3B5968F52D38}">
      <dgm:prSet/>
      <dgm:spPr/>
      <dgm:t>
        <a:bodyPr/>
        <a:lstStyle/>
        <a:p>
          <a:r>
            <a:rPr lang="en-US"/>
            <a:t>Observable and measurable</a:t>
          </a:r>
        </a:p>
      </dgm:t>
    </dgm:pt>
    <dgm:pt modelId="{B7A1C735-3128-48B1-9388-365345B73FEF}" type="parTrans" cxnId="{D880EA5B-98E2-4254-A4C4-D73DA82C802E}">
      <dgm:prSet/>
      <dgm:spPr/>
      <dgm:t>
        <a:bodyPr/>
        <a:lstStyle/>
        <a:p>
          <a:endParaRPr lang="en-US"/>
        </a:p>
      </dgm:t>
    </dgm:pt>
    <dgm:pt modelId="{3CAF412A-1DB7-4865-8F8C-BD76BDD06E93}" type="sibTrans" cxnId="{D880EA5B-98E2-4254-A4C4-D73DA82C802E}">
      <dgm:prSet/>
      <dgm:spPr/>
      <dgm:t>
        <a:bodyPr/>
        <a:lstStyle/>
        <a:p>
          <a:endParaRPr lang="en-US"/>
        </a:p>
      </dgm:t>
    </dgm:pt>
    <dgm:pt modelId="{05BF4CAE-C21C-420A-ACBB-48A8D12C6F48}">
      <dgm:prSet/>
      <dgm:spPr/>
      <dgm:t>
        <a:bodyPr/>
        <a:lstStyle/>
        <a:p>
          <a:r>
            <a:rPr lang="en-US"/>
            <a:t>Summarized in goal statements</a:t>
          </a:r>
        </a:p>
      </dgm:t>
    </dgm:pt>
    <dgm:pt modelId="{B53C22CF-104D-404B-9ABE-9F497532E898}" type="parTrans" cxnId="{DBEEBC9F-9A50-4A45-80DF-F463EC96DF07}">
      <dgm:prSet/>
      <dgm:spPr/>
      <dgm:t>
        <a:bodyPr/>
        <a:lstStyle/>
        <a:p>
          <a:endParaRPr lang="en-US"/>
        </a:p>
      </dgm:t>
    </dgm:pt>
    <dgm:pt modelId="{3DE6B396-D6A1-4A79-A8BD-15F0E1346A91}" type="sibTrans" cxnId="{DBEEBC9F-9A50-4A45-80DF-F463EC96DF07}">
      <dgm:prSet/>
      <dgm:spPr/>
      <dgm:t>
        <a:bodyPr/>
        <a:lstStyle/>
        <a:p>
          <a:endParaRPr lang="en-US"/>
        </a:p>
      </dgm:t>
    </dgm:pt>
    <dgm:pt modelId="{BE8A0958-C706-4EF6-A2CF-518540605DA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Consider using a “SMART Goal Format”</a:t>
          </a:r>
        </a:p>
      </dgm:t>
    </dgm:pt>
    <dgm:pt modelId="{F9A3B55D-45E4-4B54-BCA9-1505F85ECD95}" type="parTrans" cxnId="{E7F58477-A106-461A-991F-65598072430F}">
      <dgm:prSet/>
      <dgm:spPr/>
      <dgm:t>
        <a:bodyPr/>
        <a:lstStyle/>
        <a:p>
          <a:endParaRPr lang="en-US"/>
        </a:p>
      </dgm:t>
    </dgm:pt>
    <dgm:pt modelId="{E07DB398-51D4-4B08-9A11-66A752E590CA}" type="sibTrans" cxnId="{E7F58477-A106-461A-991F-65598072430F}">
      <dgm:prSet/>
      <dgm:spPr/>
      <dgm:t>
        <a:bodyPr/>
        <a:lstStyle/>
        <a:p>
          <a:endParaRPr lang="en-US"/>
        </a:p>
      </dgm:t>
    </dgm:pt>
    <dgm:pt modelId="{CF53E9B0-B56C-0E48-BAE0-D5F12353DAA1}" type="pres">
      <dgm:prSet presAssocID="{5271DC58-65D5-4D68-8415-ED03822429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FE0730-7571-004B-BACB-E2D1FAFD01D2}" type="pres">
      <dgm:prSet presAssocID="{A8E86F90-CC5F-4040-82C9-F84E5C555851}" presName="root1" presStyleCnt="0"/>
      <dgm:spPr/>
    </dgm:pt>
    <dgm:pt modelId="{F3B223EF-3099-564A-9327-80E725608EFD}" type="pres">
      <dgm:prSet presAssocID="{A8E86F90-CC5F-4040-82C9-F84E5C555851}" presName="LevelOneTextNode" presStyleLbl="node0" presStyleIdx="0" presStyleCnt="2">
        <dgm:presLayoutVars>
          <dgm:chPref val="3"/>
        </dgm:presLayoutVars>
      </dgm:prSet>
      <dgm:spPr/>
    </dgm:pt>
    <dgm:pt modelId="{6B1CCC38-DDF5-0B48-93A3-BD15F863F1A1}" type="pres">
      <dgm:prSet presAssocID="{A8E86F90-CC5F-4040-82C9-F84E5C555851}" presName="level2hierChild" presStyleCnt="0"/>
      <dgm:spPr/>
    </dgm:pt>
    <dgm:pt modelId="{2A5A8376-D9D2-3B43-B75D-9B19481F4D7C}" type="pres">
      <dgm:prSet presAssocID="{16A15031-74F6-4D21-BB34-43916CA25573}" presName="conn2-1" presStyleLbl="parChTrans1D2" presStyleIdx="0" presStyleCnt="4"/>
      <dgm:spPr/>
    </dgm:pt>
    <dgm:pt modelId="{7A4219E9-023D-6F42-871A-9EBFCD9A1C85}" type="pres">
      <dgm:prSet presAssocID="{16A15031-74F6-4D21-BB34-43916CA25573}" presName="connTx" presStyleLbl="parChTrans1D2" presStyleIdx="0" presStyleCnt="4"/>
      <dgm:spPr/>
    </dgm:pt>
    <dgm:pt modelId="{C06CE12C-F658-F34D-B376-C77AEA02C7F2}" type="pres">
      <dgm:prSet presAssocID="{7CB545B5-8699-41A7-B144-381FE24523D1}" presName="root2" presStyleCnt="0"/>
      <dgm:spPr/>
    </dgm:pt>
    <dgm:pt modelId="{6DEAA1B1-6906-D84F-9B21-4271168FE523}" type="pres">
      <dgm:prSet presAssocID="{7CB545B5-8699-41A7-B144-381FE24523D1}" presName="LevelTwoTextNode" presStyleLbl="node2" presStyleIdx="0" presStyleCnt="4">
        <dgm:presLayoutVars>
          <dgm:chPref val="3"/>
        </dgm:presLayoutVars>
      </dgm:prSet>
      <dgm:spPr/>
    </dgm:pt>
    <dgm:pt modelId="{97C0026B-B82A-514A-B457-FC23F775D0B3}" type="pres">
      <dgm:prSet presAssocID="{7CB545B5-8699-41A7-B144-381FE24523D1}" presName="level3hierChild" presStyleCnt="0"/>
      <dgm:spPr/>
    </dgm:pt>
    <dgm:pt modelId="{164865C4-72FD-3F42-9D7A-B070783D1F7A}" type="pres">
      <dgm:prSet presAssocID="{866C1C2D-4586-4693-82DC-B5341927D347}" presName="conn2-1" presStyleLbl="parChTrans1D2" presStyleIdx="1" presStyleCnt="4"/>
      <dgm:spPr/>
    </dgm:pt>
    <dgm:pt modelId="{C541CCA6-46C6-7347-A0B1-610F1B0EBDA3}" type="pres">
      <dgm:prSet presAssocID="{866C1C2D-4586-4693-82DC-B5341927D347}" presName="connTx" presStyleLbl="parChTrans1D2" presStyleIdx="1" presStyleCnt="4"/>
      <dgm:spPr/>
    </dgm:pt>
    <dgm:pt modelId="{648CD39F-CF5C-0947-BF24-839A4BF2DCD4}" type="pres">
      <dgm:prSet presAssocID="{795BC681-78FC-4B6C-A43F-E60D9C531667}" presName="root2" presStyleCnt="0"/>
      <dgm:spPr/>
    </dgm:pt>
    <dgm:pt modelId="{29E6F482-6A95-3346-A0DC-B27A1C5CC21D}" type="pres">
      <dgm:prSet presAssocID="{795BC681-78FC-4B6C-A43F-E60D9C531667}" presName="LevelTwoTextNode" presStyleLbl="node2" presStyleIdx="1" presStyleCnt="4">
        <dgm:presLayoutVars>
          <dgm:chPref val="3"/>
        </dgm:presLayoutVars>
      </dgm:prSet>
      <dgm:spPr/>
    </dgm:pt>
    <dgm:pt modelId="{0F04956B-AF0C-FB44-B75A-B018DB68EC2A}" type="pres">
      <dgm:prSet presAssocID="{795BC681-78FC-4B6C-A43F-E60D9C531667}" presName="level3hierChild" presStyleCnt="0"/>
      <dgm:spPr/>
    </dgm:pt>
    <dgm:pt modelId="{5CC1A432-3A7A-A34B-8456-857919133B79}" type="pres">
      <dgm:prSet presAssocID="{B7A1C735-3128-48B1-9388-365345B73FEF}" presName="conn2-1" presStyleLbl="parChTrans1D2" presStyleIdx="2" presStyleCnt="4"/>
      <dgm:spPr/>
    </dgm:pt>
    <dgm:pt modelId="{2BF1B7C2-A49F-314C-91EB-007B140883EB}" type="pres">
      <dgm:prSet presAssocID="{B7A1C735-3128-48B1-9388-365345B73FEF}" presName="connTx" presStyleLbl="parChTrans1D2" presStyleIdx="2" presStyleCnt="4"/>
      <dgm:spPr/>
    </dgm:pt>
    <dgm:pt modelId="{567227BD-F9AB-3741-A0BE-31F93491D40C}" type="pres">
      <dgm:prSet presAssocID="{AFE19710-0704-4029-9C53-3B5968F52D38}" presName="root2" presStyleCnt="0"/>
      <dgm:spPr/>
    </dgm:pt>
    <dgm:pt modelId="{A1333045-C61F-2B4F-84B7-02B2FE39490B}" type="pres">
      <dgm:prSet presAssocID="{AFE19710-0704-4029-9C53-3B5968F52D38}" presName="LevelTwoTextNode" presStyleLbl="node2" presStyleIdx="2" presStyleCnt="4">
        <dgm:presLayoutVars>
          <dgm:chPref val="3"/>
        </dgm:presLayoutVars>
      </dgm:prSet>
      <dgm:spPr/>
    </dgm:pt>
    <dgm:pt modelId="{FA9FD9A9-8F02-2B41-A7D1-8445AB2D4368}" type="pres">
      <dgm:prSet presAssocID="{AFE19710-0704-4029-9C53-3B5968F52D38}" presName="level3hierChild" presStyleCnt="0"/>
      <dgm:spPr/>
    </dgm:pt>
    <dgm:pt modelId="{9F73C2AC-9541-7E40-BE09-EB1A2DC9AF24}" type="pres">
      <dgm:prSet presAssocID="{B53C22CF-104D-404B-9ABE-9F497532E898}" presName="conn2-1" presStyleLbl="parChTrans1D2" presStyleIdx="3" presStyleCnt="4"/>
      <dgm:spPr/>
    </dgm:pt>
    <dgm:pt modelId="{0DB8AF14-C4FD-E142-A87B-6E9E4E95B2E5}" type="pres">
      <dgm:prSet presAssocID="{B53C22CF-104D-404B-9ABE-9F497532E898}" presName="connTx" presStyleLbl="parChTrans1D2" presStyleIdx="3" presStyleCnt="4"/>
      <dgm:spPr/>
    </dgm:pt>
    <dgm:pt modelId="{9D7C9634-7B15-1440-9951-737E0047B146}" type="pres">
      <dgm:prSet presAssocID="{05BF4CAE-C21C-420A-ACBB-48A8D12C6F48}" presName="root2" presStyleCnt="0"/>
      <dgm:spPr/>
    </dgm:pt>
    <dgm:pt modelId="{F5595400-8734-ED47-AB14-77264AC1F838}" type="pres">
      <dgm:prSet presAssocID="{05BF4CAE-C21C-420A-ACBB-48A8D12C6F48}" presName="LevelTwoTextNode" presStyleLbl="node2" presStyleIdx="3" presStyleCnt="4">
        <dgm:presLayoutVars>
          <dgm:chPref val="3"/>
        </dgm:presLayoutVars>
      </dgm:prSet>
      <dgm:spPr/>
    </dgm:pt>
    <dgm:pt modelId="{35E91839-6137-2346-9369-E78A929E6221}" type="pres">
      <dgm:prSet presAssocID="{05BF4CAE-C21C-420A-ACBB-48A8D12C6F48}" presName="level3hierChild" presStyleCnt="0"/>
      <dgm:spPr/>
    </dgm:pt>
    <dgm:pt modelId="{A6935250-9892-F149-B039-12D3412B0D90}" type="pres">
      <dgm:prSet presAssocID="{BE8A0958-C706-4EF6-A2CF-518540605DAD}" presName="root1" presStyleCnt="0"/>
      <dgm:spPr/>
    </dgm:pt>
    <dgm:pt modelId="{65DABF87-C7A4-6241-9FE0-521DC53F6F1F}" type="pres">
      <dgm:prSet presAssocID="{BE8A0958-C706-4EF6-A2CF-518540605DAD}" presName="LevelOneTextNode" presStyleLbl="node0" presStyleIdx="1" presStyleCnt="2" custLinFactNeighborY="57609">
        <dgm:presLayoutVars>
          <dgm:chPref val="3"/>
        </dgm:presLayoutVars>
      </dgm:prSet>
      <dgm:spPr/>
    </dgm:pt>
    <dgm:pt modelId="{BC373C5B-8AB9-334D-ABEA-869538D0F9F4}" type="pres">
      <dgm:prSet presAssocID="{BE8A0958-C706-4EF6-A2CF-518540605DAD}" presName="level2hierChild" presStyleCnt="0"/>
      <dgm:spPr/>
    </dgm:pt>
  </dgm:ptLst>
  <dgm:cxnLst>
    <dgm:cxn modelId="{5433E100-9B3A-3245-B88B-70A93B7B411A}" type="presOf" srcId="{05BF4CAE-C21C-420A-ACBB-48A8D12C6F48}" destId="{F5595400-8734-ED47-AB14-77264AC1F838}" srcOrd="0" destOrd="0" presId="urn:microsoft.com/office/officeart/2005/8/layout/hierarchy2"/>
    <dgm:cxn modelId="{92318D0B-0BCC-E445-9AFB-87862B09CD79}" type="presOf" srcId="{B7A1C735-3128-48B1-9388-365345B73FEF}" destId="{2BF1B7C2-A49F-314C-91EB-007B140883EB}" srcOrd="1" destOrd="0" presId="urn:microsoft.com/office/officeart/2005/8/layout/hierarchy2"/>
    <dgm:cxn modelId="{11C00011-5E9B-ED41-B58E-042FB8E1EA88}" type="presOf" srcId="{5271DC58-65D5-4D68-8415-ED03822429C5}" destId="{CF53E9B0-B56C-0E48-BAE0-D5F12353DAA1}" srcOrd="0" destOrd="0" presId="urn:microsoft.com/office/officeart/2005/8/layout/hierarchy2"/>
    <dgm:cxn modelId="{28F35012-1CF8-3F46-94B4-60B5B858062D}" type="presOf" srcId="{16A15031-74F6-4D21-BB34-43916CA25573}" destId="{2A5A8376-D9D2-3B43-B75D-9B19481F4D7C}" srcOrd="0" destOrd="0" presId="urn:microsoft.com/office/officeart/2005/8/layout/hierarchy2"/>
    <dgm:cxn modelId="{75234B1B-86D8-974E-9C0E-13ECE26B1BC6}" type="presOf" srcId="{BE8A0958-C706-4EF6-A2CF-518540605DAD}" destId="{65DABF87-C7A4-6241-9FE0-521DC53F6F1F}" srcOrd="0" destOrd="0" presId="urn:microsoft.com/office/officeart/2005/8/layout/hierarchy2"/>
    <dgm:cxn modelId="{EC93161C-0D1B-2B42-89F3-3F305F0F278C}" type="presOf" srcId="{AFE19710-0704-4029-9C53-3B5968F52D38}" destId="{A1333045-C61F-2B4F-84B7-02B2FE39490B}" srcOrd="0" destOrd="0" presId="urn:microsoft.com/office/officeart/2005/8/layout/hierarchy2"/>
    <dgm:cxn modelId="{235ECC3C-CC07-8343-ABD5-C81674921237}" type="presOf" srcId="{866C1C2D-4586-4693-82DC-B5341927D347}" destId="{164865C4-72FD-3F42-9D7A-B070783D1F7A}" srcOrd="0" destOrd="0" presId="urn:microsoft.com/office/officeart/2005/8/layout/hierarchy2"/>
    <dgm:cxn modelId="{A933665A-B359-8D41-800D-06D30CDA5BCC}" type="presOf" srcId="{866C1C2D-4586-4693-82DC-B5341927D347}" destId="{C541CCA6-46C6-7347-A0B1-610F1B0EBDA3}" srcOrd="1" destOrd="0" presId="urn:microsoft.com/office/officeart/2005/8/layout/hierarchy2"/>
    <dgm:cxn modelId="{D880EA5B-98E2-4254-A4C4-D73DA82C802E}" srcId="{A8E86F90-CC5F-4040-82C9-F84E5C555851}" destId="{AFE19710-0704-4029-9C53-3B5968F52D38}" srcOrd="2" destOrd="0" parTransId="{B7A1C735-3128-48B1-9388-365345B73FEF}" sibTransId="{3CAF412A-1DB7-4865-8F8C-BD76BDD06E93}"/>
    <dgm:cxn modelId="{E7F58477-A106-461A-991F-65598072430F}" srcId="{5271DC58-65D5-4D68-8415-ED03822429C5}" destId="{BE8A0958-C706-4EF6-A2CF-518540605DAD}" srcOrd="1" destOrd="0" parTransId="{F9A3B55D-45E4-4B54-BCA9-1505F85ECD95}" sibTransId="{E07DB398-51D4-4B08-9A11-66A752E590CA}"/>
    <dgm:cxn modelId="{78520685-8C33-4E5E-9676-840AB254F5B0}" srcId="{A8E86F90-CC5F-4040-82C9-F84E5C555851}" destId="{7CB545B5-8699-41A7-B144-381FE24523D1}" srcOrd="0" destOrd="0" parTransId="{16A15031-74F6-4D21-BB34-43916CA25573}" sibTransId="{365A7B4B-568C-4FFA-884D-E906A671A1DD}"/>
    <dgm:cxn modelId="{AEA3AF97-8759-3947-8CDD-B5EC647C0C64}" type="presOf" srcId="{795BC681-78FC-4B6C-A43F-E60D9C531667}" destId="{29E6F482-6A95-3346-A0DC-B27A1C5CC21D}" srcOrd="0" destOrd="0" presId="urn:microsoft.com/office/officeart/2005/8/layout/hierarchy2"/>
    <dgm:cxn modelId="{8381429A-AAEF-0F44-BDE8-2141346FFD52}" type="presOf" srcId="{B53C22CF-104D-404B-9ABE-9F497532E898}" destId="{0DB8AF14-C4FD-E142-A87B-6E9E4E95B2E5}" srcOrd="1" destOrd="0" presId="urn:microsoft.com/office/officeart/2005/8/layout/hierarchy2"/>
    <dgm:cxn modelId="{EBDC229D-0694-EE4D-955D-C545A9667643}" type="presOf" srcId="{16A15031-74F6-4D21-BB34-43916CA25573}" destId="{7A4219E9-023D-6F42-871A-9EBFCD9A1C85}" srcOrd="1" destOrd="0" presId="urn:microsoft.com/office/officeart/2005/8/layout/hierarchy2"/>
    <dgm:cxn modelId="{DBEEBC9F-9A50-4A45-80DF-F463EC96DF07}" srcId="{A8E86F90-CC5F-4040-82C9-F84E5C555851}" destId="{05BF4CAE-C21C-420A-ACBB-48A8D12C6F48}" srcOrd="3" destOrd="0" parTransId="{B53C22CF-104D-404B-9ABE-9F497532E898}" sibTransId="{3DE6B396-D6A1-4A79-A8BD-15F0E1346A91}"/>
    <dgm:cxn modelId="{F8C276A0-B513-6641-A74B-6528EB1B7879}" type="presOf" srcId="{B7A1C735-3128-48B1-9388-365345B73FEF}" destId="{5CC1A432-3A7A-A34B-8456-857919133B79}" srcOrd="0" destOrd="0" presId="urn:microsoft.com/office/officeart/2005/8/layout/hierarchy2"/>
    <dgm:cxn modelId="{884D23A9-304C-48B3-95C7-BA8A283E627D}" srcId="{5271DC58-65D5-4D68-8415-ED03822429C5}" destId="{A8E86F90-CC5F-4040-82C9-F84E5C555851}" srcOrd="0" destOrd="0" parTransId="{4D96C29D-E55D-4901-AB6D-0163E0CFDE01}" sibTransId="{F285CAE9-0D47-4AA9-91EE-42CC3762DE29}"/>
    <dgm:cxn modelId="{2EB1BCBD-BBAF-6149-975A-9B9C05250DE3}" type="presOf" srcId="{B53C22CF-104D-404B-9ABE-9F497532E898}" destId="{9F73C2AC-9541-7E40-BE09-EB1A2DC9AF24}" srcOrd="0" destOrd="0" presId="urn:microsoft.com/office/officeart/2005/8/layout/hierarchy2"/>
    <dgm:cxn modelId="{2842D7CC-A409-354D-B2B7-A1A506E2B3E1}" type="presOf" srcId="{7CB545B5-8699-41A7-B144-381FE24523D1}" destId="{6DEAA1B1-6906-D84F-9B21-4271168FE523}" srcOrd="0" destOrd="0" presId="urn:microsoft.com/office/officeart/2005/8/layout/hierarchy2"/>
    <dgm:cxn modelId="{710F53EA-616E-4C7B-BF91-EA055347A993}" srcId="{A8E86F90-CC5F-4040-82C9-F84E5C555851}" destId="{795BC681-78FC-4B6C-A43F-E60D9C531667}" srcOrd="1" destOrd="0" parTransId="{866C1C2D-4586-4693-82DC-B5341927D347}" sibTransId="{A62AF1CC-CB63-42EB-BA7A-1C023E42F90D}"/>
    <dgm:cxn modelId="{996CA9F6-805A-C44D-A8F2-F26C003C9C40}" type="presOf" srcId="{A8E86F90-CC5F-4040-82C9-F84E5C555851}" destId="{F3B223EF-3099-564A-9327-80E725608EFD}" srcOrd="0" destOrd="0" presId="urn:microsoft.com/office/officeart/2005/8/layout/hierarchy2"/>
    <dgm:cxn modelId="{EDF0BD37-3AF8-884F-99DB-B9A3E40B8D10}" type="presParOf" srcId="{CF53E9B0-B56C-0E48-BAE0-D5F12353DAA1}" destId="{8EFE0730-7571-004B-BACB-E2D1FAFD01D2}" srcOrd="0" destOrd="0" presId="urn:microsoft.com/office/officeart/2005/8/layout/hierarchy2"/>
    <dgm:cxn modelId="{3E936BA7-1B53-794F-9D93-9A540CCD1DC4}" type="presParOf" srcId="{8EFE0730-7571-004B-BACB-E2D1FAFD01D2}" destId="{F3B223EF-3099-564A-9327-80E725608EFD}" srcOrd="0" destOrd="0" presId="urn:microsoft.com/office/officeart/2005/8/layout/hierarchy2"/>
    <dgm:cxn modelId="{E072CE86-5067-E64B-9BF8-34E87B3C82D5}" type="presParOf" srcId="{8EFE0730-7571-004B-BACB-E2D1FAFD01D2}" destId="{6B1CCC38-DDF5-0B48-93A3-BD15F863F1A1}" srcOrd="1" destOrd="0" presId="urn:microsoft.com/office/officeart/2005/8/layout/hierarchy2"/>
    <dgm:cxn modelId="{4AF90514-1355-F146-B6B9-7D8D4D5AB4D2}" type="presParOf" srcId="{6B1CCC38-DDF5-0B48-93A3-BD15F863F1A1}" destId="{2A5A8376-D9D2-3B43-B75D-9B19481F4D7C}" srcOrd="0" destOrd="0" presId="urn:microsoft.com/office/officeart/2005/8/layout/hierarchy2"/>
    <dgm:cxn modelId="{56C4F479-D4FE-5A43-9D13-FAF2EE002832}" type="presParOf" srcId="{2A5A8376-D9D2-3B43-B75D-9B19481F4D7C}" destId="{7A4219E9-023D-6F42-871A-9EBFCD9A1C85}" srcOrd="0" destOrd="0" presId="urn:microsoft.com/office/officeart/2005/8/layout/hierarchy2"/>
    <dgm:cxn modelId="{105367F1-A7A8-8340-A23F-B486ECB4F253}" type="presParOf" srcId="{6B1CCC38-DDF5-0B48-93A3-BD15F863F1A1}" destId="{C06CE12C-F658-F34D-B376-C77AEA02C7F2}" srcOrd="1" destOrd="0" presId="urn:microsoft.com/office/officeart/2005/8/layout/hierarchy2"/>
    <dgm:cxn modelId="{B49F24FA-810A-FA4F-B33C-1BC0A93C2D33}" type="presParOf" srcId="{C06CE12C-F658-F34D-B376-C77AEA02C7F2}" destId="{6DEAA1B1-6906-D84F-9B21-4271168FE523}" srcOrd="0" destOrd="0" presId="urn:microsoft.com/office/officeart/2005/8/layout/hierarchy2"/>
    <dgm:cxn modelId="{F05766ED-B07A-AD4D-B858-2D0C43A43C3F}" type="presParOf" srcId="{C06CE12C-F658-F34D-B376-C77AEA02C7F2}" destId="{97C0026B-B82A-514A-B457-FC23F775D0B3}" srcOrd="1" destOrd="0" presId="urn:microsoft.com/office/officeart/2005/8/layout/hierarchy2"/>
    <dgm:cxn modelId="{FA867329-DD34-9849-B5A1-93778BF11331}" type="presParOf" srcId="{6B1CCC38-DDF5-0B48-93A3-BD15F863F1A1}" destId="{164865C4-72FD-3F42-9D7A-B070783D1F7A}" srcOrd="2" destOrd="0" presId="urn:microsoft.com/office/officeart/2005/8/layout/hierarchy2"/>
    <dgm:cxn modelId="{76E2B918-5FB4-E440-A280-1276F8F05FCC}" type="presParOf" srcId="{164865C4-72FD-3F42-9D7A-B070783D1F7A}" destId="{C541CCA6-46C6-7347-A0B1-610F1B0EBDA3}" srcOrd="0" destOrd="0" presId="urn:microsoft.com/office/officeart/2005/8/layout/hierarchy2"/>
    <dgm:cxn modelId="{5703753F-D9D5-794F-88FE-E8B7BC612D0D}" type="presParOf" srcId="{6B1CCC38-DDF5-0B48-93A3-BD15F863F1A1}" destId="{648CD39F-CF5C-0947-BF24-839A4BF2DCD4}" srcOrd="3" destOrd="0" presId="urn:microsoft.com/office/officeart/2005/8/layout/hierarchy2"/>
    <dgm:cxn modelId="{B74C296F-9D6D-0E4F-A8E6-14E691037F4B}" type="presParOf" srcId="{648CD39F-CF5C-0947-BF24-839A4BF2DCD4}" destId="{29E6F482-6A95-3346-A0DC-B27A1C5CC21D}" srcOrd="0" destOrd="0" presId="urn:microsoft.com/office/officeart/2005/8/layout/hierarchy2"/>
    <dgm:cxn modelId="{0AB12D55-FC26-BA45-A76F-755B1C2D0BC0}" type="presParOf" srcId="{648CD39F-CF5C-0947-BF24-839A4BF2DCD4}" destId="{0F04956B-AF0C-FB44-B75A-B018DB68EC2A}" srcOrd="1" destOrd="0" presId="urn:microsoft.com/office/officeart/2005/8/layout/hierarchy2"/>
    <dgm:cxn modelId="{90000E89-DD40-8D4C-8EAD-6C2851903319}" type="presParOf" srcId="{6B1CCC38-DDF5-0B48-93A3-BD15F863F1A1}" destId="{5CC1A432-3A7A-A34B-8456-857919133B79}" srcOrd="4" destOrd="0" presId="urn:microsoft.com/office/officeart/2005/8/layout/hierarchy2"/>
    <dgm:cxn modelId="{C25CD303-7DBF-6949-817B-7D2C4FE65D76}" type="presParOf" srcId="{5CC1A432-3A7A-A34B-8456-857919133B79}" destId="{2BF1B7C2-A49F-314C-91EB-007B140883EB}" srcOrd="0" destOrd="0" presId="urn:microsoft.com/office/officeart/2005/8/layout/hierarchy2"/>
    <dgm:cxn modelId="{7795AE11-E6F2-BD4D-BEEC-499F60914334}" type="presParOf" srcId="{6B1CCC38-DDF5-0B48-93A3-BD15F863F1A1}" destId="{567227BD-F9AB-3741-A0BE-31F93491D40C}" srcOrd="5" destOrd="0" presId="urn:microsoft.com/office/officeart/2005/8/layout/hierarchy2"/>
    <dgm:cxn modelId="{936D2E77-0B67-2F48-AAD4-641A5A0B186A}" type="presParOf" srcId="{567227BD-F9AB-3741-A0BE-31F93491D40C}" destId="{A1333045-C61F-2B4F-84B7-02B2FE39490B}" srcOrd="0" destOrd="0" presId="urn:microsoft.com/office/officeart/2005/8/layout/hierarchy2"/>
    <dgm:cxn modelId="{0DB5BA31-D9A8-CF4B-9ADD-F35F3C68D8C0}" type="presParOf" srcId="{567227BD-F9AB-3741-A0BE-31F93491D40C}" destId="{FA9FD9A9-8F02-2B41-A7D1-8445AB2D4368}" srcOrd="1" destOrd="0" presId="urn:microsoft.com/office/officeart/2005/8/layout/hierarchy2"/>
    <dgm:cxn modelId="{34717D8D-3ACC-F745-ABC8-3E512205A3CF}" type="presParOf" srcId="{6B1CCC38-DDF5-0B48-93A3-BD15F863F1A1}" destId="{9F73C2AC-9541-7E40-BE09-EB1A2DC9AF24}" srcOrd="6" destOrd="0" presId="urn:microsoft.com/office/officeart/2005/8/layout/hierarchy2"/>
    <dgm:cxn modelId="{6A277050-6BB3-774C-9828-66C5A666F5B7}" type="presParOf" srcId="{9F73C2AC-9541-7E40-BE09-EB1A2DC9AF24}" destId="{0DB8AF14-C4FD-E142-A87B-6E9E4E95B2E5}" srcOrd="0" destOrd="0" presId="urn:microsoft.com/office/officeart/2005/8/layout/hierarchy2"/>
    <dgm:cxn modelId="{77C4803F-F0E2-5944-90F8-58C808C21AEB}" type="presParOf" srcId="{6B1CCC38-DDF5-0B48-93A3-BD15F863F1A1}" destId="{9D7C9634-7B15-1440-9951-737E0047B146}" srcOrd="7" destOrd="0" presId="urn:microsoft.com/office/officeart/2005/8/layout/hierarchy2"/>
    <dgm:cxn modelId="{810A6F5F-92A9-9145-8000-C92605523EC7}" type="presParOf" srcId="{9D7C9634-7B15-1440-9951-737E0047B146}" destId="{F5595400-8734-ED47-AB14-77264AC1F838}" srcOrd="0" destOrd="0" presId="urn:microsoft.com/office/officeart/2005/8/layout/hierarchy2"/>
    <dgm:cxn modelId="{3FC4D5B4-1A83-4941-AC4B-71469B7794EC}" type="presParOf" srcId="{9D7C9634-7B15-1440-9951-737E0047B146}" destId="{35E91839-6137-2346-9369-E78A929E6221}" srcOrd="1" destOrd="0" presId="urn:microsoft.com/office/officeart/2005/8/layout/hierarchy2"/>
    <dgm:cxn modelId="{AD65A55B-8BFA-E345-99C6-4E3F41C8C41B}" type="presParOf" srcId="{CF53E9B0-B56C-0E48-BAE0-D5F12353DAA1}" destId="{A6935250-9892-F149-B039-12D3412B0D90}" srcOrd="1" destOrd="0" presId="urn:microsoft.com/office/officeart/2005/8/layout/hierarchy2"/>
    <dgm:cxn modelId="{28E3C597-23E3-204E-BF8B-1F116AE52017}" type="presParOf" srcId="{A6935250-9892-F149-B039-12D3412B0D90}" destId="{65DABF87-C7A4-6241-9FE0-521DC53F6F1F}" srcOrd="0" destOrd="0" presId="urn:microsoft.com/office/officeart/2005/8/layout/hierarchy2"/>
    <dgm:cxn modelId="{93861157-32B5-DE40-B6B5-135DF4CFC04B}" type="presParOf" srcId="{A6935250-9892-F149-B039-12D3412B0D90}" destId="{BC373C5B-8AB9-334D-ABEA-869538D0F9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FCACE-1222-4E27-89CD-FDECE67872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214744-C91F-40C8-904A-CE7DD5AF076D}">
      <dgm:prSet/>
      <dgm:spPr/>
      <dgm:t>
        <a:bodyPr/>
        <a:lstStyle/>
        <a:p>
          <a:r>
            <a:rPr lang="en-US" i="1"/>
            <a:t>“Given school-wide implementation of PBIS with fidelity, we will decrease the number of student suspensions and expulsions by 10% by the end of the school year.” </a:t>
          </a:r>
          <a:endParaRPr lang="en-US"/>
        </a:p>
      </dgm:t>
    </dgm:pt>
    <dgm:pt modelId="{85FC486E-26B1-4DDC-A3C1-1F585B9A616F}" type="parTrans" cxnId="{FE7F358E-121E-4AA7-8506-9DDC265E7050}">
      <dgm:prSet/>
      <dgm:spPr/>
      <dgm:t>
        <a:bodyPr/>
        <a:lstStyle/>
        <a:p>
          <a:endParaRPr lang="en-US"/>
        </a:p>
      </dgm:t>
    </dgm:pt>
    <dgm:pt modelId="{B8D160BB-9CEB-420C-9DC6-DFFE9688D0A0}" type="sibTrans" cxnId="{FE7F358E-121E-4AA7-8506-9DDC265E7050}">
      <dgm:prSet/>
      <dgm:spPr/>
      <dgm:t>
        <a:bodyPr/>
        <a:lstStyle/>
        <a:p>
          <a:endParaRPr lang="en-US"/>
        </a:p>
      </dgm:t>
    </dgm:pt>
    <dgm:pt modelId="{70981840-282A-410B-8BF7-459A295B0538}">
      <dgm:prSet/>
      <dgm:spPr/>
      <dgm:t>
        <a:bodyPr/>
        <a:lstStyle/>
        <a:p>
          <a:r>
            <a:rPr lang="en-US" i="1"/>
            <a:t>“As a result of completing a school climate survey for staff, students, and family members, improvements in three priority areas will be made by the end of the year.” </a:t>
          </a:r>
          <a:endParaRPr lang="en-US"/>
        </a:p>
      </dgm:t>
    </dgm:pt>
    <dgm:pt modelId="{9F695A33-4A15-4BA6-A842-50D3F4F7FCB9}" type="parTrans" cxnId="{21CE2711-3206-4F75-A22D-62709D060C46}">
      <dgm:prSet/>
      <dgm:spPr/>
      <dgm:t>
        <a:bodyPr/>
        <a:lstStyle/>
        <a:p>
          <a:endParaRPr lang="en-US"/>
        </a:p>
      </dgm:t>
    </dgm:pt>
    <dgm:pt modelId="{60EE4F57-40B7-4D70-B0FA-5154DBEADA1D}" type="sibTrans" cxnId="{21CE2711-3206-4F75-A22D-62709D060C46}">
      <dgm:prSet/>
      <dgm:spPr/>
      <dgm:t>
        <a:bodyPr/>
        <a:lstStyle/>
        <a:p>
          <a:endParaRPr lang="en-US"/>
        </a:p>
      </dgm:t>
    </dgm:pt>
    <dgm:pt modelId="{C6D8C070-3A80-AA47-8C43-6588B728851B}" type="pres">
      <dgm:prSet presAssocID="{867FCACE-1222-4E27-89CD-FDECE67872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26DB79-6D68-3644-8CF9-57E313747825}" type="pres">
      <dgm:prSet presAssocID="{5E214744-C91F-40C8-904A-CE7DD5AF076D}" presName="hierRoot1" presStyleCnt="0"/>
      <dgm:spPr/>
    </dgm:pt>
    <dgm:pt modelId="{F216228B-3B79-9543-9991-2C4CA2411A1C}" type="pres">
      <dgm:prSet presAssocID="{5E214744-C91F-40C8-904A-CE7DD5AF076D}" presName="composite" presStyleCnt="0"/>
      <dgm:spPr/>
    </dgm:pt>
    <dgm:pt modelId="{D9D23829-5141-A641-8EEF-E8FA0E99D4D6}" type="pres">
      <dgm:prSet presAssocID="{5E214744-C91F-40C8-904A-CE7DD5AF076D}" presName="background" presStyleLbl="node0" presStyleIdx="0" presStyleCnt="2"/>
      <dgm:spPr/>
    </dgm:pt>
    <dgm:pt modelId="{6153756A-84F9-E046-8B61-E54F367A5B67}" type="pres">
      <dgm:prSet presAssocID="{5E214744-C91F-40C8-904A-CE7DD5AF076D}" presName="text" presStyleLbl="fgAcc0" presStyleIdx="0" presStyleCnt="2">
        <dgm:presLayoutVars>
          <dgm:chPref val="3"/>
        </dgm:presLayoutVars>
      </dgm:prSet>
      <dgm:spPr/>
    </dgm:pt>
    <dgm:pt modelId="{11A592B5-EC62-CB49-9C6A-59232D2B8E9B}" type="pres">
      <dgm:prSet presAssocID="{5E214744-C91F-40C8-904A-CE7DD5AF076D}" presName="hierChild2" presStyleCnt="0"/>
      <dgm:spPr/>
    </dgm:pt>
    <dgm:pt modelId="{12D23E91-D44C-4648-8D46-837E8F2247C5}" type="pres">
      <dgm:prSet presAssocID="{70981840-282A-410B-8BF7-459A295B0538}" presName="hierRoot1" presStyleCnt="0"/>
      <dgm:spPr/>
    </dgm:pt>
    <dgm:pt modelId="{8AE52A84-3235-DB4A-8BE5-D4F15FFB631D}" type="pres">
      <dgm:prSet presAssocID="{70981840-282A-410B-8BF7-459A295B0538}" presName="composite" presStyleCnt="0"/>
      <dgm:spPr/>
    </dgm:pt>
    <dgm:pt modelId="{06240B4D-2788-9C40-BA03-E6E492B69282}" type="pres">
      <dgm:prSet presAssocID="{70981840-282A-410B-8BF7-459A295B0538}" presName="background" presStyleLbl="node0" presStyleIdx="1" presStyleCnt="2"/>
      <dgm:spPr/>
    </dgm:pt>
    <dgm:pt modelId="{AB29EE56-824E-F24D-834B-257EF9CB264B}" type="pres">
      <dgm:prSet presAssocID="{70981840-282A-410B-8BF7-459A295B0538}" presName="text" presStyleLbl="fgAcc0" presStyleIdx="1" presStyleCnt="2">
        <dgm:presLayoutVars>
          <dgm:chPref val="3"/>
        </dgm:presLayoutVars>
      </dgm:prSet>
      <dgm:spPr/>
    </dgm:pt>
    <dgm:pt modelId="{CC0B6B14-4FFB-FC4B-90E6-CDBE594270AD}" type="pres">
      <dgm:prSet presAssocID="{70981840-282A-410B-8BF7-459A295B0538}" presName="hierChild2" presStyleCnt="0"/>
      <dgm:spPr/>
    </dgm:pt>
  </dgm:ptLst>
  <dgm:cxnLst>
    <dgm:cxn modelId="{21CE2711-3206-4F75-A22D-62709D060C46}" srcId="{867FCACE-1222-4E27-89CD-FDECE67872BD}" destId="{70981840-282A-410B-8BF7-459A295B0538}" srcOrd="1" destOrd="0" parTransId="{9F695A33-4A15-4BA6-A842-50D3F4F7FCB9}" sibTransId="{60EE4F57-40B7-4D70-B0FA-5154DBEADA1D}"/>
    <dgm:cxn modelId="{D03A6748-74A0-0846-B054-85EEA7582413}" type="presOf" srcId="{70981840-282A-410B-8BF7-459A295B0538}" destId="{AB29EE56-824E-F24D-834B-257EF9CB264B}" srcOrd="0" destOrd="0" presId="urn:microsoft.com/office/officeart/2005/8/layout/hierarchy1"/>
    <dgm:cxn modelId="{FE7F358E-121E-4AA7-8506-9DDC265E7050}" srcId="{867FCACE-1222-4E27-89CD-FDECE67872BD}" destId="{5E214744-C91F-40C8-904A-CE7DD5AF076D}" srcOrd="0" destOrd="0" parTransId="{85FC486E-26B1-4DDC-A3C1-1F585B9A616F}" sibTransId="{B8D160BB-9CEB-420C-9DC6-DFFE9688D0A0}"/>
    <dgm:cxn modelId="{1271DDC8-298C-924B-AE37-F322CE8EBD90}" type="presOf" srcId="{5E214744-C91F-40C8-904A-CE7DD5AF076D}" destId="{6153756A-84F9-E046-8B61-E54F367A5B67}" srcOrd="0" destOrd="0" presId="urn:microsoft.com/office/officeart/2005/8/layout/hierarchy1"/>
    <dgm:cxn modelId="{6CEE91F6-ED98-5D41-B335-E7CA39A9CDDC}" type="presOf" srcId="{867FCACE-1222-4E27-89CD-FDECE67872BD}" destId="{C6D8C070-3A80-AA47-8C43-6588B728851B}" srcOrd="0" destOrd="0" presId="urn:microsoft.com/office/officeart/2005/8/layout/hierarchy1"/>
    <dgm:cxn modelId="{8DC9FAEB-CA7B-F14D-81DF-B0CB9233C897}" type="presParOf" srcId="{C6D8C070-3A80-AA47-8C43-6588B728851B}" destId="{8E26DB79-6D68-3644-8CF9-57E313747825}" srcOrd="0" destOrd="0" presId="urn:microsoft.com/office/officeart/2005/8/layout/hierarchy1"/>
    <dgm:cxn modelId="{36F3B257-AEE2-124C-9DF9-798C9F9D17DC}" type="presParOf" srcId="{8E26DB79-6D68-3644-8CF9-57E313747825}" destId="{F216228B-3B79-9543-9991-2C4CA2411A1C}" srcOrd="0" destOrd="0" presId="urn:microsoft.com/office/officeart/2005/8/layout/hierarchy1"/>
    <dgm:cxn modelId="{5F5A4100-A880-E14F-BFB8-AED8E6743FAA}" type="presParOf" srcId="{F216228B-3B79-9543-9991-2C4CA2411A1C}" destId="{D9D23829-5141-A641-8EEF-E8FA0E99D4D6}" srcOrd="0" destOrd="0" presId="urn:microsoft.com/office/officeart/2005/8/layout/hierarchy1"/>
    <dgm:cxn modelId="{D19EBC47-6296-C14A-8278-76A9A8011A27}" type="presParOf" srcId="{F216228B-3B79-9543-9991-2C4CA2411A1C}" destId="{6153756A-84F9-E046-8B61-E54F367A5B67}" srcOrd="1" destOrd="0" presId="urn:microsoft.com/office/officeart/2005/8/layout/hierarchy1"/>
    <dgm:cxn modelId="{7D7982F0-56BF-2040-8A6E-AF619DC0DAFB}" type="presParOf" srcId="{8E26DB79-6D68-3644-8CF9-57E313747825}" destId="{11A592B5-EC62-CB49-9C6A-59232D2B8E9B}" srcOrd="1" destOrd="0" presId="urn:microsoft.com/office/officeart/2005/8/layout/hierarchy1"/>
    <dgm:cxn modelId="{71C5B063-9347-9241-9B73-3211AB88761E}" type="presParOf" srcId="{C6D8C070-3A80-AA47-8C43-6588B728851B}" destId="{12D23E91-D44C-4648-8D46-837E8F2247C5}" srcOrd="1" destOrd="0" presId="urn:microsoft.com/office/officeart/2005/8/layout/hierarchy1"/>
    <dgm:cxn modelId="{3285E57A-FB8A-C14B-9E26-073C7DCD3D9E}" type="presParOf" srcId="{12D23E91-D44C-4648-8D46-837E8F2247C5}" destId="{8AE52A84-3235-DB4A-8BE5-D4F15FFB631D}" srcOrd="0" destOrd="0" presId="urn:microsoft.com/office/officeart/2005/8/layout/hierarchy1"/>
    <dgm:cxn modelId="{F7C9BBA7-D50F-2F47-AF94-1D1832061DB0}" type="presParOf" srcId="{8AE52A84-3235-DB4A-8BE5-D4F15FFB631D}" destId="{06240B4D-2788-9C40-BA03-E6E492B69282}" srcOrd="0" destOrd="0" presId="urn:microsoft.com/office/officeart/2005/8/layout/hierarchy1"/>
    <dgm:cxn modelId="{A34A3F76-50F5-954D-9E0A-A5E4A2023367}" type="presParOf" srcId="{8AE52A84-3235-DB4A-8BE5-D4F15FFB631D}" destId="{AB29EE56-824E-F24D-834B-257EF9CB264B}" srcOrd="1" destOrd="0" presId="urn:microsoft.com/office/officeart/2005/8/layout/hierarchy1"/>
    <dgm:cxn modelId="{40A1FE1A-7D46-734A-953F-E776D937F2EE}" type="presParOf" srcId="{12D23E91-D44C-4648-8D46-837E8F2247C5}" destId="{CC0B6B14-4FFB-FC4B-90E6-CDBE594270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7F731-C764-3F47-A256-B150C8953B46}">
      <dsp:nvSpPr>
        <dsp:cNvPr id="0" name=""/>
        <dsp:cNvSpPr/>
      </dsp:nvSpPr>
      <dsp:spPr>
        <a:xfrm>
          <a:off x="2348864" y="2047"/>
          <a:ext cx="9395459" cy="8983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Acknowledging our context</a:t>
          </a:r>
        </a:p>
      </dsp:txBody>
      <dsp:txXfrm>
        <a:off x="2348864" y="2047"/>
        <a:ext cx="9395459" cy="898387"/>
      </dsp:txXfrm>
    </dsp:sp>
    <dsp:sp modelId="{076E8D42-EBD1-4549-882B-DD12654FC5C3}">
      <dsp:nvSpPr>
        <dsp:cNvPr id="0" name=""/>
        <dsp:cNvSpPr/>
      </dsp:nvSpPr>
      <dsp:spPr>
        <a:xfrm>
          <a:off x="0" y="2047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Acknowledging</a:t>
          </a:r>
        </a:p>
      </dsp:txBody>
      <dsp:txXfrm>
        <a:off x="0" y="2047"/>
        <a:ext cx="2348864" cy="898387"/>
      </dsp:txXfrm>
    </dsp:sp>
    <dsp:sp modelId="{532EAF25-BA3E-5641-9F91-4FD0FF1E9C61}">
      <dsp:nvSpPr>
        <dsp:cNvPr id="0" name=""/>
        <dsp:cNvSpPr/>
      </dsp:nvSpPr>
      <dsp:spPr>
        <a:xfrm>
          <a:off x="2348864" y="954338"/>
          <a:ext cx="9395459" cy="8983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Establishing outcomes for action planning</a:t>
          </a:r>
        </a:p>
      </dsp:txBody>
      <dsp:txXfrm>
        <a:off x="2348864" y="954338"/>
        <a:ext cx="9395459" cy="898387"/>
      </dsp:txXfrm>
    </dsp:sp>
    <dsp:sp modelId="{0BC99BA7-295E-7148-B2F4-A63D72D3A47A}">
      <dsp:nvSpPr>
        <dsp:cNvPr id="0" name=""/>
        <dsp:cNvSpPr/>
      </dsp:nvSpPr>
      <dsp:spPr>
        <a:xfrm>
          <a:off x="0" y="954338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Establishing</a:t>
          </a:r>
        </a:p>
      </dsp:txBody>
      <dsp:txXfrm>
        <a:off x="0" y="954338"/>
        <a:ext cx="2348864" cy="898387"/>
      </dsp:txXfrm>
    </dsp:sp>
    <dsp:sp modelId="{1003F7EB-2203-004C-8233-E33048103330}">
      <dsp:nvSpPr>
        <dsp:cNvPr id="0" name=""/>
        <dsp:cNvSpPr/>
      </dsp:nvSpPr>
      <dsp:spPr>
        <a:xfrm>
          <a:off x="2348864" y="1906629"/>
          <a:ext cx="9395459" cy="89838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Understanding and accessing the TFI and SAS</a:t>
          </a:r>
        </a:p>
      </dsp:txBody>
      <dsp:txXfrm>
        <a:off x="2348864" y="1906629"/>
        <a:ext cx="9395459" cy="898387"/>
      </dsp:txXfrm>
    </dsp:sp>
    <dsp:sp modelId="{C752C7C2-D67E-A143-9555-20AF307B6B3F}">
      <dsp:nvSpPr>
        <dsp:cNvPr id="0" name=""/>
        <dsp:cNvSpPr/>
      </dsp:nvSpPr>
      <dsp:spPr>
        <a:xfrm>
          <a:off x="0" y="1906629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Understanding and accessing</a:t>
          </a:r>
        </a:p>
      </dsp:txBody>
      <dsp:txXfrm>
        <a:off x="0" y="1906629"/>
        <a:ext cx="2348864" cy="898387"/>
      </dsp:txXfrm>
    </dsp:sp>
    <dsp:sp modelId="{26BFDEF6-8B6B-B446-B7C7-F2B76159B8AB}">
      <dsp:nvSpPr>
        <dsp:cNvPr id="0" name=""/>
        <dsp:cNvSpPr/>
      </dsp:nvSpPr>
      <dsp:spPr>
        <a:xfrm>
          <a:off x="2348864" y="2858920"/>
          <a:ext cx="9395459" cy="898387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Exploring the School Climate Survey</a:t>
          </a:r>
        </a:p>
      </dsp:txBody>
      <dsp:txXfrm>
        <a:off x="2348864" y="2858920"/>
        <a:ext cx="9395459" cy="898387"/>
      </dsp:txXfrm>
    </dsp:sp>
    <dsp:sp modelId="{1B0524B4-27AF-F840-9A70-5A37C5EF1650}">
      <dsp:nvSpPr>
        <dsp:cNvPr id="0" name=""/>
        <dsp:cNvSpPr/>
      </dsp:nvSpPr>
      <dsp:spPr>
        <a:xfrm>
          <a:off x="0" y="2858920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Exploring</a:t>
          </a:r>
        </a:p>
      </dsp:txBody>
      <dsp:txXfrm>
        <a:off x="0" y="2858920"/>
        <a:ext cx="2348864" cy="898387"/>
      </dsp:txXfrm>
    </dsp:sp>
    <dsp:sp modelId="{53E5031D-6C7D-1945-BADE-A2610E91AE17}">
      <dsp:nvSpPr>
        <dsp:cNvPr id="0" name=""/>
        <dsp:cNvSpPr/>
      </dsp:nvSpPr>
      <dsp:spPr>
        <a:xfrm>
          <a:off x="2348864" y="3811210"/>
          <a:ext cx="9395459" cy="8983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Putting it all together for Action Planning</a:t>
          </a:r>
        </a:p>
      </dsp:txBody>
      <dsp:txXfrm>
        <a:off x="2348864" y="3811210"/>
        <a:ext cx="9395459" cy="898387"/>
      </dsp:txXfrm>
    </dsp:sp>
    <dsp:sp modelId="{6778F72F-52C8-8546-B360-3589DB3F2FC7}">
      <dsp:nvSpPr>
        <dsp:cNvPr id="0" name=""/>
        <dsp:cNvSpPr/>
      </dsp:nvSpPr>
      <dsp:spPr>
        <a:xfrm>
          <a:off x="0" y="3811210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Putting</a:t>
          </a:r>
        </a:p>
      </dsp:txBody>
      <dsp:txXfrm>
        <a:off x="0" y="3811210"/>
        <a:ext cx="2348864" cy="898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EF-3099-564A-9327-80E725608EFD}">
      <dsp:nvSpPr>
        <dsp:cNvPr id="0" name=""/>
        <dsp:cNvSpPr/>
      </dsp:nvSpPr>
      <dsp:spPr>
        <a:xfrm>
          <a:off x="465929" y="2146335"/>
          <a:ext cx="2486938" cy="124346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Outcomes should be:</a:t>
          </a:r>
        </a:p>
      </dsp:txBody>
      <dsp:txXfrm>
        <a:off x="502349" y="2182755"/>
        <a:ext cx="2414098" cy="1170629"/>
      </dsp:txXfrm>
    </dsp:sp>
    <dsp:sp modelId="{2A5A8376-D9D2-3B43-B75D-9B19481F4D7C}">
      <dsp:nvSpPr>
        <dsp:cNvPr id="0" name=""/>
        <dsp:cNvSpPr/>
      </dsp:nvSpPr>
      <dsp:spPr>
        <a:xfrm rot="17692822">
          <a:off x="2268040" y="1675363"/>
          <a:ext cx="23644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64431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91145" y="1636467"/>
        <a:ext cx="118221" cy="118221"/>
      </dsp:txXfrm>
    </dsp:sp>
    <dsp:sp modelId="{6DEAA1B1-6906-D84F-9B21-4271168FE523}">
      <dsp:nvSpPr>
        <dsp:cNvPr id="0" name=""/>
        <dsp:cNvSpPr/>
      </dsp:nvSpPr>
      <dsp:spPr>
        <a:xfrm>
          <a:off x="3947643" y="1351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Locally determined</a:t>
          </a:r>
        </a:p>
      </dsp:txBody>
      <dsp:txXfrm>
        <a:off x="3984063" y="37771"/>
        <a:ext cx="2414098" cy="1170629"/>
      </dsp:txXfrm>
    </dsp:sp>
    <dsp:sp modelId="{164865C4-72FD-3F42-9D7A-B070783D1F7A}">
      <dsp:nvSpPr>
        <dsp:cNvPr id="0" name=""/>
        <dsp:cNvSpPr/>
      </dsp:nvSpPr>
      <dsp:spPr>
        <a:xfrm rot="19457599">
          <a:off x="2837721" y="2390358"/>
          <a:ext cx="122506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2506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629" y="2379946"/>
        <a:ext cx="61253" cy="61253"/>
      </dsp:txXfrm>
    </dsp:sp>
    <dsp:sp modelId="{29E6F482-6A95-3346-A0DC-B27A1C5CC21D}">
      <dsp:nvSpPr>
        <dsp:cNvPr id="0" name=""/>
        <dsp:cNvSpPr/>
      </dsp:nvSpPr>
      <dsp:spPr>
        <a:xfrm>
          <a:off x="3947643" y="1431341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Contextually and culturally relevant</a:t>
          </a:r>
        </a:p>
      </dsp:txBody>
      <dsp:txXfrm>
        <a:off x="3984063" y="1467761"/>
        <a:ext cx="2414098" cy="1170629"/>
      </dsp:txXfrm>
    </dsp:sp>
    <dsp:sp modelId="{5CC1A432-3A7A-A34B-8456-857919133B79}">
      <dsp:nvSpPr>
        <dsp:cNvPr id="0" name=""/>
        <dsp:cNvSpPr/>
      </dsp:nvSpPr>
      <dsp:spPr>
        <a:xfrm rot="2142401">
          <a:off x="2837721" y="3105353"/>
          <a:ext cx="122506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2506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629" y="3094941"/>
        <a:ext cx="61253" cy="61253"/>
      </dsp:txXfrm>
    </dsp:sp>
    <dsp:sp modelId="{A1333045-C61F-2B4F-84B7-02B2FE39490B}">
      <dsp:nvSpPr>
        <dsp:cNvPr id="0" name=""/>
        <dsp:cNvSpPr/>
      </dsp:nvSpPr>
      <dsp:spPr>
        <a:xfrm>
          <a:off x="3947643" y="2861330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Observable and measurable</a:t>
          </a:r>
        </a:p>
      </dsp:txBody>
      <dsp:txXfrm>
        <a:off x="3984063" y="2897750"/>
        <a:ext cx="2414098" cy="1170629"/>
      </dsp:txXfrm>
    </dsp:sp>
    <dsp:sp modelId="{9F73C2AC-9541-7E40-BE09-EB1A2DC9AF24}">
      <dsp:nvSpPr>
        <dsp:cNvPr id="0" name=""/>
        <dsp:cNvSpPr/>
      </dsp:nvSpPr>
      <dsp:spPr>
        <a:xfrm rot="3907178">
          <a:off x="2268040" y="3820347"/>
          <a:ext cx="23644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64431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91145" y="3781451"/>
        <a:ext cx="118221" cy="118221"/>
      </dsp:txXfrm>
    </dsp:sp>
    <dsp:sp modelId="{F5595400-8734-ED47-AB14-77264AC1F838}">
      <dsp:nvSpPr>
        <dsp:cNvPr id="0" name=""/>
        <dsp:cNvSpPr/>
      </dsp:nvSpPr>
      <dsp:spPr>
        <a:xfrm>
          <a:off x="3947643" y="4291320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Summarized in goal statements</a:t>
          </a:r>
        </a:p>
      </dsp:txBody>
      <dsp:txXfrm>
        <a:off x="3984063" y="4327740"/>
        <a:ext cx="2414098" cy="1170629"/>
      </dsp:txXfrm>
    </dsp:sp>
    <dsp:sp modelId="{65DABF87-C7A4-6241-9FE0-521DC53F6F1F}">
      <dsp:nvSpPr>
        <dsp:cNvPr id="0" name=""/>
        <dsp:cNvSpPr/>
      </dsp:nvSpPr>
      <dsp:spPr>
        <a:xfrm>
          <a:off x="465929" y="4292671"/>
          <a:ext cx="2486938" cy="124346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Consider using a “SMART Goal Format”</a:t>
          </a:r>
        </a:p>
      </dsp:txBody>
      <dsp:txXfrm>
        <a:off x="502349" y="4329091"/>
        <a:ext cx="2414098" cy="1170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23829-5141-A641-8EEF-E8FA0E99D4D6}">
      <dsp:nvSpPr>
        <dsp:cNvPr id="0" name=""/>
        <dsp:cNvSpPr/>
      </dsp:nvSpPr>
      <dsp:spPr>
        <a:xfrm>
          <a:off x="13170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3756A-84F9-E046-8B61-E54F367A5B67}">
      <dsp:nvSpPr>
        <dsp:cNvPr id="0" name=""/>
        <dsp:cNvSpPr/>
      </dsp:nvSpPr>
      <dsp:spPr>
        <a:xfrm>
          <a:off x="62383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“Given school-wide implementation of PBIS with fidelity, we will decrease the number of student suspensions and expulsions by 10% by the end of the school year.” </a:t>
          </a:r>
          <a:endParaRPr lang="en-US" sz="2500" kern="1200"/>
        </a:p>
      </dsp:txBody>
      <dsp:txXfrm>
        <a:off x="706207" y="551349"/>
        <a:ext cx="4264426" cy="2647776"/>
      </dsp:txXfrm>
    </dsp:sp>
    <dsp:sp modelId="{06240B4D-2788-9C40-BA03-E6E492B69282}">
      <dsp:nvSpPr>
        <dsp:cNvPr id="0" name=""/>
        <dsp:cNvSpPr/>
      </dsp:nvSpPr>
      <dsp:spPr>
        <a:xfrm>
          <a:off x="554514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9EE56-824E-F24D-834B-257EF9CB264B}">
      <dsp:nvSpPr>
        <dsp:cNvPr id="0" name=""/>
        <dsp:cNvSpPr/>
      </dsp:nvSpPr>
      <dsp:spPr>
        <a:xfrm>
          <a:off x="603727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“As a result of completing a school climate survey for staff, students, and family members, improvements in three priority areas will be made by the end of the year.” </a:t>
          </a:r>
          <a:endParaRPr lang="en-US" sz="2500" kern="1200"/>
        </a:p>
      </dsp:txBody>
      <dsp:txXfrm>
        <a:off x="6119647" y="551349"/>
        <a:ext cx="4264426" cy="2647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D3F5F-03CD-DC41-96C8-F3247A470B2A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FD512-BDA8-9C49-ADA6-D377D6FF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1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6D0A323B-FE7A-42F0-A232-5827DB6300FA}" type="slidenum">
              <a:rPr lang="en-US" altLang="en-US">
                <a:latin typeface="Times New Roman" charset="0"/>
              </a:rPr>
              <a:t>1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50838" y="704850"/>
            <a:ext cx="6175375" cy="3475038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44387" name="Rectangle 3"/>
          <p:cNvSpPr>
            <a:spLocks noGrp="1"/>
          </p:cNvSpPr>
          <p:nvPr>
            <p:ph type="body" idx="3"/>
          </p:nvPr>
        </p:nvSpPr>
        <p:spPr>
          <a:xfrm>
            <a:off x="915988" y="4421188"/>
            <a:ext cx="5027612" cy="417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0282" tIns="50141" rIns="100282" bIns="50141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Please make sure you have copies of the materials so you and your team can familiarize yourself with them.</a:t>
            </a:r>
          </a:p>
        </p:txBody>
      </p:sp>
    </p:spTree>
    <p:extLst>
      <p:ext uri="{BB962C8B-B14F-4D97-AF65-F5344CB8AC3E}">
        <p14:creationId xmlns:p14="http://schemas.microsoft.com/office/powerpoint/2010/main" val="257756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9B017A49-2096-D944-88B9-7EBD97275D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330319B1-F096-DB44-B91C-6F068E45DC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/>
              <a:buChar char="•"/>
              <a:defRPr/>
            </a:pPr>
            <a:r>
              <a:rPr lang="en-US" altLang="en-US" sz="1200" dirty="0"/>
              <a:t> Assess current status and fidelity of implementation (school-wide)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Assess impact on students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Prioritize areas for change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Acknowledge incremental success along the way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Show staff you value and use their input to make changes (SAS)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Reward staff and student performance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Determine breaks between </a:t>
            </a:r>
            <a:r>
              <a:rPr lang="ja-JP" altLang="en-US" sz="1200"/>
              <a:t>“</a:t>
            </a:r>
            <a:r>
              <a:rPr lang="en-US" altLang="ja-JP" sz="1200" dirty="0"/>
              <a:t>roll-outs</a:t>
            </a:r>
            <a:r>
              <a:rPr lang="ja-JP" altLang="en-US" sz="1200"/>
              <a:t>”</a:t>
            </a:r>
            <a:endParaRPr lang="en-US" altLang="ja-JP" sz="1200" dirty="0"/>
          </a:p>
          <a:p>
            <a:pPr>
              <a:buFont typeface="Arial"/>
              <a:buChar char="•"/>
              <a:defRPr/>
            </a:pPr>
            <a:r>
              <a:rPr lang="en-US" altLang="ja-JP" sz="1200" dirty="0"/>
              <a:t> Share results with stakeholders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2215F875-C54C-0546-9669-F173FA369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4B308A4F-27DF-7548-B08E-110124923B1F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57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86B7E0EB-CCF7-AE4F-A5A7-C8C8B7D5D3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126AF936-3797-464C-A5D1-0689526552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9BD07DB-68CB-E743-9296-524FBEBF8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DECAEFD6-44FB-124A-B7A2-E07BFBF4436A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1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99">
            <a:extLst>
              <a:ext uri="{FF2B5EF4-FFF2-40B4-BE49-F238E27FC236}">
                <a16:creationId xmlns:a16="http://schemas.microsoft.com/office/drawing/2014/main" id="{701DE013-E559-5749-A65A-2F2AD0D836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53250" name="Shape 200">
            <a:extLst>
              <a:ext uri="{FF2B5EF4-FFF2-40B4-BE49-F238E27FC236}">
                <a16:creationId xmlns:a16="http://schemas.microsoft.com/office/drawing/2014/main" id="{72219EDE-2824-3949-A45C-4236009F5E6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032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8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116FE666-62EA-0C44-AD9A-D848808C0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179B6B72-0605-C24E-BAD4-3A4BBEB290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B9BC7CF9-D025-AC47-B819-69F71B12D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6724DAA8-BDD0-F84B-80F6-DEE4495149F8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59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D794A122-41DC-B14C-8417-0833600FE3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465160AB-E4F2-AA45-911A-5C0C6D444A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63EB1EF-52FC-F14A-A831-CEEAAA8C4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62F56A45-9DFC-8243-BFD8-37828F4D0AEF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92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TFI Walkthrough</a:t>
            </a:r>
            <a:r>
              <a:rPr lang="en-US" baseline="0" dirty="0"/>
              <a:t> Tool is Appendix A: pages 27-28 of the TFI.  This is a tool that is used by a coach/external person to complete prior to the TFI. The first page provides an overview and the questions to ask staff and students. The second page is a place for recording the information. This provides an efficient way to calculate the percentages to assist with the TFI items.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608AE092-F5D4-B740-A53E-80F9B382C0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E374C5CA-92A0-CA46-90B7-35F77BDA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95F6BA02-E681-494D-805D-EB8262777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A04E98F4-21F6-134E-82DD-92CB1D825BDA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16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28FD5430-6FE5-B24D-8D3F-74F29C8CB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C526AC16-3494-E946-90B6-5B7FB8823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79200970-2A45-5245-8872-DB5235456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FD1BBE2B-38B6-6449-B21C-3A9D2DB461AA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D4894D6-5982-E040-A0E9-FD28D43CEB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 12 19 2018</a:t>
            </a:r>
          </a:p>
        </p:txBody>
      </p:sp>
    </p:spTree>
    <p:extLst>
      <p:ext uri="{BB962C8B-B14F-4D97-AF65-F5344CB8AC3E}">
        <p14:creationId xmlns:p14="http://schemas.microsoft.com/office/powerpoint/2010/main" val="563676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346">
            <a:extLst>
              <a:ext uri="{FF2B5EF4-FFF2-40B4-BE49-F238E27FC236}">
                <a16:creationId xmlns:a16="http://schemas.microsoft.com/office/drawing/2014/main" id="{AFC5AAD8-FB7D-3244-92FC-FCDAAA876B1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Shape 347">
            <a:extLst>
              <a:ext uri="{FF2B5EF4-FFF2-40B4-BE49-F238E27FC236}">
                <a16:creationId xmlns:a16="http://schemas.microsoft.com/office/drawing/2014/main" id="{B277AFD6-8431-F647-A4CA-22D2D48C1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66563" name="Shape 348">
            <a:extLst>
              <a:ext uri="{FF2B5EF4-FFF2-40B4-BE49-F238E27FC236}">
                <a16:creationId xmlns:a16="http://schemas.microsoft.com/office/drawing/2014/main" id="{7CBCFF65-8AF6-6747-843C-57EC7EDD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25000"/>
            </a:pPr>
            <a:fld id="{2E12BCB2-94A0-BD4B-BBD4-939E4FFD7BF1}" type="slidenum">
              <a:rPr lang="en-US" altLang="en-US">
                <a:latin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2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D7A39380-4E16-C349-84C2-D305FA1B1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916208B4-AD0B-BC43-AA23-79CD5F6C2BC6}" type="slidenum">
              <a:rPr lang="en-US" altLang="en-US" sz="110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4</a:t>
            </a:fld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CF38C43-BE33-414F-A357-DA17C2EC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6742BB-A0A1-D34F-9007-21433061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868680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0" tIns="44462" rIns="90510" bIns="4446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3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C9ADC55-A259-3343-9888-67EEF21F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21DCAB47-800F-6E4A-A9C4-FC07E7CB4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41008238-417C-B543-B432-F4E357FCA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3738"/>
            <a:ext cx="6065837" cy="34131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3254DB20-8511-C54A-8695-FAA906406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10" tIns="44462" rIns="90510" bIns="4446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34365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332">
            <a:extLst>
              <a:ext uri="{FF2B5EF4-FFF2-40B4-BE49-F238E27FC236}">
                <a16:creationId xmlns:a16="http://schemas.microsoft.com/office/drawing/2014/main" id="{6DC1CCCB-3A45-FA4A-B313-7C58A119A6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68610" name="Shape 333">
            <a:extLst>
              <a:ext uri="{FF2B5EF4-FFF2-40B4-BE49-F238E27FC236}">
                <a16:creationId xmlns:a16="http://schemas.microsoft.com/office/drawing/2014/main" id="{BF7CDB96-F85B-2040-B402-C6347D8F8E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81210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E1322CDD-2317-7E47-AC80-7C64601BB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D4032696-EF27-5941-BFF7-2D90F4964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C99D3FC-BAB5-9743-830E-F0F800509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SzPct val="25000"/>
            </a:pPr>
            <a:fld id="{8DB89CDD-0621-9649-B7D9-DCCDC766867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26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8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339">
            <a:extLst>
              <a:ext uri="{FF2B5EF4-FFF2-40B4-BE49-F238E27FC236}">
                <a16:creationId xmlns:a16="http://schemas.microsoft.com/office/drawing/2014/main" id="{CC6598E4-A6B5-5E44-852D-B9C647F8D29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Shape 340">
            <a:extLst>
              <a:ext uri="{FF2B5EF4-FFF2-40B4-BE49-F238E27FC236}">
                <a16:creationId xmlns:a16="http://schemas.microsoft.com/office/drawing/2014/main" id="{33AEC52F-DDFA-9B4B-A008-BCE6400940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72707" name="Shape 341">
            <a:extLst>
              <a:ext uri="{FF2B5EF4-FFF2-40B4-BE49-F238E27FC236}">
                <a16:creationId xmlns:a16="http://schemas.microsoft.com/office/drawing/2014/main" id="{A0DA34A4-E865-2C4F-AA2A-77E18A91E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25000"/>
            </a:pPr>
            <a:fld id="{AFF85CBE-8202-3440-A40F-00B6A44101DA}" type="slidenum">
              <a:rPr lang="en-US" altLang="en-US">
                <a:latin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13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024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94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174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998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85488"/>
            <a:ext cx="46482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173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85488"/>
            <a:ext cx="46482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1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Office discipline referrals, attendance, and even academic performance may be more difficult to collect as schools move between learning modes.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27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2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EAF4C1B-9194-A548-8B29-CEC39D97C2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43FB93A4-47FA-E34E-A947-0D0B38A339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7DB45383-2A6F-CD41-B125-B79208251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EB1CDE8F-25B2-7B40-9C99-4575861324EB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B6916B4-929A-EA4F-94AD-EB65EF2FDA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25712A7-B6EC-D749-ADD6-F95C22B37A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8816845-42BD-3F4D-8EB8-6D6A42B6F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A009C673-8F10-C54A-9054-D7A9F7CBA20E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8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C2BF3603-459C-964B-B43A-7C77780110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2C7E2028-CA6F-B547-8079-BB8BC89720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7645ED24-89EE-F24B-AFC8-8FF3D0A49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DDF411B8-A96E-1046-A6CA-C4D24AC44931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5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99DCBF48-B71E-184B-85A3-F55822E381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5C98FFD4-F36C-4846-8D84-05C6FEF2E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93EEACA2-F924-7B49-A646-47A68E62E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7786A717-FDFC-1344-9087-CE86A9BA412A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84BB7F4-7488-594E-9BCA-9AF2175C4D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C05D8EE4-6D90-A24E-A813-A53E47188D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AC5CA6FA-1378-0E4C-BA62-2DF5009E1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B44873DB-E533-A740-A9AC-028A3FF4AE02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2D539204-52E4-A741-8DA8-1F91C0D9D0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61F56888-38C5-8746-AB6D-3CB831FF0F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else?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06D49C98-28C1-DF43-8742-7FDF48182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1778B5-8376-8246-BCA6-D021FD3BF9D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71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13D8-FC35-DD4C-950C-95EF2481E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C4DBC-06D0-E545-AC62-B045F7114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5B23-9FC7-844F-81A8-ADF7B276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9D35B-A9F7-FA48-887D-71DE5A94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3E92-24B5-A44A-A68F-F73B363A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71AE-423A-894C-ADF0-6107F14E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7D174-55AE-6042-A992-73A499CD5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C0E7-2E0D-3B47-B8AF-9C4CF64B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B28D3-E42A-A648-B5A2-49B319D6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39AA7-3415-194D-843E-535BDFFA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6A687-DFFF-A548-A120-1A78C42E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1B5BA-B614-4B4E-B5F2-779A0A54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F4289-92E1-7F48-A57D-27C8A30D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AD54-CB80-3B46-B080-35BA7846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BAA71-3367-054D-AC94-52A52743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1661-07C1-0245-8E21-F0D69664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87EE-1393-514B-BF77-451BD0249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EE7CF-09ED-FC4D-953F-C7B7BF5A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73E3C-A6DD-C94C-9D91-BFB2D7E8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1AB5-0DD4-8841-9458-A1B60382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3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4233-29D8-1B4D-AA4C-D4F34642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71C68-1314-A947-BBB7-DC2C8F097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9604E-DAF0-2749-8F36-4C537DD0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8AF5-DE7A-DC4C-964E-78DC2B9A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F1B2-27EC-6A48-8766-D104CBF1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FD5F-03C0-F84B-BAC2-999CF66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D17F-F758-5246-A4D9-D331F5357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CF9B-C66E-104A-8EF3-B925F825E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C347B-CA11-D144-AE2F-CF1DED06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7A906-524D-5344-AF7F-D43493E6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64606-CE6E-6B4C-BCA9-48947A2C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8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C2EF-E517-0B4F-89DC-C49D76EF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185B-8BD6-D648-B895-01F5C4083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04B0-0F1B-B241-8E30-8E65895C4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B383A-5645-E74C-8A58-0BA7B719F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7C719-635E-5841-80F4-40F35481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6650E-6E0B-3D44-8E68-9ED6BDDC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FFB35-A770-8E4D-8638-E1CB4D27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B500B-7C82-DB44-A5E0-16436728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8088-4402-8945-A190-F2EE9DF3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5416E-3A92-9F46-83A6-15386D6C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1039A-84C1-DE41-B358-BAB15303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BB148-7E09-394C-A859-E5D00C6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75A2D-F738-9841-B613-01F7E10D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885D2-D115-374A-BF54-9A726CC4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0B936-C221-E64C-8302-0C1D44F4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2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D351-6F2C-2B4D-9AC1-9F7C88B0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FBFB-D33F-E542-A28A-A23B7F98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A127C-09EC-1349-BD2A-ABE8C7EA1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855A8-86B1-8E47-8729-167E9027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419AA-5CE0-6844-9F0F-D9373332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6E7B0-9B88-0B47-956C-B9E0774D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99BA-B805-9140-8803-BAAB337E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B34B0-0EA8-F14C-B41C-B8C0FF78F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7421A-FF2E-4F4D-ACAE-DFE69024D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5705F-03E3-D54F-AE6A-5D2624E7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CEBA4-7CAB-2D4E-A2EB-0F2E99B4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DF06E-C580-7548-8585-38121B6F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E4102-CC5B-E442-9FF3-6661C3D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44402-F206-2042-8CF0-98508231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B068-0758-0B4B-898E-E95FE463A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DB1C-32D9-4946-8821-10D7DF47124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46C2D-E20F-7245-AB10-3B5077135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DE9F8-F539-BD40-99C2-B6013DAEA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hyperlink" Target="https://www.pbisvermont.org/training-resources/webinars/" TargetMode="External"/><Relationship Id="rId4" Type="http://schemas.openxmlformats.org/officeDocument/2006/relationships/tags" Target="../tags/tag4.xml"/><Relationship Id="rId9" Type="http://schemas.openxmlformats.org/officeDocument/2006/relationships/hyperlink" Target="mailto:anne.dubie@uvm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05000" y="381000"/>
            <a:ext cx="8305800" cy="5257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rtlCol="0" anchor="t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Building PBIS Fluency Using PBIS Fidelity Tools (TFI, SAS, School Climate)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alt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62" name="Rectangle 4"/>
          <p:cNvSpPr/>
          <p:nvPr>
            <p:custDataLst>
              <p:tags r:id="rId3"/>
            </p:custDataLst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46038" rIns="92075" bIns="46038" anchor="b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buNone/>
            </a:pPr>
            <a:endParaRPr lang="en-US" altLang="en-US" sz="5000">
              <a:latin typeface="Arial"/>
            </a:endParaRPr>
          </a:p>
        </p:txBody>
      </p:sp>
      <p:pic>
        <p:nvPicPr>
          <p:cNvPr id="143363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18756" y="2514803"/>
            <a:ext cx="4078288" cy="272245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64" name="TextBox 1"/>
          <p:cNvSpPr/>
          <p:nvPr>
            <p:custDataLst>
              <p:tags r:id="rId5"/>
            </p:custDataLst>
          </p:nvPr>
        </p:nvSpPr>
        <p:spPr>
          <a:xfrm>
            <a:off x="3390900" y="5326063"/>
            <a:ext cx="54102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altLang="en-US" sz="2400">
                <a:latin typeface="Arial"/>
              </a:rPr>
              <a:t>Presented by the VTPBIS State Team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60D79B-FD92-5445-A5A8-A158A5CD6105}"/>
              </a:ext>
            </a:extLst>
          </p:cNvPr>
          <p:cNvSpPr/>
          <p:nvPr/>
        </p:nvSpPr>
        <p:spPr>
          <a:xfrm>
            <a:off x="606750" y="2208156"/>
            <a:ext cx="2256768" cy="22114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52EDA-DE5D-9D4C-B7E6-E295A9FCAC28}"/>
              </a:ext>
            </a:extLst>
          </p:cNvPr>
          <p:cNvSpPr txBox="1"/>
          <p:nvPr/>
        </p:nvSpPr>
        <p:spPr>
          <a:xfrm>
            <a:off x="825130" y="2421698"/>
            <a:ext cx="18200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You will be </a:t>
            </a:r>
            <a:r>
              <a:rPr lang="en-US" sz="2100" b="1" dirty="0"/>
              <a:t>muted</a:t>
            </a:r>
            <a:r>
              <a:rPr lang="en-US" sz="2100" dirty="0"/>
              <a:t> during this session, except during breakouts.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C7BF8B-A094-7C4F-B772-EADC626F01E4}"/>
              </a:ext>
            </a:extLst>
          </p:cNvPr>
          <p:cNvSpPr/>
          <p:nvPr/>
        </p:nvSpPr>
        <p:spPr>
          <a:xfrm>
            <a:off x="9197052" y="2090709"/>
            <a:ext cx="2256768" cy="22876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B7DCC-0845-1A44-ADE0-7C0EF6B40B46}"/>
              </a:ext>
            </a:extLst>
          </p:cNvPr>
          <p:cNvSpPr txBox="1"/>
          <p:nvPr/>
        </p:nvSpPr>
        <p:spPr>
          <a:xfrm>
            <a:off x="9563003" y="2617793"/>
            <a:ext cx="1496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Need help?</a:t>
            </a:r>
          </a:p>
          <a:p>
            <a:pPr algn="ctr"/>
            <a:r>
              <a:rPr lang="en-US" sz="2100" dirty="0"/>
              <a:t>Type into the chat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20F1E-E6D0-1042-8ED2-9DE494E6C9FD}"/>
              </a:ext>
            </a:extLst>
          </p:cNvPr>
          <p:cNvSpPr txBox="1"/>
          <p:nvPr/>
        </p:nvSpPr>
        <p:spPr>
          <a:xfrm>
            <a:off x="1821810" y="5727609"/>
            <a:ext cx="8388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session will be recorded. </a:t>
            </a:r>
          </a:p>
          <a:p>
            <a:pPr algn="ctr"/>
            <a:r>
              <a:rPr lang="en-US" dirty="0"/>
              <a:t>If you’d like to access the recording, please email </a:t>
            </a:r>
            <a:r>
              <a:rPr lang="en-US" dirty="0">
                <a:hlinkClick r:id="rId9"/>
              </a:rPr>
              <a:t>anne.dubie@uvm.edu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Materials can be found at: </a:t>
            </a:r>
            <a:r>
              <a:rPr lang="en-US" dirty="0">
                <a:solidFill>
                  <a:srgbClr val="FF0000"/>
                </a:solidFill>
                <a:hlinkClick r:id="rId10"/>
              </a:rPr>
              <a:t>https://www.pbisvermont.org/training-resources/webinars/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07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033" name="Title 1">
            <a:extLst>
              <a:ext uri="{FF2B5EF4-FFF2-40B4-BE49-F238E27FC236}">
                <a16:creationId xmlns:a16="http://schemas.microsoft.com/office/drawing/2014/main" id="{62E9A16E-323E-8649-A67A-3497BA37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FFFFFF"/>
                </a:solidFill>
                <a:ea typeface="ＭＳ Ｐゴシック" panose="020B0600070205080204" pitchFamily="34" charset="-128"/>
              </a:rPr>
              <a:t>Sample Outcome Statements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035" name="Content Placeholder 2">
            <a:extLst>
              <a:ext uri="{FF2B5EF4-FFF2-40B4-BE49-F238E27FC236}">
                <a16:creationId xmlns:a16="http://schemas.microsoft.com/office/drawing/2014/main" id="{1DFC7A77-77C6-42F9-95DB-BE7E63067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890949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53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EF71FB0-783D-5240-9A40-11BA5DC5A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500" y="122239"/>
            <a:ext cx="10320338" cy="12525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Types of Data to Consider</a:t>
            </a:r>
          </a:p>
        </p:txBody>
      </p:sp>
      <p:grpSp>
        <p:nvGrpSpPr>
          <p:cNvPr id="45058" name="Group 11">
            <a:extLst>
              <a:ext uri="{FF2B5EF4-FFF2-40B4-BE49-F238E27FC236}">
                <a16:creationId xmlns:a16="http://schemas.microsoft.com/office/drawing/2014/main" id="{D12D6AD1-A236-8940-8D05-BBEFFF0B5C09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1144589"/>
            <a:ext cx="6618288" cy="5564187"/>
            <a:chOff x="2019300" y="1165225"/>
            <a:chExt cx="6446838" cy="4737100"/>
          </a:xfrm>
        </p:grpSpPr>
        <p:sp>
          <p:nvSpPr>
            <p:cNvPr id="45062" name="AutoShape 3">
              <a:extLst>
                <a:ext uri="{FF2B5EF4-FFF2-40B4-BE49-F238E27FC236}">
                  <a16:creationId xmlns:a16="http://schemas.microsoft.com/office/drawing/2014/main" id="{C6B34DDC-A066-1F42-BB53-1D2D871B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165225"/>
              <a:ext cx="6446838" cy="4737100"/>
            </a:xfrm>
            <a:prstGeom prst="triangle">
              <a:avLst>
                <a:gd name="adj" fmla="val 50000"/>
              </a:avLst>
            </a:prstGeom>
            <a:solidFill>
              <a:srgbClr val="2E8E2E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2E8E2E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3" name="AutoShape 6">
              <a:extLst>
                <a:ext uri="{FF2B5EF4-FFF2-40B4-BE49-F238E27FC236}">
                  <a16:creationId xmlns:a16="http://schemas.microsoft.com/office/drawing/2014/main" id="{254657BF-9583-7949-ABA9-CDA56B00B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0" y="1165225"/>
              <a:ext cx="3124200" cy="239871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4" name="AutoShape 9">
              <a:extLst>
                <a:ext uri="{FF2B5EF4-FFF2-40B4-BE49-F238E27FC236}">
                  <a16:creationId xmlns:a16="http://schemas.microsoft.com/office/drawing/2014/main" id="{895DFA7A-7C90-B14D-88F0-39BD1267D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776" y="1165225"/>
              <a:ext cx="912813" cy="73815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6627" name="TextBox 12">
            <a:extLst>
              <a:ext uri="{FF2B5EF4-FFF2-40B4-BE49-F238E27FC236}">
                <a16:creationId xmlns:a16="http://schemas.microsoft.com/office/drawing/2014/main" id="{9DA99F99-738A-B943-955D-853205233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722048"/>
            <a:ext cx="352583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Universal: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TFI</a:t>
            </a:r>
            <a:endParaRPr lang="en-US" altLang="en-US" b="1" i="1" dirty="0">
              <a:latin typeface="+mn-lt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SAS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SWIS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Attendance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Grades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Leadership Team Self-Assessment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School Climate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Family Engagement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ISF-II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97DF8-D291-8744-874A-1DD90EE2F8B0}"/>
              </a:ext>
            </a:extLst>
          </p:cNvPr>
          <p:cNvSpPr txBox="1"/>
          <p:nvPr/>
        </p:nvSpPr>
        <p:spPr>
          <a:xfrm>
            <a:off x="3309939" y="2552701"/>
            <a:ext cx="231223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Targeted: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SWIS-CICO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FBA/BSP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Universal Screening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ISF-II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85DA4-ED5C-8641-82A1-D6E69360B519}"/>
              </a:ext>
            </a:extLst>
          </p:cNvPr>
          <p:cNvSpPr txBox="1"/>
          <p:nvPr/>
        </p:nvSpPr>
        <p:spPr>
          <a:xfrm>
            <a:off x="5072064" y="1130300"/>
            <a:ext cx="20780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Intensive: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I-SWIS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FBA/BSP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ISF-II</a:t>
            </a:r>
          </a:p>
        </p:txBody>
      </p:sp>
    </p:spTree>
    <p:extLst>
      <p:ext uri="{BB962C8B-B14F-4D97-AF65-F5344CB8AC3E}">
        <p14:creationId xmlns:p14="http://schemas.microsoft.com/office/powerpoint/2010/main" val="127684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68" descr="Question mark">
            <a:extLst>
              <a:ext uri="{FF2B5EF4-FFF2-40B4-BE49-F238E27FC236}">
                <a16:creationId xmlns:a16="http://schemas.microsoft.com/office/drawing/2014/main" id="{907EC6F6-73BC-4476-9D46-FE93EDB22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E2C63-B0AF-8744-B5F5-7A41C8C2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0" y="1635852"/>
            <a:ext cx="5683590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Data help us ask the right questions. 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They do not provide the answers.</a:t>
            </a:r>
            <a:endParaRPr lang="en-US" altLang="en-US"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64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8129" name="Title 1">
            <a:extLst>
              <a:ext uri="{FF2B5EF4-FFF2-40B4-BE49-F238E27FC236}">
                <a16:creationId xmlns:a16="http://schemas.microsoft.com/office/drawing/2014/main" id="{5A15AB4F-89DB-474F-85C1-2EF2D3C2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1500188"/>
            <a:ext cx="6105194" cy="34004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alt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Tiered Fidelity Inventory (TFI) Will Help Your Team Get to Outcomes</a:t>
            </a:r>
          </a:p>
        </p:txBody>
      </p:sp>
    </p:spTree>
    <p:extLst>
      <p:ext uri="{BB962C8B-B14F-4D97-AF65-F5344CB8AC3E}">
        <p14:creationId xmlns:p14="http://schemas.microsoft.com/office/powerpoint/2010/main" val="325101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02">
            <a:extLst>
              <a:ext uri="{FF2B5EF4-FFF2-40B4-BE49-F238E27FC236}">
                <a16:creationId xmlns:a16="http://schemas.microsoft.com/office/drawing/2014/main" id="{677627CE-8855-2348-B890-5D3DBA45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45700" rIns="91425" bIns="45700" rtlCol="0" anchor="ctr">
            <a:normAutofit/>
          </a:bodyPr>
          <a:lstStyle/>
          <a:p>
            <a:pPr>
              <a:buSzPct val="25000"/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TFI</a:t>
            </a:r>
          </a:p>
        </p:txBody>
      </p:sp>
      <p:sp>
        <p:nvSpPr>
          <p:cNvPr id="52226" name="Shape 203">
            <a:extLst>
              <a:ext uri="{FF2B5EF4-FFF2-40B4-BE49-F238E27FC236}">
                <a16:creationId xmlns:a16="http://schemas.microsoft.com/office/drawing/2014/main" id="{9A919D1D-6996-CB4F-ADA7-9F7011BF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25" tIns="45700" rIns="91425" bIns="45700" rtlCol="0">
            <a:normAutofit/>
          </a:bodyPr>
          <a:lstStyle/>
          <a:p>
            <a:pPr>
              <a:spcBef>
                <a:spcPts val="638"/>
              </a:spcBef>
              <a:buClr>
                <a:srgbClr val="000000"/>
              </a:buClr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What?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 efficient and effective validated measure to assess fidelity of core PBIS features at all 3 tiers – Teams, Implementation and Evaluation</a:t>
            </a:r>
          </a:p>
          <a:p>
            <a:pPr>
              <a:spcBef>
                <a:spcPts val="638"/>
              </a:spcBef>
              <a:buClr>
                <a:srgbClr val="000000"/>
              </a:buClr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638"/>
              </a:spcBef>
              <a:buClr>
                <a:srgbClr val="000000"/>
              </a:buClr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Why?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guide and sustain effective implementation of PBIS</a:t>
            </a:r>
          </a:p>
          <a:p>
            <a:pPr>
              <a:spcBef>
                <a:spcPts val="638"/>
              </a:spcBef>
              <a:buClr>
                <a:srgbClr val="000000"/>
              </a:buClr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When? </a:t>
            </a: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Expectation is once a year for all schools  </a:t>
            </a:r>
          </a:p>
          <a:p>
            <a:pPr lvl="1">
              <a:spcBef>
                <a:spcPct val="0"/>
              </a:spcBef>
              <a:buClr>
                <a:srgbClr val="000000"/>
              </a:buClr>
            </a:pPr>
            <a:r>
              <a:rPr lang="en-US" altLang="en-US" b="1" i="1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Window open January 1st - March 31st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 (for TFI and SAS)</a:t>
            </a:r>
          </a:p>
          <a:p>
            <a:pPr lvl="1">
              <a:spcBef>
                <a:spcPts val="638"/>
              </a:spcBef>
              <a:buClr>
                <a:srgbClr val="000000"/>
              </a:buClr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Consider completing TFI more than once to monitor/assess progress</a:t>
            </a:r>
          </a:p>
          <a:p>
            <a:pPr lvl="1">
              <a:spcBef>
                <a:spcPts val="638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Contact Anne </a:t>
            </a:r>
            <a:r>
              <a:rPr lang="en-US" altLang="en-US" dirty="0" err="1">
                <a:ea typeface="ＭＳ Ｐゴシック" panose="020B0600070205080204" pitchFamily="34" charset="-128"/>
              </a:rPr>
              <a:t>Dubie</a:t>
            </a:r>
            <a:r>
              <a:rPr lang="en-US" altLang="en-US" dirty="0">
                <a:ea typeface="ＭＳ Ｐゴシック" panose="020B0600070205080204" pitchFamily="34" charset="-128"/>
              </a:rPr>
              <a:t> if you would like your window opened</a:t>
            </a:r>
          </a:p>
          <a:p>
            <a:pPr lvl="1">
              <a:spcBef>
                <a:spcPts val="638"/>
              </a:spcBef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Teams should anticipate 30 minutes to complete each tier’s assessment the first time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62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Uses of the TFI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870580" cy="46672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Formative Assessment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Determine current PBIS practices in place and needed prior to launching implementation</a:t>
            </a:r>
          </a:p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Progress Monitoring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Self-assess PBIS practices by tier to guide implementation efforts and assess progress by tier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Build action plan to focus implementation efforts</a:t>
            </a:r>
          </a:p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Annual Self-Assessment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Facilitate sustained implementation of PBIS</a:t>
            </a:r>
          </a:p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State Recognition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Determine schools warranting recognition for their fidelity of PBIS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3682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DEA752B-9A5E-2842-82BD-19F059A9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Tier 1: Team - Big Ideas: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7DC7BECF-1D80-8E46-BEB4-A8D71FDE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Teams need people with multiple skills and perspectives to implement PBIS well.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Specific features are necessary to ensure meetings are effective for action planning and tracking progress.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2400" b="1" i="1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44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6E50BB8-4594-8545-9481-A9902E75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Tier 1: Implementation – Big Ideas: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AB0B4619-AB33-1C49-BBDD-BDC2C9F7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Identifying behavioral expectations and teaching them   </a:t>
            </a:r>
          </a:p>
          <a:p>
            <a:pPr eaLnBrk="1" hangingPunct="1"/>
            <a:r>
              <a:rPr lang="en-US" altLang="en-US" dirty="0"/>
              <a:t>Operational definitions for problem behavior and consistent responses improve the predictability of social expectations</a:t>
            </a:r>
          </a:p>
          <a:p>
            <a:pPr eaLnBrk="1" hangingPunct="1"/>
            <a:r>
              <a:rPr lang="en-US" altLang="en-US" dirty="0"/>
              <a:t>The key is staff consistency</a:t>
            </a:r>
          </a:p>
          <a:p>
            <a:pPr eaLnBrk="1" hangingPunct="1"/>
            <a:r>
              <a:rPr lang="en-US" altLang="en-US" dirty="0"/>
              <a:t>PBIS expectations and consequences integrated into classroom systems</a:t>
            </a:r>
          </a:p>
          <a:p>
            <a:pPr eaLnBrk="1" hangingPunct="1"/>
            <a:r>
              <a:rPr lang="en-US" altLang="en-US" dirty="0"/>
              <a:t>Students will sustain positive behavior if there are formal systems with strategies for rewarding and re-teaching appropriate behavior</a:t>
            </a:r>
          </a:p>
          <a:p>
            <a:pPr eaLnBrk="1" hangingPunct="1"/>
            <a:r>
              <a:rPr lang="en-US" altLang="en-US" dirty="0"/>
              <a:t>Actively engage families, students, and faculty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1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8151546-091E-044E-888E-F04F336C9CCD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0" t="2529" b="10982"/>
          <a:stretch/>
        </p:blipFill>
        <p:spPr bwMode="auto">
          <a:xfrm>
            <a:off x="428625" y="728661"/>
            <a:ext cx="5553075" cy="540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85C77-4638-F349-B28C-31447B0029DF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5" b="8466"/>
          <a:stretch/>
        </p:blipFill>
        <p:spPr bwMode="auto">
          <a:xfrm>
            <a:off x="6500813" y="214312"/>
            <a:ext cx="5372100" cy="642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45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BAEE6DA5-C629-6F40-AC13-3F21E501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Tier 1: Evaluation – Big Ideas: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6211579F-D1E6-7742-84FF-04AD62F3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 Teams need the right information at the right time to make effective decisions.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 Measuring fidelity data is essential for maintaining effective implementation of PBIS.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 Implementation of Tier 1 is likely more sustainable if the Team self-assesses at least annually AND reports this data to key stakeholders.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53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E41FE-38D8-2D41-A1EC-5112BE59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Learning Objectives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89D8DC-BCB2-42A8-BABE-F97563D09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03617"/>
              </p:ext>
            </p:extLst>
          </p:nvPr>
        </p:nvGraphicFramePr>
        <p:xfrm>
          <a:off x="285751" y="1860604"/>
          <a:ext cx="11744324" cy="471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72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164C2E-1391-F14A-B8FD-E3B3785F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TFI Item 2.5: Options for Tier II Interventions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A0A6FD3-055F-6749-A013-53AC986D9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990429"/>
              </p:ext>
            </p:extLst>
          </p:nvPr>
        </p:nvGraphicFramePr>
        <p:xfrm>
          <a:off x="838200" y="1825625"/>
          <a:ext cx="10515600" cy="458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9369699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6547355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20994650"/>
                    </a:ext>
                  </a:extLst>
                </a:gridCol>
              </a:tblGrid>
              <a:tr h="458176">
                <a:tc>
                  <a:txBody>
                    <a:bodyPr/>
                    <a:lstStyle/>
                    <a:p>
                      <a:r>
                        <a:rPr lang="en-US" sz="1800" dirty="0"/>
                        <a:t>Feature</a:t>
                      </a:r>
                    </a:p>
                  </a:txBody>
                  <a:tcPr marL="68572" marR="68572" marT="34301" marB="3430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Possible Data Sources</a:t>
                      </a:r>
                    </a:p>
                  </a:txBody>
                  <a:tcPr marL="68572" marR="68572" marT="34301" marB="3430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Scoring Criteria</a:t>
                      </a:r>
                    </a:p>
                  </a:txBody>
                  <a:tcPr marL="68572" marR="68572" marT="34301" marB="34301" anchor="ctr"/>
                </a:tc>
                <a:extLst>
                  <a:ext uri="{0D108BD9-81ED-4DB2-BD59-A6C34878D82A}">
                    <a16:rowId xmlns:a16="http://schemas.microsoft.com/office/drawing/2014/main" val="2594366273"/>
                  </a:ext>
                </a:extLst>
              </a:tr>
              <a:tr h="412334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600" b="1" dirty="0"/>
                        <a:t>Options for Tier 2 Interventions: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/>
                        <a:t>Tier 2 team has multiple ongoing behavior support interventions with documented evidence of effectiveness matched to student need. </a:t>
                      </a:r>
                      <a:endParaRPr lang="en-US" sz="1500" dirty="0"/>
                    </a:p>
                  </a:txBody>
                  <a:tcPr marL="68572" marR="68572" marT="34301" marB="34301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School Tier 2 handbook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Targeted Interventions Reference Guide (aka Targeted Inventory)</a:t>
                      </a:r>
                      <a:endParaRPr lang="en-US" sz="2000" dirty="0"/>
                    </a:p>
                  </a:txBody>
                  <a:tcPr marL="68572" marR="68572" marT="34301" marB="34301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/>
                        <a:t>0 = No Tier 2 interventions with documented evidence of effectiveness are in use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/>
                        <a:t>1 = Only 1 Tier 2 intervention with documented evidence of effectiveness is in use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/>
                        <a:t>2 = Multiple Tier 2 interventions with documented evidence of effectiveness matched to student need</a:t>
                      </a:r>
                      <a:endParaRPr lang="en-US" sz="1800" dirty="0"/>
                    </a:p>
                  </a:txBody>
                  <a:tcPr marL="68572" marR="68572" marT="34301" marB="34301"/>
                </a:tc>
                <a:extLst>
                  <a:ext uri="{0D108BD9-81ED-4DB2-BD59-A6C34878D82A}">
                    <a16:rowId xmlns:a16="http://schemas.microsoft.com/office/drawing/2014/main" val="208768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85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2B5C24-3196-B44B-987B-2071E15EF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58" y="168275"/>
            <a:ext cx="10869083" cy="6521450"/>
          </a:xfrm>
        </p:spPr>
      </p:pic>
    </p:spTree>
    <p:extLst>
      <p:ext uri="{BB962C8B-B14F-4D97-AF65-F5344CB8AC3E}">
        <p14:creationId xmlns:p14="http://schemas.microsoft.com/office/powerpoint/2010/main" val="285309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8E7A3417-8228-7542-B36C-F50634E4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3.4 Student Support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51C975-CFF3-7740-9493-C67678034F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2276" y="1565275"/>
          <a:ext cx="8810625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875">
                  <a:extLst>
                    <a:ext uri="{9D8B030D-6E8A-4147-A177-3AD203B41FA5}">
                      <a16:colId xmlns:a16="http://schemas.microsoft.com/office/drawing/2014/main" val="3936969952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1965473558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1320994650"/>
                    </a:ext>
                  </a:extLst>
                </a:gridCol>
              </a:tblGrid>
              <a:tr h="350073">
                <a:tc>
                  <a:txBody>
                    <a:bodyPr/>
                    <a:lstStyle/>
                    <a:p>
                      <a:r>
                        <a:rPr lang="en-US" sz="1800" dirty="0"/>
                        <a:t>Feature</a:t>
                      </a:r>
                    </a:p>
                  </a:txBody>
                  <a:tcPr marL="68590" marR="68590" marT="34285" marB="34285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Possible Data Sources</a:t>
                      </a:r>
                    </a:p>
                  </a:txBody>
                  <a:tcPr marL="68590" marR="68590" marT="34285" marB="34285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Scoring Criteria</a:t>
                      </a:r>
                    </a:p>
                  </a:txBody>
                  <a:tcPr marL="68590" marR="68590" marT="34285" marB="34285" anchor="ctr"/>
                </a:tc>
                <a:extLst>
                  <a:ext uri="{0D108BD9-81ED-4DB2-BD59-A6C34878D82A}">
                    <a16:rowId xmlns:a16="http://schemas.microsoft.com/office/drawing/2014/main" val="2594366273"/>
                  </a:ext>
                </a:extLst>
              </a:tr>
              <a:tr h="4260027">
                <a:tc>
                  <a:txBody>
                    <a:bodyPr/>
                    <a:lstStyle/>
                    <a:p>
                      <a:r>
                        <a:rPr lang="en-US" sz="2100" b="1" dirty="0"/>
                        <a:t>Student Support Team:</a:t>
                      </a:r>
                      <a:r>
                        <a:rPr lang="en-US" sz="2100" b="1" baseline="0" dirty="0"/>
                        <a:t> </a:t>
                      </a:r>
                    </a:p>
                    <a:p>
                      <a:r>
                        <a:rPr lang="en-US" sz="1800" dirty="0"/>
                        <a:t>For each individual student support plan, a uniquely constructed team exists (with input/approval from student/family about who is on the team) to design, implement, monitor, and adapt the student-specific support plan.</a:t>
                      </a:r>
                    </a:p>
                  </a:txBody>
                  <a:tcPr marL="68590" marR="68590" marT="34285" marB="34285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/>
                        <a:t>Three randomly selected Tier III student support plans developed in the past 12 months (see Appendix</a:t>
                      </a:r>
                      <a:r>
                        <a:rPr lang="en-US" sz="1800" baseline="0" dirty="0"/>
                        <a:t> C:</a:t>
                      </a:r>
                      <a:r>
                        <a:rPr lang="en-US" sz="1800" dirty="0"/>
                        <a:t> TFI Tier III Support Plan Worksheet)</a:t>
                      </a:r>
                    </a:p>
                  </a:txBody>
                  <a:tcPr marL="68590" marR="68590" marT="34285" marB="34285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500" dirty="0"/>
                        <a:t>0 = Individual student support teams do not exist for all students who need them.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500" dirty="0"/>
                        <a:t>1 = Individual student support teams exist, but are not uniquely designed with input from student/family and/or team membership has partial connection to strengths and needs.</a:t>
                      </a:r>
                    </a:p>
                    <a:p>
                      <a:r>
                        <a:rPr lang="en-US" sz="1500" dirty="0"/>
                        <a:t>2 = Individual student support teams exist, are uniquely designed with active input/approval from student/family (with a clear link of team membership to student strengths and needs), and meet regularly to review progress data.</a:t>
                      </a:r>
                    </a:p>
                    <a:p>
                      <a:endParaRPr lang="en-US" sz="1500" dirty="0"/>
                    </a:p>
                  </a:txBody>
                  <a:tcPr marL="68590" marR="68590" marT="34285" marB="34285"/>
                </a:tc>
                <a:extLst>
                  <a:ext uri="{0D108BD9-81ED-4DB2-BD59-A6C34878D82A}">
                    <a16:rowId xmlns:a16="http://schemas.microsoft.com/office/drawing/2014/main" val="1136611001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1EACA5-B86E-6743-B7CE-C5A0AF39E09B}"/>
              </a:ext>
            </a:extLst>
          </p:cNvPr>
          <p:cNvSpPr/>
          <p:nvPr/>
        </p:nvSpPr>
        <p:spPr>
          <a:xfrm>
            <a:off x="3837313" y="2943980"/>
            <a:ext cx="4520598" cy="1774511"/>
          </a:xfrm>
          <a:prstGeom prst="roundRect">
            <a:avLst/>
          </a:prstGeom>
          <a:solidFill>
            <a:srgbClr val="EADEE2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schemeClr val="tx1"/>
                </a:solidFill>
              </a:rPr>
              <a:t>Main Idea: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Each student receiving Tier III supports benefits from having an individualized team comprised of relevant stakeholders.</a:t>
            </a:r>
          </a:p>
        </p:txBody>
      </p:sp>
    </p:spTree>
    <p:extLst>
      <p:ext uri="{BB962C8B-B14F-4D97-AF65-F5344CB8AC3E}">
        <p14:creationId xmlns:p14="http://schemas.microsoft.com/office/powerpoint/2010/main" val="30922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42D6EE-6BBC-364F-B21A-DAD964711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1331" y="149136"/>
            <a:ext cx="6129338" cy="6708864"/>
          </a:xfrm>
        </p:spPr>
      </p:pic>
    </p:spTree>
    <p:extLst>
      <p:ext uri="{BB962C8B-B14F-4D97-AF65-F5344CB8AC3E}">
        <p14:creationId xmlns:p14="http://schemas.microsoft.com/office/powerpoint/2010/main" val="1747136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350">
            <a:extLst>
              <a:ext uri="{FF2B5EF4-FFF2-40B4-BE49-F238E27FC236}">
                <a16:creationId xmlns:a16="http://schemas.microsoft.com/office/drawing/2014/main" id="{A68F1D6E-1EE0-6546-B8DC-8E7BA2C2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91425" rIns="91425" bIns="91425" rtlCol="0" anchor="ctr">
            <a:norm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Example Subscale Report</a:t>
            </a:r>
          </a:p>
        </p:txBody>
      </p:sp>
      <p:pic>
        <p:nvPicPr>
          <p:cNvPr id="65538" name="Shape 351">
            <a:extLst>
              <a:ext uri="{FF2B5EF4-FFF2-40B4-BE49-F238E27FC236}">
                <a16:creationId xmlns:a16="http://schemas.microsoft.com/office/drawing/2014/main" id="{BE4A1254-3B68-1E46-A6E3-BA00CA03F2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/>
          <a:stretch>
            <a:fillRect/>
          </a:stretch>
        </p:blipFill>
        <p:spPr bwMode="auto">
          <a:xfrm>
            <a:off x="1334841" y="1457326"/>
            <a:ext cx="9522317" cy="503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05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335">
            <a:extLst>
              <a:ext uri="{FF2B5EF4-FFF2-40B4-BE49-F238E27FC236}">
                <a16:creationId xmlns:a16="http://schemas.microsoft.com/office/drawing/2014/main" id="{00CBCA47-95F5-CD43-866A-81B63AD3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45700" rIns="91425" bIns="45700" rtlCol="0" anchor="ctr">
            <a:normAutofit/>
          </a:bodyPr>
          <a:lstStyle/>
          <a:p>
            <a:pPr>
              <a:buSzPct val="25000"/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After Assessment</a:t>
            </a:r>
          </a:p>
        </p:txBody>
      </p:sp>
      <p:sp>
        <p:nvSpPr>
          <p:cNvPr id="67586" name="Shape 336">
            <a:extLst>
              <a:ext uri="{FF2B5EF4-FFF2-40B4-BE49-F238E27FC236}">
                <a16:creationId xmlns:a16="http://schemas.microsoft.com/office/drawing/2014/main" id="{BFDCCBF5-BE02-4646-AB83-76B23F64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25" tIns="45700" rIns="91425" bIns="45700" rtlCol="0">
            <a:normAutofit/>
          </a:bodyPr>
          <a:lstStyle/>
          <a:p>
            <a:pPr marL="0" indent="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320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Analyze data: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Total score report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Subscale report (broken down by tier)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Sub-sub scale report (broken down by components)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Individual items report</a:t>
            </a:r>
            <a:endParaRPr lang="en-US" altLang="en-US" sz="3200">
              <a:ea typeface="ＭＳ Ｐゴシック" panose="020B0600070205080204" pitchFamily="34" charset="-128"/>
              <a:sym typeface="Calibri" panose="020F0502020204030204" pitchFamily="34" charset="0"/>
            </a:endParaRPr>
          </a:p>
          <a:p>
            <a:pPr lvl="2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280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Celebrate your 2’s, examine your 0’s and 1’s</a:t>
            </a:r>
          </a:p>
        </p:txBody>
      </p:sp>
    </p:spTree>
    <p:extLst>
      <p:ext uri="{BB962C8B-B14F-4D97-AF65-F5344CB8AC3E}">
        <p14:creationId xmlns:p14="http://schemas.microsoft.com/office/powerpoint/2010/main" val="1241904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130BE166-F6D5-5640-AEBD-66DED286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Action Planning Form</a:t>
            </a:r>
          </a:p>
        </p:txBody>
      </p:sp>
      <p:pic>
        <p:nvPicPr>
          <p:cNvPr id="69634" name="Picture 3">
            <a:extLst>
              <a:ext uri="{FF2B5EF4-FFF2-40B4-BE49-F238E27FC236}">
                <a16:creationId xmlns:a16="http://schemas.microsoft.com/office/drawing/2014/main" id="{F58F2869-DCD0-D74C-BCE8-8F587E3D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/>
          <a:stretch>
            <a:fillRect/>
          </a:stretch>
        </p:blipFill>
        <p:spPr bwMode="auto">
          <a:xfrm>
            <a:off x="1804987" y="1349905"/>
            <a:ext cx="8582025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28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343">
            <a:extLst>
              <a:ext uri="{FF2B5EF4-FFF2-40B4-BE49-F238E27FC236}">
                <a16:creationId xmlns:a16="http://schemas.microsoft.com/office/drawing/2014/main" id="{E317E641-0B2F-3145-98EB-63058935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91425" rIns="91425" bIns="91425" rtlCol="0" anchor="ctr">
            <a:norm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TFI Activity for Implementation and Evaluation</a:t>
            </a:r>
          </a:p>
        </p:txBody>
      </p:sp>
      <p:sp>
        <p:nvSpPr>
          <p:cNvPr id="71682" name="Shape 344">
            <a:extLst>
              <a:ext uri="{FF2B5EF4-FFF2-40B4-BE49-F238E27FC236}">
                <a16:creationId xmlns:a16="http://schemas.microsoft.com/office/drawing/2014/main" id="{B65722BD-184D-8743-8FF8-1C4B0C40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25" tIns="91425" rIns="91425" bIns="91425" rtlCol="0">
            <a:normAutofit/>
          </a:bodyPr>
          <a:lstStyle/>
          <a:p>
            <a:pPr marL="723900" indent="-457200">
              <a:spcBef>
                <a:spcPts val="4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Access and review your most recent TFI results</a:t>
            </a:r>
          </a:p>
          <a:p>
            <a:pPr marL="723900" indent="-457200">
              <a:spcBef>
                <a:spcPts val="4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Identify a small number of items (1-3) that may need improvement</a:t>
            </a:r>
          </a:p>
          <a:p>
            <a:pPr marL="723900" indent="-457200">
              <a:spcBef>
                <a:spcPts val="4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Ask: “What are the smallest changes that can be made to improve implementation?”</a:t>
            </a:r>
          </a:p>
          <a:p>
            <a:pPr marL="723900" indent="-457200">
              <a:spcBef>
                <a:spcPts val="4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Problem solve any challenges</a:t>
            </a:r>
          </a:p>
          <a:p>
            <a:pPr marL="723900" indent="-457200">
              <a:spcBef>
                <a:spcPts val="4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Record the strategies you like on TFI Action Plan template</a:t>
            </a:r>
          </a:p>
          <a:p>
            <a:pPr marL="266700" indent="0">
              <a:spcBef>
                <a:spcPts val="4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98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981200" y="36988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Trebuchet MS"/>
                <a:cs typeface="Trebuchet MS"/>
                <a:sym typeface="Trebuchet MS"/>
              </a:rPr>
              <a:t>Self-Assessment Survey (SAS)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28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2" name="Shape 372"/>
          <p:cNvGraphicFramePr/>
          <p:nvPr/>
        </p:nvGraphicFramePr>
        <p:xfrm>
          <a:off x="2133600" y="1784351"/>
          <a:ext cx="7924800" cy="4038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Purpose: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 staff perceptions of PBIS practices in place and priority for changes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 annual action plan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Format: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Survey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2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Completed by: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staff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Manual or on-line scoring, graphing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When?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Annually, preferably in the spring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444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Two main questions: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981200" y="205726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609600" indent="-609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systems are in place now?</a:t>
            </a:r>
          </a:p>
          <a:p>
            <a:pPr marL="609600" indent="-60960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systems are most in need of improvement?</a:t>
            </a:r>
          </a:p>
          <a:p>
            <a:pPr marL="609600" indent="-6096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sz="3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4414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502E4D-AF3F-0049-9A3D-8385B5CF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Lean On Your Framework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A1FD9E-8F96-6047-A970-89C7BEC456F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507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i="1" dirty="0"/>
              <a:t>PBIS has meant the world to us as we have made the transition back to in-person learning. I have said a million times over the past 3 months that PBIS provides a perfect framework for us to articulate, teach, practice, and reinforce all of these new routines in our buildings. </a:t>
            </a:r>
          </a:p>
          <a:p>
            <a:pPr marL="0" indent="0" algn="ctr">
              <a:buNone/>
            </a:pPr>
            <a:endParaRPr lang="en-US" altLang="en-US" sz="3200" i="1" dirty="0"/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en-US" altLang="en-US" sz="3200" i="1" dirty="0"/>
              <a:t>Matt Young, Principal,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200" i="1" dirty="0"/>
              <a:t>Peoples Academy Middle 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9515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To Take the SAS…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065" y="1301432"/>
            <a:ext cx="8987100" cy="55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30</a:t>
            </a:fld>
            <a:endParaRPr lang="en-US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347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400" y="779462"/>
            <a:ext cx="4165500" cy="39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3162" y="779462"/>
            <a:ext cx="4279800" cy="39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1338" y="4768850"/>
            <a:ext cx="1512900" cy="14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4450" y="4768850"/>
            <a:ext cx="1643100" cy="12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x="1524000" y="0"/>
            <a:ext cx="2394284" cy="5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Total Score:</a:t>
            </a:r>
          </a:p>
        </p:txBody>
      </p:sp>
    </p:spTree>
    <p:extLst>
      <p:ext uri="{BB962C8B-B14F-4D97-AF65-F5344CB8AC3E}">
        <p14:creationId xmlns:p14="http://schemas.microsoft.com/office/powerpoint/2010/main" val="2745323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73100"/>
            <a:ext cx="9144000" cy="5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1524000" y="0"/>
            <a:ext cx="1596900" cy="5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Subscale:</a:t>
            </a:r>
          </a:p>
        </p:txBody>
      </p:sp>
    </p:spTree>
    <p:extLst>
      <p:ext uri="{BB962C8B-B14F-4D97-AF65-F5344CB8AC3E}">
        <p14:creationId xmlns:p14="http://schemas.microsoft.com/office/powerpoint/2010/main" val="531436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ubTitle" idx="1"/>
          </p:nvPr>
        </p:nvSpPr>
        <p:spPr>
          <a:xfrm>
            <a:off x="2986087" y="2582863"/>
            <a:ext cx="6400800" cy="1204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888888"/>
              </a:buClr>
              <a:buSzPct val="25000"/>
            </a:pP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950" y="719137"/>
            <a:ext cx="87567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1524000" y="0"/>
            <a:ext cx="1114500" cy="5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Items:</a:t>
            </a:r>
          </a:p>
        </p:txBody>
      </p:sp>
    </p:spTree>
    <p:extLst>
      <p:ext uri="{BB962C8B-B14F-4D97-AF65-F5344CB8AC3E}">
        <p14:creationId xmlns:p14="http://schemas.microsoft.com/office/powerpoint/2010/main" val="2593894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452C-BD41-DD47-A785-02DDAD90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Why Schools like the SAS: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C07A-03DD-884C-A099-25917A22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Honors the input of all staff</a:t>
            </a:r>
          </a:p>
          <a:p>
            <a:r>
              <a:rPr lang="en-US" sz="3600" dirty="0"/>
              <a:t>Perceptions are important</a:t>
            </a:r>
          </a:p>
          <a:p>
            <a:r>
              <a:rPr lang="en-US" sz="3600" dirty="0"/>
              <a:t>Used in action planning </a:t>
            </a:r>
          </a:p>
          <a:p>
            <a:r>
              <a:rPr lang="en-US" sz="3600" dirty="0"/>
              <a:t>Reporting out to staff about priorities for change based on their feedback contributes to buy-in</a:t>
            </a:r>
          </a:p>
        </p:txBody>
      </p:sp>
    </p:spTree>
    <p:extLst>
      <p:ext uri="{BB962C8B-B14F-4D97-AF65-F5344CB8AC3E}">
        <p14:creationId xmlns:p14="http://schemas.microsoft.com/office/powerpoint/2010/main" val="951618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BAC29-03D3-4B4E-90B4-82668924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100"/>
            <a:ext cx="5473700" cy="652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6C8FF-CD83-4440-AC11-B05A468D9FB8}"/>
              </a:ext>
            </a:extLst>
          </p:cNvPr>
          <p:cNvSpPr txBox="1"/>
          <p:nvPr/>
        </p:nvSpPr>
        <p:spPr>
          <a:xfrm>
            <a:off x="1338146" y="1690062"/>
            <a:ext cx="3523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Introducing the PBIS School Climate Survey</a:t>
            </a:r>
          </a:p>
        </p:txBody>
      </p:sp>
    </p:spTree>
    <p:extLst>
      <p:ext uri="{BB962C8B-B14F-4D97-AF65-F5344CB8AC3E}">
        <p14:creationId xmlns:p14="http://schemas.microsoft.com/office/powerpoint/2010/main" val="3064030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9296-BF0E-F741-A32F-CC57B932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3" y="365125"/>
            <a:ext cx="10684727" cy="1325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–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29BA-D867-314F-8067-347DA053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Four Surveys:</a:t>
            </a:r>
          </a:p>
          <a:p>
            <a:pPr lvl="1"/>
            <a:r>
              <a:rPr lang="en-US" dirty="0"/>
              <a:t>Students (grades 3-5; 11 questions)</a:t>
            </a:r>
          </a:p>
          <a:p>
            <a:pPr lvl="1"/>
            <a:r>
              <a:rPr lang="en-US" dirty="0"/>
              <a:t>Students (grades 6-12; 9 questions)</a:t>
            </a:r>
          </a:p>
          <a:p>
            <a:pPr lvl="2"/>
            <a:r>
              <a:rPr lang="en-US" dirty="0"/>
              <a:t>Measures based on school connectedness, school safety, school orderliness, and peer/adult relationships</a:t>
            </a:r>
          </a:p>
          <a:p>
            <a:pPr lvl="1"/>
            <a:r>
              <a:rPr lang="en-US" dirty="0"/>
              <a:t>Staff (29 questions)</a:t>
            </a:r>
          </a:p>
          <a:p>
            <a:pPr lvl="2"/>
            <a:r>
              <a:rPr lang="en-US" dirty="0"/>
              <a:t>Measures connectedness, structure of learning, school safety, physical environment, peer and adult relationships, and parental involvement</a:t>
            </a:r>
          </a:p>
          <a:p>
            <a:pPr lvl="1"/>
            <a:r>
              <a:rPr lang="en-US" dirty="0"/>
              <a:t>Family Members (21 questions)</a:t>
            </a:r>
          </a:p>
          <a:p>
            <a:pPr lvl="2"/>
            <a:r>
              <a:rPr lang="en-US" dirty="0"/>
              <a:t>Measures teaching and earning, school safety, interpersonal relationships, institutional environment, parent involvement</a:t>
            </a:r>
          </a:p>
        </p:txBody>
      </p:sp>
    </p:spTree>
    <p:extLst>
      <p:ext uri="{BB962C8B-B14F-4D97-AF65-F5344CB8AC3E}">
        <p14:creationId xmlns:p14="http://schemas.microsoft.com/office/powerpoint/2010/main" val="3987688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3F13-B3AF-7A45-ABBF-6AB8DF42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–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3969-19E1-B442-ABFF-E5F8CF87C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 and ease of access</a:t>
            </a:r>
          </a:p>
          <a:p>
            <a:r>
              <a:rPr lang="en-US" dirty="0"/>
              <a:t>Multiple perspectives</a:t>
            </a:r>
          </a:p>
          <a:p>
            <a:r>
              <a:rPr lang="en-US" dirty="0"/>
              <a:t>Capacity for comparison across participants (gender, grade, race/ethnicity), time, settings, and more!</a:t>
            </a:r>
          </a:p>
          <a:p>
            <a:r>
              <a:rPr lang="en-US" dirty="0"/>
              <a:t>Adaptability</a:t>
            </a:r>
          </a:p>
        </p:txBody>
      </p:sp>
    </p:spTree>
    <p:extLst>
      <p:ext uri="{BB962C8B-B14F-4D97-AF65-F5344CB8AC3E}">
        <p14:creationId xmlns:p14="http://schemas.microsoft.com/office/powerpoint/2010/main" val="2262635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EF2D-B430-074A-9CA5-260113E7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4E8B9-62E0-C641-A792-35043538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Permission/opt out</a:t>
            </a:r>
          </a:p>
          <a:p>
            <a:r>
              <a:rPr lang="en-US" dirty="0"/>
              <a:t>Introduction to Surveys</a:t>
            </a:r>
          </a:p>
          <a:p>
            <a:r>
              <a:rPr lang="en-US" dirty="0"/>
              <a:t>Plan for Reviewing Results and Action Planning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BD73D-1349-D840-AD97-C365D2DB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5366">
            <a:off x="445366" y="4086076"/>
            <a:ext cx="9895797" cy="527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4A9D86-35BF-8945-97BB-5D03C658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2283">
            <a:off x="3271128" y="4815084"/>
            <a:ext cx="6341884" cy="513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23775E-A49A-E24C-B896-F8B9F1FA1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6863">
            <a:off x="5293776" y="5695362"/>
            <a:ext cx="5556735" cy="4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25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FC3C-7B54-4443-9FE0-C30FF799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Survey - Elementary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0A9649-26BF-724E-B6CC-0DBC8121F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327" y="1292087"/>
            <a:ext cx="7553738" cy="536713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27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70D3828B-D058-6648-A13C-0F98B1F9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5373688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AB269C29-C387-E94A-BB6D-E03072EC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5170488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1683" name="Oval 4">
            <a:extLst>
              <a:ext uri="{FF2B5EF4-FFF2-40B4-BE49-F238E27FC236}">
                <a16:creationId xmlns:a16="http://schemas.microsoft.com/office/drawing/2014/main" id="{40BA7291-BBA3-C44B-BD36-63735785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4" y="1836738"/>
            <a:ext cx="3082925" cy="308451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Arial" panose="020B0604020202020204" pitchFamily="34" charset="0"/>
            </a:endParaRPr>
          </a:p>
        </p:txBody>
      </p:sp>
      <p:grpSp>
        <p:nvGrpSpPr>
          <p:cNvPr id="28676" name="Group 23">
            <a:extLst>
              <a:ext uri="{FF2B5EF4-FFF2-40B4-BE49-F238E27FC236}">
                <a16:creationId xmlns:a16="http://schemas.microsoft.com/office/drawing/2014/main" id="{63EBDDD4-670A-FF4D-824B-0098E9F1CDF3}"/>
              </a:ext>
            </a:extLst>
          </p:cNvPr>
          <p:cNvGrpSpPr>
            <a:grpSpLocks/>
          </p:cNvGrpSpPr>
          <p:nvPr/>
        </p:nvGrpSpPr>
        <p:grpSpPr bwMode="auto">
          <a:xfrm>
            <a:off x="3606800" y="1714500"/>
            <a:ext cx="2719388" cy="2052638"/>
            <a:chOff x="1474788" y="1123950"/>
            <a:chExt cx="3625850" cy="2736850"/>
          </a:xfrm>
        </p:grpSpPr>
        <p:sp>
          <p:nvSpPr>
            <p:cNvPr id="28686" name="Oval 5">
              <a:extLst>
                <a:ext uri="{FF2B5EF4-FFF2-40B4-BE49-F238E27FC236}">
                  <a16:creationId xmlns:a16="http://schemas.microsoft.com/office/drawing/2014/main" id="{7EC4D6C6-96AA-3C47-AD38-925CCA51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238" y="1803400"/>
              <a:ext cx="2057400" cy="2057400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cs typeface="Calibri" panose="020F0502020204030204" pitchFamily="34" charset="0"/>
                </a:rPr>
                <a:t>Systems</a:t>
              </a:r>
            </a:p>
          </p:txBody>
        </p:sp>
        <p:sp>
          <p:nvSpPr>
            <p:cNvPr id="28687" name="Rectangle 11">
              <a:extLst>
                <a:ext uri="{FF2B5EF4-FFF2-40B4-BE49-F238E27FC236}">
                  <a16:creationId xmlns:a16="http://schemas.microsoft.com/office/drawing/2014/main" id="{B6DEA844-7958-FE42-A4B4-B2AE87AAB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1123950"/>
              <a:ext cx="188595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Supporting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Staff Behavior</a:t>
              </a:r>
            </a:p>
          </p:txBody>
        </p:sp>
        <p:sp>
          <p:nvSpPr>
            <p:cNvPr id="28688" name="Freeform 14">
              <a:extLst>
                <a:ext uri="{FF2B5EF4-FFF2-40B4-BE49-F238E27FC236}">
                  <a16:creationId xmlns:a16="http://schemas.microsoft.com/office/drawing/2014/main" id="{FC95480F-1F0E-F049-9BA6-9916A6514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938" y="2038350"/>
              <a:ext cx="731837" cy="782638"/>
            </a:xfrm>
            <a:custGeom>
              <a:avLst/>
              <a:gdLst>
                <a:gd name="T0" fmla="*/ 2147483646 w 461"/>
                <a:gd name="T1" fmla="*/ 2147483646 h 493"/>
                <a:gd name="T2" fmla="*/ 2147483646 w 461"/>
                <a:gd name="T3" fmla="*/ 2147483646 h 493"/>
                <a:gd name="T4" fmla="*/ 2147483646 w 461"/>
                <a:gd name="T5" fmla="*/ 2147483646 h 493"/>
                <a:gd name="T6" fmla="*/ 2147483646 w 461"/>
                <a:gd name="T7" fmla="*/ 2147483646 h 493"/>
                <a:gd name="T8" fmla="*/ 2147483646 w 461"/>
                <a:gd name="T9" fmla="*/ 2147483646 h 493"/>
                <a:gd name="T10" fmla="*/ 2147483646 w 461"/>
                <a:gd name="T11" fmla="*/ 2147483646 h 493"/>
                <a:gd name="T12" fmla="*/ 2147483646 w 461"/>
                <a:gd name="T13" fmla="*/ 2147483646 h 493"/>
                <a:gd name="T14" fmla="*/ 2147483646 w 461"/>
                <a:gd name="T15" fmla="*/ 2147483646 h 493"/>
                <a:gd name="T16" fmla="*/ 2147483646 w 461"/>
                <a:gd name="T17" fmla="*/ 2147483646 h 493"/>
                <a:gd name="T18" fmla="*/ 2147483646 w 461"/>
                <a:gd name="T19" fmla="*/ 2147483646 h 493"/>
                <a:gd name="T20" fmla="*/ 2147483646 w 461"/>
                <a:gd name="T21" fmla="*/ 2147483646 h 493"/>
                <a:gd name="T22" fmla="*/ 2147483646 w 461"/>
                <a:gd name="T23" fmla="*/ 2147483646 h 493"/>
                <a:gd name="T24" fmla="*/ 2147483646 w 461"/>
                <a:gd name="T25" fmla="*/ 2147483646 h 493"/>
                <a:gd name="T26" fmla="*/ 2147483646 w 461"/>
                <a:gd name="T27" fmla="*/ 2147483646 h 493"/>
                <a:gd name="T28" fmla="*/ 2147483646 w 461"/>
                <a:gd name="T29" fmla="*/ 2147483646 h 493"/>
                <a:gd name="T30" fmla="*/ 0 w 461"/>
                <a:gd name="T31" fmla="*/ 2147483646 h 493"/>
                <a:gd name="T32" fmla="*/ 0 w 461"/>
                <a:gd name="T33" fmla="*/ 0 h 493"/>
                <a:gd name="T34" fmla="*/ 2147483646 w 461"/>
                <a:gd name="T35" fmla="*/ 0 h 493"/>
                <a:gd name="T36" fmla="*/ 2147483646 w 461"/>
                <a:gd name="T37" fmla="*/ 2147483646 h 493"/>
                <a:gd name="T38" fmla="*/ 2147483646 w 461"/>
                <a:gd name="T39" fmla="*/ 2147483646 h 493"/>
                <a:gd name="T40" fmla="*/ 2147483646 w 461"/>
                <a:gd name="T41" fmla="*/ 2147483646 h 493"/>
                <a:gd name="T42" fmla="*/ 2147483646 w 461"/>
                <a:gd name="T43" fmla="*/ 2147483646 h 493"/>
                <a:gd name="T44" fmla="*/ 2147483646 w 461"/>
                <a:gd name="T45" fmla="*/ 2147483646 h 493"/>
                <a:gd name="T46" fmla="*/ 2147483646 w 461"/>
                <a:gd name="T47" fmla="*/ 2147483646 h 493"/>
                <a:gd name="T48" fmla="*/ 2147483646 w 461"/>
                <a:gd name="T49" fmla="*/ 2147483646 h 493"/>
                <a:gd name="T50" fmla="*/ 2147483646 w 461"/>
                <a:gd name="T51" fmla="*/ 2147483646 h 493"/>
                <a:gd name="T52" fmla="*/ 2147483646 w 461"/>
                <a:gd name="T53" fmla="*/ 2147483646 h 493"/>
                <a:gd name="T54" fmla="*/ 2147483646 w 461"/>
                <a:gd name="T55" fmla="*/ 2147483646 h 493"/>
                <a:gd name="T56" fmla="*/ 2147483646 w 461"/>
                <a:gd name="T57" fmla="*/ 2147483646 h 493"/>
                <a:gd name="T58" fmla="*/ 2147483646 w 461"/>
                <a:gd name="T59" fmla="*/ 2147483646 h 4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1"/>
                <a:gd name="T91" fmla="*/ 0 h 493"/>
                <a:gd name="T92" fmla="*/ 461 w 461"/>
                <a:gd name="T93" fmla="*/ 493 h 4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1" h="493">
                  <a:moveTo>
                    <a:pt x="460" y="352"/>
                  </a:moveTo>
                  <a:lnTo>
                    <a:pt x="321" y="492"/>
                  </a:lnTo>
                  <a:lnTo>
                    <a:pt x="321" y="425"/>
                  </a:lnTo>
                  <a:lnTo>
                    <a:pt x="265" y="425"/>
                  </a:lnTo>
                  <a:lnTo>
                    <a:pt x="212" y="422"/>
                  </a:lnTo>
                  <a:lnTo>
                    <a:pt x="161" y="408"/>
                  </a:lnTo>
                  <a:lnTo>
                    <a:pt x="117" y="390"/>
                  </a:lnTo>
                  <a:lnTo>
                    <a:pt x="78" y="363"/>
                  </a:lnTo>
                  <a:lnTo>
                    <a:pt x="60" y="348"/>
                  </a:lnTo>
                  <a:lnTo>
                    <a:pt x="46" y="331"/>
                  </a:lnTo>
                  <a:lnTo>
                    <a:pt x="32" y="313"/>
                  </a:lnTo>
                  <a:lnTo>
                    <a:pt x="21" y="296"/>
                  </a:lnTo>
                  <a:lnTo>
                    <a:pt x="12" y="278"/>
                  </a:lnTo>
                  <a:lnTo>
                    <a:pt x="5" y="258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14"/>
                  </a:lnTo>
                  <a:lnTo>
                    <a:pt x="140" y="229"/>
                  </a:lnTo>
                  <a:lnTo>
                    <a:pt x="149" y="240"/>
                  </a:lnTo>
                  <a:lnTo>
                    <a:pt x="159" y="252"/>
                  </a:lnTo>
                  <a:lnTo>
                    <a:pt x="176" y="261"/>
                  </a:lnTo>
                  <a:lnTo>
                    <a:pt x="194" y="270"/>
                  </a:lnTo>
                  <a:lnTo>
                    <a:pt x="215" y="275"/>
                  </a:lnTo>
                  <a:lnTo>
                    <a:pt x="240" y="282"/>
                  </a:lnTo>
                  <a:lnTo>
                    <a:pt x="265" y="282"/>
                  </a:lnTo>
                  <a:lnTo>
                    <a:pt x="321" y="282"/>
                  </a:lnTo>
                  <a:lnTo>
                    <a:pt x="321" y="214"/>
                  </a:lnTo>
                  <a:lnTo>
                    <a:pt x="460" y="35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7" name="Group 22">
            <a:extLst>
              <a:ext uri="{FF2B5EF4-FFF2-40B4-BE49-F238E27FC236}">
                <a16:creationId xmlns:a16="http://schemas.microsoft.com/office/drawing/2014/main" id="{F858AA65-95DD-FD4C-9C59-C617EE338AF9}"/>
              </a:ext>
            </a:extLst>
          </p:cNvPr>
          <p:cNvGrpSpPr>
            <a:grpSpLocks/>
          </p:cNvGrpSpPr>
          <p:nvPr/>
        </p:nvGrpSpPr>
        <p:grpSpPr bwMode="auto">
          <a:xfrm>
            <a:off x="4235451" y="3200400"/>
            <a:ext cx="2970213" cy="2224088"/>
            <a:chOff x="2281238" y="3048000"/>
            <a:chExt cx="3960812" cy="2965450"/>
          </a:xfrm>
        </p:grpSpPr>
        <p:sp>
          <p:nvSpPr>
            <p:cNvPr id="28683" name="Oval 7">
              <a:extLst>
                <a:ext uri="{FF2B5EF4-FFF2-40B4-BE49-F238E27FC236}">
                  <a16:creationId xmlns:a16="http://schemas.microsoft.com/office/drawing/2014/main" id="{BF1D5E70-36F3-424F-BFC1-62093FCA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048000"/>
              <a:ext cx="2057400" cy="20574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cs typeface="Calibri" panose="020F0502020204030204" pitchFamily="34" charset="0"/>
                </a:rPr>
                <a:t>Practices</a:t>
              </a:r>
            </a:p>
          </p:txBody>
        </p:sp>
        <p:sp>
          <p:nvSpPr>
            <p:cNvPr id="28684" name="Rectangle 13">
              <a:extLst>
                <a:ext uri="{FF2B5EF4-FFF2-40B4-BE49-F238E27FC236}">
                  <a16:creationId xmlns:a16="http://schemas.microsoft.com/office/drawing/2014/main" id="{8EDB2E4A-91CB-D142-9528-0FEB3321E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238" y="5505450"/>
              <a:ext cx="3960812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Supporting Student Behavior</a:t>
              </a:r>
            </a:p>
          </p:txBody>
        </p:sp>
        <p:sp>
          <p:nvSpPr>
            <p:cNvPr id="28685" name="Freeform 15">
              <a:extLst>
                <a:ext uri="{FF2B5EF4-FFF2-40B4-BE49-F238E27FC236}">
                  <a16:creationId xmlns:a16="http://schemas.microsoft.com/office/drawing/2014/main" id="{CFD5B7A7-B317-8F43-A441-D89936D73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4724400"/>
              <a:ext cx="684212" cy="831850"/>
            </a:xfrm>
            <a:custGeom>
              <a:avLst/>
              <a:gdLst>
                <a:gd name="T0" fmla="*/ 2147483646 w 431"/>
                <a:gd name="T1" fmla="*/ 2147483646 h 524"/>
                <a:gd name="T2" fmla="*/ 2147483646 w 431"/>
                <a:gd name="T3" fmla="*/ 0 h 524"/>
                <a:gd name="T4" fmla="*/ 2147483646 w 431"/>
                <a:gd name="T5" fmla="*/ 2147483646 h 524"/>
                <a:gd name="T6" fmla="*/ 2147483646 w 431"/>
                <a:gd name="T7" fmla="*/ 2147483646 h 524"/>
                <a:gd name="T8" fmla="*/ 2147483646 w 431"/>
                <a:gd name="T9" fmla="*/ 2147483646 h 524"/>
                <a:gd name="T10" fmla="*/ 2147483646 w 431"/>
                <a:gd name="T11" fmla="*/ 2147483646 h 524"/>
                <a:gd name="T12" fmla="*/ 2147483646 w 431"/>
                <a:gd name="T13" fmla="*/ 2147483646 h 524"/>
                <a:gd name="T14" fmla="*/ 2147483646 w 431"/>
                <a:gd name="T15" fmla="*/ 2147483646 h 524"/>
                <a:gd name="T16" fmla="*/ 2147483646 w 431"/>
                <a:gd name="T17" fmla="*/ 2147483646 h 524"/>
                <a:gd name="T18" fmla="*/ 2147483646 w 431"/>
                <a:gd name="T19" fmla="*/ 2147483646 h 524"/>
                <a:gd name="T20" fmla="*/ 0 w 431"/>
                <a:gd name="T21" fmla="*/ 2147483646 h 524"/>
                <a:gd name="T22" fmla="*/ 2147483646 w 431"/>
                <a:gd name="T23" fmla="*/ 2147483646 h 524"/>
                <a:gd name="T24" fmla="*/ 2147483646 w 431"/>
                <a:gd name="T25" fmla="*/ 2147483646 h 524"/>
                <a:gd name="T26" fmla="*/ 2147483646 w 431"/>
                <a:gd name="T27" fmla="*/ 2147483646 h 524"/>
                <a:gd name="T28" fmla="*/ 2147483646 w 431"/>
                <a:gd name="T29" fmla="*/ 2147483646 h 524"/>
                <a:gd name="T30" fmla="*/ 2147483646 w 431"/>
                <a:gd name="T31" fmla="*/ 2147483646 h 524"/>
                <a:gd name="T32" fmla="*/ 2147483646 w 431"/>
                <a:gd name="T33" fmla="*/ 2147483646 h 524"/>
                <a:gd name="T34" fmla="*/ 2147483646 w 431"/>
                <a:gd name="T35" fmla="*/ 2147483646 h 524"/>
                <a:gd name="T36" fmla="*/ 2147483646 w 431"/>
                <a:gd name="T37" fmla="*/ 2147483646 h 524"/>
                <a:gd name="T38" fmla="*/ 2147483646 w 431"/>
                <a:gd name="T39" fmla="*/ 2147483646 h 524"/>
                <a:gd name="T40" fmla="*/ 2147483646 w 431"/>
                <a:gd name="T41" fmla="*/ 2147483646 h 524"/>
                <a:gd name="T42" fmla="*/ 2147483646 w 431"/>
                <a:gd name="T43" fmla="*/ 2147483646 h 524"/>
                <a:gd name="T44" fmla="*/ 2147483646 w 431"/>
                <a:gd name="T45" fmla="*/ 2147483646 h 5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1"/>
                <a:gd name="T70" fmla="*/ 0 h 524"/>
                <a:gd name="T71" fmla="*/ 431 w 431"/>
                <a:gd name="T72" fmla="*/ 524 h 5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1" h="524">
                  <a:moveTo>
                    <a:pt x="430" y="144"/>
                  </a:moveTo>
                  <a:lnTo>
                    <a:pt x="243" y="0"/>
                  </a:lnTo>
                  <a:lnTo>
                    <a:pt x="246" y="72"/>
                  </a:lnTo>
                  <a:lnTo>
                    <a:pt x="195" y="77"/>
                  </a:lnTo>
                  <a:lnTo>
                    <a:pt x="149" y="93"/>
                  </a:lnTo>
                  <a:lnTo>
                    <a:pt x="107" y="113"/>
                  </a:lnTo>
                  <a:lnTo>
                    <a:pt x="70" y="139"/>
                  </a:lnTo>
                  <a:lnTo>
                    <a:pt x="40" y="175"/>
                  </a:lnTo>
                  <a:lnTo>
                    <a:pt x="17" y="211"/>
                  </a:lnTo>
                  <a:lnTo>
                    <a:pt x="3" y="251"/>
                  </a:lnTo>
                  <a:lnTo>
                    <a:pt x="0" y="298"/>
                  </a:lnTo>
                  <a:lnTo>
                    <a:pt x="3" y="523"/>
                  </a:lnTo>
                  <a:lnTo>
                    <a:pt x="127" y="518"/>
                  </a:lnTo>
                  <a:lnTo>
                    <a:pt x="124" y="293"/>
                  </a:lnTo>
                  <a:lnTo>
                    <a:pt x="127" y="277"/>
                  </a:lnTo>
                  <a:lnTo>
                    <a:pt x="133" y="262"/>
                  </a:lnTo>
                  <a:lnTo>
                    <a:pt x="144" y="251"/>
                  </a:lnTo>
                  <a:lnTo>
                    <a:pt x="161" y="241"/>
                  </a:lnTo>
                  <a:lnTo>
                    <a:pt x="178" y="231"/>
                  </a:lnTo>
                  <a:lnTo>
                    <a:pt x="198" y="226"/>
                  </a:lnTo>
                  <a:lnTo>
                    <a:pt x="246" y="216"/>
                  </a:lnTo>
                  <a:lnTo>
                    <a:pt x="249" y="293"/>
                  </a:lnTo>
                  <a:lnTo>
                    <a:pt x="430" y="14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8" name="Rectangle 16">
            <a:extLst>
              <a:ext uri="{FF2B5EF4-FFF2-40B4-BE49-F238E27FC236}">
                <a16:creationId xmlns:a16="http://schemas.microsoft.com/office/drawing/2014/main" id="{AB45B3F9-A95B-F442-AABC-74B33889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1938339"/>
            <a:ext cx="1257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Calibri" panose="020F0502020204030204" pitchFamily="34" charset="0"/>
              </a:rPr>
              <a:t>OUTCOMES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237127F7-1036-0A4E-976B-73D433F11B35}"/>
              </a:ext>
            </a:extLst>
          </p:cNvPr>
          <p:cNvGrpSpPr>
            <a:grpSpLocks/>
          </p:cNvGrpSpPr>
          <p:nvPr/>
        </p:nvGrpSpPr>
        <p:grpSpPr bwMode="auto">
          <a:xfrm>
            <a:off x="6007101" y="1714500"/>
            <a:ext cx="2549525" cy="2070100"/>
            <a:chOff x="4719638" y="1212850"/>
            <a:chExt cx="3398837" cy="2759075"/>
          </a:xfrm>
        </p:grpSpPr>
        <p:sp>
          <p:nvSpPr>
            <p:cNvPr id="28680" name="Oval 6">
              <a:extLst>
                <a:ext uri="{FF2B5EF4-FFF2-40B4-BE49-F238E27FC236}">
                  <a16:creationId xmlns:a16="http://schemas.microsoft.com/office/drawing/2014/main" id="{79BC2E5B-6C09-7A48-A998-D7A9750D4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638" y="1914525"/>
              <a:ext cx="2057400" cy="2057400"/>
            </a:xfrm>
            <a:prstGeom prst="ellipse">
              <a:avLst/>
            </a:prstGeom>
            <a:solidFill>
              <a:srgbClr val="FF0000">
                <a:alpha val="7097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cs typeface="Calibri" panose="020F0502020204030204" pitchFamily="34" charset="0"/>
                </a:rPr>
                <a:t>     Data</a:t>
              </a:r>
            </a:p>
          </p:txBody>
        </p:sp>
        <p:sp>
          <p:nvSpPr>
            <p:cNvPr id="28681" name="Rectangle 12">
              <a:extLst>
                <a:ext uri="{FF2B5EF4-FFF2-40B4-BE49-F238E27FC236}">
                  <a16:creationId xmlns:a16="http://schemas.microsoft.com/office/drawing/2014/main" id="{AE946486-165F-C846-B3A0-8F6B6B564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1212850"/>
              <a:ext cx="1798637" cy="106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Supporting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Decision Making</a:t>
              </a:r>
            </a:p>
          </p:txBody>
        </p:sp>
        <p:sp>
          <p:nvSpPr>
            <p:cNvPr id="28682" name="Freeform 19">
              <a:extLst>
                <a:ext uri="{FF2B5EF4-FFF2-40B4-BE49-F238E27FC236}">
                  <a16:creationId xmlns:a16="http://schemas.microsoft.com/office/drawing/2014/main" id="{A11B1E8E-F7DA-AC42-A9DD-6937C5AF7C82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6929438" y="2114550"/>
              <a:ext cx="731837" cy="782638"/>
            </a:xfrm>
            <a:custGeom>
              <a:avLst/>
              <a:gdLst>
                <a:gd name="T0" fmla="*/ 2147483646 w 461"/>
                <a:gd name="T1" fmla="*/ 2147483646 h 493"/>
                <a:gd name="T2" fmla="*/ 2147483646 w 461"/>
                <a:gd name="T3" fmla="*/ 2147483646 h 493"/>
                <a:gd name="T4" fmla="*/ 2147483646 w 461"/>
                <a:gd name="T5" fmla="*/ 2147483646 h 493"/>
                <a:gd name="T6" fmla="*/ 2147483646 w 461"/>
                <a:gd name="T7" fmla="*/ 2147483646 h 493"/>
                <a:gd name="T8" fmla="*/ 2147483646 w 461"/>
                <a:gd name="T9" fmla="*/ 2147483646 h 493"/>
                <a:gd name="T10" fmla="*/ 2147483646 w 461"/>
                <a:gd name="T11" fmla="*/ 2147483646 h 493"/>
                <a:gd name="T12" fmla="*/ 2147483646 w 461"/>
                <a:gd name="T13" fmla="*/ 2147483646 h 493"/>
                <a:gd name="T14" fmla="*/ 2147483646 w 461"/>
                <a:gd name="T15" fmla="*/ 2147483646 h 493"/>
                <a:gd name="T16" fmla="*/ 2147483646 w 461"/>
                <a:gd name="T17" fmla="*/ 2147483646 h 493"/>
                <a:gd name="T18" fmla="*/ 2147483646 w 461"/>
                <a:gd name="T19" fmla="*/ 2147483646 h 493"/>
                <a:gd name="T20" fmla="*/ 2147483646 w 461"/>
                <a:gd name="T21" fmla="*/ 2147483646 h 493"/>
                <a:gd name="T22" fmla="*/ 2147483646 w 461"/>
                <a:gd name="T23" fmla="*/ 2147483646 h 493"/>
                <a:gd name="T24" fmla="*/ 2147483646 w 461"/>
                <a:gd name="T25" fmla="*/ 2147483646 h 493"/>
                <a:gd name="T26" fmla="*/ 2147483646 w 461"/>
                <a:gd name="T27" fmla="*/ 2147483646 h 493"/>
                <a:gd name="T28" fmla="*/ 2147483646 w 461"/>
                <a:gd name="T29" fmla="*/ 2147483646 h 493"/>
                <a:gd name="T30" fmla="*/ 0 w 461"/>
                <a:gd name="T31" fmla="*/ 2147483646 h 493"/>
                <a:gd name="T32" fmla="*/ 0 w 461"/>
                <a:gd name="T33" fmla="*/ 0 h 493"/>
                <a:gd name="T34" fmla="*/ 2147483646 w 461"/>
                <a:gd name="T35" fmla="*/ 0 h 493"/>
                <a:gd name="T36" fmla="*/ 2147483646 w 461"/>
                <a:gd name="T37" fmla="*/ 2147483646 h 493"/>
                <a:gd name="T38" fmla="*/ 2147483646 w 461"/>
                <a:gd name="T39" fmla="*/ 2147483646 h 493"/>
                <a:gd name="T40" fmla="*/ 2147483646 w 461"/>
                <a:gd name="T41" fmla="*/ 2147483646 h 493"/>
                <a:gd name="T42" fmla="*/ 2147483646 w 461"/>
                <a:gd name="T43" fmla="*/ 2147483646 h 493"/>
                <a:gd name="T44" fmla="*/ 2147483646 w 461"/>
                <a:gd name="T45" fmla="*/ 2147483646 h 493"/>
                <a:gd name="T46" fmla="*/ 2147483646 w 461"/>
                <a:gd name="T47" fmla="*/ 2147483646 h 493"/>
                <a:gd name="T48" fmla="*/ 2147483646 w 461"/>
                <a:gd name="T49" fmla="*/ 2147483646 h 493"/>
                <a:gd name="T50" fmla="*/ 2147483646 w 461"/>
                <a:gd name="T51" fmla="*/ 2147483646 h 493"/>
                <a:gd name="T52" fmla="*/ 2147483646 w 461"/>
                <a:gd name="T53" fmla="*/ 2147483646 h 493"/>
                <a:gd name="T54" fmla="*/ 2147483646 w 461"/>
                <a:gd name="T55" fmla="*/ 2147483646 h 493"/>
                <a:gd name="T56" fmla="*/ 2147483646 w 461"/>
                <a:gd name="T57" fmla="*/ 2147483646 h 493"/>
                <a:gd name="T58" fmla="*/ 2147483646 w 461"/>
                <a:gd name="T59" fmla="*/ 2147483646 h 4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1"/>
                <a:gd name="T91" fmla="*/ 0 h 493"/>
                <a:gd name="T92" fmla="*/ 461 w 461"/>
                <a:gd name="T93" fmla="*/ 493 h 4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1" h="493">
                  <a:moveTo>
                    <a:pt x="460" y="352"/>
                  </a:moveTo>
                  <a:lnTo>
                    <a:pt x="321" y="492"/>
                  </a:lnTo>
                  <a:lnTo>
                    <a:pt x="321" y="425"/>
                  </a:lnTo>
                  <a:lnTo>
                    <a:pt x="265" y="425"/>
                  </a:lnTo>
                  <a:lnTo>
                    <a:pt x="212" y="422"/>
                  </a:lnTo>
                  <a:lnTo>
                    <a:pt x="161" y="408"/>
                  </a:lnTo>
                  <a:lnTo>
                    <a:pt x="117" y="390"/>
                  </a:lnTo>
                  <a:lnTo>
                    <a:pt x="78" y="363"/>
                  </a:lnTo>
                  <a:lnTo>
                    <a:pt x="60" y="348"/>
                  </a:lnTo>
                  <a:lnTo>
                    <a:pt x="46" y="331"/>
                  </a:lnTo>
                  <a:lnTo>
                    <a:pt x="32" y="313"/>
                  </a:lnTo>
                  <a:lnTo>
                    <a:pt x="21" y="296"/>
                  </a:lnTo>
                  <a:lnTo>
                    <a:pt x="12" y="278"/>
                  </a:lnTo>
                  <a:lnTo>
                    <a:pt x="5" y="258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14"/>
                  </a:lnTo>
                  <a:lnTo>
                    <a:pt x="140" y="229"/>
                  </a:lnTo>
                  <a:lnTo>
                    <a:pt x="149" y="240"/>
                  </a:lnTo>
                  <a:lnTo>
                    <a:pt x="159" y="252"/>
                  </a:lnTo>
                  <a:lnTo>
                    <a:pt x="176" y="261"/>
                  </a:lnTo>
                  <a:lnTo>
                    <a:pt x="194" y="270"/>
                  </a:lnTo>
                  <a:lnTo>
                    <a:pt x="215" y="275"/>
                  </a:lnTo>
                  <a:lnTo>
                    <a:pt x="240" y="282"/>
                  </a:lnTo>
                  <a:lnTo>
                    <a:pt x="265" y="282"/>
                  </a:lnTo>
                  <a:lnTo>
                    <a:pt x="321" y="282"/>
                  </a:lnTo>
                  <a:lnTo>
                    <a:pt x="321" y="214"/>
                  </a:lnTo>
                  <a:lnTo>
                    <a:pt x="460" y="35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7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CC55-1713-634E-8EFD-F37A9558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Survey -  Elementary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9F8BC-0F4E-6F42-9F5C-6A4812F53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183" y="1690688"/>
            <a:ext cx="9505282" cy="48564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354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E093-05E5-9A47-87D7-911CEEEB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Reports for Students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9C0757-A8D2-2943-B36C-4D2356365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6" y="1531186"/>
            <a:ext cx="10561308" cy="4961689"/>
          </a:xfrm>
        </p:spPr>
      </p:pic>
    </p:spTree>
    <p:extLst>
      <p:ext uri="{BB962C8B-B14F-4D97-AF65-F5344CB8AC3E}">
        <p14:creationId xmlns:p14="http://schemas.microsoft.com/office/powerpoint/2010/main" val="2285868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DA55-9B59-3749-8AFF-5944C3E0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Reports for School Personnel and Families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AF87C-6A18-6A49-87A7-A80D4E59F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062" y="1928019"/>
            <a:ext cx="9422726" cy="4564856"/>
          </a:xfrm>
        </p:spPr>
      </p:pic>
    </p:spTree>
    <p:extLst>
      <p:ext uri="{BB962C8B-B14F-4D97-AF65-F5344CB8AC3E}">
        <p14:creationId xmlns:p14="http://schemas.microsoft.com/office/powerpoint/2010/main" val="3428930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28FF-B446-AD45-A258-4EE4ED28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Subscale Reports – Families and School Personnel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C24A4-1F2D-7842-AACC-45785947A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5633"/>
            <a:ext cx="9607550" cy="3646661"/>
          </a:xfrm>
        </p:spPr>
      </p:pic>
    </p:spTree>
    <p:extLst>
      <p:ext uri="{BB962C8B-B14F-4D97-AF65-F5344CB8AC3E}">
        <p14:creationId xmlns:p14="http://schemas.microsoft.com/office/powerpoint/2010/main" val="2168784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DFD3-D67E-9548-8AFC-81B965C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Scoring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905B0A-E415-0643-B661-09CA6F29A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9767"/>
            <a:ext cx="9455150" cy="3905077"/>
          </a:xfrm>
        </p:spPr>
      </p:pic>
    </p:spTree>
    <p:extLst>
      <p:ext uri="{BB962C8B-B14F-4D97-AF65-F5344CB8AC3E}">
        <p14:creationId xmlns:p14="http://schemas.microsoft.com/office/powerpoint/2010/main" val="1995777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78D5-267B-894E-988C-F1775589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Reports – Total Scores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0759A-2531-2F48-B98B-9DB808042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657" y="1690688"/>
            <a:ext cx="6182685" cy="46404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8640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B5CF-7063-C346-AF2E-9423D8ED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Report by Items – Highs and Lows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7AF99-0A57-AC4F-8434-66C7E40F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048" y="1690687"/>
            <a:ext cx="10554932" cy="5024437"/>
          </a:xfrm>
        </p:spPr>
      </p:pic>
    </p:spTree>
    <p:extLst>
      <p:ext uri="{BB962C8B-B14F-4D97-AF65-F5344CB8AC3E}">
        <p14:creationId xmlns:p14="http://schemas.microsoft.com/office/powerpoint/2010/main" val="983181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1209-72CD-CF43-BF3C-958AB740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Items Reports for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BDE23B-0D2E-7C40-A68E-B8FCCB971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051" y="1385612"/>
            <a:ext cx="9739423" cy="512688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068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3972-6FA5-A446-AEEF-EE574884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Moving to Action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459963-B90A-734E-81EA-1637D5CB3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891046"/>
            <a:ext cx="11365964" cy="4601829"/>
          </a:xfrm>
        </p:spPr>
      </p:pic>
    </p:spTree>
    <p:extLst>
      <p:ext uri="{BB962C8B-B14F-4D97-AF65-F5344CB8AC3E}">
        <p14:creationId xmlns:p14="http://schemas.microsoft.com/office/powerpoint/2010/main" val="2542854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9027-EEA8-9B48-AE65-8AE807C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432642-23B7-A448-970E-F69939527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15" y="1531087"/>
            <a:ext cx="11380574" cy="514615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531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E1CF-8086-5A46-953E-739AFA69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Context: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C25B1-0091-E248-A1D5-DEA91708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400" dirty="0"/>
              <a:t>VTPBIS schools are asked to complete the Tiered Fidelity Inventory (TFI) and Self-Assessment Survey (SAS) every year between January and March. </a:t>
            </a:r>
          </a:p>
          <a:p>
            <a:r>
              <a:rPr lang="en-US" sz="2400" dirty="0"/>
              <a:t>Schools implementing PBIS with fidelity will be better able to integrate MH supports and resources.</a:t>
            </a:r>
          </a:p>
          <a:p>
            <a:r>
              <a:rPr lang="en-US" sz="2400" dirty="0"/>
              <a:t>The impacts of this year’s disruptions on individual teachers, students and families is unknown, making it </a:t>
            </a:r>
            <a:r>
              <a:rPr lang="en-US" sz="2400" b="1" i="1" dirty="0"/>
              <a:t>essential</a:t>
            </a:r>
            <a:r>
              <a:rPr lang="en-US" sz="2400" dirty="0"/>
              <a:t> to expand the data used to guide social/emotional/behavioral learning and well-being. </a:t>
            </a:r>
          </a:p>
          <a:p>
            <a:r>
              <a:rPr lang="en-US" sz="2400" dirty="0"/>
              <a:t>Collecting robust data on perceptions of school climate can be used to ensure students and teachers are feeling connected and engaged in their learning environments, despite the disruptions. 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C6DE93-3828-F14B-BD65-DA4841F65F36}"/>
              </a:ext>
            </a:extLst>
          </p:cNvPr>
          <p:cNvSpPr txBox="1"/>
          <p:nvPr/>
        </p:nvSpPr>
        <p:spPr>
          <a:xfrm>
            <a:off x="2958314" y="2698596"/>
            <a:ext cx="6436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287557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84BA-8058-F943-A511-75790B6B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Formulate Questions Before Looking at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6284F-4941-104B-A074-B6FF71D7A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key subgroups in your setting?</a:t>
            </a:r>
          </a:p>
          <a:p>
            <a:r>
              <a:rPr lang="en-US" dirty="0"/>
              <a:t>What themes or major problems are you most concerned about?</a:t>
            </a:r>
          </a:p>
          <a:p>
            <a:r>
              <a:rPr lang="en-US" dirty="0"/>
              <a:t>What do you predict based on what you know?</a:t>
            </a:r>
          </a:p>
        </p:txBody>
      </p:sp>
    </p:spTree>
    <p:extLst>
      <p:ext uri="{BB962C8B-B14F-4D97-AF65-F5344CB8AC3E}">
        <p14:creationId xmlns:p14="http://schemas.microsoft.com/office/powerpoint/2010/main" val="339848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5BA7-9452-3444-B755-B4B3AB9C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Examine Overall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BCC80-D901-4242-83DE-B8CBDE4E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Patterns between groups</a:t>
            </a:r>
          </a:p>
          <a:p>
            <a:r>
              <a:rPr lang="en-US" dirty="0"/>
              <a:t>Patterns within groups</a:t>
            </a:r>
          </a:p>
          <a:p>
            <a:r>
              <a:rPr lang="en-US" dirty="0"/>
              <a:t>Patterns across time</a:t>
            </a:r>
          </a:p>
        </p:txBody>
      </p:sp>
    </p:spTree>
    <p:extLst>
      <p:ext uri="{BB962C8B-B14F-4D97-AF65-F5344CB8AC3E}">
        <p14:creationId xmlns:p14="http://schemas.microsoft.com/office/powerpoint/2010/main" val="633471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6030-4DA6-4040-9664-84A5ABCB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Examine PBIS data alongside School Climate data to clarify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0974-4479-A04F-B924-703F1D0C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do data from one area inform, explain, clarify complementary data?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800" i="1" dirty="0"/>
              <a:t>Out-of-school suspensions have increased for ELL students and ELL students report the lowest perceptions on adult-peer relations</a:t>
            </a:r>
          </a:p>
        </p:txBody>
      </p:sp>
    </p:spTree>
    <p:extLst>
      <p:ext uri="{BB962C8B-B14F-4D97-AF65-F5344CB8AC3E}">
        <p14:creationId xmlns:p14="http://schemas.microsoft.com/office/powerpoint/2010/main" val="1936857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ADF-71F4-A848-A168-58F063D8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Create Data-Informed Action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F5BD-D2D5-3445-90B9-DF4ED8E4B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Celebrate strengths</a:t>
            </a:r>
          </a:p>
          <a:p>
            <a:r>
              <a:rPr lang="en-US" dirty="0"/>
              <a:t>Target concerns/areas for growth</a:t>
            </a:r>
          </a:p>
        </p:txBody>
      </p:sp>
    </p:spTree>
    <p:extLst>
      <p:ext uri="{BB962C8B-B14F-4D97-AF65-F5344CB8AC3E}">
        <p14:creationId xmlns:p14="http://schemas.microsoft.com/office/powerpoint/2010/main" val="3565541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BDC3-478D-2C41-B21A-3AD53C65E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6726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Dissemination Presentation Suggestions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2215438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4528-048B-B645-93B9-D4E97F4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Disseminating Data: Use Data as a Story-Telling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97B3-CAED-CF46-879D-F40B8523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data are you collecting?</a:t>
            </a:r>
          </a:p>
          <a:p>
            <a:r>
              <a:rPr lang="en-US" dirty="0"/>
              <a:t>What questions can you answer with this data? (remember proposed outcomes)</a:t>
            </a:r>
          </a:p>
          <a:p>
            <a:r>
              <a:rPr lang="en-US" dirty="0"/>
              <a:t>Who is your targeted audience for your story?</a:t>
            </a:r>
          </a:p>
          <a:p>
            <a:r>
              <a:rPr lang="en-US" dirty="0"/>
              <a:t>How could you display the data to convey the story of PBIS?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REMEMBER! </a:t>
            </a:r>
          </a:p>
          <a:p>
            <a:pPr marL="0" indent="0" algn="ctr">
              <a:buNone/>
            </a:pPr>
            <a:r>
              <a:rPr lang="en-US" dirty="0"/>
              <a:t>Before we can measure success, we must define success!</a:t>
            </a:r>
          </a:p>
        </p:txBody>
      </p:sp>
    </p:spTree>
    <p:extLst>
      <p:ext uri="{BB962C8B-B14F-4D97-AF65-F5344CB8AC3E}">
        <p14:creationId xmlns:p14="http://schemas.microsoft.com/office/powerpoint/2010/main" val="3200393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BE7A-1A10-7043-A277-36E2BCCE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Create an Infographic or Brief Power Point Presentation!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2229B-7FB7-4749-BD0E-2521D179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625"/>
            <a:ext cx="10515600" cy="4351338"/>
          </a:xfrm>
        </p:spPr>
        <p:txBody>
          <a:bodyPr/>
          <a:lstStyle/>
          <a:p>
            <a:r>
              <a:rPr lang="en-US" sz="4000" dirty="0"/>
              <a:t>Simple is better! </a:t>
            </a:r>
          </a:p>
          <a:p>
            <a:pPr algn="ctr"/>
            <a:endParaRPr lang="en-US" sz="4000" dirty="0"/>
          </a:p>
          <a:p>
            <a:r>
              <a:rPr lang="en-US" sz="4000" dirty="0"/>
              <a:t>Start with one graph or table and some descriptive text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52017-B56F-F342-86C8-3089FA6B5E79}"/>
              </a:ext>
            </a:extLst>
          </p:cNvPr>
          <p:cNvSpPr txBox="1"/>
          <p:nvPr/>
        </p:nvSpPr>
        <p:spPr>
          <a:xfrm>
            <a:off x="1819669" y="5380075"/>
            <a:ext cx="8552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See Staff Presentation Template in Materials </a:t>
            </a:r>
          </a:p>
        </p:txBody>
      </p:sp>
    </p:spTree>
    <p:extLst>
      <p:ext uri="{BB962C8B-B14F-4D97-AF65-F5344CB8AC3E}">
        <p14:creationId xmlns:p14="http://schemas.microsoft.com/office/powerpoint/2010/main" val="1245562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BDC3-478D-2C41-B21A-3AD53C65E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What are your Questions?</a:t>
            </a:r>
          </a:p>
        </p:txBody>
      </p:sp>
    </p:spTree>
    <p:extLst>
      <p:ext uri="{BB962C8B-B14F-4D97-AF65-F5344CB8AC3E}">
        <p14:creationId xmlns:p14="http://schemas.microsoft.com/office/powerpoint/2010/main" val="29584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>
            <a:extLst>
              <a:ext uri="{FF2B5EF4-FFF2-40B4-BE49-F238E27FC236}">
                <a16:creationId xmlns:a16="http://schemas.microsoft.com/office/drawing/2014/main" id="{C8E2E4C9-C434-004A-B51D-47F258D4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Big Ideas About Data</a:t>
            </a:r>
          </a:p>
        </p:txBody>
      </p:sp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834CDBB8-F127-5849-B144-45C1C06F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All data should serve a purpose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Collect data with fidelity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Be prompt about looking at data and acting upon it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Use multiple sources of data to confirm what you see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Use data to support, not punish</a:t>
            </a:r>
          </a:p>
        </p:txBody>
      </p:sp>
      <p:pic>
        <p:nvPicPr>
          <p:cNvPr id="33795" name="Picture 33794" descr="Diagram&#10;&#10;Description automatically generated">
            <a:extLst>
              <a:ext uri="{FF2B5EF4-FFF2-40B4-BE49-F238E27FC236}">
                <a16:creationId xmlns:a16="http://schemas.microsoft.com/office/drawing/2014/main" id="{FF485059-66C4-44B0-9931-768F21239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4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itle 1">
            <a:extLst>
              <a:ext uri="{FF2B5EF4-FFF2-40B4-BE49-F238E27FC236}">
                <a16:creationId xmlns:a16="http://schemas.microsoft.com/office/drawing/2014/main" id="{D907A73B-CE53-6E49-9BA2-E684801B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</a:rPr>
              <a:t>Start with Outcomes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70BA3C79-8BAF-5546-8E18-3131BF89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200" dirty="0"/>
              <a:t>How will you know if PBIS is working if you are not sure where it should be taking you?</a:t>
            </a:r>
          </a:p>
        </p:txBody>
      </p:sp>
      <p:pic>
        <p:nvPicPr>
          <p:cNvPr id="32771" name="Picture 1" descr="Icon&#10;&#10;Description automatically generated">
            <a:extLst>
              <a:ext uri="{FF2B5EF4-FFF2-40B4-BE49-F238E27FC236}">
                <a16:creationId xmlns:a16="http://schemas.microsoft.com/office/drawing/2014/main" id="{189F0060-EDD4-A74C-9E95-92E714492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r="9907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Title 1">
            <a:extLst>
              <a:ext uri="{FF2B5EF4-FFF2-40B4-BE49-F238E27FC236}">
                <a16:creationId xmlns:a16="http://schemas.microsoft.com/office/drawing/2014/main" id="{3B757BF3-C6C0-2F4A-966E-FDAB0ACC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What Are </a:t>
            </a:r>
            <a:r>
              <a:rPr lang="en-US" altLang="en-US" sz="5400" b="1" i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Your 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Outcomes?</a:t>
            </a:r>
            <a:endParaRPr lang="en-US" altLang="en-US" sz="5400" b="1" i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940" name="Content Placeholder 2">
            <a:extLst>
              <a:ext uri="{FF2B5EF4-FFF2-40B4-BE49-F238E27FC236}">
                <a16:creationId xmlns:a16="http://schemas.microsoft.com/office/drawing/2014/main" id="{FEA9A08D-48C6-4287-B40C-A7907839D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1385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83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91C7390-A34C-C849-AFFD-95AB7B98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Sample Outcomes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B99F418-2F34-0846-AAB9-E1A08D26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Reduce problem behaviors (from ODRs or BODFs)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Reduce bullying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Increase attendance/engagement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Improve school climate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Improve fidelity of interventions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Improve academic scores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Increase supports from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2594615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2e4f36-b900-4795-9a53-1e6bbb35665a}&quot; /&gt;&lt;isInvalidForFieldText val=&quot;0&quot; /&gt;&lt;Image&gt;&lt;filename val=&quot;E:\breeze\content\1108976012\2720711070-1\input\breezo\data\asimages\{5b2e4f36-b900-4795-9a53-1e6bbb35665a}.png&quot; /&gt;&lt;left val=&quot;59&quot; /&gt;&lt;top val=&quot;56&quot; /&gt;&lt;width val=&quot;838&quot; /&gt;&lt;height val=&quot;62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e9831a-b8aa-446c-91e6-d95925cbc8fb}&quot; /&gt;&lt;isInvalidForFieldText val=&quot;0&quot; /&gt;&lt;Image&gt;&lt;filename val=&quot;E:\breeze\content\1108976012\2720711070-1\input\breezo\data\asimages\{23e9831a-b8aa-446c-91e6-d95925cbc8fb}.png&quot; /&gt;&lt;left val=&quot;227&quot; /&gt;&lt;top val=&quot;174&quot; /&gt;&lt;width val=&quot;506&quot; /&gt;&lt;height val=&quot;339&quot; /&gt;&lt;hasText val=&quot;1&quot; 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a824c1-6519-4624-91e4-73f657d95c88}&quot; /&gt;&lt;isInvalidForFieldText val=&quot;0&quot; /&gt;&lt;Image&gt;&lt;filename val=&quot;E:\breeze\content\1108976012\2720711070-1\input\breezo\data\asimages\{23a824c1-6519-4624-91e4-73f657d95c88}.png&quot; /&gt;&lt;left val=&quot;207&quot; /&gt;&lt;top val=&quot;571&quot; /&gt;&lt;width val=&quot;533&quot; /&gt;&lt;height val=&quot;32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2033</Words>
  <Application>Microsoft Macintosh PowerPoint</Application>
  <PresentationFormat>Widescreen</PresentationFormat>
  <Paragraphs>314</Paragraphs>
  <Slides>58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Corbel</vt:lpstr>
      <vt:lpstr>Georgia</vt:lpstr>
      <vt:lpstr>Times New Roman</vt:lpstr>
      <vt:lpstr>Wingdings</vt:lpstr>
      <vt:lpstr>Office Theme</vt:lpstr>
      <vt:lpstr>PowerPoint Presentation</vt:lpstr>
      <vt:lpstr>Learning Objectives</vt:lpstr>
      <vt:lpstr>Lean On Your Framework</vt:lpstr>
      <vt:lpstr>PowerPoint Presentation</vt:lpstr>
      <vt:lpstr>Context: </vt:lpstr>
      <vt:lpstr>Big Ideas About Data</vt:lpstr>
      <vt:lpstr>Start with Outcomes</vt:lpstr>
      <vt:lpstr>What Are Your Outcomes?</vt:lpstr>
      <vt:lpstr>Sample Outcomes</vt:lpstr>
      <vt:lpstr>Sample Outcome Statements</vt:lpstr>
      <vt:lpstr>Types of Data to Consider</vt:lpstr>
      <vt:lpstr>PowerPoint Presentation</vt:lpstr>
      <vt:lpstr>The Tiered Fidelity Inventory (TFI) Will Help Your Team Get to Outcomes</vt:lpstr>
      <vt:lpstr>TFI</vt:lpstr>
      <vt:lpstr>Uses of the TFI</vt:lpstr>
      <vt:lpstr>Tier 1: Team - Big Ideas:</vt:lpstr>
      <vt:lpstr>Tier 1: Implementation – Big Ideas:</vt:lpstr>
      <vt:lpstr>PowerPoint Presentation</vt:lpstr>
      <vt:lpstr>Tier 1: Evaluation – Big Ideas:</vt:lpstr>
      <vt:lpstr>TFI Item 2.5: Options for Tier II Interventions</vt:lpstr>
      <vt:lpstr>PowerPoint Presentation</vt:lpstr>
      <vt:lpstr>3.4 Student Support Team</vt:lpstr>
      <vt:lpstr>PowerPoint Presentation</vt:lpstr>
      <vt:lpstr>Example Subscale Report</vt:lpstr>
      <vt:lpstr>After Assessment</vt:lpstr>
      <vt:lpstr>Action Planning Form</vt:lpstr>
      <vt:lpstr>TFI Activity for Implementation and Evaluation</vt:lpstr>
      <vt:lpstr>Self-Assessment Survey (SAS)</vt:lpstr>
      <vt:lpstr>Two main questions:</vt:lpstr>
      <vt:lpstr>To Take the SAS…</vt:lpstr>
      <vt:lpstr>PowerPoint Presentation</vt:lpstr>
      <vt:lpstr>PowerPoint Presentation</vt:lpstr>
      <vt:lpstr>PowerPoint Presentation</vt:lpstr>
      <vt:lpstr>Why Schools like the SAS:</vt:lpstr>
      <vt:lpstr>PowerPoint Presentation</vt:lpstr>
      <vt:lpstr>School Climate Survey – What?</vt:lpstr>
      <vt:lpstr>School Climate Survey – Benefits </vt:lpstr>
      <vt:lpstr>School Climate Survey Readiness</vt:lpstr>
      <vt:lpstr>Sample Survey - Elementary</vt:lpstr>
      <vt:lpstr>Sample Survey -  Elementary</vt:lpstr>
      <vt:lpstr>Reports for Students</vt:lpstr>
      <vt:lpstr>Reports for School Personnel and Families</vt:lpstr>
      <vt:lpstr>Subscale Reports – Families and School Personnel</vt:lpstr>
      <vt:lpstr>School Climate Survey Scoring</vt:lpstr>
      <vt:lpstr>Sample Reports – Total Scores</vt:lpstr>
      <vt:lpstr>Report by Items – Highs and Lows</vt:lpstr>
      <vt:lpstr>Items Reports for Details</vt:lpstr>
      <vt:lpstr>Moving to Action Planning</vt:lpstr>
      <vt:lpstr>Action Planning</vt:lpstr>
      <vt:lpstr>PowerPoint Presentation</vt:lpstr>
      <vt:lpstr>Formulate Questions Before Looking at Data</vt:lpstr>
      <vt:lpstr>Examine Overall Patterns</vt:lpstr>
      <vt:lpstr>Examine PBIS data alongside School Climate data to clarify picture</vt:lpstr>
      <vt:lpstr>Create Data-Informed Action Steps</vt:lpstr>
      <vt:lpstr>Dissemination Presentation Suggestions and Activities</vt:lpstr>
      <vt:lpstr>Disseminating Data: Use Data as a Story-Telling Device</vt:lpstr>
      <vt:lpstr>Create an Infographic or Brief Power Point Presentation!</vt:lpstr>
      <vt:lpstr>What are your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3</cp:revision>
  <dcterms:created xsi:type="dcterms:W3CDTF">2020-12-15T20:39:09Z</dcterms:created>
  <dcterms:modified xsi:type="dcterms:W3CDTF">2020-12-15T20:57:15Z</dcterms:modified>
</cp:coreProperties>
</file>