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613" r:id="rId3"/>
    <p:sldId id="584" r:id="rId4"/>
    <p:sldId id="618" r:id="rId5"/>
    <p:sldId id="257" r:id="rId6"/>
    <p:sldId id="600" r:id="rId7"/>
    <p:sldId id="596" r:id="rId8"/>
    <p:sldId id="301" r:id="rId9"/>
    <p:sldId id="612" r:id="rId10"/>
    <p:sldId id="258" r:id="rId11"/>
    <p:sldId id="265" r:id="rId12"/>
    <p:sldId id="260" r:id="rId13"/>
    <p:sldId id="615" r:id="rId14"/>
    <p:sldId id="614" r:id="rId15"/>
    <p:sldId id="619" r:id="rId16"/>
    <p:sldId id="582" r:id="rId17"/>
    <p:sldId id="284" r:id="rId18"/>
    <p:sldId id="590" r:id="rId19"/>
    <p:sldId id="586" r:id="rId20"/>
    <p:sldId id="259" r:id="rId21"/>
    <p:sldId id="616" r:id="rId22"/>
    <p:sldId id="583" r:id="rId23"/>
    <p:sldId id="595" r:id="rId24"/>
    <p:sldId id="262" r:id="rId25"/>
    <p:sldId id="266" r:id="rId26"/>
    <p:sldId id="580" r:id="rId27"/>
    <p:sldId id="591" r:id="rId28"/>
    <p:sldId id="620" r:id="rId29"/>
    <p:sldId id="592" r:id="rId30"/>
    <p:sldId id="597" r:id="rId31"/>
    <p:sldId id="589" r:id="rId32"/>
    <p:sldId id="609" r:id="rId33"/>
    <p:sldId id="608" r:id="rId34"/>
    <p:sldId id="607" r:id="rId35"/>
    <p:sldId id="482" r:id="rId36"/>
    <p:sldId id="617" r:id="rId37"/>
    <p:sldId id="268" r:id="rId38"/>
    <p:sldId id="263" r:id="rId39"/>
    <p:sldId id="288" r:id="rId40"/>
    <p:sldId id="289" r:id="rId41"/>
    <p:sldId id="290" r:id="rId42"/>
    <p:sldId id="292" r:id="rId43"/>
    <p:sldId id="291" r:id="rId44"/>
    <p:sldId id="61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AD740-D1DA-4A32-AAB4-7B32FA9F0EFB}" v="382" dt="2023-10-16T23:45:07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Tretiak" userId="6f8c6115afb3b9b9" providerId="LiveId" clId="{56FAD740-D1DA-4A32-AAB4-7B32FA9F0EFB}"/>
    <pc:docChg chg="undo custSel addSld modSld sldOrd">
      <pc:chgData name="Jeremy Tretiak" userId="6f8c6115afb3b9b9" providerId="LiveId" clId="{56FAD740-D1DA-4A32-AAB4-7B32FA9F0EFB}" dt="2023-10-16T23:46:05.351" v="810" actId="20577"/>
      <pc:docMkLst>
        <pc:docMk/>
      </pc:docMkLst>
      <pc:sldChg chg="delSp modSp mod">
        <pc:chgData name="Jeremy Tretiak" userId="6f8c6115afb3b9b9" providerId="LiveId" clId="{56FAD740-D1DA-4A32-AAB4-7B32FA9F0EFB}" dt="2023-10-16T23:18:29.192" v="2" actId="20577"/>
        <pc:sldMkLst>
          <pc:docMk/>
          <pc:sldMk cId="1250536578" sldId="256"/>
        </pc:sldMkLst>
        <pc:spChg chg="mod">
          <ac:chgData name="Jeremy Tretiak" userId="6f8c6115afb3b9b9" providerId="LiveId" clId="{56FAD740-D1DA-4A32-AAB4-7B32FA9F0EFB}" dt="2023-10-16T23:18:29.192" v="2" actId="20577"/>
          <ac:spMkLst>
            <pc:docMk/>
            <pc:sldMk cId="1250536578" sldId="256"/>
            <ac:spMk id="3" creationId="{8F257DD0-F85F-4E7F-963B-1B8F27A9B628}"/>
          </ac:spMkLst>
        </pc:spChg>
        <pc:spChg chg="del">
          <ac:chgData name="Jeremy Tretiak" userId="6f8c6115afb3b9b9" providerId="LiveId" clId="{56FAD740-D1DA-4A32-AAB4-7B32FA9F0EFB}" dt="2023-10-16T23:18:22.191" v="0" actId="478"/>
          <ac:spMkLst>
            <pc:docMk/>
            <pc:sldMk cId="1250536578" sldId="256"/>
            <ac:spMk id="7" creationId="{C6AED05A-312F-EEB8-25E8-1896F9B2E72C}"/>
          </ac:spMkLst>
        </pc:spChg>
      </pc:sldChg>
      <pc:sldChg chg="modSp mod modAnim">
        <pc:chgData name="Jeremy Tretiak" userId="6f8c6115afb3b9b9" providerId="LiveId" clId="{56FAD740-D1DA-4A32-AAB4-7B32FA9F0EFB}" dt="2023-10-16T23:21:21.072" v="260" actId="1037"/>
        <pc:sldMkLst>
          <pc:docMk/>
          <pc:sldMk cId="4100309816" sldId="260"/>
        </pc:sldMkLst>
        <pc:spChg chg="mod">
          <ac:chgData name="Jeremy Tretiak" userId="6f8c6115afb3b9b9" providerId="LiveId" clId="{56FAD740-D1DA-4A32-AAB4-7B32FA9F0EFB}" dt="2023-10-16T23:21:21.072" v="260" actId="1037"/>
          <ac:spMkLst>
            <pc:docMk/>
            <pc:sldMk cId="4100309816" sldId="260"/>
            <ac:spMk id="3" creationId="{560C72DF-175D-4A79-A33C-52637AD6ECE9}"/>
          </ac:spMkLst>
        </pc:spChg>
      </pc:sldChg>
      <pc:sldChg chg="modSp mod">
        <pc:chgData name="Jeremy Tretiak" userId="6f8c6115afb3b9b9" providerId="LiveId" clId="{56FAD740-D1DA-4A32-AAB4-7B32FA9F0EFB}" dt="2023-10-16T23:46:05.351" v="810" actId="20577"/>
        <pc:sldMkLst>
          <pc:docMk/>
          <pc:sldMk cId="4080690257" sldId="263"/>
        </pc:sldMkLst>
        <pc:spChg chg="mod">
          <ac:chgData name="Jeremy Tretiak" userId="6f8c6115afb3b9b9" providerId="LiveId" clId="{56FAD740-D1DA-4A32-AAB4-7B32FA9F0EFB}" dt="2023-10-16T23:40:50.739" v="612" actId="20577"/>
          <ac:spMkLst>
            <pc:docMk/>
            <pc:sldMk cId="4080690257" sldId="263"/>
            <ac:spMk id="3" creationId="{3F7EF286-31D7-4D79-A535-B8CD0A2BEE2F}"/>
          </ac:spMkLst>
        </pc:spChg>
        <pc:spChg chg="mod">
          <ac:chgData name="Jeremy Tretiak" userId="6f8c6115afb3b9b9" providerId="LiveId" clId="{56FAD740-D1DA-4A32-AAB4-7B32FA9F0EFB}" dt="2023-10-16T23:46:05.351" v="810" actId="20577"/>
          <ac:spMkLst>
            <pc:docMk/>
            <pc:sldMk cId="4080690257" sldId="263"/>
            <ac:spMk id="6" creationId="{A62DE552-2682-4F90-BF5C-4C846D51F4F3}"/>
          </ac:spMkLst>
        </pc:spChg>
      </pc:sldChg>
      <pc:sldChg chg="addSp delSp modSp add mod ord">
        <pc:chgData name="Jeremy Tretiak" userId="6f8c6115afb3b9b9" providerId="LiveId" clId="{56FAD740-D1DA-4A32-AAB4-7B32FA9F0EFB}" dt="2023-10-16T23:39:09.947" v="610"/>
        <pc:sldMkLst>
          <pc:docMk/>
          <pc:sldMk cId="0" sldId="284"/>
        </pc:sldMkLst>
        <pc:spChg chg="add mod">
          <ac:chgData name="Jeremy Tretiak" userId="6f8c6115afb3b9b9" providerId="LiveId" clId="{56FAD740-D1DA-4A32-AAB4-7B32FA9F0EFB}" dt="2023-10-16T23:30:52.693" v="506" actId="20577"/>
          <ac:spMkLst>
            <pc:docMk/>
            <pc:sldMk cId="0" sldId="284"/>
            <ac:spMk id="3" creationId="{1022FFBD-BD26-3DFB-DEBF-CF3F353DA3F5}"/>
          </ac:spMkLst>
        </pc:spChg>
        <pc:spChg chg="del mod">
          <ac:chgData name="Jeremy Tretiak" userId="6f8c6115afb3b9b9" providerId="LiveId" clId="{56FAD740-D1DA-4A32-AAB4-7B32FA9F0EFB}" dt="2023-10-16T23:30:44.765" v="471" actId="478"/>
          <ac:spMkLst>
            <pc:docMk/>
            <pc:sldMk cId="0" sldId="284"/>
            <ac:spMk id="440" creationId="{00000000-0000-0000-0000-000000000000}"/>
          </ac:spMkLst>
        </pc:spChg>
        <pc:spChg chg="mod">
          <ac:chgData name="Jeremy Tretiak" userId="6f8c6115afb3b9b9" providerId="LiveId" clId="{56FAD740-D1DA-4A32-AAB4-7B32FA9F0EFB}" dt="2023-10-16T23:31:24.898" v="538" actId="5793"/>
          <ac:spMkLst>
            <pc:docMk/>
            <pc:sldMk cId="0" sldId="284"/>
            <ac:spMk id="441" creationId="{00000000-0000-0000-0000-000000000000}"/>
          </ac:spMkLst>
        </pc:spChg>
      </pc:sldChg>
      <pc:sldChg chg="modSp">
        <pc:chgData name="Jeremy Tretiak" userId="6f8c6115afb3b9b9" providerId="LiveId" clId="{56FAD740-D1DA-4A32-AAB4-7B32FA9F0EFB}" dt="2023-10-16T23:26:02.510" v="334" actId="20577"/>
        <pc:sldMkLst>
          <pc:docMk/>
          <pc:sldMk cId="1597834063" sldId="288"/>
        </pc:sldMkLst>
        <pc:spChg chg="mod">
          <ac:chgData name="Jeremy Tretiak" userId="6f8c6115afb3b9b9" providerId="LiveId" clId="{56FAD740-D1DA-4A32-AAB4-7B32FA9F0EFB}" dt="2023-10-16T23:26:02.510" v="334" actId="20577"/>
          <ac:spMkLst>
            <pc:docMk/>
            <pc:sldMk cId="1597834063" sldId="288"/>
            <ac:spMk id="6" creationId="{4B65787B-FF39-4037-B461-60C3003AD6B1}"/>
          </ac:spMkLst>
        </pc:spChg>
      </pc:sldChg>
      <pc:sldChg chg="modSp">
        <pc:chgData name="Jeremy Tretiak" userId="6f8c6115afb3b9b9" providerId="LiveId" clId="{56FAD740-D1DA-4A32-AAB4-7B32FA9F0EFB}" dt="2023-10-16T23:45:07.140" v="743" actId="20577"/>
        <pc:sldMkLst>
          <pc:docMk/>
          <pc:sldMk cId="4033951237" sldId="290"/>
        </pc:sldMkLst>
        <pc:spChg chg="mod">
          <ac:chgData name="Jeremy Tretiak" userId="6f8c6115afb3b9b9" providerId="LiveId" clId="{56FAD740-D1DA-4A32-AAB4-7B32FA9F0EFB}" dt="2023-10-16T23:45:07.140" v="743" actId="20577"/>
          <ac:spMkLst>
            <pc:docMk/>
            <pc:sldMk cId="4033951237" sldId="290"/>
            <ac:spMk id="8" creationId="{3D0E98F2-2076-4D30-8B7E-9DA55FA94DB8}"/>
          </ac:spMkLst>
        </pc:spChg>
      </pc:sldChg>
      <pc:sldChg chg="delSp modSp mod delAnim">
        <pc:chgData name="Jeremy Tretiak" userId="6f8c6115afb3b9b9" providerId="LiveId" clId="{56FAD740-D1DA-4A32-AAB4-7B32FA9F0EFB}" dt="2023-10-16T23:26:39.853" v="336" actId="1076"/>
        <pc:sldMkLst>
          <pc:docMk/>
          <pc:sldMk cId="1111067108" sldId="292"/>
        </pc:sldMkLst>
        <pc:spChg chg="del">
          <ac:chgData name="Jeremy Tretiak" userId="6f8c6115afb3b9b9" providerId="LiveId" clId="{56FAD740-D1DA-4A32-AAB4-7B32FA9F0EFB}" dt="2023-10-16T23:26:31.937" v="335" actId="478"/>
          <ac:spMkLst>
            <pc:docMk/>
            <pc:sldMk cId="1111067108" sldId="292"/>
            <ac:spMk id="2" creationId="{33EAC5C0-36DB-B1E2-3101-8AF8DD69BE58}"/>
          </ac:spMkLst>
        </pc:spChg>
        <pc:spChg chg="mod">
          <ac:chgData name="Jeremy Tretiak" userId="6f8c6115afb3b9b9" providerId="LiveId" clId="{56FAD740-D1DA-4A32-AAB4-7B32FA9F0EFB}" dt="2023-10-16T23:26:39.853" v="336" actId="1076"/>
          <ac:spMkLst>
            <pc:docMk/>
            <pc:sldMk cId="1111067108" sldId="292"/>
            <ac:spMk id="6" creationId="{4B65787B-FF39-4037-B461-60C3003AD6B1}"/>
          </ac:spMkLst>
        </pc:spChg>
      </pc:sldChg>
      <pc:sldChg chg="modSp mod">
        <pc:chgData name="Jeremy Tretiak" userId="6f8c6115afb3b9b9" providerId="LiveId" clId="{56FAD740-D1DA-4A32-AAB4-7B32FA9F0EFB}" dt="2023-10-16T23:24:37.788" v="316" actId="1076"/>
        <pc:sldMkLst>
          <pc:docMk/>
          <pc:sldMk cId="961056242" sldId="589"/>
        </pc:sldMkLst>
        <pc:spChg chg="mod">
          <ac:chgData name="Jeremy Tretiak" userId="6f8c6115afb3b9b9" providerId="LiveId" clId="{56FAD740-D1DA-4A32-AAB4-7B32FA9F0EFB}" dt="2023-10-16T23:24:37.788" v="316" actId="1076"/>
          <ac:spMkLst>
            <pc:docMk/>
            <pc:sldMk cId="961056242" sldId="589"/>
            <ac:spMk id="2" creationId="{3E19C866-E3D3-46E7-978B-4C56FB387DBC}"/>
          </ac:spMkLst>
        </pc:spChg>
      </pc:sldChg>
      <pc:sldChg chg="modSp mod">
        <pc:chgData name="Jeremy Tretiak" userId="6f8c6115afb3b9b9" providerId="LiveId" clId="{56FAD740-D1DA-4A32-AAB4-7B32FA9F0EFB}" dt="2023-10-16T23:22:15.675" v="296" actId="20577"/>
        <pc:sldMkLst>
          <pc:docMk/>
          <pc:sldMk cId="238579953" sldId="590"/>
        </pc:sldMkLst>
        <pc:spChg chg="mod">
          <ac:chgData name="Jeremy Tretiak" userId="6f8c6115afb3b9b9" providerId="LiveId" clId="{56FAD740-D1DA-4A32-AAB4-7B32FA9F0EFB}" dt="2023-10-16T23:21:49.322" v="276" actId="20577"/>
          <ac:spMkLst>
            <pc:docMk/>
            <pc:sldMk cId="238579953" sldId="590"/>
            <ac:spMk id="2" creationId="{C0824341-33D7-4D62-B226-F476509A7E99}"/>
          </ac:spMkLst>
        </pc:spChg>
        <pc:spChg chg="mod">
          <ac:chgData name="Jeremy Tretiak" userId="6f8c6115afb3b9b9" providerId="LiveId" clId="{56FAD740-D1DA-4A32-AAB4-7B32FA9F0EFB}" dt="2023-10-16T23:22:15.675" v="296" actId="20577"/>
          <ac:spMkLst>
            <pc:docMk/>
            <pc:sldMk cId="238579953" sldId="590"/>
            <ac:spMk id="3" creationId="{F09ECD8C-671F-493A-ABF9-4B36D539DC83}"/>
          </ac:spMkLst>
        </pc:spChg>
      </pc:sldChg>
      <pc:sldChg chg="modSp mod modAnim">
        <pc:chgData name="Jeremy Tretiak" userId="6f8c6115afb3b9b9" providerId="LiveId" clId="{56FAD740-D1DA-4A32-AAB4-7B32FA9F0EFB}" dt="2023-10-16T23:43:51.305" v="718"/>
        <pc:sldMkLst>
          <pc:docMk/>
          <pc:sldMk cId="1066315822" sldId="591"/>
        </pc:sldMkLst>
        <pc:spChg chg="mod">
          <ac:chgData name="Jeremy Tretiak" userId="6f8c6115afb3b9b9" providerId="LiveId" clId="{56FAD740-D1DA-4A32-AAB4-7B32FA9F0EFB}" dt="2023-10-16T23:42:37.728" v="617" actId="20577"/>
          <ac:spMkLst>
            <pc:docMk/>
            <pc:sldMk cId="1066315822" sldId="591"/>
            <ac:spMk id="2" creationId="{B37710C7-04D3-4E41-9CFB-A89E1CE75719}"/>
          </ac:spMkLst>
        </pc:spChg>
        <pc:spChg chg="mod">
          <ac:chgData name="Jeremy Tretiak" userId="6f8c6115afb3b9b9" providerId="LiveId" clId="{56FAD740-D1DA-4A32-AAB4-7B32FA9F0EFB}" dt="2023-10-16T23:43:47.823" v="717" actId="1076"/>
          <ac:spMkLst>
            <pc:docMk/>
            <pc:sldMk cId="1066315822" sldId="591"/>
            <ac:spMk id="3" creationId="{36CB7D82-636A-4F1A-901F-A32E9E3AD206}"/>
          </ac:spMkLst>
        </pc:spChg>
      </pc:sldChg>
      <pc:sldChg chg="modSp mod">
        <pc:chgData name="Jeremy Tretiak" userId="6f8c6115afb3b9b9" providerId="LiveId" clId="{56FAD740-D1DA-4A32-AAB4-7B32FA9F0EFB}" dt="2023-10-16T23:37:32.052" v="590" actId="20577"/>
        <pc:sldMkLst>
          <pc:docMk/>
          <pc:sldMk cId="3067902986" sldId="600"/>
        </pc:sldMkLst>
        <pc:spChg chg="mod">
          <ac:chgData name="Jeremy Tretiak" userId="6f8c6115afb3b9b9" providerId="LiveId" clId="{56FAD740-D1DA-4A32-AAB4-7B32FA9F0EFB}" dt="2023-10-16T23:37:32.052" v="590" actId="20577"/>
          <ac:spMkLst>
            <pc:docMk/>
            <pc:sldMk cId="3067902986" sldId="600"/>
            <ac:spMk id="3" creationId="{FD734298-4D1B-4689-923D-F4CFA1475EC6}"/>
          </ac:spMkLst>
        </pc:spChg>
      </pc:sldChg>
      <pc:sldChg chg="modSp mod">
        <pc:chgData name="Jeremy Tretiak" userId="6f8c6115afb3b9b9" providerId="LiveId" clId="{56FAD740-D1DA-4A32-AAB4-7B32FA9F0EFB}" dt="2023-10-16T23:25:34.096" v="333" actId="20577"/>
        <pc:sldMkLst>
          <pc:docMk/>
          <pc:sldMk cId="85818567" sldId="607"/>
        </pc:sldMkLst>
        <pc:spChg chg="mod">
          <ac:chgData name="Jeremy Tretiak" userId="6f8c6115afb3b9b9" providerId="LiveId" clId="{56FAD740-D1DA-4A32-AAB4-7B32FA9F0EFB}" dt="2023-10-16T23:25:34.096" v="333" actId="20577"/>
          <ac:spMkLst>
            <pc:docMk/>
            <pc:sldMk cId="85818567" sldId="607"/>
            <ac:spMk id="9" creationId="{EF761644-59F2-4B46-BEA9-490E2BE2E948}"/>
          </ac:spMkLst>
        </pc:spChg>
      </pc:sldChg>
      <pc:sldChg chg="modSp mod">
        <pc:chgData name="Jeremy Tretiak" userId="6f8c6115afb3b9b9" providerId="LiveId" clId="{56FAD740-D1DA-4A32-AAB4-7B32FA9F0EFB}" dt="2023-10-16T23:29:41.058" v="465" actId="115"/>
        <pc:sldMkLst>
          <pc:docMk/>
          <pc:sldMk cId="978802391" sldId="611"/>
        </pc:sldMkLst>
        <pc:spChg chg="mod">
          <ac:chgData name="Jeremy Tretiak" userId="6f8c6115afb3b9b9" providerId="LiveId" clId="{56FAD740-D1DA-4A32-AAB4-7B32FA9F0EFB}" dt="2023-10-16T23:29:41.058" v="465" actId="115"/>
          <ac:spMkLst>
            <pc:docMk/>
            <pc:sldMk cId="978802391" sldId="611"/>
            <ac:spMk id="3" creationId="{61F65E59-E2FC-45EC-990A-990D1BE9D5A6}"/>
          </ac:spMkLst>
        </pc:spChg>
      </pc:sldChg>
      <pc:sldChg chg="modSp modAnim">
        <pc:chgData name="Jeremy Tretiak" userId="6f8c6115afb3b9b9" providerId="LiveId" clId="{56FAD740-D1DA-4A32-AAB4-7B32FA9F0EFB}" dt="2023-10-16T23:36:29.364" v="561" actId="20577"/>
        <pc:sldMkLst>
          <pc:docMk/>
          <pc:sldMk cId="1234547395" sldId="613"/>
        </pc:sldMkLst>
        <pc:spChg chg="mod">
          <ac:chgData name="Jeremy Tretiak" userId="6f8c6115afb3b9b9" providerId="LiveId" clId="{56FAD740-D1DA-4A32-AAB4-7B32FA9F0EFB}" dt="2023-10-16T23:36:29.364" v="561" actId="20577"/>
          <ac:spMkLst>
            <pc:docMk/>
            <pc:sldMk cId="1234547395" sldId="613"/>
            <ac:spMk id="3" creationId="{7F2C68D4-2D34-478C-B1B7-5DEBA7050F2D}"/>
          </ac:spMkLst>
        </pc:spChg>
      </pc:sldChg>
      <pc:sldChg chg="modSp mod">
        <pc:chgData name="Jeremy Tretiak" userId="6f8c6115afb3b9b9" providerId="LiveId" clId="{56FAD740-D1DA-4A32-AAB4-7B32FA9F0EFB}" dt="2023-10-16T23:38:40.767" v="608" actId="20577"/>
        <pc:sldMkLst>
          <pc:docMk/>
          <pc:sldMk cId="672833728" sldId="614"/>
        </pc:sldMkLst>
        <pc:spChg chg="mod">
          <ac:chgData name="Jeremy Tretiak" userId="6f8c6115afb3b9b9" providerId="LiveId" clId="{56FAD740-D1DA-4A32-AAB4-7B32FA9F0EFB}" dt="2023-10-16T23:38:40.767" v="608" actId="20577"/>
          <ac:spMkLst>
            <pc:docMk/>
            <pc:sldMk cId="672833728" sldId="614"/>
            <ac:spMk id="2" creationId="{D592A362-9126-4D71-86AD-7C18022AAFAE}"/>
          </ac:spMkLst>
        </pc:spChg>
      </pc:sldChg>
      <pc:sldChg chg="modSp mod">
        <pc:chgData name="Jeremy Tretiak" userId="6f8c6115afb3b9b9" providerId="LiveId" clId="{56FAD740-D1DA-4A32-AAB4-7B32FA9F0EFB}" dt="2023-10-16T23:45:50.932" v="799" actId="14100"/>
        <pc:sldMkLst>
          <pc:docMk/>
          <pc:sldMk cId="2281382684" sldId="617"/>
        </pc:sldMkLst>
        <pc:spChg chg="mod">
          <ac:chgData name="Jeremy Tretiak" userId="6f8c6115afb3b9b9" providerId="LiveId" clId="{56FAD740-D1DA-4A32-AAB4-7B32FA9F0EFB}" dt="2023-10-16T23:45:50.932" v="799" actId="14100"/>
          <ac:spMkLst>
            <pc:docMk/>
            <pc:sldMk cId="2281382684" sldId="617"/>
            <ac:spMk id="2" creationId="{A6AFE29C-C079-473F-8967-03627D31445A}"/>
          </ac:spMkLst>
        </pc:spChg>
      </pc:sldChg>
      <pc:sldChg chg="modSp add mod modAnim">
        <pc:chgData name="Jeremy Tretiak" userId="6f8c6115afb3b9b9" providerId="LiveId" clId="{56FAD740-D1DA-4A32-AAB4-7B32FA9F0EFB}" dt="2023-10-16T23:20:16.438" v="234" actId="20577"/>
        <pc:sldMkLst>
          <pc:docMk/>
          <pc:sldMk cId="1324380859" sldId="618"/>
        </pc:sldMkLst>
        <pc:spChg chg="mod">
          <ac:chgData name="Jeremy Tretiak" userId="6f8c6115afb3b9b9" providerId="LiveId" clId="{56FAD740-D1DA-4A32-AAB4-7B32FA9F0EFB}" dt="2023-10-16T23:19:27.858" v="26" actId="20577"/>
          <ac:spMkLst>
            <pc:docMk/>
            <pc:sldMk cId="1324380859" sldId="618"/>
            <ac:spMk id="2" creationId="{64824AC1-8ADA-402B-B0B4-185080BB9B11}"/>
          </ac:spMkLst>
        </pc:spChg>
        <pc:spChg chg="mod">
          <ac:chgData name="Jeremy Tretiak" userId="6f8c6115afb3b9b9" providerId="LiveId" clId="{56FAD740-D1DA-4A32-AAB4-7B32FA9F0EFB}" dt="2023-10-16T23:20:16.438" v="234" actId="20577"/>
          <ac:spMkLst>
            <pc:docMk/>
            <pc:sldMk cId="1324380859" sldId="618"/>
            <ac:spMk id="3" creationId="{7F2C68D4-2D34-478C-B1B7-5DEBA7050F2D}"/>
          </ac:spMkLst>
        </pc:spChg>
      </pc:sldChg>
      <pc:sldChg chg="modSp mod modAnim">
        <pc:chgData name="Jeremy Tretiak" userId="6f8c6115afb3b9b9" providerId="LiveId" clId="{56FAD740-D1DA-4A32-AAB4-7B32FA9F0EFB}" dt="2023-10-16T23:31:47.822" v="540" actId="255"/>
        <pc:sldMkLst>
          <pc:docMk/>
          <pc:sldMk cId="3586349952" sldId="619"/>
        </pc:sldMkLst>
        <pc:spChg chg="mod">
          <ac:chgData name="Jeremy Tretiak" userId="6f8c6115afb3b9b9" providerId="LiveId" clId="{56FAD740-D1DA-4A32-AAB4-7B32FA9F0EFB}" dt="2023-10-16T23:27:45.677" v="344" actId="20577"/>
          <ac:spMkLst>
            <pc:docMk/>
            <pc:sldMk cId="3586349952" sldId="619"/>
            <ac:spMk id="2" creationId="{928F5DDD-69B5-4330-BC6C-9D46EBAD39F9}"/>
          </ac:spMkLst>
        </pc:spChg>
        <pc:spChg chg="mod">
          <ac:chgData name="Jeremy Tretiak" userId="6f8c6115afb3b9b9" providerId="LiveId" clId="{56FAD740-D1DA-4A32-AAB4-7B32FA9F0EFB}" dt="2023-10-16T23:31:47.822" v="540" actId="255"/>
          <ac:spMkLst>
            <pc:docMk/>
            <pc:sldMk cId="3586349952" sldId="619"/>
            <ac:spMk id="3" creationId="{78CDF861-6691-4473-9BE5-6F34964B96C6}"/>
          </ac:spMkLst>
        </pc:spChg>
      </pc:sldChg>
      <pc:sldChg chg="add">
        <pc:chgData name="Jeremy Tretiak" userId="6f8c6115afb3b9b9" providerId="LiveId" clId="{56FAD740-D1DA-4A32-AAB4-7B32FA9F0EFB}" dt="2023-10-16T23:42:32.019" v="613" actId="2890"/>
        <pc:sldMkLst>
          <pc:docMk/>
          <pc:sldMk cId="1104454694" sldId="62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5:32:53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0 316 24575,'0'-1'0,"1"0"0,-1 0 0,1 0 0,-1 0 0,1 0 0,-1 0 0,1 0 0,0 0 0,0 0 0,-1 0 0,1 0 0,0 0 0,0 1 0,0-1 0,0 0 0,0 1 0,0-1 0,0 0 0,0 1 0,0-1 0,0 1 0,0 0 0,0-1 0,1 1 0,-1 0 0,0 0 0,0-1 0,2 1 0,38-4 0,-36 4 0,20-3 0,-1-1 0,0-1 0,-1-1 0,30-11 0,-28 8 0,2 1 0,-1 1 0,31-4 0,52 6 0,-72 5 0,0-1 0,52-10 0,259-42 0,-298 49 0,-1-2 0,0-2 0,-1-2 0,85-30 0,-95 24 0,0 1 0,2 2 0,0 1 0,0 3 0,64-8 0,184 16 0,-132 4 0,764-3 0,-900 1 0,0 1 0,1 0 0,-1 2 0,0 0 0,0 2 0,18 7 0,9 6 0,53 31 0,-92-46 0,-1 0 0,-1 0 0,1 1 0,-1 0 0,1 0 0,-1 1 0,-1 0 0,1 0 0,-1 0 0,6 10 0,-9-12 0,1 0 0,-1 1 0,-1-1 0,1 0 0,-1 1 0,0-1 0,0 1 0,0-1 0,0 1 0,-1 0 0,0-1 0,0 1 0,0-1 0,0 1 0,-1 0 0,0-1 0,0 1 0,0-1 0,-3 7 0,2-7 0,0-1 0,0 1 0,-1-1 0,1 1 0,-1-1 0,0 0 0,0 0 0,0-1 0,-1 1 0,1-1 0,0 1 0,-1-1 0,0 0 0,1 0 0,-1 0 0,0-1 0,0 0 0,-6 2 0,-11 2 0,0-1 0,-28 3 0,35-6 0,-52 7 0,-427 35 0,44-43 0,-66 2 0,448 4 0,-67 14 0,10 0 0,-349 46 0,413-60 1,-2-1 0,-87-6-1,60-1-1367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5:25:38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975 74 24575,'-45'-3'0,"1"-1"0,0-3 0,-49-13 0,-66-10 0,21 21 54,-144 9 1,113 2-1529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5:25:48.7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24575,'1424'0'0,"-1383"3"0,62 10 0,-39-4 0,-61-8 0,1 0 0,-1 1 0,0-1 0,0 1 0,0-1 0,0 1 0,0 0 0,0 0 0,0 0 0,-1 0 0,1 1 0,-1-1 0,0 1 0,1-1 0,-1 1 0,0 0 0,-1 0 0,1 0 0,0 0 0,-1 0 0,0 0 0,1 0 0,-1 1 0,1 5 0,0 1 0,1 1 0,-2-1 0,1 1 0,-1-1 0,-1 1 0,-1 19 0,0-25 0,1-1 0,-1 1 0,-1 0 0,1 0 0,-1 0 0,1-1 0,-2 1 0,1 0 0,0-1 0,-1 0 0,0 0 0,0 0 0,0 0 0,0 0 0,-6 4 0,4-4 0,0 0 0,-1 0 0,0-1 0,0 0 0,0 0 0,0 0 0,-1-1 0,1 0 0,-1 0 0,-7 1 0,-9-1 0,1-1 0,-1 0 0,1-2 0,-1-1 0,-39-7 0,-298-69 0,281 53 0,57 17 0,0 1 0,0 0 0,-1 2 0,0 1 0,0 0 0,-26 1 0,-77 3 0,-85 3 0,196-1 0,-1 1 0,1 0 0,0 1 0,0 1 0,0 0 0,1 1 0,-25 14 0,25-13 0,6-3 0,-2-1 0,1 0 0,0 0 0,-15 1 0,16-3 0,0 1 0,0 0 0,0 0 0,1 0 0,-1 1 0,1 0 0,-12 7 0,5-1 79,8-4-239,-1 0-1,1-1 1,-1 0-1,0-1 1,0 1-1,0-1 1,0-1-1,-14 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5:25:51.8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5:25:53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5:25:56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5:25:58.7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24575,'4'0'0,"6"5"0,4 0 0,5 1 0,-1 2 0,0 0 0,1-1 0,2-1 0,1-3 0,1-1 0,1-1 0,0-1 0,4 0 0,2-1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5:25:59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30F8C-0A23-4143-9C62-A010754F95B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AFD2D-D8EF-470A-AF6A-642DD2A12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15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9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215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Objective, measurable and observable</a:t>
            </a:r>
          </a:p>
          <a:p>
            <a:endParaRPr lang="en-US"/>
          </a:p>
          <a:p>
            <a:r>
              <a:rPr lang="en-US"/>
              <a:t>Emphasize that understanding of function is a working hypothesis—data collection is ongoing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ALSO CONSIDER: Adult behavior can be tracked/considered in this format too! (Probably not time for that discussion in this webinar).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26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5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33442900-4E2E-44D7-90E7-446BC445B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4C6D3108-904B-4B5F-83B5-42074400B2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Cortney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97B8D58-7339-4AEE-9AA3-D068F0641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EAD040D-1865-4B12-8342-DAB9C1326134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33442900-4E2E-44D7-90E7-446BC445B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4C6D3108-904B-4B5F-83B5-42074400B2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97B8D58-7339-4AEE-9AA3-D068F0641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EAD040D-1865-4B12-8342-DAB9C1326134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4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6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3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36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7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1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AC38-9BF2-48F6-A9B4-AC9BED764C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292BBB-05DC-47B3-93FD-2D69D16E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3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8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7.xml"/><Relationship Id="rId5" Type="http://schemas.openxmlformats.org/officeDocument/2006/relationships/customXml" Target="../ink/ink3.xml"/><Relationship Id="rId10" Type="http://schemas.openxmlformats.org/officeDocument/2006/relationships/customXml" Target="../ink/ink6.xml"/><Relationship Id="rId4" Type="http://schemas.openxmlformats.org/officeDocument/2006/relationships/image" Target="../media/image8.png"/><Relationship Id="rId9" Type="http://schemas.openxmlformats.org/officeDocument/2006/relationships/customXml" Target="../ink/ink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CEA8-5A10-4C5E-B6E0-6A4974B2B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04070"/>
            <a:ext cx="7766936" cy="2985614"/>
          </a:xfrm>
        </p:spPr>
        <p:txBody>
          <a:bodyPr/>
          <a:lstStyle/>
          <a:p>
            <a:r>
              <a:rPr lang="en-US" sz="4000" dirty="0"/>
              <a:t>Function-Based Thinking </a:t>
            </a:r>
            <a:br>
              <a:rPr lang="en-US" sz="4000" dirty="0"/>
            </a:br>
            <a:r>
              <a:rPr lang="en-US" sz="4000" dirty="0"/>
              <a:t>and Beyond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57DD0-F85F-4E7F-963B-1B8F27A9B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22376"/>
          </a:xfrm>
        </p:spPr>
        <p:txBody>
          <a:bodyPr>
            <a:normAutofit/>
          </a:bodyPr>
          <a:lstStyle/>
          <a:p>
            <a:r>
              <a:rPr lang="en-US" dirty="0"/>
              <a:t>10/17/2023</a:t>
            </a:r>
          </a:p>
          <a:p>
            <a:endParaRPr lang="en-US" dirty="0"/>
          </a:p>
          <a:p>
            <a:r>
              <a:rPr lang="en-US" dirty="0"/>
              <a:t>Jeremy Tretiak MA, BCBA, VT-LBA</a:t>
            </a:r>
          </a:p>
          <a:p>
            <a:r>
              <a:rPr lang="en-US" dirty="0"/>
              <a:t>VTPBIS Coach &amp; Trainer</a:t>
            </a:r>
          </a:p>
          <a:p>
            <a:r>
              <a:rPr lang="en-US" dirty="0"/>
              <a:t>CPI Trainer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3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035B-333A-408F-9A76-AF200360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90" y="333153"/>
            <a:ext cx="9274740" cy="1320800"/>
          </a:xfrm>
        </p:spPr>
        <p:txBody>
          <a:bodyPr/>
          <a:lstStyle/>
          <a:p>
            <a:r>
              <a:rPr lang="en-US" dirty="0"/>
              <a:t>Another concept to empower the learner…</a:t>
            </a:r>
          </a:p>
        </p:txBody>
      </p:sp>
      <p:pic>
        <p:nvPicPr>
          <p:cNvPr id="4" name="Google Shape;150;p20" descr="https://lh5.googleusercontent.com/3-Q3JmZt7Mb3JoQu3oSl3Vuopkgt-5-jBlA1wxExxiI2OksQhiAS1d_6ySeUzddZcd7LkX1dEG9GUT8Rp060qONGxuVCzUatJ4_88OGN-ZnhWajTGMkkxtOI_jsVuk70nbEcskUy">
            <a:extLst>
              <a:ext uri="{FF2B5EF4-FFF2-40B4-BE49-F238E27FC236}">
                <a16:creationId xmlns:a16="http://schemas.microsoft.com/office/drawing/2014/main" id="{8152220F-A8D2-4613-9145-5D618A8CB0E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38497" y="1788204"/>
            <a:ext cx="9673768" cy="4399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90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E92A-1B6B-32A7-BE7A-DCEE74D8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18" y="237732"/>
            <a:ext cx="8915402" cy="836156"/>
          </a:xfrm>
        </p:spPr>
        <p:txBody>
          <a:bodyPr>
            <a:normAutofit/>
          </a:bodyPr>
          <a:lstStyle/>
          <a:p>
            <a:r>
              <a:rPr lang="en-US" dirty="0"/>
              <a:t>From ‘deficit’ to ‘skills-based’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19E90-0A64-21DE-6BEB-974732BD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17" y="1212113"/>
            <a:ext cx="10376491" cy="564588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do we use </a:t>
            </a:r>
            <a:r>
              <a:rPr lang="en-US" sz="3600" u="sng" dirty="0">
                <a:solidFill>
                  <a:schemeClr val="tx1"/>
                </a:solidFill>
              </a:rPr>
              <a:t>constructional approaches </a:t>
            </a:r>
            <a:r>
              <a:rPr lang="en-US" sz="3600" dirty="0">
                <a:solidFill>
                  <a:schemeClr val="tx1"/>
                </a:solidFill>
              </a:rPr>
              <a:t>vs. pathological approaches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Pathological: decrease problem/interfering behavior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Constructional: strict focus on shaping behavior from its current starting point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Example of young girl throwing things off her desk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Premise: there is no such thing as irrational or maladaptive behavior</a:t>
            </a: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For further reading: see T.V. Joe </a:t>
            </a:r>
            <a:r>
              <a:rPr lang="en-US" sz="1700" dirty="0" err="1"/>
              <a:t>Layng</a:t>
            </a:r>
            <a:r>
              <a:rPr lang="en-US" sz="1700" dirty="0"/>
              <a:t> and/or Israel </a:t>
            </a:r>
            <a:r>
              <a:rPr lang="en-US" sz="1700" dirty="0" err="1"/>
              <a:t>Goldiamond’s</a:t>
            </a:r>
            <a:r>
              <a:rPr lang="en-US" sz="1700" dirty="0"/>
              <a:t> work.)</a:t>
            </a:r>
          </a:p>
        </p:txBody>
      </p:sp>
    </p:spTree>
    <p:extLst>
      <p:ext uri="{BB962C8B-B14F-4D97-AF65-F5344CB8AC3E}">
        <p14:creationId xmlns:p14="http://schemas.microsoft.com/office/powerpoint/2010/main" val="39121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A362-9126-4D71-86AD-7C18022A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62" y="360418"/>
            <a:ext cx="8596668" cy="1320800"/>
          </a:xfrm>
        </p:spPr>
        <p:txBody>
          <a:bodyPr/>
          <a:lstStyle/>
          <a:p>
            <a:r>
              <a:rPr lang="en-US"/>
              <a:t>Why Behave?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72DF-175D-4A79-A33C-52637AD6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8" y="1337489"/>
            <a:ext cx="10486852" cy="527362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Behavior serves a function for the individual.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To describe a persistent behavior as “not working,” “maladaptive,” “problem,” etc., is not exactly accurate, at least from the individual’s perspective. </a:t>
            </a:r>
          </a:p>
          <a:p>
            <a:pPr marL="457200" lvl="1" indent="0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What need does the behavior meet for the individual?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A362-9126-4D71-86AD-7C18022A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62" y="360418"/>
            <a:ext cx="8596668" cy="1320800"/>
          </a:xfrm>
        </p:spPr>
        <p:txBody>
          <a:bodyPr/>
          <a:lstStyle/>
          <a:p>
            <a:r>
              <a:rPr lang="en-US"/>
              <a:t>Why Behave?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72DF-175D-4A79-A33C-52637AD6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0336"/>
            <a:ext cx="10887740" cy="48909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800" u="sng" dirty="0">
                <a:solidFill>
                  <a:schemeClr val="tx1"/>
                </a:solidFill>
              </a:rPr>
              <a:t>The behavior is effective for </a:t>
            </a:r>
          </a:p>
          <a:p>
            <a:pPr marL="457200" lvl="1" indent="0">
              <a:buNone/>
            </a:pPr>
            <a:endParaRPr lang="en-US" sz="4800" u="sng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4800" u="sng" dirty="0">
                <a:solidFill>
                  <a:schemeClr val="tx1"/>
                </a:solidFill>
              </a:rPr>
              <a:t>the individual, or else the person</a:t>
            </a:r>
          </a:p>
          <a:p>
            <a:pPr marL="457200" lvl="1" indent="0">
              <a:buNone/>
            </a:pPr>
            <a:endParaRPr lang="en-US" sz="4800" u="sng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4800" u="sng" dirty="0">
                <a:solidFill>
                  <a:schemeClr val="tx1"/>
                </a:solidFill>
              </a:rPr>
              <a:t>wouldn’t engage in it.</a:t>
            </a:r>
          </a:p>
          <a:p>
            <a:pPr marL="457200" lvl="1" indent="0">
              <a:buNone/>
            </a:pP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371495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A362-9126-4D71-86AD-7C18022A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1562"/>
            <a:ext cx="8596668" cy="1320800"/>
          </a:xfrm>
        </p:spPr>
        <p:txBody>
          <a:bodyPr/>
          <a:lstStyle/>
          <a:p>
            <a:r>
              <a:rPr lang="en-US" dirty="0"/>
              <a:t>Our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72DF-175D-4A79-A33C-52637AD6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25158"/>
            <a:ext cx="9230459" cy="57212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u="sng" dirty="0"/>
          </a:p>
          <a:p>
            <a:r>
              <a:rPr lang="en-US" sz="3600" u="sng" dirty="0">
                <a:solidFill>
                  <a:schemeClr val="tx1"/>
                </a:solidFill>
              </a:rPr>
              <a:t>Our job</a:t>
            </a:r>
            <a:r>
              <a:rPr lang="en-US" sz="3600" dirty="0">
                <a:solidFill>
                  <a:schemeClr val="tx1"/>
                </a:solidFill>
              </a:rPr>
              <a:t>: to teach and reinforce behavior that is more efficient and effective for the individual within the school environment.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Make historically challenging behavior inefficient, ineffective, and irrelevant.</a:t>
            </a:r>
          </a:p>
          <a:p>
            <a:pPr lvl="1"/>
            <a:r>
              <a:rPr lang="en-US" sz="3400" i="1" dirty="0">
                <a:solidFill>
                  <a:schemeClr val="tx1"/>
                </a:solidFill>
              </a:rPr>
              <a:t>Avoid invalidating </a:t>
            </a:r>
            <a:r>
              <a:rPr lang="en-US" sz="3400" dirty="0">
                <a:solidFill>
                  <a:schemeClr val="tx1"/>
                </a:solidFill>
              </a:rPr>
              <a:t>– think about relationship.  </a:t>
            </a:r>
          </a:p>
        </p:txBody>
      </p:sp>
    </p:spTree>
    <p:extLst>
      <p:ext uri="{BB962C8B-B14F-4D97-AF65-F5344CB8AC3E}">
        <p14:creationId xmlns:p14="http://schemas.microsoft.com/office/powerpoint/2010/main" val="6728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5DDD-69B5-4330-BC6C-9D46EBAD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35" y="330201"/>
            <a:ext cx="11818680" cy="990599"/>
          </a:xfrm>
        </p:spPr>
        <p:txBody>
          <a:bodyPr/>
          <a:lstStyle/>
          <a:p>
            <a:r>
              <a:rPr lang="en-US" altLang="en-US" sz="4933" dirty="0">
                <a:latin typeface="Calibri" charset="0"/>
                <a:ea typeface="Calibri" charset="0"/>
                <a:cs typeface="Calibri" charset="0"/>
              </a:rPr>
              <a:t>Develop a Plan – Contextual Fit</a:t>
            </a:r>
            <a:endParaRPr lang="en-US" sz="4933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F861-6691-4473-9BE5-6F34964B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716" y="1686111"/>
            <a:ext cx="10972800" cy="5257800"/>
          </a:xfrm>
        </p:spPr>
        <p:txBody>
          <a:bodyPr/>
          <a:lstStyle/>
          <a:p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A good (and likely effective) plan contains elements that </a:t>
            </a:r>
          </a:p>
          <a:p>
            <a:pPr marL="0" indent="0">
              <a:buNone/>
            </a:pPr>
            <a:r>
              <a:rPr lang="en-US" altLang="en-US" sz="3000" dirty="0">
                <a:latin typeface="Calibri" charset="0"/>
                <a:ea typeface="Calibri" charset="0"/>
                <a:cs typeface="Calibri" charset="0"/>
              </a:rPr>
              <a:t>are:</a:t>
            </a:r>
          </a:p>
          <a:p>
            <a:pPr lvl="1"/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Equitable</a:t>
            </a:r>
          </a:p>
          <a:p>
            <a:pPr lvl="1"/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Knowledgeable</a:t>
            </a:r>
          </a:p>
          <a:p>
            <a:pPr lvl="1"/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Valid</a:t>
            </a:r>
          </a:p>
          <a:p>
            <a:pPr lvl="1"/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Relevant</a:t>
            </a:r>
          </a:p>
          <a:p>
            <a:endParaRPr lang="en-US" altLang="en-US" sz="2667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en-US" sz="2667" dirty="0">
                <a:latin typeface="Calibri" charset="0"/>
                <a:ea typeface="Calibri" charset="0"/>
                <a:cs typeface="Calibri" charset="0"/>
              </a:rPr>
              <a:t>Ecological Perspective and Humanism</a:t>
            </a:r>
          </a:p>
          <a:p>
            <a:pPr lvl="1"/>
            <a:r>
              <a:rPr lang="en-US" altLang="en-US" sz="2133" dirty="0">
                <a:latin typeface="Calibri" charset="0"/>
                <a:ea typeface="Calibri" charset="0"/>
                <a:cs typeface="Calibri" charset="0"/>
              </a:rPr>
              <a:t>Systems of inter-related variables</a:t>
            </a:r>
          </a:p>
          <a:p>
            <a:pPr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7021-0C17-4A16-A995-B6BBE42E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91" y="269358"/>
            <a:ext cx="9179047" cy="1320800"/>
          </a:xfrm>
        </p:spPr>
        <p:txBody>
          <a:bodyPr/>
          <a:lstStyle/>
          <a:p>
            <a:r>
              <a:rPr lang="en-US" dirty="0"/>
              <a:t>Function-Based Thinking (FBT)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F72B-F58E-42BB-BA6D-D293272FB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91" y="1113709"/>
            <a:ext cx="10178509" cy="496597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The Universal approach to evidence-based behavioral intervention strategies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On-the-spot/in-the-moment, ranging to long-term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DATA-BASED!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What “turns the behavior on?” Off?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Environment influences behavior…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           …and we are part of the environment.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-484632" y="1625517"/>
            <a:ext cx="10673704" cy="5056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243410" indent="0">
              <a:spcBef>
                <a:spcPts val="0"/>
              </a:spcBef>
              <a:buNone/>
            </a:pPr>
            <a:endParaRPr sz="800" dirty="0">
              <a:latin typeface="Calibri" charset="0"/>
              <a:ea typeface="Calibri" charset="0"/>
              <a:cs typeface="Calibri" charset="0"/>
            </a:endParaRPr>
          </a:p>
          <a:p>
            <a:pPr marL="1219170" indent="-507987">
              <a:spcBef>
                <a:spcPts val="0"/>
              </a:spcBef>
              <a:buSzPct val="100000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Avoid accidentally reinforcing interfering behavior</a:t>
            </a:r>
          </a:p>
          <a:p>
            <a:pPr marL="711183" indent="0">
              <a:spcBef>
                <a:spcPts val="0"/>
              </a:spcBef>
              <a:buSzPct val="100000"/>
              <a:buNone/>
            </a:pP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marL="1219170" indent="-507987">
              <a:spcBef>
                <a:spcPts val="0"/>
              </a:spcBef>
              <a:buSzPct val="100000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Effectively discourage interfering behavior</a:t>
            </a:r>
          </a:p>
          <a:p>
            <a:pPr marL="711183" indent="0">
              <a:spcBef>
                <a:spcPts val="0"/>
              </a:spcBef>
              <a:buSzPct val="100000"/>
              <a:buNone/>
            </a:pP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marL="1219170" indent="-507987">
              <a:spcBef>
                <a:spcPts val="0"/>
              </a:spcBef>
              <a:buSzPct val="100000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Teach and reinforce meaningful replacement behaviors</a:t>
            </a:r>
          </a:p>
          <a:p>
            <a:pPr marL="711182" indent="0">
              <a:spcBef>
                <a:spcPts val="0"/>
              </a:spcBef>
              <a:buSzPct val="100000"/>
              <a:buNone/>
            </a:pP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marL="711182" indent="0">
              <a:spcBef>
                <a:spcPts val="0"/>
              </a:spcBef>
              <a:buSzPct val="100000"/>
              <a:buNone/>
            </a:pPr>
            <a:endParaRPr lang="en-US" sz="3200" dirty="0"/>
          </a:p>
          <a:p>
            <a:pPr marL="711182" indent="0">
              <a:spcBef>
                <a:spcPts val="0"/>
              </a:spcBef>
              <a:buSzPct val="100000"/>
              <a:buNone/>
            </a:pPr>
            <a:endParaRPr lang="en-US" sz="3200" dirty="0"/>
          </a:p>
        </p:txBody>
      </p:sp>
      <p:sp>
        <p:nvSpPr>
          <p:cNvPr id="442" name="Shape 442"/>
          <p:cNvSpPr txBox="1"/>
          <p:nvPr/>
        </p:nvSpPr>
        <p:spPr>
          <a:xfrm>
            <a:off x="446400" y="6377033"/>
            <a:ext cx="11745600" cy="41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2FFBD-BD26-3DFB-DEBF-CF3F353D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Function-Based Thinking?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4341-33D7-4D62-B226-F476509A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Paired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ECD8C-671F-493A-ABF9-4B36D539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87" y="1930400"/>
            <a:ext cx="10093447" cy="38807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Discuss an experience where you thought you were applying (or observed someone else applying) a consequence that was intended to stop/decrease a behavior, but the actions in fact had the opposite effect. 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23857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Shape 219"/>
          <p:cNvGrpSpPr/>
          <p:nvPr/>
        </p:nvGrpSpPr>
        <p:grpSpPr>
          <a:xfrm>
            <a:off x="365358" y="2110760"/>
            <a:ext cx="11602060" cy="1264977"/>
            <a:chOff x="3615" y="211432"/>
            <a:chExt cx="8276150" cy="948733"/>
          </a:xfrm>
        </p:grpSpPr>
        <p:sp>
          <p:nvSpPr>
            <p:cNvPr id="220" name="Shape 220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96500" tIns="96500" rIns="96500" bIns="9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en-US" sz="2533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Event/</a:t>
              </a: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en-US" sz="2533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Condition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endParaRPr sz="200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96500" tIns="96500" rIns="96500" bIns="9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en-US" sz="3600" b="1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</a:t>
              </a:r>
              <a:r>
                <a:rPr lang="en-US" sz="2533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ntecedent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endParaRPr sz="200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96500" tIns="96500" rIns="96500" bIns="9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en-US" sz="3600" b="1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</a:t>
              </a:r>
              <a:r>
                <a:rPr lang="en-US" sz="2533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ehavior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endParaRPr sz="200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6644765" y="239262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96500" tIns="96500" rIns="96500" bIns="9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en-US" sz="3600" b="1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</a:t>
              </a:r>
              <a:r>
                <a:rPr lang="en-US" sz="2533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onsequence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3C1947F-012C-40EB-820D-03263D91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89" y="280416"/>
            <a:ext cx="8596668" cy="1320800"/>
          </a:xfrm>
        </p:spPr>
        <p:txBody>
          <a:bodyPr/>
          <a:lstStyle/>
          <a:p>
            <a:r>
              <a:rPr lang="en-US" dirty="0"/>
              <a:t>A-B-C &amp; Function-Based Thinking – Behavior Pathway </a:t>
            </a:r>
          </a:p>
        </p:txBody>
      </p:sp>
    </p:spTree>
    <p:extLst>
      <p:ext uri="{BB962C8B-B14F-4D97-AF65-F5344CB8AC3E}">
        <p14:creationId xmlns:p14="http://schemas.microsoft.com/office/powerpoint/2010/main" val="16210073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4AC1-8ADA-402B-B0B4-185080BB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13" y="226939"/>
            <a:ext cx="8596668" cy="1320800"/>
          </a:xfrm>
        </p:spPr>
        <p:txBody>
          <a:bodyPr/>
          <a:lstStyle/>
          <a:p>
            <a:r>
              <a:rPr lang="en-US" dirty="0"/>
              <a:t>Gratitude—Thank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68D4-2D34-478C-B1B7-5DEBA705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2624"/>
            <a:ext cx="11007453" cy="5805376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…for being present today</a:t>
            </a:r>
          </a:p>
          <a:p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…for surviving, and perhaps even thriving, over 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   the last few years</a:t>
            </a:r>
          </a:p>
          <a:p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…to those who bring years of experience</a:t>
            </a:r>
          </a:p>
          <a:p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…to those who decided to join this profession recently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94A0-7FE9-4437-818D-57492E12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4" y="184002"/>
            <a:ext cx="8596668" cy="1320800"/>
          </a:xfrm>
        </p:spPr>
        <p:txBody>
          <a:bodyPr/>
          <a:lstStyle/>
          <a:p>
            <a:r>
              <a:rPr lang="en-US" dirty="0"/>
              <a:t>The Three (four)-Term Contingency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ADB2-320F-4182-A7A4-21E806AA9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4" y="1054100"/>
            <a:ext cx="10543264" cy="5518822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Antecedent</a:t>
            </a:r>
            <a:r>
              <a:rPr lang="en-US" sz="2800" dirty="0">
                <a:solidFill>
                  <a:schemeClr val="tx1"/>
                </a:solidFill>
              </a:rPr>
              <a:t>: the “signal” to engage in a behavior.</a:t>
            </a:r>
          </a:p>
          <a:p>
            <a:endParaRPr lang="en-US" sz="2800" b="1" u="sng" dirty="0">
              <a:solidFill>
                <a:schemeClr val="tx1"/>
              </a:solidFill>
            </a:endParaRPr>
          </a:p>
          <a:p>
            <a:r>
              <a:rPr lang="en-US" sz="2800" b="1" u="sng" dirty="0">
                <a:solidFill>
                  <a:schemeClr val="tx1"/>
                </a:solidFill>
              </a:rPr>
              <a:t>Behavior</a:t>
            </a:r>
            <a:r>
              <a:rPr lang="en-US" sz="2800" dirty="0">
                <a:solidFill>
                  <a:schemeClr val="tx1"/>
                </a:solidFill>
              </a:rPr>
              <a:t>: the thing we are focused on – must be defined in an observable, measurable way (i.e., multiple people can observe it and agree that it happened or didn’t happen, and it must be ‘countable’ in some way).</a:t>
            </a:r>
            <a:endParaRPr lang="en-US" sz="2800" b="1" i="1" dirty="0">
              <a:solidFill>
                <a:schemeClr val="tx1"/>
              </a:solidFill>
            </a:endParaRP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r>
              <a:rPr lang="en-US" sz="2800" b="1" u="sng" dirty="0">
                <a:solidFill>
                  <a:schemeClr val="tx1"/>
                </a:solidFill>
              </a:rPr>
              <a:t>Consequence</a:t>
            </a:r>
            <a:r>
              <a:rPr lang="en-US" sz="2800" dirty="0">
                <a:solidFill>
                  <a:schemeClr val="tx1"/>
                </a:solidFill>
              </a:rPr>
              <a:t>: the change in an environment that occurs immediately following a behavior – influences </a:t>
            </a:r>
            <a:r>
              <a:rPr lang="en-US" sz="2800" b="1" dirty="0">
                <a:solidFill>
                  <a:schemeClr val="tx1"/>
                </a:solidFill>
              </a:rPr>
              <a:t>future</a:t>
            </a:r>
            <a:r>
              <a:rPr lang="en-US" sz="2800" dirty="0">
                <a:solidFill>
                  <a:schemeClr val="tx1"/>
                </a:solidFill>
              </a:rPr>
              <a:t> likelihood that the behavior occurs again.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56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94A0-7FE9-4437-818D-57492E12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89" y="157488"/>
            <a:ext cx="9115252" cy="1320800"/>
          </a:xfrm>
        </p:spPr>
        <p:txBody>
          <a:bodyPr/>
          <a:lstStyle/>
          <a:p>
            <a:r>
              <a:rPr lang="en-US" dirty="0"/>
              <a:t>The Three (four)-Term Contingency, </a:t>
            </a:r>
            <a:r>
              <a:rPr lang="en-US" dirty="0" err="1"/>
              <a:t>ctnd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ADB2-320F-4182-A7A4-21E806AA9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3" y="1054100"/>
            <a:ext cx="10692119" cy="5518822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3600" dirty="0">
                <a:solidFill>
                  <a:schemeClr val="tx1"/>
                </a:solidFill>
              </a:rPr>
              <a:t>A </a:t>
            </a:r>
            <a:r>
              <a:rPr 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 B  C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[</a:t>
            </a:r>
            <a:r>
              <a:rPr lang="en-US" sz="3600" u="sng" dirty="0">
                <a:solidFill>
                  <a:schemeClr val="tx1"/>
                </a:solidFill>
                <a:sym typeface="Wingdings" panose="05000000000000000000" pitchFamily="2" charset="2"/>
              </a:rPr>
              <a:t>Current Setting Events</a:t>
            </a:r>
            <a:r>
              <a:rPr 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(A  B  C)]</a:t>
            </a:r>
          </a:p>
          <a:p>
            <a:endParaRPr lang="en-US" sz="3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{[Current Setting Events(A  B  C)] x Learning History}</a:t>
            </a:r>
          </a:p>
          <a:p>
            <a:endParaRPr lang="en-US" sz="3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Human behavior is a complicated thing.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A5AC-748C-4C29-B68F-AA2408EC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90" y="241296"/>
            <a:ext cx="8596668" cy="1320800"/>
          </a:xfrm>
        </p:spPr>
        <p:txBody>
          <a:bodyPr/>
          <a:lstStyle/>
          <a:p>
            <a:r>
              <a:rPr lang="en-US" dirty="0"/>
              <a:t>Clarifying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5294-414B-43AE-A6B5-FEBBA866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71" y="1380424"/>
            <a:ext cx="10231672" cy="508742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We are not talking exclusively about disciplinary responses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Past consequences influence FUTURE EVENTS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Patterns in the consequences associated with behavior help us determine function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PROBABILITIES!</a:t>
            </a:r>
          </a:p>
        </p:txBody>
      </p:sp>
    </p:spTree>
    <p:extLst>
      <p:ext uri="{BB962C8B-B14F-4D97-AF65-F5344CB8AC3E}">
        <p14:creationId xmlns:p14="http://schemas.microsoft.com/office/powerpoint/2010/main" val="1465963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1029-48ED-48A7-B884-4CF9A4E7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4" y="194930"/>
            <a:ext cx="8596668" cy="1320800"/>
          </a:xfrm>
        </p:spPr>
        <p:txBody>
          <a:bodyPr/>
          <a:lstStyle/>
          <a:p>
            <a:r>
              <a:rPr lang="en-US" dirty="0"/>
              <a:t>Reinforcement and Punishment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29E3F-FD1E-4E50-9ACF-BCBD7EE14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3" y="1123802"/>
            <a:ext cx="10630465" cy="553926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Reinforcement = maintenance/increase</a:t>
            </a:r>
          </a:p>
          <a:p>
            <a:r>
              <a:rPr lang="en-US" sz="3600" dirty="0">
                <a:solidFill>
                  <a:schemeClr val="tx1"/>
                </a:solidFill>
              </a:rPr>
              <a:t>Punishment = decrease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This isn’t about our personal beliefs – the data will tell us what’s going on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There is no one-size-fits-all intervention—this is a framework for determining what we need to do differently. And what skills need to be taught.</a:t>
            </a:r>
          </a:p>
        </p:txBody>
      </p:sp>
    </p:spTree>
    <p:extLst>
      <p:ext uri="{BB962C8B-B14F-4D97-AF65-F5344CB8AC3E}">
        <p14:creationId xmlns:p14="http://schemas.microsoft.com/office/powerpoint/2010/main" val="324064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8100-8D69-4689-A087-A3B9E2D7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89" y="244471"/>
            <a:ext cx="8596668" cy="1320800"/>
          </a:xfrm>
        </p:spPr>
        <p:txBody>
          <a:bodyPr/>
          <a:lstStyle/>
          <a:p>
            <a:r>
              <a:rPr lang="en-US" dirty="0"/>
              <a:t>Why Behave?, revisited</a:t>
            </a:r>
          </a:p>
        </p:txBody>
      </p:sp>
      <p:pic>
        <p:nvPicPr>
          <p:cNvPr id="4" name="Shape 277">
            <a:extLst>
              <a:ext uri="{FF2B5EF4-FFF2-40B4-BE49-F238E27FC236}">
                <a16:creationId xmlns:a16="http://schemas.microsoft.com/office/drawing/2014/main" id="{6FFBFBF8-1446-4EC7-A9B0-6F2ECF931A6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01279" y="1475777"/>
            <a:ext cx="7385827" cy="4772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168111-20B0-4D63-BF09-402672CDAB29}"/>
              </a:ext>
            </a:extLst>
          </p:cNvPr>
          <p:cNvCxnSpPr/>
          <p:nvPr/>
        </p:nvCxnSpPr>
        <p:spPr>
          <a:xfrm>
            <a:off x="4389124" y="1764254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BA7B30A-A829-DF58-1C02-F4C7F4CE151C}"/>
                  </a:ext>
                </a:extLst>
              </p14:cNvPr>
              <p14:cNvContentPartPr/>
              <p14:nvPr/>
            </p14:nvContentPartPr>
            <p14:xfrm>
              <a:off x="4442638" y="1654764"/>
              <a:ext cx="1211760" cy="18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BA7B30A-A829-DF58-1C02-F4C7F4CE15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9638" y="1591764"/>
                <a:ext cx="1337400" cy="309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262815B-6C9F-94AE-82E7-B3ECB16FA1B0}"/>
              </a:ext>
            </a:extLst>
          </p:cNvPr>
          <p:cNvSpPr/>
          <p:nvPr/>
        </p:nvSpPr>
        <p:spPr>
          <a:xfrm>
            <a:off x="2578608" y="2852928"/>
            <a:ext cx="2029968" cy="94183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189B37-9467-E7CF-6876-3D5AD9CDBB12}"/>
              </a:ext>
            </a:extLst>
          </p:cNvPr>
          <p:cNvSpPr/>
          <p:nvPr/>
        </p:nvSpPr>
        <p:spPr>
          <a:xfrm>
            <a:off x="5401058" y="2828279"/>
            <a:ext cx="2029968" cy="94183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Shape 219"/>
          <p:cNvGrpSpPr/>
          <p:nvPr/>
        </p:nvGrpSpPr>
        <p:grpSpPr>
          <a:xfrm>
            <a:off x="365358" y="2110760"/>
            <a:ext cx="11602060" cy="1264977"/>
            <a:chOff x="3615" y="211432"/>
            <a:chExt cx="8276150" cy="948733"/>
          </a:xfrm>
        </p:grpSpPr>
        <p:sp>
          <p:nvSpPr>
            <p:cNvPr id="220" name="Shape 220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96500" tIns="96500" rIns="96500" bIns="9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en-US" sz="2533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endParaRPr sz="200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96500" tIns="96500" rIns="96500" bIns="9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en-US" sz="2533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endParaRPr sz="200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96500" tIns="96500" rIns="96500" bIns="9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en-US" sz="2533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endParaRPr sz="200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867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6644765" y="239262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96500" tIns="96500" rIns="96500" bIns="9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en-US" sz="2533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34" name="Shape 234"/>
          <p:cNvSpPr txBox="1"/>
          <p:nvPr/>
        </p:nvSpPr>
        <p:spPr>
          <a:xfrm>
            <a:off x="283299" y="3288203"/>
            <a:ext cx="2658762" cy="338904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Typically, on days when Sarah comes in late because she overslept…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420533" y="3276611"/>
            <a:ext cx="2743200" cy="3262412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she’s given math worksheets &amp; other written assignments…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620643" y="3276600"/>
            <a:ext cx="2576337" cy="3262412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engages in side-conversations and uses profanity when redirected.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9663174" y="3319633"/>
            <a:ext cx="2508512" cy="321937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</a:t>
            </a:r>
            <a:r>
              <a:rPr lang="en-US" sz="24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is sent out of the classroom.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C1947F-012C-40EB-820D-03263D91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071"/>
            <a:ext cx="9698566" cy="1320800"/>
          </a:xfrm>
        </p:spPr>
        <p:txBody>
          <a:bodyPr/>
          <a:lstStyle/>
          <a:p>
            <a:r>
              <a:rPr lang="en-US" dirty="0"/>
              <a:t>A-B-C &amp; Function-Based Thinking, an example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11" y="38401"/>
            <a:ext cx="9422780" cy="6858000"/>
          </a:xfrm>
          <a:prstGeom prst="rect">
            <a:avLst/>
          </a:prstGeom>
        </p:spPr>
      </p:pic>
      <p:sp>
        <p:nvSpPr>
          <p:cNvPr id="3" name="Shape 178">
            <a:extLst>
              <a:ext uri="{FF2B5EF4-FFF2-40B4-BE49-F238E27FC236}">
                <a16:creationId xmlns:a16="http://schemas.microsoft.com/office/drawing/2014/main" id="{A4D5E441-7A87-4D22-A27B-6D19011B5478}"/>
              </a:ext>
            </a:extLst>
          </p:cNvPr>
          <p:cNvSpPr txBox="1"/>
          <p:nvPr/>
        </p:nvSpPr>
        <p:spPr>
          <a:xfrm>
            <a:off x="8088134" y="2088635"/>
            <a:ext cx="1656324" cy="406166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267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same pattern has been observed several times previously in math classes</a:t>
            </a:r>
          </a:p>
        </p:txBody>
      </p:sp>
      <p:sp>
        <p:nvSpPr>
          <p:cNvPr id="4" name="Shape 234">
            <a:extLst>
              <a:ext uri="{FF2B5EF4-FFF2-40B4-BE49-F238E27FC236}">
                <a16:creationId xmlns:a16="http://schemas.microsoft.com/office/drawing/2014/main" id="{18F7B7B5-2710-42CA-A488-DF824993FAF3}"/>
              </a:ext>
            </a:extLst>
          </p:cNvPr>
          <p:cNvSpPr txBox="1"/>
          <p:nvPr/>
        </p:nvSpPr>
        <p:spPr>
          <a:xfrm>
            <a:off x="468111" y="1777141"/>
            <a:ext cx="1366899" cy="196977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267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8:30 am. Math Class w/ Mr. T.</a:t>
            </a:r>
          </a:p>
          <a:p>
            <a:pPr algn="ctr">
              <a:buClr>
                <a:schemeClr val="dk1"/>
              </a:buClr>
              <a:buSzPct val="25000"/>
            </a:pPr>
            <a:endParaRPr lang="en-US" sz="2267">
              <a:solidFill>
                <a:schemeClr val="accent5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2267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came to school late because she overslept</a:t>
            </a:r>
          </a:p>
        </p:txBody>
      </p:sp>
      <p:sp>
        <p:nvSpPr>
          <p:cNvPr id="5" name="Shape 235">
            <a:extLst>
              <a:ext uri="{FF2B5EF4-FFF2-40B4-BE49-F238E27FC236}">
                <a16:creationId xmlns:a16="http://schemas.microsoft.com/office/drawing/2014/main" id="{3722810E-745B-47D7-A640-053D99C16A58}"/>
              </a:ext>
            </a:extLst>
          </p:cNvPr>
          <p:cNvSpPr txBox="1"/>
          <p:nvPr/>
        </p:nvSpPr>
        <p:spPr>
          <a:xfrm>
            <a:off x="1888161" y="1325993"/>
            <a:ext cx="1942216" cy="284245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</a:t>
            </a:r>
            <a:r>
              <a:rPr lang="en-US" sz="200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was given math worksheets and instructed to complete them before she could go grab a snack from the cafeteria</a:t>
            </a:r>
          </a:p>
        </p:txBody>
      </p:sp>
      <p:sp>
        <p:nvSpPr>
          <p:cNvPr id="6" name="Shape 236">
            <a:extLst>
              <a:ext uri="{FF2B5EF4-FFF2-40B4-BE49-F238E27FC236}">
                <a16:creationId xmlns:a16="http://schemas.microsoft.com/office/drawing/2014/main" id="{478E8598-4127-4DB5-8DCA-C5D15231CD3A}"/>
              </a:ext>
            </a:extLst>
          </p:cNvPr>
          <p:cNvSpPr txBox="1"/>
          <p:nvPr/>
        </p:nvSpPr>
        <p:spPr>
          <a:xfrm>
            <a:off x="3997815" y="1340173"/>
            <a:ext cx="1760599" cy="254474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</a:t>
            </a:r>
            <a:r>
              <a:rPr lang="en-US" sz="200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engages in side-conversation with a peer</a:t>
            </a:r>
          </a:p>
        </p:txBody>
      </p:sp>
      <p:sp>
        <p:nvSpPr>
          <p:cNvPr id="8" name="Shape 236">
            <a:extLst>
              <a:ext uri="{FF2B5EF4-FFF2-40B4-BE49-F238E27FC236}">
                <a16:creationId xmlns:a16="http://schemas.microsoft.com/office/drawing/2014/main" id="{3AC827C6-8D44-47C9-B720-E7FA1B1C22B3}"/>
              </a:ext>
            </a:extLst>
          </p:cNvPr>
          <p:cNvSpPr txBox="1"/>
          <p:nvPr/>
        </p:nvSpPr>
        <p:spPr>
          <a:xfrm>
            <a:off x="6095538" y="1323606"/>
            <a:ext cx="1760599" cy="254474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</a:t>
            </a:r>
            <a:r>
              <a:rPr lang="en-US" sz="200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Teacher redirects Sarah to the worksheet task</a:t>
            </a:r>
          </a:p>
        </p:txBody>
      </p:sp>
      <p:sp>
        <p:nvSpPr>
          <p:cNvPr id="9" name="Shape 235">
            <a:extLst>
              <a:ext uri="{FF2B5EF4-FFF2-40B4-BE49-F238E27FC236}">
                <a16:creationId xmlns:a16="http://schemas.microsoft.com/office/drawing/2014/main" id="{7D8D4D8E-09A0-465B-8FBF-14EDEB5A1D0E}"/>
              </a:ext>
            </a:extLst>
          </p:cNvPr>
          <p:cNvSpPr txBox="1"/>
          <p:nvPr/>
        </p:nvSpPr>
        <p:spPr>
          <a:xfrm>
            <a:off x="1888161" y="4475909"/>
            <a:ext cx="1942216" cy="15736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2. </a:t>
            </a:r>
            <a:r>
              <a:rPr lang="en-US" sz="200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Teacher redirects Sarah to the worksheet task</a:t>
            </a:r>
          </a:p>
        </p:txBody>
      </p:sp>
      <p:sp>
        <p:nvSpPr>
          <p:cNvPr id="10" name="Shape 235">
            <a:extLst>
              <a:ext uri="{FF2B5EF4-FFF2-40B4-BE49-F238E27FC236}">
                <a16:creationId xmlns:a16="http://schemas.microsoft.com/office/drawing/2014/main" id="{7411FBB4-4D23-4FC7-B5D3-ADC6E90B70FA}"/>
              </a:ext>
            </a:extLst>
          </p:cNvPr>
          <p:cNvSpPr txBox="1"/>
          <p:nvPr/>
        </p:nvSpPr>
        <p:spPr>
          <a:xfrm>
            <a:off x="3944997" y="4449036"/>
            <a:ext cx="1942216" cy="15736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2. </a:t>
            </a:r>
            <a:r>
              <a:rPr lang="en-US" sz="200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begins to swear at teacher and says she is not doing the worksheet</a:t>
            </a:r>
          </a:p>
        </p:txBody>
      </p:sp>
      <p:sp>
        <p:nvSpPr>
          <p:cNvPr id="11" name="Shape 235">
            <a:extLst>
              <a:ext uri="{FF2B5EF4-FFF2-40B4-BE49-F238E27FC236}">
                <a16:creationId xmlns:a16="http://schemas.microsoft.com/office/drawing/2014/main" id="{EF1B8396-270C-4782-8CD4-08634F02DCF9}"/>
              </a:ext>
            </a:extLst>
          </p:cNvPr>
          <p:cNvSpPr txBox="1"/>
          <p:nvPr/>
        </p:nvSpPr>
        <p:spPr>
          <a:xfrm>
            <a:off x="6054984" y="4457647"/>
            <a:ext cx="1942216" cy="157363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2. </a:t>
            </a:r>
            <a:r>
              <a:rPr lang="en-US" sz="200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 (to the office) by teacher</a:t>
            </a:r>
          </a:p>
        </p:txBody>
      </p:sp>
    </p:spTree>
    <p:extLst>
      <p:ext uri="{BB962C8B-B14F-4D97-AF65-F5344CB8AC3E}">
        <p14:creationId xmlns:p14="http://schemas.microsoft.com/office/powerpoint/2010/main" val="1722371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0C7-04D3-4E41-9CFB-A89E1CE7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1300"/>
            <a:ext cx="8596668" cy="1320800"/>
          </a:xfrm>
        </p:spPr>
        <p:txBody>
          <a:bodyPr/>
          <a:lstStyle/>
          <a:p>
            <a:r>
              <a:rPr lang="en-US" dirty="0"/>
              <a:t>WTF?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7D82-636A-4F1A-901F-A32E9E3A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26" y="1773936"/>
            <a:ext cx="7671138" cy="437083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What’s the function?</a:t>
            </a: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dirty="0">
                <a:solidFill>
                  <a:schemeClr val="tx1"/>
                </a:solidFill>
              </a:rPr>
              <a:t>And what else should we be considering?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0C7-04D3-4E41-9CFB-A89E1CE7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1300"/>
            <a:ext cx="8596668" cy="1320800"/>
          </a:xfrm>
        </p:spPr>
        <p:txBody>
          <a:bodyPr/>
          <a:lstStyle/>
          <a:p>
            <a:r>
              <a:rPr lang="en-US" dirty="0"/>
              <a:t>Gathering Information – ASK!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7D82-636A-4F1A-901F-A32E9E3A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0189"/>
            <a:ext cx="8596668" cy="454501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are the most common routines/settings when/where the behavior is likely to occur?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Who are the people most likely to be associated with this behavior (peers and/or adults)?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Are there predictable “signals” in the environment that correlate with the behavior?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0C7-04D3-4E41-9CFB-A89E1CE7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1300"/>
            <a:ext cx="8596668" cy="1320800"/>
          </a:xfrm>
        </p:spPr>
        <p:txBody>
          <a:bodyPr/>
          <a:lstStyle/>
          <a:p>
            <a:r>
              <a:rPr lang="en-US"/>
              <a:t>Gathering Information, </a:t>
            </a:r>
            <a:r>
              <a:rPr lang="en-US" err="1"/>
              <a:t>ctnd</a:t>
            </a:r>
            <a:r>
              <a:rPr lang="en-US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7D82-636A-4F1A-901F-A32E9E3A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30" y="1207462"/>
            <a:ext cx="10102014" cy="525621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Are there predictable consequences in the environment that correlate with the behavior?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Are there variables outside the direct control of the situation that might influence the likelihood that the behavior will occur?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Can we work on these variables directly, or do we need to think about them indirectly?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What are the lagging skills (academic, social/emotional) that need to be taught?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4AC1-8ADA-402B-B0B4-185080BB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51" y="343897"/>
            <a:ext cx="8596668" cy="1320800"/>
          </a:xfrm>
        </p:spPr>
        <p:txBody>
          <a:bodyPr/>
          <a:lstStyle/>
          <a:p>
            <a:r>
              <a:rPr lang="en-US" dirty="0"/>
              <a:t>A hope…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68D4-2D34-478C-B1B7-5DEBA705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10029652" cy="535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3600" dirty="0">
                <a:solidFill>
                  <a:schemeClr val="tx1"/>
                </a:solidFill>
              </a:rPr>
              <a:t>…to add tools to your toolbox, or at least hone tools you’ve always had but that’ve gathered a bit of rust and dust in the face of the stressors of our last couple of years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…to share and celebrate our collective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8E54-A247-48B6-956C-5E008B9D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27" y="917944"/>
            <a:ext cx="8596668" cy="1320800"/>
          </a:xfrm>
        </p:spPr>
        <p:txBody>
          <a:bodyPr/>
          <a:lstStyle/>
          <a:p>
            <a:r>
              <a:rPr lang="en-US"/>
              <a:t>What’s Working?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9533-BC48-4045-8F10-08A10C9D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65" y="2768599"/>
            <a:ext cx="10391160" cy="132080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Let’s not forget to ask about what’s going well!</a:t>
            </a:r>
          </a:p>
        </p:txBody>
      </p:sp>
    </p:spTree>
    <p:extLst>
      <p:ext uri="{BB962C8B-B14F-4D97-AF65-F5344CB8AC3E}">
        <p14:creationId xmlns:p14="http://schemas.microsoft.com/office/powerpoint/2010/main" val="1128543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66-E3D3-46E7-978B-4C56FB38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0" y="395289"/>
            <a:ext cx="9033594" cy="1320800"/>
          </a:xfrm>
        </p:spPr>
        <p:txBody>
          <a:bodyPr/>
          <a:lstStyle/>
          <a:p>
            <a:r>
              <a:rPr lang="en-US" dirty="0"/>
              <a:t>Where’s the Data? Small group discussion…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BD71-41E9-485F-99F3-3714AF0AA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6089"/>
            <a:ext cx="9274740" cy="4938711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What is your comfort level collecting data?</a:t>
            </a:r>
          </a:p>
          <a:p>
            <a:pPr marL="0" indent="0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How do you collect, manage, and use academic data to evaluate your practices?</a:t>
            </a:r>
          </a:p>
          <a:p>
            <a:pPr marL="0" indent="0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Could these efforts/experiences translate to behavior?</a:t>
            </a:r>
          </a:p>
        </p:txBody>
      </p:sp>
    </p:spTree>
    <p:extLst>
      <p:ext uri="{BB962C8B-B14F-4D97-AF65-F5344CB8AC3E}">
        <p14:creationId xmlns:p14="http://schemas.microsoft.com/office/powerpoint/2010/main" val="961056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8100-8D69-4689-A087-A3B9E2D7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Behave?, revisited…again</a:t>
            </a:r>
          </a:p>
        </p:txBody>
      </p:sp>
      <p:pic>
        <p:nvPicPr>
          <p:cNvPr id="4" name="Shape 277">
            <a:extLst>
              <a:ext uri="{FF2B5EF4-FFF2-40B4-BE49-F238E27FC236}">
                <a16:creationId xmlns:a16="http://schemas.microsoft.com/office/drawing/2014/main" id="{6FFBFBF8-1446-4EC7-A9B0-6F2ECF931A6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01279" y="1475777"/>
            <a:ext cx="7385827" cy="47726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C816C4-9DD7-9893-85BB-8666136CC9CC}"/>
                  </a:ext>
                </a:extLst>
              </p14:cNvPr>
              <p14:cNvContentPartPr/>
              <p14:nvPr/>
            </p14:nvContentPartPr>
            <p14:xfrm>
              <a:off x="5204398" y="1784724"/>
              <a:ext cx="351000" cy="2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C816C4-9DD7-9893-85BB-8666136CC9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1398" y="1720873"/>
                <a:ext cx="476640" cy="154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7C9FE7-BCCD-15E1-ED0C-799BF8E1D1F5}"/>
                  </a:ext>
                </a:extLst>
              </p14:cNvPr>
              <p14:cNvContentPartPr/>
              <p14:nvPr/>
            </p14:nvContentPartPr>
            <p14:xfrm>
              <a:off x="4520038" y="1673484"/>
              <a:ext cx="612360" cy="10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7C9FE7-BCCD-15E1-ED0C-799BF8E1D1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7038" y="1610697"/>
                <a:ext cx="738000" cy="231416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BCF53CA-B98D-8DFC-5E31-447A5A83DA3C}"/>
              </a:ext>
            </a:extLst>
          </p:cNvPr>
          <p:cNvGrpSpPr/>
          <p:nvPr/>
        </p:nvGrpSpPr>
        <p:grpSpPr>
          <a:xfrm>
            <a:off x="4433998" y="1690764"/>
            <a:ext cx="448560" cy="87120"/>
            <a:chOff x="4433998" y="1690764"/>
            <a:chExt cx="448560" cy="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4A7B66-675B-0A19-A757-B0753D979B7E}"/>
                    </a:ext>
                  </a:extLst>
                </p14:cNvPr>
                <p14:cNvContentPartPr/>
                <p14:nvPr/>
              </p14:nvContentPartPr>
              <p14:xfrm>
                <a:off x="4804798" y="176852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4A7B66-675B-0A19-A757-B0753D979B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41798" y="170552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D89C2D-FF03-A875-92B1-86D672B52F77}"/>
                    </a:ext>
                  </a:extLst>
                </p14:cNvPr>
                <p14:cNvContentPartPr/>
                <p14:nvPr/>
              </p14:nvContentPartPr>
              <p14:xfrm>
                <a:off x="4882198" y="1690764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D89C2D-FF03-A875-92B1-86D672B52F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19198" y="162776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616592-9C26-B07B-D4CA-3C3BF45AF153}"/>
                    </a:ext>
                  </a:extLst>
                </p14:cNvPr>
                <p14:cNvContentPartPr/>
                <p14:nvPr/>
              </p14:nvContentPartPr>
              <p14:xfrm>
                <a:off x="4675198" y="177716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616592-9C26-B07B-D4CA-3C3BF45AF1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12198" y="171416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54558B-F47C-C9F2-0A06-FF095B800EE9}"/>
                    </a:ext>
                  </a:extLst>
                </p14:cNvPr>
                <p14:cNvContentPartPr/>
                <p14:nvPr/>
              </p14:nvContentPartPr>
              <p14:xfrm>
                <a:off x="4433998" y="1759524"/>
                <a:ext cx="99000" cy="1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54558B-F47C-C9F2-0A06-FF095B800EE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70998" y="1697736"/>
                  <a:ext cx="224640" cy="141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030CA3-692A-8B8C-A71E-659C969AE776}"/>
                    </a:ext>
                  </a:extLst>
                </p14:cNvPr>
                <p14:cNvContentPartPr/>
                <p14:nvPr/>
              </p14:nvContentPartPr>
              <p14:xfrm>
                <a:off x="4554598" y="1777164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030CA3-692A-8B8C-A71E-659C969AE77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91598" y="171416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3718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6405-F4B9-42FA-B720-8C6C2A8C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09" y="415963"/>
            <a:ext cx="9822130" cy="1320800"/>
          </a:xfrm>
        </p:spPr>
        <p:txBody>
          <a:bodyPr/>
          <a:lstStyle/>
          <a:p>
            <a:r>
              <a:rPr lang="en-US"/>
              <a:t>Some common classroom examples….WTF?!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7FA8-8001-473E-A384-CE537B9AC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990" y="1555897"/>
            <a:ext cx="5955287" cy="4610973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Off-task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Calling out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Out of seat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Talking to peers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F3469-6744-4A44-A71D-BA66870DCE97}"/>
              </a:ext>
            </a:extLst>
          </p:cNvPr>
          <p:cNvSpPr txBox="1"/>
          <p:nvPr/>
        </p:nvSpPr>
        <p:spPr>
          <a:xfrm rot="20426449">
            <a:off x="857011" y="2760333"/>
            <a:ext cx="746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5"/>
                </a:solidFill>
              </a:rPr>
              <a:t>IT DEPENDS!</a:t>
            </a:r>
          </a:p>
        </p:txBody>
      </p:sp>
    </p:spTree>
    <p:extLst>
      <p:ext uri="{BB962C8B-B14F-4D97-AF65-F5344CB8AC3E}">
        <p14:creationId xmlns:p14="http://schemas.microsoft.com/office/powerpoint/2010/main" val="1859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75207D-6A77-4602-92DF-42349A21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69" y="219187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Desi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52C4D-50A4-43FB-B542-E10C22806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69" y="2191878"/>
            <a:ext cx="3175000" cy="495300"/>
          </a:xfrm>
          <a:prstGeom prst="rect">
            <a:avLst/>
          </a:prstGeom>
          <a:solidFill>
            <a:srgbClr val="BFBFBF"/>
          </a:solidFill>
          <a:ln w="9525">
            <a:solidFill>
              <a:srgbClr val="8F9F9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b="1"/>
              <a:t>Routine: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C90538-8BFA-46B7-BB2B-7BB03DDBA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689" y="2191878"/>
            <a:ext cx="2032000" cy="119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Outcome Behavior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3842B8-E507-426F-ABC3-B2ABDF7FD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569" y="2191878"/>
            <a:ext cx="2451100" cy="119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Consequence/Function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761644-59F2-4B46-BEA9-490E2BE2E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69" y="3792078"/>
            <a:ext cx="1854200" cy="1193800"/>
          </a:xfrm>
          <a:prstGeom prst="rect">
            <a:avLst/>
          </a:prstGeom>
          <a:solidFill>
            <a:srgbClr val="D0767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Setting Event/Conditions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C35D60-A67B-4058-8FB6-BEFBF6AA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169" y="3792078"/>
            <a:ext cx="1854200" cy="1193800"/>
          </a:xfrm>
          <a:prstGeom prst="rect">
            <a:avLst/>
          </a:prstGeom>
          <a:solidFill>
            <a:srgbClr val="BB8D24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Antecedent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5F548C-3EC9-4CBA-93F9-7F3994345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769" y="3792078"/>
            <a:ext cx="1854200" cy="1193800"/>
          </a:xfrm>
          <a:prstGeom prst="rect">
            <a:avLst/>
          </a:prstGeom>
          <a:solidFill>
            <a:srgbClr val="0055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Interfering Behavior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EF4CA7-D42F-4E7B-8B7D-A793F69A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569" y="3792078"/>
            <a:ext cx="2451100" cy="1193800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Consequence/Function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A9588-4808-4748-A7B5-24737464F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769" y="5392278"/>
            <a:ext cx="2438400" cy="119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Alternative Behavior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A7DE0F-D015-4EAF-B139-FCCCFFAF88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3369" y="4376278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A866DF-A178-443B-BBB4-67B3168D42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8869" y="4376278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5BEFE3-E7FD-4AB9-8DFA-94C9184B9C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74369" y="4388978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980D09-B946-4739-874D-060447F574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74369" y="2788778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6F7C13-2C02-4D1A-88B2-B757354DAA5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35969" y="2991978"/>
            <a:ext cx="1193800" cy="952500"/>
          </a:xfrm>
          <a:prstGeom prst="straightConnector1">
            <a:avLst/>
          </a:prstGeom>
          <a:noFill/>
          <a:ln w="38100">
            <a:solidFill>
              <a:srgbClr val="D2533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4ED8DB-1B81-4E7F-88E1-F8A765860B89}"/>
              </a:ext>
            </a:extLst>
          </p:cNvPr>
          <p:cNvCxnSpPr>
            <a:cxnSpLocks noChangeShapeType="1"/>
            <a:endCxn id="13" idx="1"/>
          </p:cNvCxnSpPr>
          <p:nvPr/>
        </p:nvCxnSpPr>
        <p:spPr bwMode="auto">
          <a:xfrm>
            <a:off x="4235969" y="4782678"/>
            <a:ext cx="685800" cy="1206500"/>
          </a:xfrm>
          <a:prstGeom prst="straightConnector1">
            <a:avLst/>
          </a:prstGeom>
          <a:noFill/>
          <a:ln w="38100">
            <a:solidFill>
              <a:srgbClr val="D2533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36B726-8765-4F25-B3AD-338C6C351C12}"/>
              </a:ext>
            </a:extLst>
          </p:cNvPr>
          <p:cNvCxnSpPr>
            <a:cxnSpLocks noChangeShapeType="1"/>
            <a:stCxn id="13" idx="3"/>
          </p:cNvCxnSpPr>
          <p:nvPr/>
        </p:nvCxnSpPr>
        <p:spPr bwMode="auto">
          <a:xfrm flipV="1">
            <a:off x="7360169" y="4782678"/>
            <a:ext cx="1092200" cy="1206500"/>
          </a:xfrm>
          <a:prstGeom prst="straightConnector1">
            <a:avLst/>
          </a:prstGeom>
          <a:noFill/>
          <a:ln w="38100">
            <a:solidFill>
              <a:srgbClr val="D2533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F91FEF6E-40D0-4811-BFDA-69323E4B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28" y="261479"/>
            <a:ext cx="10037282" cy="1320800"/>
          </a:xfrm>
        </p:spPr>
        <p:txBody>
          <a:bodyPr/>
          <a:lstStyle/>
          <a:p>
            <a:r>
              <a:rPr lang="en-US"/>
              <a:t>What to do with all the data? </a:t>
            </a:r>
            <a:br>
              <a:rPr lang="en-US"/>
            </a:br>
            <a:r>
              <a:rPr lang="en-US"/>
              <a:t>Enter: The Competing Behavior Pathway…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FE17FA-26E7-4A03-AAB5-B4DBFA682F56}"/>
              </a:ext>
            </a:extLst>
          </p:cNvPr>
          <p:cNvSpPr txBox="1"/>
          <p:nvPr/>
        </p:nvSpPr>
        <p:spPr>
          <a:xfrm>
            <a:off x="5043085" y="5976478"/>
            <a:ext cx="229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START HERE!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68D2E8-CF46-4A8B-ACD8-466F1C9BED7C}"/>
              </a:ext>
            </a:extLst>
          </p:cNvPr>
          <p:cNvSpPr txBox="1"/>
          <p:nvPr/>
        </p:nvSpPr>
        <p:spPr>
          <a:xfrm>
            <a:off x="5428733" y="2497453"/>
            <a:ext cx="133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FINISH </a:t>
            </a:r>
          </a:p>
          <a:p>
            <a:r>
              <a:rPr lang="en-US" sz="2800" dirty="0"/>
              <a:t>HERE!</a:t>
            </a: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736449AA-496A-44CA-A362-2142C2D8A995}"/>
              </a:ext>
            </a:extLst>
          </p:cNvPr>
          <p:cNvSpPr/>
          <p:nvPr/>
        </p:nvSpPr>
        <p:spPr>
          <a:xfrm>
            <a:off x="4870969" y="4947778"/>
            <a:ext cx="2438400" cy="1892726"/>
          </a:xfrm>
          <a:prstGeom prst="star5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7472CF84-89B1-4F83-939B-EE57D37288A6}"/>
              </a:ext>
            </a:extLst>
          </p:cNvPr>
          <p:cNvSpPr/>
          <p:nvPr/>
        </p:nvSpPr>
        <p:spPr>
          <a:xfrm>
            <a:off x="4792225" y="1861039"/>
            <a:ext cx="2438400" cy="1892726"/>
          </a:xfrm>
          <a:prstGeom prst="star5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58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E29C-C079-473F-8967-03627D31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18" y="948644"/>
            <a:ext cx="9273310" cy="4960711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This is about </a:t>
            </a:r>
            <a:r>
              <a:rPr lang="en-US" sz="8800" u="sng" dirty="0"/>
              <a:t>Teaching</a:t>
            </a:r>
            <a:r>
              <a:rPr lang="en-US" sz="8800" dirty="0"/>
              <a:t> and </a:t>
            </a:r>
            <a:r>
              <a:rPr lang="en-US" sz="8800" u="sng" dirty="0"/>
              <a:t>Shaping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E29C-C079-473F-8967-03627D31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8" y="2610521"/>
            <a:ext cx="10250822" cy="214435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Shifting to some strategies to maximize opportunities for success</a:t>
            </a:r>
          </a:p>
        </p:txBody>
      </p:sp>
    </p:spTree>
    <p:extLst>
      <p:ext uri="{BB962C8B-B14F-4D97-AF65-F5344CB8AC3E}">
        <p14:creationId xmlns:p14="http://schemas.microsoft.com/office/powerpoint/2010/main" val="2281382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006C-230D-4B90-BCCE-E9D2EE02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95" y="439534"/>
            <a:ext cx="8596668" cy="1049079"/>
          </a:xfrm>
        </p:spPr>
        <p:txBody>
          <a:bodyPr/>
          <a:lstStyle/>
          <a:p>
            <a:r>
              <a:rPr lang="en-US" dirty="0"/>
              <a:t>Building Rapport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B975-87C7-4548-8584-20D5C68C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39" y="1488613"/>
            <a:ext cx="10082814" cy="5135471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Some evidence that it’s possible to operationalize and work on building rapport (McLaughlin &amp; </a:t>
            </a:r>
            <a:r>
              <a:rPr lang="en-US" sz="3300" dirty="0" err="1">
                <a:solidFill>
                  <a:schemeClr val="tx1"/>
                </a:solidFill>
              </a:rPr>
              <a:t>Carr</a:t>
            </a:r>
            <a:r>
              <a:rPr lang="en-US" sz="3300" dirty="0">
                <a:solidFill>
                  <a:schemeClr val="tx1"/>
                </a:solidFill>
              </a:rPr>
              <a:t>, 2005)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Providing non-contingent positive experience/item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Increasing responsiveness to communication and attempts to communicate (particularly for positive experiences/items)</a:t>
            </a:r>
          </a:p>
          <a:p>
            <a:pPr lvl="1"/>
            <a:r>
              <a:rPr lang="en-US" sz="3100" dirty="0">
                <a:solidFill>
                  <a:schemeClr val="tx1"/>
                </a:solidFill>
              </a:rPr>
              <a:t>Strengthening reciprocity and turn-taking (particularly through mutual, shared interests)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54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EF286-31D7-4D79-A535-B8CD0A2BE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42" y="1016682"/>
            <a:ext cx="10807725" cy="56818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There are no “magic” solutions to behavioral challenges, but you can work to build relationship and provide structure for voice and choice (agency)…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Observe the 2 x 10 strategy (Raymond </a:t>
            </a:r>
            <a:r>
              <a:rPr lang="en-US" sz="2400" dirty="0" err="1">
                <a:solidFill>
                  <a:schemeClr val="tx1"/>
                </a:solidFill>
              </a:rPr>
              <a:t>Wlodkowksi</a:t>
            </a:r>
            <a:r>
              <a:rPr lang="en-US" sz="2400" dirty="0">
                <a:solidFill>
                  <a:schemeClr val="tx1"/>
                </a:solidFill>
              </a:rPr>
              <a:t>): spend 2 minutes per day talking with a student about something other than school – make personal connections.*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Research supports addressing each student by name along with one quick personal connection at the start of each class period to increase on-task time (</a:t>
            </a:r>
            <a:r>
              <a:rPr lang="en-US" sz="2400" dirty="0" err="1">
                <a:solidFill>
                  <a:schemeClr val="tx1"/>
                </a:solidFill>
              </a:rPr>
              <a:t>Allday</a:t>
            </a:r>
            <a:r>
              <a:rPr lang="en-US" sz="2400" dirty="0">
                <a:solidFill>
                  <a:schemeClr val="tx1"/>
                </a:solidFill>
              </a:rPr>
              <a:t>, et al., 2007 [and other studies]).**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On-task behavior went from 45% baseline to 72% intervention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*https://www.panoramaed.com/blog/2x10-relationship-building-strategy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**https://www.ncbi.nlm.nih.gov/pmc/articles/PMC1885415/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A62DE552-2682-4F90-BF5C-4C846D51F4F3}"/>
              </a:ext>
            </a:extLst>
          </p:cNvPr>
          <p:cNvSpPr txBox="1">
            <a:spLocks/>
          </p:cNvSpPr>
          <p:nvPr/>
        </p:nvSpPr>
        <p:spPr>
          <a:xfrm>
            <a:off x="300815" y="159488"/>
            <a:ext cx="1049123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Some classroom-based </a:t>
            </a:r>
            <a:r>
              <a:rPr lang="en-US"/>
              <a:t>strategies…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1136" y="221063"/>
            <a:ext cx="9751060" cy="685800"/>
          </a:xfrm>
        </p:spPr>
        <p:txBody>
          <a:bodyPr/>
          <a:lstStyle/>
          <a:p>
            <a:r>
              <a:rPr lang="en-US" dirty="0"/>
              <a:t>Some classroom-based strategies…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3593" y="960037"/>
            <a:ext cx="10295169" cy="1981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Provide structure and consistency: predictable responses to behavior; schedules and routines that minimize unexpected 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Post schedules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Advanced warning of any changes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Transition routines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B65787B-FF39-4037-B461-60C3003AD6B1}"/>
              </a:ext>
            </a:extLst>
          </p:cNvPr>
          <p:cNvSpPr txBox="1">
            <a:spLocks/>
          </p:cNvSpPr>
          <p:nvPr/>
        </p:nvSpPr>
        <p:spPr>
          <a:xfrm>
            <a:off x="371135" y="3535763"/>
            <a:ext cx="10593841" cy="2682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Transitions, again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Set up high probability sequences to ease transitions to tougher work demand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Exciting transition activities to start class-time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FC41A451-E440-452A-9577-B7C2AB006B1F}"/>
              </a:ext>
            </a:extLst>
          </p:cNvPr>
          <p:cNvSpPr txBox="1">
            <a:spLocks/>
          </p:cNvSpPr>
          <p:nvPr/>
        </p:nvSpPr>
        <p:spPr>
          <a:xfrm>
            <a:off x="1227023" y="4495800"/>
            <a:ext cx="975106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4AC1-8ADA-402B-B0B4-185080BB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51" y="343897"/>
            <a:ext cx="8596668" cy="1320800"/>
          </a:xfrm>
        </p:spPr>
        <p:txBody>
          <a:bodyPr/>
          <a:lstStyle/>
          <a:p>
            <a:r>
              <a:rPr lang="en-US" dirty="0"/>
              <a:t>An opening activity…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68D4-2D34-478C-B1B7-5DEBA705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10029652" cy="535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3600" dirty="0">
                <a:solidFill>
                  <a:schemeClr val="tx1"/>
                </a:solidFill>
              </a:rPr>
              <a:t>Invitation to type into the chat box: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What brings you here today?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What brings you to/keeps you in education?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What values guide your professional work?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7973" y="134605"/>
            <a:ext cx="9751060" cy="685800"/>
          </a:xfrm>
        </p:spPr>
        <p:txBody>
          <a:bodyPr/>
          <a:lstStyle/>
          <a:p>
            <a:r>
              <a:rPr lang="en-US" dirty="0"/>
              <a:t>Some classroom-based strategies…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4304" y="1033725"/>
            <a:ext cx="10659640" cy="121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Offer choice</a:t>
            </a:r>
            <a:r>
              <a:rPr lang="en-US" sz="2400" dirty="0">
                <a:solidFill>
                  <a:schemeClr val="tx1"/>
                </a:solidFill>
              </a:rPr>
              <a:t>; provide opportunities for students to assert some “control”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Paired choice within activity, setting, assignments,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Let a student be an expert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B65787B-FF39-4037-B461-60C3003AD6B1}"/>
              </a:ext>
            </a:extLst>
          </p:cNvPr>
          <p:cNvSpPr txBox="1">
            <a:spLocks/>
          </p:cNvSpPr>
          <p:nvPr/>
        </p:nvSpPr>
        <p:spPr>
          <a:xfrm>
            <a:off x="164303" y="2883197"/>
            <a:ext cx="11201901" cy="159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Teach and reinforce functional communication skills and “safe escape”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Develop plans with students to access a safe place if they are overwhelmed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Embed reminders and provide praise for using these strategies</a:t>
            </a:r>
          </a:p>
          <a:p>
            <a:pPr lvl="2"/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FC41A451-E440-452A-9577-B7C2AB006B1F}"/>
              </a:ext>
            </a:extLst>
          </p:cNvPr>
          <p:cNvSpPr txBox="1">
            <a:spLocks/>
          </p:cNvSpPr>
          <p:nvPr/>
        </p:nvSpPr>
        <p:spPr>
          <a:xfrm>
            <a:off x="164304" y="4749499"/>
            <a:ext cx="10659640" cy="197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Offer </a:t>
            </a:r>
            <a:r>
              <a:rPr lang="en-US" u="sng" dirty="0"/>
              <a:t>cognitively distracting</a:t>
            </a:r>
            <a:r>
              <a:rPr lang="en-US" dirty="0"/>
              <a:t> tasks for time out/reset zones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Sensory kits--time out alone does not relieve anxious thoughts that often influence behavior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961" y="126826"/>
            <a:ext cx="9751060" cy="685800"/>
          </a:xfrm>
        </p:spPr>
        <p:txBody>
          <a:bodyPr/>
          <a:lstStyle/>
          <a:p>
            <a:r>
              <a:rPr lang="en-US" dirty="0"/>
              <a:t>Some classroom-based strategies…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962" y="925704"/>
            <a:ext cx="10407964" cy="18387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Strengths-based learning opportunities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Play to a diversity of strengths and be flexible with expectations for each student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Develop new skills as completely as possible before moving on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B65787B-FF39-4037-B461-60C3003AD6B1}"/>
              </a:ext>
            </a:extLst>
          </p:cNvPr>
          <p:cNvSpPr txBox="1">
            <a:spLocks/>
          </p:cNvSpPr>
          <p:nvPr/>
        </p:nvSpPr>
        <p:spPr>
          <a:xfrm>
            <a:off x="213959" y="3141921"/>
            <a:ext cx="10407963" cy="14726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Try to start the day or class with a positive experience (maybe not homework collection)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Pair yourself and the classroom with “good feelings”—</a:t>
            </a:r>
            <a:r>
              <a:rPr lang="en-US" sz="2400" b="1" dirty="0"/>
              <a:t>make yourself trustworthy and reinforcing!</a:t>
            </a:r>
          </a:p>
          <a:p>
            <a:pPr lvl="2"/>
            <a:endParaRPr lang="en-US" dirty="0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3D0E98F2-2076-4D30-8B7E-9DA55FA94DB8}"/>
              </a:ext>
            </a:extLst>
          </p:cNvPr>
          <p:cNvSpPr txBox="1">
            <a:spLocks/>
          </p:cNvSpPr>
          <p:nvPr/>
        </p:nvSpPr>
        <p:spPr>
          <a:xfrm>
            <a:off x="213960" y="4740527"/>
            <a:ext cx="10407963" cy="1666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Be mindful of your body language and tone of voice (think trauma sensitive)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Body position; voice volume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Sarcasm and humor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7972" y="308344"/>
            <a:ext cx="9751060" cy="685800"/>
          </a:xfrm>
        </p:spPr>
        <p:txBody>
          <a:bodyPr/>
          <a:lstStyle/>
          <a:p>
            <a:r>
              <a:rPr lang="en-US" dirty="0"/>
              <a:t>Some classroom-based strategies…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41137" y="1051407"/>
            <a:ext cx="10806091" cy="18539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When vs. 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Avoid yes/no answers and yes/no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Teach students to avoid these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Tell students “when” they can engage in a behavior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B65787B-FF39-4037-B461-60C3003AD6B1}"/>
              </a:ext>
            </a:extLst>
          </p:cNvPr>
          <p:cNvSpPr txBox="1">
            <a:spLocks/>
          </p:cNvSpPr>
          <p:nvPr/>
        </p:nvSpPr>
        <p:spPr>
          <a:xfrm>
            <a:off x="158840" y="3646926"/>
            <a:ext cx="10806091" cy="1531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Reward/recognize practice not performance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Studies that show kids will try harder on difficult work when effort vs. intelligence is praised </a:t>
            </a:r>
            <a:r>
              <a:rPr lang="en-US" sz="1400" dirty="0"/>
              <a:t>(Dweck &amp; Mueller, 1998; http://socialpsychonline.com/2016/07/psychology-success/)</a:t>
            </a:r>
          </a:p>
        </p:txBody>
      </p:sp>
    </p:spTree>
    <p:extLst>
      <p:ext uri="{BB962C8B-B14F-4D97-AF65-F5344CB8AC3E}">
        <p14:creationId xmlns:p14="http://schemas.microsoft.com/office/powerpoint/2010/main" val="11110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9238" y="207667"/>
            <a:ext cx="9751060" cy="685800"/>
          </a:xfrm>
        </p:spPr>
        <p:txBody>
          <a:bodyPr/>
          <a:lstStyle/>
          <a:p>
            <a:r>
              <a:rPr lang="en-US" dirty="0"/>
              <a:t>Some classroom-based strategies…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9238" y="1361299"/>
            <a:ext cx="10667866" cy="2971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Explicitly teach students how to be mindful of </a:t>
            </a:r>
            <a:r>
              <a:rPr lang="en-US" sz="2400" i="1" dirty="0">
                <a:solidFill>
                  <a:schemeClr val="tx1"/>
                </a:solidFill>
              </a:rPr>
              <a:t>their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own</a:t>
            </a:r>
            <a:r>
              <a:rPr lang="en-US" sz="2400" dirty="0">
                <a:solidFill>
                  <a:schemeClr val="tx1"/>
                </a:solidFill>
              </a:rPr>
              <a:t> bodies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Teach students to do “body checks:” identify how escalation feels in the body (e.g., where/what/intensity)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Provide teaching of strategies to relieve tension when it is noticed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Tension/relaxation, holding breath, deep breathing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Practice when things are “good”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3DA54AA2-7F5A-FAD6-FFDD-964ACBEA746E}"/>
              </a:ext>
            </a:extLst>
          </p:cNvPr>
          <p:cNvSpPr txBox="1">
            <a:spLocks/>
          </p:cNvSpPr>
          <p:nvPr/>
        </p:nvSpPr>
        <p:spPr>
          <a:xfrm>
            <a:off x="339238" y="4607773"/>
            <a:ext cx="10080669" cy="2404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And finally…do all  these same things to take care of yourself--especially this one right above here.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D32A-77D8-4F1A-AB08-3537C308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1382"/>
            <a:ext cx="8596668" cy="1320800"/>
          </a:xfrm>
        </p:spPr>
        <p:txBody>
          <a:bodyPr/>
          <a:lstStyle/>
          <a:p>
            <a:r>
              <a:rPr lang="en-US" dirty="0"/>
              <a:t>Closing us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5E59-E2FC-45EC-990A-990D1BE9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5045"/>
            <a:ext cx="9476759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Gratitude for your time and participation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u="sng" dirty="0">
                <a:solidFill>
                  <a:schemeClr val="tx1"/>
                </a:solidFill>
              </a:rPr>
              <a:t>Closing activity</a:t>
            </a:r>
            <a:r>
              <a:rPr lang="en-US" sz="3600" dirty="0">
                <a:solidFill>
                  <a:schemeClr val="tx1"/>
                </a:solidFill>
              </a:rPr>
              <a:t>: How do you plan to use the information shared in this presentation?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jeremy@gmbehavior.org</a:t>
            </a:r>
          </a:p>
        </p:txBody>
      </p:sp>
    </p:spTree>
    <p:extLst>
      <p:ext uri="{BB962C8B-B14F-4D97-AF65-F5344CB8AC3E}">
        <p14:creationId xmlns:p14="http://schemas.microsoft.com/office/powerpoint/2010/main" val="97880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4098-B8B1-4E9A-BDA4-85FFD543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0" y="0"/>
            <a:ext cx="8596668" cy="863568"/>
          </a:xfrm>
        </p:spPr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34298-4D1B-4689-923D-F4CFA147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986" y="1052622"/>
            <a:ext cx="10561280" cy="542734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Describe behavior using the three-term contingency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Understand that behavior serves a function (a need or desire) and describe some basic ways to determine that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Understand some of the factors that influence behavior</a:t>
            </a:r>
          </a:p>
        </p:txBody>
      </p:sp>
    </p:spTree>
    <p:extLst>
      <p:ext uri="{BB962C8B-B14F-4D97-AF65-F5344CB8AC3E}">
        <p14:creationId xmlns:p14="http://schemas.microsoft.com/office/powerpoint/2010/main" val="175271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4098-B8B1-4E9A-BDA4-85FFD543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74" y="0"/>
            <a:ext cx="8596668" cy="863568"/>
          </a:xfrm>
        </p:spPr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34298-4D1B-4689-923D-F4CFA147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74" y="1669313"/>
            <a:ext cx="10650469" cy="477525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Understand the concept of the “Competing Behavior Pathway”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Explore a few intervention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Learn to enhance the power of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6790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26D3-894E-4569-9800-EFAB8A1D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This All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587AF-9AA1-42AC-B732-839F67B8E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ACCESS!</a:t>
            </a:r>
          </a:p>
        </p:txBody>
      </p:sp>
      <p:pic>
        <p:nvPicPr>
          <p:cNvPr id="4" name="Picture 2" descr="http://deloitte.wsj.com/cfo/files/2014/10/Maslow_hierarchy_needs_1-513x369.png">
            <a:extLst>
              <a:ext uri="{FF2B5EF4-FFF2-40B4-BE49-F238E27FC236}">
                <a16:creationId xmlns:a16="http://schemas.microsoft.com/office/drawing/2014/main" id="{A5236E99-BF49-ECC6-B96B-0912DACA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66" y="1630345"/>
            <a:ext cx="6642412" cy="4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mages.slideplayer.com/17/5300292/slides/slide_6.jpg">
            <a:extLst>
              <a:ext uri="{FF2B5EF4-FFF2-40B4-BE49-F238E27FC236}">
                <a16:creationId xmlns:a16="http://schemas.microsoft.com/office/drawing/2014/main" id="{0A1E52A4-5779-4C1F-8735-7C116D27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035B-333A-408F-9A76-AF200360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18" y="338118"/>
            <a:ext cx="8596668" cy="1072468"/>
          </a:xfrm>
        </p:spPr>
        <p:txBody>
          <a:bodyPr/>
          <a:lstStyle/>
          <a:p>
            <a:r>
              <a:rPr lang="en-US" dirty="0"/>
              <a:t>Building resilience…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A02257-E0BE-D5BE-D4CE-1D3421DF0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aining emergency responders infographic">
            <a:extLst>
              <a:ext uri="{FF2B5EF4-FFF2-40B4-BE49-F238E27FC236}">
                <a16:creationId xmlns:a16="http://schemas.microsoft.com/office/drawing/2014/main" id="{6CB70E89-10D4-9837-99DF-46D2BC209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 b="27906"/>
          <a:stretch/>
        </p:blipFill>
        <p:spPr bwMode="auto">
          <a:xfrm>
            <a:off x="233916" y="1143000"/>
            <a:ext cx="11695813" cy="53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785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604</TotalTime>
  <Words>1914</Words>
  <Application>Microsoft Office PowerPoint</Application>
  <PresentationFormat>Widescreen</PresentationFormat>
  <Paragraphs>288</Paragraphs>
  <Slides>44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Trebuchet MS</vt:lpstr>
      <vt:lpstr>Wingdings</vt:lpstr>
      <vt:lpstr>Wingdings 3</vt:lpstr>
      <vt:lpstr>Facet</vt:lpstr>
      <vt:lpstr>Function-Based Thinking  and Beyond</vt:lpstr>
      <vt:lpstr>Gratitude—Thank you…</vt:lpstr>
      <vt:lpstr>A hope…</vt:lpstr>
      <vt:lpstr>An opening activity…</vt:lpstr>
      <vt:lpstr>Learning Targets</vt:lpstr>
      <vt:lpstr>Learning Targets</vt:lpstr>
      <vt:lpstr>What’s This All About?</vt:lpstr>
      <vt:lpstr>PowerPoint Presentation</vt:lpstr>
      <vt:lpstr>Building resilience…</vt:lpstr>
      <vt:lpstr>Another concept to empower the learner…</vt:lpstr>
      <vt:lpstr>From ‘deficit’ to ‘skills-based’ mindset</vt:lpstr>
      <vt:lpstr>Why Behave?</vt:lpstr>
      <vt:lpstr>Why Behave?</vt:lpstr>
      <vt:lpstr>Our role?</vt:lpstr>
      <vt:lpstr>Develop a Plan – Contextual Fit</vt:lpstr>
      <vt:lpstr>Function-Based Thinking (FBT) – What is it?</vt:lpstr>
      <vt:lpstr>Why Function-Based Thinking?</vt:lpstr>
      <vt:lpstr>A Paired Activity</vt:lpstr>
      <vt:lpstr>A-B-C &amp; Function-Based Thinking – Behavior Pathway </vt:lpstr>
      <vt:lpstr>The Three (four)-Term Contingency</vt:lpstr>
      <vt:lpstr>The Three (four)-Term Contingency, ctnd.</vt:lpstr>
      <vt:lpstr>Clarifying Consequences</vt:lpstr>
      <vt:lpstr>Reinforcement and Punishment</vt:lpstr>
      <vt:lpstr>Why Behave?, revisited</vt:lpstr>
      <vt:lpstr>A-B-C &amp; Function-Based Thinking, an example</vt:lpstr>
      <vt:lpstr>PowerPoint Presentation</vt:lpstr>
      <vt:lpstr>WTF?</vt:lpstr>
      <vt:lpstr>Gathering Information – ASK!</vt:lpstr>
      <vt:lpstr>Gathering Information, ctnd.</vt:lpstr>
      <vt:lpstr>What’s Working?</vt:lpstr>
      <vt:lpstr>Where’s the Data? Small group discussion…</vt:lpstr>
      <vt:lpstr>Why Behave?, revisited…again</vt:lpstr>
      <vt:lpstr>Some common classroom examples….WTF?!</vt:lpstr>
      <vt:lpstr>What to do with all the data?  Enter: The Competing Behavior Pathway…</vt:lpstr>
      <vt:lpstr>This is about Teaching and Shaping</vt:lpstr>
      <vt:lpstr>Shifting to some strategies to maximize opportunities for success</vt:lpstr>
      <vt:lpstr>Building Rapport</vt:lpstr>
      <vt:lpstr>PowerPoint Presentation</vt:lpstr>
      <vt:lpstr>Some classroom-based strategies…</vt:lpstr>
      <vt:lpstr>Some classroom-based strategies…</vt:lpstr>
      <vt:lpstr>Some classroom-based strategies…</vt:lpstr>
      <vt:lpstr>Some classroom-based strategies…</vt:lpstr>
      <vt:lpstr>Some classroom-based strategies…</vt:lpstr>
      <vt:lpstr>Closing us 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Peoples Academy Middle Level</dc:title>
  <dc:creator>Jeremy Tretiak</dc:creator>
  <cp:lastModifiedBy>Jeremy Tretiak</cp:lastModifiedBy>
  <cp:revision>3</cp:revision>
  <dcterms:created xsi:type="dcterms:W3CDTF">2022-04-07T09:51:55Z</dcterms:created>
  <dcterms:modified xsi:type="dcterms:W3CDTF">2023-10-16T23:46:07Z</dcterms:modified>
</cp:coreProperties>
</file>