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66"/>
  </p:notesMasterIdLst>
  <p:handoutMasterIdLst>
    <p:handoutMasterId r:id="rId67"/>
  </p:handoutMasterIdLst>
  <p:sldIdLst>
    <p:sldId id="256" r:id="rId2"/>
    <p:sldId id="258" r:id="rId3"/>
    <p:sldId id="551" r:id="rId4"/>
    <p:sldId id="1558" r:id="rId5"/>
    <p:sldId id="1535" r:id="rId6"/>
    <p:sldId id="264" r:id="rId7"/>
    <p:sldId id="1455" r:id="rId8"/>
    <p:sldId id="1495" r:id="rId9"/>
    <p:sldId id="1474" r:id="rId10"/>
    <p:sldId id="1545" r:id="rId11"/>
    <p:sldId id="1541" r:id="rId12"/>
    <p:sldId id="1501" r:id="rId13"/>
    <p:sldId id="1083" r:id="rId14"/>
    <p:sldId id="1536" r:id="rId15"/>
    <p:sldId id="1546" r:id="rId16"/>
    <p:sldId id="1547" r:id="rId17"/>
    <p:sldId id="909" r:id="rId18"/>
    <p:sldId id="464" r:id="rId19"/>
    <p:sldId id="1459" r:id="rId20"/>
    <p:sldId id="1446" r:id="rId21"/>
    <p:sldId id="1447" r:id="rId22"/>
    <p:sldId id="1448" r:id="rId23"/>
    <p:sldId id="262" r:id="rId24"/>
    <p:sldId id="1451" r:id="rId25"/>
    <p:sldId id="1454" r:id="rId26"/>
    <p:sldId id="1543" r:id="rId27"/>
    <p:sldId id="779" r:id="rId28"/>
    <p:sldId id="534" r:id="rId29"/>
    <p:sldId id="1559" r:id="rId30"/>
    <p:sldId id="1548" r:id="rId31"/>
    <p:sldId id="1549" r:id="rId32"/>
    <p:sldId id="852" r:id="rId33"/>
    <p:sldId id="893" r:id="rId34"/>
    <p:sldId id="454" r:id="rId35"/>
    <p:sldId id="1538" r:id="rId36"/>
    <p:sldId id="894" r:id="rId37"/>
    <p:sldId id="1544" r:id="rId38"/>
    <p:sldId id="1499" r:id="rId39"/>
    <p:sldId id="1555" r:id="rId40"/>
    <p:sldId id="1556" r:id="rId41"/>
    <p:sldId id="1502" r:id="rId42"/>
    <p:sldId id="1494" r:id="rId43"/>
    <p:sldId id="1497" r:id="rId44"/>
    <p:sldId id="1467" r:id="rId45"/>
    <p:sldId id="1533" r:id="rId46"/>
    <p:sldId id="1553" r:id="rId47"/>
    <p:sldId id="1539" r:id="rId48"/>
    <p:sldId id="1560" r:id="rId49"/>
    <p:sldId id="861" r:id="rId50"/>
    <p:sldId id="1551" r:id="rId51"/>
    <p:sldId id="1554" r:id="rId52"/>
    <p:sldId id="856" r:id="rId53"/>
    <p:sldId id="1550" r:id="rId54"/>
    <p:sldId id="913" r:id="rId55"/>
    <p:sldId id="1480" r:id="rId56"/>
    <p:sldId id="815" r:id="rId57"/>
    <p:sldId id="626" r:id="rId58"/>
    <p:sldId id="858" r:id="rId59"/>
    <p:sldId id="303" r:id="rId60"/>
    <p:sldId id="886" r:id="rId61"/>
    <p:sldId id="1557" r:id="rId62"/>
    <p:sldId id="1561" r:id="rId63"/>
    <p:sldId id="1540" r:id="rId64"/>
    <p:sldId id="1086" r:id="rId6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tney Keene" initials="" lastIdx="4" clrIdx="0"/>
  <p:cmAuthor id="2" name="Kristin Beswick"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DE35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286" autoAdjust="0"/>
  </p:normalViewPr>
  <p:slideViewPr>
    <p:cSldViewPr snapToGrid="0">
      <p:cViewPr varScale="1">
        <p:scale>
          <a:sx n="120" d="100"/>
          <a:sy n="120" d="100"/>
        </p:scale>
        <p:origin x="840" y="19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00" d="100"/>
          <a:sy n="100" d="100"/>
        </p:scale>
        <p:origin x="1812" y="-258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image" Target="../media/image47.png"/><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image" Target="../media/image47.png"/><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086CB3-543E-4E37-8B0B-73694B1C4BD6}" type="doc">
      <dgm:prSet loTypeId="urn:microsoft.com/office/officeart/2005/8/layout/arrow4" loCatId="process" qsTypeId="urn:microsoft.com/office/officeart/2005/8/quickstyle/simple1" qsCatId="simple" csTypeId="urn:microsoft.com/office/officeart/2005/8/colors/accent6_4" csCatId="accent6" phldr="1"/>
      <dgm:spPr/>
      <dgm:t>
        <a:bodyPr/>
        <a:lstStyle/>
        <a:p>
          <a:endParaRPr lang="en-US"/>
        </a:p>
      </dgm:t>
    </dgm:pt>
    <dgm:pt modelId="{4B4DE4B7-0703-4969-90AB-88EAFC123582}">
      <dgm:prSet phldrT="[Text]"/>
      <dgm:spPr/>
      <dgm:t>
        <a:bodyPr/>
        <a:lstStyle/>
        <a:p>
          <a:r>
            <a:rPr lang="en-US" dirty="0"/>
            <a:t>Stress</a:t>
          </a:r>
        </a:p>
      </dgm:t>
    </dgm:pt>
    <dgm:pt modelId="{4E0A7FCF-1A53-4DDD-AEE3-6DDBA8FA6BD7}" type="parTrans" cxnId="{B59A398E-A303-451C-BE30-8A359371BB74}">
      <dgm:prSet/>
      <dgm:spPr/>
      <dgm:t>
        <a:bodyPr/>
        <a:lstStyle/>
        <a:p>
          <a:endParaRPr lang="en-US"/>
        </a:p>
      </dgm:t>
    </dgm:pt>
    <dgm:pt modelId="{9F0CE1F8-B4BD-4408-AE7C-52346ABF251D}" type="sibTrans" cxnId="{B59A398E-A303-451C-BE30-8A359371BB74}">
      <dgm:prSet/>
      <dgm:spPr/>
      <dgm:t>
        <a:bodyPr/>
        <a:lstStyle/>
        <a:p>
          <a:endParaRPr lang="en-US"/>
        </a:p>
      </dgm:t>
    </dgm:pt>
    <dgm:pt modelId="{4E66CC29-687B-4FC3-ADB3-41580C023C14}">
      <dgm:prSet phldrT="[Text]"/>
      <dgm:spPr/>
      <dgm:t>
        <a:bodyPr/>
        <a:lstStyle/>
        <a:p>
          <a:r>
            <a:rPr lang="en-US" dirty="0"/>
            <a:t>Performance</a:t>
          </a:r>
        </a:p>
      </dgm:t>
    </dgm:pt>
    <dgm:pt modelId="{F7EAD8B2-3661-4089-9FA6-12346C5771ED}" type="parTrans" cxnId="{8480179E-342B-4936-942F-D798B2B8B99F}">
      <dgm:prSet/>
      <dgm:spPr/>
      <dgm:t>
        <a:bodyPr/>
        <a:lstStyle/>
        <a:p>
          <a:endParaRPr lang="en-US"/>
        </a:p>
      </dgm:t>
    </dgm:pt>
    <dgm:pt modelId="{9B1DF6CE-FD5A-44BE-81C2-391C4D9FA135}" type="sibTrans" cxnId="{8480179E-342B-4936-942F-D798B2B8B99F}">
      <dgm:prSet/>
      <dgm:spPr/>
      <dgm:t>
        <a:bodyPr/>
        <a:lstStyle/>
        <a:p>
          <a:endParaRPr lang="en-US"/>
        </a:p>
      </dgm:t>
    </dgm:pt>
    <dgm:pt modelId="{32FAD1D6-1145-41AB-A47A-CB0AC24B2FD3}" type="pres">
      <dgm:prSet presAssocID="{FE086CB3-543E-4E37-8B0B-73694B1C4BD6}" presName="compositeShape" presStyleCnt="0">
        <dgm:presLayoutVars>
          <dgm:chMax val="2"/>
          <dgm:dir/>
          <dgm:resizeHandles val="exact"/>
        </dgm:presLayoutVars>
      </dgm:prSet>
      <dgm:spPr/>
    </dgm:pt>
    <dgm:pt modelId="{D2295938-472E-4BAB-BA19-FC482EB468D9}" type="pres">
      <dgm:prSet presAssocID="{4B4DE4B7-0703-4969-90AB-88EAFC123582}" presName="upArrow" presStyleLbl="node1" presStyleIdx="0" presStyleCnt="2"/>
      <dgm:spPr/>
    </dgm:pt>
    <dgm:pt modelId="{F1DCFC61-FE64-4CD3-B054-BF4E595836F7}" type="pres">
      <dgm:prSet presAssocID="{4B4DE4B7-0703-4969-90AB-88EAFC123582}" presName="upArrowText" presStyleLbl="revTx" presStyleIdx="0" presStyleCnt="2">
        <dgm:presLayoutVars>
          <dgm:chMax val="0"/>
          <dgm:bulletEnabled val="1"/>
        </dgm:presLayoutVars>
      </dgm:prSet>
      <dgm:spPr/>
    </dgm:pt>
    <dgm:pt modelId="{066B20F7-DBFF-4032-B50B-E7E001B6F4D4}" type="pres">
      <dgm:prSet presAssocID="{4E66CC29-687B-4FC3-ADB3-41580C023C14}" presName="downArrow" presStyleLbl="node1" presStyleIdx="1" presStyleCnt="2"/>
      <dgm:spPr/>
    </dgm:pt>
    <dgm:pt modelId="{A90EC194-6A43-40E2-A632-9562D1EE72BA}" type="pres">
      <dgm:prSet presAssocID="{4E66CC29-687B-4FC3-ADB3-41580C023C14}" presName="downArrowText" presStyleLbl="revTx" presStyleIdx="1" presStyleCnt="2">
        <dgm:presLayoutVars>
          <dgm:chMax val="0"/>
          <dgm:bulletEnabled val="1"/>
        </dgm:presLayoutVars>
      </dgm:prSet>
      <dgm:spPr/>
    </dgm:pt>
  </dgm:ptLst>
  <dgm:cxnLst>
    <dgm:cxn modelId="{EC58A081-C411-452A-AF0B-27CB8B3319D3}" type="presOf" srcId="{FE086CB3-543E-4E37-8B0B-73694B1C4BD6}" destId="{32FAD1D6-1145-41AB-A47A-CB0AC24B2FD3}" srcOrd="0" destOrd="0" presId="urn:microsoft.com/office/officeart/2005/8/layout/arrow4"/>
    <dgm:cxn modelId="{B59A398E-A303-451C-BE30-8A359371BB74}" srcId="{FE086CB3-543E-4E37-8B0B-73694B1C4BD6}" destId="{4B4DE4B7-0703-4969-90AB-88EAFC123582}" srcOrd="0" destOrd="0" parTransId="{4E0A7FCF-1A53-4DDD-AEE3-6DDBA8FA6BD7}" sibTransId="{9F0CE1F8-B4BD-4408-AE7C-52346ABF251D}"/>
    <dgm:cxn modelId="{8480179E-342B-4936-942F-D798B2B8B99F}" srcId="{FE086CB3-543E-4E37-8B0B-73694B1C4BD6}" destId="{4E66CC29-687B-4FC3-ADB3-41580C023C14}" srcOrd="1" destOrd="0" parTransId="{F7EAD8B2-3661-4089-9FA6-12346C5771ED}" sibTransId="{9B1DF6CE-FD5A-44BE-81C2-391C4D9FA135}"/>
    <dgm:cxn modelId="{5B769CD3-627C-4847-9B56-64B15AFDEFF9}" type="presOf" srcId="{4E66CC29-687B-4FC3-ADB3-41580C023C14}" destId="{A90EC194-6A43-40E2-A632-9562D1EE72BA}" srcOrd="0" destOrd="0" presId="urn:microsoft.com/office/officeart/2005/8/layout/arrow4"/>
    <dgm:cxn modelId="{AE9971E0-2C33-4884-98A0-2CBE72671179}" type="presOf" srcId="{4B4DE4B7-0703-4969-90AB-88EAFC123582}" destId="{F1DCFC61-FE64-4CD3-B054-BF4E595836F7}" srcOrd="0" destOrd="0" presId="urn:microsoft.com/office/officeart/2005/8/layout/arrow4"/>
    <dgm:cxn modelId="{0D7CCF0C-C4F3-4FD3-9EE1-26A9C9AD606E}" type="presParOf" srcId="{32FAD1D6-1145-41AB-A47A-CB0AC24B2FD3}" destId="{D2295938-472E-4BAB-BA19-FC482EB468D9}" srcOrd="0" destOrd="0" presId="urn:microsoft.com/office/officeart/2005/8/layout/arrow4"/>
    <dgm:cxn modelId="{D681A600-80E8-4BC8-93EB-F60851A58B66}" type="presParOf" srcId="{32FAD1D6-1145-41AB-A47A-CB0AC24B2FD3}" destId="{F1DCFC61-FE64-4CD3-B054-BF4E595836F7}" srcOrd="1" destOrd="0" presId="urn:microsoft.com/office/officeart/2005/8/layout/arrow4"/>
    <dgm:cxn modelId="{6E8A5853-686E-4F15-8690-06134C08F02A}" type="presParOf" srcId="{32FAD1D6-1145-41AB-A47A-CB0AC24B2FD3}" destId="{066B20F7-DBFF-4032-B50B-E7E001B6F4D4}" srcOrd="2" destOrd="0" presId="urn:microsoft.com/office/officeart/2005/8/layout/arrow4"/>
    <dgm:cxn modelId="{4F87592B-2D7D-4B16-B6F0-965814CE5146}" type="presParOf" srcId="{32FAD1D6-1145-41AB-A47A-CB0AC24B2FD3}" destId="{A90EC194-6A43-40E2-A632-9562D1EE72BA}"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80C23-50EE-4CC5-9DDB-FF1755B1723F}" type="doc">
      <dgm:prSet loTypeId="urn:microsoft.com/office/officeart/2005/8/layout/pyramid3" loCatId="pyramid" qsTypeId="urn:microsoft.com/office/officeart/2005/8/quickstyle/simple1" qsCatId="simple" csTypeId="urn:microsoft.com/office/officeart/2005/8/colors/colorful5" csCatId="colorful" phldr="1"/>
      <dgm:spPr/>
    </dgm:pt>
    <dgm:pt modelId="{E05E74E5-7F3C-48D3-9946-DDFC5C36ACAA}">
      <dgm:prSet phldrT="[Text]"/>
      <dgm:spPr>
        <a:solidFill>
          <a:srgbClr val="2821AF">
            <a:alpha val="52157"/>
          </a:srgbClr>
        </a:solidFill>
      </dgm:spPr>
      <dgm:t>
        <a:bodyPr/>
        <a:lstStyle/>
        <a:p>
          <a:r>
            <a:rPr lang="en-US" dirty="0"/>
            <a:t>Cognition</a:t>
          </a:r>
        </a:p>
      </dgm:t>
    </dgm:pt>
    <dgm:pt modelId="{962FBFBA-EDF2-4A23-A170-985CC9EF48FE}" type="parTrans" cxnId="{9E49EC2C-B385-4B77-90EF-06B78ECA2DF4}">
      <dgm:prSet/>
      <dgm:spPr/>
      <dgm:t>
        <a:bodyPr/>
        <a:lstStyle/>
        <a:p>
          <a:endParaRPr lang="en-US"/>
        </a:p>
      </dgm:t>
    </dgm:pt>
    <dgm:pt modelId="{E6B24ABE-3481-47D3-BADD-4688557AAABF}" type="sibTrans" cxnId="{9E49EC2C-B385-4B77-90EF-06B78ECA2DF4}">
      <dgm:prSet/>
      <dgm:spPr/>
      <dgm:t>
        <a:bodyPr/>
        <a:lstStyle/>
        <a:p>
          <a:endParaRPr lang="en-US"/>
        </a:p>
      </dgm:t>
    </dgm:pt>
    <dgm:pt modelId="{65F2F137-C547-4232-A8A4-57F5638DA6F1}">
      <dgm:prSet phldrT="[Text]"/>
      <dgm:spPr/>
      <dgm:t>
        <a:bodyPr/>
        <a:lstStyle/>
        <a:p>
          <a:r>
            <a:rPr lang="en-US" dirty="0"/>
            <a:t>Social/ Emotional</a:t>
          </a:r>
        </a:p>
      </dgm:t>
    </dgm:pt>
    <dgm:pt modelId="{CD03142B-8319-4CC6-97A7-F953C9B64CF0}" type="parTrans" cxnId="{6C2381DA-3F2C-45CF-A8B1-90213B3990BB}">
      <dgm:prSet/>
      <dgm:spPr/>
      <dgm:t>
        <a:bodyPr/>
        <a:lstStyle/>
        <a:p>
          <a:endParaRPr lang="en-US"/>
        </a:p>
      </dgm:t>
    </dgm:pt>
    <dgm:pt modelId="{9979B908-CF23-4B99-B5E5-1A43E54D6D87}" type="sibTrans" cxnId="{6C2381DA-3F2C-45CF-A8B1-90213B3990BB}">
      <dgm:prSet/>
      <dgm:spPr/>
      <dgm:t>
        <a:bodyPr/>
        <a:lstStyle/>
        <a:p>
          <a:endParaRPr lang="en-US"/>
        </a:p>
      </dgm:t>
    </dgm:pt>
    <dgm:pt modelId="{54197CCC-1238-444F-8F4A-8C21A8E65536}">
      <dgm:prSet phldrT="[Text]"/>
      <dgm:spPr/>
      <dgm:t>
        <a:bodyPr/>
        <a:lstStyle/>
        <a:p>
          <a:r>
            <a:rPr lang="en-US" dirty="0"/>
            <a:t>Regulation</a:t>
          </a:r>
        </a:p>
      </dgm:t>
    </dgm:pt>
    <dgm:pt modelId="{C1CDEE3C-7FBB-4137-98EB-D0113175F7FD}" type="parTrans" cxnId="{EA0DC509-2868-4D13-8432-CED52A6FF676}">
      <dgm:prSet/>
      <dgm:spPr/>
      <dgm:t>
        <a:bodyPr/>
        <a:lstStyle/>
        <a:p>
          <a:endParaRPr lang="en-US"/>
        </a:p>
      </dgm:t>
    </dgm:pt>
    <dgm:pt modelId="{B7AC6152-3228-4696-9620-A7311A46F2BC}" type="sibTrans" cxnId="{EA0DC509-2868-4D13-8432-CED52A6FF676}">
      <dgm:prSet/>
      <dgm:spPr/>
      <dgm:t>
        <a:bodyPr/>
        <a:lstStyle/>
        <a:p>
          <a:endParaRPr lang="en-US"/>
        </a:p>
      </dgm:t>
    </dgm:pt>
    <dgm:pt modelId="{E0424BD2-3367-494F-A804-0237248BA78A}">
      <dgm:prSet/>
      <dgm:spPr/>
      <dgm:t>
        <a:bodyPr/>
        <a:lstStyle/>
        <a:p>
          <a:r>
            <a:rPr lang="en-US" dirty="0"/>
            <a:t>Survival</a:t>
          </a:r>
        </a:p>
      </dgm:t>
    </dgm:pt>
    <dgm:pt modelId="{EF1C4368-D4CC-4838-A28C-A260FEA0BDCC}" type="parTrans" cxnId="{CF4D18FD-DBC8-4225-9333-EFA8F2800104}">
      <dgm:prSet/>
      <dgm:spPr/>
      <dgm:t>
        <a:bodyPr/>
        <a:lstStyle/>
        <a:p>
          <a:endParaRPr lang="en-US"/>
        </a:p>
      </dgm:t>
    </dgm:pt>
    <dgm:pt modelId="{85BA9870-694A-4CDE-9DD4-4801F0BF7440}" type="sibTrans" cxnId="{CF4D18FD-DBC8-4225-9333-EFA8F2800104}">
      <dgm:prSet/>
      <dgm:spPr/>
      <dgm:t>
        <a:bodyPr/>
        <a:lstStyle/>
        <a:p>
          <a:endParaRPr lang="en-US"/>
        </a:p>
      </dgm:t>
    </dgm:pt>
    <dgm:pt modelId="{51B34DB7-8FCC-461A-AD6B-43EB7C0EEEBC}" type="pres">
      <dgm:prSet presAssocID="{C0380C23-50EE-4CC5-9DDB-FF1755B1723F}" presName="Name0" presStyleCnt="0">
        <dgm:presLayoutVars>
          <dgm:dir/>
          <dgm:animLvl val="lvl"/>
          <dgm:resizeHandles val="exact"/>
        </dgm:presLayoutVars>
      </dgm:prSet>
      <dgm:spPr/>
    </dgm:pt>
    <dgm:pt modelId="{E668EE80-97C6-499B-B20C-2D18AED6856E}" type="pres">
      <dgm:prSet presAssocID="{E05E74E5-7F3C-48D3-9946-DDFC5C36ACAA}" presName="Name8" presStyleCnt="0"/>
      <dgm:spPr/>
    </dgm:pt>
    <dgm:pt modelId="{7AB6F0A0-9274-471B-928C-EC9A6B16144C}" type="pres">
      <dgm:prSet presAssocID="{E05E74E5-7F3C-48D3-9946-DDFC5C36ACAA}" presName="level" presStyleLbl="node1" presStyleIdx="0" presStyleCnt="4" custLinFactNeighborX="-6907">
        <dgm:presLayoutVars>
          <dgm:chMax val="1"/>
          <dgm:bulletEnabled val="1"/>
        </dgm:presLayoutVars>
      </dgm:prSet>
      <dgm:spPr/>
    </dgm:pt>
    <dgm:pt modelId="{01B29125-3AC2-45B5-98BA-2004AD08074C}" type="pres">
      <dgm:prSet presAssocID="{E05E74E5-7F3C-48D3-9946-DDFC5C36ACAA}" presName="levelTx" presStyleLbl="revTx" presStyleIdx="0" presStyleCnt="0">
        <dgm:presLayoutVars>
          <dgm:chMax val="1"/>
          <dgm:bulletEnabled val="1"/>
        </dgm:presLayoutVars>
      </dgm:prSet>
      <dgm:spPr/>
    </dgm:pt>
    <dgm:pt modelId="{F0ACE665-3756-4D66-A5FB-68C3BC404385}" type="pres">
      <dgm:prSet presAssocID="{65F2F137-C547-4232-A8A4-57F5638DA6F1}" presName="Name8" presStyleCnt="0"/>
      <dgm:spPr/>
    </dgm:pt>
    <dgm:pt modelId="{468E7031-378B-487E-BBE7-27AB57CC6A60}" type="pres">
      <dgm:prSet presAssocID="{65F2F137-C547-4232-A8A4-57F5638DA6F1}" presName="level" presStyleLbl="node1" presStyleIdx="1" presStyleCnt="4" custLinFactNeighborX="-2252" custLinFactNeighborY="0">
        <dgm:presLayoutVars>
          <dgm:chMax val="1"/>
          <dgm:bulletEnabled val="1"/>
        </dgm:presLayoutVars>
      </dgm:prSet>
      <dgm:spPr/>
    </dgm:pt>
    <dgm:pt modelId="{5B70A0C1-FA0F-4E15-A800-0E8DC597A443}" type="pres">
      <dgm:prSet presAssocID="{65F2F137-C547-4232-A8A4-57F5638DA6F1}" presName="levelTx" presStyleLbl="revTx" presStyleIdx="0" presStyleCnt="0">
        <dgm:presLayoutVars>
          <dgm:chMax val="1"/>
          <dgm:bulletEnabled val="1"/>
        </dgm:presLayoutVars>
      </dgm:prSet>
      <dgm:spPr/>
    </dgm:pt>
    <dgm:pt modelId="{DBC19EEA-B452-44F5-BCB5-8004E032FFB8}" type="pres">
      <dgm:prSet presAssocID="{54197CCC-1238-444F-8F4A-8C21A8E65536}" presName="Name8" presStyleCnt="0"/>
      <dgm:spPr/>
    </dgm:pt>
    <dgm:pt modelId="{A6B497E3-1EBD-4C2F-834B-6EB5D24E9D00}" type="pres">
      <dgm:prSet presAssocID="{54197CCC-1238-444F-8F4A-8C21A8E65536}" presName="level" presStyleLbl="node1" presStyleIdx="2" presStyleCnt="4" custLinFactNeighborX="-1963" custLinFactNeighborY="-5882">
        <dgm:presLayoutVars>
          <dgm:chMax val="1"/>
          <dgm:bulletEnabled val="1"/>
        </dgm:presLayoutVars>
      </dgm:prSet>
      <dgm:spPr/>
    </dgm:pt>
    <dgm:pt modelId="{1B138041-5B71-45B1-B5D3-3B2A61EF4A59}" type="pres">
      <dgm:prSet presAssocID="{54197CCC-1238-444F-8F4A-8C21A8E65536}" presName="levelTx" presStyleLbl="revTx" presStyleIdx="0" presStyleCnt="0">
        <dgm:presLayoutVars>
          <dgm:chMax val="1"/>
          <dgm:bulletEnabled val="1"/>
        </dgm:presLayoutVars>
      </dgm:prSet>
      <dgm:spPr/>
    </dgm:pt>
    <dgm:pt modelId="{0E53E316-4B9E-4451-9D99-8EA8407026B8}" type="pres">
      <dgm:prSet presAssocID="{E0424BD2-3367-494F-A804-0237248BA78A}" presName="Name8" presStyleCnt="0"/>
      <dgm:spPr/>
    </dgm:pt>
    <dgm:pt modelId="{50E60C1A-FF97-4162-8A78-DFC3B9888563}" type="pres">
      <dgm:prSet presAssocID="{E0424BD2-3367-494F-A804-0237248BA78A}" presName="level" presStyleLbl="node1" presStyleIdx="3" presStyleCnt="4" custScaleX="102617" custLinFactNeighborX="-7876" custLinFactNeighborY="-11765">
        <dgm:presLayoutVars>
          <dgm:chMax val="1"/>
          <dgm:bulletEnabled val="1"/>
        </dgm:presLayoutVars>
      </dgm:prSet>
      <dgm:spPr/>
    </dgm:pt>
    <dgm:pt modelId="{5D3DAC2B-CC59-45EC-A412-95A2AB546AC4}" type="pres">
      <dgm:prSet presAssocID="{E0424BD2-3367-494F-A804-0237248BA78A}" presName="levelTx" presStyleLbl="revTx" presStyleIdx="0" presStyleCnt="0">
        <dgm:presLayoutVars>
          <dgm:chMax val="1"/>
          <dgm:bulletEnabled val="1"/>
        </dgm:presLayoutVars>
      </dgm:prSet>
      <dgm:spPr/>
    </dgm:pt>
  </dgm:ptLst>
  <dgm:cxnLst>
    <dgm:cxn modelId="{D5CFAF02-F488-D144-871F-29B1B659F500}" type="presOf" srcId="{E0424BD2-3367-494F-A804-0237248BA78A}" destId="{50E60C1A-FF97-4162-8A78-DFC3B9888563}" srcOrd="0" destOrd="0" presId="urn:microsoft.com/office/officeart/2005/8/layout/pyramid3"/>
    <dgm:cxn modelId="{EA0DC509-2868-4D13-8432-CED52A6FF676}" srcId="{C0380C23-50EE-4CC5-9DDB-FF1755B1723F}" destId="{54197CCC-1238-444F-8F4A-8C21A8E65536}" srcOrd="2" destOrd="0" parTransId="{C1CDEE3C-7FBB-4137-98EB-D0113175F7FD}" sibTransId="{B7AC6152-3228-4696-9620-A7311A46F2BC}"/>
    <dgm:cxn modelId="{3FB60714-D202-A340-8CC5-A9077E310513}" type="presOf" srcId="{54197CCC-1238-444F-8F4A-8C21A8E65536}" destId="{A6B497E3-1EBD-4C2F-834B-6EB5D24E9D00}" srcOrd="0" destOrd="0" presId="urn:microsoft.com/office/officeart/2005/8/layout/pyramid3"/>
    <dgm:cxn modelId="{9E49EC2C-B385-4B77-90EF-06B78ECA2DF4}" srcId="{C0380C23-50EE-4CC5-9DDB-FF1755B1723F}" destId="{E05E74E5-7F3C-48D3-9946-DDFC5C36ACAA}" srcOrd="0" destOrd="0" parTransId="{962FBFBA-EDF2-4A23-A170-985CC9EF48FE}" sibTransId="{E6B24ABE-3481-47D3-BADD-4688557AAABF}"/>
    <dgm:cxn modelId="{EC9A6A73-5F37-454E-8A9A-01F2FE609821}" type="presOf" srcId="{E05E74E5-7F3C-48D3-9946-DDFC5C36ACAA}" destId="{01B29125-3AC2-45B5-98BA-2004AD08074C}" srcOrd="1" destOrd="0" presId="urn:microsoft.com/office/officeart/2005/8/layout/pyramid3"/>
    <dgm:cxn modelId="{EF638D79-3D37-2749-AB21-A26C29247E43}" type="presOf" srcId="{65F2F137-C547-4232-A8A4-57F5638DA6F1}" destId="{468E7031-378B-487E-BBE7-27AB57CC6A60}" srcOrd="0" destOrd="0" presId="urn:microsoft.com/office/officeart/2005/8/layout/pyramid3"/>
    <dgm:cxn modelId="{B0DB417C-BC8E-6843-823D-491FBA4415C0}" type="presOf" srcId="{65F2F137-C547-4232-A8A4-57F5638DA6F1}" destId="{5B70A0C1-FA0F-4E15-A800-0E8DC597A443}" srcOrd="1" destOrd="0" presId="urn:microsoft.com/office/officeart/2005/8/layout/pyramid3"/>
    <dgm:cxn modelId="{2EAAE98B-4993-9A44-BCCC-979BDD3E908A}" type="presOf" srcId="{54197CCC-1238-444F-8F4A-8C21A8E65536}" destId="{1B138041-5B71-45B1-B5D3-3B2A61EF4A59}" srcOrd="1" destOrd="0" presId="urn:microsoft.com/office/officeart/2005/8/layout/pyramid3"/>
    <dgm:cxn modelId="{B597F2B0-EE78-4945-9966-B3C006DBD250}" type="presOf" srcId="{C0380C23-50EE-4CC5-9DDB-FF1755B1723F}" destId="{51B34DB7-8FCC-461A-AD6B-43EB7C0EEEBC}" srcOrd="0" destOrd="0" presId="urn:microsoft.com/office/officeart/2005/8/layout/pyramid3"/>
    <dgm:cxn modelId="{777D42C2-4CF9-BF4D-B939-FAC78A9558BF}" type="presOf" srcId="{E05E74E5-7F3C-48D3-9946-DDFC5C36ACAA}" destId="{7AB6F0A0-9274-471B-928C-EC9A6B16144C}" srcOrd="0" destOrd="0" presId="urn:microsoft.com/office/officeart/2005/8/layout/pyramid3"/>
    <dgm:cxn modelId="{6C2381DA-3F2C-45CF-A8B1-90213B3990BB}" srcId="{C0380C23-50EE-4CC5-9DDB-FF1755B1723F}" destId="{65F2F137-C547-4232-A8A4-57F5638DA6F1}" srcOrd="1" destOrd="0" parTransId="{CD03142B-8319-4CC6-97A7-F953C9B64CF0}" sibTransId="{9979B908-CF23-4B99-B5E5-1A43E54D6D87}"/>
    <dgm:cxn modelId="{236F63E9-A966-4F44-98F2-510BCA526ED7}" type="presOf" srcId="{E0424BD2-3367-494F-A804-0237248BA78A}" destId="{5D3DAC2B-CC59-45EC-A412-95A2AB546AC4}" srcOrd="1" destOrd="0" presId="urn:microsoft.com/office/officeart/2005/8/layout/pyramid3"/>
    <dgm:cxn modelId="{CF4D18FD-DBC8-4225-9333-EFA8F2800104}" srcId="{C0380C23-50EE-4CC5-9DDB-FF1755B1723F}" destId="{E0424BD2-3367-494F-A804-0237248BA78A}" srcOrd="3" destOrd="0" parTransId="{EF1C4368-D4CC-4838-A28C-A260FEA0BDCC}" sibTransId="{85BA9870-694A-4CDE-9DD4-4801F0BF7440}"/>
    <dgm:cxn modelId="{931E8B18-B69E-004D-9C34-69300EF4FA2C}" type="presParOf" srcId="{51B34DB7-8FCC-461A-AD6B-43EB7C0EEEBC}" destId="{E668EE80-97C6-499B-B20C-2D18AED6856E}" srcOrd="0" destOrd="0" presId="urn:microsoft.com/office/officeart/2005/8/layout/pyramid3"/>
    <dgm:cxn modelId="{2BC4C905-32BC-E34C-BBEF-23DA30843F61}" type="presParOf" srcId="{E668EE80-97C6-499B-B20C-2D18AED6856E}" destId="{7AB6F0A0-9274-471B-928C-EC9A6B16144C}" srcOrd="0" destOrd="0" presId="urn:microsoft.com/office/officeart/2005/8/layout/pyramid3"/>
    <dgm:cxn modelId="{247E8E0E-9A44-7F48-A849-64F78662C931}" type="presParOf" srcId="{E668EE80-97C6-499B-B20C-2D18AED6856E}" destId="{01B29125-3AC2-45B5-98BA-2004AD08074C}" srcOrd="1" destOrd="0" presId="urn:microsoft.com/office/officeart/2005/8/layout/pyramid3"/>
    <dgm:cxn modelId="{C43EA0C2-2AC7-0F4F-A0EF-7415997C76A3}" type="presParOf" srcId="{51B34DB7-8FCC-461A-AD6B-43EB7C0EEEBC}" destId="{F0ACE665-3756-4D66-A5FB-68C3BC404385}" srcOrd="1" destOrd="0" presId="urn:microsoft.com/office/officeart/2005/8/layout/pyramid3"/>
    <dgm:cxn modelId="{D87122FB-2DD6-6D43-BDD8-0ECD45C2492B}" type="presParOf" srcId="{F0ACE665-3756-4D66-A5FB-68C3BC404385}" destId="{468E7031-378B-487E-BBE7-27AB57CC6A60}" srcOrd="0" destOrd="0" presId="urn:microsoft.com/office/officeart/2005/8/layout/pyramid3"/>
    <dgm:cxn modelId="{8706DFEF-C36B-0A46-86B4-D1E331EB7403}" type="presParOf" srcId="{F0ACE665-3756-4D66-A5FB-68C3BC404385}" destId="{5B70A0C1-FA0F-4E15-A800-0E8DC597A443}" srcOrd="1" destOrd="0" presId="urn:microsoft.com/office/officeart/2005/8/layout/pyramid3"/>
    <dgm:cxn modelId="{4E8DC020-3202-814D-A713-17B908DE95CB}" type="presParOf" srcId="{51B34DB7-8FCC-461A-AD6B-43EB7C0EEEBC}" destId="{DBC19EEA-B452-44F5-BCB5-8004E032FFB8}" srcOrd="2" destOrd="0" presId="urn:microsoft.com/office/officeart/2005/8/layout/pyramid3"/>
    <dgm:cxn modelId="{59E168BA-03AD-4845-9CB1-F14DF6711340}" type="presParOf" srcId="{DBC19EEA-B452-44F5-BCB5-8004E032FFB8}" destId="{A6B497E3-1EBD-4C2F-834B-6EB5D24E9D00}" srcOrd="0" destOrd="0" presId="urn:microsoft.com/office/officeart/2005/8/layout/pyramid3"/>
    <dgm:cxn modelId="{6D2DA429-ED15-B946-B75A-DB36B27CCE42}" type="presParOf" srcId="{DBC19EEA-B452-44F5-BCB5-8004E032FFB8}" destId="{1B138041-5B71-45B1-B5D3-3B2A61EF4A59}" srcOrd="1" destOrd="0" presId="urn:microsoft.com/office/officeart/2005/8/layout/pyramid3"/>
    <dgm:cxn modelId="{87C8BE9D-58FF-0048-A1DC-3EBCCC1460B0}" type="presParOf" srcId="{51B34DB7-8FCC-461A-AD6B-43EB7C0EEEBC}" destId="{0E53E316-4B9E-4451-9D99-8EA8407026B8}" srcOrd="3" destOrd="0" presId="urn:microsoft.com/office/officeart/2005/8/layout/pyramid3"/>
    <dgm:cxn modelId="{687EDD3C-7B31-6047-A4B2-9A9C9E779B02}" type="presParOf" srcId="{0E53E316-4B9E-4451-9D99-8EA8407026B8}" destId="{50E60C1A-FF97-4162-8A78-DFC3B9888563}" srcOrd="0" destOrd="0" presId="urn:microsoft.com/office/officeart/2005/8/layout/pyramid3"/>
    <dgm:cxn modelId="{204AA38C-B053-3F49-8B15-05CA0730B149}" type="presParOf" srcId="{0E53E316-4B9E-4451-9D99-8EA8407026B8}" destId="{5D3DAC2B-CC59-45EC-A412-95A2AB546AC4}"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23C9E2-74CC-4398-86CE-9AC4DE559879}" type="doc">
      <dgm:prSet loTypeId="urn:microsoft.com/office/officeart/2005/8/layout/pyramid1" loCatId="pyramid" qsTypeId="urn:microsoft.com/office/officeart/2005/8/quickstyle/simple2" qsCatId="simple" csTypeId="urn:microsoft.com/office/officeart/2005/8/colors/colorful5" csCatId="colorful" phldr="1"/>
      <dgm:spPr/>
    </dgm:pt>
    <dgm:pt modelId="{4BC89C3B-85DF-4CD8-BB65-9A3BDD7D067A}">
      <dgm:prSet phldrT="[Text]" custT="1"/>
      <dgm:spPr>
        <a:solidFill>
          <a:srgbClr val="2821AF">
            <a:tint val="66000"/>
            <a:satMod val="160000"/>
          </a:srgbClr>
        </a:solidFill>
      </dgm:spPr>
      <dgm:t>
        <a:bodyPr/>
        <a:lstStyle/>
        <a:p>
          <a:r>
            <a:rPr lang="en-US" sz="2000" dirty="0"/>
            <a:t>Cognition</a:t>
          </a:r>
        </a:p>
      </dgm:t>
    </dgm:pt>
    <dgm:pt modelId="{E80A8A80-FEB8-4605-827B-39EC2FF5316D}" type="parTrans" cxnId="{1D987ACC-F586-4117-B700-E64A85EDBFB9}">
      <dgm:prSet/>
      <dgm:spPr/>
      <dgm:t>
        <a:bodyPr/>
        <a:lstStyle/>
        <a:p>
          <a:endParaRPr lang="en-US"/>
        </a:p>
      </dgm:t>
    </dgm:pt>
    <dgm:pt modelId="{A547DB1D-DAA0-40A3-9357-0966E7902373}" type="sibTrans" cxnId="{1D987ACC-F586-4117-B700-E64A85EDBFB9}">
      <dgm:prSet/>
      <dgm:spPr/>
      <dgm:t>
        <a:bodyPr/>
        <a:lstStyle/>
        <a:p>
          <a:endParaRPr lang="en-US"/>
        </a:p>
      </dgm:t>
    </dgm:pt>
    <dgm:pt modelId="{BEB06CB4-9AFF-4D57-9F08-8E7E31464186}">
      <dgm:prSet phldrT="[Text]" custT="1"/>
      <dgm:spPr/>
      <dgm:t>
        <a:bodyPr/>
        <a:lstStyle/>
        <a:p>
          <a:r>
            <a:rPr lang="en-US" sz="2000" dirty="0"/>
            <a:t>Social/ Emotional</a:t>
          </a:r>
        </a:p>
      </dgm:t>
    </dgm:pt>
    <dgm:pt modelId="{ADC4BE0C-107A-446F-BBA6-7AC47C987168}" type="parTrans" cxnId="{E3A802BB-3673-42DA-A6AE-B86CC39AA52A}">
      <dgm:prSet/>
      <dgm:spPr/>
      <dgm:t>
        <a:bodyPr/>
        <a:lstStyle/>
        <a:p>
          <a:endParaRPr lang="en-US"/>
        </a:p>
      </dgm:t>
    </dgm:pt>
    <dgm:pt modelId="{BDD66282-A9E3-444A-BA5F-08867AF21785}" type="sibTrans" cxnId="{E3A802BB-3673-42DA-A6AE-B86CC39AA52A}">
      <dgm:prSet/>
      <dgm:spPr/>
      <dgm:t>
        <a:bodyPr/>
        <a:lstStyle/>
        <a:p>
          <a:endParaRPr lang="en-US"/>
        </a:p>
      </dgm:t>
    </dgm:pt>
    <dgm:pt modelId="{5CB462B5-1412-4496-BDB4-9C62ADDBC99B}">
      <dgm:prSet phldrT="[Text]" custT="1"/>
      <dgm:spPr/>
      <dgm:t>
        <a:bodyPr/>
        <a:lstStyle/>
        <a:p>
          <a:r>
            <a:rPr lang="en-US" sz="2000" dirty="0"/>
            <a:t>Regulation</a:t>
          </a:r>
        </a:p>
      </dgm:t>
    </dgm:pt>
    <dgm:pt modelId="{5E6632D1-FDA4-4F8C-9BD5-096B5BF53815}" type="parTrans" cxnId="{4C873F1A-FAF6-4B71-BF7D-722B9FBD46E1}">
      <dgm:prSet/>
      <dgm:spPr/>
      <dgm:t>
        <a:bodyPr/>
        <a:lstStyle/>
        <a:p>
          <a:endParaRPr lang="en-US"/>
        </a:p>
      </dgm:t>
    </dgm:pt>
    <dgm:pt modelId="{260C1704-ACD6-4B50-A65F-F6776EBAED7F}" type="sibTrans" cxnId="{4C873F1A-FAF6-4B71-BF7D-722B9FBD46E1}">
      <dgm:prSet/>
      <dgm:spPr/>
      <dgm:t>
        <a:bodyPr/>
        <a:lstStyle/>
        <a:p>
          <a:endParaRPr lang="en-US"/>
        </a:p>
      </dgm:t>
    </dgm:pt>
    <dgm:pt modelId="{8F41AF80-067D-40B5-83A2-89CC941D372A}">
      <dgm:prSet custT="1"/>
      <dgm:spPr/>
      <dgm:t>
        <a:bodyPr/>
        <a:lstStyle/>
        <a:p>
          <a:r>
            <a:rPr lang="en-US" sz="2000" dirty="0"/>
            <a:t>Survival</a:t>
          </a:r>
        </a:p>
      </dgm:t>
    </dgm:pt>
    <dgm:pt modelId="{675E422D-5168-474D-B3B9-3FDB4ACE9D72}" type="parTrans" cxnId="{8D1DE961-9C99-40DC-A17C-AC7FD53612CC}">
      <dgm:prSet/>
      <dgm:spPr/>
      <dgm:t>
        <a:bodyPr/>
        <a:lstStyle/>
        <a:p>
          <a:endParaRPr lang="en-US"/>
        </a:p>
      </dgm:t>
    </dgm:pt>
    <dgm:pt modelId="{0C11770F-70EA-40F5-AF6C-179270D9883F}" type="sibTrans" cxnId="{8D1DE961-9C99-40DC-A17C-AC7FD53612CC}">
      <dgm:prSet/>
      <dgm:spPr/>
      <dgm:t>
        <a:bodyPr/>
        <a:lstStyle/>
        <a:p>
          <a:endParaRPr lang="en-US"/>
        </a:p>
      </dgm:t>
    </dgm:pt>
    <dgm:pt modelId="{EDB9836D-1E55-4768-B5E7-13BCB22044EA}" type="pres">
      <dgm:prSet presAssocID="{7323C9E2-74CC-4398-86CE-9AC4DE559879}" presName="Name0" presStyleCnt="0">
        <dgm:presLayoutVars>
          <dgm:dir/>
          <dgm:animLvl val="lvl"/>
          <dgm:resizeHandles val="exact"/>
        </dgm:presLayoutVars>
      </dgm:prSet>
      <dgm:spPr/>
    </dgm:pt>
    <dgm:pt modelId="{0328585A-288E-4174-BBF4-D53DB4CCEDB0}" type="pres">
      <dgm:prSet presAssocID="{4BC89C3B-85DF-4CD8-BB65-9A3BDD7D067A}" presName="Name8" presStyleCnt="0"/>
      <dgm:spPr/>
    </dgm:pt>
    <dgm:pt modelId="{DBAF547F-5D3A-4C2D-B804-FEB0E6A79470}" type="pres">
      <dgm:prSet presAssocID="{4BC89C3B-85DF-4CD8-BB65-9A3BDD7D067A}" presName="level" presStyleLbl="node1" presStyleIdx="0" presStyleCnt="4" custScaleX="96552" custLinFactNeighborX="0" custLinFactNeighborY="11765">
        <dgm:presLayoutVars>
          <dgm:chMax val="1"/>
          <dgm:bulletEnabled val="1"/>
        </dgm:presLayoutVars>
      </dgm:prSet>
      <dgm:spPr/>
    </dgm:pt>
    <dgm:pt modelId="{ACD458B2-8513-49E8-BA33-02EAE7717B4C}" type="pres">
      <dgm:prSet presAssocID="{4BC89C3B-85DF-4CD8-BB65-9A3BDD7D067A}" presName="levelTx" presStyleLbl="revTx" presStyleIdx="0" presStyleCnt="0">
        <dgm:presLayoutVars>
          <dgm:chMax val="1"/>
          <dgm:bulletEnabled val="1"/>
        </dgm:presLayoutVars>
      </dgm:prSet>
      <dgm:spPr/>
    </dgm:pt>
    <dgm:pt modelId="{034F0AAD-27AD-4465-BD05-36B162E69203}" type="pres">
      <dgm:prSet presAssocID="{BEB06CB4-9AFF-4D57-9F08-8E7E31464186}" presName="Name8" presStyleCnt="0"/>
      <dgm:spPr/>
    </dgm:pt>
    <dgm:pt modelId="{8E50C677-4779-47B1-9AB8-DB52528C9F0D}" type="pres">
      <dgm:prSet presAssocID="{BEB06CB4-9AFF-4D57-9F08-8E7E31464186}" presName="level" presStyleLbl="node1" presStyleIdx="1" presStyleCnt="4" custScaleX="95327" custLinFactNeighborX="-612" custLinFactNeighborY="5882">
        <dgm:presLayoutVars>
          <dgm:chMax val="1"/>
          <dgm:bulletEnabled val="1"/>
        </dgm:presLayoutVars>
      </dgm:prSet>
      <dgm:spPr/>
    </dgm:pt>
    <dgm:pt modelId="{2617E6BA-6EA3-4C15-B538-30EC6EEE8FBC}" type="pres">
      <dgm:prSet presAssocID="{BEB06CB4-9AFF-4D57-9F08-8E7E31464186}" presName="levelTx" presStyleLbl="revTx" presStyleIdx="0" presStyleCnt="0">
        <dgm:presLayoutVars>
          <dgm:chMax val="1"/>
          <dgm:bulletEnabled val="1"/>
        </dgm:presLayoutVars>
      </dgm:prSet>
      <dgm:spPr/>
    </dgm:pt>
    <dgm:pt modelId="{A7C955DD-BA35-457B-8BA7-6A910FBC652F}" type="pres">
      <dgm:prSet presAssocID="{5CB462B5-1412-4496-BDB4-9C62ADDBC99B}" presName="Name8" presStyleCnt="0"/>
      <dgm:spPr/>
    </dgm:pt>
    <dgm:pt modelId="{6674834C-0232-45DB-8018-6E22FA1BAFE9}" type="pres">
      <dgm:prSet presAssocID="{5CB462B5-1412-4496-BDB4-9C62ADDBC99B}" presName="level" presStyleLbl="node1" presStyleIdx="2" presStyleCnt="4" custScaleX="98442" custLinFactNeighborX="-1466" custLinFactNeighborY="6897">
        <dgm:presLayoutVars>
          <dgm:chMax val="1"/>
          <dgm:bulletEnabled val="1"/>
        </dgm:presLayoutVars>
      </dgm:prSet>
      <dgm:spPr/>
    </dgm:pt>
    <dgm:pt modelId="{98234F55-54E7-4681-B7E4-5C931F1917E4}" type="pres">
      <dgm:prSet presAssocID="{5CB462B5-1412-4496-BDB4-9C62ADDBC99B}" presName="levelTx" presStyleLbl="revTx" presStyleIdx="0" presStyleCnt="0">
        <dgm:presLayoutVars>
          <dgm:chMax val="1"/>
          <dgm:bulletEnabled val="1"/>
        </dgm:presLayoutVars>
      </dgm:prSet>
      <dgm:spPr/>
    </dgm:pt>
    <dgm:pt modelId="{CCC9A4A1-5E2B-4A16-9DD5-053A38C5AFA9}" type="pres">
      <dgm:prSet presAssocID="{8F41AF80-067D-40B5-83A2-89CC941D372A}" presName="Name8" presStyleCnt="0"/>
      <dgm:spPr/>
    </dgm:pt>
    <dgm:pt modelId="{CCD7D372-EBDD-4527-AA77-5E90F6C0EC43}" type="pres">
      <dgm:prSet presAssocID="{8F41AF80-067D-40B5-83A2-89CC941D372A}" presName="level" presStyleLbl="node1" presStyleIdx="3" presStyleCnt="4" custScaleX="97101">
        <dgm:presLayoutVars>
          <dgm:chMax val="1"/>
          <dgm:bulletEnabled val="1"/>
        </dgm:presLayoutVars>
      </dgm:prSet>
      <dgm:spPr/>
    </dgm:pt>
    <dgm:pt modelId="{7DDD5351-5EB7-4955-BEA5-E46ED900F572}" type="pres">
      <dgm:prSet presAssocID="{8F41AF80-067D-40B5-83A2-89CC941D372A}" presName="levelTx" presStyleLbl="revTx" presStyleIdx="0" presStyleCnt="0">
        <dgm:presLayoutVars>
          <dgm:chMax val="1"/>
          <dgm:bulletEnabled val="1"/>
        </dgm:presLayoutVars>
      </dgm:prSet>
      <dgm:spPr/>
    </dgm:pt>
  </dgm:ptLst>
  <dgm:cxnLst>
    <dgm:cxn modelId="{28D8E711-F3B5-0F47-BF4B-095718D09B7D}" type="presOf" srcId="{4BC89C3B-85DF-4CD8-BB65-9A3BDD7D067A}" destId="{DBAF547F-5D3A-4C2D-B804-FEB0E6A79470}" srcOrd="0" destOrd="0" presId="urn:microsoft.com/office/officeart/2005/8/layout/pyramid1"/>
    <dgm:cxn modelId="{4C873F1A-FAF6-4B71-BF7D-722B9FBD46E1}" srcId="{7323C9E2-74CC-4398-86CE-9AC4DE559879}" destId="{5CB462B5-1412-4496-BDB4-9C62ADDBC99B}" srcOrd="2" destOrd="0" parTransId="{5E6632D1-FDA4-4F8C-9BD5-096B5BF53815}" sibTransId="{260C1704-ACD6-4B50-A65F-F6776EBAED7F}"/>
    <dgm:cxn modelId="{209CA331-CB9F-4C42-8E11-9AD5D708639C}" type="presOf" srcId="{BEB06CB4-9AFF-4D57-9F08-8E7E31464186}" destId="{8E50C677-4779-47B1-9AB8-DB52528C9F0D}" srcOrd="0" destOrd="0" presId="urn:microsoft.com/office/officeart/2005/8/layout/pyramid1"/>
    <dgm:cxn modelId="{8D1DE961-9C99-40DC-A17C-AC7FD53612CC}" srcId="{7323C9E2-74CC-4398-86CE-9AC4DE559879}" destId="{8F41AF80-067D-40B5-83A2-89CC941D372A}" srcOrd="3" destOrd="0" parTransId="{675E422D-5168-474D-B3B9-3FDB4ACE9D72}" sibTransId="{0C11770F-70EA-40F5-AF6C-179270D9883F}"/>
    <dgm:cxn modelId="{6642EE78-C66C-E946-92C0-B72AAAE68657}" type="presOf" srcId="{4BC89C3B-85DF-4CD8-BB65-9A3BDD7D067A}" destId="{ACD458B2-8513-49E8-BA33-02EAE7717B4C}" srcOrd="1" destOrd="0" presId="urn:microsoft.com/office/officeart/2005/8/layout/pyramid1"/>
    <dgm:cxn modelId="{C8AACF87-F927-5545-8614-0D97B767242F}" type="presOf" srcId="{7323C9E2-74CC-4398-86CE-9AC4DE559879}" destId="{EDB9836D-1E55-4768-B5E7-13BCB22044EA}" srcOrd="0" destOrd="0" presId="urn:microsoft.com/office/officeart/2005/8/layout/pyramid1"/>
    <dgm:cxn modelId="{AB059D8A-70F7-1A4B-BFAA-87726D8B8081}" type="presOf" srcId="{5CB462B5-1412-4496-BDB4-9C62ADDBC99B}" destId="{6674834C-0232-45DB-8018-6E22FA1BAFE9}" srcOrd="0" destOrd="0" presId="urn:microsoft.com/office/officeart/2005/8/layout/pyramid1"/>
    <dgm:cxn modelId="{B5120C8B-F652-BE49-A980-9164BCF26578}" type="presOf" srcId="{BEB06CB4-9AFF-4D57-9F08-8E7E31464186}" destId="{2617E6BA-6EA3-4C15-B538-30EC6EEE8FBC}" srcOrd="1" destOrd="0" presId="urn:microsoft.com/office/officeart/2005/8/layout/pyramid1"/>
    <dgm:cxn modelId="{7A112895-1465-0543-90AD-6898EEF4622E}" type="presOf" srcId="{5CB462B5-1412-4496-BDB4-9C62ADDBC99B}" destId="{98234F55-54E7-4681-B7E4-5C931F1917E4}" srcOrd="1" destOrd="0" presId="urn:microsoft.com/office/officeart/2005/8/layout/pyramid1"/>
    <dgm:cxn modelId="{E3A802BB-3673-42DA-A6AE-B86CC39AA52A}" srcId="{7323C9E2-74CC-4398-86CE-9AC4DE559879}" destId="{BEB06CB4-9AFF-4D57-9F08-8E7E31464186}" srcOrd="1" destOrd="0" parTransId="{ADC4BE0C-107A-446F-BBA6-7AC47C987168}" sibTransId="{BDD66282-A9E3-444A-BA5F-08867AF21785}"/>
    <dgm:cxn modelId="{1D987ACC-F586-4117-B700-E64A85EDBFB9}" srcId="{7323C9E2-74CC-4398-86CE-9AC4DE559879}" destId="{4BC89C3B-85DF-4CD8-BB65-9A3BDD7D067A}" srcOrd="0" destOrd="0" parTransId="{E80A8A80-FEB8-4605-827B-39EC2FF5316D}" sibTransId="{A547DB1D-DAA0-40A3-9357-0966E7902373}"/>
    <dgm:cxn modelId="{6D1D65D3-2660-0141-B1EE-7977C7BC5216}" type="presOf" srcId="{8F41AF80-067D-40B5-83A2-89CC941D372A}" destId="{7DDD5351-5EB7-4955-BEA5-E46ED900F572}" srcOrd="1" destOrd="0" presId="urn:microsoft.com/office/officeart/2005/8/layout/pyramid1"/>
    <dgm:cxn modelId="{CFFC6AF2-F802-1342-9EFF-422D97094F20}" type="presOf" srcId="{8F41AF80-067D-40B5-83A2-89CC941D372A}" destId="{CCD7D372-EBDD-4527-AA77-5E90F6C0EC43}" srcOrd="0" destOrd="0" presId="urn:microsoft.com/office/officeart/2005/8/layout/pyramid1"/>
    <dgm:cxn modelId="{7B66BBBC-974E-9747-8046-C975AD5F21BC}" type="presParOf" srcId="{EDB9836D-1E55-4768-B5E7-13BCB22044EA}" destId="{0328585A-288E-4174-BBF4-D53DB4CCEDB0}" srcOrd="0" destOrd="0" presId="urn:microsoft.com/office/officeart/2005/8/layout/pyramid1"/>
    <dgm:cxn modelId="{ADD80571-D03E-5047-904C-72E67DDEFEE6}" type="presParOf" srcId="{0328585A-288E-4174-BBF4-D53DB4CCEDB0}" destId="{DBAF547F-5D3A-4C2D-B804-FEB0E6A79470}" srcOrd="0" destOrd="0" presId="urn:microsoft.com/office/officeart/2005/8/layout/pyramid1"/>
    <dgm:cxn modelId="{833375FB-DE0A-464B-BC43-DDD9A661E119}" type="presParOf" srcId="{0328585A-288E-4174-BBF4-D53DB4CCEDB0}" destId="{ACD458B2-8513-49E8-BA33-02EAE7717B4C}" srcOrd="1" destOrd="0" presId="urn:microsoft.com/office/officeart/2005/8/layout/pyramid1"/>
    <dgm:cxn modelId="{F326444D-190F-0240-9DF2-D58A0A1A9C7D}" type="presParOf" srcId="{EDB9836D-1E55-4768-B5E7-13BCB22044EA}" destId="{034F0AAD-27AD-4465-BD05-36B162E69203}" srcOrd="1" destOrd="0" presId="urn:microsoft.com/office/officeart/2005/8/layout/pyramid1"/>
    <dgm:cxn modelId="{41FF46C8-3E17-8248-A943-FAAA49214FA6}" type="presParOf" srcId="{034F0AAD-27AD-4465-BD05-36B162E69203}" destId="{8E50C677-4779-47B1-9AB8-DB52528C9F0D}" srcOrd="0" destOrd="0" presId="urn:microsoft.com/office/officeart/2005/8/layout/pyramid1"/>
    <dgm:cxn modelId="{EDF00CE4-5735-0D4E-B571-1D959C21A25D}" type="presParOf" srcId="{034F0AAD-27AD-4465-BD05-36B162E69203}" destId="{2617E6BA-6EA3-4C15-B538-30EC6EEE8FBC}" srcOrd="1" destOrd="0" presId="urn:microsoft.com/office/officeart/2005/8/layout/pyramid1"/>
    <dgm:cxn modelId="{B70A07B0-BBFF-4F4F-9810-D45742762ED7}" type="presParOf" srcId="{EDB9836D-1E55-4768-B5E7-13BCB22044EA}" destId="{A7C955DD-BA35-457B-8BA7-6A910FBC652F}" srcOrd="2" destOrd="0" presId="urn:microsoft.com/office/officeart/2005/8/layout/pyramid1"/>
    <dgm:cxn modelId="{E337D8A6-451C-7142-A830-2A758A10B95B}" type="presParOf" srcId="{A7C955DD-BA35-457B-8BA7-6A910FBC652F}" destId="{6674834C-0232-45DB-8018-6E22FA1BAFE9}" srcOrd="0" destOrd="0" presId="urn:microsoft.com/office/officeart/2005/8/layout/pyramid1"/>
    <dgm:cxn modelId="{212981F0-7DEE-C74E-BB47-9DCE86AB9E5F}" type="presParOf" srcId="{A7C955DD-BA35-457B-8BA7-6A910FBC652F}" destId="{98234F55-54E7-4681-B7E4-5C931F1917E4}" srcOrd="1" destOrd="0" presId="urn:microsoft.com/office/officeart/2005/8/layout/pyramid1"/>
    <dgm:cxn modelId="{50510F38-8BE9-5148-AA18-5417839D18DF}" type="presParOf" srcId="{EDB9836D-1E55-4768-B5E7-13BCB22044EA}" destId="{CCC9A4A1-5E2B-4A16-9DD5-053A38C5AFA9}" srcOrd="3" destOrd="0" presId="urn:microsoft.com/office/officeart/2005/8/layout/pyramid1"/>
    <dgm:cxn modelId="{6ECE83C6-1376-744D-AAD8-9D93E0144A2C}" type="presParOf" srcId="{CCC9A4A1-5E2B-4A16-9DD5-053A38C5AFA9}" destId="{CCD7D372-EBDD-4527-AA77-5E90F6C0EC43}" srcOrd="0" destOrd="0" presId="urn:microsoft.com/office/officeart/2005/8/layout/pyramid1"/>
    <dgm:cxn modelId="{79B154E6-1747-194D-A17A-A5D4F92A9597}" type="presParOf" srcId="{CCC9A4A1-5E2B-4A16-9DD5-053A38C5AFA9}" destId="{7DDD5351-5EB7-4955-BEA5-E46ED900F572}"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548A96-DDD3-4F2D-8015-F42BA55E1C2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6C90DB-8668-478C-87C1-A07C3DFBAE15}">
      <dgm:prSet phldrT="[Text]"/>
      <dgm:spPr/>
      <dgm:t>
        <a:bodyPr/>
        <a:lstStyle/>
        <a:p>
          <a:r>
            <a:rPr lang="en-US" dirty="0"/>
            <a:t>Seeking Attention</a:t>
          </a:r>
        </a:p>
      </dgm:t>
    </dgm:pt>
    <dgm:pt modelId="{9D24F6C9-970D-4F77-AAD3-350BB5865D22}" type="parTrans" cxnId="{831D1509-85EB-43B6-BEB8-47E91FBD4D06}">
      <dgm:prSet/>
      <dgm:spPr/>
      <dgm:t>
        <a:bodyPr/>
        <a:lstStyle/>
        <a:p>
          <a:endParaRPr lang="en-US"/>
        </a:p>
      </dgm:t>
    </dgm:pt>
    <dgm:pt modelId="{E6AD1D4C-9CBD-4D68-996A-685F2B088178}" type="sibTrans" cxnId="{831D1509-85EB-43B6-BEB8-47E91FBD4D06}">
      <dgm:prSet/>
      <dgm:spPr/>
      <dgm:t>
        <a:bodyPr/>
        <a:lstStyle/>
        <a:p>
          <a:endParaRPr lang="en-US"/>
        </a:p>
      </dgm:t>
    </dgm:pt>
    <dgm:pt modelId="{2E04904F-48D4-4EAE-A248-6AB2F3D895A8}">
      <dgm:prSet phldrT="[Text]"/>
      <dgm:spPr/>
      <dgm:t>
        <a:bodyPr/>
        <a:lstStyle/>
        <a:p>
          <a:r>
            <a:rPr lang="en-US" dirty="0"/>
            <a:t>Avoid or Escape</a:t>
          </a:r>
        </a:p>
      </dgm:t>
    </dgm:pt>
    <dgm:pt modelId="{2261EB0B-DC0C-4BF4-A095-6BF9CAB592A8}" type="parTrans" cxnId="{CD028C83-B9B7-4952-B138-51AF124C8AFA}">
      <dgm:prSet/>
      <dgm:spPr/>
      <dgm:t>
        <a:bodyPr/>
        <a:lstStyle/>
        <a:p>
          <a:endParaRPr lang="en-US"/>
        </a:p>
      </dgm:t>
    </dgm:pt>
    <dgm:pt modelId="{7F8F004C-CE9F-49CE-9735-C6B9D05B2294}" type="sibTrans" cxnId="{CD028C83-B9B7-4952-B138-51AF124C8AFA}">
      <dgm:prSet/>
      <dgm:spPr/>
      <dgm:t>
        <a:bodyPr/>
        <a:lstStyle/>
        <a:p>
          <a:endParaRPr lang="en-US"/>
        </a:p>
      </dgm:t>
    </dgm:pt>
    <dgm:pt modelId="{F40E60AA-DC81-4426-992C-34EB334505B4}">
      <dgm:prSet phldrT="[Text]"/>
      <dgm:spPr/>
      <dgm:t>
        <a:bodyPr/>
        <a:lstStyle/>
        <a:p>
          <a:r>
            <a:rPr lang="en-US" dirty="0"/>
            <a:t>Function of Behavior</a:t>
          </a:r>
        </a:p>
      </dgm:t>
    </dgm:pt>
    <dgm:pt modelId="{3D2B484E-3A24-4840-932A-94753A5E912D}" type="parTrans" cxnId="{38F82335-8092-4323-8624-5B96991AC667}">
      <dgm:prSet/>
      <dgm:spPr/>
      <dgm:t>
        <a:bodyPr/>
        <a:lstStyle/>
        <a:p>
          <a:endParaRPr lang="en-US"/>
        </a:p>
      </dgm:t>
    </dgm:pt>
    <dgm:pt modelId="{90235388-5E1E-4AB4-9959-AE9AF39595CB}" type="sibTrans" cxnId="{38F82335-8092-4323-8624-5B96991AC667}">
      <dgm:prSet/>
      <dgm:spPr/>
      <dgm:t>
        <a:bodyPr/>
        <a:lstStyle/>
        <a:p>
          <a:endParaRPr lang="en-US"/>
        </a:p>
      </dgm:t>
    </dgm:pt>
    <dgm:pt modelId="{865CB514-ADF4-4FD7-AB29-EA0D087A7207}" type="pres">
      <dgm:prSet presAssocID="{B4548A96-DDD3-4F2D-8015-F42BA55E1C26}" presName="linear" presStyleCnt="0">
        <dgm:presLayoutVars>
          <dgm:dir/>
          <dgm:animLvl val="lvl"/>
          <dgm:resizeHandles val="exact"/>
        </dgm:presLayoutVars>
      </dgm:prSet>
      <dgm:spPr/>
    </dgm:pt>
    <dgm:pt modelId="{86ED5C13-E90B-4088-91B4-70CF8747EBFE}" type="pres">
      <dgm:prSet presAssocID="{7A6C90DB-8668-478C-87C1-A07C3DFBAE15}" presName="parentLin" presStyleCnt="0"/>
      <dgm:spPr/>
    </dgm:pt>
    <dgm:pt modelId="{669EA061-3454-4523-8434-7535F8232C58}" type="pres">
      <dgm:prSet presAssocID="{7A6C90DB-8668-478C-87C1-A07C3DFBAE15}" presName="parentLeftMargin" presStyleLbl="node1" presStyleIdx="0" presStyleCnt="3"/>
      <dgm:spPr/>
    </dgm:pt>
    <dgm:pt modelId="{F65D2DAB-DE6E-4FFF-AD5F-7BD929B99435}" type="pres">
      <dgm:prSet presAssocID="{7A6C90DB-8668-478C-87C1-A07C3DFBAE15}" presName="parentText" presStyleLbl="node1" presStyleIdx="0" presStyleCnt="3">
        <dgm:presLayoutVars>
          <dgm:chMax val="0"/>
          <dgm:bulletEnabled val="1"/>
        </dgm:presLayoutVars>
      </dgm:prSet>
      <dgm:spPr/>
    </dgm:pt>
    <dgm:pt modelId="{B3673B45-BFAC-40A4-B6A6-D78FB9074304}" type="pres">
      <dgm:prSet presAssocID="{7A6C90DB-8668-478C-87C1-A07C3DFBAE15}" presName="negativeSpace" presStyleCnt="0"/>
      <dgm:spPr/>
    </dgm:pt>
    <dgm:pt modelId="{5BF4B788-180A-41A7-8C5B-0CE6BD195BCC}" type="pres">
      <dgm:prSet presAssocID="{7A6C90DB-8668-478C-87C1-A07C3DFBAE15}" presName="childText" presStyleLbl="conFgAcc1" presStyleIdx="0" presStyleCnt="3">
        <dgm:presLayoutVars>
          <dgm:bulletEnabled val="1"/>
        </dgm:presLayoutVars>
      </dgm:prSet>
      <dgm:spPr/>
    </dgm:pt>
    <dgm:pt modelId="{996F0A42-C37E-4241-8F38-37B2B3012653}" type="pres">
      <dgm:prSet presAssocID="{E6AD1D4C-9CBD-4D68-996A-685F2B088178}" presName="spaceBetweenRectangles" presStyleCnt="0"/>
      <dgm:spPr/>
    </dgm:pt>
    <dgm:pt modelId="{8F6E2EA9-96D8-4A7B-AD7D-FB4C3B372CCE}" type="pres">
      <dgm:prSet presAssocID="{2E04904F-48D4-4EAE-A248-6AB2F3D895A8}" presName="parentLin" presStyleCnt="0"/>
      <dgm:spPr/>
    </dgm:pt>
    <dgm:pt modelId="{14AE0BD3-8DCD-4FFF-9144-F8057B1B0E91}" type="pres">
      <dgm:prSet presAssocID="{2E04904F-48D4-4EAE-A248-6AB2F3D895A8}" presName="parentLeftMargin" presStyleLbl="node1" presStyleIdx="0" presStyleCnt="3"/>
      <dgm:spPr/>
    </dgm:pt>
    <dgm:pt modelId="{D0A2ECC9-49C4-40C3-842A-2DAE85DE1F80}" type="pres">
      <dgm:prSet presAssocID="{2E04904F-48D4-4EAE-A248-6AB2F3D895A8}" presName="parentText" presStyleLbl="node1" presStyleIdx="1" presStyleCnt="3">
        <dgm:presLayoutVars>
          <dgm:chMax val="0"/>
          <dgm:bulletEnabled val="1"/>
        </dgm:presLayoutVars>
      </dgm:prSet>
      <dgm:spPr/>
    </dgm:pt>
    <dgm:pt modelId="{ABBE31D9-9EEB-4B87-A500-655168469F85}" type="pres">
      <dgm:prSet presAssocID="{2E04904F-48D4-4EAE-A248-6AB2F3D895A8}" presName="negativeSpace" presStyleCnt="0"/>
      <dgm:spPr/>
    </dgm:pt>
    <dgm:pt modelId="{B38CF04C-B608-4666-AF34-18D719D73BDC}" type="pres">
      <dgm:prSet presAssocID="{2E04904F-48D4-4EAE-A248-6AB2F3D895A8}" presName="childText" presStyleLbl="conFgAcc1" presStyleIdx="1" presStyleCnt="3">
        <dgm:presLayoutVars>
          <dgm:bulletEnabled val="1"/>
        </dgm:presLayoutVars>
      </dgm:prSet>
      <dgm:spPr/>
    </dgm:pt>
    <dgm:pt modelId="{817F58A4-B472-41E6-AFF0-35C59104AE7A}" type="pres">
      <dgm:prSet presAssocID="{7F8F004C-CE9F-49CE-9735-C6B9D05B2294}" presName="spaceBetweenRectangles" presStyleCnt="0"/>
      <dgm:spPr/>
    </dgm:pt>
    <dgm:pt modelId="{22D1BF3B-4B9A-4413-ADAB-CF54B8858FC2}" type="pres">
      <dgm:prSet presAssocID="{F40E60AA-DC81-4426-992C-34EB334505B4}" presName="parentLin" presStyleCnt="0"/>
      <dgm:spPr/>
    </dgm:pt>
    <dgm:pt modelId="{A7207BBF-D859-49BA-B4F5-88913CDCA532}" type="pres">
      <dgm:prSet presAssocID="{F40E60AA-DC81-4426-992C-34EB334505B4}" presName="parentLeftMargin" presStyleLbl="node1" presStyleIdx="1" presStyleCnt="3"/>
      <dgm:spPr/>
    </dgm:pt>
    <dgm:pt modelId="{7CB18929-7C49-4AC1-BCAB-E7903508AD4E}" type="pres">
      <dgm:prSet presAssocID="{F40E60AA-DC81-4426-992C-34EB334505B4}" presName="parentText" presStyleLbl="node1" presStyleIdx="2" presStyleCnt="3">
        <dgm:presLayoutVars>
          <dgm:chMax val="0"/>
          <dgm:bulletEnabled val="1"/>
        </dgm:presLayoutVars>
      </dgm:prSet>
      <dgm:spPr/>
    </dgm:pt>
    <dgm:pt modelId="{FEE7C035-8B7B-4F4C-AFB2-BC60A1D67D61}" type="pres">
      <dgm:prSet presAssocID="{F40E60AA-DC81-4426-992C-34EB334505B4}" presName="negativeSpace" presStyleCnt="0"/>
      <dgm:spPr/>
    </dgm:pt>
    <dgm:pt modelId="{DF1AE857-7376-464C-994D-D4F7135E68BB}" type="pres">
      <dgm:prSet presAssocID="{F40E60AA-DC81-4426-992C-34EB334505B4}" presName="childText" presStyleLbl="conFgAcc1" presStyleIdx="2" presStyleCnt="3">
        <dgm:presLayoutVars>
          <dgm:bulletEnabled val="1"/>
        </dgm:presLayoutVars>
      </dgm:prSet>
      <dgm:spPr/>
    </dgm:pt>
  </dgm:ptLst>
  <dgm:cxnLst>
    <dgm:cxn modelId="{831D1509-85EB-43B6-BEB8-47E91FBD4D06}" srcId="{B4548A96-DDD3-4F2D-8015-F42BA55E1C26}" destId="{7A6C90DB-8668-478C-87C1-A07C3DFBAE15}" srcOrd="0" destOrd="0" parTransId="{9D24F6C9-970D-4F77-AAD3-350BB5865D22}" sibTransId="{E6AD1D4C-9CBD-4D68-996A-685F2B088178}"/>
    <dgm:cxn modelId="{9EB8322D-0C01-4E72-A2B6-EB83428928EE}" type="presOf" srcId="{B4548A96-DDD3-4F2D-8015-F42BA55E1C26}" destId="{865CB514-ADF4-4FD7-AB29-EA0D087A7207}" srcOrd="0" destOrd="0" presId="urn:microsoft.com/office/officeart/2005/8/layout/list1"/>
    <dgm:cxn modelId="{38F82335-8092-4323-8624-5B96991AC667}" srcId="{B4548A96-DDD3-4F2D-8015-F42BA55E1C26}" destId="{F40E60AA-DC81-4426-992C-34EB334505B4}" srcOrd="2" destOrd="0" parTransId="{3D2B484E-3A24-4840-932A-94753A5E912D}" sibTransId="{90235388-5E1E-4AB4-9959-AE9AF39595CB}"/>
    <dgm:cxn modelId="{CED37B3F-51DC-4053-8857-2A5189189E8B}" type="presOf" srcId="{7A6C90DB-8668-478C-87C1-A07C3DFBAE15}" destId="{F65D2DAB-DE6E-4FFF-AD5F-7BD929B99435}" srcOrd="1" destOrd="0" presId="urn:microsoft.com/office/officeart/2005/8/layout/list1"/>
    <dgm:cxn modelId="{DD408143-3E95-4082-9899-8A5820B6E881}" type="presOf" srcId="{2E04904F-48D4-4EAE-A248-6AB2F3D895A8}" destId="{D0A2ECC9-49C4-40C3-842A-2DAE85DE1F80}" srcOrd="1" destOrd="0" presId="urn:microsoft.com/office/officeart/2005/8/layout/list1"/>
    <dgm:cxn modelId="{BBBDBD75-1586-42CA-B879-E9877389ACCC}" type="presOf" srcId="{F40E60AA-DC81-4426-992C-34EB334505B4}" destId="{7CB18929-7C49-4AC1-BCAB-E7903508AD4E}" srcOrd="1" destOrd="0" presId="urn:microsoft.com/office/officeart/2005/8/layout/list1"/>
    <dgm:cxn modelId="{CD028C83-B9B7-4952-B138-51AF124C8AFA}" srcId="{B4548A96-DDD3-4F2D-8015-F42BA55E1C26}" destId="{2E04904F-48D4-4EAE-A248-6AB2F3D895A8}" srcOrd="1" destOrd="0" parTransId="{2261EB0B-DC0C-4BF4-A095-6BF9CAB592A8}" sibTransId="{7F8F004C-CE9F-49CE-9735-C6B9D05B2294}"/>
    <dgm:cxn modelId="{28BB9DD3-D9E7-4C23-B3B3-7C30FA011283}" type="presOf" srcId="{2E04904F-48D4-4EAE-A248-6AB2F3D895A8}" destId="{14AE0BD3-8DCD-4FFF-9144-F8057B1B0E91}" srcOrd="0" destOrd="0" presId="urn:microsoft.com/office/officeart/2005/8/layout/list1"/>
    <dgm:cxn modelId="{131C79EF-56FD-4FE2-98C5-3315F6261CA3}" type="presOf" srcId="{7A6C90DB-8668-478C-87C1-A07C3DFBAE15}" destId="{669EA061-3454-4523-8434-7535F8232C58}" srcOrd="0" destOrd="0" presId="urn:microsoft.com/office/officeart/2005/8/layout/list1"/>
    <dgm:cxn modelId="{2FF325F2-35A3-4E09-B25E-A991B27C7B39}" type="presOf" srcId="{F40E60AA-DC81-4426-992C-34EB334505B4}" destId="{A7207BBF-D859-49BA-B4F5-88913CDCA532}" srcOrd="0" destOrd="0" presId="urn:microsoft.com/office/officeart/2005/8/layout/list1"/>
    <dgm:cxn modelId="{C2223E12-C401-42C2-8FD9-B40319F8546B}" type="presParOf" srcId="{865CB514-ADF4-4FD7-AB29-EA0D087A7207}" destId="{86ED5C13-E90B-4088-91B4-70CF8747EBFE}" srcOrd="0" destOrd="0" presId="urn:microsoft.com/office/officeart/2005/8/layout/list1"/>
    <dgm:cxn modelId="{7F6FB366-190B-483D-B331-BBDE7E85D22F}" type="presParOf" srcId="{86ED5C13-E90B-4088-91B4-70CF8747EBFE}" destId="{669EA061-3454-4523-8434-7535F8232C58}" srcOrd="0" destOrd="0" presId="urn:microsoft.com/office/officeart/2005/8/layout/list1"/>
    <dgm:cxn modelId="{87B889A5-9114-412A-B75C-2A33BAC2245C}" type="presParOf" srcId="{86ED5C13-E90B-4088-91B4-70CF8747EBFE}" destId="{F65D2DAB-DE6E-4FFF-AD5F-7BD929B99435}" srcOrd="1" destOrd="0" presId="urn:microsoft.com/office/officeart/2005/8/layout/list1"/>
    <dgm:cxn modelId="{70F77D80-F705-442C-B680-16D0B4BF007C}" type="presParOf" srcId="{865CB514-ADF4-4FD7-AB29-EA0D087A7207}" destId="{B3673B45-BFAC-40A4-B6A6-D78FB9074304}" srcOrd="1" destOrd="0" presId="urn:microsoft.com/office/officeart/2005/8/layout/list1"/>
    <dgm:cxn modelId="{EDC2FD89-5045-496B-849E-9E6A39F3B06B}" type="presParOf" srcId="{865CB514-ADF4-4FD7-AB29-EA0D087A7207}" destId="{5BF4B788-180A-41A7-8C5B-0CE6BD195BCC}" srcOrd="2" destOrd="0" presId="urn:microsoft.com/office/officeart/2005/8/layout/list1"/>
    <dgm:cxn modelId="{864F3415-F2C4-482F-8F20-429E217545C6}" type="presParOf" srcId="{865CB514-ADF4-4FD7-AB29-EA0D087A7207}" destId="{996F0A42-C37E-4241-8F38-37B2B3012653}" srcOrd="3" destOrd="0" presId="urn:microsoft.com/office/officeart/2005/8/layout/list1"/>
    <dgm:cxn modelId="{8E240AC9-4F43-4E88-BACF-DA88BE70C97C}" type="presParOf" srcId="{865CB514-ADF4-4FD7-AB29-EA0D087A7207}" destId="{8F6E2EA9-96D8-4A7B-AD7D-FB4C3B372CCE}" srcOrd="4" destOrd="0" presId="urn:microsoft.com/office/officeart/2005/8/layout/list1"/>
    <dgm:cxn modelId="{8F1EF838-FF68-49DB-B0D1-1A9B67DAF26B}" type="presParOf" srcId="{8F6E2EA9-96D8-4A7B-AD7D-FB4C3B372CCE}" destId="{14AE0BD3-8DCD-4FFF-9144-F8057B1B0E91}" srcOrd="0" destOrd="0" presId="urn:microsoft.com/office/officeart/2005/8/layout/list1"/>
    <dgm:cxn modelId="{30201CD6-C71F-4DF2-99D8-462B4324133C}" type="presParOf" srcId="{8F6E2EA9-96D8-4A7B-AD7D-FB4C3B372CCE}" destId="{D0A2ECC9-49C4-40C3-842A-2DAE85DE1F80}" srcOrd="1" destOrd="0" presId="urn:microsoft.com/office/officeart/2005/8/layout/list1"/>
    <dgm:cxn modelId="{ADDC3AB9-1A9D-4B48-B01B-E25797A37D14}" type="presParOf" srcId="{865CB514-ADF4-4FD7-AB29-EA0D087A7207}" destId="{ABBE31D9-9EEB-4B87-A500-655168469F85}" srcOrd="5" destOrd="0" presId="urn:microsoft.com/office/officeart/2005/8/layout/list1"/>
    <dgm:cxn modelId="{F8EDEF07-7E67-465C-AB38-F47690E2451C}" type="presParOf" srcId="{865CB514-ADF4-4FD7-AB29-EA0D087A7207}" destId="{B38CF04C-B608-4666-AF34-18D719D73BDC}" srcOrd="6" destOrd="0" presId="urn:microsoft.com/office/officeart/2005/8/layout/list1"/>
    <dgm:cxn modelId="{794607C5-DF8D-407D-BEB9-454C4BF929C6}" type="presParOf" srcId="{865CB514-ADF4-4FD7-AB29-EA0D087A7207}" destId="{817F58A4-B472-41E6-AFF0-35C59104AE7A}" srcOrd="7" destOrd="0" presId="urn:microsoft.com/office/officeart/2005/8/layout/list1"/>
    <dgm:cxn modelId="{AC6E2A0D-B4A0-4959-B108-161C13337F52}" type="presParOf" srcId="{865CB514-ADF4-4FD7-AB29-EA0D087A7207}" destId="{22D1BF3B-4B9A-4413-ADAB-CF54B8858FC2}" srcOrd="8" destOrd="0" presId="urn:microsoft.com/office/officeart/2005/8/layout/list1"/>
    <dgm:cxn modelId="{2E850973-6D89-428D-949A-CA43500ECCD4}" type="presParOf" srcId="{22D1BF3B-4B9A-4413-ADAB-CF54B8858FC2}" destId="{A7207BBF-D859-49BA-B4F5-88913CDCA532}" srcOrd="0" destOrd="0" presId="urn:microsoft.com/office/officeart/2005/8/layout/list1"/>
    <dgm:cxn modelId="{EACA0900-D22B-482B-AF2F-F4D9A0156B08}" type="presParOf" srcId="{22D1BF3B-4B9A-4413-ADAB-CF54B8858FC2}" destId="{7CB18929-7C49-4AC1-BCAB-E7903508AD4E}" srcOrd="1" destOrd="0" presId="urn:microsoft.com/office/officeart/2005/8/layout/list1"/>
    <dgm:cxn modelId="{5E0F4473-12B8-4C0A-B59D-946F048627DD}" type="presParOf" srcId="{865CB514-ADF4-4FD7-AB29-EA0D087A7207}" destId="{FEE7C035-8B7B-4F4C-AFB2-BC60A1D67D61}" srcOrd="9" destOrd="0" presId="urn:microsoft.com/office/officeart/2005/8/layout/list1"/>
    <dgm:cxn modelId="{39B0B828-FBD5-407E-B07C-56FE32A5FBB5}" type="presParOf" srcId="{865CB514-ADF4-4FD7-AB29-EA0D087A7207}" destId="{DF1AE857-7376-464C-994D-D4F7135E68B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71BABA-705B-4E5A-BB9F-4B2CBC00EA98}" type="doc">
      <dgm:prSet loTypeId="urn:microsoft.com/office/officeart/2005/8/layout/hList7" loCatId="list" qsTypeId="urn:microsoft.com/office/officeart/2005/8/quickstyle/simple1" qsCatId="simple" csTypeId="urn:microsoft.com/office/officeart/2005/8/colors/accent6_4" csCatId="accent6" phldr="1"/>
      <dgm:spPr/>
    </dgm:pt>
    <dgm:pt modelId="{9455357F-4BAA-40A9-8151-897208725DF4}">
      <dgm:prSet phldrT="[Text]"/>
      <dgm:spPr/>
      <dgm:t>
        <a:bodyPr/>
        <a:lstStyle/>
        <a:p>
          <a:r>
            <a:rPr lang="en-US" dirty="0">
              <a:solidFill>
                <a:schemeClr val="bg1"/>
              </a:solidFill>
            </a:rPr>
            <a:t>#1 </a:t>
          </a:r>
        </a:p>
        <a:p>
          <a:r>
            <a:rPr lang="en-US" dirty="0">
              <a:solidFill>
                <a:schemeClr val="bg1"/>
              </a:solidFill>
            </a:rPr>
            <a:t>Physiology:</a:t>
          </a:r>
        </a:p>
        <a:p>
          <a:r>
            <a:rPr lang="en-US" dirty="0">
              <a:solidFill>
                <a:schemeClr val="bg1"/>
              </a:solidFill>
            </a:rPr>
            <a:t>Body &amp; Brain</a:t>
          </a:r>
        </a:p>
      </dgm:t>
    </dgm:pt>
    <dgm:pt modelId="{68EC6772-87D6-44A1-B1E5-E99ABCC2401A}" type="parTrans" cxnId="{07559D96-B72D-46A8-80A2-71092F40E321}">
      <dgm:prSet/>
      <dgm:spPr/>
      <dgm:t>
        <a:bodyPr/>
        <a:lstStyle/>
        <a:p>
          <a:endParaRPr lang="en-US"/>
        </a:p>
      </dgm:t>
    </dgm:pt>
    <dgm:pt modelId="{60822EB1-3CE0-4466-B38F-3F107C529562}" type="sibTrans" cxnId="{07559D96-B72D-46A8-80A2-71092F40E321}">
      <dgm:prSet/>
      <dgm:spPr/>
      <dgm:t>
        <a:bodyPr/>
        <a:lstStyle/>
        <a:p>
          <a:endParaRPr lang="en-US"/>
        </a:p>
      </dgm:t>
    </dgm:pt>
    <dgm:pt modelId="{2AA28AC3-5E92-4881-8237-539D6F914495}">
      <dgm:prSet phldrT="[Text]"/>
      <dgm:spPr/>
      <dgm:t>
        <a:bodyPr/>
        <a:lstStyle/>
        <a:p>
          <a:r>
            <a:rPr lang="en-US" dirty="0">
              <a:solidFill>
                <a:schemeClr val="bg1"/>
              </a:solidFill>
            </a:rPr>
            <a:t>#2</a:t>
          </a:r>
        </a:p>
        <a:p>
          <a:r>
            <a:rPr lang="en-US" dirty="0">
              <a:solidFill>
                <a:schemeClr val="bg1"/>
              </a:solidFill>
            </a:rPr>
            <a:t>Attachment &amp; Relationships </a:t>
          </a:r>
        </a:p>
      </dgm:t>
    </dgm:pt>
    <dgm:pt modelId="{7B3BC41E-714F-440A-8ED2-980B4B3E559A}" type="parTrans" cxnId="{14EE1743-C25B-4B65-A120-8D193184555E}">
      <dgm:prSet/>
      <dgm:spPr/>
      <dgm:t>
        <a:bodyPr/>
        <a:lstStyle/>
        <a:p>
          <a:endParaRPr lang="en-US"/>
        </a:p>
      </dgm:t>
    </dgm:pt>
    <dgm:pt modelId="{B37D6928-1DAE-49E4-9BDE-AE7DF8FB0B8A}" type="sibTrans" cxnId="{14EE1743-C25B-4B65-A120-8D193184555E}">
      <dgm:prSet/>
      <dgm:spPr/>
      <dgm:t>
        <a:bodyPr/>
        <a:lstStyle/>
        <a:p>
          <a:endParaRPr lang="en-US"/>
        </a:p>
      </dgm:t>
    </dgm:pt>
    <dgm:pt modelId="{B3CE7437-4B10-4B16-8B86-61A4D02F7DE9}">
      <dgm:prSet phldrT="[Text]"/>
      <dgm:spPr/>
      <dgm:t>
        <a:bodyPr/>
        <a:lstStyle/>
        <a:p>
          <a:r>
            <a:rPr lang="en-US" dirty="0">
              <a:solidFill>
                <a:schemeClr val="bg1"/>
              </a:solidFill>
            </a:rPr>
            <a:t>#3</a:t>
          </a:r>
        </a:p>
        <a:p>
          <a:r>
            <a:rPr lang="en-US" dirty="0">
              <a:solidFill>
                <a:schemeClr val="bg1"/>
              </a:solidFill>
            </a:rPr>
            <a:t>Emotion Regulation </a:t>
          </a:r>
        </a:p>
        <a:p>
          <a:endParaRPr lang="en-US" dirty="0"/>
        </a:p>
      </dgm:t>
    </dgm:pt>
    <dgm:pt modelId="{1090D06D-C183-4D58-B7B4-F7FAD435E249}" type="parTrans" cxnId="{2DE5DB45-17D5-47DD-A92E-1DB0F5EAE3E1}">
      <dgm:prSet/>
      <dgm:spPr/>
      <dgm:t>
        <a:bodyPr/>
        <a:lstStyle/>
        <a:p>
          <a:endParaRPr lang="en-US"/>
        </a:p>
      </dgm:t>
    </dgm:pt>
    <dgm:pt modelId="{6971E5DB-7ACB-45F0-A525-8700EEB44B01}" type="sibTrans" cxnId="{2DE5DB45-17D5-47DD-A92E-1DB0F5EAE3E1}">
      <dgm:prSet/>
      <dgm:spPr/>
      <dgm:t>
        <a:bodyPr/>
        <a:lstStyle/>
        <a:p>
          <a:endParaRPr lang="en-US"/>
        </a:p>
      </dgm:t>
    </dgm:pt>
    <dgm:pt modelId="{9C2B0218-74DE-4D71-A98D-FBB94B74DC93}">
      <dgm:prSet/>
      <dgm:spPr/>
      <dgm:t>
        <a:bodyPr/>
        <a:lstStyle/>
        <a:p>
          <a:r>
            <a:rPr lang="en-US" dirty="0">
              <a:solidFill>
                <a:schemeClr val="bg1"/>
              </a:solidFill>
            </a:rPr>
            <a:t>#4</a:t>
          </a:r>
        </a:p>
        <a:p>
          <a:r>
            <a:rPr lang="en-US" dirty="0">
              <a:solidFill>
                <a:schemeClr val="bg1"/>
              </a:solidFill>
            </a:rPr>
            <a:t>Cognition &amp; Learning</a:t>
          </a:r>
        </a:p>
        <a:p>
          <a:endParaRPr lang="en-US" dirty="0"/>
        </a:p>
      </dgm:t>
    </dgm:pt>
    <dgm:pt modelId="{7D0DAAFE-2B72-43A1-9D69-DAAC28F5837F}" type="parTrans" cxnId="{59C20A6B-431D-409C-9353-A5A4ADE90473}">
      <dgm:prSet/>
      <dgm:spPr/>
      <dgm:t>
        <a:bodyPr/>
        <a:lstStyle/>
        <a:p>
          <a:endParaRPr lang="en-US"/>
        </a:p>
      </dgm:t>
    </dgm:pt>
    <dgm:pt modelId="{D9F4DA6F-3659-48AF-A995-3CE22C09FBE0}" type="sibTrans" cxnId="{59C20A6B-431D-409C-9353-A5A4ADE90473}">
      <dgm:prSet/>
      <dgm:spPr/>
      <dgm:t>
        <a:bodyPr/>
        <a:lstStyle/>
        <a:p>
          <a:endParaRPr lang="en-US"/>
        </a:p>
      </dgm:t>
    </dgm:pt>
    <dgm:pt modelId="{8B52CB9D-A69F-4CE1-B5B6-92F4432A6287}">
      <dgm:prSet/>
      <dgm:spPr/>
      <dgm:t>
        <a:bodyPr/>
        <a:lstStyle/>
        <a:p>
          <a:r>
            <a:rPr lang="en-US" dirty="0">
              <a:solidFill>
                <a:schemeClr val="bg1"/>
              </a:solidFill>
            </a:rPr>
            <a:t>#5</a:t>
          </a:r>
        </a:p>
        <a:p>
          <a:r>
            <a:rPr lang="en-US" dirty="0">
              <a:solidFill>
                <a:schemeClr val="bg1"/>
              </a:solidFill>
            </a:rPr>
            <a:t>Behavioral Control</a:t>
          </a:r>
        </a:p>
        <a:p>
          <a:endParaRPr lang="en-US" dirty="0"/>
        </a:p>
      </dgm:t>
    </dgm:pt>
    <dgm:pt modelId="{36FE8FE0-D161-459F-8537-834A1BB888F6}" type="parTrans" cxnId="{9ECD8ECA-5298-454F-8C2D-F4D61A6B6BB7}">
      <dgm:prSet/>
      <dgm:spPr/>
      <dgm:t>
        <a:bodyPr/>
        <a:lstStyle/>
        <a:p>
          <a:endParaRPr lang="en-US"/>
        </a:p>
      </dgm:t>
    </dgm:pt>
    <dgm:pt modelId="{877075CA-A26F-498A-A8D1-473C926CF4D8}" type="sibTrans" cxnId="{9ECD8ECA-5298-454F-8C2D-F4D61A6B6BB7}">
      <dgm:prSet/>
      <dgm:spPr/>
      <dgm:t>
        <a:bodyPr/>
        <a:lstStyle/>
        <a:p>
          <a:endParaRPr lang="en-US"/>
        </a:p>
      </dgm:t>
    </dgm:pt>
    <dgm:pt modelId="{52E0474C-7312-491D-9675-E75D500C3BDB}">
      <dgm:prSet/>
      <dgm:spPr/>
      <dgm:t>
        <a:bodyPr/>
        <a:lstStyle/>
        <a:p>
          <a:endParaRPr lang="en-US" dirty="0"/>
        </a:p>
        <a:p>
          <a:r>
            <a:rPr lang="en-US" dirty="0">
              <a:solidFill>
                <a:schemeClr val="bg1"/>
              </a:solidFill>
            </a:rPr>
            <a:t>#6</a:t>
          </a:r>
        </a:p>
        <a:p>
          <a:r>
            <a:rPr lang="en-US" dirty="0">
              <a:solidFill>
                <a:schemeClr val="bg1"/>
              </a:solidFill>
            </a:rPr>
            <a:t>Dissociation</a:t>
          </a:r>
        </a:p>
        <a:p>
          <a:endParaRPr lang="en-US" dirty="0"/>
        </a:p>
        <a:p>
          <a:endParaRPr lang="en-US" dirty="0"/>
        </a:p>
      </dgm:t>
    </dgm:pt>
    <dgm:pt modelId="{5F913635-34C7-44D7-89CD-01ABE319D65C}" type="parTrans" cxnId="{F69A822A-32B1-4BE0-B551-7C8E72FDB316}">
      <dgm:prSet/>
      <dgm:spPr/>
      <dgm:t>
        <a:bodyPr/>
        <a:lstStyle/>
        <a:p>
          <a:endParaRPr lang="en-US"/>
        </a:p>
      </dgm:t>
    </dgm:pt>
    <dgm:pt modelId="{1FB43423-4B7A-42DA-982D-46F479B41B23}" type="sibTrans" cxnId="{F69A822A-32B1-4BE0-B551-7C8E72FDB316}">
      <dgm:prSet/>
      <dgm:spPr/>
      <dgm:t>
        <a:bodyPr/>
        <a:lstStyle/>
        <a:p>
          <a:endParaRPr lang="en-US"/>
        </a:p>
      </dgm:t>
    </dgm:pt>
    <dgm:pt modelId="{8E213983-0F98-4D53-AB4B-40E1072B7B0F}">
      <dgm:prSet/>
      <dgm:spPr/>
      <dgm:t>
        <a:bodyPr/>
        <a:lstStyle/>
        <a:p>
          <a:r>
            <a:rPr lang="en-US" dirty="0">
              <a:solidFill>
                <a:schemeClr val="bg1"/>
              </a:solidFill>
            </a:rPr>
            <a:t>#7</a:t>
          </a:r>
        </a:p>
        <a:p>
          <a:r>
            <a:rPr lang="en-US" dirty="0">
              <a:solidFill>
                <a:schemeClr val="bg1"/>
              </a:solidFill>
            </a:rPr>
            <a:t>Self-esteem &amp; Future Orientation </a:t>
          </a:r>
        </a:p>
      </dgm:t>
    </dgm:pt>
    <dgm:pt modelId="{A00F0FBD-D36A-43CB-BF40-4E9869313432}" type="parTrans" cxnId="{43899F10-0F42-41E6-AFC2-1D8341A9E797}">
      <dgm:prSet/>
      <dgm:spPr/>
      <dgm:t>
        <a:bodyPr/>
        <a:lstStyle/>
        <a:p>
          <a:endParaRPr lang="en-US"/>
        </a:p>
      </dgm:t>
    </dgm:pt>
    <dgm:pt modelId="{44B595B7-3506-47F3-B2C0-B7A00A404633}" type="sibTrans" cxnId="{43899F10-0F42-41E6-AFC2-1D8341A9E797}">
      <dgm:prSet/>
      <dgm:spPr/>
      <dgm:t>
        <a:bodyPr/>
        <a:lstStyle/>
        <a:p>
          <a:endParaRPr lang="en-US"/>
        </a:p>
      </dgm:t>
    </dgm:pt>
    <dgm:pt modelId="{BD64596F-22DF-49E3-8B66-D3195C146391}" type="pres">
      <dgm:prSet presAssocID="{C371BABA-705B-4E5A-BB9F-4B2CBC00EA98}" presName="Name0" presStyleCnt="0">
        <dgm:presLayoutVars>
          <dgm:dir/>
          <dgm:resizeHandles val="exact"/>
        </dgm:presLayoutVars>
      </dgm:prSet>
      <dgm:spPr/>
    </dgm:pt>
    <dgm:pt modelId="{B6CFD0F4-6A9F-452C-8BA2-632EA9F52580}" type="pres">
      <dgm:prSet presAssocID="{C371BABA-705B-4E5A-BB9F-4B2CBC00EA98}" presName="fgShape" presStyleLbl="fgShp" presStyleIdx="0" presStyleCnt="1" custFlipVert="1" custFlipHor="0" custScaleX="593" custScaleY="18182" custLinFactNeighborY="48485"/>
      <dgm:spPr/>
    </dgm:pt>
    <dgm:pt modelId="{88C96786-12D1-4F74-B051-A097C9C78223}" type="pres">
      <dgm:prSet presAssocID="{C371BABA-705B-4E5A-BB9F-4B2CBC00EA98}" presName="linComp" presStyleCnt="0"/>
      <dgm:spPr/>
    </dgm:pt>
    <dgm:pt modelId="{C54FA7B7-0892-4285-89AE-45D451F8A69A}" type="pres">
      <dgm:prSet presAssocID="{9455357F-4BAA-40A9-8151-897208725DF4}" presName="compNode" presStyleCnt="0"/>
      <dgm:spPr/>
    </dgm:pt>
    <dgm:pt modelId="{CC4C8B6E-8715-4CD2-8E50-4EF8B5CAAA2C}" type="pres">
      <dgm:prSet presAssocID="{9455357F-4BAA-40A9-8151-897208725DF4}" presName="bkgdShape" presStyleLbl="node1" presStyleIdx="0" presStyleCnt="7"/>
      <dgm:spPr/>
    </dgm:pt>
    <dgm:pt modelId="{AEDF8720-4690-46C0-A8A9-A13DAD0B230E}" type="pres">
      <dgm:prSet presAssocID="{9455357F-4BAA-40A9-8151-897208725DF4}" presName="nodeTx" presStyleLbl="node1" presStyleIdx="0" presStyleCnt="7">
        <dgm:presLayoutVars>
          <dgm:bulletEnabled val="1"/>
        </dgm:presLayoutVars>
      </dgm:prSet>
      <dgm:spPr/>
    </dgm:pt>
    <dgm:pt modelId="{799A9F7A-8271-4E1E-BF0A-093ED6222E6A}" type="pres">
      <dgm:prSet presAssocID="{9455357F-4BAA-40A9-8151-897208725DF4}" presName="invisiNode" presStyleLbl="node1" presStyleIdx="0" presStyleCnt="7"/>
      <dgm:spPr/>
    </dgm:pt>
    <dgm:pt modelId="{B8F04951-6DEC-4AB6-961D-607E56A85520}" type="pres">
      <dgm:prSet presAssocID="{9455357F-4BAA-40A9-8151-897208725DF4}" presName="imagNode"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80DC465-2E13-48D4-BE09-A81897B38F04}" type="pres">
      <dgm:prSet presAssocID="{60822EB1-3CE0-4466-B38F-3F107C529562}" presName="sibTrans" presStyleLbl="sibTrans2D1" presStyleIdx="0" presStyleCnt="0"/>
      <dgm:spPr/>
    </dgm:pt>
    <dgm:pt modelId="{3AF168FB-4D6C-440E-A9FE-1D80F6BECFCE}" type="pres">
      <dgm:prSet presAssocID="{2AA28AC3-5E92-4881-8237-539D6F914495}" presName="compNode" presStyleCnt="0"/>
      <dgm:spPr/>
    </dgm:pt>
    <dgm:pt modelId="{91CB74ED-191D-4EDE-BD98-454F7916CE44}" type="pres">
      <dgm:prSet presAssocID="{2AA28AC3-5E92-4881-8237-539D6F914495}" presName="bkgdShape" presStyleLbl="node1" presStyleIdx="1" presStyleCnt="7"/>
      <dgm:spPr/>
    </dgm:pt>
    <dgm:pt modelId="{C829DDD6-4233-4F77-9EFE-3B28D467DC82}" type="pres">
      <dgm:prSet presAssocID="{2AA28AC3-5E92-4881-8237-539D6F914495}" presName="nodeTx" presStyleLbl="node1" presStyleIdx="1" presStyleCnt="7">
        <dgm:presLayoutVars>
          <dgm:bulletEnabled val="1"/>
        </dgm:presLayoutVars>
      </dgm:prSet>
      <dgm:spPr/>
    </dgm:pt>
    <dgm:pt modelId="{462F49FE-CC24-4DAA-8B99-6F7A3A0FF3BF}" type="pres">
      <dgm:prSet presAssocID="{2AA28AC3-5E92-4881-8237-539D6F914495}" presName="invisiNode" presStyleLbl="node1" presStyleIdx="1" presStyleCnt="7"/>
      <dgm:spPr/>
    </dgm:pt>
    <dgm:pt modelId="{F5852AFF-75A2-44FE-ABB2-2AB2CBB8C8C8}" type="pres">
      <dgm:prSet presAssocID="{2AA28AC3-5E92-4881-8237-539D6F914495}" presName="imagNode"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DE84DC5-513D-46D2-9AEA-978F9E83C68B}" type="pres">
      <dgm:prSet presAssocID="{B37D6928-1DAE-49E4-9BDE-AE7DF8FB0B8A}" presName="sibTrans" presStyleLbl="sibTrans2D1" presStyleIdx="0" presStyleCnt="0"/>
      <dgm:spPr/>
    </dgm:pt>
    <dgm:pt modelId="{07ACE92B-587C-405E-9041-FFA6547D176B}" type="pres">
      <dgm:prSet presAssocID="{B3CE7437-4B10-4B16-8B86-61A4D02F7DE9}" presName="compNode" presStyleCnt="0"/>
      <dgm:spPr/>
    </dgm:pt>
    <dgm:pt modelId="{69DD0A30-E144-4349-9C9B-74F4E46654F9}" type="pres">
      <dgm:prSet presAssocID="{B3CE7437-4B10-4B16-8B86-61A4D02F7DE9}" presName="bkgdShape" presStyleLbl="node1" presStyleIdx="2" presStyleCnt="7" custLinFactNeighborY="-527"/>
      <dgm:spPr/>
    </dgm:pt>
    <dgm:pt modelId="{B1CE91E8-DD95-460E-A874-A9C4865B5B26}" type="pres">
      <dgm:prSet presAssocID="{B3CE7437-4B10-4B16-8B86-61A4D02F7DE9}" presName="nodeTx" presStyleLbl="node1" presStyleIdx="2" presStyleCnt="7">
        <dgm:presLayoutVars>
          <dgm:bulletEnabled val="1"/>
        </dgm:presLayoutVars>
      </dgm:prSet>
      <dgm:spPr/>
    </dgm:pt>
    <dgm:pt modelId="{99A3D0D2-2534-4229-97C8-3FE8EA199535}" type="pres">
      <dgm:prSet presAssocID="{B3CE7437-4B10-4B16-8B86-61A4D02F7DE9}" presName="invisiNode" presStyleLbl="node1" presStyleIdx="2" presStyleCnt="7"/>
      <dgm:spPr/>
    </dgm:pt>
    <dgm:pt modelId="{C76DE257-584E-42AD-B0E3-0C6FD1348D86}" type="pres">
      <dgm:prSet presAssocID="{B3CE7437-4B10-4B16-8B86-61A4D02F7DE9}" presName="imagNode"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A88A584-3373-44C6-B499-3CBDD12ED33B}" type="pres">
      <dgm:prSet presAssocID="{6971E5DB-7ACB-45F0-A525-8700EEB44B01}" presName="sibTrans" presStyleLbl="sibTrans2D1" presStyleIdx="0" presStyleCnt="0"/>
      <dgm:spPr/>
    </dgm:pt>
    <dgm:pt modelId="{E12503B1-5271-417B-BABC-1683DD8E00AF}" type="pres">
      <dgm:prSet presAssocID="{9C2B0218-74DE-4D71-A98D-FBB94B74DC93}" presName="compNode" presStyleCnt="0"/>
      <dgm:spPr/>
    </dgm:pt>
    <dgm:pt modelId="{963810D7-6057-472D-892E-5F9DC3E00DB5}" type="pres">
      <dgm:prSet presAssocID="{9C2B0218-74DE-4D71-A98D-FBB94B74DC93}" presName="bkgdShape" presStyleLbl="node1" presStyleIdx="3" presStyleCnt="7" custAng="0" custLinFactNeighborY="-225"/>
      <dgm:spPr/>
    </dgm:pt>
    <dgm:pt modelId="{8FBC8EBF-9D24-4E2E-83A4-2977D4836E0B}" type="pres">
      <dgm:prSet presAssocID="{9C2B0218-74DE-4D71-A98D-FBB94B74DC93}" presName="nodeTx" presStyleLbl="node1" presStyleIdx="3" presStyleCnt="7">
        <dgm:presLayoutVars>
          <dgm:bulletEnabled val="1"/>
        </dgm:presLayoutVars>
      </dgm:prSet>
      <dgm:spPr/>
    </dgm:pt>
    <dgm:pt modelId="{0CAE9CA3-4E3F-4811-B3BA-7AFFB54E2E7B}" type="pres">
      <dgm:prSet presAssocID="{9C2B0218-74DE-4D71-A98D-FBB94B74DC93}" presName="invisiNode" presStyleLbl="node1" presStyleIdx="3" presStyleCnt="7"/>
      <dgm:spPr/>
    </dgm:pt>
    <dgm:pt modelId="{3227D62E-1DFB-4B62-8A0C-A826574924ED}" type="pres">
      <dgm:prSet presAssocID="{9C2B0218-74DE-4D71-A98D-FBB94B74DC93}" presName="imagNode"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34846053-A38C-45F1-9571-E1175FFAE6FB}" type="pres">
      <dgm:prSet presAssocID="{D9F4DA6F-3659-48AF-A995-3CE22C09FBE0}" presName="sibTrans" presStyleLbl="sibTrans2D1" presStyleIdx="0" presStyleCnt="0"/>
      <dgm:spPr/>
    </dgm:pt>
    <dgm:pt modelId="{7898E2EE-9C0A-4014-92C4-25DB2C57A550}" type="pres">
      <dgm:prSet presAssocID="{8B52CB9D-A69F-4CE1-B5B6-92F4432A6287}" presName="compNode" presStyleCnt="0"/>
      <dgm:spPr/>
    </dgm:pt>
    <dgm:pt modelId="{752CC0AA-12E3-4515-B945-F645C823B55D}" type="pres">
      <dgm:prSet presAssocID="{8B52CB9D-A69F-4CE1-B5B6-92F4432A6287}" presName="bkgdShape" presStyleLbl="node1" presStyleIdx="4" presStyleCnt="7"/>
      <dgm:spPr/>
    </dgm:pt>
    <dgm:pt modelId="{0966A758-9655-4A17-9F1A-A36B5DDA4270}" type="pres">
      <dgm:prSet presAssocID="{8B52CB9D-A69F-4CE1-B5B6-92F4432A6287}" presName="nodeTx" presStyleLbl="node1" presStyleIdx="4" presStyleCnt="7">
        <dgm:presLayoutVars>
          <dgm:bulletEnabled val="1"/>
        </dgm:presLayoutVars>
      </dgm:prSet>
      <dgm:spPr/>
    </dgm:pt>
    <dgm:pt modelId="{01F02796-B185-4486-935B-660F9287D517}" type="pres">
      <dgm:prSet presAssocID="{8B52CB9D-A69F-4CE1-B5B6-92F4432A6287}" presName="invisiNode" presStyleLbl="node1" presStyleIdx="4" presStyleCnt="7"/>
      <dgm:spPr/>
    </dgm:pt>
    <dgm:pt modelId="{A7E6A0CD-6557-464D-AA89-B11766482961}" type="pres">
      <dgm:prSet presAssocID="{8B52CB9D-A69F-4CE1-B5B6-92F4432A6287}" presName="imagNode"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A79F5896-6A40-428E-ADB1-2FE480579419}" type="pres">
      <dgm:prSet presAssocID="{877075CA-A26F-498A-A8D1-473C926CF4D8}" presName="sibTrans" presStyleLbl="sibTrans2D1" presStyleIdx="0" presStyleCnt="0"/>
      <dgm:spPr/>
    </dgm:pt>
    <dgm:pt modelId="{C9821FA5-9478-44C3-B666-32CEAA26445C}" type="pres">
      <dgm:prSet presAssocID="{52E0474C-7312-491D-9675-E75D500C3BDB}" presName="compNode" presStyleCnt="0"/>
      <dgm:spPr/>
    </dgm:pt>
    <dgm:pt modelId="{468AE2A8-D62C-4D7A-AF53-9BE2D0F316FF}" type="pres">
      <dgm:prSet presAssocID="{52E0474C-7312-491D-9675-E75D500C3BDB}" presName="bkgdShape" presStyleLbl="node1" presStyleIdx="5" presStyleCnt="7"/>
      <dgm:spPr/>
    </dgm:pt>
    <dgm:pt modelId="{36F74207-0206-4043-8563-C864AB5B3DF4}" type="pres">
      <dgm:prSet presAssocID="{52E0474C-7312-491D-9675-E75D500C3BDB}" presName="nodeTx" presStyleLbl="node1" presStyleIdx="5" presStyleCnt="7">
        <dgm:presLayoutVars>
          <dgm:bulletEnabled val="1"/>
        </dgm:presLayoutVars>
      </dgm:prSet>
      <dgm:spPr/>
    </dgm:pt>
    <dgm:pt modelId="{BA32C573-4044-4789-B363-76A86A740CC7}" type="pres">
      <dgm:prSet presAssocID="{52E0474C-7312-491D-9675-E75D500C3BDB}" presName="invisiNode" presStyleLbl="node1" presStyleIdx="5" presStyleCnt="7"/>
      <dgm:spPr/>
    </dgm:pt>
    <dgm:pt modelId="{23ACBCD6-E0AB-4481-BDCD-6A69E449ED7C}" type="pres">
      <dgm:prSet presAssocID="{52E0474C-7312-491D-9675-E75D500C3BDB}" presName="imagNode"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06756CF2-47CC-492F-891F-437CDE1E7F5B}" type="pres">
      <dgm:prSet presAssocID="{1FB43423-4B7A-42DA-982D-46F479B41B23}" presName="sibTrans" presStyleLbl="sibTrans2D1" presStyleIdx="0" presStyleCnt="0"/>
      <dgm:spPr/>
    </dgm:pt>
    <dgm:pt modelId="{969463B4-0511-4079-841E-D5BBC7BB76B9}" type="pres">
      <dgm:prSet presAssocID="{8E213983-0F98-4D53-AB4B-40E1072B7B0F}" presName="compNode" presStyleCnt="0"/>
      <dgm:spPr/>
    </dgm:pt>
    <dgm:pt modelId="{5E9FD75B-1509-49DB-A8CA-530767E55EDD}" type="pres">
      <dgm:prSet presAssocID="{8E213983-0F98-4D53-AB4B-40E1072B7B0F}" presName="bkgdShape" presStyleLbl="node1" presStyleIdx="6" presStyleCnt="7"/>
      <dgm:spPr/>
    </dgm:pt>
    <dgm:pt modelId="{B40BFDE4-A28B-4444-BAF0-EEB0C7D26B7A}" type="pres">
      <dgm:prSet presAssocID="{8E213983-0F98-4D53-AB4B-40E1072B7B0F}" presName="nodeTx" presStyleLbl="node1" presStyleIdx="6" presStyleCnt="7">
        <dgm:presLayoutVars>
          <dgm:bulletEnabled val="1"/>
        </dgm:presLayoutVars>
      </dgm:prSet>
      <dgm:spPr/>
    </dgm:pt>
    <dgm:pt modelId="{9E7AFA6C-C757-4D2E-88AA-CAF239CD2534}" type="pres">
      <dgm:prSet presAssocID="{8E213983-0F98-4D53-AB4B-40E1072B7B0F}" presName="invisiNode" presStyleLbl="node1" presStyleIdx="6" presStyleCnt="7"/>
      <dgm:spPr/>
    </dgm:pt>
    <dgm:pt modelId="{58E044FB-C4EC-4243-8CB4-D1AE67E736FD}" type="pres">
      <dgm:prSet presAssocID="{8E213983-0F98-4D53-AB4B-40E1072B7B0F}" presName="imagNode"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Lst>
  <dgm:cxnLst>
    <dgm:cxn modelId="{43899F10-0F42-41E6-AFC2-1D8341A9E797}" srcId="{C371BABA-705B-4E5A-BB9F-4B2CBC00EA98}" destId="{8E213983-0F98-4D53-AB4B-40E1072B7B0F}" srcOrd="6" destOrd="0" parTransId="{A00F0FBD-D36A-43CB-BF40-4E9869313432}" sibTransId="{44B595B7-3506-47F3-B2C0-B7A00A404633}"/>
    <dgm:cxn modelId="{18F0D010-066A-4491-AE6A-FD442D809D85}" type="presOf" srcId="{1FB43423-4B7A-42DA-982D-46F479B41B23}" destId="{06756CF2-47CC-492F-891F-437CDE1E7F5B}" srcOrd="0" destOrd="0" presId="urn:microsoft.com/office/officeart/2005/8/layout/hList7"/>
    <dgm:cxn modelId="{A79F8213-0807-4183-8647-A3CBB977016F}" type="presOf" srcId="{6971E5DB-7ACB-45F0-A525-8700EEB44B01}" destId="{4A88A584-3373-44C6-B499-3CBDD12ED33B}" srcOrd="0" destOrd="0" presId="urn:microsoft.com/office/officeart/2005/8/layout/hList7"/>
    <dgm:cxn modelId="{04BC1314-1DB5-49E4-9524-00F20085FD3B}" type="presOf" srcId="{B37D6928-1DAE-49E4-9BDE-AE7DF8FB0B8A}" destId="{6DE84DC5-513D-46D2-9AEA-978F9E83C68B}" srcOrd="0" destOrd="0" presId="urn:microsoft.com/office/officeart/2005/8/layout/hList7"/>
    <dgm:cxn modelId="{37A4CE1F-3865-4D65-AF00-A50478749BA8}" type="presOf" srcId="{8B52CB9D-A69F-4CE1-B5B6-92F4432A6287}" destId="{752CC0AA-12E3-4515-B945-F645C823B55D}" srcOrd="0" destOrd="0" presId="urn:microsoft.com/office/officeart/2005/8/layout/hList7"/>
    <dgm:cxn modelId="{D1B1602A-FFDB-461D-A689-919E2D0759C3}" type="presOf" srcId="{877075CA-A26F-498A-A8D1-473C926CF4D8}" destId="{A79F5896-6A40-428E-ADB1-2FE480579419}" srcOrd="0" destOrd="0" presId="urn:microsoft.com/office/officeart/2005/8/layout/hList7"/>
    <dgm:cxn modelId="{F69A822A-32B1-4BE0-B551-7C8E72FDB316}" srcId="{C371BABA-705B-4E5A-BB9F-4B2CBC00EA98}" destId="{52E0474C-7312-491D-9675-E75D500C3BDB}" srcOrd="5" destOrd="0" parTransId="{5F913635-34C7-44D7-89CD-01ABE319D65C}" sibTransId="{1FB43423-4B7A-42DA-982D-46F479B41B23}"/>
    <dgm:cxn modelId="{E2C77432-8552-44EF-9CB7-0267338CB16B}" type="presOf" srcId="{B3CE7437-4B10-4B16-8B86-61A4D02F7DE9}" destId="{69DD0A30-E144-4349-9C9B-74F4E46654F9}" srcOrd="0" destOrd="0" presId="urn:microsoft.com/office/officeart/2005/8/layout/hList7"/>
    <dgm:cxn modelId="{D481C93A-528B-4A92-8DE8-1BEF2F8C0F11}" type="presOf" srcId="{2AA28AC3-5E92-4881-8237-539D6F914495}" destId="{C829DDD6-4233-4F77-9EFE-3B28D467DC82}" srcOrd="1" destOrd="0" presId="urn:microsoft.com/office/officeart/2005/8/layout/hList7"/>
    <dgm:cxn modelId="{14EE1743-C25B-4B65-A120-8D193184555E}" srcId="{C371BABA-705B-4E5A-BB9F-4B2CBC00EA98}" destId="{2AA28AC3-5E92-4881-8237-539D6F914495}" srcOrd="1" destOrd="0" parTransId="{7B3BC41E-714F-440A-8ED2-980B4B3E559A}" sibTransId="{B37D6928-1DAE-49E4-9BDE-AE7DF8FB0B8A}"/>
    <dgm:cxn modelId="{2DE5DB45-17D5-47DD-A92E-1DB0F5EAE3E1}" srcId="{C371BABA-705B-4E5A-BB9F-4B2CBC00EA98}" destId="{B3CE7437-4B10-4B16-8B86-61A4D02F7DE9}" srcOrd="2" destOrd="0" parTransId="{1090D06D-C183-4D58-B7B4-F7FAD435E249}" sibTransId="{6971E5DB-7ACB-45F0-A525-8700EEB44B01}"/>
    <dgm:cxn modelId="{760D394A-5711-4B9E-922F-60276F8C4D3C}" type="presOf" srcId="{9455357F-4BAA-40A9-8151-897208725DF4}" destId="{AEDF8720-4690-46C0-A8A9-A13DAD0B230E}" srcOrd="1" destOrd="0" presId="urn:microsoft.com/office/officeart/2005/8/layout/hList7"/>
    <dgm:cxn modelId="{79918D4D-5CC6-4031-814A-5DBF14F66617}" type="presOf" srcId="{8E213983-0F98-4D53-AB4B-40E1072B7B0F}" destId="{B40BFDE4-A28B-4444-BAF0-EEB0C7D26B7A}" srcOrd="1" destOrd="0" presId="urn:microsoft.com/office/officeart/2005/8/layout/hList7"/>
    <dgm:cxn modelId="{2BCD6455-634C-427F-A684-5BDE9C115D47}" type="presOf" srcId="{9C2B0218-74DE-4D71-A98D-FBB94B74DC93}" destId="{8FBC8EBF-9D24-4E2E-83A4-2977D4836E0B}" srcOrd="1" destOrd="0" presId="urn:microsoft.com/office/officeart/2005/8/layout/hList7"/>
    <dgm:cxn modelId="{59C20A6B-431D-409C-9353-A5A4ADE90473}" srcId="{C371BABA-705B-4E5A-BB9F-4B2CBC00EA98}" destId="{9C2B0218-74DE-4D71-A98D-FBB94B74DC93}" srcOrd="3" destOrd="0" parTransId="{7D0DAAFE-2B72-43A1-9D69-DAAC28F5837F}" sibTransId="{D9F4DA6F-3659-48AF-A995-3CE22C09FBE0}"/>
    <dgm:cxn modelId="{DB473185-E6DC-4255-9A48-89C4B74F626E}" type="presOf" srcId="{52E0474C-7312-491D-9675-E75D500C3BDB}" destId="{468AE2A8-D62C-4D7A-AF53-9BE2D0F316FF}" srcOrd="0" destOrd="0" presId="urn:microsoft.com/office/officeart/2005/8/layout/hList7"/>
    <dgm:cxn modelId="{FBE5A386-DC33-46C4-8D1F-B0D3D0D9A499}" type="presOf" srcId="{8B52CB9D-A69F-4CE1-B5B6-92F4432A6287}" destId="{0966A758-9655-4A17-9F1A-A36B5DDA4270}" srcOrd="1" destOrd="0" presId="urn:microsoft.com/office/officeart/2005/8/layout/hList7"/>
    <dgm:cxn modelId="{ABFEA395-4663-45D2-AC80-E0D2E8B5259B}" type="presOf" srcId="{B3CE7437-4B10-4B16-8B86-61A4D02F7DE9}" destId="{B1CE91E8-DD95-460E-A874-A9C4865B5B26}" srcOrd="1" destOrd="0" presId="urn:microsoft.com/office/officeart/2005/8/layout/hList7"/>
    <dgm:cxn modelId="{07559D96-B72D-46A8-80A2-71092F40E321}" srcId="{C371BABA-705B-4E5A-BB9F-4B2CBC00EA98}" destId="{9455357F-4BAA-40A9-8151-897208725DF4}" srcOrd="0" destOrd="0" parTransId="{68EC6772-87D6-44A1-B1E5-E99ABCC2401A}" sibTransId="{60822EB1-3CE0-4466-B38F-3F107C529562}"/>
    <dgm:cxn modelId="{9500819B-0D7D-49F8-869C-C069944B2E5A}" type="presOf" srcId="{52E0474C-7312-491D-9675-E75D500C3BDB}" destId="{36F74207-0206-4043-8563-C864AB5B3DF4}" srcOrd="1" destOrd="0" presId="urn:microsoft.com/office/officeart/2005/8/layout/hList7"/>
    <dgm:cxn modelId="{A14FE7B2-FFC8-47CC-85BD-8F784CBD41AE}" type="presOf" srcId="{9455357F-4BAA-40A9-8151-897208725DF4}" destId="{CC4C8B6E-8715-4CD2-8E50-4EF8B5CAAA2C}" srcOrd="0" destOrd="0" presId="urn:microsoft.com/office/officeart/2005/8/layout/hList7"/>
    <dgm:cxn modelId="{FBFFC4B5-9C92-4535-8A25-DBBB785F9280}" type="presOf" srcId="{60822EB1-3CE0-4466-B38F-3F107C529562}" destId="{780DC465-2E13-48D4-BE09-A81897B38F04}" srcOrd="0" destOrd="0" presId="urn:microsoft.com/office/officeart/2005/8/layout/hList7"/>
    <dgm:cxn modelId="{8FC1F3C7-1DEE-4960-9D4C-10068D1B1DFE}" type="presOf" srcId="{8E213983-0F98-4D53-AB4B-40E1072B7B0F}" destId="{5E9FD75B-1509-49DB-A8CA-530767E55EDD}" srcOrd="0" destOrd="0" presId="urn:microsoft.com/office/officeart/2005/8/layout/hList7"/>
    <dgm:cxn modelId="{90CC36CA-F170-46BA-AF23-406841BB315E}" type="presOf" srcId="{D9F4DA6F-3659-48AF-A995-3CE22C09FBE0}" destId="{34846053-A38C-45F1-9571-E1175FFAE6FB}" srcOrd="0" destOrd="0" presId="urn:microsoft.com/office/officeart/2005/8/layout/hList7"/>
    <dgm:cxn modelId="{9ECD8ECA-5298-454F-8C2D-F4D61A6B6BB7}" srcId="{C371BABA-705B-4E5A-BB9F-4B2CBC00EA98}" destId="{8B52CB9D-A69F-4CE1-B5B6-92F4432A6287}" srcOrd="4" destOrd="0" parTransId="{36FE8FE0-D161-459F-8537-834A1BB888F6}" sibTransId="{877075CA-A26F-498A-A8D1-473C926CF4D8}"/>
    <dgm:cxn modelId="{164EC0CA-35B3-4416-A7B4-FEE48C3DD20D}" type="presOf" srcId="{9C2B0218-74DE-4D71-A98D-FBB94B74DC93}" destId="{963810D7-6057-472D-892E-5F9DC3E00DB5}" srcOrd="0" destOrd="0" presId="urn:microsoft.com/office/officeart/2005/8/layout/hList7"/>
    <dgm:cxn modelId="{00AF40DF-8D6B-4A53-A293-3FA24139FDA5}" type="presOf" srcId="{2AA28AC3-5E92-4881-8237-539D6F914495}" destId="{91CB74ED-191D-4EDE-BD98-454F7916CE44}" srcOrd="0" destOrd="0" presId="urn:microsoft.com/office/officeart/2005/8/layout/hList7"/>
    <dgm:cxn modelId="{744798E5-62AF-4B58-BB33-9530AD85B2BC}" type="presOf" srcId="{C371BABA-705B-4E5A-BB9F-4B2CBC00EA98}" destId="{BD64596F-22DF-49E3-8B66-D3195C146391}" srcOrd="0" destOrd="0" presId="urn:microsoft.com/office/officeart/2005/8/layout/hList7"/>
    <dgm:cxn modelId="{50A0C8F3-C3A4-49CF-904D-8C735C9A59A8}" type="presParOf" srcId="{BD64596F-22DF-49E3-8B66-D3195C146391}" destId="{B6CFD0F4-6A9F-452C-8BA2-632EA9F52580}" srcOrd="0" destOrd="0" presId="urn:microsoft.com/office/officeart/2005/8/layout/hList7"/>
    <dgm:cxn modelId="{12865D5E-7C4F-45DB-B38A-005E08CAB4A1}" type="presParOf" srcId="{BD64596F-22DF-49E3-8B66-D3195C146391}" destId="{88C96786-12D1-4F74-B051-A097C9C78223}" srcOrd="1" destOrd="0" presId="urn:microsoft.com/office/officeart/2005/8/layout/hList7"/>
    <dgm:cxn modelId="{091DF83B-267D-48E9-8992-CA60E3AAF7D4}" type="presParOf" srcId="{88C96786-12D1-4F74-B051-A097C9C78223}" destId="{C54FA7B7-0892-4285-89AE-45D451F8A69A}" srcOrd="0" destOrd="0" presId="urn:microsoft.com/office/officeart/2005/8/layout/hList7"/>
    <dgm:cxn modelId="{102ED9C8-726B-4691-8F74-D90F85FED335}" type="presParOf" srcId="{C54FA7B7-0892-4285-89AE-45D451F8A69A}" destId="{CC4C8B6E-8715-4CD2-8E50-4EF8B5CAAA2C}" srcOrd="0" destOrd="0" presId="urn:microsoft.com/office/officeart/2005/8/layout/hList7"/>
    <dgm:cxn modelId="{A2B8710B-A373-4294-9F53-ED473F68E361}" type="presParOf" srcId="{C54FA7B7-0892-4285-89AE-45D451F8A69A}" destId="{AEDF8720-4690-46C0-A8A9-A13DAD0B230E}" srcOrd="1" destOrd="0" presId="urn:microsoft.com/office/officeart/2005/8/layout/hList7"/>
    <dgm:cxn modelId="{5B3FD04A-06C8-4FED-9C4C-4D7100620DEC}" type="presParOf" srcId="{C54FA7B7-0892-4285-89AE-45D451F8A69A}" destId="{799A9F7A-8271-4E1E-BF0A-093ED6222E6A}" srcOrd="2" destOrd="0" presId="urn:microsoft.com/office/officeart/2005/8/layout/hList7"/>
    <dgm:cxn modelId="{18D3FDB2-DC78-46BC-BB3E-A46D70F8E61A}" type="presParOf" srcId="{C54FA7B7-0892-4285-89AE-45D451F8A69A}" destId="{B8F04951-6DEC-4AB6-961D-607E56A85520}" srcOrd="3" destOrd="0" presId="urn:microsoft.com/office/officeart/2005/8/layout/hList7"/>
    <dgm:cxn modelId="{437FC34C-4C68-408E-BA53-2C4E0C3FE756}" type="presParOf" srcId="{88C96786-12D1-4F74-B051-A097C9C78223}" destId="{780DC465-2E13-48D4-BE09-A81897B38F04}" srcOrd="1" destOrd="0" presId="urn:microsoft.com/office/officeart/2005/8/layout/hList7"/>
    <dgm:cxn modelId="{3A45347F-4B8C-4A4F-9A05-15ECDE917911}" type="presParOf" srcId="{88C96786-12D1-4F74-B051-A097C9C78223}" destId="{3AF168FB-4D6C-440E-A9FE-1D80F6BECFCE}" srcOrd="2" destOrd="0" presId="urn:microsoft.com/office/officeart/2005/8/layout/hList7"/>
    <dgm:cxn modelId="{B761F995-EFC8-48F1-A2DC-D0D0C0A7D813}" type="presParOf" srcId="{3AF168FB-4D6C-440E-A9FE-1D80F6BECFCE}" destId="{91CB74ED-191D-4EDE-BD98-454F7916CE44}" srcOrd="0" destOrd="0" presId="urn:microsoft.com/office/officeart/2005/8/layout/hList7"/>
    <dgm:cxn modelId="{AB8DC500-1C5D-44B4-A35C-8BB2C3FEAA7E}" type="presParOf" srcId="{3AF168FB-4D6C-440E-A9FE-1D80F6BECFCE}" destId="{C829DDD6-4233-4F77-9EFE-3B28D467DC82}" srcOrd="1" destOrd="0" presId="urn:microsoft.com/office/officeart/2005/8/layout/hList7"/>
    <dgm:cxn modelId="{57B2B32A-29EA-4548-9F84-BBB405D8A8F6}" type="presParOf" srcId="{3AF168FB-4D6C-440E-A9FE-1D80F6BECFCE}" destId="{462F49FE-CC24-4DAA-8B99-6F7A3A0FF3BF}" srcOrd="2" destOrd="0" presId="urn:microsoft.com/office/officeart/2005/8/layout/hList7"/>
    <dgm:cxn modelId="{179E2882-A7AA-4C49-B9D2-95DC5211461C}" type="presParOf" srcId="{3AF168FB-4D6C-440E-A9FE-1D80F6BECFCE}" destId="{F5852AFF-75A2-44FE-ABB2-2AB2CBB8C8C8}" srcOrd="3" destOrd="0" presId="urn:microsoft.com/office/officeart/2005/8/layout/hList7"/>
    <dgm:cxn modelId="{388A95AD-B33E-4AAB-BC26-7A838ECA4F2F}" type="presParOf" srcId="{88C96786-12D1-4F74-B051-A097C9C78223}" destId="{6DE84DC5-513D-46D2-9AEA-978F9E83C68B}" srcOrd="3" destOrd="0" presId="urn:microsoft.com/office/officeart/2005/8/layout/hList7"/>
    <dgm:cxn modelId="{9FC414FA-3AB7-48DB-B544-6BA78E282BA4}" type="presParOf" srcId="{88C96786-12D1-4F74-B051-A097C9C78223}" destId="{07ACE92B-587C-405E-9041-FFA6547D176B}" srcOrd="4" destOrd="0" presId="urn:microsoft.com/office/officeart/2005/8/layout/hList7"/>
    <dgm:cxn modelId="{9BAEB8C5-D80C-40D0-AD04-ADA7CD127E7D}" type="presParOf" srcId="{07ACE92B-587C-405E-9041-FFA6547D176B}" destId="{69DD0A30-E144-4349-9C9B-74F4E46654F9}" srcOrd="0" destOrd="0" presId="urn:microsoft.com/office/officeart/2005/8/layout/hList7"/>
    <dgm:cxn modelId="{38B7CC63-3E50-4CC4-A64F-2E675375A375}" type="presParOf" srcId="{07ACE92B-587C-405E-9041-FFA6547D176B}" destId="{B1CE91E8-DD95-460E-A874-A9C4865B5B26}" srcOrd="1" destOrd="0" presId="urn:microsoft.com/office/officeart/2005/8/layout/hList7"/>
    <dgm:cxn modelId="{052CDA9D-884D-40FD-858C-B653DA4D03F6}" type="presParOf" srcId="{07ACE92B-587C-405E-9041-FFA6547D176B}" destId="{99A3D0D2-2534-4229-97C8-3FE8EA199535}" srcOrd="2" destOrd="0" presId="urn:microsoft.com/office/officeart/2005/8/layout/hList7"/>
    <dgm:cxn modelId="{33C7B05A-41CC-4A4D-860A-8A04FADD938C}" type="presParOf" srcId="{07ACE92B-587C-405E-9041-FFA6547D176B}" destId="{C76DE257-584E-42AD-B0E3-0C6FD1348D86}" srcOrd="3" destOrd="0" presId="urn:microsoft.com/office/officeart/2005/8/layout/hList7"/>
    <dgm:cxn modelId="{2521A2BD-18D3-405D-9F95-448F1032EA7C}" type="presParOf" srcId="{88C96786-12D1-4F74-B051-A097C9C78223}" destId="{4A88A584-3373-44C6-B499-3CBDD12ED33B}" srcOrd="5" destOrd="0" presId="urn:microsoft.com/office/officeart/2005/8/layout/hList7"/>
    <dgm:cxn modelId="{B1754496-E51F-437B-B8B3-DAC49DA0C0DA}" type="presParOf" srcId="{88C96786-12D1-4F74-B051-A097C9C78223}" destId="{E12503B1-5271-417B-BABC-1683DD8E00AF}" srcOrd="6" destOrd="0" presId="urn:microsoft.com/office/officeart/2005/8/layout/hList7"/>
    <dgm:cxn modelId="{CBF10870-C796-402E-B125-DEA3C80831FA}" type="presParOf" srcId="{E12503B1-5271-417B-BABC-1683DD8E00AF}" destId="{963810D7-6057-472D-892E-5F9DC3E00DB5}" srcOrd="0" destOrd="0" presId="urn:microsoft.com/office/officeart/2005/8/layout/hList7"/>
    <dgm:cxn modelId="{090FE428-0DEC-4F48-B3B2-4A4D9A101131}" type="presParOf" srcId="{E12503B1-5271-417B-BABC-1683DD8E00AF}" destId="{8FBC8EBF-9D24-4E2E-83A4-2977D4836E0B}" srcOrd="1" destOrd="0" presId="urn:microsoft.com/office/officeart/2005/8/layout/hList7"/>
    <dgm:cxn modelId="{8664EC9A-28FB-47F7-A783-DFD31BBCFF28}" type="presParOf" srcId="{E12503B1-5271-417B-BABC-1683DD8E00AF}" destId="{0CAE9CA3-4E3F-4811-B3BA-7AFFB54E2E7B}" srcOrd="2" destOrd="0" presId="urn:microsoft.com/office/officeart/2005/8/layout/hList7"/>
    <dgm:cxn modelId="{8455743D-A5E9-4D27-8FFC-409FE9F2E5EC}" type="presParOf" srcId="{E12503B1-5271-417B-BABC-1683DD8E00AF}" destId="{3227D62E-1DFB-4B62-8A0C-A826574924ED}" srcOrd="3" destOrd="0" presId="urn:microsoft.com/office/officeart/2005/8/layout/hList7"/>
    <dgm:cxn modelId="{5255E9CF-54B9-4E0E-A8A4-BAA2ADDB2757}" type="presParOf" srcId="{88C96786-12D1-4F74-B051-A097C9C78223}" destId="{34846053-A38C-45F1-9571-E1175FFAE6FB}" srcOrd="7" destOrd="0" presId="urn:microsoft.com/office/officeart/2005/8/layout/hList7"/>
    <dgm:cxn modelId="{893B3A31-B37F-4779-B7DA-7BC491A220CB}" type="presParOf" srcId="{88C96786-12D1-4F74-B051-A097C9C78223}" destId="{7898E2EE-9C0A-4014-92C4-25DB2C57A550}" srcOrd="8" destOrd="0" presId="urn:microsoft.com/office/officeart/2005/8/layout/hList7"/>
    <dgm:cxn modelId="{FC9BF263-6EA2-4E9C-8192-31E086E1E08D}" type="presParOf" srcId="{7898E2EE-9C0A-4014-92C4-25DB2C57A550}" destId="{752CC0AA-12E3-4515-B945-F645C823B55D}" srcOrd="0" destOrd="0" presId="urn:microsoft.com/office/officeart/2005/8/layout/hList7"/>
    <dgm:cxn modelId="{941ED3E0-586D-4ECF-BF2F-8017007E228A}" type="presParOf" srcId="{7898E2EE-9C0A-4014-92C4-25DB2C57A550}" destId="{0966A758-9655-4A17-9F1A-A36B5DDA4270}" srcOrd="1" destOrd="0" presId="urn:microsoft.com/office/officeart/2005/8/layout/hList7"/>
    <dgm:cxn modelId="{870ED9FA-89D2-49D9-8872-A4E9B8F116C5}" type="presParOf" srcId="{7898E2EE-9C0A-4014-92C4-25DB2C57A550}" destId="{01F02796-B185-4486-935B-660F9287D517}" srcOrd="2" destOrd="0" presId="urn:microsoft.com/office/officeart/2005/8/layout/hList7"/>
    <dgm:cxn modelId="{BF6FD858-DF38-4487-A8F4-AA4E9DD87E3A}" type="presParOf" srcId="{7898E2EE-9C0A-4014-92C4-25DB2C57A550}" destId="{A7E6A0CD-6557-464D-AA89-B11766482961}" srcOrd="3" destOrd="0" presId="urn:microsoft.com/office/officeart/2005/8/layout/hList7"/>
    <dgm:cxn modelId="{AC44C164-3AD3-4C9F-9272-81325D60DD9C}" type="presParOf" srcId="{88C96786-12D1-4F74-B051-A097C9C78223}" destId="{A79F5896-6A40-428E-ADB1-2FE480579419}" srcOrd="9" destOrd="0" presId="urn:microsoft.com/office/officeart/2005/8/layout/hList7"/>
    <dgm:cxn modelId="{EE86F55A-E95E-4016-9708-EC6088E2504E}" type="presParOf" srcId="{88C96786-12D1-4F74-B051-A097C9C78223}" destId="{C9821FA5-9478-44C3-B666-32CEAA26445C}" srcOrd="10" destOrd="0" presId="urn:microsoft.com/office/officeart/2005/8/layout/hList7"/>
    <dgm:cxn modelId="{FD679C0C-BB22-4632-9DEB-900A3CBDB364}" type="presParOf" srcId="{C9821FA5-9478-44C3-B666-32CEAA26445C}" destId="{468AE2A8-D62C-4D7A-AF53-9BE2D0F316FF}" srcOrd="0" destOrd="0" presId="urn:microsoft.com/office/officeart/2005/8/layout/hList7"/>
    <dgm:cxn modelId="{40561B3B-8D27-43C7-A3DD-F8D59EF34A50}" type="presParOf" srcId="{C9821FA5-9478-44C3-B666-32CEAA26445C}" destId="{36F74207-0206-4043-8563-C864AB5B3DF4}" srcOrd="1" destOrd="0" presId="urn:microsoft.com/office/officeart/2005/8/layout/hList7"/>
    <dgm:cxn modelId="{D2DAF30C-5A3F-456B-914D-CFCC657040FE}" type="presParOf" srcId="{C9821FA5-9478-44C3-B666-32CEAA26445C}" destId="{BA32C573-4044-4789-B363-76A86A740CC7}" srcOrd="2" destOrd="0" presId="urn:microsoft.com/office/officeart/2005/8/layout/hList7"/>
    <dgm:cxn modelId="{1E328525-3B3D-4A67-857D-6916F5B2B131}" type="presParOf" srcId="{C9821FA5-9478-44C3-B666-32CEAA26445C}" destId="{23ACBCD6-E0AB-4481-BDCD-6A69E449ED7C}" srcOrd="3" destOrd="0" presId="urn:microsoft.com/office/officeart/2005/8/layout/hList7"/>
    <dgm:cxn modelId="{DF651F5E-30FD-45A2-93DA-06F5C86A20A1}" type="presParOf" srcId="{88C96786-12D1-4F74-B051-A097C9C78223}" destId="{06756CF2-47CC-492F-891F-437CDE1E7F5B}" srcOrd="11" destOrd="0" presId="urn:microsoft.com/office/officeart/2005/8/layout/hList7"/>
    <dgm:cxn modelId="{9AE42478-8B10-4B90-AEC9-BACD3B695F5E}" type="presParOf" srcId="{88C96786-12D1-4F74-B051-A097C9C78223}" destId="{969463B4-0511-4079-841E-D5BBC7BB76B9}" srcOrd="12" destOrd="0" presId="urn:microsoft.com/office/officeart/2005/8/layout/hList7"/>
    <dgm:cxn modelId="{6DE74017-D974-4ECB-89D3-B14B54B3E404}" type="presParOf" srcId="{969463B4-0511-4079-841E-D5BBC7BB76B9}" destId="{5E9FD75B-1509-49DB-A8CA-530767E55EDD}" srcOrd="0" destOrd="0" presId="urn:microsoft.com/office/officeart/2005/8/layout/hList7"/>
    <dgm:cxn modelId="{0C26BCBD-0F89-4A19-974D-86755AD23B3E}" type="presParOf" srcId="{969463B4-0511-4079-841E-D5BBC7BB76B9}" destId="{B40BFDE4-A28B-4444-BAF0-EEB0C7D26B7A}" srcOrd="1" destOrd="0" presId="urn:microsoft.com/office/officeart/2005/8/layout/hList7"/>
    <dgm:cxn modelId="{03A45F21-4A60-4986-92C4-F2126FCA5B10}" type="presParOf" srcId="{969463B4-0511-4079-841E-D5BBC7BB76B9}" destId="{9E7AFA6C-C757-4D2E-88AA-CAF239CD2534}" srcOrd="2" destOrd="0" presId="urn:microsoft.com/office/officeart/2005/8/layout/hList7"/>
    <dgm:cxn modelId="{57C6E193-6C58-4DCA-9F75-BF8428053568}" type="presParOf" srcId="{969463B4-0511-4079-841E-D5BBC7BB76B9}" destId="{58E044FB-C4EC-4243-8CB4-D1AE67E736F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95938-472E-4BAB-BA19-FC482EB468D9}">
      <dsp:nvSpPr>
        <dsp:cNvPr id="0" name=""/>
        <dsp:cNvSpPr/>
      </dsp:nvSpPr>
      <dsp:spPr>
        <a:xfrm>
          <a:off x="2430" y="0"/>
          <a:ext cx="1458468" cy="2031814"/>
        </a:xfrm>
        <a:prstGeom prst="upArrow">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DCFC61-FE64-4CD3-B054-BF4E595836F7}">
      <dsp:nvSpPr>
        <dsp:cNvPr id="0" name=""/>
        <dsp:cNvSpPr/>
      </dsp:nvSpPr>
      <dsp:spPr>
        <a:xfrm>
          <a:off x="1504652" y="0"/>
          <a:ext cx="2474976" cy="2031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marL="0" lvl="0" indent="0" algn="l" defTabSz="1333500">
            <a:lnSpc>
              <a:spcPct val="90000"/>
            </a:lnSpc>
            <a:spcBef>
              <a:spcPct val="0"/>
            </a:spcBef>
            <a:spcAft>
              <a:spcPct val="35000"/>
            </a:spcAft>
            <a:buNone/>
          </a:pPr>
          <a:r>
            <a:rPr lang="en-US" sz="3000" kern="1200" dirty="0"/>
            <a:t>Stress</a:t>
          </a:r>
        </a:p>
      </dsp:txBody>
      <dsp:txXfrm>
        <a:off x="1504652" y="0"/>
        <a:ext cx="2474976" cy="2031814"/>
      </dsp:txXfrm>
    </dsp:sp>
    <dsp:sp modelId="{066B20F7-DBFF-4032-B50B-E7E001B6F4D4}">
      <dsp:nvSpPr>
        <dsp:cNvPr id="0" name=""/>
        <dsp:cNvSpPr/>
      </dsp:nvSpPr>
      <dsp:spPr>
        <a:xfrm>
          <a:off x="439971" y="2201132"/>
          <a:ext cx="1458468" cy="2031814"/>
        </a:xfrm>
        <a:prstGeom prst="downArrow">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EC194-6A43-40E2-A632-9562D1EE72BA}">
      <dsp:nvSpPr>
        <dsp:cNvPr id="0" name=""/>
        <dsp:cNvSpPr/>
      </dsp:nvSpPr>
      <dsp:spPr>
        <a:xfrm>
          <a:off x="1942193" y="2201132"/>
          <a:ext cx="2474976" cy="2031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marL="0" lvl="0" indent="0" algn="l" defTabSz="1333500">
            <a:lnSpc>
              <a:spcPct val="90000"/>
            </a:lnSpc>
            <a:spcBef>
              <a:spcPct val="0"/>
            </a:spcBef>
            <a:spcAft>
              <a:spcPct val="35000"/>
            </a:spcAft>
            <a:buNone/>
          </a:pPr>
          <a:r>
            <a:rPr lang="en-US" sz="3000" kern="1200" dirty="0"/>
            <a:t>Performance</a:t>
          </a:r>
        </a:p>
      </dsp:txBody>
      <dsp:txXfrm>
        <a:off x="1942193" y="2201132"/>
        <a:ext cx="2474976" cy="2031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6F0A0-9274-471B-928C-EC9A6B16144C}">
      <dsp:nvSpPr>
        <dsp:cNvPr id="0" name=""/>
        <dsp:cNvSpPr/>
      </dsp:nvSpPr>
      <dsp:spPr>
        <a:xfrm rot="10800000">
          <a:off x="0" y="0"/>
          <a:ext cx="3657600" cy="666750"/>
        </a:xfrm>
        <a:prstGeom prst="trapezoid">
          <a:avLst>
            <a:gd name="adj" fmla="val 68571"/>
          </a:avLst>
        </a:prstGeom>
        <a:solidFill>
          <a:srgbClr val="2821AF">
            <a:alpha val="5215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Cognition</a:t>
          </a:r>
        </a:p>
      </dsp:txBody>
      <dsp:txXfrm rot="-10800000">
        <a:off x="640079" y="0"/>
        <a:ext cx="2377440" cy="666750"/>
      </dsp:txXfrm>
    </dsp:sp>
    <dsp:sp modelId="{468E7031-378B-487E-BBE7-27AB57CC6A60}">
      <dsp:nvSpPr>
        <dsp:cNvPr id="0" name=""/>
        <dsp:cNvSpPr/>
      </dsp:nvSpPr>
      <dsp:spPr>
        <a:xfrm rot="10800000">
          <a:off x="395423" y="666749"/>
          <a:ext cx="2743200" cy="666750"/>
        </a:xfrm>
        <a:prstGeom prst="trapezoid">
          <a:avLst>
            <a:gd name="adj" fmla="val 68571"/>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Social/ Emotional</a:t>
          </a:r>
        </a:p>
      </dsp:txBody>
      <dsp:txXfrm rot="-10800000">
        <a:off x="875483" y="666749"/>
        <a:ext cx="1783080" cy="666750"/>
      </dsp:txXfrm>
    </dsp:sp>
    <dsp:sp modelId="{A6B497E3-1EBD-4C2F-834B-6EB5D24E9D00}">
      <dsp:nvSpPr>
        <dsp:cNvPr id="0" name=""/>
        <dsp:cNvSpPr/>
      </dsp:nvSpPr>
      <dsp:spPr>
        <a:xfrm rot="10800000">
          <a:off x="878500" y="1294281"/>
          <a:ext cx="1828800" cy="666750"/>
        </a:xfrm>
        <a:prstGeom prst="trapezoid">
          <a:avLst>
            <a:gd name="adj" fmla="val 68571"/>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Regulation</a:t>
          </a:r>
        </a:p>
      </dsp:txBody>
      <dsp:txXfrm rot="-10800000">
        <a:off x="1198540" y="1294281"/>
        <a:ext cx="1188720" cy="666750"/>
      </dsp:txXfrm>
    </dsp:sp>
    <dsp:sp modelId="{50E60C1A-FF97-4162-8A78-DFC3B9888563}">
      <dsp:nvSpPr>
        <dsp:cNvPr id="0" name=""/>
        <dsp:cNvSpPr/>
      </dsp:nvSpPr>
      <dsp:spPr>
        <a:xfrm rot="10800000">
          <a:off x="1287616" y="1921806"/>
          <a:ext cx="938329" cy="666750"/>
        </a:xfrm>
        <a:prstGeom prst="trapezoid">
          <a:avLst>
            <a:gd name="adj" fmla="val 68571"/>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Survival</a:t>
          </a:r>
        </a:p>
      </dsp:txBody>
      <dsp:txXfrm rot="-10800000">
        <a:off x="1287616" y="1921806"/>
        <a:ext cx="938329" cy="666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F547F-5D3A-4C2D-B804-FEB0E6A79470}">
      <dsp:nvSpPr>
        <dsp:cNvPr id="0" name=""/>
        <dsp:cNvSpPr/>
      </dsp:nvSpPr>
      <dsp:spPr>
        <a:xfrm>
          <a:off x="1676398" y="76201"/>
          <a:ext cx="1066803" cy="647700"/>
        </a:xfrm>
        <a:prstGeom prst="trapezoid">
          <a:avLst>
            <a:gd name="adj" fmla="val 85294"/>
          </a:avLst>
        </a:prstGeom>
        <a:solidFill>
          <a:srgbClr val="2821AF">
            <a:tint val="66000"/>
            <a:satMod val="16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Cognition</a:t>
          </a:r>
        </a:p>
      </dsp:txBody>
      <dsp:txXfrm>
        <a:off x="1676398" y="76201"/>
        <a:ext cx="1066803" cy="647700"/>
      </dsp:txXfrm>
    </dsp:sp>
    <dsp:sp modelId="{8E50C677-4779-47B1-9AB8-DB52528C9F0D}">
      <dsp:nvSpPr>
        <dsp:cNvPr id="0" name=""/>
        <dsp:cNvSpPr/>
      </dsp:nvSpPr>
      <dsp:spPr>
        <a:xfrm>
          <a:off x="1143008" y="685797"/>
          <a:ext cx="2106536" cy="647700"/>
        </a:xfrm>
        <a:prstGeom prst="trapezoid">
          <a:avLst>
            <a:gd name="adj" fmla="val 85294"/>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Social/ Emotional</a:t>
          </a:r>
        </a:p>
      </dsp:txBody>
      <dsp:txXfrm>
        <a:off x="1511651" y="685797"/>
        <a:ext cx="1369248" cy="647700"/>
      </dsp:txXfrm>
    </dsp:sp>
    <dsp:sp modelId="{6674834C-0232-45DB-8018-6E22FA1BAFE9}">
      <dsp:nvSpPr>
        <dsp:cNvPr id="0" name=""/>
        <dsp:cNvSpPr/>
      </dsp:nvSpPr>
      <dsp:spPr>
        <a:xfrm>
          <a:off x="529678" y="1340071"/>
          <a:ext cx="3263056" cy="647700"/>
        </a:xfrm>
        <a:prstGeom prst="trapezoid">
          <a:avLst>
            <a:gd name="adj" fmla="val 85294"/>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Regulation</a:t>
          </a:r>
        </a:p>
      </dsp:txBody>
      <dsp:txXfrm>
        <a:off x="1100712" y="1340071"/>
        <a:ext cx="2120987" cy="647700"/>
      </dsp:txXfrm>
    </dsp:sp>
    <dsp:sp modelId="{CCD7D372-EBDD-4527-AA77-5E90F6C0EC43}">
      <dsp:nvSpPr>
        <dsp:cNvPr id="0" name=""/>
        <dsp:cNvSpPr/>
      </dsp:nvSpPr>
      <dsp:spPr>
        <a:xfrm>
          <a:off x="64062" y="1943099"/>
          <a:ext cx="4291475" cy="647700"/>
        </a:xfrm>
        <a:prstGeom prst="trapezoid">
          <a:avLst>
            <a:gd name="adj" fmla="val 85294"/>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Survival</a:t>
          </a:r>
        </a:p>
      </dsp:txBody>
      <dsp:txXfrm>
        <a:off x="815070" y="1943099"/>
        <a:ext cx="2789459" cy="647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4B788-180A-41A7-8C5B-0CE6BD195BCC}">
      <dsp:nvSpPr>
        <dsp:cNvPr id="0" name=""/>
        <dsp:cNvSpPr/>
      </dsp:nvSpPr>
      <dsp:spPr>
        <a:xfrm>
          <a:off x="0" y="532997"/>
          <a:ext cx="9034915"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5D2DAB-DE6E-4FFF-AD5F-7BD929B99435}">
      <dsp:nvSpPr>
        <dsp:cNvPr id="0" name=""/>
        <dsp:cNvSpPr/>
      </dsp:nvSpPr>
      <dsp:spPr>
        <a:xfrm>
          <a:off x="451745" y="60677"/>
          <a:ext cx="632444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49" tIns="0" rIns="239049" bIns="0" numCol="1" spcCol="1270" anchor="ctr" anchorCtr="0">
          <a:noAutofit/>
        </a:bodyPr>
        <a:lstStyle/>
        <a:p>
          <a:pPr marL="0" lvl="0" indent="0" algn="l" defTabSz="1422400">
            <a:lnSpc>
              <a:spcPct val="90000"/>
            </a:lnSpc>
            <a:spcBef>
              <a:spcPct val="0"/>
            </a:spcBef>
            <a:spcAft>
              <a:spcPct val="35000"/>
            </a:spcAft>
            <a:buNone/>
          </a:pPr>
          <a:r>
            <a:rPr lang="en-US" sz="3200" kern="1200" dirty="0"/>
            <a:t>Seeking Attention</a:t>
          </a:r>
        </a:p>
      </dsp:txBody>
      <dsp:txXfrm>
        <a:off x="497859" y="106791"/>
        <a:ext cx="6232212" cy="852412"/>
      </dsp:txXfrm>
    </dsp:sp>
    <dsp:sp modelId="{B38CF04C-B608-4666-AF34-18D719D73BDC}">
      <dsp:nvSpPr>
        <dsp:cNvPr id="0" name=""/>
        <dsp:cNvSpPr/>
      </dsp:nvSpPr>
      <dsp:spPr>
        <a:xfrm>
          <a:off x="0" y="1984517"/>
          <a:ext cx="9034915"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A2ECC9-49C4-40C3-842A-2DAE85DE1F80}">
      <dsp:nvSpPr>
        <dsp:cNvPr id="0" name=""/>
        <dsp:cNvSpPr/>
      </dsp:nvSpPr>
      <dsp:spPr>
        <a:xfrm>
          <a:off x="451745" y="1512197"/>
          <a:ext cx="632444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49" tIns="0" rIns="239049" bIns="0" numCol="1" spcCol="1270" anchor="ctr" anchorCtr="0">
          <a:noAutofit/>
        </a:bodyPr>
        <a:lstStyle/>
        <a:p>
          <a:pPr marL="0" lvl="0" indent="0" algn="l" defTabSz="1422400">
            <a:lnSpc>
              <a:spcPct val="90000"/>
            </a:lnSpc>
            <a:spcBef>
              <a:spcPct val="0"/>
            </a:spcBef>
            <a:spcAft>
              <a:spcPct val="35000"/>
            </a:spcAft>
            <a:buNone/>
          </a:pPr>
          <a:r>
            <a:rPr lang="en-US" sz="3200" kern="1200" dirty="0"/>
            <a:t>Avoid or Escape</a:t>
          </a:r>
        </a:p>
      </dsp:txBody>
      <dsp:txXfrm>
        <a:off x="497859" y="1558311"/>
        <a:ext cx="6232212" cy="852412"/>
      </dsp:txXfrm>
    </dsp:sp>
    <dsp:sp modelId="{DF1AE857-7376-464C-994D-D4F7135E68BB}">
      <dsp:nvSpPr>
        <dsp:cNvPr id="0" name=""/>
        <dsp:cNvSpPr/>
      </dsp:nvSpPr>
      <dsp:spPr>
        <a:xfrm>
          <a:off x="0" y="3436037"/>
          <a:ext cx="9034915"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B18929-7C49-4AC1-BCAB-E7903508AD4E}">
      <dsp:nvSpPr>
        <dsp:cNvPr id="0" name=""/>
        <dsp:cNvSpPr/>
      </dsp:nvSpPr>
      <dsp:spPr>
        <a:xfrm>
          <a:off x="451745" y="2963717"/>
          <a:ext cx="632444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49" tIns="0" rIns="239049" bIns="0" numCol="1" spcCol="1270" anchor="ctr" anchorCtr="0">
          <a:noAutofit/>
        </a:bodyPr>
        <a:lstStyle/>
        <a:p>
          <a:pPr marL="0" lvl="0" indent="0" algn="l" defTabSz="1422400">
            <a:lnSpc>
              <a:spcPct val="90000"/>
            </a:lnSpc>
            <a:spcBef>
              <a:spcPct val="0"/>
            </a:spcBef>
            <a:spcAft>
              <a:spcPct val="35000"/>
            </a:spcAft>
            <a:buNone/>
          </a:pPr>
          <a:r>
            <a:rPr lang="en-US" sz="3200" kern="1200" dirty="0"/>
            <a:t>Function of Behavior</a:t>
          </a:r>
        </a:p>
      </dsp:txBody>
      <dsp:txXfrm>
        <a:off x="497859" y="3009831"/>
        <a:ext cx="6232212" cy="852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C8B6E-8715-4CD2-8E50-4EF8B5CAAA2C}">
      <dsp:nvSpPr>
        <dsp:cNvPr id="0" name=""/>
        <dsp:cNvSpPr/>
      </dsp:nvSpPr>
      <dsp:spPr>
        <a:xfrm>
          <a:off x="4422" y="0"/>
          <a:ext cx="1482716" cy="4410100"/>
        </a:xfrm>
        <a:prstGeom prst="roundRect">
          <a:avLst>
            <a:gd name="adj" fmla="val 100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#1 </a:t>
          </a:r>
        </a:p>
        <a:p>
          <a:pPr marL="0" lvl="0" indent="0" algn="ctr" defTabSz="711200">
            <a:lnSpc>
              <a:spcPct val="90000"/>
            </a:lnSpc>
            <a:spcBef>
              <a:spcPct val="0"/>
            </a:spcBef>
            <a:spcAft>
              <a:spcPct val="35000"/>
            </a:spcAft>
            <a:buNone/>
          </a:pPr>
          <a:r>
            <a:rPr lang="en-US" sz="1600" kern="1200" dirty="0">
              <a:solidFill>
                <a:schemeClr val="bg1"/>
              </a:solidFill>
            </a:rPr>
            <a:t>Physiology:</a:t>
          </a:r>
        </a:p>
        <a:p>
          <a:pPr marL="0" lvl="0" indent="0" algn="ctr" defTabSz="711200">
            <a:lnSpc>
              <a:spcPct val="90000"/>
            </a:lnSpc>
            <a:spcBef>
              <a:spcPct val="0"/>
            </a:spcBef>
            <a:spcAft>
              <a:spcPct val="35000"/>
            </a:spcAft>
            <a:buNone/>
          </a:pPr>
          <a:r>
            <a:rPr lang="en-US" sz="1600" kern="1200" dirty="0">
              <a:solidFill>
                <a:schemeClr val="bg1"/>
              </a:solidFill>
            </a:rPr>
            <a:t>Body &amp; Brain</a:t>
          </a:r>
        </a:p>
      </dsp:txBody>
      <dsp:txXfrm>
        <a:off x="4422" y="1764040"/>
        <a:ext cx="1482716" cy="1764040"/>
      </dsp:txXfrm>
    </dsp:sp>
    <dsp:sp modelId="{B8F04951-6DEC-4AB6-961D-607E56A85520}">
      <dsp:nvSpPr>
        <dsp:cNvPr id="0" name=""/>
        <dsp:cNvSpPr/>
      </dsp:nvSpPr>
      <dsp:spPr>
        <a:xfrm>
          <a:off x="48903" y="264606"/>
          <a:ext cx="1393753" cy="14685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B74ED-191D-4EDE-BD98-454F7916CE44}">
      <dsp:nvSpPr>
        <dsp:cNvPr id="0" name=""/>
        <dsp:cNvSpPr/>
      </dsp:nvSpPr>
      <dsp:spPr>
        <a:xfrm>
          <a:off x="1531619" y="0"/>
          <a:ext cx="1482716" cy="4410100"/>
        </a:xfrm>
        <a:prstGeom prst="roundRect">
          <a:avLst>
            <a:gd name="adj" fmla="val 10000"/>
          </a:avLst>
        </a:prstGeom>
        <a:solidFill>
          <a:schemeClr val="accent6">
            <a:shade val="50000"/>
            <a:hueOff val="105264"/>
            <a:satOff val="-4601"/>
            <a:lumOff val="12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#2</a:t>
          </a:r>
        </a:p>
        <a:p>
          <a:pPr marL="0" lvl="0" indent="0" algn="ctr" defTabSz="711200">
            <a:lnSpc>
              <a:spcPct val="90000"/>
            </a:lnSpc>
            <a:spcBef>
              <a:spcPct val="0"/>
            </a:spcBef>
            <a:spcAft>
              <a:spcPct val="35000"/>
            </a:spcAft>
            <a:buNone/>
          </a:pPr>
          <a:r>
            <a:rPr lang="en-US" sz="1600" kern="1200" dirty="0">
              <a:solidFill>
                <a:schemeClr val="bg1"/>
              </a:solidFill>
            </a:rPr>
            <a:t>Attachment &amp; Relationships </a:t>
          </a:r>
        </a:p>
      </dsp:txBody>
      <dsp:txXfrm>
        <a:off x="1531619" y="1764040"/>
        <a:ext cx="1482716" cy="1764040"/>
      </dsp:txXfrm>
    </dsp:sp>
    <dsp:sp modelId="{F5852AFF-75A2-44FE-ABB2-2AB2CBB8C8C8}">
      <dsp:nvSpPr>
        <dsp:cNvPr id="0" name=""/>
        <dsp:cNvSpPr/>
      </dsp:nvSpPr>
      <dsp:spPr>
        <a:xfrm>
          <a:off x="1576101" y="264606"/>
          <a:ext cx="1393753" cy="146856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DD0A30-E144-4349-9C9B-74F4E46654F9}">
      <dsp:nvSpPr>
        <dsp:cNvPr id="0" name=""/>
        <dsp:cNvSpPr/>
      </dsp:nvSpPr>
      <dsp:spPr>
        <a:xfrm>
          <a:off x="3058817" y="0"/>
          <a:ext cx="1482716" cy="4410100"/>
        </a:xfrm>
        <a:prstGeom prst="roundRect">
          <a:avLst>
            <a:gd name="adj" fmla="val 10000"/>
          </a:avLst>
        </a:prstGeom>
        <a:solidFill>
          <a:schemeClr val="accent6">
            <a:shade val="50000"/>
            <a:hueOff val="210528"/>
            <a:satOff val="-9203"/>
            <a:lumOff val="25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#3</a:t>
          </a:r>
        </a:p>
        <a:p>
          <a:pPr marL="0" lvl="0" indent="0" algn="ctr" defTabSz="711200">
            <a:lnSpc>
              <a:spcPct val="90000"/>
            </a:lnSpc>
            <a:spcBef>
              <a:spcPct val="0"/>
            </a:spcBef>
            <a:spcAft>
              <a:spcPct val="35000"/>
            </a:spcAft>
            <a:buNone/>
          </a:pPr>
          <a:r>
            <a:rPr lang="en-US" sz="1600" kern="1200" dirty="0">
              <a:solidFill>
                <a:schemeClr val="bg1"/>
              </a:solidFill>
            </a:rPr>
            <a:t>Emotion Regulation </a:t>
          </a:r>
        </a:p>
        <a:p>
          <a:pPr marL="0" lvl="0" indent="0" algn="ctr" defTabSz="711200">
            <a:lnSpc>
              <a:spcPct val="90000"/>
            </a:lnSpc>
            <a:spcBef>
              <a:spcPct val="0"/>
            </a:spcBef>
            <a:spcAft>
              <a:spcPct val="35000"/>
            </a:spcAft>
            <a:buNone/>
          </a:pPr>
          <a:endParaRPr lang="en-US" sz="1600" kern="1200" dirty="0"/>
        </a:p>
      </dsp:txBody>
      <dsp:txXfrm>
        <a:off x="3058817" y="1764040"/>
        <a:ext cx="1482716" cy="1764040"/>
      </dsp:txXfrm>
    </dsp:sp>
    <dsp:sp modelId="{C76DE257-584E-42AD-B0E3-0C6FD1348D86}">
      <dsp:nvSpPr>
        <dsp:cNvPr id="0" name=""/>
        <dsp:cNvSpPr/>
      </dsp:nvSpPr>
      <dsp:spPr>
        <a:xfrm>
          <a:off x="3103299" y="264606"/>
          <a:ext cx="1393753" cy="146856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3810D7-6057-472D-892E-5F9DC3E00DB5}">
      <dsp:nvSpPr>
        <dsp:cNvPr id="0" name=""/>
        <dsp:cNvSpPr/>
      </dsp:nvSpPr>
      <dsp:spPr>
        <a:xfrm>
          <a:off x="4586015" y="0"/>
          <a:ext cx="1482716" cy="4410100"/>
        </a:xfrm>
        <a:prstGeom prst="roundRect">
          <a:avLst>
            <a:gd name="adj" fmla="val 10000"/>
          </a:avLst>
        </a:prstGeom>
        <a:solidFill>
          <a:schemeClr val="accent6">
            <a:shade val="50000"/>
            <a:hueOff val="315792"/>
            <a:satOff val="-13804"/>
            <a:lumOff val="37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#4</a:t>
          </a:r>
        </a:p>
        <a:p>
          <a:pPr marL="0" lvl="0" indent="0" algn="ctr" defTabSz="711200">
            <a:lnSpc>
              <a:spcPct val="90000"/>
            </a:lnSpc>
            <a:spcBef>
              <a:spcPct val="0"/>
            </a:spcBef>
            <a:spcAft>
              <a:spcPct val="35000"/>
            </a:spcAft>
            <a:buNone/>
          </a:pPr>
          <a:r>
            <a:rPr lang="en-US" sz="1600" kern="1200" dirty="0">
              <a:solidFill>
                <a:schemeClr val="bg1"/>
              </a:solidFill>
            </a:rPr>
            <a:t>Cognition &amp; Learning</a:t>
          </a:r>
        </a:p>
        <a:p>
          <a:pPr marL="0" lvl="0" indent="0" algn="ctr" defTabSz="711200">
            <a:lnSpc>
              <a:spcPct val="90000"/>
            </a:lnSpc>
            <a:spcBef>
              <a:spcPct val="0"/>
            </a:spcBef>
            <a:spcAft>
              <a:spcPct val="35000"/>
            </a:spcAft>
            <a:buNone/>
          </a:pPr>
          <a:endParaRPr lang="en-US" sz="1600" kern="1200" dirty="0"/>
        </a:p>
      </dsp:txBody>
      <dsp:txXfrm>
        <a:off x="4586015" y="1764040"/>
        <a:ext cx="1482716" cy="1764040"/>
      </dsp:txXfrm>
    </dsp:sp>
    <dsp:sp modelId="{3227D62E-1DFB-4B62-8A0C-A826574924ED}">
      <dsp:nvSpPr>
        <dsp:cNvPr id="0" name=""/>
        <dsp:cNvSpPr/>
      </dsp:nvSpPr>
      <dsp:spPr>
        <a:xfrm>
          <a:off x="4630496" y="264606"/>
          <a:ext cx="1393753" cy="146856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2CC0AA-12E3-4515-B945-F645C823B55D}">
      <dsp:nvSpPr>
        <dsp:cNvPr id="0" name=""/>
        <dsp:cNvSpPr/>
      </dsp:nvSpPr>
      <dsp:spPr>
        <a:xfrm>
          <a:off x="6113213" y="0"/>
          <a:ext cx="1482716" cy="4410100"/>
        </a:xfrm>
        <a:prstGeom prst="roundRect">
          <a:avLst>
            <a:gd name="adj" fmla="val 10000"/>
          </a:avLst>
        </a:prstGeom>
        <a:solidFill>
          <a:schemeClr val="accent6">
            <a:shade val="50000"/>
            <a:hueOff val="315792"/>
            <a:satOff val="-13804"/>
            <a:lumOff val="37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#5</a:t>
          </a:r>
        </a:p>
        <a:p>
          <a:pPr marL="0" lvl="0" indent="0" algn="ctr" defTabSz="711200">
            <a:lnSpc>
              <a:spcPct val="90000"/>
            </a:lnSpc>
            <a:spcBef>
              <a:spcPct val="0"/>
            </a:spcBef>
            <a:spcAft>
              <a:spcPct val="35000"/>
            </a:spcAft>
            <a:buNone/>
          </a:pPr>
          <a:r>
            <a:rPr lang="en-US" sz="1600" kern="1200" dirty="0">
              <a:solidFill>
                <a:schemeClr val="bg1"/>
              </a:solidFill>
            </a:rPr>
            <a:t>Behavioral Control</a:t>
          </a:r>
        </a:p>
        <a:p>
          <a:pPr marL="0" lvl="0" indent="0" algn="ctr" defTabSz="711200">
            <a:lnSpc>
              <a:spcPct val="90000"/>
            </a:lnSpc>
            <a:spcBef>
              <a:spcPct val="0"/>
            </a:spcBef>
            <a:spcAft>
              <a:spcPct val="35000"/>
            </a:spcAft>
            <a:buNone/>
          </a:pPr>
          <a:endParaRPr lang="en-US" sz="1600" kern="1200" dirty="0"/>
        </a:p>
      </dsp:txBody>
      <dsp:txXfrm>
        <a:off x="6113213" y="1764040"/>
        <a:ext cx="1482716" cy="1764040"/>
      </dsp:txXfrm>
    </dsp:sp>
    <dsp:sp modelId="{A7E6A0CD-6557-464D-AA89-B11766482961}">
      <dsp:nvSpPr>
        <dsp:cNvPr id="0" name=""/>
        <dsp:cNvSpPr/>
      </dsp:nvSpPr>
      <dsp:spPr>
        <a:xfrm>
          <a:off x="6157694" y="264606"/>
          <a:ext cx="1393753" cy="146856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AE2A8-D62C-4D7A-AF53-9BE2D0F316FF}">
      <dsp:nvSpPr>
        <dsp:cNvPr id="0" name=""/>
        <dsp:cNvSpPr/>
      </dsp:nvSpPr>
      <dsp:spPr>
        <a:xfrm>
          <a:off x="7640410" y="0"/>
          <a:ext cx="1482716" cy="4410100"/>
        </a:xfrm>
        <a:prstGeom prst="roundRect">
          <a:avLst>
            <a:gd name="adj" fmla="val 10000"/>
          </a:avLst>
        </a:prstGeom>
        <a:solidFill>
          <a:schemeClr val="accent6">
            <a:shade val="50000"/>
            <a:hueOff val="210528"/>
            <a:satOff val="-9203"/>
            <a:lumOff val="25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solidFill>
                <a:schemeClr val="bg1"/>
              </a:solidFill>
            </a:rPr>
            <a:t>#6</a:t>
          </a:r>
        </a:p>
        <a:p>
          <a:pPr marL="0" lvl="0" indent="0" algn="ctr" defTabSz="711200">
            <a:lnSpc>
              <a:spcPct val="90000"/>
            </a:lnSpc>
            <a:spcBef>
              <a:spcPct val="0"/>
            </a:spcBef>
            <a:spcAft>
              <a:spcPct val="35000"/>
            </a:spcAft>
            <a:buNone/>
          </a:pPr>
          <a:r>
            <a:rPr lang="en-US" sz="1600" kern="1200" dirty="0">
              <a:solidFill>
                <a:schemeClr val="bg1"/>
              </a:solidFill>
            </a:rPr>
            <a:t>Dissociation</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dsp:txBody>
      <dsp:txXfrm>
        <a:off x="7640410" y="1764040"/>
        <a:ext cx="1482716" cy="1764040"/>
      </dsp:txXfrm>
    </dsp:sp>
    <dsp:sp modelId="{23ACBCD6-E0AB-4481-BDCD-6A69E449ED7C}">
      <dsp:nvSpPr>
        <dsp:cNvPr id="0" name=""/>
        <dsp:cNvSpPr/>
      </dsp:nvSpPr>
      <dsp:spPr>
        <a:xfrm>
          <a:off x="7684892" y="264606"/>
          <a:ext cx="1393753" cy="1468563"/>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9FD75B-1509-49DB-A8CA-530767E55EDD}">
      <dsp:nvSpPr>
        <dsp:cNvPr id="0" name=""/>
        <dsp:cNvSpPr/>
      </dsp:nvSpPr>
      <dsp:spPr>
        <a:xfrm>
          <a:off x="9167608" y="0"/>
          <a:ext cx="1482716" cy="4410100"/>
        </a:xfrm>
        <a:prstGeom prst="roundRect">
          <a:avLst>
            <a:gd name="adj" fmla="val 10000"/>
          </a:avLst>
        </a:prstGeom>
        <a:solidFill>
          <a:schemeClr val="accent6">
            <a:shade val="50000"/>
            <a:hueOff val="105264"/>
            <a:satOff val="-4601"/>
            <a:lumOff val="12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#7</a:t>
          </a:r>
        </a:p>
        <a:p>
          <a:pPr marL="0" lvl="0" indent="0" algn="ctr" defTabSz="711200">
            <a:lnSpc>
              <a:spcPct val="90000"/>
            </a:lnSpc>
            <a:spcBef>
              <a:spcPct val="0"/>
            </a:spcBef>
            <a:spcAft>
              <a:spcPct val="35000"/>
            </a:spcAft>
            <a:buNone/>
          </a:pPr>
          <a:r>
            <a:rPr lang="en-US" sz="1600" kern="1200" dirty="0">
              <a:solidFill>
                <a:schemeClr val="bg1"/>
              </a:solidFill>
            </a:rPr>
            <a:t>Self-esteem &amp; Future Orientation </a:t>
          </a:r>
        </a:p>
      </dsp:txBody>
      <dsp:txXfrm>
        <a:off x="9167608" y="1764040"/>
        <a:ext cx="1482716" cy="1764040"/>
      </dsp:txXfrm>
    </dsp:sp>
    <dsp:sp modelId="{58E044FB-C4EC-4243-8CB4-D1AE67E736FD}">
      <dsp:nvSpPr>
        <dsp:cNvPr id="0" name=""/>
        <dsp:cNvSpPr/>
      </dsp:nvSpPr>
      <dsp:spPr>
        <a:xfrm>
          <a:off x="9212090" y="264606"/>
          <a:ext cx="1393753" cy="1468563"/>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FD0F4-6A9F-452C-8BA2-632EA9F52580}">
      <dsp:nvSpPr>
        <dsp:cNvPr id="0" name=""/>
        <dsp:cNvSpPr/>
      </dsp:nvSpPr>
      <dsp:spPr>
        <a:xfrm flipV="1">
          <a:off x="5298309" y="4119434"/>
          <a:ext cx="58128" cy="120276"/>
        </a:xfrm>
        <a:prstGeom prst="leftRightArrow">
          <a:avLst/>
        </a:prstGeom>
        <a:solidFill>
          <a:schemeClr val="accent6">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222E80-3C96-4DC3-A944-339D7AB3715B}"/>
              </a:ext>
            </a:extLst>
          </p:cNvPr>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a:extLst>
              <a:ext uri="{FF2B5EF4-FFF2-40B4-BE49-F238E27FC236}">
                <a16:creationId xmlns:a16="http://schemas.microsoft.com/office/drawing/2014/main" id="{D4203A7D-1E4E-4361-A719-D033617BEEE6}"/>
              </a:ext>
            </a:extLst>
          </p:cNvPr>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F6557EDE-47A1-4383-928B-B6AA99FC4B88}" type="datetimeFigureOut">
              <a:rPr lang="en-US" smtClean="0"/>
              <a:t>3/16/22</a:t>
            </a:fld>
            <a:endParaRPr lang="en-US"/>
          </a:p>
        </p:txBody>
      </p:sp>
      <p:sp>
        <p:nvSpPr>
          <p:cNvPr id="4" name="Footer Placeholder 3">
            <a:extLst>
              <a:ext uri="{FF2B5EF4-FFF2-40B4-BE49-F238E27FC236}">
                <a16:creationId xmlns:a16="http://schemas.microsoft.com/office/drawing/2014/main" id="{C0E0FF4F-A334-4115-884B-870DEA643579}"/>
              </a:ext>
            </a:extLst>
          </p:cNvPr>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r>
              <a:rPr lang="en-US"/>
              <a:t>Center on PBIS:  Integrating a Trauma-Informed Approach Within a PBIS Framework</a:t>
            </a:r>
          </a:p>
        </p:txBody>
      </p:sp>
      <p:sp>
        <p:nvSpPr>
          <p:cNvPr id="5" name="Slide Number Placeholder 4">
            <a:extLst>
              <a:ext uri="{FF2B5EF4-FFF2-40B4-BE49-F238E27FC236}">
                <a16:creationId xmlns:a16="http://schemas.microsoft.com/office/drawing/2014/main" id="{23BD4541-7C40-4D5D-B684-C22A63EF7587}"/>
              </a:ext>
            </a:extLst>
          </p:cNvPr>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3C7BEB5B-DD2F-4B7C-83C5-CCA390DAFAE7}" type="slidenum">
              <a:rPr lang="en-US" smtClean="0"/>
              <a:t>‹#›</a:t>
            </a:fld>
            <a:endParaRPr lang="en-US"/>
          </a:p>
        </p:txBody>
      </p:sp>
    </p:spTree>
    <p:extLst>
      <p:ext uri="{BB962C8B-B14F-4D97-AF65-F5344CB8AC3E}">
        <p14:creationId xmlns:p14="http://schemas.microsoft.com/office/powerpoint/2010/main" val="2378419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4379E697-10C4-44D5-8C4E-0B5B804C7154}" type="datetimeFigureOut">
              <a:rPr lang="en-US" smtClean="0"/>
              <a:t>3/16/22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r>
              <a:rPr lang="en-US"/>
              <a:t>Center on PBIS:  Integrating a Trauma-Informed Approach Within a PBIS Framework</a:t>
            </a:r>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76A4B55A-9B9A-480D-B6BF-2FEBF7E1B408}" type="slidenum">
              <a:rPr lang="en-US" smtClean="0"/>
              <a:t>‹#›</a:t>
            </a:fld>
            <a:endParaRPr lang="en-US" dirty="0"/>
          </a:p>
        </p:txBody>
      </p:sp>
    </p:spTree>
    <p:extLst>
      <p:ext uri="{BB962C8B-B14F-4D97-AF65-F5344CB8AC3E}">
        <p14:creationId xmlns:p14="http://schemas.microsoft.com/office/powerpoint/2010/main" val="30540507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1</a:t>
            </a:fld>
            <a:endParaRPr lang="en-US" dirty="0"/>
          </a:p>
        </p:txBody>
      </p:sp>
    </p:spTree>
    <p:extLst>
      <p:ext uri="{BB962C8B-B14F-4D97-AF65-F5344CB8AC3E}">
        <p14:creationId xmlns:p14="http://schemas.microsoft.com/office/powerpoint/2010/main" val="32837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11000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4B55A-9B9A-480D-B6BF-2FEBF7E1B408}" type="slidenum">
              <a:rPr lang="en-US" smtClean="0"/>
              <a:t>11</a:t>
            </a:fld>
            <a:endParaRPr lang="en-US" dirty="0"/>
          </a:p>
        </p:txBody>
      </p:sp>
    </p:spTree>
    <p:extLst>
      <p:ext uri="{BB962C8B-B14F-4D97-AF65-F5344CB8AC3E}">
        <p14:creationId xmlns:p14="http://schemas.microsoft.com/office/powerpoint/2010/main" val="4202130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BCB1B-747A-42C8-BC64-C5BB0FE6A878}" type="slidenum">
              <a:rPr lang="en-US" smtClean="0"/>
              <a:t>12</a:t>
            </a:fld>
            <a:endParaRPr lang="en-US" dirty="0"/>
          </a:p>
        </p:txBody>
      </p:sp>
    </p:spTree>
    <p:extLst>
      <p:ext uri="{BB962C8B-B14F-4D97-AF65-F5344CB8AC3E}">
        <p14:creationId xmlns:p14="http://schemas.microsoft.com/office/powerpoint/2010/main" val="1725723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srgbClr val="000000"/>
              </a:solidFill>
            </a:endParaRPr>
          </a:p>
        </p:txBody>
      </p:sp>
      <p:sp>
        <p:nvSpPr>
          <p:cNvPr id="5" name="Date Placeholder 4"/>
          <p:cNvSpPr>
            <a:spLocks noGrp="1"/>
          </p:cNvSpPr>
          <p:nvPr>
            <p:ph type="dt" idx="11"/>
          </p:nvPr>
        </p:nvSpPr>
        <p:spPr/>
        <p:txBody>
          <a:bodyPr/>
          <a:lstStyle/>
          <a:p>
            <a:pPr>
              <a:defRPr/>
            </a:pPr>
            <a:r>
              <a:rPr lang="en-US" dirty="0">
                <a:solidFill>
                  <a:srgbClr val="000000"/>
                </a:solidFill>
              </a:rPr>
              <a:t>9/28/17</a:t>
            </a:r>
          </a:p>
        </p:txBody>
      </p:sp>
      <p:sp>
        <p:nvSpPr>
          <p:cNvPr id="7" name="Slide Number Placeholder 6"/>
          <p:cNvSpPr>
            <a:spLocks noGrp="1"/>
          </p:cNvSpPr>
          <p:nvPr>
            <p:ph type="sldNum" sz="quarter" idx="13"/>
          </p:nvPr>
        </p:nvSpPr>
        <p:spPr/>
        <p:txBody>
          <a:bodyPr/>
          <a:lstStyle/>
          <a:p>
            <a:pPr>
              <a:defRPr/>
            </a:pPr>
            <a:fld id="{598EFB08-A897-4EE9-BAE0-E7E0DB517FC3}" type="slidenum">
              <a:rPr lang="en-US" altLang="en-US" smtClean="0">
                <a:solidFill>
                  <a:srgbClr val="000000"/>
                </a:solidFill>
              </a:rPr>
              <a:pPr>
                <a:defRPr/>
              </a:pPr>
              <a:t>13</a:t>
            </a:fld>
            <a:endParaRPr lang="en-US" altLang="en-US" dirty="0">
              <a:solidFill>
                <a:srgbClr val="000000"/>
              </a:solidFill>
            </a:endParaRPr>
          </a:p>
        </p:txBody>
      </p:sp>
    </p:spTree>
    <p:extLst>
      <p:ext uri="{BB962C8B-B14F-4D97-AF65-F5344CB8AC3E}">
        <p14:creationId xmlns:p14="http://schemas.microsoft.com/office/powerpoint/2010/main" val="1957885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BCB1B-747A-42C8-BC64-C5BB0FE6A878}" type="slidenum">
              <a:rPr lang="en-US" smtClean="0"/>
              <a:t>14</a:t>
            </a:fld>
            <a:endParaRPr lang="en-US" dirty="0"/>
          </a:p>
        </p:txBody>
      </p:sp>
    </p:spTree>
    <p:extLst>
      <p:ext uri="{BB962C8B-B14F-4D97-AF65-F5344CB8AC3E}">
        <p14:creationId xmlns:p14="http://schemas.microsoft.com/office/powerpoint/2010/main" val="1648078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CA0BF-B9AC-4518-9951-F9548460CFA4}" type="slidenum">
              <a:rPr lang="en-US" smtClean="0"/>
              <a:t>15</a:t>
            </a:fld>
            <a:endParaRPr lang="en-US" dirty="0"/>
          </a:p>
        </p:txBody>
      </p:sp>
    </p:spTree>
    <p:extLst>
      <p:ext uri="{BB962C8B-B14F-4D97-AF65-F5344CB8AC3E}">
        <p14:creationId xmlns:p14="http://schemas.microsoft.com/office/powerpoint/2010/main" val="1372160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16</a:t>
            </a:fld>
            <a:endParaRPr lang="en-US" dirty="0"/>
          </a:p>
        </p:txBody>
      </p:sp>
    </p:spTree>
    <p:extLst>
      <p:ext uri="{BB962C8B-B14F-4D97-AF65-F5344CB8AC3E}">
        <p14:creationId xmlns:p14="http://schemas.microsoft.com/office/powerpoint/2010/main" val="790485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735013" y="1173163"/>
            <a:ext cx="5632450" cy="3168650"/>
          </a:xfrm>
          <a:ln/>
        </p:spPr>
      </p:sp>
      <p:sp>
        <p:nvSpPr>
          <p:cNvPr id="133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3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097" eaLnBrk="0" hangingPunct="0">
              <a:spcBef>
                <a:spcPct val="30000"/>
              </a:spcBef>
              <a:defRPr sz="1200">
                <a:solidFill>
                  <a:schemeClr val="tx1"/>
                </a:solidFill>
                <a:latin typeface="Arial" charset="0"/>
                <a:ea typeface="ＭＳ Ｐゴシック" pitchFamily="-102" charset="-128"/>
              </a:defRPr>
            </a:lvl1pPr>
            <a:lvl2pPr marL="38466399" indent="-38002755" defTabSz="961097" eaLnBrk="0" hangingPunct="0">
              <a:spcBef>
                <a:spcPct val="30000"/>
              </a:spcBef>
              <a:defRPr sz="1200">
                <a:solidFill>
                  <a:schemeClr val="tx1"/>
                </a:solidFill>
                <a:latin typeface="Arial" charset="0"/>
                <a:ea typeface="ＭＳ Ｐゴシック" pitchFamily="-102" charset="-128"/>
              </a:defRPr>
            </a:lvl2pPr>
            <a:lvl3pPr marL="1159111" indent="-231823" defTabSz="961097" eaLnBrk="0" hangingPunct="0">
              <a:spcBef>
                <a:spcPct val="30000"/>
              </a:spcBef>
              <a:defRPr sz="1200">
                <a:solidFill>
                  <a:schemeClr val="tx1"/>
                </a:solidFill>
                <a:latin typeface="Arial" charset="0"/>
                <a:ea typeface="ＭＳ Ｐゴシック" pitchFamily="-102" charset="-128"/>
              </a:defRPr>
            </a:lvl3pPr>
            <a:lvl4pPr marL="1622758" indent="-231823" defTabSz="961097" eaLnBrk="0" hangingPunct="0">
              <a:spcBef>
                <a:spcPct val="30000"/>
              </a:spcBef>
              <a:defRPr sz="1200">
                <a:solidFill>
                  <a:schemeClr val="tx1"/>
                </a:solidFill>
                <a:latin typeface="Arial" charset="0"/>
                <a:ea typeface="ＭＳ Ｐゴシック" pitchFamily="-102" charset="-128"/>
              </a:defRPr>
            </a:lvl4pPr>
            <a:lvl5pPr marL="2086401" indent="-231823" defTabSz="961097" eaLnBrk="0" hangingPunct="0">
              <a:spcBef>
                <a:spcPct val="30000"/>
              </a:spcBef>
              <a:defRPr sz="1200">
                <a:solidFill>
                  <a:schemeClr val="tx1"/>
                </a:solidFill>
                <a:latin typeface="Arial" charset="0"/>
                <a:ea typeface="ＭＳ Ｐゴシック" pitchFamily="-102" charset="-128"/>
              </a:defRPr>
            </a:lvl5pPr>
            <a:lvl6pPr marL="2550044" indent="-231823" defTabSz="961097" eaLnBrk="0" fontAlgn="base" hangingPunct="0">
              <a:spcBef>
                <a:spcPct val="30000"/>
              </a:spcBef>
              <a:spcAft>
                <a:spcPct val="0"/>
              </a:spcAft>
              <a:defRPr sz="1200">
                <a:solidFill>
                  <a:schemeClr val="tx1"/>
                </a:solidFill>
                <a:latin typeface="Arial" charset="0"/>
                <a:ea typeface="ＭＳ Ｐゴシック" pitchFamily="-102" charset="-128"/>
              </a:defRPr>
            </a:lvl6pPr>
            <a:lvl7pPr marL="3013690" indent="-231823" defTabSz="961097" eaLnBrk="0" fontAlgn="base" hangingPunct="0">
              <a:spcBef>
                <a:spcPct val="30000"/>
              </a:spcBef>
              <a:spcAft>
                <a:spcPct val="0"/>
              </a:spcAft>
              <a:defRPr sz="1200">
                <a:solidFill>
                  <a:schemeClr val="tx1"/>
                </a:solidFill>
                <a:latin typeface="Arial" charset="0"/>
                <a:ea typeface="ＭＳ Ｐゴシック" pitchFamily="-102" charset="-128"/>
              </a:defRPr>
            </a:lvl7pPr>
            <a:lvl8pPr marL="3477334" indent="-231823" defTabSz="961097" eaLnBrk="0" fontAlgn="base" hangingPunct="0">
              <a:spcBef>
                <a:spcPct val="30000"/>
              </a:spcBef>
              <a:spcAft>
                <a:spcPct val="0"/>
              </a:spcAft>
              <a:defRPr sz="1200">
                <a:solidFill>
                  <a:schemeClr val="tx1"/>
                </a:solidFill>
                <a:latin typeface="Arial" charset="0"/>
                <a:ea typeface="ＭＳ Ｐゴシック" pitchFamily="-102" charset="-128"/>
              </a:defRPr>
            </a:lvl8pPr>
            <a:lvl9pPr marL="3940978" indent="-231823" defTabSz="961097" eaLnBrk="0" fontAlgn="base" hangingPunct="0">
              <a:spcBef>
                <a:spcPct val="30000"/>
              </a:spcBef>
              <a:spcAft>
                <a:spcPct val="0"/>
              </a:spcAft>
              <a:defRPr sz="1200">
                <a:solidFill>
                  <a:schemeClr val="tx1"/>
                </a:solidFill>
                <a:latin typeface="Arial" charset="0"/>
                <a:ea typeface="ＭＳ Ｐゴシック" pitchFamily="-102" charset="-128"/>
              </a:defRPr>
            </a:lvl9pPr>
          </a:lstStyle>
          <a:p>
            <a:pPr eaLnBrk="1" hangingPunct="1">
              <a:spcBef>
                <a:spcPct val="0"/>
              </a:spcBef>
            </a:pPr>
            <a:fld id="{08137CB3-5D31-4A0F-B846-2713C3027682}" type="slidenum">
              <a:rPr lang="en-US" altLang="en-US" sz="1300"/>
              <a:pPr eaLnBrk="1" hangingPunct="1">
                <a:spcBef>
                  <a:spcPct val="0"/>
                </a:spcBef>
              </a:pPr>
              <a:t>17</a:t>
            </a:fld>
            <a:endParaRPr lang="en-US" altLang="en-US" sz="1300"/>
          </a:p>
        </p:txBody>
      </p:sp>
      <p:sp>
        <p:nvSpPr>
          <p:cNvPr id="133125"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707" eaLnBrk="0" hangingPunct="0">
              <a:spcBef>
                <a:spcPct val="30000"/>
              </a:spcBef>
              <a:defRPr sz="1200">
                <a:solidFill>
                  <a:schemeClr val="tx1"/>
                </a:solidFill>
                <a:latin typeface="Arial" charset="0"/>
                <a:ea typeface="ＭＳ Ｐゴシック" pitchFamily="-102" charset="-128"/>
              </a:defRPr>
            </a:lvl1pPr>
            <a:lvl2pPr marL="753422" indent="-289779" defTabSz="962707" eaLnBrk="0" hangingPunct="0">
              <a:spcBef>
                <a:spcPct val="30000"/>
              </a:spcBef>
              <a:defRPr sz="1200">
                <a:solidFill>
                  <a:schemeClr val="tx1"/>
                </a:solidFill>
                <a:latin typeface="Arial" charset="0"/>
                <a:ea typeface="ＭＳ Ｐゴシック" pitchFamily="-102" charset="-128"/>
              </a:defRPr>
            </a:lvl2pPr>
            <a:lvl3pPr marL="1159111" indent="-231823" defTabSz="962707" eaLnBrk="0" hangingPunct="0">
              <a:spcBef>
                <a:spcPct val="30000"/>
              </a:spcBef>
              <a:defRPr sz="1200">
                <a:solidFill>
                  <a:schemeClr val="tx1"/>
                </a:solidFill>
                <a:latin typeface="Arial" charset="0"/>
                <a:ea typeface="ＭＳ Ｐゴシック" pitchFamily="-102" charset="-128"/>
              </a:defRPr>
            </a:lvl3pPr>
            <a:lvl4pPr marL="1622758" indent="-231823" defTabSz="962707" eaLnBrk="0" hangingPunct="0">
              <a:spcBef>
                <a:spcPct val="30000"/>
              </a:spcBef>
              <a:defRPr sz="1200">
                <a:solidFill>
                  <a:schemeClr val="tx1"/>
                </a:solidFill>
                <a:latin typeface="Arial" charset="0"/>
                <a:ea typeface="ＭＳ Ｐゴシック" pitchFamily="-102" charset="-128"/>
              </a:defRPr>
            </a:lvl4pPr>
            <a:lvl5pPr marL="2086401" indent="-231823" defTabSz="962707" eaLnBrk="0" hangingPunct="0">
              <a:spcBef>
                <a:spcPct val="30000"/>
              </a:spcBef>
              <a:defRPr sz="1200">
                <a:solidFill>
                  <a:schemeClr val="tx1"/>
                </a:solidFill>
                <a:latin typeface="Arial" charset="0"/>
                <a:ea typeface="ＭＳ Ｐゴシック" pitchFamily="-102" charset="-128"/>
              </a:defRPr>
            </a:lvl5pPr>
            <a:lvl6pPr marL="2550044" indent="-231823" defTabSz="962707" eaLnBrk="0" fontAlgn="base" hangingPunct="0">
              <a:spcBef>
                <a:spcPct val="30000"/>
              </a:spcBef>
              <a:spcAft>
                <a:spcPct val="0"/>
              </a:spcAft>
              <a:defRPr sz="1200">
                <a:solidFill>
                  <a:schemeClr val="tx1"/>
                </a:solidFill>
                <a:latin typeface="Arial" charset="0"/>
                <a:ea typeface="ＭＳ Ｐゴシック" pitchFamily="-102" charset="-128"/>
              </a:defRPr>
            </a:lvl6pPr>
            <a:lvl7pPr marL="3013690" indent="-231823" defTabSz="962707" eaLnBrk="0" fontAlgn="base" hangingPunct="0">
              <a:spcBef>
                <a:spcPct val="30000"/>
              </a:spcBef>
              <a:spcAft>
                <a:spcPct val="0"/>
              </a:spcAft>
              <a:defRPr sz="1200">
                <a:solidFill>
                  <a:schemeClr val="tx1"/>
                </a:solidFill>
                <a:latin typeface="Arial" charset="0"/>
                <a:ea typeface="ＭＳ Ｐゴシック" pitchFamily="-102" charset="-128"/>
              </a:defRPr>
            </a:lvl7pPr>
            <a:lvl8pPr marL="3477334" indent="-231823" defTabSz="962707" eaLnBrk="0" fontAlgn="base" hangingPunct="0">
              <a:spcBef>
                <a:spcPct val="30000"/>
              </a:spcBef>
              <a:spcAft>
                <a:spcPct val="0"/>
              </a:spcAft>
              <a:defRPr sz="1200">
                <a:solidFill>
                  <a:schemeClr val="tx1"/>
                </a:solidFill>
                <a:latin typeface="Arial" charset="0"/>
                <a:ea typeface="ＭＳ Ｐゴシック" pitchFamily="-102" charset="-128"/>
              </a:defRPr>
            </a:lvl8pPr>
            <a:lvl9pPr marL="3940978" indent="-231823" defTabSz="962707" eaLnBrk="0" fontAlgn="base" hangingPunct="0">
              <a:spcBef>
                <a:spcPct val="30000"/>
              </a:spcBef>
              <a:spcAft>
                <a:spcPct val="0"/>
              </a:spcAft>
              <a:defRPr sz="1200">
                <a:solidFill>
                  <a:schemeClr val="tx1"/>
                </a:solidFill>
                <a:latin typeface="Arial" charset="0"/>
                <a:ea typeface="ＭＳ Ｐゴシック" pitchFamily="-102" charset="-128"/>
              </a:defRPr>
            </a:lvl9pPr>
          </a:lstStyle>
          <a:p>
            <a:pPr eaLnBrk="1" hangingPunct="1">
              <a:spcBef>
                <a:spcPct val="0"/>
              </a:spcBef>
            </a:pPr>
            <a:r>
              <a:rPr lang="en-US" altLang="en-US" sz="1300"/>
              <a:t>9/28/17</a:t>
            </a:r>
          </a:p>
        </p:txBody>
      </p:sp>
      <p:sp>
        <p:nvSpPr>
          <p:cNvPr id="133127"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927" eaLnBrk="0" hangingPunct="0">
              <a:defRPr sz="2400">
                <a:solidFill>
                  <a:schemeClr val="tx1"/>
                </a:solidFill>
                <a:latin typeface="Times New Roman" pitchFamily="-102" charset="0"/>
                <a:ea typeface="ＭＳ Ｐゴシック" pitchFamily="-102" charset="-128"/>
              </a:defRPr>
            </a:lvl1pPr>
            <a:lvl2pPr marL="753422" indent="-289779" defTabSz="965927" eaLnBrk="0" hangingPunct="0">
              <a:defRPr sz="2400">
                <a:solidFill>
                  <a:schemeClr val="tx1"/>
                </a:solidFill>
                <a:latin typeface="Times New Roman" pitchFamily="-102" charset="0"/>
                <a:ea typeface="ＭＳ Ｐゴシック" pitchFamily="-102" charset="-128"/>
              </a:defRPr>
            </a:lvl2pPr>
            <a:lvl3pPr marL="1159111" indent="-231823" defTabSz="965927" eaLnBrk="0" hangingPunct="0">
              <a:defRPr sz="2400">
                <a:solidFill>
                  <a:schemeClr val="tx1"/>
                </a:solidFill>
                <a:latin typeface="Times New Roman" pitchFamily="-102" charset="0"/>
                <a:ea typeface="ＭＳ Ｐゴシック" pitchFamily="-102" charset="-128"/>
              </a:defRPr>
            </a:lvl3pPr>
            <a:lvl4pPr marL="1622758" indent="-231823" defTabSz="965927" eaLnBrk="0" hangingPunct="0">
              <a:defRPr sz="2400">
                <a:solidFill>
                  <a:schemeClr val="tx1"/>
                </a:solidFill>
                <a:latin typeface="Times New Roman" pitchFamily="-102" charset="0"/>
                <a:ea typeface="ＭＳ Ｐゴシック" pitchFamily="-102" charset="-128"/>
              </a:defRPr>
            </a:lvl4pPr>
            <a:lvl5pPr marL="2086401" indent="-231823" defTabSz="965927" eaLnBrk="0" hangingPunct="0">
              <a:defRPr sz="2400">
                <a:solidFill>
                  <a:schemeClr val="tx1"/>
                </a:solidFill>
                <a:latin typeface="Times New Roman" pitchFamily="-102" charset="0"/>
                <a:ea typeface="ＭＳ Ｐゴシック" pitchFamily="-102" charset="-128"/>
              </a:defRPr>
            </a:lvl5pPr>
            <a:lvl6pPr marL="2550044" indent="-231823" defTabSz="965927" eaLnBrk="0" fontAlgn="base" hangingPunct="0">
              <a:spcBef>
                <a:spcPct val="0"/>
              </a:spcBef>
              <a:spcAft>
                <a:spcPct val="0"/>
              </a:spcAft>
              <a:defRPr sz="2400">
                <a:solidFill>
                  <a:schemeClr val="tx1"/>
                </a:solidFill>
                <a:latin typeface="Times New Roman" pitchFamily="-102" charset="0"/>
                <a:ea typeface="ＭＳ Ｐゴシック" pitchFamily="-102" charset="-128"/>
              </a:defRPr>
            </a:lvl6pPr>
            <a:lvl7pPr marL="3013690" indent="-231823" defTabSz="965927" eaLnBrk="0" fontAlgn="base" hangingPunct="0">
              <a:spcBef>
                <a:spcPct val="0"/>
              </a:spcBef>
              <a:spcAft>
                <a:spcPct val="0"/>
              </a:spcAft>
              <a:defRPr sz="2400">
                <a:solidFill>
                  <a:schemeClr val="tx1"/>
                </a:solidFill>
                <a:latin typeface="Times New Roman" pitchFamily="-102" charset="0"/>
                <a:ea typeface="ＭＳ Ｐゴシック" pitchFamily="-102" charset="-128"/>
              </a:defRPr>
            </a:lvl7pPr>
            <a:lvl8pPr marL="3477334" indent="-231823" defTabSz="965927" eaLnBrk="0" fontAlgn="base" hangingPunct="0">
              <a:spcBef>
                <a:spcPct val="0"/>
              </a:spcBef>
              <a:spcAft>
                <a:spcPct val="0"/>
              </a:spcAft>
              <a:defRPr sz="2400">
                <a:solidFill>
                  <a:schemeClr val="tx1"/>
                </a:solidFill>
                <a:latin typeface="Times New Roman" pitchFamily="-102" charset="0"/>
                <a:ea typeface="ＭＳ Ｐゴシック" pitchFamily="-102" charset="-128"/>
              </a:defRPr>
            </a:lvl8pPr>
            <a:lvl9pPr marL="3940978" indent="-231823" defTabSz="965927" eaLnBrk="0" fontAlgn="base" hangingPunct="0">
              <a:spcBef>
                <a:spcPct val="0"/>
              </a:spcBef>
              <a:spcAft>
                <a:spcPct val="0"/>
              </a:spcAft>
              <a:defRPr sz="2400">
                <a:solidFill>
                  <a:schemeClr val="tx1"/>
                </a:solidFill>
                <a:latin typeface="Times New Roman" pitchFamily="-102" charset="0"/>
                <a:ea typeface="ＭＳ Ｐゴシック" pitchFamily="-102" charset="-128"/>
              </a:defRPr>
            </a:lvl9pPr>
          </a:lstStyle>
          <a:p>
            <a:pPr eaLnBrk="1" hangingPunct="1"/>
            <a:endParaRPr lang="en-US" altLang="en-US" sz="1300">
              <a:latin typeface="Arial" charset="0"/>
            </a:endParaRPr>
          </a:p>
        </p:txBody>
      </p:sp>
    </p:spTree>
    <p:extLst>
      <p:ext uri="{BB962C8B-B14F-4D97-AF65-F5344CB8AC3E}">
        <p14:creationId xmlns:p14="http://schemas.microsoft.com/office/powerpoint/2010/main" val="336194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18</a:t>
            </a:fld>
            <a:endParaRPr lang="en-US"/>
          </a:p>
        </p:txBody>
      </p:sp>
    </p:spTree>
    <p:extLst>
      <p:ext uri="{BB962C8B-B14F-4D97-AF65-F5344CB8AC3E}">
        <p14:creationId xmlns:p14="http://schemas.microsoft.com/office/powerpoint/2010/main" val="2991531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19</a:t>
            </a:fld>
            <a:endParaRPr lang="en-US" dirty="0"/>
          </a:p>
        </p:txBody>
      </p:sp>
    </p:spTree>
    <p:extLst>
      <p:ext uri="{BB962C8B-B14F-4D97-AF65-F5344CB8AC3E}">
        <p14:creationId xmlns:p14="http://schemas.microsoft.com/office/powerpoint/2010/main" val="261682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1a4aee45f_0_243:notes"/>
          <p:cNvSpPr>
            <a:spLocks noGrp="1" noRot="1" noChangeAspect="1"/>
          </p:cNvSpPr>
          <p:nvPr>
            <p:ph type="sldImg" idx="2"/>
          </p:nvPr>
        </p:nvSpPr>
        <p:spPr>
          <a:xfrm>
            <a:off x="395288" y="692150"/>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1a4aee45f_0_243:notes"/>
          <p:cNvSpPr txBox="1">
            <a:spLocks noGrp="1"/>
          </p:cNvSpPr>
          <p:nvPr>
            <p:ph type="body" idx="1"/>
          </p:nvPr>
        </p:nvSpPr>
        <p:spPr>
          <a:xfrm>
            <a:off x="694807" y="4386418"/>
            <a:ext cx="5558459" cy="4155555"/>
          </a:xfrm>
          <a:prstGeom prst="rect">
            <a:avLst/>
          </a:prstGeom>
        </p:spPr>
        <p:txBody>
          <a:bodyPr spcFirstLastPara="1" wrap="square" lIns="92449" tIns="92449" rIns="92449" bIns="92449" anchor="t" anchorCtr="0">
            <a:noAutofit/>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52" indent="-235552">
              <a:buAutoNum type="arabicPeriod"/>
            </a:pPr>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20</a:t>
            </a:fld>
            <a:endParaRPr lang="en-US" dirty="0"/>
          </a:p>
        </p:txBody>
      </p:sp>
    </p:spTree>
    <p:extLst>
      <p:ext uri="{BB962C8B-B14F-4D97-AF65-F5344CB8AC3E}">
        <p14:creationId xmlns:p14="http://schemas.microsoft.com/office/powerpoint/2010/main" val="2479498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21</a:t>
            </a:fld>
            <a:endParaRPr lang="en-US" dirty="0"/>
          </a:p>
        </p:txBody>
      </p:sp>
    </p:spTree>
    <p:extLst>
      <p:ext uri="{BB962C8B-B14F-4D97-AF65-F5344CB8AC3E}">
        <p14:creationId xmlns:p14="http://schemas.microsoft.com/office/powerpoint/2010/main" val="1556720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22</a:t>
            </a:fld>
            <a:endParaRPr lang="en-US" dirty="0"/>
          </a:p>
        </p:txBody>
      </p:sp>
    </p:spTree>
    <p:extLst>
      <p:ext uri="{BB962C8B-B14F-4D97-AF65-F5344CB8AC3E}">
        <p14:creationId xmlns:p14="http://schemas.microsoft.com/office/powerpoint/2010/main" val="3430469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CA0BF-B9AC-4518-9951-F9548460CFA4}" type="slidenum">
              <a:rPr lang="en-US" smtClean="0"/>
              <a:t>23</a:t>
            </a:fld>
            <a:endParaRPr lang="en-US" dirty="0"/>
          </a:p>
        </p:txBody>
      </p:sp>
    </p:spTree>
    <p:extLst>
      <p:ext uri="{BB962C8B-B14F-4D97-AF65-F5344CB8AC3E}">
        <p14:creationId xmlns:p14="http://schemas.microsoft.com/office/powerpoint/2010/main" val="3129467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24</a:t>
            </a:fld>
            <a:endParaRPr lang="en-US" dirty="0"/>
          </a:p>
        </p:txBody>
      </p:sp>
    </p:spTree>
    <p:extLst>
      <p:ext uri="{BB962C8B-B14F-4D97-AF65-F5344CB8AC3E}">
        <p14:creationId xmlns:p14="http://schemas.microsoft.com/office/powerpoint/2010/main" val="4262183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25</a:t>
            </a:fld>
            <a:endParaRPr lang="en-US" dirty="0"/>
          </a:p>
        </p:txBody>
      </p:sp>
    </p:spTree>
    <p:extLst>
      <p:ext uri="{BB962C8B-B14F-4D97-AF65-F5344CB8AC3E}">
        <p14:creationId xmlns:p14="http://schemas.microsoft.com/office/powerpoint/2010/main" val="3106058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26</a:t>
            </a:fld>
            <a:endParaRPr lang="en-US" dirty="0"/>
          </a:p>
        </p:txBody>
      </p:sp>
    </p:spTree>
    <p:extLst>
      <p:ext uri="{BB962C8B-B14F-4D97-AF65-F5344CB8AC3E}">
        <p14:creationId xmlns:p14="http://schemas.microsoft.com/office/powerpoint/2010/main" val="4067373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704850" y="1154113"/>
            <a:ext cx="5538788"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37182" indent="-283531">
              <a:spcBef>
                <a:spcPct val="30000"/>
              </a:spcBef>
              <a:defRPr sz="1200">
                <a:solidFill>
                  <a:schemeClr val="tx1"/>
                </a:solidFill>
                <a:latin typeface="Calibri" pitchFamily="34" charset="0"/>
                <a:ea typeface="ＭＳ Ｐゴシック" pitchFamily="34" charset="-128"/>
              </a:defRPr>
            </a:lvl2pPr>
            <a:lvl3pPr marL="1134126" indent="-226824">
              <a:spcBef>
                <a:spcPct val="30000"/>
              </a:spcBef>
              <a:defRPr sz="1200">
                <a:solidFill>
                  <a:schemeClr val="tx1"/>
                </a:solidFill>
                <a:latin typeface="Calibri" pitchFamily="34" charset="0"/>
                <a:ea typeface="ＭＳ Ｐゴシック" pitchFamily="34" charset="-128"/>
              </a:defRPr>
            </a:lvl3pPr>
            <a:lvl4pPr marL="1587775" indent="-226824">
              <a:spcBef>
                <a:spcPct val="30000"/>
              </a:spcBef>
              <a:defRPr sz="1200">
                <a:solidFill>
                  <a:schemeClr val="tx1"/>
                </a:solidFill>
                <a:latin typeface="Calibri" pitchFamily="34" charset="0"/>
                <a:ea typeface="ＭＳ Ｐゴシック" pitchFamily="34" charset="-128"/>
              </a:defRPr>
            </a:lvl4pPr>
            <a:lvl5pPr marL="2041427" indent="-226824">
              <a:spcBef>
                <a:spcPct val="30000"/>
              </a:spcBef>
              <a:defRPr sz="1200">
                <a:solidFill>
                  <a:schemeClr val="tx1"/>
                </a:solidFill>
                <a:latin typeface="Calibri" pitchFamily="34" charset="0"/>
                <a:ea typeface="ＭＳ Ｐゴシック" pitchFamily="34" charset="-128"/>
              </a:defRPr>
            </a:lvl5pPr>
            <a:lvl6pPr marL="2495076" indent="-226824" defTabSz="45365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48725" indent="-226824" defTabSz="45365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02377" indent="-226824" defTabSz="45365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56026" indent="-226824" defTabSz="45365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C5BF0D32-694F-4565-A952-5DD02D615242}" type="slidenum">
              <a:rPr lang="en-US" altLang="en-US" smtClean="0"/>
              <a:pPr>
                <a:spcBef>
                  <a:spcPct val="0"/>
                </a:spcBef>
              </a:pPr>
              <a:t>27</a:t>
            </a:fld>
            <a:endParaRPr lang="en-US" altLang="en-US"/>
          </a:p>
        </p:txBody>
      </p:sp>
    </p:spTree>
    <p:extLst>
      <p:ext uri="{BB962C8B-B14F-4D97-AF65-F5344CB8AC3E}">
        <p14:creationId xmlns:p14="http://schemas.microsoft.com/office/powerpoint/2010/main" val="4149154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39922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FA32BF-DD65-49E9-A7AF-9131AE76460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30</a:t>
            </a:fld>
            <a:endParaRPr lang="en-US" dirty="0"/>
          </a:p>
        </p:txBody>
      </p:sp>
    </p:spTree>
    <p:extLst>
      <p:ext uri="{BB962C8B-B14F-4D97-AF65-F5344CB8AC3E}">
        <p14:creationId xmlns:p14="http://schemas.microsoft.com/office/powerpoint/2010/main" val="249415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57A1C-B5D0-4931-B36F-8D02FDF45536}" type="slidenum">
              <a:rPr lang="en-US" smtClean="0"/>
              <a:t>3</a:t>
            </a:fld>
            <a:endParaRPr lang="en-US"/>
          </a:p>
        </p:txBody>
      </p:sp>
    </p:spTree>
    <p:extLst>
      <p:ext uri="{BB962C8B-B14F-4D97-AF65-F5344CB8AC3E}">
        <p14:creationId xmlns:p14="http://schemas.microsoft.com/office/powerpoint/2010/main" val="454386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1:notes"/>
          <p:cNvSpPr txBox="1">
            <a:spLocks noGrp="1"/>
          </p:cNvSpPr>
          <p:nvPr>
            <p:ph type="body" idx="1"/>
          </p:nvPr>
        </p:nvSpPr>
        <p:spPr>
          <a:xfrm>
            <a:off x="710248" y="4518203"/>
            <a:ext cx="5681980" cy="3696713"/>
          </a:xfrm>
          <a:prstGeom prst="rect">
            <a:avLst/>
          </a:prstGeom>
        </p:spPr>
        <p:txBody>
          <a:bodyPr spcFirstLastPara="1" wrap="square" lIns="94178" tIns="47076" rIns="94178" bIns="47076" anchor="t" anchorCtr="0">
            <a:noAutofit/>
          </a:bodyPr>
          <a:lstStyle/>
          <a:p>
            <a:endParaRPr lang="en-US" dirty="0"/>
          </a:p>
        </p:txBody>
      </p:sp>
      <p:sp>
        <p:nvSpPr>
          <p:cNvPr id="324" name="Google Shape;324;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6:notes"/>
          <p:cNvSpPr txBox="1">
            <a:spLocks noGrp="1"/>
          </p:cNvSpPr>
          <p:nvPr>
            <p:ph type="body" idx="1"/>
          </p:nvPr>
        </p:nvSpPr>
        <p:spPr>
          <a:xfrm>
            <a:off x="710248" y="4518203"/>
            <a:ext cx="5681980" cy="3696713"/>
          </a:xfrm>
          <a:prstGeom prst="rect">
            <a:avLst/>
          </a:prstGeom>
          <a:noFill/>
          <a:ln>
            <a:noFill/>
          </a:ln>
        </p:spPr>
        <p:txBody>
          <a:bodyPr spcFirstLastPara="1" wrap="square" lIns="94178" tIns="47076" rIns="94178" bIns="47076" anchor="t" anchorCtr="0">
            <a:noAutofit/>
          </a:bodyPr>
          <a:lstStyle/>
          <a:p>
            <a:endParaRPr dirty="0"/>
          </a:p>
        </p:txBody>
      </p:sp>
      <p:sp>
        <p:nvSpPr>
          <p:cNvPr id="209" name="Google Shape;209;p6:notes"/>
          <p:cNvSpPr txBox="1">
            <a:spLocks noGrp="1"/>
          </p:cNvSpPr>
          <p:nvPr>
            <p:ph type="sldNum" idx="12"/>
          </p:nvPr>
        </p:nvSpPr>
        <p:spPr>
          <a:xfrm>
            <a:off x="4023093" y="8917424"/>
            <a:ext cx="3077739" cy="471053"/>
          </a:xfrm>
          <a:prstGeom prst="rect">
            <a:avLst/>
          </a:prstGeom>
          <a:noFill/>
          <a:ln>
            <a:noFill/>
          </a:ln>
        </p:spPr>
        <p:txBody>
          <a:bodyPr spcFirstLastPara="1" wrap="square" lIns="94178" tIns="47076" rIns="94178" bIns="47076" anchor="b" anchorCtr="0">
            <a:noAutofit/>
          </a:bodyPr>
          <a:lstStyle/>
          <a:p>
            <a:fld id="{00000000-1234-1234-1234-123412341234}" type="slidenum">
              <a:rPr lang="en-US"/>
              <a:pPr/>
              <a:t>32</a:t>
            </a:fld>
            <a:endParaRPr/>
          </a:p>
        </p:txBody>
      </p:sp>
    </p:spTree>
    <p:extLst>
      <p:ext uri="{BB962C8B-B14F-4D97-AF65-F5344CB8AC3E}">
        <p14:creationId xmlns:p14="http://schemas.microsoft.com/office/powerpoint/2010/main" val="530187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33</a:t>
            </a:fld>
            <a:endParaRPr lang="en-US" dirty="0"/>
          </a:p>
        </p:txBody>
      </p:sp>
    </p:spTree>
    <p:extLst>
      <p:ext uri="{BB962C8B-B14F-4D97-AF65-F5344CB8AC3E}">
        <p14:creationId xmlns:p14="http://schemas.microsoft.com/office/powerpoint/2010/main" val="1771330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6165" y="4694237"/>
            <a:ext cx="5926063" cy="4223186"/>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9FA32BF-DD65-49E9-A7AF-9131AE764603}"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BCB1B-747A-42C8-BC64-C5BB0FE6A878}" type="slidenum">
              <a:rPr lang="en-US" smtClean="0"/>
              <a:t>35</a:t>
            </a:fld>
            <a:endParaRPr lang="en-US" dirty="0"/>
          </a:p>
        </p:txBody>
      </p:sp>
    </p:spTree>
    <p:extLst>
      <p:ext uri="{BB962C8B-B14F-4D97-AF65-F5344CB8AC3E}">
        <p14:creationId xmlns:p14="http://schemas.microsoft.com/office/powerpoint/2010/main" val="2949360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735013" y="1173163"/>
            <a:ext cx="5632450" cy="3168650"/>
          </a:xfrm>
          <a:ln/>
        </p:spPr>
      </p:sp>
      <p:sp>
        <p:nvSpPr>
          <p:cNvPr id="73731" name="Notes Placeholder 2"/>
          <p:cNvSpPr>
            <a:spLocks noGrp="1"/>
          </p:cNvSpPr>
          <p:nvPr>
            <p:ph type="body" idx="1"/>
          </p:nvPr>
        </p:nvSpPr>
        <p:spPr>
          <a:noFill/>
        </p:spPr>
        <p:txBody>
          <a:bodyPr/>
          <a:lstStyle/>
          <a:p>
            <a:endParaRPr lang="en-US" altLang="en-US" dirty="0"/>
          </a:p>
        </p:txBody>
      </p:sp>
      <p:sp>
        <p:nvSpPr>
          <p:cNvPr id="737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51230" indent="-288934" eaLnBrk="0" hangingPunct="0">
              <a:spcBef>
                <a:spcPct val="30000"/>
              </a:spcBef>
              <a:defRPr sz="1200">
                <a:solidFill>
                  <a:schemeClr val="tx1"/>
                </a:solidFill>
                <a:latin typeface="Arial" pitchFamily="34" charset="0"/>
              </a:defRPr>
            </a:lvl2pPr>
            <a:lvl3pPr marL="1155738" indent="-231147" eaLnBrk="0" hangingPunct="0">
              <a:spcBef>
                <a:spcPct val="30000"/>
              </a:spcBef>
              <a:defRPr sz="1200">
                <a:solidFill>
                  <a:schemeClr val="tx1"/>
                </a:solidFill>
                <a:latin typeface="Arial" pitchFamily="34" charset="0"/>
              </a:defRPr>
            </a:lvl3pPr>
            <a:lvl4pPr marL="1618032" indent="-231147" eaLnBrk="0" hangingPunct="0">
              <a:spcBef>
                <a:spcPct val="30000"/>
              </a:spcBef>
              <a:defRPr sz="1200">
                <a:solidFill>
                  <a:schemeClr val="tx1"/>
                </a:solidFill>
                <a:latin typeface="Arial" pitchFamily="34" charset="0"/>
              </a:defRPr>
            </a:lvl4pPr>
            <a:lvl5pPr marL="2080329" indent="-231147" eaLnBrk="0" hangingPunct="0">
              <a:spcBef>
                <a:spcPct val="30000"/>
              </a:spcBef>
              <a:defRPr sz="1200">
                <a:solidFill>
                  <a:schemeClr val="tx1"/>
                </a:solidFill>
                <a:latin typeface="Arial" pitchFamily="34" charset="0"/>
              </a:defRPr>
            </a:lvl5pPr>
            <a:lvl6pPr marL="2542623" indent="-231147" eaLnBrk="0" fontAlgn="base" hangingPunct="0">
              <a:spcBef>
                <a:spcPct val="30000"/>
              </a:spcBef>
              <a:spcAft>
                <a:spcPct val="0"/>
              </a:spcAft>
              <a:defRPr sz="1200">
                <a:solidFill>
                  <a:schemeClr val="tx1"/>
                </a:solidFill>
                <a:latin typeface="Arial" pitchFamily="34" charset="0"/>
              </a:defRPr>
            </a:lvl6pPr>
            <a:lvl7pPr marL="3004917" indent="-231147" eaLnBrk="0" fontAlgn="base" hangingPunct="0">
              <a:spcBef>
                <a:spcPct val="30000"/>
              </a:spcBef>
              <a:spcAft>
                <a:spcPct val="0"/>
              </a:spcAft>
              <a:defRPr sz="1200">
                <a:solidFill>
                  <a:schemeClr val="tx1"/>
                </a:solidFill>
                <a:latin typeface="Arial" pitchFamily="34" charset="0"/>
              </a:defRPr>
            </a:lvl7pPr>
            <a:lvl8pPr marL="3467214" indent="-231147" eaLnBrk="0" fontAlgn="base" hangingPunct="0">
              <a:spcBef>
                <a:spcPct val="30000"/>
              </a:spcBef>
              <a:spcAft>
                <a:spcPct val="0"/>
              </a:spcAft>
              <a:defRPr sz="1200">
                <a:solidFill>
                  <a:schemeClr val="tx1"/>
                </a:solidFill>
                <a:latin typeface="Arial" pitchFamily="34" charset="0"/>
              </a:defRPr>
            </a:lvl8pPr>
            <a:lvl9pPr marL="3929508" indent="-23114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504D7C0-499C-42F8-BB7A-1B81327A0679}" type="slidenum">
              <a:rPr lang="en-US" altLang="en-US" smtClean="0"/>
              <a:pPr eaLnBrk="1" hangingPunct="1">
                <a:spcBef>
                  <a:spcPct val="0"/>
                </a:spcBef>
              </a:pPr>
              <a:t>36</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37</a:t>
            </a:fld>
            <a:endParaRPr lang="en-US" dirty="0"/>
          </a:p>
        </p:txBody>
      </p:sp>
    </p:spTree>
    <p:extLst>
      <p:ext uri="{BB962C8B-B14F-4D97-AF65-F5344CB8AC3E}">
        <p14:creationId xmlns:p14="http://schemas.microsoft.com/office/powerpoint/2010/main" val="1402314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9723" y="4341813"/>
            <a:ext cx="5681980" cy="3696713"/>
          </a:xfrm>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38</a:t>
            </a:fld>
            <a:endParaRPr lang="en-US" dirty="0"/>
          </a:p>
        </p:txBody>
      </p:sp>
    </p:spTree>
    <p:extLst>
      <p:ext uri="{BB962C8B-B14F-4D97-AF65-F5344CB8AC3E}">
        <p14:creationId xmlns:p14="http://schemas.microsoft.com/office/powerpoint/2010/main" val="4148423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39</a:t>
            </a:fld>
            <a:endParaRPr lang="en-US" dirty="0"/>
          </a:p>
        </p:txBody>
      </p:sp>
    </p:spTree>
    <p:extLst>
      <p:ext uri="{BB962C8B-B14F-4D97-AF65-F5344CB8AC3E}">
        <p14:creationId xmlns:p14="http://schemas.microsoft.com/office/powerpoint/2010/main" val="2432693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40</a:t>
            </a:fld>
            <a:endParaRPr lang="en-US" dirty="0"/>
          </a:p>
        </p:txBody>
      </p:sp>
    </p:spTree>
    <p:extLst>
      <p:ext uri="{BB962C8B-B14F-4D97-AF65-F5344CB8AC3E}">
        <p14:creationId xmlns:p14="http://schemas.microsoft.com/office/powerpoint/2010/main" val="1517665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4B55A-9B9A-480D-B6BF-2FEBF7E1B408}" type="slidenum">
              <a:rPr lang="en-US" smtClean="0"/>
              <a:t>4</a:t>
            </a:fld>
            <a:endParaRPr lang="en-US" dirty="0"/>
          </a:p>
        </p:txBody>
      </p:sp>
    </p:spTree>
    <p:extLst>
      <p:ext uri="{BB962C8B-B14F-4D97-AF65-F5344CB8AC3E}">
        <p14:creationId xmlns:p14="http://schemas.microsoft.com/office/powerpoint/2010/main" val="2405340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41</a:t>
            </a:fld>
            <a:endParaRPr lang="en-US" dirty="0"/>
          </a:p>
        </p:txBody>
      </p:sp>
    </p:spTree>
    <p:extLst>
      <p:ext uri="{BB962C8B-B14F-4D97-AF65-F5344CB8AC3E}">
        <p14:creationId xmlns:p14="http://schemas.microsoft.com/office/powerpoint/2010/main" val="3535136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3298" y="4518203"/>
            <a:ext cx="6210579" cy="3696713"/>
          </a:xfrm>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42</a:t>
            </a:fld>
            <a:endParaRPr lang="en-US" dirty="0"/>
          </a:p>
        </p:txBody>
      </p:sp>
    </p:spTree>
    <p:extLst>
      <p:ext uri="{BB962C8B-B14F-4D97-AF65-F5344CB8AC3E}">
        <p14:creationId xmlns:p14="http://schemas.microsoft.com/office/powerpoint/2010/main" val="2513665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43</a:t>
            </a:fld>
            <a:endParaRPr lang="en-US" dirty="0"/>
          </a:p>
        </p:txBody>
      </p:sp>
    </p:spTree>
    <p:extLst>
      <p:ext uri="{BB962C8B-B14F-4D97-AF65-F5344CB8AC3E}">
        <p14:creationId xmlns:p14="http://schemas.microsoft.com/office/powerpoint/2010/main" val="23149115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D8CE5-C02F-489D-B0BC-0FCB2CA326E7}" type="slidenum">
              <a:rPr lang="en-US" smtClean="0"/>
              <a:t>44</a:t>
            </a:fld>
            <a:endParaRPr lang="en-US"/>
          </a:p>
        </p:txBody>
      </p:sp>
    </p:spTree>
    <p:extLst>
      <p:ext uri="{BB962C8B-B14F-4D97-AF65-F5344CB8AC3E}">
        <p14:creationId xmlns:p14="http://schemas.microsoft.com/office/powerpoint/2010/main" val="28769754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45</a:t>
            </a:fld>
            <a:endParaRPr lang="en-US" dirty="0"/>
          </a:p>
        </p:txBody>
      </p:sp>
    </p:spTree>
    <p:extLst>
      <p:ext uri="{BB962C8B-B14F-4D97-AF65-F5344CB8AC3E}">
        <p14:creationId xmlns:p14="http://schemas.microsoft.com/office/powerpoint/2010/main" val="256328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82625"/>
            <a:ext cx="6157912" cy="3463925"/>
          </a:xfrm>
        </p:spPr>
      </p:sp>
      <p:sp>
        <p:nvSpPr>
          <p:cNvPr id="3" name="Notes Placeholder 2"/>
          <p:cNvSpPr>
            <a:spLocks noGrp="1"/>
          </p:cNvSpPr>
          <p:nvPr>
            <p:ph type="body" idx="1"/>
          </p:nvPr>
        </p:nvSpPr>
        <p:spPr>
          <a:xfrm>
            <a:off x="642779" y="4410626"/>
            <a:ext cx="5681980" cy="3696713"/>
          </a:xfrm>
        </p:spPr>
        <p:txBody>
          <a:bodyPr/>
          <a:lstStyle/>
          <a:p>
            <a:endParaRPr lang="en-US" dirty="0"/>
          </a:p>
        </p:txBody>
      </p:sp>
    </p:spTree>
    <p:extLst>
      <p:ext uri="{BB962C8B-B14F-4D97-AF65-F5344CB8AC3E}">
        <p14:creationId xmlns:p14="http://schemas.microsoft.com/office/powerpoint/2010/main" val="40215610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47</a:t>
            </a:fld>
            <a:endParaRPr lang="en-US"/>
          </a:p>
        </p:txBody>
      </p:sp>
    </p:spTree>
    <p:extLst>
      <p:ext uri="{BB962C8B-B14F-4D97-AF65-F5344CB8AC3E}">
        <p14:creationId xmlns:p14="http://schemas.microsoft.com/office/powerpoint/2010/main" val="3669409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49</a:t>
            </a:fld>
            <a:endParaRPr lang="en-US" dirty="0"/>
          </a:p>
        </p:txBody>
      </p:sp>
    </p:spTree>
    <p:extLst>
      <p:ext uri="{BB962C8B-B14F-4D97-AF65-F5344CB8AC3E}">
        <p14:creationId xmlns:p14="http://schemas.microsoft.com/office/powerpoint/2010/main" val="4005857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3:notes"/>
          <p:cNvSpPr txBox="1">
            <a:spLocks noGrp="1"/>
          </p:cNvSpPr>
          <p:nvPr>
            <p:ph type="body" idx="1"/>
          </p:nvPr>
        </p:nvSpPr>
        <p:spPr>
          <a:xfrm>
            <a:off x="710248" y="4518203"/>
            <a:ext cx="5681980" cy="3696713"/>
          </a:xfrm>
          <a:prstGeom prst="rect">
            <a:avLst/>
          </a:prstGeom>
          <a:noFill/>
          <a:ln>
            <a:noFill/>
          </a:ln>
        </p:spPr>
        <p:txBody>
          <a:bodyPr spcFirstLastPara="1" wrap="square" lIns="94178" tIns="47076" rIns="94178" bIns="47076" anchor="t" anchorCtr="0">
            <a:noAutofit/>
          </a:bodyPr>
          <a:lstStyle/>
          <a:p>
            <a:endParaRPr lang="en-US" dirty="0"/>
          </a:p>
        </p:txBody>
      </p:sp>
      <p:sp>
        <p:nvSpPr>
          <p:cNvPr id="387" name="Google Shape;387;p13:notes"/>
          <p:cNvSpPr txBox="1">
            <a:spLocks noGrp="1"/>
          </p:cNvSpPr>
          <p:nvPr>
            <p:ph type="sldNum" idx="12"/>
          </p:nvPr>
        </p:nvSpPr>
        <p:spPr>
          <a:xfrm>
            <a:off x="4023093" y="8917424"/>
            <a:ext cx="3077739" cy="471053"/>
          </a:xfrm>
          <a:prstGeom prst="rect">
            <a:avLst/>
          </a:prstGeom>
          <a:noFill/>
          <a:ln>
            <a:noFill/>
          </a:ln>
        </p:spPr>
        <p:txBody>
          <a:bodyPr spcFirstLastPara="1" wrap="square" lIns="94178" tIns="47076" rIns="94178" bIns="47076" anchor="b" anchorCtr="0">
            <a:noAutofit/>
          </a:bodyPr>
          <a:lstStyle/>
          <a:p>
            <a:fld id="{00000000-1234-1234-1234-123412341234}" type="slidenum">
              <a:rPr lang="en-US"/>
              <a:pPr/>
              <a:t>50</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6:notes"/>
          <p:cNvSpPr txBox="1">
            <a:spLocks noGrp="1"/>
          </p:cNvSpPr>
          <p:nvPr>
            <p:ph type="body" idx="1"/>
          </p:nvPr>
        </p:nvSpPr>
        <p:spPr>
          <a:xfrm>
            <a:off x="710248" y="4518203"/>
            <a:ext cx="5681980" cy="3696713"/>
          </a:xfrm>
          <a:prstGeom prst="rect">
            <a:avLst/>
          </a:prstGeom>
          <a:noFill/>
          <a:ln>
            <a:noFill/>
          </a:ln>
        </p:spPr>
        <p:txBody>
          <a:bodyPr spcFirstLastPara="1" wrap="square" lIns="94180" tIns="47077" rIns="94180" bIns="47077" anchor="t" anchorCtr="0">
            <a:noAutofit/>
          </a:bodyPr>
          <a:lstStyle/>
          <a:p>
            <a:endParaRPr dirty="0"/>
          </a:p>
        </p:txBody>
      </p:sp>
      <p:sp>
        <p:nvSpPr>
          <p:cNvPr id="426" name="Google Shape;426;p16:notes"/>
          <p:cNvSpPr txBox="1">
            <a:spLocks noGrp="1"/>
          </p:cNvSpPr>
          <p:nvPr>
            <p:ph type="sldNum" idx="12"/>
          </p:nvPr>
        </p:nvSpPr>
        <p:spPr>
          <a:xfrm>
            <a:off x="4023093" y="8917424"/>
            <a:ext cx="3077739" cy="471053"/>
          </a:xfrm>
          <a:prstGeom prst="rect">
            <a:avLst/>
          </a:prstGeom>
          <a:noFill/>
          <a:ln>
            <a:noFill/>
          </a:ln>
        </p:spPr>
        <p:txBody>
          <a:bodyPr spcFirstLastPara="1" wrap="square" lIns="94180" tIns="47077" rIns="94180" bIns="47077" anchor="b" anchorCtr="0">
            <a:noAutofit/>
          </a:bodyPr>
          <a:lstStyle/>
          <a:p>
            <a:fld id="{00000000-1234-1234-1234-123412341234}" type="slidenum">
              <a:rPr lang="en-US"/>
              <a:pPr/>
              <a:t>51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e99ee9009_0_16:notes"/>
          <p:cNvSpPr>
            <a:spLocks noGrp="1" noRot="1" noChangeAspect="1"/>
          </p:cNvSpPr>
          <p:nvPr>
            <p:ph type="sldImg" idx="2"/>
          </p:nvPr>
        </p:nvSpPr>
        <p:spPr>
          <a:xfrm>
            <a:off x="395288" y="692150"/>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e99ee9009_0_16:notes"/>
          <p:cNvSpPr txBox="1">
            <a:spLocks noGrp="1"/>
          </p:cNvSpPr>
          <p:nvPr>
            <p:ph type="body" idx="1"/>
          </p:nvPr>
        </p:nvSpPr>
        <p:spPr>
          <a:xfrm>
            <a:off x="694807" y="4386418"/>
            <a:ext cx="5558459" cy="4155555"/>
          </a:xfrm>
          <a:prstGeom prst="rect">
            <a:avLst/>
          </a:prstGeom>
        </p:spPr>
        <p:txBody>
          <a:bodyPr spcFirstLastPara="1" wrap="square" lIns="92449" tIns="92449" rIns="92449" bIns="92449" anchor="t" anchorCtr="0">
            <a:noAutofit/>
          </a:bodyPr>
          <a:lstStyle/>
          <a:p>
            <a:endParaRPr dirty="0"/>
          </a:p>
        </p:txBody>
      </p:sp>
    </p:spTree>
    <p:extLst>
      <p:ext uri="{BB962C8B-B14F-4D97-AF65-F5344CB8AC3E}">
        <p14:creationId xmlns:p14="http://schemas.microsoft.com/office/powerpoint/2010/main" val="10265305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9:notes"/>
          <p:cNvSpPr txBox="1">
            <a:spLocks noGrp="1"/>
          </p:cNvSpPr>
          <p:nvPr>
            <p:ph type="body" idx="1"/>
          </p:nvPr>
        </p:nvSpPr>
        <p:spPr>
          <a:xfrm>
            <a:off x="710248" y="4518203"/>
            <a:ext cx="5681980" cy="3696713"/>
          </a:xfrm>
          <a:prstGeom prst="rect">
            <a:avLst/>
          </a:prstGeom>
        </p:spPr>
        <p:txBody>
          <a:bodyPr spcFirstLastPara="1" wrap="square" lIns="94178" tIns="47076" rIns="94178" bIns="47076" anchor="t" anchorCtr="0">
            <a:noAutofit/>
          </a:bodyPr>
          <a:lstStyle/>
          <a:p>
            <a:endParaRPr dirty="0"/>
          </a:p>
        </p:txBody>
      </p:sp>
      <p:sp>
        <p:nvSpPr>
          <p:cNvPr id="463" name="Google Shape;463;p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43:notes"/>
          <p:cNvSpPr txBox="1">
            <a:spLocks noGrp="1"/>
          </p:cNvSpPr>
          <p:nvPr>
            <p:ph type="body" idx="1"/>
          </p:nvPr>
        </p:nvSpPr>
        <p:spPr>
          <a:xfrm>
            <a:off x="710248" y="4518203"/>
            <a:ext cx="5681980" cy="3696713"/>
          </a:xfrm>
          <a:prstGeom prst="rect">
            <a:avLst/>
          </a:prstGeom>
        </p:spPr>
        <p:txBody>
          <a:bodyPr spcFirstLastPara="1" wrap="square" lIns="94178" tIns="47076" rIns="94178" bIns="47076" anchor="t" anchorCtr="0">
            <a:noAutofit/>
          </a:bodyPr>
          <a:lstStyle/>
          <a:p>
            <a:endParaRPr dirty="0"/>
          </a:p>
        </p:txBody>
      </p:sp>
      <p:sp>
        <p:nvSpPr>
          <p:cNvPr id="839" name="Google Shape;839;p4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4:notes"/>
          <p:cNvSpPr txBox="1">
            <a:spLocks noGrp="1"/>
          </p:cNvSpPr>
          <p:nvPr>
            <p:ph type="body" idx="1"/>
          </p:nvPr>
        </p:nvSpPr>
        <p:spPr>
          <a:xfrm>
            <a:off x="710248" y="4518203"/>
            <a:ext cx="5681980" cy="3696713"/>
          </a:xfrm>
          <a:prstGeom prst="rect">
            <a:avLst/>
          </a:prstGeom>
        </p:spPr>
        <p:txBody>
          <a:bodyPr spcFirstLastPara="1" wrap="square" lIns="94178" tIns="47076" rIns="94178" bIns="47076" anchor="t" anchorCtr="0">
            <a:noAutofit/>
          </a:bodyPr>
          <a:lstStyle/>
          <a:p>
            <a:endParaRPr lang="en-US" dirty="0"/>
          </a:p>
        </p:txBody>
      </p:sp>
      <p:sp>
        <p:nvSpPr>
          <p:cNvPr id="865" name="Google Shape;865;p4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68879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2:notes"/>
          <p:cNvSpPr txBox="1">
            <a:spLocks noGrp="1"/>
          </p:cNvSpPr>
          <p:nvPr>
            <p:ph type="body" idx="1"/>
          </p:nvPr>
        </p:nvSpPr>
        <p:spPr>
          <a:xfrm>
            <a:off x="726032" y="4593506"/>
            <a:ext cx="5808246" cy="3758325"/>
          </a:xfrm>
          <a:prstGeom prst="rect">
            <a:avLst/>
          </a:prstGeom>
        </p:spPr>
        <p:txBody>
          <a:bodyPr spcFirstLastPara="1" wrap="square" lIns="95968" tIns="47971" rIns="95968" bIns="47971" anchor="t" anchorCtr="0">
            <a:noAutofit/>
          </a:bodyPr>
          <a:lstStyle/>
          <a:p>
            <a:endParaRPr dirty="0"/>
          </a:p>
        </p:txBody>
      </p:sp>
      <p:sp>
        <p:nvSpPr>
          <p:cNvPr id="508" name="Google Shape;508;p22:notes"/>
          <p:cNvSpPr>
            <a:spLocks noGrp="1" noRot="1" noChangeAspect="1"/>
          </p:cNvSpPr>
          <p:nvPr>
            <p:ph type="sldImg" idx="2"/>
          </p:nvPr>
        </p:nvSpPr>
        <p:spPr>
          <a:xfrm>
            <a:off x="766763" y="1192213"/>
            <a:ext cx="5726112" cy="32210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56</a:t>
            </a:fld>
            <a:endParaRPr lang="en-US" dirty="0"/>
          </a:p>
        </p:txBody>
      </p:sp>
    </p:spTree>
    <p:extLst>
      <p:ext uri="{BB962C8B-B14F-4D97-AF65-F5344CB8AC3E}">
        <p14:creationId xmlns:p14="http://schemas.microsoft.com/office/powerpoint/2010/main" val="32657325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38788"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65CFC-CFB4-4219-B146-48684AB425E2}" type="slidenum">
              <a:rPr lang="en-US" smtClean="0"/>
              <a:t>57</a:t>
            </a:fld>
            <a:endParaRPr lang="en-US"/>
          </a:p>
        </p:txBody>
      </p:sp>
    </p:spTree>
    <p:extLst>
      <p:ext uri="{BB962C8B-B14F-4D97-AF65-F5344CB8AC3E}">
        <p14:creationId xmlns:p14="http://schemas.microsoft.com/office/powerpoint/2010/main" val="30877041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5:notes"/>
          <p:cNvSpPr txBox="1">
            <a:spLocks noGrp="1"/>
          </p:cNvSpPr>
          <p:nvPr>
            <p:ph type="body" idx="1"/>
          </p:nvPr>
        </p:nvSpPr>
        <p:spPr>
          <a:xfrm>
            <a:off x="710248" y="4518203"/>
            <a:ext cx="5681980" cy="3696713"/>
          </a:xfrm>
          <a:prstGeom prst="rect">
            <a:avLst/>
          </a:prstGeom>
        </p:spPr>
        <p:txBody>
          <a:bodyPr spcFirstLastPara="1" wrap="square" lIns="94178" tIns="47076" rIns="94178" bIns="47076" anchor="t" anchorCtr="0">
            <a:noAutofit/>
          </a:bodyPr>
          <a:lstStyle/>
          <a:p>
            <a:endParaRPr dirty="0"/>
          </a:p>
        </p:txBody>
      </p:sp>
      <p:sp>
        <p:nvSpPr>
          <p:cNvPr id="549" name="Google Shape;549;p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2d5038135_2_546:notes"/>
          <p:cNvSpPr>
            <a:spLocks noGrp="1" noRot="1" noChangeAspect="1"/>
          </p:cNvSpPr>
          <p:nvPr>
            <p:ph type="sldImg" idx="2"/>
          </p:nvPr>
        </p:nvSpPr>
        <p:spPr>
          <a:xfrm>
            <a:off x="704850" y="1154113"/>
            <a:ext cx="5538788"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62d5038135_2_546:notes"/>
          <p:cNvSpPr txBox="1">
            <a:spLocks noGrp="1"/>
          </p:cNvSpPr>
          <p:nvPr>
            <p:ph type="body" idx="1"/>
          </p:nvPr>
        </p:nvSpPr>
        <p:spPr>
          <a:xfrm>
            <a:off x="694807" y="4444135"/>
            <a:ext cx="5558459" cy="3636110"/>
          </a:xfrm>
          <a:prstGeom prst="rect">
            <a:avLst/>
          </a:prstGeom>
          <a:noFill/>
          <a:ln>
            <a:noFill/>
          </a:ln>
        </p:spPr>
        <p:txBody>
          <a:bodyPr spcFirstLastPara="1" wrap="square" lIns="92348" tIns="46161" rIns="92348" bIns="46161" anchor="t" anchorCtr="0">
            <a:noAutofit/>
          </a:bodyPr>
          <a:lstStyle/>
          <a:p>
            <a:endParaRPr dirty="0"/>
          </a:p>
        </p:txBody>
      </p:sp>
      <p:sp>
        <p:nvSpPr>
          <p:cNvPr id="261" name="Google Shape;261;g62d5038135_2_546:notes"/>
          <p:cNvSpPr txBox="1">
            <a:spLocks noGrp="1"/>
          </p:cNvSpPr>
          <p:nvPr>
            <p:ph type="sldNum" idx="12"/>
          </p:nvPr>
        </p:nvSpPr>
        <p:spPr>
          <a:xfrm>
            <a:off x="3935634" y="8771236"/>
            <a:ext cx="3010832" cy="463331"/>
          </a:xfrm>
          <a:prstGeom prst="rect">
            <a:avLst/>
          </a:prstGeom>
          <a:noFill/>
          <a:ln>
            <a:noFill/>
          </a:ln>
        </p:spPr>
        <p:txBody>
          <a:bodyPr spcFirstLastPara="1" wrap="square" lIns="92348" tIns="46161" rIns="92348" bIns="46161" anchor="b" anchorCtr="0">
            <a:noAutofit/>
          </a:bodyPr>
          <a:lstStyle/>
          <a:p>
            <a:fld id="{00000000-1234-1234-1234-123412341234}" type="slidenum">
              <a:rPr lang="en" sz="1400"/>
              <a:pPr/>
              <a:t>59</a:t>
            </a:fld>
            <a:endParaRPr sz="1400"/>
          </a:p>
        </p:txBody>
      </p:sp>
    </p:spTree>
    <p:extLst>
      <p:ext uri="{BB962C8B-B14F-4D97-AF65-F5344CB8AC3E}">
        <p14:creationId xmlns:p14="http://schemas.microsoft.com/office/powerpoint/2010/main" val="13771163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9"/>
        <p:cNvGrpSpPr/>
        <p:nvPr/>
      </p:nvGrpSpPr>
      <p:grpSpPr>
        <a:xfrm>
          <a:off x="0" y="0"/>
          <a:ext cx="0" cy="0"/>
          <a:chOff x="0" y="0"/>
          <a:chExt cx="0" cy="0"/>
        </a:xfrm>
      </p:grpSpPr>
      <p:sp>
        <p:nvSpPr>
          <p:cNvPr id="1640" name="Google Shape;1640;p8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1" name="Google Shape;1641;p83:notes"/>
          <p:cNvSpPr txBox="1">
            <a:spLocks noGrp="1"/>
          </p:cNvSpPr>
          <p:nvPr>
            <p:ph type="body" idx="1"/>
          </p:nvPr>
        </p:nvSpPr>
        <p:spPr>
          <a:xfrm>
            <a:off x="710248" y="4518203"/>
            <a:ext cx="5681980" cy="3696713"/>
          </a:xfrm>
          <a:prstGeom prst="rect">
            <a:avLst/>
          </a:prstGeom>
          <a:noFill/>
          <a:ln>
            <a:noFill/>
          </a:ln>
        </p:spPr>
        <p:txBody>
          <a:bodyPr spcFirstLastPara="1" wrap="square" lIns="94178" tIns="47076" rIns="94178" bIns="47076" anchor="t" anchorCtr="0">
            <a:noAutofit/>
          </a:bodyPr>
          <a:lstStyle/>
          <a:p>
            <a:endParaRPr dirty="0"/>
          </a:p>
        </p:txBody>
      </p:sp>
      <p:sp>
        <p:nvSpPr>
          <p:cNvPr id="1642" name="Google Shape;1642;p83:notes"/>
          <p:cNvSpPr txBox="1">
            <a:spLocks noGrp="1"/>
          </p:cNvSpPr>
          <p:nvPr>
            <p:ph type="sldNum" idx="12"/>
          </p:nvPr>
        </p:nvSpPr>
        <p:spPr>
          <a:xfrm>
            <a:off x="4023093" y="8917424"/>
            <a:ext cx="3077739" cy="471053"/>
          </a:xfrm>
          <a:prstGeom prst="rect">
            <a:avLst/>
          </a:prstGeom>
          <a:noFill/>
          <a:ln>
            <a:noFill/>
          </a:ln>
        </p:spPr>
        <p:txBody>
          <a:bodyPr spcFirstLastPara="1" wrap="square" lIns="94178" tIns="47076" rIns="94178" bIns="47076" anchor="b" anchorCtr="0">
            <a:noAutofit/>
          </a:bodyPr>
          <a:lstStyle/>
          <a:p>
            <a:fld id="{00000000-1234-1234-1234-123412341234}" type="slidenum">
              <a:rPr lang="en-US"/>
              <a:pPr/>
              <a:t>60</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61</a:t>
            </a:fld>
            <a:endParaRPr lang="en-US"/>
          </a:p>
        </p:txBody>
      </p:sp>
    </p:spTree>
    <p:extLst>
      <p:ext uri="{BB962C8B-B14F-4D97-AF65-F5344CB8AC3E}">
        <p14:creationId xmlns:p14="http://schemas.microsoft.com/office/powerpoint/2010/main" val="140086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e99ee9009_0_33:notes"/>
          <p:cNvSpPr>
            <a:spLocks noGrp="1" noRot="1" noChangeAspect="1"/>
          </p:cNvSpPr>
          <p:nvPr>
            <p:ph type="sldImg" idx="2"/>
          </p:nvPr>
        </p:nvSpPr>
        <p:spPr>
          <a:xfrm>
            <a:off x="395288" y="692150"/>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0e99ee9009_0_33:notes"/>
          <p:cNvSpPr txBox="1">
            <a:spLocks noGrp="1"/>
          </p:cNvSpPr>
          <p:nvPr>
            <p:ph type="body" idx="1"/>
          </p:nvPr>
        </p:nvSpPr>
        <p:spPr>
          <a:xfrm>
            <a:off x="694807" y="4386418"/>
            <a:ext cx="5558459" cy="4155555"/>
          </a:xfrm>
          <a:prstGeom prst="rect">
            <a:avLst/>
          </a:prstGeom>
        </p:spPr>
        <p:txBody>
          <a:bodyPr spcFirstLastPara="1" wrap="square" lIns="92449" tIns="92449" rIns="92449" bIns="92449" anchor="t" anchorCtr="0">
            <a:noAutofit/>
          </a:bodyPr>
          <a:lstStyle/>
          <a:p>
            <a:endParaRPr dirty="0"/>
          </a:p>
        </p:txBody>
      </p:sp>
    </p:spTree>
    <p:extLst>
      <p:ext uri="{BB962C8B-B14F-4D97-AF65-F5344CB8AC3E}">
        <p14:creationId xmlns:p14="http://schemas.microsoft.com/office/powerpoint/2010/main" val="5056222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27226db27_0_0:notes"/>
          <p:cNvSpPr>
            <a:spLocks noGrp="1" noRot="1" noChangeAspect="1"/>
          </p:cNvSpPr>
          <p:nvPr>
            <p:ph type="sldImg" idx="2"/>
          </p:nvPr>
        </p:nvSpPr>
        <p:spPr>
          <a:xfrm>
            <a:off x="395288" y="692150"/>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27226db27_0_0:notes"/>
          <p:cNvSpPr txBox="1">
            <a:spLocks noGrp="1"/>
          </p:cNvSpPr>
          <p:nvPr>
            <p:ph type="body" idx="1"/>
          </p:nvPr>
        </p:nvSpPr>
        <p:spPr>
          <a:xfrm>
            <a:off x="694807" y="4386418"/>
            <a:ext cx="5558459" cy="4155555"/>
          </a:xfrm>
          <a:prstGeom prst="rect">
            <a:avLst/>
          </a:prstGeom>
        </p:spPr>
        <p:txBody>
          <a:bodyPr spcFirstLastPara="1" wrap="square" lIns="92449" tIns="92449" rIns="92449" bIns="92449" anchor="t" anchorCtr="0">
            <a:noAutofit/>
          </a:bodyPr>
          <a:lstStyle/>
          <a:p>
            <a:endParaRPr dirty="0"/>
          </a:p>
        </p:txBody>
      </p:sp>
    </p:spTree>
    <p:extLst>
      <p:ext uri="{BB962C8B-B14F-4D97-AF65-F5344CB8AC3E}">
        <p14:creationId xmlns:p14="http://schemas.microsoft.com/office/powerpoint/2010/main" val="4565999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BCB1B-747A-42C8-BC64-C5BB0FE6A878}" type="slidenum">
              <a:rPr lang="en-US" smtClean="0"/>
              <a:t>64</a:t>
            </a:fld>
            <a:endParaRPr lang="en-US" dirty="0"/>
          </a:p>
        </p:txBody>
      </p:sp>
    </p:spTree>
    <p:extLst>
      <p:ext uri="{BB962C8B-B14F-4D97-AF65-F5344CB8AC3E}">
        <p14:creationId xmlns:p14="http://schemas.microsoft.com/office/powerpoint/2010/main" val="24864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39:notes"/>
          <p:cNvSpPr>
            <a:spLocks noGrp="1" noRot="1" noChangeAspect="1"/>
          </p:cNvSpPr>
          <p:nvPr>
            <p:ph type="sldImg" idx="2"/>
          </p:nvPr>
        </p:nvSpPr>
        <p:spPr>
          <a:xfrm>
            <a:off x="766763" y="1192213"/>
            <a:ext cx="5726112" cy="3221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39:notes"/>
          <p:cNvSpPr txBox="1">
            <a:spLocks noGrp="1"/>
          </p:cNvSpPr>
          <p:nvPr>
            <p:ph type="body" idx="1"/>
          </p:nvPr>
        </p:nvSpPr>
        <p:spPr>
          <a:xfrm>
            <a:off x="726032" y="4593506"/>
            <a:ext cx="5808246" cy="3758325"/>
          </a:xfrm>
          <a:prstGeom prst="rect">
            <a:avLst/>
          </a:prstGeom>
          <a:noFill/>
          <a:ln>
            <a:noFill/>
          </a:ln>
        </p:spPr>
        <p:txBody>
          <a:bodyPr spcFirstLastPara="1" wrap="square" lIns="95968" tIns="47971" rIns="95968" bIns="47971" anchor="t" anchorCtr="0">
            <a:noAutofit/>
          </a:bodyPr>
          <a:lstStyle/>
          <a:p>
            <a:endParaRPr lang="en-US" dirty="0"/>
          </a:p>
        </p:txBody>
      </p:sp>
      <p:sp>
        <p:nvSpPr>
          <p:cNvPr id="747" name="Google Shape;747;p39:notes"/>
          <p:cNvSpPr txBox="1">
            <a:spLocks noGrp="1"/>
          </p:cNvSpPr>
          <p:nvPr>
            <p:ph type="sldNum" idx="12"/>
          </p:nvPr>
        </p:nvSpPr>
        <p:spPr>
          <a:xfrm>
            <a:off x="4112494" y="9066048"/>
            <a:ext cx="3146134" cy="478904"/>
          </a:xfrm>
          <a:prstGeom prst="rect">
            <a:avLst/>
          </a:prstGeom>
          <a:noFill/>
          <a:ln>
            <a:noFill/>
          </a:ln>
        </p:spPr>
        <p:txBody>
          <a:bodyPr spcFirstLastPara="1" wrap="square" lIns="95968" tIns="47971" rIns="95968" bIns="47971" anchor="b" anchorCtr="0">
            <a:noAutofit/>
          </a:bodyPr>
          <a:lstStyle/>
          <a:p>
            <a:fld id="{00000000-1234-1234-1234-123412341234}" type="slidenum">
              <a:rPr lang="en-US"/>
              <a:pPr/>
              <a:t>7</a:t>
            </a:fld>
            <a:endParaRPr dirty="0"/>
          </a:p>
        </p:txBody>
      </p:sp>
    </p:spTree>
    <p:extLst>
      <p:ext uri="{BB962C8B-B14F-4D97-AF65-F5344CB8AC3E}">
        <p14:creationId xmlns:p14="http://schemas.microsoft.com/office/powerpoint/2010/main" val="130365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BCB1B-747A-42C8-BC64-C5BB0FE6A878}" type="slidenum">
              <a:rPr lang="en-US" smtClean="0"/>
              <a:t>8</a:t>
            </a:fld>
            <a:endParaRPr lang="en-US" dirty="0"/>
          </a:p>
        </p:txBody>
      </p:sp>
    </p:spTree>
    <p:extLst>
      <p:ext uri="{BB962C8B-B14F-4D97-AF65-F5344CB8AC3E}">
        <p14:creationId xmlns:p14="http://schemas.microsoft.com/office/powerpoint/2010/main" val="225050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35013-E791-47C9-9D07-10C8B1C7280C}" type="slidenum">
              <a:rPr lang="en-US" smtClean="0"/>
              <a:t>9</a:t>
            </a:fld>
            <a:endParaRPr lang="en-US"/>
          </a:p>
        </p:txBody>
      </p:sp>
    </p:spTree>
    <p:extLst>
      <p:ext uri="{BB962C8B-B14F-4D97-AF65-F5344CB8AC3E}">
        <p14:creationId xmlns:p14="http://schemas.microsoft.com/office/powerpoint/2010/main" val="112053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3D04-10CC-4673-A455-E5FF41083F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C96191-B8C8-4163-868E-B1C66D8683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C1E1E4-4131-4E9A-A088-08C09F5B0350}"/>
              </a:ext>
            </a:extLst>
          </p:cNvPr>
          <p:cNvSpPr>
            <a:spLocks noGrp="1"/>
          </p:cNvSpPr>
          <p:nvPr>
            <p:ph type="dt" sz="half" idx="10"/>
          </p:nvPr>
        </p:nvSpPr>
        <p:spPr/>
        <p:txBody>
          <a:bodyPr/>
          <a:lstStyle/>
          <a:p>
            <a:fld id="{B11CD6C1-FB27-4333-9935-D879FFA5317F}" type="datetimeFigureOut">
              <a:rPr lang="en-US" smtClean="0"/>
              <a:t>3/16/22</a:t>
            </a:fld>
            <a:endParaRPr lang="en-US" dirty="0"/>
          </a:p>
        </p:txBody>
      </p:sp>
      <p:sp>
        <p:nvSpPr>
          <p:cNvPr id="5" name="Footer Placeholder 4">
            <a:extLst>
              <a:ext uri="{FF2B5EF4-FFF2-40B4-BE49-F238E27FC236}">
                <a16:creationId xmlns:a16="http://schemas.microsoft.com/office/drawing/2014/main" id="{707DDB85-C07F-4F65-AF86-E779B1A5C2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23A9D8-29AD-4CC1-90E9-ACF018BF723B}"/>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156170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E16A-9638-465E-88B3-BD2FBD8A3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EC71E7-B1E3-43D4-B4AE-5953E47090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83EC0-B4A7-40E4-B0BE-181EDD04B883}"/>
              </a:ext>
            </a:extLst>
          </p:cNvPr>
          <p:cNvSpPr>
            <a:spLocks noGrp="1"/>
          </p:cNvSpPr>
          <p:nvPr>
            <p:ph type="dt" sz="half" idx="10"/>
          </p:nvPr>
        </p:nvSpPr>
        <p:spPr/>
        <p:txBody>
          <a:bodyPr/>
          <a:lstStyle/>
          <a:p>
            <a:fld id="{B11CD6C1-FB27-4333-9935-D879FFA5317F}" type="datetimeFigureOut">
              <a:rPr lang="en-US" smtClean="0"/>
              <a:t>3/16/22</a:t>
            </a:fld>
            <a:endParaRPr lang="en-US" dirty="0"/>
          </a:p>
        </p:txBody>
      </p:sp>
      <p:sp>
        <p:nvSpPr>
          <p:cNvPr id="5" name="Footer Placeholder 4">
            <a:extLst>
              <a:ext uri="{FF2B5EF4-FFF2-40B4-BE49-F238E27FC236}">
                <a16:creationId xmlns:a16="http://schemas.microsoft.com/office/drawing/2014/main" id="{BB1994A5-F6FA-4823-840D-6C8BE90D70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DC8162-B609-4952-B544-FAB354C00AA3}"/>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428356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AFF9EF-3A53-4F36-A01F-87FABD85C7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7EDDE5-47DF-411E-BADC-D336237117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90539-2D08-4F13-A30F-9D007A696B05}"/>
              </a:ext>
            </a:extLst>
          </p:cNvPr>
          <p:cNvSpPr>
            <a:spLocks noGrp="1"/>
          </p:cNvSpPr>
          <p:nvPr>
            <p:ph type="dt" sz="half" idx="10"/>
          </p:nvPr>
        </p:nvSpPr>
        <p:spPr/>
        <p:txBody>
          <a:bodyPr/>
          <a:lstStyle/>
          <a:p>
            <a:fld id="{B11CD6C1-FB27-4333-9935-D879FFA5317F}" type="datetimeFigureOut">
              <a:rPr lang="en-US" smtClean="0"/>
              <a:t>3/16/22</a:t>
            </a:fld>
            <a:endParaRPr lang="en-US" dirty="0"/>
          </a:p>
        </p:txBody>
      </p:sp>
      <p:sp>
        <p:nvSpPr>
          <p:cNvPr id="5" name="Footer Placeholder 4">
            <a:extLst>
              <a:ext uri="{FF2B5EF4-FFF2-40B4-BE49-F238E27FC236}">
                <a16:creationId xmlns:a16="http://schemas.microsoft.com/office/drawing/2014/main" id="{3B936767-F7B8-4B29-B9F5-A03AAF22C8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CD1E1A-9778-4A29-B691-29FFE5B6CEC8}"/>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730198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reen Simple Light" type="tx">
  <p:cSld name="Green Simple Ligh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a:solidFill>
            <a:srgbClr val="82C182"/>
          </a:solidFill>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Clr>
                <a:schemeClr val="dk1"/>
              </a:buClr>
              <a:buSzPts val="1800"/>
              <a:buChar char="●"/>
              <a:defRPr>
                <a:solidFill>
                  <a:schemeClr val="dk1"/>
                </a:solidFill>
              </a:defRPr>
            </a:lvl1pPr>
            <a:lvl2pPr marL="1219170" lvl="1" indent="-457189">
              <a:spcBef>
                <a:spcPts val="0"/>
              </a:spcBef>
              <a:spcAft>
                <a:spcPts val="0"/>
              </a:spcAft>
              <a:buClr>
                <a:schemeClr val="dk1"/>
              </a:buClr>
              <a:buSzPts val="1800"/>
              <a:buChar char="○"/>
              <a:defRPr sz="2400">
                <a:solidFill>
                  <a:schemeClr val="dk1"/>
                </a:solidFill>
              </a:defRPr>
            </a:lvl2pPr>
            <a:lvl3pPr marL="1828754" lvl="2" indent="-423323">
              <a:spcBef>
                <a:spcPts val="0"/>
              </a:spcBef>
              <a:spcAft>
                <a:spcPts val="0"/>
              </a:spcAft>
              <a:buClr>
                <a:schemeClr val="dk1"/>
              </a:buClr>
              <a:buSzPts val="1400"/>
              <a:buChar char="■"/>
              <a:defRPr>
                <a:solidFill>
                  <a:schemeClr val="dk1"/>
                </a:solidFill>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445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45AA-9545-4AFB-9148-EDDC982CE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815A1-2B51-4170-BA39-B0B9EA821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00E38-50CA-4386-A537-9C101693E103}"/>
              </a:ext>
            </a:extLst>
          </p:cNvPr>
          <p:cNvSpPr>
            <a:spLocks noGrp="1"/>
          </p:cNvSpPr>
          <p:nvPr>
            <p:ph type="dt" sz="half" idx="10"/>
          </p:nvPr>
        </p:nvSpPr>
        <p:spPr/>
        <p:txBody>
          <a:bodyPr/>
          <a:lstStyle/>
          <a:p>
            <a:fld id="{B11CD6C1-FB27-4333-9935-D879FFA5317F}" type="datetimeFigureOut">
              <a:rPr lang="en-US" smtClean="0"/>
              <a:t>3/16/22</a:t>
            </a:fld>
            <a:endParaRPr lang="en-US" dirty="0"/>
          </a:p>
        </p:txBody>
      </p:sp>
      <p:sp>
        <p:nvSpPr>
          <p:cNvPr id="5" name="Footer Placeholder 4">
            <a:extLst>
              <a:ext uri="{FF2B5EF4-FFF2-40B4-BE49-F238E27FC236}">
                <a16:creationId xmlns:a16="http://schemas.microsoft.com/office/drawing/2014/main" id="{3B77982D-4810-4FD4-AF82-5CCC4E108E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597379-B475-4612-ABA3-F1DC2528A808}"/>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254349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C937-6B42-403C-A595-6CB7B02234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E1A598-91D3-4961-A9CA-B3756B722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B62619-EF06-42CA-8749-233B582001E7}"/>
              </a:ext>
            </a:extLst>
          </p:cNvPr>
          <p:cNvSpPr>
            <a:spLocks noGrp="1"/>
          </p:cNvSpPr>
          <p:nvPr>
            <p:ph type="dt" sz="half" idx="10"/>
          </p:nvPr>
        </p:nvSpPr>
        <p:spPr/>
        <p:txBody>
          <a:bodyPr/>
          <a:lstStyle/>
          <a:p>
            <a:fld id="{B11CD6C1-FB27-4333-9935-D879FFA5317F}" type="datetimeFigureOut">
              <a:rPr lang="en-US" smtClean="0"/>
              <a:t>3/16/22</a:t>
            </a:fld>
            <a:endParaRPr lang="en-US" dirty="0"/>
          </a:p>
        </p:txBody>
      </p:sp>
      <p:sp>
        <p:nvSpPr>
          <p:cNvPr id="5" name="Footer Placeholder 4">
            <a:extLst>
              <a:ext uri="{FF2B5EF4-FFF2-40B4-BE49-F238E27FC236}">
                <a16:creationId xmlns:a16="http://schemas.microsoft.com/office/drawing/2014/main" id="{EEB07A10-FFA3-4467-AF55-1B9B39FE81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05539B-F148-4A37-AF31-21A1AE32E7FD}"/>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188458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3A33-E586-466E-A075-B3C981DA0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CC3EB3-C192-4762-8692-08814F14E7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53C140-8344-41E2-9F6B-C43ED12EBE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2BBEA8-8C18-450A-8C27-B24D557400AD}"/>
              </a:ext>
            </a:extLst>
          </p:cNvPr>
          <p:cNvSpPr>
            <a:spLocks noGrp="1"/>
          </p:cNvSpPr>
          <p:nvPr>
            <p:ph type="dt" sz="half" idx="10"/>
          </p:nvPr>
        </p:nvSpPr>
        <p:spPr/>
        <p:txBody>
          <a:bodyPr/>
          <a:lstStyle/>
          <a:p>
            <a:fld id="{B11CD6C1-FB27-4333-9935-D879FFA5317F}" type="datetimeFigureOut">
              <a:rPr lang="en-US" smtClean="0"/>
              <a:t>3/16/22</a:t>
            </a:fld>
            <a:endParaRPr lang="en-US" dirty="0"/>
          </a:p>
        </p:txBody>
      </p:sp>
      <p:sp>
        <p:nvSpPr>
          <p:cNvPr id="6" name="Footer Placeholder 5">
            <a:extLst>
              <a:ext uri="{FF2B5EF4-FFF2-40B4-BE49-F238E27FC236}">
                <a16:creationId xmlns:a16="http://schemas.microsoft.com/office/drawing/2014/main" id="{82A99AFD-2236-47A4-8C9E-456E0E58CC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D3438-491F-4B5F-A41F-E200103F4570}"/>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408879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97CE-995D-4EF7-AAAB-ADA973870C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3B6EAA-79FD-46F0-9A7A-DF073EBC9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57BFD2-F4AC-416A-823C-7F66D5DD55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E84569-74FD-490E-97DC-755BE3F03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914CBA-DC81-4574-AD9D-814EE6AC89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FECAFA-DB1C-462A-BF1D-037C31AA2D4F}"/>
              </a:ext>
            </a:extLst>
          </p:cNvPr>
          <p:cNvSpPr>
            <a:spLocks noGrp="1"/>
          </p:cNvSpPr>
          <p:nvPr>
            <p:ph type="dt" sz="half" idx="10"/>
          </p:nvPr>
        </p:nvSpPr>
        <p:spPr/>
        <p:txBody>
          <a:bodyPr/>
          <a:lstStyle/>
          <a:p>
            <a:fld id="{B11CD6C1-FB27-4333-9935-D879FFA5317F}" type="datetimeFigureOut">
              <a:rPr lang="en-US" smtClean="0"/>
              <a:t>3/16/22</a:t>
            </a:fld>
            <a:endParaRPr lang="en-US" dirty="0"/>
          </a:p>
        </p:txBody>
      </p:sp>
      <p:sp>
        <p:nvSpPr>
          <p:cNvPr id="8" name="Footer Placeholder 7">
            <a:extLst>
              <a:ext uri="{FF2B5EF4-FFF2-40B4-BE49-F238E27FC236}">
                <a16:creationId xmlns:a16="http://schemas.microsoft.com/office/drawing/2014/main" id="{FBC68826-26F1-4F22-BA39-299E36DCB81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62B84D6-D7E9-4EF9-BC34-FE1D5E9135CA}"/>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164541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728E2-44EC-49D8-AF42-80877F4726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697C6-16C7-4B2B-B90A-2F37FEE33B1E}"/>
              </a:ext>
            </a:extLst>
          </p:cNvPr>
          <p:cNvSpPr>
            <a:spLocks noGrp="1"/>
          </p:cNvSpPr>
          <p:nvPr>
            <p:ph type="dt" sz="half" idx="10"/>
          </p:nvPr>
        </p:nvSpPr>
        <p:spPr/>
        <p:txBody>
          <a:bodyPr/>
          <a:lstStyle/>
          <a:p>
            <a:fld id="{B11CD6C1-FB27-4333-9935-D879FFA5317F}" type="datetimeFigureOut">
              <a:rPr lang="en-US" smtClean="0"/>
              <a:t>3/16/22</a:t>
            </a:fld>
            <a:endParaRPr lang="en-US" dirty="0"/>
          </a:p>
        </p:txBody>
      </p:sp>
      <p:sp>
        <p:nvSpPr>
          <p:cNvPr id="4" name="Footer Placeholder 3">
            <a:extLst>
              <a:ext uri="{FF2B5EF4-FFF2-40B4-BE49-F238E27FC236}">
                <a16:creationId xmlns:a16="http://schemas.microsoft.com/office/drawing/2014/main" id="{00F6F2D5-A84B-4B36-8CE7-06F480609FB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9F94CB-97B0-48E3-B0CB-C9725E1756A3}"/>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79300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17381-C1A4-4330-831D-212E4A045C4F}"/>
              </a:ext>
            </a:extLst>
          </p:cNvPr>
          <p:cNvSpPr>
            <a:spLocks noGrp="1"/>
          </p:cNvSpPr>
          <p:nvPr>
            <p:ph type="dt" sz="half" idx="10"/>
          </p:nvPr>
        </p:nvSpPr>
        <p:spPr/>
        <p:txBody>
          <a:bodyPr/>
          <a:lstStyle/>
          <a:p>
            <a:fld id="{B11CD6C1-FB27-4333-9935-D879FFA5317F}" type="datetimeFigureOut">
              <a:rPr lang="en-US" smtClean="0"/>
              <a:t>3/16/22</a:t>
            </a:fld>
            <a:endParaRPr lang="en-US" dirty="0"/>
          </a:p>
        </p:txBody>
      </p:sp>
      <p:sp>
        <p:nvSpPr>
          <p:cNvPr id="3" name="Footer Placeholder 2">
            <a:extLst>
              <a:ext uri="{FF2B5EF4-FFF2-40B4-BE49-F238E27FC236}">
                <a16:creationId xmlns:a16="http://schemas.microsoft.com/office/drawing/2014/main" id="{E82FA84C-2FEA-49D4-82F2-5B9B979C261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409CAEF-724B-47DC-B718-425FE8DB5205}"/>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419092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51B2-5B7E-4365-ABDE-83372B77BE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FE8DEE-445C-4EDC-B77A-1139E7CE8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62094E-C17C-45D5-9945-C83132978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F9F87D-3468-4077-815F-4DDFB0FB1620}"/>
              </a:ext>
            </a:extLst>
          </p:cNvPr>
          <p:cNvSpPr>
            <a:spLocks noGrp="1"/>
          </p:cNvSpPr>
          <p:nvPr>
            <p:ph type="dt" sz="half" idx="10"/>
          </p:nvPr>
        </p:nvSpPr>
        <p:spPr/>
        <p:txBody>
          <a:bodyPr/>
          <a:lstStyle/>
          <a:p>
            <a:fld id="{B11CD6C1-FB27-4333-9935-D879FFA5317F}" type="datetimeFigureOut">
              <a:rPr lang="en-US" smtClean="0"/>
              <a:t>3/16/22</a:t>
            </a:fld>
            <a:endParaRPr lang="en-US" dirty="0"/>
          </a:p>
        </p:txBody>
      </p:sp>
      <p:sp>
        <p:nvSpPr>
          <p:cNvPr id="6" name="Footer Placeholder 5">
            <a:extLst>
              <a:ext uri="{FF2B5EF4-FFF2-40B4-BE49-F238E27FC236}">
                <a16:creationId xmlns:a16="http://schemas.microsoft.com/office/drawing/2014/main" id="{ED509281-C72A-4B39-96FB-67468534C7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F860DF-AF33-4148-B896-01D643D2C7B3}"/>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213097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2F65-9B6A-461F-ACA4-74CEE4375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0C06F5-2B72-4471-9694-6BE47DC2B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75A205-2120-442E-8B42-85E4C9AC0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38B003-80C6-40DE-B7E9-34995411BC86}"/>
              </a:ext>
            </a:extLst>
          </p:cNvPr>
          <p:cNvSpPr>
            <a:spLocks noGrp="1"/>
          </p:cNvSpPr>
          <p:nvPr>
            <p:ph type="dt" sz="half" idx="10"/>
          </p:nvPr>
        </p:nvSpPr>
        <p:spPr/>
        <p:txBody>
          <a:bodyPr/>
          <a:lstStyle/>
          <a:p>
            <a:fld id="{B11CD6C1-FB27-4333-9935-D879FFA5317F}" type="datetimeFigureOut">
              <a:rPr lang="en-US" smtClean="0"/>
              <a:t>3/16/22</a:t>
            </a:fld>
            <a:endParaRPr lang="en-US" dirty="0"/>
          </a:p>
        </p:txBody>
      </p:sp>
      <p:sp>
        <p:nvSpPr>
          <p:cNvPr id="6" name="Footer Placeholder 5">
            <a:extLst>
              <a:ext uri="{FF2B5EF4-FFF2-40B4-BE49-F238E27FC236}">
                <a16:creationId xmlns:a16="http://schemas.microsoft.com/office/drawing/2014/main" id="{A1DF616E-17FC-41BA-915F-A8AAD0F755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484A7F-9B1A-45C0-8D3E-78DACC4214F1}"/>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314321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A72C48-638F-4C0B-8F9E-12B4CF5386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DA9A96-ABE6-4764-9272-5790640AA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8C9DC-5D64-4DCD-AFAD-9232059083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CD6C1-FB27-4333-9935-D879FFA5317F}" type="datetimeFigureOut">
              <a:rPr lang="en-US" smtClean="0"/>
              <a:t>3/16/22</a:t>
            </a:fld>
            <a:endParaRPr lang="en-US" dirty="0"/>
          </a:p>
        </p:txBody>
      </p:sp>
      <p:sp>
        <p:nvSpPr>
          <p:cNvPr id="5" name="Footer Placeholder 4">
            <a:extLst>
              <a:ext uri="{FF2B5EF4-FFF2-40B4-BE49-F238E27FC236}">
                <a16:creationId xmlns:a16="http://schemas.microsoft.com/office/drawing/2014/main" id="{3A2DD843-38EF-4F8F-AF0F-D5613590DD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5C8ACC7-1D98-4371-9161-60F3E9BB7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D8A92-18C5-42FC-AF7A-E7669C6C5FFE}" type="slidenum">
              <a:rPr lang="en-US" smtClean="0"/>
              <a:t>‹#›</a:t>
            </a:fld>
            <a:endParaRPr lang="en-US" dirty="0"/>
          </a:p>
        </p:txBody>
      </p:sp>
    </p:spTree>
    <p:extLst>
      <p:ext uri="{BB962C8B-B14F-4D97-AF65-F5344CB8AC3E}">
        <p14:creationId xmlns:p14="http://schemas.microsoft.com/office/powerpoint/2010/main" val="363684623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pw.dpi.wi.gov/sspw_mhtrauma"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pw.dpi.wi.gov/sspw_mhtraum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hyperlink" Target="http://sspw.dpi.wi.gov/sspw_mhtraum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salsa3.salsalabs.com/dia/track.jsp?v=2&amp;c=%2BHItHyOKfK5Sgsug3YcRP%2Fdet5TPIlcW"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yQdeYjXUhE&amp;ab_channel=GreaterGoodScienceCenter"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chrisgermer.com/wp-content/uploads/2020/11/SC-Break-6.5-min-1.m4a" TargetMode="External"/><Relationship Id="rId4" Type="http://schemas.openxmlformats.org/officeDocument/2006/relationships/hyperlink" Target="https://self-compassion.org/wp-content/uploads/2015/12/self-compassion.break_.mp3"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www.youtube.com/watch?v=1Evwgu369Jw" TargetMode="External"/><Relationship Id="rId4" Type="http://schemas.openxmlformats.org/officeDocument/2006/relationships/image" Target="../media/image55.jp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osse.dc.gov/sites/default/files/dc/sites/osse/page_content/attachments/WNS_ApproachToEdWell_graphics%20final%20%281%29.pdf"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hyperlink" Target="https://docs.google.com/document/d/1f0P30637JgaWNikfWRgc2Dp9rhAnTEAj90FHchdbaws/edit" TargetMode="External"/><Relationship Id="rId5" Type="http://schemas.openxmlformats.org/officeDocument/2006/relationships/image" Target="../media/image64.jpg"/><Relationship Id="rId4" Type="http://schemas.openxmlformats.org/officeDocument/2006/relationships/image" Target="../media/image63.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hyperlink" Target="https://www.concordmonitor.com/My-Turn-Squirrels-and-mental-health-44659611"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88C3D-E41C-4C15-92B6-91466AD169BE}"/>
              </a:ext>
            </a:extLst>
          </p:cNvPr>
          <p:cNvSpPr>
            <a:spLocks noGrp="1"/>
          </p:cNvSpPr>
          <p:nvPr>
            <p:ph type="ctrTitle"/>
          </p:nvPr>
        </p:nvSpPr>
        <p:spPr/>
        <p:txBody>
          <a:bodyPr>
            <a:normAutofit fontScale="90000"/>
          </a:bodyPr>
          <a:lstStyle/>
          <a:p>
            <a:r>
              <a:rPr lang="en-US" dirty="0"/>
              <a:t>Building Resilience:  Responding to Trauma within a PBIS Framework</a:t>
            </a:r>
          </a:p>
        </p:txBody>
      </p:sp>
      <p:sp>
        <p:nvSpPr>
          <p:cNvPr id="3" name="Subtitle 2">
            <a:extLst>
              <a:ext uri="{FF2B5EF4-FFF2-40B4-BE49-F238E27FC236}">
                <a16:creationId xmlns:a16="http://schemas.microsoft.com/office/drawing/2014/main" id="{F7AD955A-4F87-407B-B63D-65A9FD11A22C}"/>
              </a:ext>
            </a:extLst>
          </p:cNvPr>
          <p:cNvSpPr>
            <a:spLocks noGrp="1"/>
          </p:cNvSpPr>
          <p:nvPr>
            <p:ph type="subTitle" idx="1"/>
          </p:nvPr>
        </p:nvSpPr>
        <p:spPr>
          <a:xfrm>
            <a:off x="1370693" y="3598339"/>
            <a:ext cx="9440034" cy="1828801"/>
          </a:xfrm>
        </p:spPr>
        <p:txBody>
          <a:bodyPr>
            <a:noAutofit/>
          </a:bodyPr>
          <a:lstStyle/>
          <a:p>
            <a:r>
              <a:rPr lang="en-US" dirty="0"/>
              <a:t>Kym Asam, LICSW</a:t>
            </a:r>
          </a:p>
          <a:p>
            <a:r>
              <a:rPr lang="en-US" dirty="0"/>
              <a:t>UVM BEST Project coach, TA and trainer</a:t>
            </a:r>
          </a:p>
        </p:txBody>
      </p:sp>
      <p:pic>
        <p:nvPicPr>
          <p:cNvPr id="5" name="Picture 4">
            <a:extLst>
              <a:ext uri="{FF2B5EF4-FFF2-40B4-BE49-F238E27FC236}">
                <a16:creationId xmlns:a16="http://schemas.microsoft.com/office/drawing/2014/main" id="{C5E90D39-A225-4663-A9BC-DB7883856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56" y="2981739"/>
            <a:ext cx="3094383" cy="3706922"/>
          </a:xfrm>
          <a:prstGeom prst="rect">
            <a:avLst/>
          </a:prstGeom>
        </p:spPr>
      </p:pic>
    </p:spTree>
    <p:extLst>
      <p:ext uri="{BB962C8B-B14F-4D97-AF65-F5344CB8AC3E}">
        <p14:creationId xmlns:p14="http://schemas.microsoft.com/office/powerpoint/2010/main" val="40563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2162"/>
          </a:xfrm>
        </p:spPr>
        <p:txBody>
          <a:bodyPr>
            <a:normAutofit/>
          </a:bodyPr>
          <a:lstStyle/>
          <a:p>
            <a:r>
              <a:rPr lang="en-US" sz="3200" dirty="0"/>
              <a:t>Overarching Principle and Progression</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97527" y="1901031"/>
            <a:ext cx="9343506"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43200" y="2714177"/>
            <a:ext cx="6299200" cy="646331"/>
          </a:xfrm>
          <a:prstGeom prst="rect">
            <a:avLst/>
          </a:prstGeom>
          <a:noFill/>
        </p:spPr>
        <p:txBody>
          <a:bodyPr wrap="square" rtlCol="0">
            <a:spAutoFit/>
          </a:bodyPr>
          <a:lstStyle/>
          <a:p>
            <a:pPr algn="ctr"/>
            <a:r>
              <a:rPr lang="en-US" sz="3600" b="1" dirty="0">
                <a:solidFill>
                  <a:schemeClr val="bg1"/>
                </a:solidFill>
              </a:rPr>
              <a:t>SAFETY AND SECURITY</a:t>
            </a:r>
          </a:p>
        </p:txBody>
      </p:sp>
      <p:pic>
        <p:nvPicPr>
          <p:cNvPr id="6" name="Picture 5"/>
          <p:cNvPicPr>
            <a:picLocks noChangeAspect="1"/>
          </p:cNvPicPr>
          <p:nvPr/>
        </p:nvPicPr>
        <p:blipFill>
          <a:blip r:embed="rId4"/>
          <a:stretch>
            <a:fillRect/>
          </a:stretch>
        </p:blipFill>
        <p:spPr>
          <a:xfrm>
            <a:off x="0" y="551545"/>
            <a:ext cx="12192000" cy="6467707"/>
          </a:xfrm>
          <a:prstGeom prst="rect">
            <a:avLst/>
          </a:prstGeom>
          <a:solidFill>
            <a:schemeClr val="tx1">
              <a:lumMod val="75000"/>
            </a:schemeClr>
          </a:solidFill>
        </p:spPr>
      </p:pic>
      <p:sp>
        <p:nvSpPr>
          <p:cNvPr id="7" name="Rectangle 6"/>
          <p:cNvSpPr/>
          <p:nvPr/>
        </p:nvSpPr>
        <p:spPr>
          <a:xfrm>
            <a:off x="711201" y="2"/>
            <a:ext cx="10501747" cy="55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Times New Roman" panose="02020603050405020304" pitchFamily="18" charset="0"/>
                <a:cs typeface="Times New Roman" panose="02020603050405020304" pitchFamily="18" charset="0"/>
              </a:rPr>
              <a:t>Trauma informed care is “universal precaution” to stop the spread of trauma and toxic stress </a:t>
            </a:r>
          </a:p>
          <a:p>
            <a:pPr algn="ctr"/>
            <a:r>
              <a:rPr lang="en-US" sz="2000" dirty="0">
                <a:solidFill>
                  <a:prstClr val="black"/>
                </a:solidFill>
                <a:latin typeface="Times New Roman" panose="02020603050405020304" pitchFamily="18" charset="0"/>
                <a:cs typeface="Times New Roman" panose="02020603050405020304" pitchFamily="18" charset="0"/>
              </a:rPr>
              <a:t>(Sandra Bloom)</a:t>
            </a:r>
          </a:p>
        </p:txBody>
      </p:sp>
      <p:sp>
        <p:nvSpPr>
          <p:cNvPr id="3" name="Footer Placeholder 2">
            <a:extLst>
              <a:ext uri="{FF2B5EF4-FFF2-40B4-BE49-F238E27FC236}">
                <a16:creationId xmlns:a16="http://schemas.microsoft.com/office/drawing/2014/main" id="{9BC8979F-0B79-442E-BB16-1E3051CB518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9072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13B1C-1FD3-49B4-9811-7A050EBB8290}"/>
              </a:ext>
            </a:extLst>
          </p:cNvPr>
          <p:cNvSpPr>
            <a:spLocks noGrp="1"/>
          </p:cNvSpPr>
          <p:nvPr>
            <p:ph type="title"/>
          </p:nvPr>
        </p:nvSpPr>
        <p:spPr/>
        <p:txBody>
          <a:bodyPr/>
          <a:lstStyle/>
          <a:p>
            <a:r>
              <a:rPr lang="en-US" dirty="0"/>
              <a:t>Trauma is multi-dimensional</a:t>
            </a:r>
          </a:p>
        </p:txBody>
      </p:sp>
      <p:sp>
        <p:nvSpPr>
          <p:cNvPr id="5" name="Text Placeholder 4">
            <a:extLst>
              <a:ext uri="{FF2B5EF4-FFF2-40B4-BE49-F238E27FC236}">
                <a16:creationId xmlns:a16="http://schemas.microsoft.com/office/drawing/2014/main" id="{6310BE49-774B-4138-8BC1-4B9CD07AC4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29336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9CB-AB08-46B8-B5C2-4FD3A4753F0E}"/>
              </a:ext>
            </a:extLst>
          </p:cNvPr>
          <p:cNvSpPr>
            <a:spLocks noGrp="1"/>
          </p:cNvSpPr>
          <p:nvPr>
            <p:ph type="title"/>
          </p:nvPr>
        </p:nvSpPr>
        <p:spPr/>
        <p:txBody>
          <a:bodyPr>
            <a:normAutofit/>
          </a:bodyPr>
          <a:lstStyle/>
          <a:p>
            <a:r>
              <a:rPr lang="en-US" dirty="0"/>
              <a:t>Insidious Trauma</a:t>
            </a:r>
            <a:br>
              <a:rPr lang="en-US" dirty="0"/>
            </a:br>
            <a:r>
              <a:rPr lang="en-US" dirty="0"/>
              <a:t>“</a:t>
            </a:r>
            <a:r>
              <a:rPr lang="en-US" i="1" dirty="0"/>
              <a:t>like drops of acid falling on a stone”</a:t>
            </a:r>
            <a:endParaRPr lang="en-US" dirty="0"/>
          </a:p>
        </p:txBody>
      </p:sp>
      <p:pic>
        <p:nvPicPr>
          <p:cNvPr id="7" name="Picture 6">
            <a:extLst>
              <a:ext uri="{FF2B5EF4-FFF2-40B4-BE49-F238E27FC236}">
                <a16:creationId xmlns:a16="http://schemas.microsoft.com/office/drawing/2014/main" id="{2A01068B-C978-4F1F-A210-AD1A3BD20A6B}"/>
              </a:ext>
            </a:extLst>
          </p:cNvPr>
          <p:cNvPicPr>
            <a:picLocks noChangeAspect="1"/>
          </p:cNvPicPr>
          <p:nvPr/>
        </p:nvPicPr>
        <p:blipFill>
          <a:blip r:embed="rId3"/>
          <a:stretch>
            <a:fillRect/>
          </a:stretch>
        </p:blipFill>
        <p:spPr>
          <a:xfrm>
            <a:off x="2518756" y="1860634"/>
            <a:ext cx="7620000" cy="4600401"/>
          </a:xfrm>
          <a:prstGeom prst="rect">
            <a:avLst/>
          </a:prstGeom>
        </p:spPr>
      </p:pic>
      <p:pic>
        <p:nvPicPr>
          <p:cNvPr id="2050" name="Picture 2" descr="Image result for images of boulders that are cracked in half">
            <a:extLst>
              <a:ext uri="{FF2B5EF4-FFF2-40B4-BE49-F238E27FC236}">
                <a16:creationId xmlns:a16="http://schemas.microsoft.com/office/drawing/2014/main" id="{8A92DB47-5B83-4D05-97AF-EC43D82F002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18756" y="1860634"/>
            <a:ext cx="7620000" cy="4600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BA62666D-3B9A-49D2-AF52-C61705589DD0}"/>
              </a:ext>
            </a:extLst>
          </p:cNvPr>
          <p:cNvPicPr>
            <a:picLocks noChangeAspect="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328756" y="1860634"/>
            <a:ext cx="1041400" cy="781050"/>
          </a:xfrm>
          <a:prstGeom prst="rect">
            <a:avLst/>
          </a:prstGeom>
          <a:solidFill>
            <a:schemeClr val="accent5">
              <a:lumMod val="50000"/>
            </a:schemeClr>
          </a:solidFill>
          <a:ln>
            <a:noFill/>
          </a:ln>
        </p:spPr>
      </p:pic>
    </p:spTree>
    <p:extLst>
      <p:ext uri="{BB962C8B-B14F-4D97-AF65-F5344CB8AC3E}">
        <p14:creationId xmlns:p14="http://schemas.microsoft.com/office/powerpoint/2010/main" val="418214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Historical Trauma</a:t>
            </a:r>
          </a:p>
        </p:txBody>
      </p:sp>
      <p:pic>
        <p:nvPicPr>
          <p:cNvPr id="1026" name="Picture 2" descr="http://childhoodtraumarecovery.com/wp-content/uploads/2014/02/images-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14801" y="1828801"/>
            <a:ext cx="3700463" cy="4418463"/>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r>
              <a:rPr lang="en-US" altLang="en-US" dirty="0"/>
              <a:t>10/11/17</a:t>
            </a:r>
          </a:p>
        </p:txBody>
      </p:sp>
    </p:spTree>
    <p:extLst>
      <p:ext uri="{BB962C8B-B14F-4D97-AF65-F5344CB8AC3E}">
        <p14:creationId xmlns:p14="http://schemas.microsoft.com/office/powerpoint/2010/main" val="55685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41F4-8DED-4E3C-A246-9E2E388B87B5}"/>
              </a:ext>
            </a:extLst>
          </p:cNvPr>
          <p:cNvSpPr>
            <a:spLocks noGrp="1"/>
          </p:cNvSpPr>
          <p:nvPr>
            <p:ph type="title"/>
          </p:nvPr>
        </p:nvSpPr>
        <p:spPr/>
        <p:txBody>
          <a:bodyPr/>
          <a:lstStyle/>
          <a:p>
            <a:r>
              <a:rPr lang="en-US" dirty="0"/>
              <a:t>Minority Stress Theory </a:t>
            </a:r>
            <a:r>
              <a:rPr lang="en-US" sz="2400" dirty="0"/>
              <a:t>(Meyer, 2003)</a:t>
            </a:r>
            <a:endParaRPr lang="en-US" dirty="0"/>
          </a:p>
        </p:txBody>
      </p:sp>
      <p:sp>
        <p:nvSpPr>
          <p:cNvPr id="3" name="Content Placeholder 2">
            <a:extLst>
              <a:ext uri="{FF2B5EF4-FFF2-40B4-BE49-F238E27FC236}">
                <a16:creationId xmlns:a16="http://schemas.microsoft.com/office/drawing/2014/main" id="{86F44A09-2A95-4423-ADC0-4AA702930610}"/>
              </a:ext>
            </a:extLst>
          </p:cNvPr>
          <p:cNvSpPr>
            <a:spLocks noGrp="1"/>
          </p:cNvSpPr>
          <p:nvPr>
            <p:ph idx="1"/>
          </p:nvPr>
        </p:nvSpPr>
        <p:spPr/>
        <p:txBody>
          <a:bodyPr>
            <a:normAutofit/>
          </a:bodyPr>
          <a:lstStyle/>
          <a:p>
            <a:pPr marL="36900" indent="0">
              <a:buNone/>
            </a:pPr>
            <a:r>
              <a:rPr lang="en-US" dirty="0"/>
              <a:t>➤The Minority Stress Model describes that individuals who hold minority statuses experience daily stressors above and beyond the day to day stressors that everyone experiences (Alarm doesn’t go off, flat tire, annoying coworker, </a:t>
            </a:r>
            <a:r>
              <a:rPr lang="en-US" dirty="0" err="1"/>
              <a:t>etc</a:t>
            </a:r>
            <a:r>
              <a:rPr lang="en-US" dirty="0"/>
              <a:t>).</a:t>
            </a:r>
          </a:p>
          <a:p>
            <a:pPr marL="36900" indent="0">
              <a:buNone/>
            </a:pPr>
            <a:r>
              <a:rPr lang="en-US" dirty="0"/>
              <a:t>➤ It is important to not only look at the individual relationships, but the systemic issues that are responsible for these added stressors.</a:t>
            </a:r>
          </a:p>
          <a:p>
            <a:pPr marL="36900" indent="0">
              <a:buNone/>
            </a:pPr>
            <a:endParaRPr lang="en-US" dirty="0"/>
          </a:p>
          <a:p>
            <a:pPr marL="36900" indent="0">
              <a:buNone/>
            </a:pPr>
            <a:r>
              <a:rPr lang="en-US" dirty="0"/>
              <a:t>“When someone with the authority of a teacher describes the world and you are not in it, there is a moment of psychic disequilibrium, as if you looked into a mirror and saw nothing.” </a:t>
            </a:r>
            <a:r>
              <a:rPr lang="en-US" sz="1600" dirty="0"/>
              <a:t>(Adrianna Rich)</a:t>
            </a:r>
            <a:endParaRPr lang="en-US" dirty="0"/>
          </a:p>
          <a:p>
            <a:pPr marL="36900" indent="0">
              <a:buNone/>
            </a:pPr>
            <a:endParaRPr lang="en-US" dirty="0"/>
          </a:p>
        </p:txBody>
      </p:sp>
      <p:sp>
        <p:nvSpPr>
          <p:cNvPr id="4" name="Footer Placeholder 3">
            <a:extLst>
              <a:ext uri="{FF2B5EF4-FFF2-40B4-BE49-F238E27FC236}">
                <a16:creationId xmlns:a16="http://schemas.microsoft.com/office/drawing/2014/main" id="{4958DD30-3592-49B3-977C-2A1F0CDFA29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593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Injury Requires Social Healing</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62375" y="2124869"/>
            <a:ext cx="46672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A7F69239-6096-4EFB-90A2-68104C01A2C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58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txBox="1">
            <a:spLocks/>
          </p:cNvSpPr>
          <p:nvPr/>
        </p:nvSpPr>
        <p:spPr>
          <a:xfrm>
            <a:off x="913795" y="173545"/>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endParaRPr lang="en-US" sz="2400" dirty="0">
              <a:latin typeface="+mn-lt"/>
              <a:cs typeface="Times New Roman" panose="02020603050405020304" pitchFamily="18" charset="0"/>
            </a:endParaRPr>
          </a:p>
          <a:p>
            <a:pPr marL="342900" indent="-342900" algn="l">
              <a:lnSpc>
                <a:spcPct val="150000"/>
              </a:lnSpc>
              <a:spcAft>
                <a:spcPts val="600"/>
              </a:spcAft>
              <a:buFont typeface="+mj-lt"/>
              <a:buAutoNum type="arabicPeriod"/>
            </a:pPr>
            <a:endParaRPr lang="en-US" sz="1600" dirty="0">
              <a:latin typeface="+mn-lt"/>
              <a:cs typeface="Times New Roman" panose="02020603050405020304" pitchFamily="18" charset="0"/>
            </a:endParaRPr>
          </a:p>
        </p:txBody>
      </p:sp>
      <p:pic>
        <p:nvPicPr>
          <p:cNvPr id="9" name="Content Placeholder 3"/>
          <p:cNvPicPr>
            <a:picLocks noChangeAspect="1"/>
          </p:cNvPicPr>
          <p:nvPr/>
        </p:nvPicPr>
        <p:blipFill>
          <a:blip r:embed="rId4"/>
          <a:stretch>
            <a:fillRect/>
          </a:stretch>
        </p:blipFill>
        <p:spPr>
          <a:xfrm>
            <a:off x="647699" y="542925"/>
            <a:ext cx="10925175" cy="5443538"/>
          </a:xfrm>
          <a:prstGeom prst="rect">
            <a:avLst/>
          </a:prstGeom>
          <a:effectLst>
            <a:outerShdw blurRad="25400" dir="17880000">
              <a:srgbClr val="000000">
                <a:alpha val="46000"/>
              </a:srgbClr>
            </a:outerShdw>
          </a:effectLst>
        </p:spPr>
      </p:pic>
      <p:sp>
        <p:nvSpPr>
          <p:cNvPr id="2" name="TextBox 1"/>
          <p:cNvSpPr txBox="1"/>
          <p:nvPr/>
        </p:nvSpPr>
        <p:spPr>
          <a:xfrm>
            <a:off x="647699" y="3185652"/>
            <a:ext cx="10925175" cy="2930013"/>
          </a:xfrm>
          <a:prstGeom prst="rect">
            <a:avLst/>
          </a:prstGeom>
          <a:solidFill>
            <a:srgbClr val="3366FF"/>
          </a:solidFill>
        </p:spPr>
        <p:txBody>
          <a:bodyPr wrap="square" rtlCol="0">
            <a:spAutoFit/>
          </a:bodyPr>
          <a:lstStyle/>
          <a:p>
            <a:endParaRPr lang="en-US" dirty="0"/>
          </a:p>
        </p:txBody>
      </p:sp>
      <p:sp>
        <p:nvSpPr>
          <p:cNvPr id="3" name="TextBox 2"/>
          <p:cNvSpPr txBox="1"/>
          <p:nvPr/>
        </p:nvSpPr>
        <p:spPr>
          <a:xfrm>
            <a:off x="1752600" y="3865440"/>
            <a:ext cx="1875971" cy="369332"/>
          </a:xfrm>
          <a:prstGeom prst="rect">
            <a:avLst/>
          </a:prstGeom>
          <a:noFill/>
        </p:spPr>
        <p:txBody>
          <a:bodyPr wrap="square" rtlCol="0">
            <a:spAutoFit/>
          </a:bodyPr>
          <a:lstStyle/>
          <a:p>
            <a:r>
              <a:rPr lang="en-US" dirty="0"/>
              <a:t>abuse</a:t>
            </a:r>
          </a:p>
        </p:txBody>
      </p:sp>
      <p:sp>
        <p:nvSpPr>
          <p:cNvPr id="4" name="TextBox 3"/>
          <p:cNvSpPr txBox="1"/>
          <p:nvPr/>
        </p:nvSpPr>
        <p:spPr>
          <a:xfrm>
            <a:off x="2481943" y="5065486"/>
            <a:ext cx="1349828" cy="369332"/>
          </a:xfrm>
          <a:prstGeom prst="rect">
            <a:avLst/>
          </a:prstGeom>
          <a:noFill/>
        </p:spPr>
        <p:txBody>
          <a:bodyPr wrap="square" rtlCol="0">
            <a:spAutoFit/>
          </a:bodyPr>
          <a:lstStyle/>
          <a:p>
            <a:r>
              <a:rPr lang="en-US" dirty="0"/>
              <a:t>neglect</a:t>
            </a:r>
          </a:p>
        </p:txBody>
      </p:sp>
      <p:sp>
        <p:nvSpPr>
          <p:cNvPr id="5" name="TextBox 4"/>
          <p:cNvSpPr txBox="1"/>
          <p:nvPr/>
        </p:nvSpPr>
        <p:spPr>
          <a:xfrm>
            <a:off x="3367314" y="3686629"/>
            <a:ext cx="1669143" cy="369332"/>
          </a:xfrm>
          <a:prstGeom prst="rect">
            <a:avLst/>
          </a:prstGeom>
          <a:noFill/>
        </p:spPr>
        <p:txBody>
          <a:bodyPr wrap="square" rtlCol="0">
            <a:spAutoFit/>
          </a:bodyPr>
          <a:lstStyle/>
          <a:p>
            <a:r>
              <a:rPr lang="en-US" dirty="0"/>
              <a:t>Fear of adults</a:t>
            </a:r>
          </a:p>
        </p:txBody>
      </p:sp>
      <p:sp>
        <p:nvSpPr>
          <p:cNvPr id="6" name="TextBox 5"/>
          <p:cNvSpPr txBox="1"/>
          <p:nvPr/>
        </p:nvSpPr>
        <p:spPr>
          <a:xfrm>
            <a:off x="4426857" y="4397829"/>
            <a:ext cx="1465943" cy="646331"/>
          </a:xfrm>
          <a:prstGeom prst="rect">
            <a:avLst/>
          </a:prstGeom>
          <a:noFill/>
        </p:spPr>
        <p:txBody>
          <a:bodyPr wrap="square" rtlCol="0">
            <a:spAutoFit/>
          </a:bodyPr>
          <a:lstStyle/>
          <a:p>
            <a:r>
              <a:rPr lang="en-US" dirty="0"/>
              <a:t>Community violence</a:t>
            </a:r>
          </a:p>
        </p:txBody>
      </p:sp>
      <p:sp>
        <p:nvSpPr>
          <p:cNvPr id="7" name="TextBox 6"/>
          <p:cNvSpPr txBox="1"/>
          <p:nvPr/>
        </p:nvSpPr>
        <p:spPr>
          <a:xfrm>
            <a:off x="6516914" y="5044160"/>
            <a:ext cx="1886857" cy="646331"/>
          </a:xfrm>
          <a:prstGeom prst="rect">
            <a:avLst/>
          </a:prstGeom>
          <a:noFill/>
        </p:spPr>
        <p:txBody>
          <a:bodyPr wrap="square" rtlCol="0">
            <a:spAutoFit/>
          </a:bodyPr>
          <a:lstStyle/>
          <a:p>
            <a:r>
              <a:rPr lang="en-US" dirty="0"/>
              <a:t>Poor sleep hygiene</a:t>
            </a:r>
          </a:p>
        </p:txBody>
      </p:sp>
      <p:sp>
        <p:nvSpPr>
          <p:cNvPr id="8" name="TextBox 7"/>
          <p:cNvSpPr txBox="1"/>
          <p:nvPr/>
        </p:nvSpPr>
        <p:spPr>
          <a:xfrm>
            <a:off x="9448800" y="4234772"/>
            <a:ext cx="1393371" cy="646331"/>
          </a:xfrm>
          <a:prstGeom prst="rect">
            <a:avLst/>
          </a:prstGeom>
          <a:noFill/>
        </p:spPr>
        <p:txBody>
          <a:bodyPr wrap="square" rtlCol="0">
            <a:spAutoFit/>
          </a:bodyPr>
          <a:lstStyle/>
          <a:p>
            <a:r>
              <a:rPr lang="en-US" dirty="0"/>
              <a:t>Substance abuse</a:t>
            </a:r>
          </a:p>
        </p:txBody>
      </p:sp>
      <p:sp>
        <p:nvSpPr>
          <p:cNvPr id="10" name="TextBox 9"/>
          <p:cNvSpPr txBox="1"/>
          <p:nvPr/>
        </p:nvSpPr>
        <p:spPr>
          <a:xfrm>
            <a:off x="8766629" y="5250152"/>
            <a:ext cx="2075542" cy="369332"/>
          </a:xfrm>
          <a:prstGeom prst="rect">
            <a:avLst/>
          </a:prstGeom>
          <a:noFill/>
        </p:spPr>
        <p:txBody>
          <a:bodyPr wrap="square" rtlCol="0">
            <a:spAutoFit/>
          </a:bodyPr>
          <a:lstStyle/>
          <a:p>
            <a:r>
              <a:rPr lang="en-US" dirty="0"/>
              <a:t>Difficulty in school</a:t>
            </a:r>
          </a:p>
        </p:txBody>
      </p:sp>
      <p:sp>
        <p:nvSpPr>
          <p:cNvPr id="11" name="TextBox 10"/>
          <p:cNvSpPr txBox="1"/>
          <p:nvPr/>
        </p:nvSpPr>
        <p:spPr>
          <a:xfrm>
            <a:off x="3831771" y="5367325"/>
            <a:ext cx="1727200" cy="646331"/>
          </a:xfrm>
          <a:prstGeom prst="rect">
            <a:avLst/>
          </a:prstGeom>
          <a:noFill/>
        </p:spPr>
        <p:txBody>
          <a:bodyPr wrap="square" rtlCol="0">
            <a:spAutoFit/>
          </a:bodyPr>
          <a:lstStyle/>
          <a:p>
            <a:r>
              <a:rPr lang="en-US" dirty="0"/>
              <a:t>Incarcerated parent</a:t>
            </a:r>
          </a:p>
        </p:txBody>
      </p:sp>
      <p:sp>
        <p:nvSpPr>
          <p:cNvPr id="14" name="TextBox 13"/>
          <p:cNvSpPr txBox="1"/>
          <p:nvPr/>
        </p:nvSpPr>
        <p:spPr>
          <a:xfrm>
            <a:off x="9804400" y="3686629"/>
            <a:ext cx="1255486" cy="369332"/>
          </a:xfrm>
          <a:prstGeom prst="rect">
            <a:avLst/>
          </a:prstGeom>
          <a:noFill/>
        </p:spPr>
        <p:txBody>
          <a:bodyPr wrap="square" rtlCol="0">
            <a:spAutoFit/>
          </a:bodyPr>
          <a:lstStyle/>
          <a:p>
            <a:r>
              <a:rPr lang="en-US" dirty="0"/>
              <a:t>hunger</a:t>
            </a:r>
          </a:p>
        </p:txBody>
      </p:sp>
      <p:sp>
        <p:nvSpPr>
          <p:cNvPr id="15" name="TextBox 14"/>
          <p:cNvSpPr txBox="1"/>
          <p:nvPr/>
        </p:nvSpPr>
        <p:spPr>
          <a:xfrm>
            <a:off x="1045029" y="4557937"/>
            <a:ext cx="1161142" cy="646331"/>
          </a:xfrm>
          <a:prstGeom prst="rect">
            <a:avLst/>
          </a:prstGeom>
          <a:noFill/>
        </p:spPr>
        <p:txBody>
          <a:bodyPr wrap="square" rtlCol="0">
            <a:spAutoFit/>
          </a:bodyPr>
          <a:lstStyle/>
          <a:p>
            <a:r>
              <a:rPr lang="en-US" dirty="0"/>
              <a:t>Sexual abuse</a:t>
            </a:r>
          </a:p>
        </p:txBody>
      </p:sp>
      <p:sp>
        <p:nvSpPr>
          <p:cNvPr id="16" name="TextBox 15"/>
          <p:cNvSpPr txBox="1"/>
          <p:nvPr/>
        </p:nvSpPr>
        <p:spPr>
          <a:xfrm>
            <a:off x="2322286" y="4397829"/>
            <a:ext cx="1654628" cy="369332"/>
          </a:xfrm>
          <a:prstGeom prst="rect">
            <a:avLst/>
          </a:prstGeom>
          <a:noFill/>
        </p:spPr>
        <p:txBody>
          <a:bodyPr wrap="square" rtlCol="0">
            <a:spAutoFit/>
          </a:bodyPr>
          <a:lstStyle/>
          <a:p>
            <a:r>
              <a:rPr lang="en-US" dirty="0"/>
              <a:t>Racial trauma</a:t>
            </a:r>
          </a:p>
        </p:txBody>
      </p:sp>
      <p:sp>
        <p:nvSpPr>
          <p:cNvPr id="17" name="Footer Placeholder 16">
            <a:extLst>
              <a:ext uri="{FF2B5EF4-FFF2-40B4-BE49-F238E27FC236}">
                <a16:creationId xmlns:a16="http://schemas.microsoft.com/office/drawing/2014/main" id="{1FFECFF6-5179-44CE-A637-DA8C936E7CF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7842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0250"/>
                                        <p:tgtEl>
                                          <p:spTgt spid="2"/>
                                        </p:tgtEl>
                                      </p:cBhvr>
                                    </p:animEffect>
                                    <p:set>
                                      <p:cBhvr>
                                        <p:cTn id="7" dur="1" fill="hold">
                                          <p:stCondLst>
                                            <p:cond delay="2024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10" grpId="0"/>
      <p:bldP spid="11"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38293" y="228600"/>
            <a:ext cx="10972800" cy="1143000"/>
          </a:xfrm>
        </p:spPr>
        <p:txBody>
          <a:bodyPr/>
          <a:lstStyle/>
          <a:p>
            <a:pPr eaLnBrk="1" hangingPunct="1"/>
            <a:r>
              <a:rPr lang="en-US" altLang="en-US" sz="5400" b="1" u="sng" dirty="0">
                <a:solidFill>
                  <a:schemeClr val="accent6"/>
                </a:solidFill>
              </a:rPr>
              <a:t>Change your mindset</a:t>
            </a:r>
          </a:p>
        </p:txBody>
      </p:sp>
      <p:sp>
        <p:nvSpPr>
          <p:cNvPr id="21507" name="Content Placeholder 2"/>
          <p:cNvSpPr>
            <a:spLocks noGrp="1"/>
          </p:cNvSpPr>
          <p:nvPr>
            <p:ph idx="1"/>
          </p:nvPr>
        </p:nvSpPr>
        <p:spPr>
          <a:xfrm>
            <a:off x="203200" y="1447800"/>
            <a:ext cx="11480800" cy="3657600"/>
          </a:xfrm>
        </p:spPr>
        <p:txBody>
          <a:bodyPr/>
          <a:lstStyle/>
          <a:p>
            <a:pPr marL="0" indent="0" algn="ctr" eaLnBrk="1" hangingPunct="1">
              <a:buFont typeface="Wingdings" pitchFamily="-102" charset="2"/>
              <a:buNone/>
            </a:pPr>
            <a:r>
              <a:rPr lang="en-US" altLang="en-US" sz="4000" dirty="0"/>
              <a:t>from</a:t>
            </a:r>
          </a:p>
          <a:p>
            <a:pPr marL="0" indent="0" algn="ctr" eaLnBrk="1" hangingPunct="1">
              <a:buFont typeface="Wingdings" pitchFamily="-102" charset="2"/>
              <a:buNone/>
            </a:pPr>
            <a:r>
              <a:rPr lang="en-US" altLang="en-US" sz="4000" dirty="0">
                <a:solidFill>
                  <a:schemeClr val="accent3"/>
                </a:solidFill>
              </a:rPr>
              <a:t>"What is wrong with you?" </a:t>
            </a:r>
          </a:p>
          <a:p>
            <a:pPr marL="0" indent="0" algn="ctr" eaLnBrk="1" hangingPunct="1">
              <a:buFont typeface="Wingdings" pitchFamily="-102" charset="2"/>
              <a:buNone/>
            </a:pPr>
            <a:r>
              <a:rPr lang="en-US" altLang="en-US" sz="3600" dirty="0"/>
              <a:t>to</a:t>
            </a:r>
          </a:p>
          <a:p>
            <a:pPr marL="0" indent="0" algn="ctr" eaLnBrk="1" hangingPunct="1">
              <a:buFont typeface="Wingdings" pitchFamily="-102" charset="2"/>
              <a:buNone/>
            </a:pPr>
            <a:r>
              <a:rPr lang="en-US" altLang="en-US" sz="4000" dirty="0">
                <a:solidFill>
                  <a:schemeClr val="accent3"/>
                </a:solidFill>
              </a:rPr>
              <a:t>"What has happened to you?" </a:t>
            </a:r>
          </a:p>
          <a:p>
            <a:pPr marL="0" indent="0" algn="r" eaLnBrk="1" hangingPunct="1">
              <a:buFont typeface="Wingdings" pitchFamily="-102" charset="2"/>
              <a:buNone/>
            </a:pPr>
            <a:endParaRPr lang="en-US" altLang="en-US" sz="1100" dirty="0"/>
          </a:p>
          <a:p>
            <a:pPr marL="0" indent="0" algn="ctr" eaLnBrk="1" hangingPunct="1">
              <a:spcBef>
                <a:spcPct val="0"/>
              </a:spcBef>
              <a:buFont typeface="Wingdings" pitchFamily="-102" charset="2"/>
              <a:buNone/>
            </a:pPr>
            <a:r>
              <a:rPr lang="en-US" altLang="en-US" sz="1400" dirty="0"/>
              <a:t>(from Wisconsin Dept. of Health Services  www.dhs.wisconsin.gov/tic)</a:t>
            </a:r>
          </a:p>
        </p:txBody>
      </p:sp>
      <p:sp>
        <p:nvSpPr>
          <p:cNvPr id="5" name="Rectangle 4"/>
          <p:cNvSpPr/>
          <p:nvPr/>
        </p:nvSpPr>
        <p:spPr>
          <a:xfrm>
            <a:off x="1879600" y="1447800"/>
            <a:ext cx="8128000" cy="4238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lumMod val="95000"/>
                    <a:lumOff val="5000"/>
                  </a:schemeClr>
                </a:solidFill>
              </a:rPr>
              <a:t>Transition from a blame model to a repair model</a:t>
            </a:r>
          </a:p>
          <a:p>
            <a:pPr algn="ctr"/>
            <a:endParaRPr lang="en-US" sz="4000" dirty="0">
              <a:solidFill>
                <a:schemeClr val="bg1">
                  <a:lumMod val="95000"/>
                  <a:lumOff val="5000"/>
                </a:schemeClr>
              </a:solidFill>
            </a:endParaRPr>
          </a:p>
          <a:p>
            <a:pPr algn="ctr"/>
            <a:r>
              <a:rPr lang="en-US" sz="4000" dirty="0">
                <a:solidFill>
                  <a:schemeClr val="bg1">
                    <a:lumMod val="95000"/>
                    <a:lumOff val="5000"/>
                  </a:schemeClr>
                </a:solidFill>
              </a:rPr>
              <a:t>Asking “how can we help” and “what can we learn from </a:t>
            </a:r>
            <a:r>
              <a:rPr lang="en-US" sz="4000">
                <a:solidFill>
                  <a:schemeClr val="bg1">
                    <a:lumMod val="95000"/>
                    <a:lumOff val="5000"/>
                  </a:schemeClr>
                </a:solidFill>
              </a:rPr>
              <a:t>you?”</a:t>
            </a:r>
            <a:endParaRPr lang="en-US" sz="4000" dirty="0">
              <a:solidFill>
                <a:schemeClr val="bg1">
                  <a:lumMod val="95000"/>
                  <a:lumOff val="5000"/>
                </a:schemeClr>
              </a:solidFill>
            </a:endParaRPr>
          </a:p>
        </p:txBody>
      </p:sp>
    </p:spTree>
    <p:extLst>
      <p:ext uri="{BB962C8B-B14F-4D97-AF65-F5344CB8AC3E}">
        <p14:creationId xmlns:p14="http://schemas.microsoft.com/office/powerpoint/2010/main" val="3460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143000"/>
          </a:xfrm>
        </p:spPr>
        <p:txBody>
          <a:bodyPr>
            <a:normAutofit/>
          </a:bodyPr>
          <a:lstStyle/>
          <a:p>
            <a:r>
              <a:rPr lang="en-US" sz="4000" b="1" dirty="0">
                <a:latin typeface="Palatino Linotype" pitchFamily="18" charset="0"/>
              </a:rPr>
              <a:t>Shifting Mindset to Shift Practices</a:t>
            </a:r>
          </a:p>
        </p:txBody>
      </p:sp>
      <p:sp>
        <p:nvSpPr>
          <p:cNvPr id="3" name="Text Placeholder 2"/>
          <p:cNvSpPr>
            <a:spLocks noGrp="1"/>
          </p:cNvSpPr>
          <p:nvPr>
            <p:ph type="body" idx="1"/>
          </p:nvPr>
        </p:nvSpPr>
        <p:spPr>
          <a:xfrm>
            <a:off x="2286000" y="1219203"/>
            <a:ext cx="3657600" cy="346249"/>
          </a:xfrm>
        </p:spPr>
        <p:txBody>
          <a:bodyPr>
            <a:normAutofit fontScale="92500" lnSpcReduction="20000"/>
          </a:bodyPr>
          <a:lstStyle/>
          <a:p>
            <a:r>
              <a:rPr lang="en-US" dirty="0">
                <a:solidFill>
                  <a:schemeClr val="tx1"/>
                </a:solidFill>
                <a:latin typeface="Palatino Linotype" pitchFamily="18" charset="0"/>
              </a:rPr>
              <a:t>Uninformed view</a:t>
            </a:r>
          </a:p>
        </p:txBody>
      </p:sp>
      <p:sp>
        <p:nvSpPr>
          <p:cNvPr id="4" name="Content Placeholder 3"/>
          <p:cNvSpPr>
            <a:spLocks noGrp="1"/>
          </p:cNvSpPr>
          <p:nvPr>
            <p:ph sz="half" idx="2"/>
          </p:nvPr>
        </p:nvSpPr>
        <p:spPr>
          <a:xfrm>
            <a:off x="1828800" y="1524000"/>
            <a:ext cx="4114800" cy="5029200"/>
          </a:xfrm>
        </p:spPr>
        <p:txBody>
          <a:bodyPr>
            <a:normAutofit lnSpcReduction="10000"/>
          </a:bodyPr>
          <a:lstStyle/>
          <a:p>
            <a:r>
              <a:rPr lang="en-US" sz="1800" dirty="0">
                <a:latin typeface="Palatino Linotype" pitchFamily="18" charset="0"/>
              </a:rPr>
              <a:t>Anger management problems</a:t>
            </a:r>
          </a:p>
          <a:p>
            <a:r>
              <a:rPr lang="en-US" sz="1800" dirty="0">
                <a:latin typeface="Palatino Linotype" pitchFamily="18" charset="0"/>
              </a:rPr>
              <a:t>May have ADHD</a:t>
            </a:r>
          </a:p>
          <a:p>
            <a:r>
              <a:rPr lang="en-US" sz="1800" i="1" dirty="0">
                <a:latin typeface="Palatino Linotype" pitchFamily="18" charset="0"/>
              </a:rPr>
              <a:t>Choosing </a:t>
            </a:r>
            <a:r>
              <a:rPr lang="en-US" sz="1800" dirty="0">
                <a:latin typeface="Palatino Linotype" pitchFamily="18" charset="0"/>
              </a:rPr>
              <a:t>to act out &amp; disrupt classroom (e.g., disrespectful or manipulative)</a:t>
            </a:r>
          </a:p>
          <a:p>
            <a:r>
              <a:rPr lang="en-US" sz="1800" dirty="0">
                <a:latin typeface="Palatino Linotype" pitchFamily="18" charset="0"/>
              </a:rPr>
              <a:t>Uncontrollable, destructive</a:t>
            </a:r>
          </a:p>
          <a:p>
            <a:r>
              <a:rPr lang="en-US" sz="1800" dirty="0">
                <a:latin typeface="Palatino Linotype" pitchFamily="18" charset="0"/>
              </a:rPr>
              <a:t>Non-responsive</a:t>
            </a:r>
          </a:p>
          <a:p>
            <a:pPr>
              <a:buNone/>
            </a:pPr>
            <a:endParaRPr lang="en-US" sz="1800" dirty="0">
              <a:latin typeface="Palatino Linotype" pitchFamily="18" charset="0"/>
            </a:endParaRPr>
          </a:p>
          <a:p>
            <a:pPr>
              <a:buNone/>
            </a:pPr>
            <a:endParaRPr lang="en-US" sz="1800" dirty="0">
              <a:latin typeface="Palatino Linotype" pitchFamily="18" charset="0"/>
            </a:endParaRPr>
          </a:p>
          <a:p>
            <a:pPr>
              <a:buNone/>
            </a:pPr>
            <a:r>
              <a:rPr lang="en-US" sz="1800" dirty="0">
                <a:latin typeface="Palatino Linotype" pitchFamily="18" charset="0"/>
              </a:rPr>
              <a:t>      </a:t>
            </a:r>
            <a:r>
              <a:rPr lang="en-US" sz="2000" b="1" dirty="0">
                <a:latin typeface="Palatino Linotype" pitchFamily="18" charset="0"/>
              </a:rPr>
              <a:t>Uninformed response</a:t>
            </a:r>
          </a:p>
          <a:p>
            <a:r>
              <a:rPr lang="en-US" sz="1800" dirty="0">
                <a:latin typeface="Palatino Linotype" pitchFamily="18" charset="0"/>
              </a:rPr>
              <a:t>Student needs consequences to correct behavior or maybe an ADHD evaluation</a:t>
            </a:r>
          </a:p>
          <a:p>
            <a:pPr marL="281770" lvl="1" indent="-281770">
              <a:buNone/>
            </a:pPr>
            <a:endParaRPr lang="en-US" sz="1000" dirty="0"/>
          </a:p>
          <a:p>
            <a:pPr marL="281770" lvl="1" indent="-281770">
              <a:buNone/>
            </a:pPr>
            <a:endParaRPr lang="en-US" sz="1800" dirty="0">
              <a:solidFill>
                <a:schemeClr val="bg2">
                  <a:lumMod val="50000"/>
                </a:schemeClr>
              </a:solidFill>
            </a:endParaRPr>
          </a:p>
          <a:p>
            <a:pPr marL="281770" lvl="1" indent="-281770">
              <a:buNone/>
            </a:pPr>
            <a:r>
              <a:rPr lang="en-US" sz="1000" dirty="0"/>
              <a:t>WI Department of Public Instruction Trauma-Sensitive Schools Resources</a:t>
            </a:r>
            <a:br>
              <a:rPr lang="en-US" sz="1000" dirty="0"/>
            </a:br>
            <a:r>
              <a:rPr lang="en-US" sz="1000" dirty="0">
                <a:hlinkClick r:id="rId3"/>
              </a:rPr>
              <a:t>http://sspw.dpi.wi.gov/sspw_mhtrauma</a:t>
            </a:r>
            <a:r>
              <a:rPr lang="en-US" sz="1000" dirty="0"/>
              <a:t> Adapted from Daniel &amp; Zarling (2012)</a:t>
            </a:r>
          </a:p>
        </p:txBody>
      </p:sp>
      <p:sp>
        <p:nvSpPr>
          <p:cNvPr id="5" name="Text Placeholder 4"/>
          <p:cNvSpPr>
            <a:spLocks noGrp="1"/>
          </p:cNvSpPr>
          <p:nvPr>
            <p:ph type="body" sz="quarter" idx="3"/>
          </p:nvPr>
        </p:nvSpPr>
        <p:spPr>
          <a:xfrm>
            <a:off x="6629402" y="1219203"/>
            <a:ext cx="3583619" cy="346249"/>
          </a:xfrm>
        </p:spPr>
        <p:txBody>
          <a:bodyPr>
            <a:normAutofit fontScale="92500" lnSpcReduction="20000"/>
          </a:bodyPr>
          <a:lstStyle/>
          <a:p>
            <a:r>
              <a:rPr lang="en-US" dirty="0">
                <a:solidFill>
                  <a:schemeClr val="tx1"/>
                </a:solidFill>
                <a:latin typeface="Palatino Linotype" pitchFamily="18" charset="0"/>
              </a:rPr>
              <a:t>Trauma-informed view</a:t>
            </a:r>
          </a:p>
        </p:txBody>
      </p:sp>
      <p:sp>
        <p:nvSpPr>
          <p:cNvPr id="6" name="Content Placeholder 5"/>
          <p:cNvSpPr>
            <a:spLocks noGrp="1"/>
          </p:cNvSpPr>
          <p:nvPr>
            <p:ph sz="quarter" idx="4"/>
          </p:nvPr>
        </p:nvSpPr>
        <p:spPr>
          <a:xfrm>
            <a:off x="6096000" y="1524000"/>
            <a:ext cx="4117974" cy="4636654"/>
          </a:xfrm>
        </p:spPr>
        <p:txBody>
          <a:bodyPr/>
          <a:lstStyle/>
          <a:p>
            <a:r>
              <a:rPr lang="en-US" sz="1800" dirty="0">
                <a:latin typeface="Palatino Linotype" pitchFamily="18" charset="0"/>
              </a:rPr>
              <a:t>Maladaptive responses (in school setting)</a:t>
            </a:r>
          </a:p>
          <a:p>
            <a:r>
              <a:rPr lang="en-US" sz="1800" dirty="0">
                <a:latin typeface="Palatino Linotype" pitchFamily="18" charset="0"/>
              </a:rPr>
              <a:t>Seeking to get needs met</a:t>
            </a:r>
          </a:p>
          <a:p>
            <a:r>
              <a:rPr lang="en-US" sz="1800" dirty="0">
                <a:latin typeface="Palatino Linotype" pitchFamily="18" charset="0"/>
              </a:rPr>
              <a:t>Difficulty regulating emotions</a:t>
            </a:r>
          </a:p>
          <a:p>
            <a:r>
              <a:rPr lang="en-US" sz="1800" dirty="0">
                <a:latin typeface="Palatino Linotype" pitchFamily="18" charset="0"/>
              </a:rPr>
              <a:t>Lacking necessary skills</a:t>
            </a:r>
          </a:p>
          <a:p>
            <a:r>
              <a:rPr lang="en-US" sz="1800" dirty="0">
                <a:latin typeface="Palatino Linotype" pitchFamily="18" charset="0"/>
              </a:rPr>
              <a:t>Negative view of world                    (e.g., adults cannot be trusted)</a:t>
            </a:r>
          </a:p>
          <a:p>
            <a:r>
              <a:rPr lang="en-US" sz="1800" dirty="0">
                <a:latin typeface="Palatino Linotype" pitchFamily="18" charset="0"/>
              </a:rPr>
              <a:t>Trauma response was triggered</a:t>
            </a:r>
          </a:p>
          <a:p>
            <a:endParaRPr lang="en-US" sz="2000" dirty="0">
              <a:latin typeface="Palatino Linotype" pitchFamily="18" charset="0"/>
            </a:endParaRPr>
          </a:p>
          <a:p>
            <a:pPr>
              <a:buNone/>
            </a:pPr>
            <a:r>
              <a:rPr lang="en-US" sz="1800" dirty="0">
                <a:latin typeface="Palatino Linotype" pitchFamily="18" charset="0"/>
              </a:rPr>
              <a:t>        </a:t>
            </a:r>
            <a:r>
              <a:rPr lang="en-US" sz="2000" b="1" dirty="0">
                <a:latin typeface="Palatino Linotype" pitchFamily="18" charset="0"/>
              </a:rPr>
              <a:t>Trauma-informed response</a:t>
            </a:r>
          </a:p>
          <a:p>
            <a:r>
              <a:rPr lang="en-US" sz="1800" dirty="0">
                <a:latin typeface="Palatino Linotype" pitchFamily="18" charset="0"/>
              </a:rPr>
              <a:t>Student needs to learn skills to regulate emotions &amp; we need to provide support</a:t>
            </a:r>
          </a:p>
        </p:txBody>
      </p:sp>
    </p:spTree>
    <p:extLst>
      <p:ext uri="{BB962C8B-B14F-4D97-AF65-F5344CB8AC3E}">
        <p14:creationId xmlns:p14="http://schemas.microsoft.com/office/powerpoint/2010/main" val="4951337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40EB21-5FB3-4B3B-B6F2-E415CDF6CCD9}"/>
              </a:ext>
            </a:extLst>
          </p:cNvPr>
          <p:cNvSpPr>
            <a:spLocks noGrp="1"/>
          </p:cNvSpPr>
          <p:nvPr>
            <p:ph type="title"/>
          </p:nvPr>
        </p:nvSpPr>
        <p:spPr>
          <a:xfrm>
            <a:off x="1295401" y="1761067"/>
            <a:ext cx="9590550" cy="1667933"/>
          </a:xfrm>
          <a:solidFill>
            <a:schemeClr val="accent6">
              <a:lumMod val="75000"/>
            </a:schemeClr>
          </a:solidFill>
        </p:spPr>
        <p:txBody>
          <a:bodyPr>
            <a:normAutofit fontScale="90000"/>
          </a:bodyPr>
          <a:lstStyle/>
          <a:p>
            <a:r>
              <a:rPr lang="en-US" dirty="0"/>
              <a:t>Four Premises of Trauma Responsive/Informed Schools:</a:t>
            </a:r>
            <a:br>
              <a:rPr lang="en-US" dirty="0"/>
            </a:br>
            <a:endParaRPr lang="en-US" dirty="0"/>
          </a:p>
        </p:txBody>
      </p:sp>
      <p:sp>
        <p:nvSpPr>
          <p:cNvPr id="7" name="Text Placeholder 6">
            <a:extLst>
              <a:ext uri="{FF2B5EF4-FFF2-40B4-BE49-F238E27FC236}">
                <a16:creationId xmlns:a16="http://schemas.microsoft.com/office/drawing/2014/main" id="{34F20CAD-466F-4979-BA70-8F787E45F345}"/>
              </a:ext>
            </a:extLst>
          </p:cNvPr>
          <p:cNvSpPr>
            <a:spLocks noGrp="1"/>
          </p:cNvSpPr>
          <p:nvPr>
            <p:ph type="body" idx="1"/>
          </p:nvPr>
        </p:nvSpPr>
        <p:spPr/>
        <p:txBody>
          <a:bodyPr/>
          <a:lstStyle/>
          <a:p>
            <a:endParaRPr lang="en-US" dirty="0"/>
          </a:p>
        </p:txBody>
      </p:sp>
      <p:pic>
        <p:nvPicPr>
          <p:cNvPr id="14" name="Graphic 13" descr="Checkmark">
            <a:extLst>
              <a:ext uri="{FF2B5EF4-FFF2-40B4-BE49-F238E27FC236}">
                <a16:creationId xmlns:a16="http://schemas.microsoft.com/office/drawing/2014/main" id="{FD66BFB9-E5E2-4F81-A8E4-CD878B3534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38882" y="4055291"/>
            <a:ext cx="914400" cy="914400"/>
          </a:xfrm>
          <a:prstGeom prst="rect">
            <a:avLst/>
          </a:prstGeom>
        </p:spPr>
      </p:pic>
      <p:pic>
        <p:nvPicPr>
          <p:cNvPr id="15" name="Graphic 14" descr="Checkmark">
            <a:extLst>
              <a:ext uri="{FF2B5EF4-FFF2-40B4-BE49-F238E27FC236}">
                <a16:creationId xmlns:a16="http://schemas.microsoft.com/office/drawing/2014/main" id="{5939AADA-A1EF-4369-BA5D-C5FA7D1C85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3858" y="4055291"/>
            <a:ext cx="914400" cy="914400"/>
          </a:xfrm>
          <a:prstGeom prst="rect">
            <a:avLst/>
          </a:prstGeom>
        </p:spPr>
      </p:pic>
      <p:pic>
        <p:nvPicPr>
          <p:cNvPr id="16" name="Graphic 15" descr="Checkmark">
            <a:extLst>
              <a:ext uri="{FF2B5EF4-FFF2-40B4-BE49-F238E27FC236}">
                <a16:creationId xmlns:a16="http://schemas.microsoft.com/office/drawing/2014/main" id="{3C0AFD0B-829C-4DE4-9B6E-20BFC4AC9F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33743" y="4055291"/>
            <a:ext cx="914400" cy="914400"/>
          </a:xfrm>
          <a:prstGeom prst="rect">
            <a:avLst/>
          </a:prstGeom>
        </p:spPr>
      </p:pic>
      <p:pic>
        <p:nvPicPr>
          <p:cNvPr id="17" name="Graphic 16" descr="Checkmark">
            <a:extLst>
              <a:ext uri="{FF2B5EF4-FFF2-40B4-BE49-F238E27FC236}">
                <a16:creationId xmlns:a16="http://schemas.microsoft.com/office/drawing/2014/main" id="{CFB250BC-948D-422D-85FC-71197B036D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66575" y="4055291"/>
            <a:ext cx="914400" cy="914400"/>
          </a:xfrm>
          <a:prstGeom prst="rect">
            <a:avLst/>
          </a:prstGeom>
        </p:spPr>
      </p:pic>
    </p:spTree>
    <p:extLst>
      <p:ext uri="{BB962C8B-B14F-4D97-AF65-F5344CB8AC3E}">
        <p14:creationId xmlns:p14="http://schemas.microsoft.com/office/powerpoint/2010/main" val="50508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415633" y="667900"/>
            <a:ext cx="11360800" cy="831600"/>
          </a:xfrm>
          <a:prstGeom prst="rect">
            <a:avLst/>
          </a:prstGeom>
        </p:spPr>
        <p:txBody>
          <a:bodyPr spcFirstLastPara="1" vert="horz" wrap="square" lIns="121900" tIns="121900" rIns="121900" bIns="121900" rtlCol="0" anchor="t" anchorCtr="0">
            <a:noAutofit/>
          </a:bodyPr>
          <a:lstStyle/>
          <a:p>
            <a:pPr>
              <a:spcBef>
                <a:spcPts val="0"/>
              </a:spcBef>
            </a:pPr>
            <a:r>
              <a:rPr lang="en" sz="4000" dirty="0">
                <a:latin typeface="Arial"/>
                <a:ea typeface="Arial"/>
                <a:cs typeface="Arial"/>
                <a:sym typeface="Arial"/>
              </a:rPr>
              <a:t>W</a:t>
            </a:r>
            <a:r>
              <a:rPr lang="en-US" sz="4000" dirty="0" err="1">
                <a:latin typeface="Arial"/>
                <a:ea typeface="Arial"/>
                <a:cs typeface="Arial"/>
                <a:sym typeface="Arial"/>
              </a:rPr>
              <a:t>ebinar</a:t>
            </a:r>
            <a:r>
              <a:rPr lang="en" sz="4000" dirty="0">
                <a:latin typeface="Arial"/>
                <a:ea typeface="Arial"/>
                <a:cs typeface="Arial"/>
                <a:sym typeface="Arial"/>
              </a:rPr>
              <a:t> Objectives</a:t>
            </a:r>
            <a:endParaRPr sz="4000" dirty="0">
              <a:latin typeface="Arial"/>
              <a:ea typeface="Arial"/>
              <a:cs typeface="Arial"/>
              <a:sym typeface="Arial"/>
            </a:endParaRPr>
          </a:p>
        </p:txBody>
      </p:sp>
      <p:sp>
        <p:nvSpPr>
          <p:cNvPr id="219" name="Google Shape;219;p34"/>
          <p:cNvSpPr txBox="1"/>
          <p:nvPr/>
        </p:nvSpPr>
        <p:spPr>
          <a:xfrm>
            <a:off x="594733" y="2155900"/>
            <a:ext cx="11281600" cy="4497600"/>
          </a:xfrm>
          <a:prstGeom prst="rect">
            <a:avLst/>
          </a:prstGeom>
          <a:noFill/>
          <a:ln>
            <a:noFill/>
          </a:ln>
        </p:spPr>
        <p:txBody>
          <a:bodyPr spcFirstLastPara="1" wrap="square" lIns="121900" tIns="121900" rIns="121900" bIns="121900" anchor="t" anchorCtr="0">
            <a:noAutofit/>
          </a:bodyPr>
          <a:lstStyle/>
          <a:p>
            <a:pPr marL="274320" indent="-274320">
              <a:lnSpc>
                <a:spcPct val="80000"/>
              </a:lnSpc>
              <a:buFontTx/>
              <a:buChar char="•"/>
              <a:defRPr/>
            </a:pPr>
            <a:endParaRPr lang="en-US" sz="2400" dirty="0"/>
          </a:p>
          <a:p>
            <a:pPr marL="274320" indent="-274320">
              <a:lnSpc>
                <a:spcPct val="80000"/>
              </a:lnSpc>
              <a:buFontTx/>
              <a:buChar char="•"/>
              <a:defRPr/>
            </a:pPr>
            <a:r>
              <a:rPr lang="en-US" sz="2400" dirty="0"/>
              <a:t>Discuss the importance of adult wellness and reflective practice/work-force development</a:t>
            </a:r>
          </a:p>
          <a:p>
            <a:pPr marL="274320" indent="-274320">
              <a:lnSpc>
                <a:spcPct val="80000"/>
              </a:lnSpc>
              <a:buFontTx/>
              <a:buChar char="•"/>
              <a:defRPr/>
            </a:pPr>
            <a:r>
              <a:rPr lang="en-US" sz="2400" dirty="0"/>
              <a:t>Explore the multi-dimensions of trauma</a:t>
            </a:r>
          </a:p>
          <a:p>
            <a:pPr marL="274320" indent="-274320">
              <a:lnSpc>
                <a:spcPct val="80000"/>
              </a:lnSpc>
              <a:buFontTx/>
              <a:buChar char="•"/>
              <a:defRPr/>
            </a:pPr>
            <a:r>
              <a:rPr lang="en-US" sz="2400" dirty="0"/>
              <a:t>Introduce the four premises of trauma-responsive/informed schools</a:t>
            </a:r>
          </a:p>
          <a:p>
            <a:pPr marL="274320" indent="-274320">
              <a:lnSpc>
                <a:spcPct val="80000"/>
              </a:lnSpc>
              <a:buFontTx/>
              <a:buChar char="•"/>
              <a:defRPr/>
            </a:pPr>
            <a:r>
              <a:rPr lang="en-US" sz="2400" dirty="0"/>
              <a:t>Discuss foundational intervention considerations</a:t>
            </a:r>
          </a:p>
          <a:p>
            <a:pPr marL="274320" indent="-274320">
              <a:lnSpc>
                <a:spcPct val="80000"/>
              </a:lnSpc>
              <a:buFontTx/>
              <a:buChar char="•"/>
              <a:defRPr/>
            </a:pPr>
            <a:r>
              <a:rPr lang="en-US" sz="2400" dirty="0"/>
              <a:t>Increase understanding of alignment between trauma informed schools and PBIS</a:t>
            </a:r>
          </a:p>
          <a:p>
            <a:pPr marL="274320" indent="-274320">
              <a:lnSpc>
                <a:spcPct val="80000"/>
              </a:lnSpc>
              <a:buFontTx/>
              <a:buChar char="•"/>
              <a:defRPr/>
            </a:pPr>
            <a:r>
              <a:rPr lang="en-US" sz="2400" dirty="0"/>
              <a:t>Differentiate between PTSD and developmental trauma</a:t>
            </a:r>
          </a:p>
          <a:p>
            <a:pPr marL="274320" indent="-274320">
              <a:lnSpc>
                <a:spcPct val="80000"/>
              </a:lnSpc>
              <a:buFontTx/>
              <a:buChar char="•"/>
              <a:defRPr/>
            </a:pPr>
            <a:r>
              <a:rPr lang="en-US" sz="2400" dirty="0"/>
              <a:t>Understand the impact of trauma on multiple domains of functioning</a:t>
            </a:r>
          </a:p>
          <a:p>
            <a:pPr marL="274320" indent="-274320">
              <a:lnSpc>
                <a:spcPct val="80000"/>
              </a:lnSpc>
              <a:buFontTx/>
              <a:buChar char="•"/>
              <a:defRPr/>
            </a:pPr>
            <a:r>
              <a:rPr lang="en-US" sz="2400" dirty="0"/>
              <a:t>Identify key skills in working with children who have experienced developmental trauma across tiers of support</a:t>
            </a:r>
          </a:p>
          <a:p>
            <a:pPr lvl="2">
              <a:lnSpc>
                <a:spcPct val="80000"/>
              </a:lnSpc>
              <a:buClr>
                <a:schemeClr val="accent2">
                  <a:shade val="50000"/>
                </a:schemeClr>
              </a:buClr>
              <a:defRPr/>
            </a:pP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22" name="TextBox 21"/>
          <p:cNvSpPr txBox="1"/>
          <p:nvPr/>
        </p:nvSpPr>
        <p:spPr>
          <a:xfrm>
            <a:off x="571500" y="6430546"/>
            <a:ext cx="2362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a:p>
            <a:pPr marL="342900" marR="0" lvl="0" indent="-342900" algn="l" defTabSz="457200" rtl="0" eaLnBrk="1" fontAlgn="auto" latinLnBrk="0" hangingPunct="1">
              <a:lnSpc>
                <a:spcPct val="150000"/>
              </a:lnSpc>
              <a:spcBef>
                <a:spcPct val="0"/>
              </a:spcBef>
              <a:spcAft>
                <a:spcPts val="600"/>
              </a:spcAft>
              <a:buClrTx/>
              <a:buSzTx/>
              <a:buFont typeface="+mj-lt"/>
              <a:buAutoNum type="arabicPeriod"/>
              <a:tabLst/>
              <a:defRPr/>
            </a:pPr>
            <a:endParaRPr kumimoji="0" lang="en-US" sz="16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p:txBody>
      </p:sp>
      <p:sp>
        <p:nvSpPr>
          <p:cNvPr id="2" name="Title 1"/>
          <p:cNvSpPr>
            <a:spLocks noGrp="1"/>
          </p:cNvSpPr>
          <p:nvPr>
            <p:ph type="title"/>
          </p:nvPr>
        </p:nvSpPr>
        <p:spPr>
          <a:xfrm>
            <a:off x="0" y="11027"/>
            <a:ext cx="12192000" cy="970450"/>
          </a:xfrm>
          <a:solidFill>
            <a:schemeClr val="accent6">
              <a:lumMod val="75000"/>
            </a:schemeClr>
          </a:solidFill>
        </p:spPr>
        <p:txBody>
          <a:bodyPr>
            <a:normAutofit fontScale="90000"/>
          </a:bodyPr>
          <a:lstStyle/>
          <a:p>
            <a:pPr marL="36900"/>
            <a:br>
              <a:rPr lang="en-US" dirty="0"/>
            </a:br>
            <a:r>
              <a:rPr lang="en-US" dirty="0"/>
              <a:t>1.Stress is contagious…reciprocally</a:t>
            </a:r>
            <a:br>
              <a:rPr lang="en-US" dirty="0"/>
            </a:br>
            <a:r>
              <a:rPr lang="en-US" dirty="0"/>
              <a:t> </a:t>
            </a:r>
          </a:p>
        </p:txBody>
      </p:sp>
      <p:sp>
        <p:nvSpPr>
          <p:cNvPr id="3" name="Content Placeholder 2"/>
          <p:cNvSpPr>
            <a:spLocks noGrp="1"/>
          </p:cNvSpPr>
          <p:nvPr>
            <p:ph idx="1"/>
          </p:nvPr>
        </p:nvSpPr>
        <p:spPr>
          <a:xfrm>
            <a:off x="152400" y="1363834"/>
            <a:ext cx="11827164" cy="4828510"/>
          </a:xfrm>
          <a:ln>
            <a:solidFill>
              <a:schemeClr val="accent1"/>
            </a:solidFill>
          </a:ln>
        </p:spPr>
        <p:txBody>
          <a:bodyPr>
            <a:normAutofit/>
          </a:bodyPr>
          <a:lstStyle/>
          <a:p>
            <a:pPr marL="551250" indent="-514350" algn="ctr">
              <a:buFont typeface="+mj-lt"/>
              <a:buAutoNum type="arabicPeriod"/>
            </a:pPr>
            <a:endParaRPr lang="en-US" sz="3200" dirty="0"/>
          </a:p>
          <a:p>
            <a:pPr marL="36900" indent="0" algn="ctr">
              <a:buNone/>
            </a:pPr>
            <a:endParaRPr lang="en-US" sz="3200" b="1" dirty="0">
              <a:effectLst/>
            </a:endParaRPr>
          </a:p>
        </p:txBody>
      </p:sp>
      <p:sp>
        <p:nvSpPr>
          <p:cNvPr id="5" name="Rectangle 4"/>
          <p:cNvSpPr/>
          <p:nvPr/>
        </p:nvSpPr>
        <p:spPr>
          <a:xfrm>
            <a:off x="5048526" y="1379835"/>
            <a:ext cx="2044149"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rPr>
              <a:t>students</a:t>
            </a:r>
          </a:p>
        </p:txBody>
      </p:sp>
      <p:sp>
        <p:nvSpPr>
          <p:cNvPr id="17" name="Rectangle 16"/>
          <p:cNvSpPr/>
          <p:nvPr/>
        </p:nvSpPr>
        <p:spPr>
          <a:xfrm>
            <a:off x="4927585" y="2649835"/>
            <a:ext cx="241303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rPr>
              <a:t>Workforce</a:t>
            </a:r>
          </a:p>
        </p:txBody>
      </p:sp>
      <p:sp>
        <p:nvSpPr>
          <p:cNvPr id="18" name="Rectangle 17"/>
          <p:cNvSpPr/>
          <p:nvPr/>
        </p:nvSpPr>
        <p:spPr>
          <a:xfrm>
            <a:off x="3585991" y="3983335"/>
            <a:ext cx="5197833"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rPr>
              <a:t>Building Administrators</a:t>
            </a:r>
          </a:p>
        </p:txBody>
      </p:sp>
      <p:sp>
        <p:nvSpPr>
          <p:cNvPr id="24" name="Rectangle 23"/>
          <p:cNvSpPr/>
          <p:nvPr/>
        </p:nvSpPr>
        <p:spPr>
          <a:xfrm>
            <a:off x="4776072" y="5354935"/>
            <a:ext cx="2512868"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rPr>
              <a:t>District/SU</a:t>
            </a:r>
          </a:p>
        </p:txBody>
      </p:sp>
      <p:sp>
        <p:nvSpPr>
          <p:cNvPr id="6" name="Down Arrow 5"/>
          <p:cNvSpPr/>
          <p:nvPr/>
        </p:nvSpPr>
        <p:spPr>
          <a:xfrm>
            <a:off x="5482176" y="2087721"/>
            <a:ext cx="537624" cy="65547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p:nvPr/>
        </p:nvSpPr>
        <p:spPr>
          <a:xfrm>
            <a:off x="5520276" y="3459321"/>
            <a:ext cx="537624" cy="65547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a:off x="5571076" y="4716621"/>
            <a:ext cx="537624" cy="65547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6197600" y="4665821"/>
            <a:ext cx="457200" cy="655479"/>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Up Arrow 26"/>
          <p:cNvSpPr/>
          <p:nvPr/>
        </p:nvSpPr>
        <p:spPr>
          <a:xfrm>
            <a:off x="6184900" y="3383121"/>
            <a:ext cx="457200" cy="655479"/>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Up Arrow 27"/>
          <p:cNvSpPr/>
          <p:nvPr/>
        </p:nvSpPr>
        <p:spPr>
          <a:xfrm>
            <a:off x="6210300" y="2036921"/>
            <a:ext cx="457200" cy="655479"/>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507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24" grpId="0"/>
      <p:bldP spid="6" grpId="0" animBg="1"/>
      <p:bldP spid="25" grpId="0" animBg="1"/>
      <p:bldP spid="26" grpId="0" animBg="1"/>
      <p:bldP spid="7" grpId="0"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22" name="TextBox 21"/>
          <p:cNvSpPr txBox="1"/>
          <p:nvPr/>
        </p:nvSpPr>
        <p:spPr>
          <a:xfrm>
            <a:off x="571500" y="6430546"/>
            <a:ext cx="2362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a:p>
            <a:pPr marL="342900" marR="0" lvl="0" indent="-342900" algn="l" defTabSz="457200" rtl="0" eaLnBrk="1" fontAlgn="auto" latinLnBrk="0" hangingPunct="1">
              <a:lnSpc>
                <a:spcPct val="150000"/>
              </a:lnSpc>
              <a:spcBef>
                <a:spcPct val="0"/>
              </a:spcBef>
              <a:spcAft>
                <a:spcPts val="600"/>
              </a:spcAft>
              <a:buClrTx/>
              <a:buSzTx/>
              <a:buFont typeface="+mj-lt"/>
              <a:buAutoNum type="arabicPeriod"/>
              <a:tabLst/>
              <a:defRPr/>
            </a:pPr>
            <a:endParaRPr kumimoji="0" lang="en-US" sz="16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p:txBody>
      </p:sp>
      <p:sp>
        <p:nvSpPr>
          <p:cNvPr id="2" name="Title 1"/>
          <p:cNvSpPr>
            <a:spLocks noGrp="1"/>
          </p:cNvSpPr>
          <p:nvPr>
            <p:ph type="title"/>
          </p:nvPr>
        </p:nvSpPr>
        <p:spPr>
          <a:xfrm>
            <a:off x="152399" y="41252"/>
            <a:ext cx="12192000" cy="1398663"/>
          </a:xfrm>
          <a:solidFill>
            <a:schemeClr val="accent6">
              <a:lumMod val="75000"/>
            </a:schemeClr>
          </a:solidFill>
        </p:spPr>
        <p:txBody>
          <a:bodyPr>
            <a:normAutofit/>
          </a:bodyPr>
          <a:lstStyle/>
          <a:p>
            <a:r>
              <a:rPr lang="en-US" dirty="0"/>
              <a:t>2. Stress is a primary mediator of performance…</a:t>
            </a:r>
            <a:br>
              <a:rPr lang="en-US" dirty="0"/>
            </a:br>
            <a:endParaRPr lang="en-US" dirty="0"/>
          </a:p>
        </p:txBody>
      </p:sp>
      <p:sp>
        <p:nvSpPr>
          <p:cNvPr id="3" name="Content Placeholder 2"/>
          <p:cNvSpPr>
            <a:spLocks noGrp="1"/>
          </p:cNvSpPr>
          <p:nvPr>
            <p:ph idx="1"/>
          </p:nvPr>
        </p:nvSpPr>
        <p:spPr>
          <a:xfrm>
            <a:off x="152400" y="1044977"/>
            <a:ext cx="11827164" cy="5219970"/>
          </a:xfrm>
          <a:ln>
            <a:solidFill>
              <a:schemeClr val="accent6">
                <a:lumMod val="75000"/>
              </a:schemeClr>
            </a:solidFill>
          </a:ln>
        </p:spPr>
        <p:txBody>
          <a:bodyPr>
            <a:normAutofit/>
          </a:bodyPr>
          <a:lstStyle/>
          <a:p>
            <a:pPr marL="551250" indent="-514350" algn="ctr">
              <a:buFont typeface="+mj-lt"/>
              <a:buAutoNum type="arabicPeriod" startAt="2"/>
            </a:pPr>
            <a:endParaRPr lang="en-US" sz="3200" dirty="0"/>
          </a:p>
          <a:p>
            <a:pPr marL="36900" indent="0" algn="ctr">
              <a:buNone/>
            </a:pPr>
            <a:r>
              <a:rPr lang="en-US" sz="3200" dirty="0"/>
              <a:t> </a:t>
            </a:r>
          </a:p>
        </p:txBody>
      </p:sp>
      <p:graphicFrame>
        <p:nvGraphicFramePr>
          <p:cNvPr id="4" name="Diagram 3"/>
          <p:cNvGraphicFramePr/>
          <p:nvPr/>
        </p:nvGraphicFramePr>
        <p:xfrm>
          <a:off x="5283200" y="1854200"/>
          <a:ext cx="4419600" cy="4232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307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22" name="TextBox 21"/>
          <p:cNvSpPr txBox="1"/>
          <p:nvPr/>
        </p:nvSpPr>
        <p:spPr>
          <a:xfrm>
            <a:off x="571500" y="6430546"/>
            <a:ext cx="2362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a:p>
            <a:pPr marL="342900" marR="0" lvl="0" indent="-342900" algn="l" defTabSz="457200" rtl="0" eaLnBrk="1" fontAlgn="auto" latinLnBrk="0" hangingPunct="1">
              <a:lnSpc>
                <a:spcPct val="150000"/>
              </a:lnSpc>
              <a:spcBef>
                <a:spcPct val="0"/>
              </a:spcBef>
              <a:spcAft>
                <a:spcPts val="600"/>
              </a:spcAft>
              <a:buClrTx/>
              <a:buSzTx/>
              <a:buFont typeface="+mj-lt"/>
              <a:buAutoNum type="arabicPeriod"/>
              <a:tabLst/>
              <a:defRPr/>
            </a:pPr>
            <a:endParaRPr kumimoji="0" lang="en-US" sz="16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p:txBody>
      </p:sp>
      <p:sp>
        <p:nvSpPr>
          <p:cNvPr id="2" name="Title 1"/>
          <p:cNvSpPr>
            <a:spLocks noGrp="1"/>
          </p:cNvSpPr>
          <p:nvPr>
            <p:ph type="title"/>
          </p:nvPr>
        </p:nvSpPr>
        <p:spPr>
          <a:xfrm>
            <a:off x="0" y="11026"/>
            <a:ext cx="12192000" cy="1352807"/>
          </a:xfrm>
          <a:solidFill>
            <a:schemeClr val="accent6">
              <a:lumMod val="75000"/>
            </a:schemeClr>
          </a:solidFill>
        </p:spPr>
        <p:txBody>
          <a:bodyPr>
            <a:normAutofit fontScale="90000"/>
          </a:bodyPr>
          <a:lstStyle/>
          <a:p>
            <a:br>
              <a:rPr lang="en-US" dirty="0"/>
            </a:br>
            <a:r>
              <a:rPr lang="en-US" dirty="0"/>
              <a:t>3. When unregulated, stress injures people, groups and organizations</a:t>
            </a:r>
            <a:br>
              <a:rPr lang="en-US" dirty="0"/>
            </a:br>
            <a:endParaRPr lang="en-US" dirty="0"/>
          </a:p>
        </p:txBody>
      </p:sp>
      <p:sp>
        <p:nvSpPr>
          <p:cNvPr id="3" name="Content Placeholder 2"/>
          <p:cNvSpPr>
            <a:spLocks noGrp="1"/>
          </p:cNvSpPr>
          <p:nvPr>
            <p:ph idx="1"/>
          </p:nvPr>
        </p:nvSpPr>
        <p:spPr>
          <a:xfrm>
            <a:off x="152400" y="1363835"/>
            <a:ext cx="11827164" cy="4427366"/>
          </a:xfrm>
          <a:ln>
            <a:solidFill>
              <a:schemeClr val="accent6">
                <a:lumMod val="75000"/>
              </a:schemeClr>
            </a:solidFill>
          </a:ln>
        </p:spPr>
        <p:txBody>
          <a:bodyPr>
            <a:normAutofit/>
          </a:bodyPr>
          <a:lstStyle/>
          <a:p>
            <a:pPr marL="551250" indent="-514350" algn="ctr">
              <a:buFont typeface="+mj-lt"/>
              <a:buAutoNum type="arabicPeriod" startAt="3"/>
            </a:pPr>
            <a:endParaRPr lang="en-US" sz="3200" dirty="0"/>
          </a:p>
          <a:p>
            <a:pPr marL="551250" indent="-514350" algn="ctr">
              <a:buFont typeface="+mj-lt"/>
              <a:buAutoNum type="arabicPeriod" startAt="3"/>
            </a:pPr>
            <a:endParaRPr lang="en-US" sz="3200" dirty="0"/>
          </a:p>
          <a:p>
            <a:pPr marL="36900" indent="0" algn="ctr">
              <a:buNone/>
            </a:pPr>
            <a:endParaRPr lang="en-US" sz="3200" dirty="0"/>
          </a:p>
        </p:txBody>
      </p:sp>
      <p:pic>
        <p:nvPicPr>
          <p:cNvPr id="5" name="Picture 4">
            <a:extLst>
              <a:ext uri="{FF2B5EF4-FFF2-40B4-BE49-F238E27FC236}">
                <a16:creationId xmlns:a16="http://schemas.microsoft.com/office/drawing/2014/main" id="{1F8B5754-FE33-4A95-A748-A9B528AB3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5237" y="1762703"/>
            <a:ext cx="7695028" cy="3658860"/>
          </a:xfrm>
          <a:prstGeom prst="rect">
            <a:avLst/>
          </a:prstGeom>
        </p:spPr>
      </p:pic>
    </p:spTree>
    <p:extLst>
      <p:ext uri="{BB962C8B-B14F-4D97-AF65-F5344CB8AC3E}">
        <p14:creationId xmlns:p14="http://schemas.microsoft.com/office/powerpoint/2010/main" val="22670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rmAutofit/>
          </a:bodyPr>
          <a:lstStyle/>
          <a:p>
            <a:r>
              <a:rPr lang="en-US" dirty="0"/>
              <a:t>4. Biases, reduced self-care and blame.</a:t>
            </a:r>
          </a:p>
        </p:txBody>
      </p:sp>
      <p:pic>
        <p:nvPicPr>
          <p:cNvPr id="7" name="Content Placeholder 6">
            <a:extLst>
              <a:ext uri="{FF2B5EF4-FFF2-40B4-BE49-F238E27FC236}">
                <a16:creationId xmlns:a16="http://schemas.microsoft.com/office/drawing/2014/main" id="{B7648BA9-9CF2-43C0-8A21-EC2F1DE6F3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5488" y="1580050"/>
            <a:ext cx="8143701" cy="4800600"/>
          </a:xfrm>
        </p:spPr>
      </p:pic>
      <p:sp>
        <p:nvSpPr>
          <p:cNvPr id="3" name="Rectangle 2"/>
          <p:cNvSpPr/>
          <p:nvPr/>
        </p:nvSpPr>
        <p:spPr>
          <a:xfrm>
            <a:off x="1805489" y="1580050"/>
            <a:ext cx="8143701"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900" algn="ctr"/>
            <a:r>
              <a:rPr lang="en-US" sz="3200" dirty="0"/>
              <a:t>4. As stress increases there is a greater focus on “what to do” with students and less focus on our  beliefs and biases  about kids who struggle, and ways to reduce </a:t>
            </a:r>
            <a:r>
              <a:rPr lang="en-US" sz="3200" b="1" u="sng" dirty="0">
                <a:solidFill>
                  <a:schemeClr val="bg1"/>
                </a:solidFill>
              </a:rPr>
              <a:t>our</a:t>
            </a:r>
            <a:r>
              <a:rPr lang="en-US" sz="3200" dirty="0"/>
              <a:t> stress</a:t>
            </a:r>
          </a:p>
          <a:p>
            <a:pPr marL="36900" algn="ctr"/>
            <a:endParaRPr lang="en-US" sz="3200" dirty="0"/>
          </a:p>
          <a:p>
            <a:pPr algn="ctr"/>
            <a:r>
              <a:rPr lang="en-US" sz="3200" dirty="0"/>
              <a:t>Blame and shame (e.g. gossip, put downs, complaints)…</a:t>
            </a:r>
          </a:p>
          <a:p>
            <a:pPr marL="450000" lvl="1" algn="ctr"/>
            <a:r>
              <a:rPr lang="en-US" sz="3000" dirty="0"/>
              <a:t> …which is a way to gain control, and</a:t>
            </a:r>
          </a:p>
          <a:p>
            <a:pPr marL="36900" algn="ctr"/>
            <a:r>
              <a:rPr lang="en-US" sz="3200" dirty="0"/>
              <a:t>…A way to discharge pain/discomfort</a:t>
            </a:r>
          </a:p>
        </p:txBody>
      </p:sp>
    </p:spTree>
    <p:extLst>
      <p:ext uri="{BB962C8B-B14F-4D97-AF65-F5344CB8AC3E}">
        <p14:creationId xmlns:p14="http://schemas.microsoft.com/office/powerpoint/2010/main" val="196825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22" name="TextBox 21"/>
          <p:cNvSpPr txBox="1"/>
          <p:nvPr/>
        </p:nvSpPr>
        <p:spPr>
          <a:xfrm>
            <a:off x="571500" y="6430546"/>
            <a:ext cx="2362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a:p>
            <a:pPr marL="342900" marR="0" lvl="0" indent="-342900" algn="l" defTabSz="457200" rtl="0" eaLnBrk="1" fontAlgn="auto" latinLnBrk="0" hangingPunct="1">
              <a:lnSpc>
                <a:spcPct val="150000"/>
              </a:lnSpc>
              <a:spcBef>
                <a:spcPct val="0"/>
              </a:spcBef>
              <a:spcAft>
                <a:spcPts val="600"/>
              </a:spcAft>
              <a:buClrTx/>
              <a:buSzTx/>
              <a:buFont typeface="+mj-lt"/>
              <a:buAutoNum type="arabicPeriod"/>
              <a:tabLst/>
              <a:defRPr/>
            </a:pPr>
            <a:endParaRPr kumimoji="0" lang="en-US" sz="16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p:txBody>
      </p:sp>
      <p:sp>
        <p:nvSpPr>
          <p:cNvPr id="2" name="Title 1"/>
          <p:cNvSpPr>
            <a:spLocks noGrp="1"/>
          </p:cNvSpPr>
          <p:nvPr>
            <p:ph type="title"/>
          </p:nvPr>
        </p:nvSpPr>
        <p:spPr>
          <a:xfrm>
            <a:off x="0" y="11027"/>
            <a:ext cx="12192000" cy="970450"/>
          </a:xfrm>
          <a:solidFill>
            <a:schemeClr val="accent6">
              <a:lumMod val="75000"/>
            </a:schemeClr>
          </a:solidFill>
        </p:spPr>
        <p:txBody>
          <a:bodyPr>
            <a:normAutofit/>
          </a:bodyPr>
          <a:lstStyle/>
          <a:p>
            <a:r>
              <a:rPr lang="en-US" dirty="0"/>
              <a:t>Consequences of Unregulated Stress</a:t>
            </a:r>
          </a:p>
        </p:txBody>
      </p:sp>
      <p:sp>
        <p:nvSpPr>
          <p:cNvPr id="3" name="Content Placeholder 2"/>
          <p:cNvSpPr>
            <a:spLocks noGrp="1"/>
          </p:cNvSpPr>
          <p:nvPr>
            <p:ph idx="1"/>
          </p:nvPr>
        </p:nvSpPr>
        <p:spPr>
          <a:xfrm>
            <a:off x="152400" y="1363834"/>
            <a:ext cx="11827164" cy="4828510"/>
          </a:xfrm>
          <a:ln>
            <a:solidFill>
              <a:schemeClr val="accent1"/>
            </a:solidFill>
          </a:ln>
        </p:spPr>
        <p:txBody>
          <a:bodyPr>
            <a:normAutofit/>
          </a:bodyPr>
          <a:lstStyle/>
          <a:p>
            <a:pPr marL="36900" indent="0">
              <a:buNone/>
            </a:pPr>
            <a:endParaRPr lang="en-US" sz="3200" dirty="0"/>
          </a:p>
          <a:p>
            <a:pPr marL="551250" indent="-514350" algn="ctr">
              <a:buFont typeface="+mj-lt"/>
              <a:buAutoNum type="arabicPeriod"/>
            </a:pPr>
            <a:endParaRPr lang="en-US" sz="3200" dirty="0"/>
          </a:p>
          <a:p>
            <a:pPr marL="551250" indent="-514350" algn="ctr">
              <a:buFont typeface="+mj-lt"/>
              <a:buAutoNum type="arabicPeriod"/>
            </a:pPr>
            <a:r>
              <a:rPr lang="en-US" sz="3200" dirty="0">
                <a:effectLst/>
              </a:rPr>
              <a:t>Learned Helplessness</a:t>
            </a:r>
          </a:p>
          <a:p>
            <a:pPr marL="551250" indent="-514350" algn="ctr">
              <a:buFont typeface="+mj-lt"/>
              <a:buAutoNum type="arabicPeriod"/>
            </a:pPr>
            <a:r>
              <a:rPr lang="en-US" sz="3200" dirty="0">
                <a:effectLst/>
              </a:rPr>
              <a:t>Lack of Creativity</a:t>
            </a:r>
          </a:p>
          <a:p>
            <a:pPr marL="551250" indent="-514350" algn="ctr">
              <a:buFont typeface="+mj-lt"/>
              <a:buAutoNum type="arabicPeriod"/>
            </a:pPr>
            <a:r>
              <a:rPr lang="en-US" sz="3200" dirty="0">
                <a:effectLst/>
              </a:rPr>
              <a:t>Not working together</a:t>
            </a:r>
          </a:p>
          <a:p>
            <a:pPr marL="551250" indent="-514350" algn="ctr">
              <a:buFont typeface="+mj-lt"/>
              <a:buAutoNum type="arabicPeriod"/>
            </a:pPr>
            <a:r>
              <a:rPr lang="en-US" sz="3200" dirty="0">
                <a:effectLst/>
              </a:rPr>
              <a:t>Low frustration tolerance</a:t>
            </a:r>
          </a:p>
          <a:p>
            <a:pPr marL="551250" indent="-514350" algn="ctr">
              <a:buFont typeface="+mj-lt"/>
              <a:buAutoNum type="arabicPeriod"/>
            </a:pPr>
            <a:r>
              <a:rPr lang="en-US" sz="3200" dirty="0">
                <a:effectLst/>
              </a:rPr>
              <a:t>Ignoring the obvious</a:t>
            </a:r>
          </a:p>
          <a:p>
            <a:pPr marL="551250" indent="-514350" algn="ctr">
              <a:buFont typeface="+mj-lt"/>
              <a:buAutoNum type="arabicPeriod"/>
            </a:pPr>
            <a:endParaRPr lang="en-US" sz="3200" dirty="0">
              <a:effectLst/>
            </a:endParaRPr>
          </a:p>
          <a:p>
            <a:pPr marL="551250" indent="-514350" algn="ctr">
              <a:buFont typeface="+mj-lt"/>
              <a:buAutoNum type="arabicPeriod"/>
            </a:pPr>
            <a:endParaRPr lang="en-US" sz="3200" dirty="0">
              <a:effectLst/>
            </a:endParaRPr>
          </a:p>
        </p:txBody>
      </p:sp>
      <p:sp>
        <p:nvSpPr>
          <p:cNvPr id="5" name="Rectangle 4"/>
          <p:cNvSpPr/>
          <p:nvPr/>
        </p:nvSpPr>
        <p:spPr>
          <a:xfrm>
            <a:off x="5912544" y="1379835"/>
            <a:ext cx="31611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6">
                    <a:lumMod val="60000"/>
                    <a:lumOff val="40000"/>
                  </a:schemeClr>
                </a:solidFill>
              </a:rPr>
              <a:t> </a:t>
            </a:r>
          </a:p>
        </p:txBody>
      </p:sp>
      <p:sp>
        <p:nvSpPr>
          <p:cNvPr id="4" name="Double Wave 3"/>
          <p:cNvSpPr/>
          <p:nvPr/>
        </p:nvSpPr>
        <p:spPr>
          <a:xfrm>
            <a:off x="701581" y="1367135"/>
            <a:ext cx="10788852" cy="1226939"/>
          </a:xfrm>
          <a:prstGeom prst="doubleWave">
            <a:avLst/>
          </a:prstGeom>
          <a:noFill/>
        </p:spPr>
        <p:txBody>
          <a:bodyPr wrap="none" lIns="91440" tIns="45720" rIns="91440" bIns="45720">
            <a:spAutoFit/>
          </a:bodyPr>
          <a:lstStyle/>
          <a:p>
            <a:pPr algn="ctr"/>
            <a:r>
              <a:rPr lang="en-US" sz="5400" dirty="0">
                <a:ln w="0"/>
                <a:solidFill>
                  <a:srgbClr val="FFC000"/>
                </a:solidFill>
                <a:effectLst>
                  <a:reflection blurRad="6350" stA="53000" endA="300" endPos="35500" dir="5400000" sy="-90000" algn="bl" rotWithShape="0"/>
                </a:effectLst>
              </a:rPr>
              <a:t> Consequence of Unregulated Stress</a:t>
            </a:r>
            <a:endParaRPr lang="en-US" sz="5400" b="0" cap="none" spc="0" dirty="0">
              <a:ln w="0"/>
              <a:solidFill>
                <a:srgbClr val="FFC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90687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205955"/>
            <a:ext cx="12192000" cy="652045"/>
            <a:chOff x="0" y="6205955"/>
            <a:chExt cx="12192000" cy="652045"/>
          </a:xfrm>
        </p:grpSpPr>
        <p:sp>
          <p:nvSpPr>
            <p:cNvPr id="6" name="Rectangle 5"/>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sto MT" panose="02040603050505030304"/>
                </a:rPr>
                <a:t>																	</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Adapted from “Living on the edge” 2015		 </a:t>
              </a:r>
            </a:p>
          </p:txBody>
        </p:sp>
        <p:sp>
          <p:nvSpPr>
            <p:cNvPr id="7" name="TextBox 6"/>
            <p:cNvSpPr txBox="1"/>
            <p:nvPr/>
          </p:nvSpPr>
          <p:spPr>
            <a:xfrm>
              <a:off x="571500" y="6430547"/>
              <a:ext cx="555498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8" name="Group 7"/>
            <p:cNvGrpSpPr/>
            <p:nvPr/>
          </p:nvGrpSpPr>
          <p:grpSpPr>
            <a:xfrm>
              <a:off x="152400" y="6205955"/>
              <a:ext cx="495301" cy="496031"/>
              <a:chOff x="152400" y="6205955"/>
              <a:chExt cx="495301" cy="496031"/>
            </a:xfrm>
          </p:grpSpPr>
          <p:pic>
            <p:nvPicPr>
              <p:cNvPr id="9"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Oval 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grpSp>
      <p:sp>
        <p:nvSpPr>
          <p:cNvPr id="12" name="Title 1"/>
          <p:cNvSpPr txBox="1">
            <a:spLocks/>
          </p:cNvSpPr>
          <p:nvPr/>
        </p:nvSpPr>
        <p:spPr>
          <a:xfrm>
            <a:off x="0" y="13208"/>
            <a:ext cx="12191999" cy="970450"/>
          </a:xfrm>
          <a:prstGeom prst="rect">
            <a:avLst/>
          </a:prstGeom>
          <a:solidFill>
            <a:schemeClr val="accent6">
              <a:lumMod val="75000"/>
            </a:schemeClr>
          </a:solidFill>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Vicarious</a:t>
            </a:r>
            <a:r>
              <a:rPr kumimoji="0" lang="en-US" sz="5400" b="0" i="0" u="none" strike="noStrike" kern="1200" cap="none" spc="0" normalizeH="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 Impact:   </a:t>
            </a:r>
            <a:endPar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endParaRPr>
          </a:p>
        </p:txBody>
      </p:sp>
      <p:sp>
        <p:nvSpPr>
          <p:cNvPr id="15" name="TextBox 14"/>
          <p:cNvSpPr txBox="1"/>
          <p:nvPr/>
        </p:nvSpPr>
        <p:spPr>
          <a:xfrm>
            <a:off x="3533774" y="4953000"/>
            <a:ext cx="157162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12123"/>
                </a:solidFill>
                <a:effectLst/>
                <a:uLnTx/>
                <a:uFillTx/>
                <a:latin typeface="Calisto MT" panose="02040603050505030304"/>
                <a:ea typeface="+mn-ea"/>
                <a:cs typeface="+mn-cs"/>
              </a:rPr>
              <a:t>Demands</a:t>
            </a:r>
          </a:p>
        </p:txBody>
      </p:sp>
      <p:sp>
        <p:nvSpPr>
          <p:cNvPr id="16" name="TextBox 15"/>
          <p:cNvSpPr txBox="1"/>
          <p:nvPr/>
        </p:nvSpPr>
        <p:spPr>
          <a:xfrm>
            <a:off x="7105649" y="3273338"/>
            <a:ext cx="160225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12123"/>
                </a:solidFill>
                <a:effectLst/>
                <a:uLnTx/>
                <a:uFillTx/>
                <a:latin typeface="Calisto MT" panose="02040603050505030304"/>
                <a:ea typeface="+mn-ea"/>
                <a:cs typeface="+mn-cs"/>
              </a:rPr>
              <a:t>Capacities</a:t>
            </a:r>
          </a:p>
        </p:txBody>
      </p:sp>
      <p:sp>
        <p:nvSpPr>
          <p:cNvPr id="3" name="Pentagon 2"/>
          <p:cNvSpPr/>
          <p:nvPr/>
        </p:nvSpPr>
        <p:spPr>
          <a:xfrm>
            <a:off x="152401" y="2947180"/>
            <a:ext cx="1752598" cy="1211166"/>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Traumatic Exposures</a:t>
            </a:r>
          </a:p>
          <a:p>
            <a:pPr algn="ctr"/>
            <a:r>
              <a:rPr lang="en-US" dirty="0"/>
              <a:t>(Events)</a:t>
            </a:r>
          </a:p>
        </p:txBody>
      </p:sp>
      <p:sp>
        <p:nvSpPr>
          <p:cNvPr id="4" name="Notched Right Arrow 3"/>
          <p:cNvSpPr/>
          <p:nvPr/>
        </p:nvSpPr>
        <p:spPr>
          <a:xfrm>
            <a:off x="1643744" y="2721421"/>
            <a:ext cx="2286000" cy="1737360"/>
          </a:xfrm>
          <a:prstGeom prst="notchedRightArrow">
            <a:avLst/>
          </a:prstGeom>
          <a:gradFill flip="none" rotWithShape="1">
            <a:gsLst>
              <a:gs pos="0">
                <a:srgbClr val="FF0000"/>
              </a:gs>
              <a:gs pos="100000">
                <a:srgbClr val="FFFF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Experiences/Emotions</a:t>
            </a:r>
          </a:p>
        </p:txBody>
      </p:sp>
      <p:sp>
        <p:nvSpPr>
          <p:cNvPr id="14" name="Notched Right Arrow 13"/>
          <p:cNvSpPr/>
          <p:nvPr/>
        </p:nvSpPr>
        <p:spPr>
          <a:xfrm>
            <a:off x="3690256" y="2710540"/>
            <a:ext cx="2286000" cy="1737360"/>
          </a:xfrm>
          <a:prstGeom prst="notchedRightArrow">
            <a:avLst/>
          </a:prstGeom>
          <a:gradFill flip="none" rotWithShape="1">
            <a:gsLst>
              <a:gs pos="36000">
                <a:srgbClr val="FF0000"/>
              </a:gs>
              <a:gs pos="58000">
                <a:srgbClr val="FFFF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Response</a:t>
            </a:r>
          </a:p>
        </p:txBody>
      </p:sp>
      <p:sp>
        <p:nvSpPr>
          <p:cNvPr id="17" name="Right Arrow 16"/>
          <p:cNvSpPr/>
          <p:nvPr/>
        </p:nvSpPr>
        <p:spPr>
          <a:xfrm rot="2578949">
            <a:off x="5399312" y="3951512"/>
            <a:ext cx="2286000" cy="1737360"/>
          </a:xfrm>
          <a:prstGeom prst="rightArrow">
            <a:avLst/>
          </a:prstGeom>
          <a:gradFill flip="none" rotWithShape="1">
            <a:gsLst>
              <a:gs pos="49000">
                <a:srgbClr val="FF0000"/>
              </a:gs>
              <a:gs pos="89000">
                <a:srgbClr val="FFFF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a:p>
            <a:pPr algn="ctr"/>
            <a:r>
              <a:rPr lang="en-US" sz="1400" dirty="0">
                <a:solidFill>
                  <a:schemeClr val="tx1"/>
                </a:solidFill>
              </a:rPr>
              <a:t>Dwell</a:t>
            </a:r>
          </a:p>
          <a:p>
            <a:pPr algn="ctr"/>
            <a:r>
              <a:rPr lang="en-US" sz="1400" dirty="0">
                <a:solidFill>
                  <a:schemeClr val="tx1"/>
                </a:solidFill>
              </a:rPr>
              <a:t>Quell</a:t>
            </a:r>
          </a:p>
          <a:p>
            <a:pPr algn="ctr"/>
            <a:r>
              <a:rPr lang="en-US" sz="1400" dirty="0">
                <a:solidFill>
                  <a:schemeClr val="tx1"/>
                </a:solidFill>
              </a:rPr>
              <a:t>Avoid</a:t>
            </a:r>
          </a:p>
          <a:p>
            <a:pPr algn="ctr"/>
            <a:r>
              <a:rPr lang="en-US" sz="1400" dirty="0">
                <a:solidFill>
                  <a:schemeClr val="tx1"/>
                </a:solidFill>
              </a:rPr>
              <a:t>Maladaptive</a:t>
            </a:r>
          </a:p>
          <a:p>
            <a:pPr algn="ctr"/>
            <a:endParaRPr lang="en-US" dirty="0">
              <a:solidFill>
                <a:schemeClr val="bg2"/>
              </a:solidFill>
            </a:endParaRPr>
          </a:p>
        </p:txBody>
      </p:sp>
      <p:sp>
        <p:nvSpPr>
          <p:cNvPr id="18" name="Right Arrow 17"/>
          <p:cNvSpPr/>
          <p:nvPr/>
        </p:nvSpPr>
        <p:spPr>
          <a:xfrm rot="18876334">
            <a:off x="5421082" y="1513112"/>
            <a:ext cx="2286000" cy="1737360"/>
          </a:xfrm>
          <a:prstGeom prst="rightArrow">
            <a:avLst/>
          </a:prstGeom>
          <a:gradFill flip="none" rotWithShape="1">
            <a:gsLst>
              <a:gs pos="3000">
                <a:srgbClr val="FF0000"/>
              </a:gs>
              <a:gs pos="6000">
                <a:srgbClr val="FFFF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a:p>
            <a:pPr algn="ctr"/>
            <a:r>
              <a:rPr lang="en-US" sz="1400" dirty="0">
                <a:solidFill>
                  <a:schemeClr val="bg2"/>
                </a:solidFill>
              </a:rPr>
              <a:t> </a:t>
            </a:r>
          </a:p>
          <a:p>
            <a:pPr algn="ctr"/>
            <a:r>
              <a:rPr lang="en-US" sz="1400" dirty="0">
                <a:solidFill>
                  <a:schemeClr val="bg2"/>
                </a:solidFill>
              </a:rPr>
              <a:t> </a:t>
            </a:r>
            <a:r>
              <a:rPr lang="en-US" sz="1400" dirty="0">
                <a:solidFill>
                  <a:schemeClr val="tx1"/>
                </a:solidFill>
              </a:rPr>
              <a:t>Process</a:t>
            </a:r>
          </a:p>
          <a:p>
            <a:pPr algn="ctr"/>
            <a:r>
              <a:rPr lang="en-US" sz="1400" dirty="0">
                <a:solidFill>
                  <a:schemeClr val="tx1"/>
                </a:solidFill>
              </a:rPr>
              <a:t>Evaluate</a:t>
            </a:r>
          </a:p>
          <a:p>
            <a:pPr algn="ctr"/>
            <a:r>
              <a:rPr lang="en-US" sz="1400" dirty="0">
                <a:solidFill>
                  <a:schemeClr val="tx1"/>
                </a:solidFill>
              </a:rPr>
              <a:t>Reflect</a:t>
            </a:r>
          </a:p>
          <a:p>
            <a:pPr algn="ctr"/>
            <a:r>
              <a:rPr lang="en-US" sz="1400" dirty="0">
                <a:solidFill>
                  <a:schemeClr val="tx1"/>
                </a:solidFill>
              </a:rPr>
              <a:t>Structural Support</a:t>
            </a:r>
          </a:p>
          <a:p>
            <a:pPr algn="ctr"/>
            <a:endParaRPr lang="en-US" sz="1400" dirty="0">
              <a:solidFill>
                <a:schemeClr val="tx1"/>
              </a:solidFill>
            </a:endParaRPr>
          </a:p>
          <a:p>
            <a:pPr algn="ctr"/>
            <a:endParaRPr lang="en-US" dirty="0">
              <a:solidFill>
                <a:schemeClr val="bg2"/>
              </a:solidFill>
            </a:endParaRPr>
          </a:p>
        </p:txBody>
      </p:sp>
      <p:sp>
        <p:nvSpPr>
          <p:cNvPr id="11" name="Frame 10"/>
          <p:cNvSpPr/>
          <p:nvPr/>
        </p:nvSpPr>
        <p:spPr>
          <a:xfrm>
            <a:off x="7508298" y="1251858"/>
            <a:ext cx="2405743" cy="1794341"/>
          </a:xfrm>
          <a:prstGeom prst="fram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Vicarious Resilience/ Posttraumatic </a:t>
            </a:r>
          </a:p>
          <a:p>
            <a:pPr algn="ctr"/>
            <a:r>
              <a:rPr lang="en-US" dirty="0">
                <a:solidFill>
                  <a:schemeClr val="tx1"/>
                </a:solidFill>
              </a:rPr>
              <a:t>Growth</a:t>
            </a:r>
          </a:p>
          <a:p>
            <a:pPr algn="ctr"/>
            <a:r>
              <a:rPr lang="en-US" sz="1100" dirty="0">
                <a:solidFill>
                  <a:schemeClr val="tx1"/>
                </a:solidFill>
              </a:rPr>
              <a:t>“tragic yet inspiring”</a:t>
            </a:r>
          </a:p>
        </p:txBody>
      </p:sp>
      <p:sp>
        <p:nvSpPr>
          <p:cNvPr id="19" name="Frame 18"/>
          <p:cNvSpPr/>
          <p:nvPr/>
        </p:nvSpPr>
        <p:spPr>
          <a:xfrm>
            <a:off x="7508298" y="4279315"/>
            <a:ext cx="2405743" cy="1794341"/>
          </a:xfrm>
          <a:prstGeom prst="frame">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Vicarious Trauma</a:t>
            </a:r>
          </a:p>
          <a:p>
            <a:pPr algn="ctr"/>
            <a:r>
              <a:rPr lang="en-US" dirty="0">
                <a:solidFill>
                  <a:schemeClr val="tx1"/>
                </a:solidFill>
              </a:rPr>
              <a:t>Burnout</a:t>
            </a:r>
          </a:p>
          <a:p>
            <a:pPr algn="ctr"/>
            <a:r>
              <a:rPr lang="en-US" dirty="0">
                <a:solidFill>
                  <a:schemeClr val="tx1"/>
                </a:solidFill>
              </a:rPr>
              <a:t>Empathy Fatigue</a:t>
            </a:r>
          </a:p>
          <a:p>
            <a:pPr algn="ctr"/>
            <a:r>
              <a:rPr lang="en-US" sz="1100" dirty="0">
                <a:solidFill>
                  <a:schemeClr val="tx1"/>
                </a:solidFill>
              </a:rPr>
              <a:t>“tragic and hopeless”</a:t>
            </a:r>
          </a:p>
        </p:txBody>
      </p:sp>
    </p:spTree>
    <p:extLst>
      <p:ext uri="{BB962C8B-B14F-4D97-AF65-F5344CB8AC3E}">
        <p14:creationId xmlns:p14="http://schemas.microsoft.com/office/powerpoint/2010/main" val="310610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animBg="1"/>
      <p:bldP spid="4" grpId="0" animBg="1"/>
      <p:bldP spid="14" grpId="0" animBg="1"/>
      <p:bldP spid="17" grpId="0" animBg="1"/>
      <p:bldP spid="18" grpId="0" animBg="1"/>
      <p:bldP spid="11"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C083AE-31E8-4B93-9C12-57DA504150F2}"/>
              </a:ext>
            </a:extLst>
          </p:cNvPr>
          <p:cNvSpPr>
            <a:spLocks noGrp="1"/>
          </p:cNvSpPr>
          <p:nvPr>
            <p:ph type="title"/>
          </p:nvPr>
        </p:nvSpPr>
        <p:spPr/>
        <p:txBody>
          <a:bodyPr/>
          <a:lstStyle/>
          <a:p>
            <a:pPr algn="ctr"/>
            <a:r>
              <a:rPr lang="en-US" dirty="0"/>
              <a:t>MTSS and Trauma Informed Care (TIC)</a:t>
            </a:r>
          </a:p>
        </p:txBody>
      </p:sp>
      <p:sp>
        <p:nvSpPr>
          <p:cNvPr id="5" name="Text Placeholder 4">
            <a:extLst>
              <a:ext uri="{FF2B5EF4-FFF2-40B4-BE49-F238E27FC236}">
                <a16:creationId xmlns:a16="http://schemas.microsoft.com/office/drawing/2014/main" id="{48784F36-F555-4C61-B4C2-B090256ADD43}"/>
              </a:ext>
            </a:extLst>
          </p:cNvPr>
          <p:cNvSpPr>
            <a:spLocks noGrp="1"/>
          </p:cNvSpPr>
          <p:nvPr>
            <p:ph type="body" idx="1"/>
          </p:nvPr>
        </p:nvSpPr>
        <p:spPr/>
        <p:txBody>
          <a:bodyPr/>
          <a:lstStyle/>
          <a:p>
            <a:r>
              <a:rPr lang="en-US" dirty="0"/>
              <a:t>Integration and alignment</a:t>
            </a:r>
          </a:p>
        </p:txBody>
      </p:sp>
    </p:spTree>
    <p:extLst>
      <p:ext uri="{BB962C8B-B14F-4D97-AF65-F5344CB8AC3E}">
        <p14:creationId xmlns:p14="http://schemas.microsoft.com/office/powerpoint/2010/main" val="346754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altLang="en-US" sz="3200" dirty="0">
                <a:ea typeface="ＭＳ Ｐゴシック" pitchFamily="34" charset="-128"/>
              </a:rPr>
              <a:t>How do we think about trauma-informed practices within a Multi-tiered Systems of Support (VT MTSS)?</a:t>
            </a:r>
          </a:p>
        </p:txBody>
      </p:sp>
      <p:sp>
        <p:nvSpPr>
          <p:cNvPr id="44035" name="Content Placeholder 2"/>
          <p:cNvSpPr>
            <a:spLocks noGrp="1"/>
          </p:cNvSpPr>
          <p:nvPr>
            <p:ph idx="1"/>
          </p:nvPr>
        </p:nvSpPr>
        <p:spPr/>
        <p:txBody>
          <a:bodyPr>
            <a:normAutofit/>
          </a:bodyPr>
          <a:lstStyle/>
          <a:p>
            <a:pPr marL="0" indent="0">
              <a:buFont typeface="Arial" pitchFamily="34" charset="0"/>
              <a:buNone/>
            </a:pPr>
            <a:r>
              <a:rPr lang="en-US" altLang="en-US" sz="2800" b="1" dirty="0">
                <a:ea typeface="ＭＳ Ｐゴシック" pitchFamily="34" charset="-128"/>
              </a:rPr>
              <a:t>VT MTSS is:</a:t>
            </a:r>
          </a:p>
        </p:txBody>
      </p:sp>
      <p:pic>
        <p:nvPicPr>
          <p:cNvPr id="6" name="Content Placeholder 3">
            <a:extLst>
              <a:ext uri="{FF2B5EF4-FFF2-40B4-BE49-F238E27FC236}">
                <a16:creationId xmlns:a16="http://schemas.microsoft.com/office/drawing/2014/main" id="{D902A9E7-A60A-4A0B-9658-98559EA328D9}"/>
              </a:ext>
            </a:extLst>
          </p:cNvPr>
          <p:cNvPicPr>
            <a:picLocks noChangeAspect="1"/>
          </p:cNvPicPr>
          <p:nvPr/>
        </p:nvPicPr>
        <p:blipFill>
          <a:blip r:embed="rId3"/>
          <a:stretch>
            <a:fillRect/>
          </a:stretch>
        </p:blipFill>
        <p:spPr>
          <a:xfrm>
            <a:off x="984737" y="2499633"/>
            <a:ext cx="10115061" cy="4351338"/>
          </a:xfrm>
          <a:prstGeom prst="rect">
            <a:avLst/>
          </a:prstGeom>
        </p:spPr>
      </p:pic>
      <p:sp>
        <p:nvSpPr>
          <p:cNvPr id="7" name="Horizontal Scroll 3">
            <a:extLst>
              <a:ext uri="{FF2B5EF4-FFF2-40B4-BE49-F238E27FC236}">
                <a16:creationId xmlns:a16="http://schemas.microsoft.com/office/drawing/2014/main" id="{AA63EA63-C8F8-4EE0-9046-A90DE1FE707F}"/>
              </a:ext>
            </a:extLst>
          </p:cNvPr>
          <p:cNvSpPr/>
          <p:nvPr/>
        </p:nvSpPr>
        <p:spPr bwMode="auto">
          <a:xfrm>
            <a:off x="92647" y="2033702"/>
            <a:ext cx="11114616" cy="528320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solidFill>
                  <a:sysClr val="windowText" lastClr="000000"/>
                </a:solidFill>
              </a:rPr>
              <a:t>Meet students where they are at and help them get to where they need to go!</a:t>
            </a:r>
          </a:p>
        </p:txBody>
      </p:sp>
      <p:sp>
        <p:nvSpPr>
          <p:cNvPr id="8" name="Wave 7">
            <a:extLst>
              <a:ext uri="{FF2B5EF4-FFF2-40B4-BE49-F238E27FC236}">
                <a16:creationId xmlns:a16="http://schemas.microsoft.com/office/drawing/2014/main" id="{A244F9D3-CE1B-46F0-A3E7-F90A13A0CFAD}"/>
              </a:ext>
            </a:extLst>
          </p:cNvPr>
          <p:cNvSpPr/>
          <p:nvPr/>
        </p:nvSpPr>
        <p:spPr>
          <a:xfrm>
            <a:off x="726049" y="2806588"/>
            <a:ext cx="10261599" cy="373742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solidFill>
            </a:endParaRPr>
          </a:p>
          <a:p>
            <a:pPr algn="ctr"/>
            <a:r>
              <a:rPr lang="en-US" sz="2400" dirty="0">
                <a:solidFill>
                  <a:schemeClr val="bg2"/>
                </a:solidFill>
              </a:rPr>
              <a:t>Resilience is the capacity to grow despite adversity, is built through meaningful</a:t>
            </a:r>
          </a:p>
          <a:p>
            <a:pPr algn="ctr"/>
            <a:r>
              <a:rPr lang="en-US" sz="2400" dirty="0">
                <a:solidFill>
                  <a:schemeClr val="bg2"/>
                </a:solidFill>
              </a:rPr>
              <a:t>positive relationships, social support, and the opportunity for children to meaningfully master skills.</a:t>
            </a:r>
          </a:p>
          <a:p>
            <a:pPr algn="ctr"/>
            <a:endParaRPr lang="en-US" sz="2400" dirty="0">
              <a:solidFill>
                <a:schemeClr val="bg2"/>
              </a:solidFill>
            </a:endParaRPr>
          </a:p>
          <a:p>
            <a:pPr algn="r"/>
            <a:r>
              <a:rPr lang="en-US" sz="1100" dirty="0">
                <a:solidFill>
                  <a:schemeClr val="bg2"/>
                </a:solidFill>
              </a:rPr>
              <a:t>Christopher Blodgett, </a:t>
            </a:r>
            <a:r>
              <a:rPr lang="en-US" sz="1100" dirty="0" err="1">
                <a:solidFill>
                  <a:schemeClr val="bg2"/>
                </a:solidFill>
              </a:rPr>
              <a:t>Ph.D</a:t>
            </a:r>
            <a:r>
              <a:rPr lang="en-US" sz="1100" dirty="0">
                <a:solidFill>
                  <a:schemeClr val="bg2"/>
                </a:solidFill>
              </a:rPr>
              <a:t>, CLEAR Trauma Center</a:t>
            </a:r>
          </a:p>
        </p:txBody>
      </p:sp>
    </p:spTree>
    <p:extLst>
      <p:ext uri="{BB962C8B-B14F-4D97-AF65-F5344CB8AC3E}">
        <p14:creationId xmlns:p14="http://schemas.microsoft.com/office/powerpoint/2010/main" val="4072468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0"/>
            <a:ext cx="8229600" cy="609600"/>
          </a:xfrm>
        </p:spPr>
        <p:txBody>
          <a:bodyPr>
            <a:normAutofit/>
          </a:bodyPr>
          <a:lstStyle/>
          <a:p>
            <a:pPr algn="l"/>
            <a:r>
              <a:rPr lang="en-US" sz="1400" dirty="0"/>
              <a:t>WI Department of Public Instruction Trauma-Sensitive Schools Resources</a:t>
            </a:r>
            <a:br>
              <a:rPr lang="en-US" sz="1400" dirty="0"/>
            </a:br>
            <a:r>
              <a:rPr lang="en-US" sz="1400" dirty="0">
                <a:hlinkClick r:id="rId3"/>
              </a:rPr>
              <a:t>http://sspw.dpi.wi.gov/sspw_mhtrauma</a:t>
            </a:r>
            <a:r>
              <a:rPr lang="en-US" sz="1400" dirty="0"/>
              <a:t> </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981201" y="0"/>
            <a:ext cx="8255000" cy="6191250"/>
          </a:xfrm>
          <a:prstGeom prst="rect">
            <a:avLst/>
          </a:prstGeom>
        </p:spPr>
      </p:pic>
    </p:spTree>
    <p:extLst>
      <p:ext uri="{BB962C8B-B14F-4D97-AF65-F5344CB8AC3E}">
        <p14:creationId xmlns:p14="http://schemas.microsoft.com/office/powerpoint/2010/main" val="2276522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0F8E5-3D40-44B3-A225-9BAF73FB2360}"/>
              </a:ext>
            </a:extLst>
          </p:cNvPr>
          <p:cNvSpPr>
            <a:spLocks noGrp="1"/>
          </p:cNvSpPr>
          <p:nvPr>
            <p:ph type="title"/>
          </p:nvPr>
        </p:nvSpPr>
        <p:spPr/>
        <p:txBody>
          <a:bodyPr/>
          <a:lstStyle/>
          <a:p>
            <a:r>
              <a:rPr lang="en-US" dirty="0"/>
              <a:t>Trauma	</a:t>
            </a:r>
          </a:p>
        </p:txBody>
      </p:sp>
      <p:sp>
        <p:nvSpPr>
          <p:cNvPr id="5" name="Text Placeholder 4">
            <a:extLst>
              <a:ext uri="{FF2B5EF4-FFF2-40B4-BE49-F238E27FC236}">
                <a16:creationId xmlns:a16="http://schemas.microsoft.com/office/drawing/2014/main" id="{AFF3440B-B504-49DC-896B-9F31D69E6D41}"/>
              </a:ext>
            </a:extLst>
          </p:cNvPr>
          <p:cNvSpPr>
            <a:spLocks noGrp="1"/>
          </p:cNvSpPr>
          <p:nvPr>
            <p:ph type="body" idx="1"/>
          </p:nvPr>
        </p:nvSpPr>
        <p:spPr/>
        <p:txBody>
          <a:bodyPr/>
          <a:lstStyle/>
          <a:p>
            <a:r>
              <a:rPr lang="en-US" dirty="0"/>
              <a:t>What is it?</a:t>
            </a:r>
          </a:p>
        </p:txBody>
      </p:sp>
    </p:spTree>
    <p:extLst>
      <p:ext uri="{BB962C8B-B14F-4D97-AF65-F5344CB8AC3E}">
        <p14:creationId xmlns:p14="http://schemas.microsoft.com/office/powerpoint/2010/main" val="282431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and Awareness</a:t>
            </a:r>
          </a:p>
        </p:txBody>
      </p:sp>
      <p:pic>
        <p:nvPicPr>
          <p:cNvPr id="2050" name="Picture 2" descr="C:\Users\kymasam\Pictures\kym\large group of peopl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838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a:t>NFI Vermont.  All rights reserved c 2017</a:t>
            </a:r>
          </a:p>
        </p:txBody>
      </p:sp>
      <p:pic>
        <p:nvPicPr>
          <p:cNvPr id="5" name="Picture 2" descr="C:\Users\kymasam\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538" y="1810257"/>
            <a:ext cx="9500925" cy="45143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5200" y="5257800"/>
            <a:ext cx="3860800" cy="523220"/>
          </a:xfrm>
          <a:prstGeom prst="rect">
            <a:avLst/>
          </a:prstGeom>
          <a:noFill/>
        </p:spPr>
        <p:txBody>
          <a:bodyPr wrap="square" rtlCol="0">
            <a:spAutoFit/>
          </a:bodyPr>
          <a:lstStyle/>
          <a:p>
            <a:r>
              <a:rPr lang="en-US" sz="2800" dirty="0"/>
              <a:t>It’s not just them…</a:t>
            </a:r>
          </a:p>
        </p:txBody>
      </p:sp>
    </p:spTree>
    <p:extLst>
      <p:ext uri="{BB962C8B-B14F-4D97-AF65-F5344CB8AC3E}">
        <p14:creationId xmlns:p14="http://schemas.microsoft.com/office/powerpoint/2010/main" val="53637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6205955"/>
            <a:ext cx="12192000" cy="652045"/>
            <a:chOff x="0" y="6205955"/>
            <a:chExt cx="12192000" cy="652045"/>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05955"/>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 is Trauma?</a:t>
            </a:r>
          </a:p>
        </p:txBody>
      </p:sp>
      <p:sp>
        <p:nvSpPr>
          <p:cNvPr id="13" name="Title 1"/>
          <p:cNvSpPr txBox="1">
            <a:spLocks/>
          </p:cNvSpPr>
          <p:nvPr/>
        </p:nvSpPr>
        <p:spPr>
          <a:xfrm>
            <a:off x="571500" y="1186859"/>
            <a:ext cx="10696057" cy="1565486"/>
          </a:xfrm>
          <a:prstGeom prst="rect">
            <a:avLst/>
          </a:prstGeom>
          <a:effectLst>
            <a:outerShdw blurRad="25400" dir="17880000">
              <a:srgbClr val="000000">
                <a:alpha val="46000"/>
              </a:srgbClr>
            </a:outerShdw>
          </a:effectLst>
        </p:spPr>
        <p:txBody>
          <a:bodyPr vert="horz" lIns="91440" tIns="45720" rIns="91440" bIns="45720" rtlCol="0" anchor="b">
            <a:normAutofit fontScale="40000" lnSpcReduction="20000"/>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endParaRPr lang="en-US" sz="4500" i="1" dirty="0">
              <a:solidFill>
                <a:schemeClr val="accent2"/>
              </a:solidFill>
              <a:latin typeface="+mn-lt"/>
              <a:cs typeface="Times New Roman" panose="02020603050405020304" pitchFamily="18" charset="0"/>
            </a:endParaRPr>
          </a:p>
          <a:p>
            <a:pPr>
              <a:lnSpc>
                <a:spcPct val="150000"/>
              </a:lnSpc>
            </a:pPr>
            <a:r>
              <a:rPr lang="en-US" sz="4500" b="1" i="1" dirty="0">
                <a:solidFill>
                  <a:schemeClr val="accent1">
                    <a:lumMod val="60000"/>
                    <a:lumOff val="40000"/>
                  </a:schemeClr>
                </a:solidFill>
                <a:latin typeface="+mn-lt"/>
                <a:cs typeface="Times New Roman" panose="02020603050405020304" pitchFamily="18" charset="0"/>
              </a:rPr>
              <a:t>Trauma is a sudden, unpredictable, physiological experience that overwhelms a person’s ability to cope.  It</a:t>
            </a:r>
            <a:r>
              <a:rPr lang="en-US" altLang="en-US" sz="4500" b="1" i="1" dirty="0">
                <a:solidFill>
                  <a:schemeClr val="accent1">
                    <a:lumMod val="60000"/>
                    <a:lumOff val="40000"/>
                  </a:schemeClr>
                </a:solidFill>
              </a:rPr>
              <a:t> is not just an event itself, but rather a response to a stressful experience in which a person’s ability to cope is dramatically undermined.</a:t>
            </a:r>
          </a:p>
          <a:p>
            <a:pPr>
              <a:lnSpc>
                <a:spcPct val="150000"/>
              </a:lnSpc>
            </a:pPr>
            <a:endParaRPr lang="en-US" sz="4000" i="1" dirty="0">
              <a:solidFill>
                <a:schemeClr val="accent2"/>
              </a:solidFill>
              <a:latin typeface="+mn-lt"/>
              <a:cs typeface="Times New Roman" panose="02020603050405020304" pitchFamily="18" charset="0"/>
            </a:endParaRPr>
          </a:p>
          <a:p>
            <a:pPr marL="342900" indent="-342900" algn="l">
              <a:lnSpc>
                <a:spcPct val="150000"/>
              </a:lnSpc>
              <a:buFont typeface="+mj-lt"/>
              <a:buAutoNum type="arabicPeriod"/>
            </a:pPr>
            <a:endParaRPr lang="en-US" sz="1600" dirty="0">
              <a:latin typeface="+mn-lt"/>
              <a:cs typeface="Times New Roman" panose="02020603050405020304" pitchFamily="18" charset="0"/>
            </a:endParaRPr>
          </a:p>
          <a:p>
            <a:pPr marL="342900" indent="-342900" algn="l">
              <a:buFont typeface="+mj-lt"/>
              <a:buAutoNum type="arabicPeriod"/>
            </a:pPr>
            <a:endParaRPr lang="en-US" sz="1600" dirty="0">
              <a:latin typeface="+mn-lt"/>
              <a:cs typeface="Times New Roman" panose="02020603050405020304" pitchFamily="18" charset="0"/>
            </a:endParaRPr>
          </a:p>
        </p:txBody>
      </p:sp>
      <p:sp>
        <p:nvSpPr>
          <p:cNvPr id="3" name="Freeform 2"/>
          <p:cNvSpPr/>
          <p:nvPr/>
        </p:nvSpPr>
        <p:spPr>
          <a:xfrm>
            <a:off x="5417823" y="4049522"/>
            <a:ext cx="1997710" cy="1997710"/>
          </a:xfrm>
          <a:custGeom>
            <a:avLst/>
            <a:gdLst>
              <a:gd name="connsiteX0" fmla="*/ 1417983 w 1997710"/>
              <a:gd name="connsiteY0" fmla="*/ 318512 h 1997710"/>
              <a:gd name="connsiteX1" fmla="*/ 1573373 w 1997710"/>
              <a:gd name="connsiteY1" fmla="*/ 188117 h 1997710"/>
              <a:gd name="connsiteX2" fmla="*/ 1697512 w 1997710"/>
              <a:gd name="connsiteY2" fmla="*/ 292282 h 1997710"/>
              <a:gd name="connsiteX3" fmla="*/ 1596081 w 1997710"/>
              <a:gd name="connsiteY3" fmla="*/ 467954 h 1997710"/>
              <a:gd name="connsiteX4" fmla="*/ 1757242 w 1997710"/>
              <a:gd name="connsiteY4" fmla="*/ 747092 h 1997710"/>
              <a:gd name="connsiteX5" fmla="*/ 1960094 w 1997710"/>
              <a:gd name="connsiteY5" fmla="*/ 747087 h 1997710"/>
              <a:gd name="connsiteX6" fmla="*/ 1988234 w 1997710"/>
              <a:gd name="connsiteY6" fmla="*/ 906677 h 1997710"/>
              <a:gd name="connsiteX7" fmla="*/ 1797614 w 1997710"/>
              <a:gd name="connsiteY7" fmla="*/ 976051 h 1997710"/>
              <a:gd name="connsiteX8" fmla="*/ 1741644 w 1997710"/>
              <a:gd name="connsiteY8" fmla="*/ 1293475 h 1997710"/>
              <a:gd name="connsiteX9" fmla="*/ 1897040 w 1997710"/>
              <a:gd name="connsiteY9" fmla="*/ 1423862 h 1997710"/>
              <a:gd name="connsiteX10" fmla="*/ 1816014 w 1997710"/>
              <a:gd name="connsiteY10" fmla="*/ 1564203 h 1997710"/>
              <a:gd name="connsiteX11" fmla="*/ 1625398 w 1997710"/>
              <a:gd name="connsiteY11" fmla="*/ 1494818 h 1997710"/>
              <a:gd name="connsiteX12" fmla="*/ 1378486 w 1997710"/>
              <a:gd name="connsiteY12" fmla="*/ 1702002 h 1997710"/>
              <a:gd name="connsiteX13" fmla="*/ 1413716 w 1997710"/>
              <a:gd name="connsiteY13" fmla="*/ 1901771 h 1997710"/>
              <a:gd name="connsiteX14" fmla="*/ 1261437 w 1997710"/>
              <a:gd name="connsiteY14" fmla="*/ 1957196 h 1997710"/>
              <a:gd name="connsiteX15" fmla="*/ 1160016 w 1997710"/>
              <a:gd name="connsiteY15" fmla="*/ 1781519 h 1997710"/>
              <a:gd name="connsiteX16" fmla="*/ 837695 w 1997710"/>
              <a:gd name="connsiteY16" fmla="*/ 1781519 h 1997710"/>
              <a:gd name="connsiteX17" fmla="*/ 736273 w 1997710"/>
              <a:gd name="connsiteY17" fmla="*/ 1957196 h 1997710"/>
              <a:gd name="connsiteX18" fmla="*/ 583994 w 1997710"/>
              <a:gd name="connsiteY18" fmla="*/ 1901771 h 1997710"/>
              <a:gd name="connsiteX19" fmla="*/ 619225 w 1997710"/>
              <a:gd name="connsiteY19" fmla="*/ 1702002 h 1997710"/>
              <a:gd name="connsiteX20" fmla="*/ 372313 w 1997710"/>
              <a:gd name="connsiteY20" fmla="*/ 1494818 h 1997710"/>
              <a:gd name="connsiteX21" fmla="*/ 181696 w 1997710"/>
              <a:gd name="connsiteY21" fmla="*/ 1564203 h 1997710"/>
              <a:gd name="connsiteX22" fmla="*/ 100670 w 1997710"/>
              <a:gd name="connsiteY22" fmla="*/ 1423862 h 1997710"/>
              <a:gd name="connsiteX23" fmla="*/ 256067 w 1997710"/>
              <a:gd name="connsiteY23" fmla="*/ 1293475 h 1997710"/>
              <a:gd name="connsiteX24" fmla="*/ 200097 w 1997710"/>
              <a:gd name="connsiteY24" fmla="*/ 976051 h 1997710"/>
              <a:gd name="connsiteX25" fmla="*/ 9476 w 1997710"/>
              <a:gd name="connsiteY25" fmla="*/ 906677 h 1997710"/>
              <a:gd name="connsiteX26" fmla="*/ 37616 w 1997710"/>
              <a:gd name="connsiteY26" fmla="*/ 747087 h 1997710"/>
              <a:gd name="connsiteX27" fmla="*/ 240468 w 1997710"/>
              <a:gd name="connsiteY27" fmla="*/ 747092 h 1997710"/>
              <a:gd name="connsiteX28" fmla="*/ 401628 w 1997710"/>
              <a:gd name="connsiteY28" fmla="*/ 467954 h 1997710"/>
              <a:gd name="connsiteX29" fmla="*/ 300198 w 1997710"/>
              <a:gd name="connsiteY29" fmla="*/ 292282 h 1997710"/>
              <a:gd name="connsiteX30" fmla="*/ 424337 w 1997710"/>
              <a:gd name="connsiteY30" fmla="*/ 188117 h 1997710"/>
              <a:gd name="connsiteX31" fmla="*/ 579727 w 1997710"/>
              <a:gd name="connsiteY31" fmla="*/ 318512 h 1997710"/>
              <a:gd name="connsiteX32" fmla="*/ 882610 w 1997710"/>
              <a:gd name="connsiteY32" fmla="*/ 208272 h 1997710"/>
              <a:gd name="connsiteX33" fmla="*/ 917829 w 1997710"/>
              <a:gd name="connsiteY33" fmla="*/ 8501 h 1997710"/>
              <a:gd name="connsiteX34" fmla="*/ 1079881 w 1997710"/>
              <a:gd name="connsiteY34" fmla="*/ 8501 h 1997710"/>
              <a:gd name="connsiteX35" fmla="*/ 1115100 w 1997710"/>
              <a:gd name="connsiteY35" fmla="*/ 208272 h 1997710"/>
              <a:gd name="connsiteX36" fmla="*/ 1417983 w 1997710"/>
              <a:gd name="connsiteY36" fmla="*/ 318512 h 199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97710" h="1997710">
                <a:moveTo>
                  <a:pt x="1417983" y="318512"/>
                </a:moveTo>
                <a:lnTo>
                  <a:pt x="1573373" y="188117"/>
                </a:lnTo>
                <a:lnTo>
                  <a:pt x="1697512" y="292282"/>
                </a:lnTo>
                <a:lnTo>
                  <a:pt x="1596081" y="467954"/>
                </a:lnTo>
                <a:cubicBezTo>
                  <a:pt x="1668204" y="549087"/>
                  <a:pt x="1723040" y="644065"/>
                  <a:pt x="1757242" y="747092"/>
                </a:cubicBezTo>
                <a:lnTo>
                  <a:pt x="1960094" y="747087"/>
                </a:lnTo>
                <a:lnTo>
                  <a:pt x="1988234" y="906677"/>
                </a:lnTo>
                <a:lnTo>
                  <a:pt x="1797614" y="976051"/>
                </a:lnTo>
                <a:cubicBezTo>
                  <a:pt x="1800712" y="1084562"/>
                  <a:pt x="1781668" y="1192567"/>
                  <a:pt x="1741644" y="1293475"/>
                </a:cubicBezTo>
                <a:lnTo>
                  <a:pt x="1897040" y="1423862"/>
                </a:lnTo>
                <a:lnTo>
                  <a:pt x="1816014" y="1564203"/>
                </a:lnTo>
                <a:lnTo>
                  <a:pt x="1625398" y="1494818"/>
                </a:lnTo>
                <a:cubicBezTo>
                  <a:pt x="1558021" y="1579934"/>
                  <a:pt x="1474008" y="1650429"/>
                  <a:pt x="1378486" y="1702002"/>
                </a:cubicBezTo>
                <a:lnTo>
                  <a:pt x="1413716" y="1901771"/>
                </a:lnTo>
                <a:lnTo>
                  <a:pt x="1261437" y="1957196"/>
                </a:lnTo>
                <a:lnTo>
                  <a:pt x="1160016" y="1781519"/>
                </a:lnTo>
                <a:cubicBezTo>
                  <a:pt x="1053691" y="1803413"/>
                  <a:pt x="944020" y="1803413"/>
                  <a:pt x="837695" y="1781519"/>
                </a:cubicBezTo>
                <a:lnTo>
                  <a:pt x="736273" y="1957196"/>
                </a:lnTo>
                <a:lnTo>
                  <a:pt x="583994" y="1901771"/>
                </a:lnTo>
                <a:lnTo>
                  <a:pt x="619225" y="1702002"/>
                </a:lnTo>
                <a:cubicBezTo>
                  <a:pt x="523702" y="1650429"/>
                  <a:pt x="439689" y="1579934"/>
                  <a:pt x="372313" y="1494818"/>
                </a:cubicBezTo>
                <a:lnTo>
                  <a:pt x="181696" y="1564203"/>
                </a:lnTo>
                <a:lnTo>
                  <a:pt x="100670" y="1423862"/>
                </a:lnTo>
                <a:lnTo>
                  <a:pt x="256067" y="1293475"/>
                </a:lnTo>
                <a:cubicBezTo>
                  <a:pt x="216043" y="1192567"/>
                  <a:pt x="196999" y="1084562"/>
                  <a:pt x="200097" y="976051"/>
                </a:cubicBezTo>
                <a:lnTo>
                  <a:pt x="9476" y="906677"/>
                </a:lnTo>
                <a:lnTo>
                  <a:pt x="37616" y="747087"/>
                </a:lnTo>
                <a:lnTo>
                  <a:pt x="240468" y="747092"/>
                </a:lnTo>
                <a:cubicBezTo>
                  <a:pt x="274670" y="644065"/>
                  <a:pt x="329505" y="549087"/>
                  <a:pt x="401628" y="467954"/>
                </a:cubicBezTo>
                <a:lnTo>
                  <a:pt x="300198" y="292282"/>
                </a:lnTo>
                <a:lnTo>
                  <a:pt x="424337" y="188117"/>
                </a:lnTo>
                <a:lnTo>
                  <a:pt x="579727" y="318512"/>
                </a:lnTo>
                <a:cubicBezTo>
                  <a:pt x="672152" y="261573"/>
                  <a:pt x="775209" y="224064"/>
                  <a:pt x="882610" y="208272"/>
                </a:cubicBezTo>
                <a:lnTo>
                  <a:pt x="917829" y="8501"/>
                </a:lnTo>
                <a:lnTo>
                  <a:pt x="1079881" y="8501"/>
                </a:lnTo>
                <a:lnTo>
                  <a:pt x="1115100" y="208272"/>
                </a:lnTo>
                <a:cubicBezTo>
                  <a:pt x="1222501" y="224064"/>
                  <a:pt x="1325558" y="261574"/>
                  <a:pt x="1417983" y="318512"/>
                </a:cubicBez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5129" tIns="531454" rIns="465129" bIns="566392" numCol="1" spcCol="1270" anchor="ctr" anchorCtr="0">
            <a:noAutofit/>
          </a:bodyPr>
          <a:lstStyle/>
          <a:p>
            <a:pPr lvl="0" algn="ctr" defTabSz="2222500">
              <a:lnSpc>
                <a:spcPct val="90000"/>
              </a:lnSpc>
              <a:spcBef>
                <a:spcPct val="0"/>
              </a:spcBef>
              <a:spcAft>
                <a:spcPct val="35000"/>
              </a:spcAft>
            </a:pPr>
            <a:r>
              <a:rPr lang="en-US" sz="5000" kern="1200" dirty="0">
                <a:solidFill>
                  <a:schemeClr val="tx1"/>
                </a:solidFill>
              </a:rPr>
              <a:t> </a:t>
            </a:r>
          </a:p>
        </p:txBody>
      </p:sp>
      <p:sp>
        <p:nvSpPr>
          <p:cNvPr id="4" name="Freeform 3"/>
          <p:cNvSpPr/>
          <p:nvPr/>
        </p:nvSpPr>
        <p:spPr>
          <a:xfrm>
            <a:off x="4206240" y="3434079"/>
            <a:ext cx="1553971" cy="1556513"/>
          </a:xfrm>
          <a:custGeom>
            <a:avLst/>
            <a:gdLst>
              <a:gd name="connsiteX0" fmla="*/ 1162754 w 1553971"/>
              <a:gd name="connsiteY0" fmla="*/ 393956 h 1556513"/>
              <a:gd name="connsiteX1" fmla="*/ 1392087 w 1553971"/>
              <a:gd name="connsiteY1" fmla="*/ 325092 h 1556513"/>
              <a:gd name="connsiteX2" fmla="*/ 1476543 w 1553971"/>
              <a:gd name="connsiteY2" fmla="*/ 471717 h 1556513"/>
              <a:gd name="connsiteX3" fmla="*/ 1301908 w 1553971"/>
              <a:gd name="connsiteY3" fmla="*/ 635540 h 1556513"/>
              <a:gd name="connsiteX4" fmla="*/ 1301908 w 1553971"/>
              <a:gd name="connsiteY4" fmla="*/ 920972 h 1556513"/>
              <a:gd name="connsiteX5" fmla="*/ 1476543 w 1553971"/>
              <a:gd name="connsiteY5" fmla="*/ 1084796 h 1556513"/>
              <a:gd name="connsiteX6" fmla="*/ 1392087 w 1553971"/>
              <a:gd name="connsiteY6" fmla="*/ 1231421 h 1556513"/>
              <a:gd name="connsiteX7" fmla="*/ 1162754 w 1553971"/>
              <a:gd name="connsiteY7" fmla="*/ 1162557 h 1556513"/>
              <a:gd name="connsiteX8" fmla="*/ 916139 w 1553971"/>
              <a:gd name="connsiteY8" fmla="*/ 1305273 h 1556513"/>
              <a:gd name="connsiteX9" fmla="*/ 861346 w 1553971"/>
              <a:gd name="connsiteY9" fmla="*/ 1538368 h 1556513"/>
              <a:gd name="connsiteX10" fmla="*/ 692625 w 1553971"/>
              <a:gd name="connsiteY10" fmla="*/ 1538368 h 1556513"/>
              <a:gd name="connsiteX11" fmla="*/ 637832 w 1553971"/>
              <a:gd name="connsiteY11" fmla="*/ 1305273 h 1556513"/>
              <a:gd name="connsiteX12" fmla="*/ 391217 w 1553971"/>
              <a:gd name="connsiteY12" fmla="*/ 1162557 h 1556513"/>
              <a:gd name="connsiteX13" fmla="*/ 161884 w 1553971"/>
              <a:gd name="connsiteY13" fmla="*/ 1231421 h 1556513"/>
              <a:gd name="connsiteX14" fmla="*/ 77428 w 1553971"/>
              <a:gd name="connsiteY14" fmla="*/ 1084796 h 1556513"/>
              <a:gd name="connsiteX15" fmla="*/ 252063 w 1553971"/>
              <a:gd name="connsiteY15" fmla="*/ 920973 h 1556513"/>
              <a:gd name="connsiteX16" fmla="*/ 252063 w 1553971"/>
              <a:gd name="connsiteY16" fmla="*/ 635541 h 1556513"/>
              <a:gd name="connsiteX17" fmla="*/ 77428 w 1553971"/>
              <a:gd name="connsiteY17" fmla="*/ 471717 h 1556513"/>
              <a:gd name="connsiteX18" fmla="*/ 161884 w 1553971"/>
              <a:gd name="connsiteY18" fmla="*/ 325092 h 1556513"/>
              <a:gd name="connsiteX19" fmla="*/ 391217 w 1553971"/>
              <a:gd name="connsiteY19" fmla="*/ 393956 h 1556513"/>
              <a:gd name="connsiteX20" fmla="*/ 637832 w 1553971"/>
              <a:gd name="connsiteY20" fmla="*/ 251240 h 1556513"/>
              <a:gd name="connsiteX21" fmla="*/ 692625 w 1553971"/>
              <a:gd name="connsiteY21" fmla="*/ 18145 h 1556513"/>
              <a:gd name="connsiteX22" fmla="*/ 861346 w 1553971"/>
              <a:gd name="connsiteY22" fmla="*/ 18145 h 1556513"/>
              <a:gd name="connsiteX23" fmla="*/ 916139 w 1553971"/>
              <a:gd name="connsiteY23" fmla="*/ 251240 h 1556513"/>
              <a:gd name="connsiteX24" fmla="*/ 1162754 w 1553971"/>
              <a:gd name="connsiteY24" fmla="*/ 393956 h 15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3971" h="1556513">
                <a:moveTo>
                  <a:pt x="1162754" y="393956"/>
                </a:moveTo>
                <a:lnTo>
                  <a:pt x="1392087" y="325092"/>
                </a:lnTo>
                <a:lnTo>
                  <a:pt x="1476543" y="471717"/>
                </a:lnTo>
                <a:lnTo>
                  <a:pt x="1301908" y="635540"/>
                </a:lnTo>
                <a:cubicBezTo>
                  <a:pt x="1327198" y="728996"/>
                  <a:pt x="1327198" y="827517"/>
                  <a:pt x="1301908" y="920972"/>
                </a:cubicBezTo>
                <a:lnTo>
                  <a:pt x="1476543" y="1084796"/>
                </a:lnTo>
                <a:lnTo>
                  <a:pt x="1392087" y="1231421"/>
                </a:lnTo>
                <a:lnTo>
                  <a:pt x="1162754" y="1162557"/>
                </a:lnTo>
                <a:cubicBezTo>
                  <a:pt x="1094653" y="1231238"/>
                  <a:pt x="1009530" y="1280499"/>
                  <a:pt x="916139" y="1305273"/>
                </a:cubicBezTo>
                <a:lnTo>
                  <a:pt x="861346" y="1538368"/>
                </a:lnTo>
                <a:lnTo>
                  <a:pt x="692625" y="1538368"/>
                </a:lnTo>
                <a:lnTo>
                  <a:pt x="637832" y="1305273"/>
                </a:lnTo>
                <a:cubicBezTo>
                  <a:pt x="544441" y="1280499"/>
                  <a:pt x="459318" y="1231238"/>
                  <a:pt x="391217" y="1162557"/>
                </a:cubicBezTo>
                <a:lnTo>
                  <a:pt x="161884" y="1231421"/>
                </a:lnTo>
                <a:lnTo>
                  <a:pt x="77428" y="1084796"/>
                </a:lnTo>
                <a:lnTo>
                  <a:pt x="252063" y="920973"/>
                </a:lnTo>
                <a:cubicBezTo>
                  <a:pt x="226773" y="827517"/>
                  <a:pt x="226773" y="728996"/>
                  <a:pt x="252063" y="635541"/>
                </a:cubicBezTo>
                <a:lnTo>
                  <a:pt x="77428" y="471717"/>
                </a:lnTo>
                <a:lnTo>
                  <a:pt x="161884" y="325092"/>
                </a:lnTo>
                <a:lnTo>
                  <a:pt x="391217" y="393956"/>
                </a:lnTo>
                <a:cubicBezTo>
                  <a:pt x="459318" y="325275"/>
                  <a:pt x="544441" y="276014"/>
                  <a:pt x="637832" y="251240"/>
                </a:cubicBezTo>
                <a:lnTo>
                  <a:pt x="692625" y="18145"/>
                </a:lnTo>
                <a:lnTo>
                  <a:pt x="861346" y="18145"/>
                </a:lnTo>
                <a:lnTo>
                  <a:pt x="916139" y="251240"/>
                </a:lnTo>
                <a:cubicBezTo>
                  <a:pt x="1009530" y="276014"/>
                  <a:pt x="1094653" y="325275"/>
                  <a:pt x="1162754" y="393956"/>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6457" tIns="409196" rIns="406457" bIns="409196"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 </a:t>
            </a:r>
          </a:p>
        </p:txBody>
      </p:sp>
      <p:sp>
        <p:nvSpPr>
          <p:cNvPr id="5" name="Freeform 4"/>
          <p:cNvSpPr/>
          <p:nvPr/>
        </p:nvSpPr>
        <p:spPr>
          <a:xfrm rot="21431852">
            <a:off x="4910582" y="2279928"/>
            <a:ext cx="1743455" cy="1743455"/>
          </a:xfrm>
          <a:custGeom>
            <a:avLst/>
            <a:gdLst>
              <a:gd name="connsiteX0" fmla="*/ 1065148 w 1423525"/>
              <a:gd name="connsiteY0" fmla="*/ 360543 h 1423525"/>
              <a:gd name="connsiteX1" fmla="*/ 1275166 w 1423525"/>
              <a:gd name="connsiteY1" fmla="*/ 297247 h 1423525"/>
              <a:gd name="connsiteX2" fmla="*/ 1352445 w 1423525"/>
              <a:gd name="connsiteY2" fmla="*/ 431098 h 1423525"/>
              <a:gd name="connsiteX3" fmla="*/ 1192621 w 1423525"/>
              <a:gd name="connsiteY3" fmla="*/ 581331 h 1423525"/>
              <a:gd name="connsiteX4" fmla="*/ 1192621 w 1423525"/>
              <a:gd name="connsiteY4" fmla="*/ 842194 h 1423525"/>
              <a:gd name="connsiteX5" fmla="*/ 1352445 w 1423525"/>
              <a:gd name="connsiteY5" fmla="*/ 992427 h 1423525"/>
              <a:gd name="connsiteX6" fmla="*/ 1275166 w 1423525"/>
              <a:gd name="connsiteY6" fmla="*/ 1126278 h 1423525"/>
              <a:gd name="connsiteX7" fmla="*/ 1065148 w 1423525"/>
              <a:gd name="connsiteY7" fmla="*/ 1062982 h 1423525"/>
              <a:gd name="connsiteX8" fmla="*/ 839234 w 1423525"/>
              <a:gd name="connsiteY8" fmla="*/ 1193413 h 1423525"/>
              <a:gd name="connsiteX9" fmla="*/ 789041 w 1423525"/>
              <a:gd name="connsiteY9" fmla="*/ 1406942 h 1423525"/>
              <a:gd name="connsiteX10" fmla="*/ 634484 w 1423525"/>
              <a:gd name="connsiteY10" fmla="*/ 1406942 h 1423525"/>
              <a:gd name="connsiteX11" fmla="*/ 584290 w 1423525"/>
              <a:gd name="connsiteY11" fmla="*/ 1193413 h 1423525"/>
              <a:gd name="connsiteX12" fmla="*/ 358376 w 1423525"/>
              <a:gd name="connsiteY12" fmla="*/ 1062982 h 1423525"/>
              <a:gd name="connsiteX13" fmla="*/ 148359 w 1423525"/>
              <a:gd name="connsiteY13" fmla="*/ 1126278 h 1423525"/>
              <a:gd name="connsiteX14" fmla="*/ 71080 w 1423525"/>
              <a:gd name="connsiteY14" fmla="*/ 992427 h 1423525"/>
              <a:gd name="connsiteX15" fmla="*/ 230904 w 1423525"/>
              <a:gd name="connsiteY15" fmla="*/ 842194 h 1423525"/>
              <a:gd name="connsiteX16" fmla="*/ 230904 w 1423525"/>
              <a:gd name="connsiteY16" fmla="*/ 581331 h 1423525"/>
              <a:gd name="connsiteX17" fmla="*/ 71080 w 1423525"/>
              <a:gd name="connsiteY17" fmla="*/ 431098 h 1423525"/>
              <a:gd name="connsiteX18" fmla="*/ 148359 w 1423525"/>
              <a:gd name="connsiteY18" fmla="*/ 297247 h 1423525"/>
              <a:gd name="connsiteX19" fmla="*/ 358377 w 1423525"/>
              <a:gd name="connsiteY19" fmla="*/ 360543 h 1423525"/>
              <a:gd name="connsiteX20" fmla="*/ 584291 w 1423525"/>
              <a:gd name="connsiteY20" fmla="*/ 230112 h 1423525"/>
              <a:gd name="connsiteX21" fmla="*/ 634484 w 1423525"/>
              <a:gd name="connsiteY21" fmla="*/ 16583 h 1423525"/>
              <a:gd name="connsiteX22" fmla="*/ 789041 w 1423525"/>
              <a:gd name="connsiteY22" fmla="*/ 16583 h 1423525"/>
              <a:gd name="connsiteX23" fmla="*/ 839235 w 1423525"/>
              <a:gd name="connsiteY23" fmla="*/ 230112 h 1423525"/>
              <a:gd name="connsiteX24" fmla="*/ 1065149 w 1423525"/>
              <a:gd name="connsiteY24" fmla="*/ 360543 h 1423525"/>
              <a:gd name="connsiteX25" fmla="*/ 1065148 w 1423525"/>
              <a:gd name="connsiteY25" fmla="*/ 360543 h 142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3525" h="1423525">
                <a:moveTo>
                  <a:pt x="916247" y="360085"/>
                </a:moveTo>
                <a:lnTo>
                  <a:pt x="1068507" y="265783"/>
                </a:lnTo>
                <a:lnTo>
                  <a:pt x="1157741" y="355017"/>
                </a:lnTo>
                <a:lnTo>
                  <a:pt x="1063440" y="507277"/>
                </a:lnTo>
                <a:cubicBezTo>
                  <a:pt x="1099761" y="569743"/>
                  <a:pt x="1118789" y="640756"/>
                  <a:pt x="1118567" y="713013"/>
                </a:cubicBezTo>
                <a:lnTo>
                  <a:pt x="1276364" y="797723"/>
                </a:lnTo>
                <a:lnTo>
                  <a:pt x="1243702" y="919619"/>
                </a:lnTo>
                <a:lnTo>
                  <a:pt x="1064690" y="914081"/>
                </a:lnTo>
                <a:cubicBezTo>
                  <a:pt x="1028754" y="976769"/>
                  <a:pt x="976769" y="1028754"/>
                  <a:pt x="914081" y="1064690"/>
                </a:cubicBezTo>
                <a:lnTo>
                  <a:pt x="919619" y="1243702"/>
                </a:lnTo>
                <a:lnTo>
                  <a:pt x="797724" y="1276364"/>
                </a:lnTo>
                <a:lnTo>
                  <a:pt x="713013" y="1118566"/>
                </a:lnTo>
                <a:cubicBezTo>
                  <a:pt x="640755" y="1118788"/>
                  <a:pt x="569743" y="1099761"/>
                  <a:pt x="507277" y="1063440"/>
                </a:cubicBezTo>
                <a:lnTo>
                  <a:pt x="355018" y="1157742"/>
                </a:lnTo>
                <a:lnTo>
                  <a:pt x="265784" y="1068508"/>
                </a:lnTo>
                <a:lnTo>
                  <a:pt x="360085" y="916248"/>
                </a:lnTo>
                <a:cubicBezTo>
                  <a:pt x="323764" y="853782"/>
                  <a:pt x="304736" y="782769"/>
                  <a:pt x="304958" y="710512"/>
                </a:cubicBezTo>
                <a:lnTo>
                  <a:pt x="147161" y="625802"/>
                </a:lnTo>
                <a:lnTo>
                  <a:pt x="179823" y="503906"/>
                </a:lnTo>
                <a:lnTo>
                  <a:pt x="358835" y="509444"/>
                </a:lnTo>
                <a:cubicBezTo>
                  <a:pt x="394771" y="446756"/>
                  <a:pt x="446756" y="394771"/>
                  <a:pt x="509444" y="358835"/>
                </a:cubicBezTo>
                <a:lnTo>
                  <a:pt x="503906" y="179823"/>
                </a:lnTo>
                <a:lnTo>
                  <a:pt x="625801" y="147161"/>
                </a:lnTo>
                <a:lnTo>
                  <a:pt x="710512" y="304959"/>
                </a:lnTo>
                <a:cubicBezTo>
                  <a:pt x="782770" y="304737"/>
                  <a:pt x="853782" y="323764"/>
                  <a:pt x="916248" y="360085"/>
                </a:cubicBezTo>
                <a:lnTo>
                  <a:pt x="916247" y="360085"/>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5685" tIns="535686" rIns="535685" bIns="535684" numCol="1" spcCol="1270" anchor="ctr" anchorCtr="0">
            <a:noAutofit/>
          </a:bodyPr>
          <a:lstStyle/>
          <a:p>
            <a:pPr lvl="0" algn="ctr" defTabSz="2222500">
              <a:lnSpc>
                <a:spcPct val="90000"/>
              </a:lnSpc>
              <a:spcBef>
                <a:spcPct val="0"/>
              </a:spcBef>
              <a:spcAft>
                <a:spcPct val="35000"/>
              </a:spcAft>
            </a:pPr>
            <a:r>
              <a:rPr lang="en-US" sz="5000" kern="1200" dirty="0">
                <a:solidFill>
                  <a:schemeClr val="tx1"/>
                </a:solidFill>
              </a:rPr>
              <a:t> </a:t>
            </a:r>
          </a:p>
        </p:txBody>
      </p:sp>
      <p:sp>
        <p:nvSpPr>
          <p:cNvPr id="6" name="Circular Arrow 5"/>
          <p:cNvSpPr/>
          <p:nvPr/>
        </p:nvSpPr>
        <p:spPr>
          <a:xfrm rot="20899000">
            <a:off x="5328201" y="3664483"/>
            <a:ext cx="2557068" cy="2557068"/>
          </a:xfrm>
          <a:prstGeom prst="circularArrow">
            <a:avLst>
              <a:gd name="adj1" fmla="val 4688"/>
              <a:gd name="adj2" fmla="val 299029"/>
              <a:gd name="adj3" fmla="val 2501218"/>
              <a:gd name="adj4" fmla="val 15893861"/>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Shape 6"/>
          <p:cNvSpPr/>
          <p:nvPr/>
        </p:nvSpPr>
        <p:spPr>
          <a:xfrm>
            <a:off x="3940068" y="3178210"/>
            <a:ext cx="1857870" cy="1857870"/>
          </a:xfrm>
          <a:prstGeom prst="leftCircularArrow">
            <a:avLst>
              <a:gd name="adj1" fmla="val 6452"/>
              <a:gd name="adj2" fmla="val 429999"/>
              <a:gd name="adj3" fmla="val 10489124"/>
              <a:gd name="adj4" fmla="val 15399627"/>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Circular Arrow 7"/>
          <p:cNvSpPr/>
          <p:nvPr/>
        </p:nvSpPr>
        <p:spPr>
          <a:xfrm rot="755875">
            <a:off x="4741270" y="2174164"/>
            <a:ext cx="2003158" cy="2003158"/>
          </a:xfrm>
          <a:prstGeom prst="circularArrow">
            <a:avLst>
              <a:gd name="adj1" fmla="val 5984"/>
              <a:gd name="adj2" fmla="val 394124"/>
              <a:gd name="adj3" fmla="val 13313824"/>
              <a:gd name="adj4" fmla="val 9771226"/>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TextBox 10"/>
          <p:cNvSpPr txBox="1"/>
          <p:nvPr/>
        </p:nvSpPr>
        <p:spPr>
          <a:xfrm>
            <a:off x="5352726" y="3001539"/>
            <a:ext cx="1015626" cy="369332"/>
          </a:xfrm>
          <a:prstGeom prst="rect">
            <a:avLst/>
          </a:prstGeom>
          <a:noFill/>
        </p:spPr>
        <p:txBody>
          <a:bodyPr wrap="square" rtlCol="0">
            <a:spAutoFit/>
          </a:bodyPr>
          <a:lstStyle/>
          <a:p>
            <a:r>
              <a:rPr lang="en-US" b="1" dirty="0"/>
              <a:t>Event(s)</a:t>
            </a:r>
          </a:p>
        </p:txBody>
      </p:sp>
      <p:sp>
        <p:nvSpPr>
          <p:cNvPr id="14" name="TextBox 13"/>
          <p:cNvSpPr txBox="1"/>
          <p:nvPr/>
        </p:nvSpPr>
        <p:spPr>
          <a:xfrm>
            <a:off x="4426338" y="4049522"/>
            <a:ext cx="1371600" cy="369332"/>
          </a:xfrm>
          <a:prstGeom prst="rect">
            <a:avLst/>
          </a:prstGeom>
          <a:noFill/>
        </p:spPr>
        <p:txBody>
          <a:bodyPr wrap="square" rtlCol="0">
            <a:spAutoFit/>
          </a:bodyPr>
          <a:lstStyle/>
          <a:p>
            <a:r>
              <a:rPr lang="en-US" b="1" dirty="0"/>
              <a:t>Experience</a:t>
            </a:r>
          </a:p>
        </p:txBody>
      </p:sp>
      <p:sp>
        <p:nvSpPr>
          <p:cNvPr id="15" name="TextBox 14"/>
          <p:cNvSpPr txBox="1"/>
          <p:nvPr/>
        </p:nvSpPr>
        <p:spPr>
          <a:xfrm>
            <a:off x="6035235" y="4879100"/>
            <a:ext cx="1143000" cy="400110"/>
          </a:xfrm>
          <a:prstGeom prst="rect">
            <a:avLst/>
          </a:prstGeom>
          <a:noFill/>
        </p:spPr>
        <p:txBody>
          <a:bodyPr wrap="square" rtlCol="0">
            <a:spAutoFit/>
          </a:bodyPr>
          <a:lstStyle/>
          <a:p>
            <a:r>
              <a:rPr lang="en-US" sz="2000" b="1" dirty="0"/>
              <a:t>Effects</a:t>
            </a:r>
          </a:p>
        </p:txBody>
      </p:sp>
      <p:pic>
        <p:nvPicPr>
          <p:cNvPr id="24" name="Picture 2" descr="Image result for SAMHSA logo"/>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0233115" y="6040609"/>
            <a:ext cx="1783080" cy="6251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16678" y="2752345"/>
            <a:ext cx="3816437" cy="461665"/>
          </a:xfrm>
          <a:prstGeom prst="rect">
            <a:avLst/>
          </a:prstGeom>
          <a:noFill/>
        </p:spPr>
        <p:txBody>
          <a:bodyPr wrap="square" rtlCol="0">
            <a:spAutoFit/>
          </a:bodyPr>
          <a:lstStyle/>
          <a:p>
            <a:r>
              <a:rPr lang="en-US" sz="2400" dirty="0">
                <a:solidFill>
                  <a:srgbClr val="FFC000"/>
                </a:solidFill>
              </a:rPr>
              <a:t>Direct, secondary, vicarious</a:t>
            </a:r>
          </a:p>
        </p:txBody>
      </p:sp>
      <p:sp>
        <p:nvSpPr>
          <p:cNvPr id="9" name="TextBox 8"/>
          <p:cNvSpPr txBox="1"/>
          <p:nvPr/>
        </p:nvSpPr>
        <p:spPr>
          <a:xfrm>
            <a:off x="660220" y="3541690"/>
            <a:ext cx="3546020" cy="1200329"/>
          </a:xfrm>
          <a:prstGeom prst="rect">
            <a:avLst/>
          </a:prstGeom>
          <a:noFill/>
        </p:spPr>
        <p:txBody>
          <a:bodyPr wrap="square" rtlCol="0">
            <a:spAutoFit/>
          </a:bodyPr>
          <a:lstStyle/>
          <a:p>
            <a:r>
              <a:rPr lang="en-US" sz="2400" dirty="0">
                <a:solidFill>
                  <a:srgbClr val="FF0000"/>
                </a:solidFill>
              </a:rPr>
              <a:t>Helplessness, isolation/loneliness, mistrust and shame</a:t>
            </a:r>
          </a:p>
        </p:txBody>
      </p:sp>
      <p:sp>
        <p:nvSpPr>
          <p:cNvPr id="10" name="TextBox 9"/>
          <p:cNvSpPr txBox="1"/>
          <p:nvPr/>
        </p:nvSpPr>
        <p:spPr>
          <a:xfrm>
            <a:off x="7881257" y="4371661"/>
            <a:ext cx="2801257" cy="830997"/>
          </a:xfrm>
          <a:prstGeom prst="rect">
            <a:avLst/>
          </a:prstGeom>
          <a:noFill/>
        </p:spPr>
        <p:txBody>
          <a:bodyPr wrap="square" rtlCol="0">
            <a:spAutoFit/>
          </a:bodyPr>
          <a:lstStyle/>
          <a:p>
            <a:r>
              <a:rPr lang="en-US" sz="2400" dirty="0">
                <a:solidFill>
                  <a:srgbClr val="00B050"/>
                </a:solidFill>
              </a:rPr>
              <a:t>Functioning in multiple domains</a:t>
            </a:r>
          </a:p>
        </p:txBody>
      </p:sp>
      <p:sp>
        <p:nvSpPr>
          <p:cNvPr id="17" name="Footer Placeholder 16">
            <a:extLst>
              <a:ext uri="{FF2B5EF4-FFF2-40B4-BE49-F238E27FC236}">
                <a16:creationId xmlns:a16="http://schemas.microsoft.com/office/drawing/2014/main" id="{B835B55A-4B32-4557-ACA3-49E7D9ACCB9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6304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p:bldP spid="14" grpId="0"/>
      <p:bldP spid="15" grpId="0"/>
      <p:bldP spid="2"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6" name="Google Shape;326;p29"/>
          <p:cNvGrpSpPr/>
          <p:nvPr/>
        </p:nvGrpSpPr>
        <p:grpSpPr>
          <a:xfrm>
            <a:off x="0" y="6205955"/>
            <a:ext cx="12192000" cy="652045"/>
            <a:chOff x="0" y="6205955"/>
            <a:chExt cx="12192000" cy="652045"/>
          </a:xfrm>
        </p:grpSpPr>
        <p:sp>
          <p:nvSpPr>
            <p:cNvPr id="327" name="Google Shape;327;p29"/>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328" name="Google Shape;328;p29"/>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grpSp>
          <p:nvGrpSpPr>
            <p:cNvPr id="329" name="Google Shape;329;p29"/>
            <p:cNvGrpSpPr/>
            <p:nvPr/>
          </p:nvGrpSpPr>
          <p:grpSpPr>
            <a:xfrm>
              <a:off x="152400" y="6205955"/>
              <a:ext cx="495301" cy="496031"/>
              <a:chOff x="152400" y="6205955"/>
              <a:chExt cx="495301" cy="496031"/>
            </a:xfrm>
          </p:grpSpPr>
          <p:pic>
            <p:nvPicPr>
              <p:cNvPr id="330" name="Google Shape;330;p29" descr="35[1]"/>
              <p:cNvPicPr preferRelativeResize="0"/>
              <p:nvPr/>
            </p:nvPicPr>
            <p:blipFill rotWithShape="1">
              <a:blip r:embed="rId3">
                <a:alphaModFix/>
              </a:blip>
              <a:srcRect l="11513" t="10632" r="11652" b="9934"/>
              <a:stretch/>
            </p:blipFill>
            <p:spPr>
              <a:xfrm>
                <a:off x="152400" y="6205955"/>
                <a:ext cx="495300" cy="496031"/>
              </a:xfrm>
              <a:prstGeom prst="ellipse">
                <a:avLst/>
              </a:prstGeom>
              <a:noFill/>
              <a:ln>
                <a:noFill/>
              </a:ln>
            </p:spPr>
          </p:pic>
          <p:sp>
            <p:nvSpPr>
              <p:cNvPr id="331" name="Google Shape;331;p29"/>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grpSp>
      <p:sp>
        <p:nvSpPr>
          <p:cNvPr id="332" name="Google Shape;332;p29"/>
          <p:cNvSpPr txBox="1"/>
          <p:nvPr/>
        </p:nvSpPr>
        <p:spPr>
          <a:xfrm>
            <a:off x="919119" y="76231"/>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spcBef>
                <a:spcPts val="0"/>
              </a:spcBef>
              <a:spcAft>
                <a:spcPts val="0"/>
              </a:spcAft>
              <a:buClr>
                <a:schemeClr val="lt2"/>
              </a:buClr>
              <a:buSzPts val="5400"/>
              <a:buFont typeface="Lustria"/>
              <a:buNone/>
            </a:pPr>
            <a:r>
              <a:rPr lang="en-US" sz="5400" dirty="0">
                <a:latin typeface="Lustria"/>
                <a:ea typeface="Lustria"/>
                <a:cs typeface="Lustria"/>
                <a:sym typeface="Lustria"/>
              </a:rPr>
              <a:t>Developmental Trauma:</a:t>
            </a:r>
            <a:endParaRPr sz="5400" dirty="0">
              <a:latin typeface="Lustria"/>
              <a:ea typeface="Lustria"/>
              <a:cs typeface="Lustria"/>
              <a:sym typeface="Lustria"/>
            </a:endParaRPr>
          </a:p>
        </p:txBody>
      </p:sp>
      <p:grpSp>
        <p:nvGrpSpPr>
          <p:cNvPr id="333" name="Google Shape;333;p29"/>
          <p:cNvGrpSpPr/>
          <p:nvPr/>
        </p:nvGrpSpPr>
        <p:grpSpPr>
          <a:xfrm>
            <a:off x="3362716" y="593233"/>
            <a:ext cx="5777336" cy="6187408"/>
            <a:chOff x="3940068" y="1979825"/>
            <a:chExt cx="4177618" cy="4474143"/>
          </a:xfrm>
        </p:grpSpPr>
        <p:sp>
          <p:nvSpPr>
            <p:cNvPr id="334" name="Google Shape;334;p29"/>
            <p:cNvSpPr/>
            <p:nvPr/>
          </p:nvSpPr>
          <p:spPr>
            <a:xfrm>
              <a:off x="5417823" y="4049522"/>
              <a:ext cx="1997710" cy="1997710"/>
            </a:xfrm>
            <a:custGeom>
              <a:avLst/>
              <a:gdLst/>
              <a:ahLst/>
              <a:cxnLst/>
              <a:rect l="l" t="t" r="r" b="b"/>
              <a:pathLst>
                <a:path w="1997710" h="1997710" extrusionOk="0">
                  <a:moveTo>
                    <a:pt x="1417983" y="318512"/>
                  </a:moveTo>
                  <a:lnTo>
                    <a:pt x="1573373" y="188117"/>
                  </a:lnTo>
                  <a:lnTo>
                    <a:pt x="1697512" y="292282"/>
                  </a:lnTo>
                  <a:lnTo>
                    <a:pt x="1596081" y="467954"/>
                  </a:lnTo>
                  <a:cubicBezTo>
                    <a:pt x="1668204" y="549087"/>
                    <a:pt x="1723040" y="644065"/>
                    <a:pt x="1757242" y="747092"/>
                  </a:cubicBezTo>
                  <a:lnTo>
                    <a:pt x="1960094" y="747087"/>
                  </a:lnTo>
                  <a:lnTo>
                    <a:pt x="1988234" y="906677"/>
                  </a:lnTo>
                  <a:lnTo>
                    <a:pt x="1797614" y="976051"/>
                  </a:lnTo>
                  <a:cubicBezTo>
                    <a:pt x="1800712" y="1084562"/>
                    <a:pt x="1781668" y="1192567"/>
                    <a:pt x="1741644" y="1293475"/>
                  </a:cubicBezTo>
                  <a:lnTo>
                    <a:pt x="1897040" y="1423862"/>
                  </a:lnTo>
                  <a:lnTo>
                    <a:pt x="1816014" y="1564203"/>
                  </a:lnTo>
                  <a:lnTo>
                    <a:pt x="1625398" y="1494818"/>
                  </a:lnTo>
                  <a:cubicBezTo>
                    <a:pt x="1558021" y="1579934"/>
                    <a:pt x="1474008" y="1650429"/>
                    <a:pt x="1378486" y="1702002"/>
                  </a:cubicBezTo>
                  <a:lnTo>
                    <a:pt x="1413716" y="1901771"/>
                  </a:lnTo>
                  <a:lnTo>
                    <a:pt x="1261437" y="1957196"/>
                  </a:lnTo>
                  <a:lnTo>
                    <a:pt x="1160016" y="1781519"/>
                  </a:lnTo>
                  <a:cubicBezTo>
                    <a:pt x="1053691" y="1803413"/>
                    <a:pt x="944020" y="1803413"/>
                    <a:pt x="837695" y="1781519"/>
                  </a:cubicBezTo>
                  <a:lnTo>
                    <a:pt x="736273" y="1957196"/>
                  </a:lnTo>
                  <a:lnTo>
                    <a:pt x="583994" y="1901771"/>
                  </a:lnTo>
                  <a:lnTo>
                    <a:pt x="619225" y="1702002"/>
                  </a:lnTo>
                  <a:cubicBezTo>
                    <a:pt x="523702" y="1650429"/>
                    <a:pt x="439689" y="1579934"/>
                    <a:pt x="372313" y="1494818"/>
                  </a:cubicBezTo>
                  <a:lnTo>
                    <a:pt x="181696" y="1564203"/>
                  </a:lnTo>
                  <a:lnTo>
                    <a:pt x="100670" y="1423862"/>
                  </a:lnTo>
                  <a:lnTo>
                    <a:pt x="256067" y="1293475"/>
                  </a:lnTo>
                  <a:cubicBezTo>
                    <a:pt x="216043" y="1192567"/>
                    <a:pt x="196999" y="1084562"/>
                    <a:pt x="200097" y="976051"/>
                  </a:cubicBezTo>
                  <a:lnTo>
                    <a:pt x="9476" y="906677"/>
                  </a:lnTo>
                  <a:lnTo>
                    <a:pt x="37616" y="747087"/>
                  </a:lnTo>
                  <a:lnTo>
                    <a:pt x="240468" y="747092"/>
                  </a:lnTo>
                  <a:cubicBezTo>
                    <a:pt x="274670" y="644065"/>
                    <a:pt x="329505" y="549087"/>
                    <a:pt x="401628" y="467954"/>
                  </a:cubicBezTo>
                  <a:lnTo>
                    <a:pt x="300198" y="292282"/>
                  </a:lnTo>
                  <a:lnTo>
                    <a:pt x="424337" y="188117"/>
                  </a:lnTo>
                  <a:lnTo>
                    <a:pt x="579727" y="318512"/>
                  </a:lnTo>
                  <a:cubicBezTo>
                    <a:pt x="672152" y="261573"/>
                    <a:pt x="775209" y="224064"/>
                    <a:pt x="882610" y="208272"/>
                  </a:cubicBezTo>
                  <a:lnTo>
                    <a:pt x="917829" y="8501"/>
                  </a:lnTo>
                  <a:lnTo>
                    <a:pt x="1079881" y="8501"/>
                  </a:lnTo>
                  <a:lnTo>
                    <a:pt x="1115100" y="208272"/>
                  </a:lnTo>
                  <a:cubicBezTo>
                    <a:pt x="1222501" y="224064"/>
                    <a:pt x="1325558" y="261574"/>
                    <a:pt x="1417983" y="318512"/>
                  </a:cubicBezTo>
                  <a:close/>
                </a:path>
              </a:pathLst>
            </a:custGeom>
            <a:solidFill>
              <a:srgbClr val="00B050"/>
            </a:solidFill>
            <a:ln w="15875" cap="rnd" cmpd="sng">
              <a:solidFill>
                <a:schemeClr val="lt1"/>
              </a:solidFill>
              <a:prstDash val="solid"/>
              <a:round/>
              <a:headEnd type="none" w="sm" len="sm"/>
              <a:tailEnd type="none" w="sm" len="sm"/>
            </a:ln>
          </p:spPr>
          <p:txBody>
            <a:bodyPr spcFirstLastPara="1" wrap="square" lIns="465125" tIns="531450" rIns="465125" bIns="566375" anchor="ctr" anchorCtr="0">
              <a:noAutofit/>
            </a:bodyPr>
            <a:lstStyle/>
            <a:p>
              <a:pPr marL="0" marR="0" lvl="0" indent="0" algn="ctr" rtl="0">
                <a:lnSpc>
                  <a:spcPct val="90000"/>
                </a:lnSpc>
                <a:spcBef>
                  <a:spcPts val="0"/>
                </a:spcBef>
                <a:spcAft>
                  <a:spcPts val="0"/>
                </a:spcAft>
                <a:buNone/>
              </a:pPr>
              <a:r>
                <a:rPr lang="en-US" sz="5000">
                  <a:solidFill>
                    <a:schemeClr val="lt1"/>
                  </a:solidFill>
                  <a:latin typeface="Lustria"/>
                  <a:ea typeface="Lustria"/>
                  <a:cs typeface="Lustria"/>
                  <a:sym typeface="Lustria"/>
                </a:rPr>
                <a:t> </a:t>
              </a:r>
              <a:endParaRPr sz="5000">
                <a:solidFill>
                  <a:schemeClr val="lt1"/>
                </a:solidFill>
                <a:latin typeface="Lustria"/>
                <a:ea typeface="Lustria"/>
                <a:cs typeface="Lustria"/>
                <a:sym typeface="Lustria"/>
              </a:endParaRPr>
            </a:p>
          </p:txBody>
        </p:sp>
        <p:sp>
          <p:nvSpPr>
            <p:cNvPr id="335" name="Google Shape;335;p29"/>
            <p:cNvSpPr/>
            <p:nvPr/>
          </p:nvSpPr>
          <p:spPr>
            <a:xfrm>
              <a:off x="4206240" y="3434079"/>
              <a:ext cx="1553971" cy="1556513"/>
            </a:xfrm>
            <a:custGeom>
              <a:avLst/>
              <a:gdLst/>
              <a:ahLst/>
              <a:cxnLst/>
              <a:rect l="l" t="t" r="r" b="b"/>
              <a:pathLst>
                <a:path w="1553971" h="1556513" extrusionOk="0">
                  <a:moveTo>
                    <a:pt x="1162754" y="393956"/>
                  </a:moveTo>
                  <a:lnTo>
                    <a:pt x="1392087" y="325092"/>
                  </a:lnTo>
                  <a:lnTo>
                    <a:pt x="1476543" y="471717"/>
                  </a:lnTo>
                  <a:lnTo>
                    <a:pt x="1301908" y="635540"/>
                  </a:lnTo>
                  <a:cubicBezTo>
                    <a:pt x="1327198" y="728996"/>
                    <a:pt x="1327198" y="827517"/>
                    <a:pt x="1301908" y="920972"/>
                  </a:cubicBezTo>
                  <a:lnTo>
                    <a:pt x="1476543" y="1084796"/>
                  </a:lnTo>
                  <a:lnTo>
                    <a:pt x="1392087" y="1231421"/>
                  </a:lnTo>
                  <a:lnTo>
                    <a:pt x="1162754" y="1162557"/>
                  </a:lnTo>
                  <a:cubicBezTo>
                    <a:pt x="1094653" y="1231238"/>
                    <a:pt x="1009530" y="1280499"/>
                    <a:pt x="916139" y="1305273"/>
                  </a:cubicBezTo>
                  <a:lnTo>
                    <a:pt x="861346" y="1538368"/>
                  </a:lnTo>
                  <a:lnTo>
                    <a:pt x="692625" y="1538368"/>
                  </a:lnTo>
                  <a:lnTo>
                    <a:pt x="637832" y="1305273"/>
                  </a:lnTo>
                  <a:cubicBezTo>
                    <a:pt x="544441" y="1280499"/>
                    <a:pt x="459318" y="1231238"/>
                    <a:pt x="391217" y="1162557"/>
                  </a:cubicBezTo>
                  <a:lnTo>
                    <a:pt x="161884" y="1231421"/>
                  </a:lnTo>
                  <a:lnTo>
                    <a:pt x="77428" y="1084796"/>
                  </a:lnTo>
                  <a:lnTo>
                    <a:pt x="252063" y="920973"/>
                  </a:lnTo>
                  <a:cubicBezTo>
                    <a:pt x="226773" y="827517"/>
                    <a:pt x="226773" y="728996"/>
                    <a:pt x="252063" y="635541"/>
                  </a:cubicBezTo>
                  <a:lnTo>
                    <a:pt x="77428" y="471717"/>
                  </a:lnTo>
                  <a:lnTo>
                    <a:pt x="161884" y="325092"/>
                  </a:lnTo>
                  <a:lnTo>
                    <a:pt x="391217" y="393956"/>
                  </a:lnTo>
                  <a:cubicBezTo>
                    <a:pt x="459318" y="325275"/>
                    <a:pt x="544441" y="276014"/>
                    <a:pt x="637832" y="251240"/>
                  </a:cubicBezTo>
                  <a:lnTo>
                    <a:pt x="692625" y="18145"/>
                  </a:lnTo>
                  <a:lnTo>
                    <a:pt x="861346" y="18145"/>
                  </a:lnTo>
                  <a:lnTo>
                    <a:pt x="916139" y="251240"/>
                  </a:lnTo>
                  <a:cubicBezTo>
                    <a:pt x="1009530" y="276014"/>
                    <a:pt x="1094653" y="325275"/>
                    <a:pt x="1162754" y="393956"/>
                  </a:cubicBezTo>
                  <a:close/>
                </a:path>
              </a:pathLst>
            </a:custGeom>
            <a:solidFill>
              <a:srgbClr val="FF0000"/>
            </a:solidFill>
            <a:ln w="15875" cap="rnd" cmpd="sng">
              <a:solidFill>
                <a:schemeClr val="lt1"/>
              </a:solidFill>
              <a:prstDash val="solid"/>
              <a:round/>
              <a:headEnd type="none" w="sm" len="sm"/>
              <a:tailEnd type="none" w="sm" len="sm"/>
            </a:ln>
          </p:spPr>
          <p:txBody>
            <a:bodyPr spcFirstLastPara="1" wrap="square" lIns="406450" tIns="409175" rIns="406450" bIns="409175" anchor="ctr" anchorCtr="0">
              <a:noAutofit/>
            </a:bodyPr>
            <a:lstStyle/>
            <a:p>
              <a:pPr marL="0" marR="0" lvl="0" indent="0" algn="ctr" rtl="0">
                <a:lnSpc>
                  <a:spcPct val="90000"/>
                </a:lnSpc>
                <a:spcBef>
                  <a:spcPts val="0"/>
                </a:spcBef>
                <a:spcAft>
                  <a:spcPts val="0"/>
                </a:spcAft>
                <a:buNone/>
              </a:pPr>
              <a:r>
                <a:rPr lang="en-US" sz="1200">
                  <a:solidFill>
                    <a:schemeClr val="lt1"/>
                  </a:solidFill>
                  <a:latin typeface="Lustria"/>
                  <a:ea typeface="Lustria"/>
                  <a:cs typeface="Lustria"/>
                  <a:sym typeface="Lustria"/>
                </a:rPr>
                <a:t> </a:t>
              </a:r>
              <a:endParaRPr sz="1200">
                <a:solidFill>
                  <a:schemeClr val="lt1"/>
                </a:solidFill>
                <a:latin typeface="Lustria"/>
                <a:ea typeface="Lustria"/>
                <a:cs typeface="Lustria"/>
                <a:sym typeface="Lustria"/>
              </a:endParaRPr>
            </a:p>
          </p:txBody>
        </p:sp>
        <p:sp>
          <p:nvSpPr>
            <p:cNvPr id="336" name="Google Shape;336;p29"/>
            <p:cNvSpPr/>
            <p:nvPr/>
          </p:nvSpPr>
          <p:spPr>
            <a:xfrm rot="-168148">
              <a:off x="4910582" y="2279928"/>
              <a:ext cx="1743455" cy="1743455"/>
            </a:xfrm>
            <a:custGeom>
              <a:avLst/>
              <a:gdLst/>
              <a:ahLst/>
              <a:cxnLst/>
              <a:rect l="l" t="t" r="r" b="b"/>
              <a:pathLst>
                <a:path w="1423525" h="1423525" extrusionOk="0">
                  <a:moveTo>
                    <a:pt x="916247" y="360085"/>
                  </a:moveTo>
                  <a:lnTo>
                    <a:pt x="1068507" y="265783"/>
                  </a:lnTo>
                  <a:lnTo>
                    <a:pt x="1157741" y="355017"/>
                  </a:lnTo>
                  <a:lnTo>
                    <a:pt x="1063440" y="507277"/>
                  </a:lnTo>
                  <a:cubicBezTo>
                    <a:pt x="1099761" y="569743"/>
                    <a:pt x="1118789" y="640756"/>
                    <a:pt x="1118567" y="713013"/>
                  </a:cubicBezTo>
                  <a:lnTo>
                    <a:pt x="1276364" y="797723"/>
                  </a:lnTo>
                  <a:lnTo>
                    <a:pt x="1243702" y="919619"/>
                  </a:lnTo>
                  <a:lnTo>
                    <a:pt x="1064690" y="914081"/>
                  </a:lnTo>
                  <a:cubicBezTo>
                    <a:pt x="1028754" y="976769"/>
                    <a:pt x="976769" y="1028754"/>
                    <a:pt x="914081" y="1064690"/>
                  </a:cubicBezTo>
                  <a:lnTo>
                    <a:pt x="919619" y="1243702"/>
                  </a:lnTo>
                  <a:lnTo>
                    <a:pt x="797724" y="1276364"/>
                  </a:lnTo>
                  <a:lnTo>
                    <a:pt x="713013" y="1118566"/>
                  </a:lnTo>
                  <a:cubicBezTo>
                    <a:pt x="640755" y="1118788"/>
                    <a:pt x="569743" y="1099761"/>
                    <a:pt x="507277" y="1063440"/>
                  </a:cubicBezTo>
                  <a:lnTo>
                    <a:pt x="355018" y="1157742"/>
                  </a:lnTo>
                  <a:lnTo>
                    <a:pt x="265784" y="1068508"/>
                  </a:lnTo>
                  <a:lnTo>
                    <a:pt x="360085" y="916248"/>
                  </a:lnTo>
                  <a:cubicBezTo>
                    <a:pt x="323764" y="853782"/>
                    <a:pt x="304736" y="782769"/>
                    <a:pt x="304958" y="710512"/>
                  </a:cubicBezTo>
                  <a:lnTo>
                    <a:pt x="147161" y="625802"/>
                  </a:lnTo>
                  <a:lnTo>
                    <a:pt x="179823" y="503906"/>
                  </a:lnTo>
                  <a:lnTo>
                    <a:pt x="358835" y="509444"/>
                  </a:lnTo>
                  <a:cubicBezTo>
                    <a:pt x="394771" y="446756"/>
                    <a:pt x="446756" y="394771"/>
                    <a:pt x="509444" y="358835"/>
                  </a:cubicBezTo>
                  <a:lnTo>
                    <a:pt x="503906" y="179823"/>
                  </a:lnTo>
                  <a:lnTo>
                    <a:pt x="625801" y="147161"/>
                  </a:lnTo>
                  <a:lnTo>
                    <a:pt x="710512" y="304959"/>
                  </a:lnTo>
                  <a:cubicBezTo>
                    <a:pt x="782770" y="304737"/>
                    <a:pt x="853782" y="323764"/>
                    <a:pt x="916248" y="360085"/>
                  </a:cubicBezTo>
                  <a:lnTo>
                    <a:pt x="916247" y="360085"/>
                  </a:lnTo>
                  <a:close/>
                </a:path>
              </a:pathLst>
            </a:custGeom>
            <a:solidFill>
              <a:srgbClr val="FFFF00"/>
            </a:solidFill>
            <a:ln w="15875" cap="rnd" cmpd="sng">
              <a:solidFill>
                <a:schemeClr val="lt1"/>
              </a:solidFill>
              <a:prstDash val="solid"/>
              <a:round/>
              <a:headEnd type="none" w="sm" len="sm"/>
              <a:tailEnd type="none" w="sm" len="sm"/>
            </a:ln>
          </p:spPr>
          <p:txBody>
            <a:bodyPr spcFirstLastPara="1" wrap="square" lIns="535675" tIns="535675" rIns="535675" bIns="535675" anchor="ctr" anchorCtr="0">
              <a:noAutofit/>
            </a:bodyPr>
            <a:lstStyle/>
            <a:p>
              <a:pPr marL="0" marR="0" lvl="0" indent="0" algn="ctr" rtl="0">
                <a:lnSpc>
                  <a:spcPct val="90000"/>
                </a:lnSpc>
                <a:spcBef>
                  <a:spcPts val="0"/>
                </a:spcBef>
                <a:spcAft>
                  <a:spcPts val="0"/>
                </a:spcAft>
                <a:buNone/>
              </a:pPr>
              <a:r>
                <a:rPr lang="en-US" sz="5000">
                  <a:solidFill>
                    <a:schemeClr val="lt1"/>
                  </a:solidFill>
                  <a:latin typeface="Lustria"/>
                  <a:ea typeface="Lustria"/>
                  <a:cs typeface="Lustria"/>
                  <a:sym typeface="Lustria"/>
                </a:rPr>
                <a:t> </a:t>
              </a:r>
              <a:endParaRPr sz="5000">
                <a:solidFill>
                  <a:schemeClr val="lt1"/>
                </a:solidFill>
                <a:latin typeface="Lustria"/>
                <a:ea typeface="Lustria"/>
                <a:cs typeface="Lustria"/>
                <a:sym typeface="Lustria"/>
              </a:endParaRPr>
            </a:p>
          </p:txBody>
        </p:sp>
        <p:grpSp>
          <p:nvGrpSpPr>
            <p:cNvPr id="337" name="Google Shape;337;p29"/>
            <p:cNvGrpSpPr/>
            <p:nvPr/>
          </p:nvGrpSpPr>
          <p:grpSpPr>
            <a:xfrm>
              <a:off x="3940068" y="1979825"/>
              <a:ext cx="4177618" cy="4474143"/>
              <a:chOff x="3940068" y="1979825"/>
              <a:chExt cx="4177618" cy="4474143"/>
            </a:xfrm>
          </p:grpSpPr>
          <p:sp>
            <p:nvSpPr>
              <p:cNvPr id="338" name="Google Shape;338;p29"/>
              <p:cNvSpPr/>
              <p:nvPr/>
            </p:nvSpPr>
            <p:spPr>
              <a:xfrm rot="-701000">
                <a:off x="5328201" y="3664483"/>
                <a:ext cx="2557068" cy="2557068"/>
              </a:xfrm>
              <a:custGeom>
                <a:avLst/>
                <a:gdLst/>
                <a:ahLst/>
                <a:cxnLst/>
                <a:rect l="l" t="t" r="r" b="b"/>
                <a:pathLst>
                  <a:path w="120000" h="120000" extrusionOk="0">
                    <a:moveTo>
                      <a:pt x="54997" y="3973"/>
                    </a:moveTo>
                    <a:lnTo>
                      <a:pt x="54997" y="3973"/>
                    </a:lnTo>
                    <a:cubicBezTo>
                      <a:pt x="78022" y="1917"/>
                      <a:pt x="99960" y="14156"/>
                      <a:pt x="110304" y="34829"/>
                    </a:cubicBezTo>
                    <a:cubicBezTo>
                      <a:pt x="120648" y="55501"/>
                      <a:pt x="117292" y="80397"/>
                      <a:pt x="101843" y="97592"/>
                    </a:cubicBezTo>
                    <a:lnTo>
                      <a:pt x="104410" y="100313"/>
                    </a:lnTo>
                    <a:lnTo>
                      <a:pt x="96668" y="98871"/>
                    </a:lnTo>
                    <a:lnTo>
                      <a:pt x="95403" y="90765"/>
                    </a:lnTo>
                    <a:lnTo>
                      <a:pt x="97968" y="93485"/>
                    </a:lnTo>
                    <a:cubicBezTo>
                      <a:pt x="111673" y="77945"/>
                      <a:pt x="114525" y="55624"/>
                      <a:pt x="105168" y="37138"/>
                    </a:cubicBezTo>
                    <a:cubicBezTo>
                      <a:pt x="95811" y="18652"/>
                      <a:pt x="76135" y="7734"/>
                      <a:pt x="55498" y="9576"/>
                    </a:cubicBezTo>
                    <a:close/>
                  </a:path>
                </a:pathLst>
              </a:custGeom>
              <a:solidFill>
                <a:srgbClr val="ADD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3940068" y="3178210"/>
                <a:ext cx="1857870" cy="1857870"/>
              </a:xfrm>
              <a:custGeom>
                <a:avLst/>
                <a:gdLst/>
                <a:ahLst/>
                <a:cxnLst/>
                <a:rect l="l" t="t" r="r" b="b"/>
                <a:pathLst>
                  <a:path w="120000" h="120000" extrusionOk="0">
                    <a:moveTo>
                      <a:pt x="47348" y="6641"/>
                    </a:moveTo>
                    <a:lnTo>
                      <a:pt x="49134" y="14174"/>
                    </a:lnTo>
                    <a:cubicBezTo>
                      <a:pt x="26517" y="19537"/>
                      <a:pt x="11195" y="40598"/>
                      <a:pt x="13055" y="63768"/>
                    </a:cubicBezTo>
                    <a:lnTo>
                      <a:pt x="18064" y="62671"/>
                    </a:lnTo>
                    <a:lnTo>
                      <a:pt x="10211" y="70899"/>
                    </a:lnTo>
                    <a:lnTo>
                      <a:pt x="417" y="66534"/>
                    </a:lnTo>
                    <a:lnTo>
                      <a:pt x="5431" y="65437"/>
                    </a:lnTo>
                    <a:lnTo>
                      <a:pt x="5431" y="65437"/>
                    </a:lnTo>
                    <a:cubicBezTo>
                      <a:pt x="2709" y="38107"/>
                      <a:pt x="20623" y="12978"/>
                      <a:pt x="47348" y="6641"/>
                    </a:cubicBezTo>
                    <a:close/>
                  </a:path>
                </a:pathLst>
              </a:custGeom>
              <a:solidFill>
                <a:srgbClr val="ADD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9"/>
              <p:cNvSpPr/>
              <p:nvPr/>
            </p:nvSpPr>
            <p:spPr>
              <a:xfrm rot="755875">
                <a:off x="4741270" y="2174164"/>
                <a:ext cx="2003158" cy="2003158"/>
              </a:xfrm>
              <a:custGeom>
                <a:avLst/>
                <a:gdLst/>
                <a:ahLst/>
                <a:cxnLst/>
                <a:rect l="l" t="t" r="r" b="b"/>
                <a:pathLst>
                  <a:path w="120000" h="120000" extrusionOk="0">
                    <a:moveTo>
                      <a:pt x="7241" y="76277"/>
                    </a:moveTo>
                    <a:lnTo>
                      <a:pt x="7241" y="76277"/>
                    </a:lnTo>
                    <a:cubicBezTo>
                      <a:pt x="1479" y="57602"/>
                      <a:pt x="6019" y="37272"/>
                      <a:pt x="19179" y="22822"/>
                    </a:cubicBezTo>
                    <a:lnTo>
                      <a:pt x="16020" y="19256"/>
                    </a:lnTo>
                    <a:lnTo>
                      <a:pt x="25771" y="21357"/>
                    </a:lnTo>
                    <a:lnTo>
                      <a:pt x="27129" y="31797"/>
                    </a:lnTo>
                    <a:lnTo>
                      <a:pt x="23972" y="28233"/>
                    </a:lnTo>
                    <a:lnTo>
                      <a:pt x="23972" y="28233"/>
                    </a:lnTo>
                    <a:cubicBezTo>
                      <a:pt x="12910" y="40780"/>
                      <a:pt x="9171" y="58177"/>
                      <a:pt x="14102" y="74161"/>
                    </a:cubicBezTo>
                    <a:close/>
                  </a:path>
                </a:pathLst>
              </a:custGeom>
              <a:solidFill>
                <a:srgbClr val="ADD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9"/>
              <p:cNvSpPr txBox="1"/>
              <p:nvPr/>
            </p:nvSpPr>
            <p:spPr>
              <a:xfrm>
                <a:off x="5290125" y="2852577"/>
                <a:ext cx="1015626" cy="6008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latin typeface="Lustria"/>
                    <a:ea typeface="Lustria"/>
                    <a:cs typeface="Lustria"/>
                    <a:sym typeface="Lustria"/>
                  </a:rPr>
                  <a:t>Multiple events before age 5</a:t>
                </a:r>
                <a:endParaRPr sz="1600" b="1" dirty="0">
                  <a:latin typeface="Lustria"/>
                  <a:ea typeface="Lustria"/>
                  <a:cs typeface="Lustria"/>
                  <a:sym typeface="Lustria"/>
                </a:endParaRPr>
              </a:p>
            </p:txBody>
          </p:sp>
          <p:sp>
            <p:nvSpPr>
              <p:cNvPr id="342" name="Google Shape;342;p29"/>
              <p:cNvSpPr txBox="1"/>
              <p:nvPr/>
            </p:nvSpPr>
            <p:spPr>
              <a:xfrm>
                <a:off x="4371836" y="3809371"/>
                <a:ext cx="1221115" cy="7789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latin typeface="Lustria"/>
                    <a:ea typeface="Lustria"/>
                    <a:cs typeface="Lustria"/>
                    <a:sym typeface="Lustria"/>
                  </a:rPr>
                  <a:t>Perpetrated from the caregiving system</a:t>
                </a:r>
                <a:endParaRPr sz="1600" b="1" dirty="0">
                  <a:latin typeface="Lustria"/>
                  <a:ea typeface="Lustria"/>
                  <a:cs typeface="Lustria"/>
                  <a:sym typeface="Lustria"/>
                </a:endParaRPr>
              </a:p>
            </p:txBody>
          </p:sp>
          <p:sp>
            <p:nvSpPr>
              <p:cNvPr id="343" name="Google Shape;343;p29"/>
              <p:cNvSpPr txBox="1"/>
              <p:nvPr/>
            </p:nvSpPr>
            <p:spPr>
              <a:xfrm>
                <a:off x="5655795" y="4600493"/>
                <a:ext cx="1570355" cy="7344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latin typeface="Lustria"/>
                    <a:ea typeface="Lustria"/>
                    <a:cs typeface="Lustria"/>
                    <a:sym typeface="Lustria"/>
                  </a:rPr>
                  <a:t>Leads to developmental injuries in 7 domains</a:t>
                </a:r>
                <a:endParaRPr sz="2000" b="1" dirty="0">
                  <a:latin typeface="Lustria"/>
                  <a:ea typeface="Lustria"/>
                  <a:cs typeface="Lustria"/>
                  <a:sym typeface="Lustria"/>
                </a:endParaRPr>
              </a:p>
            </p:txBody>
          </p:sp>
        </p:grpSp>
      </p:grpSp>
      <p:pic>
        <p:nvPicPr>
          <p:cNvPr id="344" name="Google Shape;344;p29" descr="Image result for SAMHSA logo"/>
          <p:cNvPicPr preferRelativeResize="0"/>
          <p:nvPr/>
        </p:nvPicPr>
        <p:blipFill rotWithShape="1">
          <a:blip r:embed="rId4">
            <a:alphaModFix/>
          </a:blip>
          <a:srcRect t="28381" b="26039"/>
          <a:stretch/>
        </p:blipFill>
        <p:spPr>
          <a:xfrm>
            <a:off x="10233115" y="6040609"/>
            <a:ext cx="1783080" cy="625152"/>
          </a:xfrm>
          <a:prstGeom prst="rect">
            <a:avLst/>
          </a:prstGeom>
          <a:noFill/>
          <a:ln>
            <a:noFill/>
          </a:ln>
        </p:spPr>
      </p:pic>
      <p:sp>
        <p:nvSpPr>
          <p:cNvPr id="2" name="Footer Placeholder 1">
            <a:extLst>
              <a:ext uri="{FF2B5EF4-FFF2-40B4-BE49-F238E27FC236}">
                <a16:creationId xmlns:a16="http://schemas.microsoft.com/office/drawing/2014/main" id="{999C939D-0CAE-4469-9C19-96F74C14ABC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69047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212" name="Google Shape;212;p24"/>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grpSp>
        <p:nvGrpSpPr>
          <p:cNvPr id="213" name="Google Shape;213;p24"/>
          <p:cNvGrpSpPr/>
          <p:nvPr/>
        </p:nvGrpSpPr>
        <p:grpSpPr>
          <a:xfrm>
            <a:off x="152400" y="6205955"/>
            <a:ext cx="495301" cy="496031"/>
            <a:chOff x="152400" y="6205955"/>
            <a:chExt cx="495301" cy="496031"/>
          </a:xfrm>
        </p:grpSpPr>
        <p:pic>
          <p:nvPicPr>
            <p:cNvPr id="214" name="Google Shape;214;p24" descr="35[1]"/>
            <p:cNvPicPr preferRelativeResize="0"/>
            <p:nvPr/>
          </p:nvPicPr>
          <p:blipFill rotWithShape="1">
            <a:blip r:embed="rId3">
              <a:alphaModFix/>
            </a:blip>
            <a:srcRect l="11513" t="10632" r="11652" b="9934"/>
            <a:stretch/>
          </p:blipFill>
          <p:spPr>
            <a:xfrm>
              <a:off x="152400" y="6205955"/>
              <a:ext cx="495300" cy="496031"/>
            </a:xfrm>
            <a:prstGeom prst="ellipse">
              <a:avLst/>
            </a:prstGeom>
            <a:noFill/>
            <a:ln>
              <a:noFill/>
            </a:ln>
          </p:spPr>
        </p:pic>
        <p:sp>
          <p:nvSpPr>
            <p:cNvPr id="215" name="Google Shape;215;p24"/>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216" name="Google Shape;216;p24"/>
          <p:cNvSpPr txBox="1"/>
          <p:nvPr/>
        </p:nvSpPr>
        <p:spPr>
          <a:xfrm>
            <a:off x="913795" y="216408"/>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2"/>
              </a:buClr>
              <a:buSzPts val="4590"/>
              <a:buFont typeface="Lustria"/>
              <a:buNone/>
            </a:pPr>
            <a:r>
              <a:rPr lang="en-US" sz="4590" dirty="0">
                <a:latin typeface="Lustria"/>
                <a:ea typeface="Lustria"/>
                <a:cs typeface="Lustria"/>
                <a:sym typeface="Lustria"/>
              </a:rPr>
              <a:t>The Human Brain: Form and Function</a:t>
            </a:r>
            <a:endParaRPr sz="4590" dirty="0">
              <a:latin typeface="Lustria"/>
              <a:ea typeface="Lustria"/>
              <a:cs typeface="Lustria"/>
              <a:sym typeface="Lustria"/>
            </a:endParaRPr>
          </a:p>
        </p:txBody>
      </p:sp>
      <p:grpSp>
        <p:nvGrpSpPr>
          <p:cNvPr id="217" name="Google Shape;217;p24"/>
          <p:cNvGrpSpPr/>
          <p:nvPr/>
        </p:nvGrpSpPr>
        <p:grpSpPr>
          <a:xfrm>
            <a:off x="295275" y="1840646"/>
            <a:ext cx="7048500" cy="3771900"/>
            <a:chOff x="314325" y="1581150"/>
            <a:chExt cx="7048500" cy="3771900"/>
          </a:xfrm>
        </p:grpSpPr>
        <p:sp>
          <p:nvSpPr>
            <p:cNvPr id="218" name="Google Shape;218;p24"/>
            <p:cNvSpPr/>
            <p:nvPr/>
          </p:nvSpPr>
          <p:spPr>
            <a:xfrm>
              <a:off x="314325" y="1581150"/>
              <a:ext cx="7048500" cy="3771900"/>
            </a:xfrm>
            <a:prstGeom prst="roundRect">
              <a:avLst>
                <a:gd name="adj" fmla="val 16667"/>
              </a:avLst>
            </a:prstGeom>
            <a:solidFill>
              <a:schemeClr val="lt1"/>
            </a:solid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pic>
          <p:nvPicPr>
            <p:cNvPr id="219" name="Google Shape;219;p24"/>
            <p:cNvPicPr preferRelativeResize="0"/>
            <p:nvPr/>
          </p:nvPicPr>
          <p:blipFill rotWithShape="1">
            <a:blip r:embed="rId4">
              <a:alphaModFix/>
            </a:blip>
            <a:srcRect/>
            <a:stretch/>
          </p:blipFill>
          <p:spPr>
            <a:xfrm>
              <a:off x="533400" y="1752600"/>
              <a:ext cx="4493538" cy="3383280"/>
            </a:xfrm>
            <a:prstGeom prst="rect">
              <a:avLst/>
            </a:prstGeom>
            <a:noFill/>
            <a:ln>
              <a:noFill/>
            </a:ln>
          </p:spPr>
        </p:pic>
        <p:sp>
          <p:nvSpPr>
            <p:cNvPr id="220" name="Google Shape;220;p24"/>
            <p:cNvSpPr/>
            <p:nvPr/>
          </p:nvSpPr>
          <p:spPr>
            <a:xfrm>
              <a:off x="4954358" y="3324601"/>
              <a:ext cx="1408276" cy="408623"/>
            </a:xfrm>
            <a:prstGeom prst="roundRect">
              <a:avLst>
                <a:gd name="adj" fmla="val 16667"/>
              </a:avLst>
            </a:prstGeom>
            <a:solidFill>
              <a:srgbClr val="E2404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bg1"/>
                  </a:solidFill>
                  <a:latin typeface="Lustria"/>
                  <a:ea typeface="Lustria"/>
                  <a:cs typeface="Lustria"/>
                  <a:sym typeface="Lustria"/>
                </a:rPr>
                <a:t>Survival</a:t>
              </a:r>
              <a:endParaRPr sz="1800" b="1" dirty="0">
                <a:solidFill>
                  <a:schemeClr val="bg1"/>
                </a:solidFill>
                <a:latin typeface="Lustria"/>
                <a:ea typeface="Lustria"/>
                <a:cs typeface="Lustria"/>
                <a:sym typeface="Lustria"/>
              </a:endParaRPr>
            </a:p>
          </p:txBody>
        </p:sp>
        <p:sp>
          <p:nvSpPr>
            <p:cNvPr id="221" name="Google Shape;221;p24"/>
            <p:cNvSpPr/>
            <p:nvPr/>
          </p:nvSpPr>
          <p:spPr>
            <a:xfrm>
              <a:off x="5116974" y="2800189"/>
              <a:ext cx="1408276" cy="408623"/>
            </a:xfrm>
            <a:prstGeom prst="roundRect">
              <a:avLst>
                <a:gd name="adj" fmla="val 16667"/>
              </a:avLst>
            </a:prstGeom>
            <a:solidFill>
              <a:srgbClr val="EFE97A"/>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bg1"/>
                  </a:solidFill>
                  <a:latin typeface="Lustria"/>
                  <a:ea typeface="Lustria"/>
                  <a:cs typeface="Lustria"/>
                  <a:sym typeface="Lustria"/>
                </a:rPr>
                <a:t>Emotional </a:t>
              </a:r>
              <a:endParaRPr sz="1800" b="1" dirty="0">
                <a:solidFill>
                  <a:schemeClr val="bg1"/>
                </a:solidFill>
                <a:latin typeface="Lustria"/>
                <a:ea typeface="Lustria"/>
                <a:cs typeface="Lustria"/>
                <a:sym typeface="Lustria"/>
              </a:endParaRPr>
            </a:p>
          </p:txBody>
        </p:sp>
        <p:sp>
          <p:nvSpPr>
            <p:cNvPr id="222" name="Google Shape;222;p24"/>
            <p:cNvSpPr/>
            <p:nvPr/>
          </p:nvSpPr>
          <p:spPr>
            <a:xfrm>
              <a:off x="4954357" y="2262190"/>
              <a:ext cx="2408467" cy="408623"/>
            </a:xfrm>
            <a:prstGeom prst="roundRect">
              <a:avLst>
                <a:gd name="adj" fmla="val 16667"/>
              </a:avLst>
            </a:prstGeom>
            <a:solidFill>
              <a:srgbClr val="22B49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chemeClr val="bg1"/>
                  </a:solidFill>
                  <a:latin typeface="Lustria"/>
                  <a:ea typeface="Lustria"/>
                  <a:cs typeface="Lustria"/>
                  <a:sym typeface="Lustria"/>
                </a:rPr>
                <a:t>Logic and Reason</a:t>
              </a:r>
              <a:endParaRPr b="1" dirty="0">
                <a:solidFill>
                  <a:schemeClr val="bg1"/>
                </a:solidFill>
                <a:latin typeface="Lustria"/>
                <a:ea typeface="Lustria"/>
                <a:cs typeface="Lustria"/>
                <a:sym typeface="Lustria"/>
              </a:endParaRPr>
            </a:p>
          </p:txBody>
        </p:sp>
      </p:grpSp>
      <p:sp>
        <p:nvSpPr>
          <p:cNvPr id="223" name="Google Shape;223;p24"/>
          <p:cNvSpPr/>
          <p:nvPr/>
        </p:nvSpPr>
        <p:spPr>
          <a:xfrm>
            <a:off x="7562850" y="1397555"/>
            <a:ext cx="4501331" cy="2595165"/>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spcBef>
                <a:spcPts val="0"/>
              </a:spcBef>
              <a:spcAft>
                <a:spcPts val="0"/>
              </a:spcAft>
              <a:buClr>
                <a:schemeClr val="lt1"/>
              </a:buClr>
              <a:buSzPts val="1800"/>
              <a:buFont typeface="Lustria"/>
              <a:buAutoNum type="arabicPeriod"/>
            </a:pPr>
            <a:r>
              <a:rPr lang="en-US" sz="1800" dirty="0">
                <a:latin typeface="Lustria"/>
                <a:ea typeface="Lustria"/>
                <a:cs typeface="Lustria"/>
                <a:sym typeface="Lustria"/>
              </a:rPr>
              <a:t>Three interrelated, interconnected, interdependent “operating systems”…with unique functions and abilities</a:t>
            </a:r>
            <a:endParaRPr dirty="0"/>
          </a:p>
          <a:p>
            <a:pPr marL="228600" marR="0" lvl="0" indent="-228600" algn="l" rtl="0">
              <a:spcBef>
                <a:spcPts val="0"/>
              </a:spcBef>
              <a:spcAft>
                <a:spcPts val="0"/>
              </a:spcAft>
              <a:buClr>
                <a:schemeClr val="lt1"/>
              </a:buClr>
              <a:buSzPts val="1800"/>
              <a:buFont typeface="Lustria"/>
              <a:buAutoNum type="arabicPeriod"/>
            </a:pPr>
            <a:r>
              <a:rPr lang="en-US" sz="1800" dirty="0">
                <a:latin typeface="Lustria"/>
                <a:ea typeface="Lustria"/>
                <a:cs typeface="Lustria"/>
                <a:sym typeface="Lustria"/>
              </a:rPr>
              <a:t>…that work most effectively under conditions of low to moderate </a:t>
            </a:r>
            <a:r>
              <a:rPr lang="en-US" sz="1800" b="1" dirty="0">
                <a:latin typeface="Lustria"/>
                <a:ea typeface="Lustria"/>
                <a:cs typeface="Lustria"/>
                <a:sym typeface="Lustria"/>
              </a:rPr>
              <a:t>stress</a:t>
            </a:r>
            <a:r>
              <a:rPr lang="en-US" sz="1800" dirty="0">
                <a:latin typeface="Lustria"/>
                <a:ea typeface="Lustria"/>
                <a:cs typeface="Lustria"/>
                <a:sym typeface="Lustria"/>
              </a:rPr>
              <a:t>.</a:t>
            </a:r>
          </a:p>
        </p:txBody>
      </p:sp>
    </p:spTree>
    <p:extLst>
      <p:ext uri="{BB962C8B-B14F-4D97-AF65-F5344CB8AC3E}">
        <p14:creationId xmlns:p14="http://schemas.microsoft.com/office/powerpoint/2010/main" val="420799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500"/>
                                        <p:tgtEl>
                                          <p:spTgt spid="22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23">
                                            <p:txEl>
                                              <p:pRg st="0" end="0"/>
                                            </p:txEl>
                                          </p:spTgt>
                                        </p:tgtEl>
                                        <p:attrNameLst>
                                          <p:attrName>style.visibility</p:attrName>
                                        </p:attrNameLst>
                                      </p:cBhvr>
                                      <p:to>
                                        <p:strVal val="visible"/>
                                      </p:to>
                                    </p:set>
                                    <p:anim calcmode="lin" valueType="num">
                                      <p:cBhvr additive="base">
                                        <p:cTn id="10" dur="500"/>
                                        <p:tgtEl>
                                          <p:spTgt spid="223">
                                            <p:txEl>
                                              <p:pRg st="0" end="0"/>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23">
                                            <p:txEl>
                                              <p:pRg st="1" end="1"/>
                                            </p:txEl>
                                          </p:spTgt>
                                        </p:tgtEl>
                                        <p:attrNameLst>
                                          <p:attrName>style.visibility</p:attrName>
                                        </p:attrNameLst>
                                      </p:cBhvr>
                                      <p:to>
                                        <p:strVal val="visible"/>
                                      </p:to>
                                    </p:set>
                                    <p:anim calcmode="lin" valueType="num">
                                      <p:cBhvr additive="base">
                                        <p:cTn id="13" dur="500"/>
                                        <p:tgtEl>
                                          <p:spTgt spid="2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endParaRPr lang="en-US" sz="2400" dirty="0">
              <a:latin typeface="+mn-lt"/>
              <a:cs typeface="Times New Roman" panose="02020603050405020304" pitchFamily="18" charset="0"/>
            </a:endParaRPr>
          </a:p>
          <a:p>
            <a:pPr marL="342900" indent="-342900" algn="l">
              <a:lnSpc>
                <a:spcPct val="150000"/>
              </a:lnSpc>
              <a:spcAft>
                <a:spcPts val="600"/>
              </a:spcAft>
              <a:buFont typeface="+mj-lt"/>
              <a:buAutoNum type="arabicPeriod"/>
            </a:pPr>
            <a:endParaRPr lang="en-US" sz="1600" dirty="0">
              <a:latin typeface="+mn-lt"/>
              <a:cs typeface="Times New Roman" panose="02020603050405020304" pitchFamily="18" charset="0"/>
            </a:endParaRPr>
          </a:p>
        </p:txBody>
      </p:sp>
      <p:pic>
        <p:nvPicPr>
          <p:cNvPr id="9" name="Picture 2" descr="Image result for cogs in a 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0160" y="2225406"/>
            <a:ext cx="2950436" cy="3190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ogs in a brain broken"/>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21995" y="2027104"/>
            <a:ext cx="2983704" cy="3388970"/>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sp>
        <p:nvSpPr>
          <p:cNvPr id="11" name="Oval Callout 10"/>
          <p:cNvSpPr/>
          <p:nvPr/>
        </p:nvSpPr>
        <p:spPr>
          <a:xfrm rot="2566021">
            <a:off x="8438502" y="96334"/>
            <a:ext cx="2132304" cy="2148772"/>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b="1" dirty="0">
                <a:solidFill>
                  <a:prstClr val="black"/>
                </a:solidFill>
                <a:latin typeface="Century Gothic" panose="020B0502020202020204"/>
              </a:rPr>
              <a:t>Erratic</a:t>
            </a:r>
            <a:r>
              <a:rPr lang="en-US" dirty="0">
                <a:solidFill>
                  <a:prstClr val="white"/>
                </a:solidFill>
                <a:latin typeface="Century Gothic" panose="020B0502020202020204"/>
              </a:rPr>
              <a:t> </a:t>
            </a:r>
          </a:p>
        </p:txBody>
      </p:sp>
      <p:sp>
        <p:nvSpPr>
          <p:cNvPr id="14" name="Oval Callout 13"/>
          <p:cNvSpPr/>
          <p:nvPr/>
        </p:nvSpPr>
        <p:spPr>
          <a:xfrm rot="3573745">
            <a:off x="9098725" y="1836073"/>
            <a:ext cx="2098995" cy="2197397"/>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2000" b="1" dirty="0">
                <a:solidFill>
                  <a:prstClr val="black"/>
                </a:solidFill>
                <a:latin typeface="Century Gothic" panose="020B0502020202020204"/>
              </a:rPr>
              <a:t>Sluggish </a:t>
            </a:r>
          </a:p>
        </p:txBody>
      </p:sp>
      <p:sp>
        <p:nvSpPr>
          <p:cNvPr id="15" name="Oval Callout 14"/>
          <p:cNvSpPr/>
          <p:nvPr/>
        </p:nvSpPr>
        <p:spPr>
          <a:xfrm rot="5400000">
            <a:off x="8876724" y="3882439"/>
            <a:ext cx="2142141" cy="2270348"/>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342900" eaLnBrk="1" fontAlgn="auto" hangingPunct="1">
              <a:spcBef>
                <a:spcPts val="0"/>
              </a:spcBef>
              <a:spcAft>
                <a:spcPts val="0"/>
              </a:spcAft>
            </a:pPr>
            <a:r>
              <a:rPr lang="en-US" b="1" dirty="0">
                <a:solidFill>
                  <a:prstClr val="black"/>
                </a:solidFill>
                <a:latin typeface="Century Gothic" panose="020B0502020202020204"/>
              </a:rPr>
              <a:t>Shuts down</a:t>
            </a:r>
          </a:p>
        </p:txBody>
      </p:sp>
      <p:sp>
        <p:nvSpPr>
          <p:cNvPr id="2" name="Title 1"/>
          <p:cNvSpPr>
            <a:spLocks noGrp="1"/>
          </p:cNvSpPr>
          <p:nvPr>
            <p:ph type="title"/>
          </p:nvPr>
        </p:nvSpPr>
        <p:spPr/>
        <p:txBody>
          <a:bodyPr/>
          <a:lstStyle/>
          <a:p>
            <a:r>
              <a:rPr lang="en-US" dirty="0"/>
              <a:t>Trauma as a virus</a:t>
            </a: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74743" y="216407"/>
            <a:ext cx="3381828" cy="5560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buClr>
                <a:schemeClr val="lt1"/>
              </a:buClr>
              <a:buSzPts val="1800"/>
              <a:buFont typeface="Lustria"/>
              <a:buAutoNum type="arabicPeriod"/>
            </a:pPr>
            <a:r>
              <a:rPr lang="en-US" dirty="0">
                <a:latin typeface="Lustria"/>
                <a:ea typeface="Lustria"/>
                <a:cs typeface="Lustria"/>
                <a:sym typeface="Lustria"/>
              </a:rPr>
              <a:t>High levels of stress and </a:t>
            </a:r>
            <a:r>
              <a:rPr lang="en-US" i="1" u="sng" dirty="0">
                <a:latin typeface="Lustria"/>
                <a:ea typeface="Lustria"/>
                <a:cs typeface="Lustria"/>
                <a:sym typeface="Lustria"/>
              </a:rPr>
              <a:t>adversity</a:t>
            </a:r>
            <a:r>
              <a:rPr lang="en-US" dirty="0">
                <a:latin typeface="Lustria"/>
                <a:ea typeface="Lustria"/>
                <a:cs typeface="Lustria"/>
                <a:sym typeface="Lustria"/>
              </a:rPr>
              <a:t> separate and impair the three “operating systems”</a:t>
            </a:r>
            <a:endParaRPr lang="en-US" dirty="0"/>
          </a:p>
          <a:p>
            <a:pPr marL="228600" lvl="0" indent="-228600">
              <a:buClr>
                <a:schemeClr val="lt1"/>
              </a:buClr>
              <a:buSzPts val="1800"/>
              <a:buFont typeface="Lustria"/>
              <a:buAutoNum type="arabicPeriod"/>
            </a:pPr>
            <a:r>
              <a:rPr lang="en-US" dirty="0">
                <a:latin typeface="Lustria"/>
                <a:ea typeface="Lustria"/>
                <a:cs typeface="Lustria"/>
                <a:sym typeface="Lustria"/>
              </a:rPr>
              <a:t>Trauma is like a </a:t>
            </a:r>
            <a:r>
              <a:rPr lang="en-US" u="sng" dirty="0">
                <a:latin typeface="Lustria"/>
                <a:ea typeface="Lustria"/>
                <a:cs typeface="Lustria"/>
                <a:sym typeface="Lustria"/>
              </a:rPr>
              <a:t>virus</a:t>
            </a:r>
            <a:r>
              <a:rPr lang="en-US" dirty="0">
                <a:latin typeface="Lustria"/>
                <a:ea typeface="Lustria"/>
                <a:cs typeface="Lustria"/>
                <a:sym typeface="Lustria"/>
              </a:rPr>
              <a:t> in the operating systems of the brain (Bloom)</a:t>
            </a:r>
            <a:endParaRPr lang="en-US" dirty="0"/>
          </a:p>
          <a:p>
            <a:pPr marL="228600" lvl="0" indent="-228600">
              <a:buClr>
                <a:schemeClr val="lt1"/>
              </a:buClr>
              <a:buSzPts val="1800"/>
              <a:buFont typeface="Lustria"/>
              <a:buAutoNum type="arabicPeriod"/>
            </a:pPr>
            <a:r>
              <a:rPr lang="en-US" dirty="0">
                <a:latin typeface="Lustria"/>
                <a:ea typeface="Lustria"/>
                <a:cs typeface="Lustria"/>
                <a:sym typeface="Lustria"/>
              </a:rPr>
              <a:t>Healing a brain exposed to chronic adversity often requires unique interventions</a:t>
            </a: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1255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normAutofit/>
          </a:bodyPr>
          <a:lstStyle/>
          <a:p>
            <a:r>
              <a:rPr lang="en-US" altLang="en-US" sz="3800" b="1" dirty="0">
                <a:latin typeface="Palatino Linotype" pitchFamily="18" charset="0"/>
                <a:ea typeface="ＭＳ Ｐゴシック" pitchFamily="34" charset="-128"/>
                <a:cs typeface="+mn-cs"/>
              </a:rPr>
              <a:t>Trauma &amp; Brain Development</a:t>
            </a: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315" b="7089"/>
          <a:stretch/>
        </p:blipFill>
        <p:spPr bwMode="auto">
          <a:xfrm>
            <a:off x="4038600" y="762000"/>
            <a:ext cx="38862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rapezoid 4"/>
          <p:cNvSpPr/>
          <p:nvPr/>
        </p:nvSpPr>
        <p:spPr>
          <a:xfrm>
            <a:off x="8839202" y="5562600"/>
            <a:ext cx="914399" cy="1295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pPr>
            <a:endParaRPr lang="en-US" dirty="0">
              <a:solidFill>
                <a:schemeClr val="tx1"/>
              </a:solidFill>
            </a:endParaRPr>
          </a:p>
        </p:txBody>
      </p:sp>
      <p:graphicFrame>
        <p:nvGraphicFramePr>
          <p:cNvPr id="13" name="Diagram 12"/>
          <p:cNvGraphicFramePr/>
          <p:nvPr/>
        </p:nvGraphicFramePr>
        <p:xfrm>
          <a:off x="1828800" y="3733800"/>
          <a:ext cx="3657600" cy="266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5"/>
          <p:cNvGraphicFramePr>
            <a:graphicFrameLocks/>
          </p:cNvGraphicFramePr>
          <p:nvPr/>
        </p:nvGraphicFramePr>
        <p:xfrm>
          <a:off x="6019800" y="3657600"/>
          <a:ext cx="4419600" cy="2590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TextBox 9"/>
          <p:cNvSpPr txBox="1"/>
          <p:nvPr/>
        </p:nvSpPr>
        <p:spPr>
          <a:xfrm>
            <a:off x="2133600" y="3276602"/>
            <a:ext cx="2971800" cy="461665"/>
          </a:xfrm>
          <a:prstGeom prst="rect">
            <a:avLst/>
          </a:prstGeom>
          <a:noFill/>
        </p:spPr>
        <p:txBody>
          <a:bodyPr wrap="square" rtlCol="0">
            <a:spAutoFit/>
          </a:bodyPr>
          <a:lstStyle/>
          <a:p>
            <a:pPr algn="ctr"/>
            <a:r>
              <a:rPr lang="en-US" sz="2400" b="1" dirty="0"/>
              <a:t>Typical Development</a:t>
            </a:r>
          </a:p>
        </p:txBody>
      </p:sp>
      <p:sp>
        <p:nvSpPr>
          <p:cNvPr id="11" name="TextBox 10"/>
          <p:cNvSpPr txBox="1"/>
          <p:nvPr/>
        </p:nvSpPr>
        <p:spPr>
          <a:xfrm>
            <a:off x="6553200" y="3276602"/>
            <a:ext cx="3581400" cy="461665"/>
          </a:xfrm>
          <a:prstGeom prst="rect">
            <a:avLst/>
          </a:prstGeom>
          <a:noFill/>
        </p:spPr>
        <p:txBody>
          <a:bodyPr wrap="square" rtlCol="0">
            <a:spAutoFit/>
          </a:bodyPr>
          <a:lstStyle/>
          <a:p>
            <a:pPr algn="ctr"/>
            <a:r>
              <a:rPr lang="en-US" sz="2400" b="1" dirty="0"/>
              <a:t>Developmental Trauma</a:t>
            </a:r>
          </a:p>
        </p:txBody>
      </p:sp>
      <p:sp>
        <p:nvSpPr>
          <p:cNvPr id="9" name="Rectangle 8"/>
          <p:cNvSpPr/>
          <p:nvPr/>
        </p:nvSpPr>
        <p:spPr>
          <a:xfrm>
            <a:off x="1524000" y="6396336"/>
            <a:ext cx="6075702" cy="461665"/>
          </a:xfrm>
          <a:prstGeom prst="rect">
            <a:avLst/>
          </a:prstGeom>
        </p:spPr>
        <p:txBody>
          <a:bodyPr wrap="none">
            <a:spAutoFit/>
          </a:bodyPr>
          <a:lstStyle/>
          <a:p>
            <a:pPr algn="ctr"/>
            <a:r>
              <a:rPr lang="en-US" sz="1200" dirty="0"/>
              <a:t>WI Department of Public Instruction Trauma-Sensitive Schools Resources</a:t>
            </a:r>
            <a:br>
              <a:rPr lang="en-US" sz="1200" dirty="0"/>
            </a:br>
            <a:r>
              <a:rPr lang="en-US" sz="1200" dirty="0">
                <a:hlinkClick r:id="rId14"/>
              </a:rPr>
              <a:t>http://sspw.dpi.wi.gov/sspw_mhtrauma</a:t>
            </a:r>
            <a:r>
              <a:rPr lang="en-US" sz="1200" dirty="0"/>
              <a:t> Adapted from Holt &amp; Jordan, Ohio Dept. of Education</a:t>
            </a:r>
          </a:p>
        </p:txBody>
      </p:sp>
    </p:spTree>
    <p:extLst>
      <p:ext uri="{BB962C8B-B14F-4D97-AF65-F5344CB8AC3E}">
        <p14:creationId xmlns:p14="http://schemas.microsoft.com/office/powerpoint/2010/main" val="1695943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395A-A21D-4EDA-9DA5-E5841AEED212}"/>
              </a:ext>
            </a:extLst>
          </p:cNvPr>
          <p:cNvSpPr>
            <a:spLocks noGrp="1"/>
          </p:cNvSpPr>
          <p:nvPr>
            <p:ph type="title"/>
          </p:nvPr>
        </p:nvSpPr>
        <p:spPr>
          <a:xfrm>
            <a:off x="838200" y="365125"/>
            <a:ext cx="10515600" cy="1325563"/>
          </a:xfrm>
        </p:spPr>
        <p:txBody>
          <a:bodyPr/>
          <a:lstStyle/>
          <a:p>
            <a:r>
              <a:rPr lang="en-US" dirty="0"/>
              <a:t>Patterns of Stress Activation   </a:t>
            </a:r>
          </a:p>
        </p:txBody>
      </p:sp>
      <p:sp>
        <p:nvSpPr>
          <p:cNvPr id="4" name="Footer Placeholder 3">
            <a:extLst>
              <a:ext uri="{FF2B5EF4-FFF2-40B4-BE49-F238E27FC236}">
                <a16:creationId xmlns:a16="http://schemas.microsoft.com/office/drawing/2014/main" id="{894F977D-8F2C-494D-9282-D666F0E9596F}"/>
              </a:ext>
            </a:extLst>
          </p:cNvPr>
          <p:cNvSpPr>
            <a:spLocks noGrp="1"/>
          </p:cNvSpPr>
          <p:nvPr>
            <p:ph type="ftr" sz="quarter" idx="11"/>
          </p:nvPr>
        </p:nvSpPr>
        <p:spPr/>
        <p:txBody>
          <a:bodyPr/>
          <a:lstStyle/>
          <a:p>
            <a:r>
              <a:rPr lang="en-US" dirty="0"/>
              <a:t>Bruce Perry</a:t>
            </a:r>
          </a:p>
        </p:txBody>
      </p:sp>
      <p:pic>
        <p:nvPicPr>
          <p:cNvPr id="2050" name="Picture 2" descr="1. Patterns of Stress &amp; Resilience: Neurosequential Network Stress &amp; Trauma  Series - YouTube">
            <a:extLst>
              <a:ext uri="{FF2B5EF4-FFF2-40B4-BE49-F238E27FC236}">
                <a16:creationId xmlns:a16="http://schemas.microsoft.com/office/drawing/2014/main" id="{35EB6A9F-84F7-46E2-8655-3216546F74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3535" y="1690688"/>
            <a:ext cx="9210501" cy="466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762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eaLnBrk="1" fontAlgn="auto" hangingPunct="1">
              <a:spcAft>
                <a:spcPts val="0"/>
              </a:spcAft>
              <a:defRPr/>
            </a:pPr>
            <a:r>
              <a:t>“Trauma is not a story of what happened to you a long time ago, it is what is in your body.”</a:t>
            </a:r>
          </a:p>
        </p:txBody>
      </p:sp>
      <p:sp>
        <p:nvSpPr>
          <p:cNvPr id="6" name="Subtitle 5"/>
          <p:cNvSpPr>
            <a:spLocks noGrp="1"/>
          </p:cNvSpPr>
          <p:nvPr>
            <p:ph type="subTitle" idx="1"/>
          </p:nvPr>
        </p:nvSpPr>
        <p:spPr/>
        <p:txBody>
          <a:bodyPr rtlCol="0">
            <a:normAutofit/>
          </a:bodyPr>
          <a:lstStyle/>
          <a:p>
            <a:pPr eaLnBrk="1" fontAlgn="auto" hangingPunct="1">
              <a:spcAft>
                <a:spcPts val="0"/>
              </a:spcAft>
              <a:defRPr/>
            </a:pPr>
            <a:r>
              <a:rPr lang="en-US" dirty="0"/>
              <a:t>Bessel van der </a:t>
            </a:r>
            <a:r>
              <a:rPr lang="en-US"/>
              <a:t>Kolk</a:t>
            </a:r>
          </a:p>
        </p:txBody>
      </p:sp>
      <p:sp>
        <p:nvSpPr>
          <p:cNvPr id="2" name="Footer Placeholder 1"/>
          <p:cNvSpPr>
            <a:spLocks noGrp="1"/>
          </p:cNvSpPr>
          <p:nvPr>
            <p:ph type="ftr" sz="quarter" idx="11"/>
          </p:nvPr>
        </p:nvSpPr>
        <p:spPr/>
        <p:txBody>
          <a:bodyPr/>
          <a:lstStyle/>
          <a:p>
            <a:r>
              <a:rPr lang="en-US"/>
              <a:t>NFI Vermont.  All rights reserved c 2017</a:t>
            </a:r>
          </a:p>
        </p:txBody>
      </p:sp>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1" y="6105526"/>
            <a:ext cx="10287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721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ECC74D-CD2E-4275-AB2C-7B724EEB5F57}"/>
              </a:ext>
            </a:extLst>
          </p:cNvPr>
          <p:cNvSpPr>
            <a:spLocks noGrp="1"/>
          </p:cNvSpPr>
          <p:nvPr>
            <p:ph type="title"/>
          </p:nvPr>
        </p:nvSpPr>
        <p:spPr/>
        <p:txBody>
          <a:bodyPr/>
          <a:lstStyle/>
          <a:p>
            <a:r>
              <a:rPr lang="en-US" dirty="0"/>
              <a:t>Intervention Considerations</a:t>
            </a:r>
          </a:p>
        </p:txBody>
      </p:sp>
      <p:sp>
        <p:nvSpPr>
          <p:cNvPr id="5" name="Text Placeholder 4">
            <a:extLst>
              <a:ext uri="{FF2B5EF4-FFF2-40B4-BE49-F238E27FC236}">
                <a16:creationId xmlns:a16="http://schemas.microsoft.com/office/drawing/2014/main" id="{AF19D6C9-4957-4269-B203-411F5B381195}"/>
              </a:ext>
            </a:extLst>
          </p:cNvPr>
          <p:cNvSpPr>
            <a:spLocks noGrp="1"/>
          </p:cNvSpPr>
          <p:nvPr>
            <p:ph type="body" idx="1"/>
          </p:nvPr>
        </p:nvSpPr>
        <p:spPr/>
        <p:txBody>
          <a:bodyPr/>
          <a:lstStyle/>
          <a:p>
            <a:r>
              <a:rPr lang="en-US" dirty="0"/>
              <a:t>Intervention inventory and crosswalk</a:t>
            </a:r>
          </a:p>
        </p:txBody>
      </p:sp>
    </p:spTree>
    <p:extLst>
      <p:ext uri="{BB962C8B-B14F-4D97-AF65-F5344CB8AC3E}">
        <p14:creationId xmlns:p14="http://schemas.microsoft.com/office/powerpoint/2010/main" val="1656002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DF44-194B-4BED-B3BA-ECA1B52B6E48}"/>
              </a:ext>
            </a:extLst>
          </p:cNvPr>
          <p:cNvSpPr>
            <a:spLocks noGrp="1"/>
          </p:cNvSpPr>
          <p:nvPr>
            <p:ph type="title"/>
          </p:nvPr>
        </p:nvSpPr>
        <p:spPr/>
        <p:txBody>
          <a:bodyPr/>
          <a:lstStyle/>
          <a:p>
            <a:r>
              <a:rPr lang="en-US" dirty="0"/>
              <a:t>Data informed decisions for effective interventions</a:t>
            </a:r>
          </a:p>
        </p:txBody>
      </p:sp>
      <p:pic>
        <p:nvPicPr>
          <p:cNvPr id="5" name="Content Placeholder 4">
            <a:extLst>
              <a:ext uri="{FF2B5EF4-FFF2-40B4-BE49-F238E27FC236}">
                <a16:creationId xmlns:a16="http://schemas.microsoft.com/office/drawing/2014/main" id="{B86913A3-6495-4353-8942-C316310A1A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10515600" cy="4351338"/>
          </a:xfrm>
        </p:spPr>
      </p:pic>
      <p:sp>
        <p:nvSpPr>
          <p:cNvPr id="7" name="TextBox 6">
            <a:extLst>
              <a:ext uri="{FF2B5EF4-FFF2-40B4-BE49-F238E27FC236}">
                <a16:creationId xmlns:a16="http://schemas.microsoft.com/office/drawing/2014/main" id="{5B1707F3-84B2-40F2-BC68-CEA007BEC453}"/>
              </a:ext>
            </a:extLst>
          </p:cNvPr>
          <p:cNvSpPr txBox="1"/>
          <p:nvPr/>
        </p:nvSpPr>
        <p:spPr>
          <a:xfrm rot="21434436">
            <a:off x="3524433" y="1842923"/>
            <a:ext cx="4023360" cy="369332"/>
          </a:xfrm>
          <a:prstGeom prst="rect">
            <a:avLst/>
          </a:prstGeom>
          <a:solidFill>
            <a:schemeClr val="accent4">
              <a:lumMod val="60000"/>
              <a:lumOff val="40000"/>
            </a:schemeClr>
          </a:solidFill>
        </p:spPr>
        <p:txBody>
          <a:bodyPr wrap="square" rtlCol="0">
            <a:spAutoFit/>
          </a:bodyPr>
          <a:lstStyle/>
          <a:p>
            <a:endParaRPr lang="en-US" dirty="0"/>
          </a:p>
        </p:txBody>
      </p:sp>
      <p:sp>
        <p:nvSpPr>
          <p:cNvPr id="8" name="Footer Placeholder 7">
            <a:extLst>
              <a:ext uri="{FF2B5EF4-FFF2-40B4-BE49-F238E27FC236}">
                <a16:creationId xmlns:a16="http://schemas.microsoft.com/office/drawing/2014/main" id="{FF48BD27-491D-471D-B7B3-CDCCEBA12378}"/>
              </a:ext>
            </a:extLst>
          </p:cNvPr>
          <p:cNvSpPr>
            <a:spLocks noGrp="1"/>
          </p:cNvSpPr>
          <p:nvPr>
            <p:ph type="ftr" sz="quarter" idx="11"/>
          </p:nvPr>
        </p:nvSpPr>
        <p:spPr/>
        <p:txBody>
          <a:bodyPr/>
          <a:lstStyle/>
          <a:p>
            <a:r>
              <a:rPr lang="en-US"/>
              <a:t>George Sugai, MTSS, 2020</a:t>
            </a:r>
            <a:endParaRPr lang="en-US" dirty="0"/>
          </a:p>
        </p:txBody>
      </p:sp>
    </p:spTree>
    <p:extLst>
      <p:ext uri="{BB962C8B-B14F-4D97-AF65-F5344CB8AC3E}">
        <p14:creationId xmlns:p14="http://schemas.microsoft.com/office/powerpoint/2010/main" val="977512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BB6B0-90BB-4214-BE65-F63E9402D7EB}"/>
              </a:ext>
            </a:extLst>
          </p:cNvPr>
          <p:cNvSpPr>
            <a:spLocks noGrp="1"/>
          </p:cNvSpPr>
          <p:nvPr>
            <p:ph type="title"/>
          </p:nvPr>
        </p:nvSpPr>
        <p:spPr/>
        <p:txBody>
          <a:bodyPr/>
          <a:lstStyle/>
          <a:p>
            <a:r>
              <a:rPr lang="en-US" dirty="0"/>
              <a:t>Layered Daily Progress Report (DPR)</a:t>
            </a:r>
          </a:p>
        </p:txBody>
      </p:sp>
      <p:pic>
        <p:nvPicPr>
          <p:cNvPr id="4" name="Content Placeholder 3">
            <a:extLst>
              <a:ext uri="{FF2B5EF4-FFF2-40B4-BE49-F238E27FC236}">
                <a16:creationId xmlns:a16="http://schemas.microsoft.com/office/drawing/2014/main" id="{6F7ACB42-0128-4D3C-8533-E60873043C94}"/>
              </a:ext>
            </a:extLst>
          </p:cNvPr>
          <p:cNvPicPr>
            <a:picLocks noGrp="1" noChangeAspect="1"/>
          </p:cNvPicPr>
          <p:nvPr>
            <p:ph idx="1"/>
          </p:nvPr>
        </p:nvPicPr>
        <p:blipFill>
          <a:blip r:embed="rId3"/>
          <a:stretch>
            <a:fillRect/>
          </a:stretch>
        </p:blipFill>
        <p:spPr>
          <a:xfrm>
            <a:off x="1463040" y="1885072"/>
            <a:ext cx="9890759" cy="4332848"/>
          </a:xfrm>
          <a:prstGeom prst="rect">
            <a:avLst/>
          </a:prstGeom>
        </p:spPr>
      </p:pic>
    </p:spTree>
    <p:extLst>
      <p:ext uri="{BB962C8B-B14F-4D97-AF65-F5344CB8AC3E}">
        <p14:creationId xmlns:p14="http://schemas.microsoft.com/office/powerpoint/2010/main" val="202961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1377-A085-44CD-8FA2-77B000FA7A42}"/>
              </a:ext>
            </a:extLst>
          </p:cNvPr>
          <p:cNvSpPr>
            <a:spLocks noGrp="1"/>
          </p:cNvSpPr>
          <p:nvPr>
            <p:ph type="title"/>
          </p:nvPr>
        </p:nvSpPr>
        <p:spPr/>
        <p:txBody>
          <a:bodyPr/>
          <a:lstStyle/>
          <a:p>
            <a:r>
              <a:rPr lang="en-US" dirty="0"/>
              <a:t>Taking care of ourselves and each other</a:t>
            </a:r>
          </a:p>
        </p:txBody>
      </p:sp>
      <p:sp>
        <p:nvSpPr>
          <p:cNvPr id="4" name="Text Placeholder 3">
            <a:extLst>
              <a:ext uri="{FF2B5EF4-FFF2-40B4-BE49-F238E27FC236}">
                <a16:creationId xmlns:a16="http://schemas.microsoft.com/office/drawing/2014/main" id="{1D67200D-4729-413B-B2F5-D2C50A98E0EA}"/>
              </a:ext>
            </a:extLst>
          </p:cNvPr>
          <p:cNvSpPr>
            <a:spLocks noGrp="1"/>
          </p:cNvSpPr>
          <p:nvPr>
            <p:ph type="body" idx="1"/>
          </p:nvPr>
        </p:nvSpPr>
        <p:spPr/>
        <p:txBody>
          <a:bodyPr/>
          <a:lstStyle/>
          <a:p>
            <a:r>
              <a:rPr lang="en-US" dirty="0">
                <a:solidFill>
                  <a:schemeClr val="tx1"/>
                </a:solidFill>
              </a:rPr>
              <a:t>Self-compassion, systems response and the contagion of stress</a:t>
            </a:r>
          </a:p>
        </p:txBody>
      </p:sp>
    </p:spTree>
    <p:extLst>
      <p:ext uri="{BB962C8B-B14F-4D97-AF65-F5344CB8AC3E}">
        <p14:creationId xmlns:p14="http://schemas.microsoft.com/office/powerpoint/2010/main" val="2478573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D202-F057-44BD-89B8-7085C4CDBEB3}"/>
              </a:ext>
            </a:extLst>
          </p:cNvPr>
          <p:cNvSpPr>
            <a:spLocks noGrp="1"/>
          </p:cNvSpPr>
          <p:nvPr>
            <p:ph type="title"/>
          </p:nvPr>
        </p:nvSpPr>
        <p:spPr/>
        <p:txBody>
          <a:bodyPr/>
          <a:lstStyle/>
          <a:p>
            <a:pPr algn="ctr"/>
            <a:r>
              <a:rPr lang="en-US" dirty="0"/>
              <a:t>PBIS Matrix with Trauma-Responsive Elements</a:t>
            </a:r>
          </a:p>
        </p:txBody>
      </p:sp>
      <p:pic>
        <p:nvPicPr>
          <p:cNvPr id="4" name="Content Placeholder 3">
            <a:extLst>
              <a:ext uri="{FF2B5EF4-FFF2-40B4-BE49-F238E27FC236}">
                <a16:creationId xmlns:a16="http://schemas.microsoft.com/office/drawing/2014/main" id="{308F117B-EB07-40FE-AFC6-E5F19BEA0ABE}"/>
              </a:ext>
            </a:extLst>
          </p:cNvPr>
          <p:cNvPicPr>
            <a:picLocks noGrp="1" noChangeAspect="1"/>
          </p:cNvPicPr>
          <p:nvPr>
            <p:ph idx="1"/>
          </p:nvPr>
        </p:nvPicPr>
        <p:blipFill>
          <a:blip r:embed="rId3"/>
          <a:stretch>
            <a:fillRect/>
          </a:stretch>
        </p:blipFill>
        <p:spPr>
          <a:xfrm>
            <a:off x="1463040" y="1899138"/>
            <a:ext cx="9777046" cy="4593737"/>
          </a:xfrm>
          <a:prstGeom prst="rect">
            <a:avLst/>
          </a:prstGeom>
        </p:spPr>
      </p:pic>
      <p:sp>
        <p:nvSpPr>
          <p:cNvPr id="5" name="Oval 4">
            <a:extLst>
              <a:ext uri="{FF2B5EF4-FFF2-40B4-BE49-F238E27FC236}">
                <a16:creationId xmlns:a16="http://schemas.microsoft.com/office/drawing/2014/main" id="{502DA9F5-57EA-4001-A2E7-DBB3F12535B3}"/>
              </a:ext>
            </a:extLst>
          </p:cNvPr>
          <p:cNvSpPr/>
          <p:nvPr/>
        </p:nvSpPr>
        <p:spPr>
          <a:xfrm>
            <a:off x="9355015" y="1294228"/>
            <a:ext cx="2011680" cy="519864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370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92A7-11DF-4EF4-A80B-EF3A3F8CA053}"/>
              </a:ext>
            </a:extLst>
          </p:cNvPr>
          <p:cNvSpPr>
            <a:spLocks noGrp="1"/>
          </p:cNvSpPr>
          <p:nvPr>
            <p:ph type="title"/>
          </p:nvPr>
        </p:nvSpPr>
        <p:spPr/>
        <p:txBody>
          <a:bodyPr/>
          <a:lstStyle/>
          <a:p>
            <a:r>
              <a:rPr lang="en-US" dirty="0"/>
              <a:t>Bottom up or Top Down</a:t>
            </a:r>
          </a:p>
        </p:txBody>
      </p:sp>
      <p:pic>
        <p:nvPicPr>
          <p:cNvPr id="1026" name="Picture 2" descr="Brain Based Approaches to help Clients After Trauma Infographic">
            <a:extLst>
              <a:ext uri="{FF2B5EF4-FFF2-40B4-BE49-F238E27FC236}">
                <a16:creationId xmlns:a16="http://schemas.microsoft.com/office/drawing/2014/main" id="{F6FD6476-9501-40F4-9CD2-2979E4BA1E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0498" y="1825625"/>
            <a:ext cx="1000330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062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E5F6-6882-415A-B0E5-D6CDF28B3BBA}"/>
              </a:ext>
            </a:extLst>
          </p:cNvPr>
          <p:cNvSpPr>
            <a:spLocks noGrp="1"/>
          </p:cNvSpPr>
          <p:nvPr>
            <p:ph type="title"/>
          </p:nvPr>
        </p:nvSpPr>
        <p:spPr/>
        <p:txBody>
          <a:bodyPr/>
          <a:lstStyle/>
          <a:p>
            <a:r>
              <a:rPr lang="en-US" dirty="0"/>
              <a:t>Upstream Interventions (universal)</a:t>
            </a:r>
          </a:p>
        </p:txBody>
      </p:sp>
      <p:pic>
        <p:nvPicPr>
          <p:cNvPr id="1026" name="Picture 2" descr="When “Upstream” Public Health Efforts Fall Short | by Human Impact Partners  | Medium">
            <a:extLst>
              <a:ext uri="{FF2B5EF4-FFF2-40B4-BE49-F238E27FC236}">
                <a16:creationId xmlns:a16="http://schemas.microsoft.com/office/drawing/2014/main" id="{5214BF83-02B1-491C-B395-D77CBA2934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3383" y="2011680"/>
            <a:ext cx="10650417" cy="422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706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8B79-CAD5-43DD-BECB-23AA6A49CCF4}"/>
              </a:ext>
            </a:extLst>
          </p:cNvPr>
          <p:cNvSpPr>
            <a:spLocks noGrp="1"/>
          </p:cNvSpPr>
          <p:nvPr>
            <p:ph type="title"/>
          </p:nvPr>
        </p:nvSpPr>
        <p:spPr/>
        <p:txBody>
          <a:bodyPr/>
          <a:lstStyle/>
          <a:p>
            <a:pPr algn="ctr"/>
            <a:r>
              <a:rPr lang="en-US" b="1" dirty="0"/>
              <a:t>SEL = Upstream intervention</a:t>
            </a:r>
          </a:p>
        </p:txBody>
      </p:sp>
      <p:sp>
        <p:nvSpPr>
          <p:cNvPr id="3" name="Content Placeholder 2">
            <a:extLst>
              <a:ext uri="{FF2B5EF4-FFF2-40B4-BE49-F238E27FC236}">
                <a16:creationId xmlns:a16="http://schemas.microsoft.com/office/drawing/2014/main" id="{CD445ECB-4425-42FA-A687-C2C8566E0D69}"/>
              </a:ext>
            </a:extLst>
          </p:cNvPr>
          <p:cNvSpPr>
            <a:spLocks noGrp="1"/>
          </p:cNvSpPr>
          <p:nvPr>
            <p:ph idx="1"/>
          </p:nvPr>
        </p:nvSpPr>
        <p:spPr/>
        <p:txBody>
          <a:bodyPr/>
          <a:lstStyle/>
          <a:p>
            <a:pPr marL="0" indent="0" algn="ctr">
              <a:buNone/>
            </a:pPr>
            <a:r>
              <a:rPr lang="en-US" dirty="0"/>
              <a:t>SEL not only helps to prevent internalizing and externalizing problems but also increases positive social attitudes and prosocial behavior as well as academic achievement.</a:t>
            </a:r>
          </a:p>
          <a:p>
            <a:endParaRPr lang="en-US" dirty="0"/>
          </a:p>
        </p:txBody>
      </p:sp>
      <p:sp>
        <p:nvSpPr>
          <p:cNvPr id="4" name="Footer Placeholder 3">
            <a:extLst>
              <a:ext uri="{FF2B5EF4-FFF2-40B4-BE49-F238E27FC236}">
                <a16:creationId xmlns:a16="http://schemas.microsoft.com/office/drawing/2014/main" id="{E833C1CB-BBD5-4624-A60E-063B1A61C250}"/>
              </a:ext>
            </a:extLst>
          </p:cNvPr>
          <p:cNvSpPr>
            <a:spLocks noGrp="1"/>
          </p:cNvSpPr>
          <p:nvPr>
            <p:ph type="ftr" sz="quarter" idx="11"/>
          </p:nvPr>
        </p:nvSpPr>
        <p:spPr/>
        <p:txBody>
          <a:bodyPr/>
          <a:lstStyle/>
          <a:p>
            <a:r>
              <a:rPr lang="en-US"/>
              <a:t>Taylor et al., 2017</a:t>
            </a:r>
            <a:endParaRPr lang="en-US" dirty="0"/>
          </a:p>
        </p:txBody>
      </p:sp>
    </p:spTree>
    <p:extLst>
      <p:ext uri="{BB962C8B-B14F-4D97-AF65-F5344CB8AC3E}">
        <p14:creationId xmlns:p14="http://schemas.microsoft.com/office/powerpoint/2010/main" val="1087890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7972E-AB06-4009-B1D3-5E83B6335D63}"/>
              </a:ext>
            </a:extLst>
          </p:cNvPr>
          <p:cNvSpPr>
            <a:spLocks noGrp="1"/>
          </p:cNvSpPr>
          <p:nvPr>
            <p:ph type="title"/>
          </p:nvPr>
        </p:nvSpPr>
        <p:spPr>
          <a:solidFill>
            <a:schemeClr val="accent6"/>
          </a:solidFill>
        </p:spPr>
        <p:txBody>
          <a:bodyPr/>
          <a:lstStyle/>
          <a:p>
            <a:r>
              <a:rPr lang="en-US" dirty="0"/>
              <a:t>Upstream interventions (universal)</a:t>
            </a:r>
          </a:p>
        </p:txBody>
      </p:sp>
      <p:sp>
        <p:nvSpPr>
          <p:cNvPr id="3" name="Content Placeholder 2">
            <a:extLst>
              <a:ext uri="{FF2B5EF4-FFF2-40B4-BE49-F238E27FC236}">
                <a16:creationId xmlns:a16="http://schemas.microsoft.com/office/drawing/2014/main" id="{52B100A0-5515-4AD2-BEB1-BB38D7A43C1A}"/>
              </a:ext>
            </a:extLst>
          </p:cNvPr>
          <p:cNvSpPr>
            <a:spLocks noGrp="1"/>
          </p:cNvSpPr>
          <p:nvPr>
            <p:ph sz="half" idx="1"/>
          </p:nvPr>
        </p:nvSpPr>
        <p:spPr/>
        <p:txBody>
          <a:bodyPr>
            <a:normAutofit fontScale="92500" lnSpcReduction="20000"/>
          </a:bodyPr>
          <a:lstStyle/>
          <a:p>
            <a:r>
              <a:rPr lang="en-US" dirty="0"/>
              <a:t>Lighting</a:t>
            </a:r>
          </a:p>
          <a:p>
            <a:r>
              <a:rPr lang="en-US" dirty="0"/>
              <a:t>Greetings and relational deposits</a:t>
            </a:r>
          </a:p>
          <a:p>
            <a:r>
              <a:rPr lang="en-US" dirty="0"/>
              <a:t>Non-contingent movement breaks</a:t>
            </a:r>
          </a:p>
          <a:p>
            <a:r>
              <a:rPr lang="en-US" dirty="0"/>
              <a:t>Alternative seating opportunities</a:t>
            </a:r>
          </a:p>
          <a:p>
            <a:r>
              <a:rPr lang="en-US" dirty="0"/>
              <a:t>PBIS</a:t>
            </a:r>
          </a:p>
          <a:p>
            <a:r>
              <a:rPr lang="en-US" dirty="0"/>
              <a:t>Manipulatives</a:t>
            </a:r>
          </a:p>
          <a:p>
            <a:r>
              <a:rPr lang="en-US" dirty="0"/>
              <a:t>Non-verbal communication</a:t>
            </a:r>
          </a:p>
          <a:p>
            <a:r>
              <a:rPr lang="en-US" dirty="0"/>
              <a:t>OT activities </a:t>
            </a:r>
          </a:p>
          <a:p>
            <a:r>
              <a:rPr lang="en-US" dirty="0"/>
              <a:t>Consistency and predictability</a:t>
            </a:r>
          </a:p>
          <a:p>
            <a:r>
              <a:rPr lang="en-US" dirty="0"/>
              <a:t>Matching affect</a:t>
            </a:r>
          </a:p>
        </p:txBody>
      </p:sp>
      <p:sp>
        <p:nvSpPr>
          <p:cNvPr id="4" name="Content Placeholder 3">
            <a:extLst>
              <a:ext uri="{FF2B5EF4-FFF2-40B4-BE49-F238E27FC236}">
                <a16:creationId xmlns:a16="http://schemas.microsoft.com/office/drawing/2014/main" id="{028F9E25-EC13-45C7-9E4C-374DAAE13E99}"/>
              </a:ext>
            </a:extLst>
          </p:cNvPr>
          <p:cNvSpPr>
            <a:spLocks noGrp="1"/>
          </p:cNvSpPr>
          <p:nvPr>
            <p:ph sz="half" idx="2"/>
          </p:nvPr>
        </p:nvSpPr>
        <p:spPr/>
        <p:txBody>
          <a:bodyPr>
            <a:normAutofit fontScale="92500" lnSpcReduction="20000"/>
          </a:bodyPr>
          <a:lstStyle/>
          <a:p>
            <a:r>
              <a:rPr lang="en-US" dirty="0"/>
              <a:t>OTR</a:t>
            </a:r>
          </a:p>
          <a:p>
            <a:r>
              <a:rPr lang="en-US" dirty="0"/>
              <a:t>Lycra</a:t>
            </a:r>
          </a:p>
          <a:p>
            <a:r>
              <a:rPr lang="en-US" dirty="0"/>
              <a:t>Visual noise</a:t>
            </a:r>
          </a:p>
          <a:p>
            <a:r>
              <a:rPr lang="en-US" dirty="0"/>
              <a:t>Wall color</a:t>
            </a:r>
          </a:p>
          <a:p>
            <a:r>
              <a:rPr lang="en-US" dirty="0"/>
              <a:t>Stop and name</a:t>
            </a:r>
          </a:p>
          <a:p>
            <a:r>
              <a:rPr lang="en-US" dirty="0"/>
              <a:t>Community building circles</a:t>
            </a:r>
          </a:p>
          <a:p>
            <a:r>
              <a:rPr lang="en-US" dirty="0"/>
              <a:t>Mindfulness movements</a:t>
            </a:r>
          </a:p>
          <a:p>
            <a:r>
              <a:rPr lang="en-US" dirty="0"/>
              <a:t>Yoga</a:t>
            </a:r>
          </a:p>
          <a:p>
            <a:r>
              <a:rPr lang="en-US" dirty="0"/>
              <a:t>Prompting and pre-corrections</a:t>
            </a:r>
          </a:p>
          <a:p>
            <a:r>
              <a:rPr lang="en-US" dirty="0"/>
              <a:t>Wellness and reflective practices</a:t>
            </a:r>
          </a:p>
        </p:txBody>
      </p:sp>
      <p:sp>
        <p:nvSpPr>
          <p:cNvPr id="7" name="Footer Placeholder 6">
            <a:extLst>
              <a:ext uri="{FF2B5EF4-FFF2-40B4-BE49-F238E27FC236}">
                <a16:creationId xmlns:a16="http://schemas.microsoft.com/office/drawing/2014/main" id="{34DEB1BB-2B29-439B-91F8-DDA8F8279769}"/>
              </a:ext>
            </a:extLst>
          </p:cNvPr>
          <p:cNvSpPr>
            <a:spLocks noGrp="1"/>
          </p:cNvSpPr>
          <p:nvPr>
            <p:ph type="ftr" sz="quarter" idx="11"/>
          </p:nvPr>
        </p:nvSpPr>
        <p:spPr>
          <a:xfrm>
            <a:off x="4038600" y="5922498"/>
            <a:ext cx="2868637" cy="798977"/>
          </a:xfrm>
        </p:spPr>
        <p:txBody>
          <a:bodyPr/>
          <a:lstStyle/>
          <a:p>
            <a:r>
              <a:rPr lang="en-US" sz="1400" b="1" dirty="0">
                <a:solidFill>
                  <a:schemeClr val="tx1"/>
                </a:solidFill>
              </a:rPr>
              <a:t>Policy Institute, Helping Traumatized Children Trauma Learning Learn</a:t>
            </a:r>
          </a:p>
        </p:txBody>
      </p:sp>
      <p:pic>
        <p:nvPicPr>
          <p:cNvPr id="5" name="Content Placeholder 3">
            <a:extLst>
              <a:ext uri="{FF2B5EF4-FFF2-40B4-BE49-F238E27FC236}">
                <a16:creationId xmlns:a16="http://schemas.microsoft.com/office/drawing/2014/main" id="{DB6662C5-F0D2-4CC3-AD1A-5E481100AE86}"/>
              </a:ext>
            </a:extLst>
          </p:cNvPr>
          <p:cNvPicPr>
            <a:picLocks noChangeAspect="1"/>
          </p:cNvPicPr>
          <p:nvPr/>
        </p:nvPicPr>
        <p:blipFill>
          <a:blip r:embed="rId3"/>
          <a:stretch>
            <a:fillRect/>
          </a:stretch>
        </p:blipFill>
        <p:spPr>
          <a:xfrm>
            <a:off x="606083" y="1472334"/>
            <a:ext cx="10979834" cy="4802186"/>
          </a:xfrm>
          <a:prstGeom prst="rect">
            <a:avLst/>
          </a:prstGeom>
        </p:spPr>
      </p:pic>
      <p:sp>
        <p:nvSpPr>
          <p:cNvPr id="6" name="TextBox 5">
            <a:extLst>
              <a:ext uri="{FF2B5EF4-FFF2-40B4-BE49-F238E27FC236}">
                <a16:creationId xmlns:a16="http://schemas.microsoft.com/office/drawing/2014/main" id="{58793799-C63A-444A-A4BB-111DB89433B3}"/>
              </a:ext>
            </a:extLst>
          </p:cNvPr>
          <p:cNvSpPr txBox="1"/>
          <p:nvPr/>
        </p:nvSpPr>
        <p:spPr>
          <a:xfrm>
            <a:off x="7399606" y="6020972"/>
            <a:ext cx="3024554" cy="646331"/>
          </a:xfrm>
          <a:prstGeom prst="rect">
            <a:avLst/>
          </a:prstGeom>
          <a:noFill/>
        </p:spPr>
        <p:txBody>
          <a:bodyPr wrap="square" rtlCol="0">
            <a:spAutoFit/>
          </a:bodyPr>
          <a:lstStyle/>
          <a:p>
            <a:r>
              <a:rPr lang="en-US" b="1" i="1" dirty="0">
                <a:hlinkClick r:id="rId4"/>
              </a:rPr>
              <a:t>Source:  </a:t>
            </a:r>
            <a:r>
              <a:rPr lang="en-US" b="1" i="1" u="sng" dirty="0">
                <a:hlinkClick r:id="rId4"/>
              </a:rPr>
              <a:t>A School's Journey Toward Trauma-Sensitivity</a:t>
            </a:r>
            <a:r>
              <a:rPr lang="en-US" u="sng" dirty="0">
                <a:hlinkClick r:id="rId4"/>
              </a:rPr>
              <a:t>. </a:t>
            </a:r>
            <a:endParaRPr lang="en-US" dirty="0"/>
          </a:p>
        </p:txBody>
      </p:sp>
    </p:spTree>
    <p:extLst>
      <p:ext uri="{BB962C8B-B14F-4D97-AF65-F5344CB8AC3E}">
        <p14:creationId xmlns:p14="http://schemas.microsoft.com/office/powerpoint/2010/main" val="202960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BCED9-3853-43A5-B635-8459D175EAB5}"/>
              </a:ext>
            </a:extLst>
          </p:cNvPr>
          <p:cNvSpPr>
            <a:spLocks noGrp="1"/>
          </p:cNvSpPr>
          <p:nvPr>
            <p:ph type="title"/>
          </p:nvPr>
        </p:nvSpPr>
        <p:spPr/>
        <p:txBody>
          <a:bodyPr>
            <a:normAutofit/>
          </a:bodyPr>
          <a:lstStyle/>
          <a:p>
            <a:r>
              <a:rPr lang="en-US" dirty="0"/>
              <a:t>Avoid Re-traumatization </a:t>
            </a:r>
          </a:p>
        </p:txBody>
      </p:sp>
      <p:pic>
        <p:nvPicPr>
          <p:cNvPr id="4" name="Content Placeholder 3">
            <a:extLst>
              <a:ext uri="{FF2B5EF4-FFF2-40B4-BE49-F238E27FC236}">
                <a16:creationId xmlns:a16="http://schemas.microsoft.com/office/drawing/2014/main" id="{F8CB6FBA-8448-49E8-91E9-39AF40018A77}"/>
              </a:ext>
            </a:extLst>
          </p:cNvPr>
          <p:cNvPicPr>
            <a:picLocks noGrp="1" noChangeAspect="1"/>
          </p:cNvPicPr>
          <p:nvPr>
            <p:ph idx="1"/>
          </p:nvPr>
        </p:nvPicPr>
        <p:blipFill>
          <a:blip r:embed="rId3"/>
          <a:stretch>
            <a:fillRect/>
          </a:stretch>
        </p:blipFill>
        <p:spPr>
          <a:xfrm>
            <a:off x="1125414" y="1871003"/>
            <a:ext cx="10228385" cy="4783015"/>
          </a:xfrm>
          <a:prstGeom prst="rect">
            <a:avLst/>
          </a:prstGeom>
        </p:spPr>
      </p:pic>
    </p:spTree>
    <p:extLst>
      <p:ext uri="{BB962C8B-B14F-4D97-AF65-F5344CB8AC3E}">
        <p14:creationId xmlns:p14="http://schemas.microsoft.com/office/powerpoint/2010/main" val="4261879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Reframing Motivation and Behavior</a:t>
            </a:r>
          </a:p>
        </p:txBody>
      </p:sp>
      <p:sp>
        <p:nvSpPr>
          <p:cNvPr id="3" name="Text Placeholder 2"/>
          <p:cNvSpPr>
            <a:spLocks noGrp="1"/>
          </p:cNvSpPr>
          <p:nvPr>
            <p:ph idx="1"/>
          </p:nvPr>
        </p:nvSpPr>
        <p:spPr/>
        <p:txBody>
          <a:bodyPr/>
          <a:lstStyle/>
          <a:p>
            <a:pPr marL="186262" indent="0">
              <a:buNone/>
            </a:pPr>
            <a:endParaRPr lang="en-US" dirty="0"/>
          </a:p>
        </p:txBody>
      </p:sp>
      <p:graphicFrame>
        <p:nvGraphicFramePr>
          <p:cNvPr id="4" name="Diagram 3"/>
          <p:cNvGraphicFramePr/>
          <p:nvPr/>
        </p:nvGraphicFramePr>
        <p:xfrm>
          <a:off x="2079059" y="1886552"/>
          <a:ext cx="9034915" cy="4303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387066" y="1963554"/>
            <a:ext cx="6391175" cy="911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t>Seeking Safety</a:t>
            </a:r>
            <a:endParaRPr lang="en-US" sz="2400" dirty="0"/>
          </a:p>
        </p:txBody>
      </p:sp>
      <p:sp>
        <p:nvSpPr>
          <p:cNvPr id="6" name="Rectangle 5"/>
          <p:cNvSpPr/>
          <p:nvPr/>
        </p:nvSpPr>
        <p:spPr>
          <a:xfrm>
            <a:off x="2605238" y="3471510"/>
            <a:ext cx="6173001" cy="859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t>Avoiding Danger</a:t>
            </a:r>
            <a:endParaRPr lang="en-US" sz="2400" dirty="0"/>
          </a:p>
        </p:txBody>
      </p:sp>
      <p:sp>
        <p:nvSpPr>
          <p:cNvPr id="7" name="Rectangle 6"/>
          <p:cNvSpPr/>
          <p:nvPr/>
        </p:nvSpPr>
        <p:spPr>
          <a:xfrm>
            <a:off x="2387065" y="4812630"/>
            <a:ext cx="6853187" cy="1001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t>…and feeling behind the behavior</a:t>
            </a:r>
            <a:endParaRPr lang="en-US" sz="2400" dirty="0"/>
          </a:p>
        </p:txBody>
      </p:sp>
      <p:sp>
        <p:nvSpPr>
          <p:cNvPr id="8" name="Footer Placeholder 7">
            <a:extLst>
              <a:ext uri="{FF2B5EF4-FFF2-40B4-BE49-F238E27FC236}">
                <a16:creationId xmlns:a16="http://schemas.microsoft.com/office/drawing/2014/main" id="{88324F04-B7ED-4888-B1E3-A390C0DB2F1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3289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but essential</a:t>
            </a:r>
          </a:p>
        </p:txBody>
      </p:sp>
      <p:sp>
        <p:nvSpPr>
          <p:cNvPr id="3" name="Content Placeholder 2"/>
          <p:cNvSpPr>
            <a:spLocks noGrp="1"/>
          </p:cNvSpPr>
          <p:nvPr>
            <p:ph idx="1"/>
          </p:nvPr>
        </p:nvSpPr>
        <p:spPr/>
        <p:txBody>
          <a:bodyPr/>
          <a:lstStyle/>
          <a:p>
            <a:r>
              <a:rPr lang="en-US" dirty="0"/>
              <a:t>Neural Networks</a:t>
            </a:r>
          </a:p>
          <a:p>
            <a:r>
              <a:rPr lang="en-US" dirty="0"/>
              <a:t>Slow it Down</a:t>
            </a:r>
          </a:p>
          <a:p>
            <a:r>
              <a:rPr lang="en-US" dirty="0"/>
              <a:t>Repetition</a:t>
            </a:r>
          </a:p>
          <a:p>
            <a:r>
              <a:rPr lang="en-US" dirty="0"/>
              <a:t>Dosing</a:t>
            </a:r>
          </a:p>
          <a:p>
            <a:r>
              <a:rPr lang="en-US" dirty="0"/>
              <a:t>Contextual teaching and learning</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621204"/>
            <a:ext cx="11176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rot="21138092">
            <a:off x="2654106" y="2371392"/>
            <a:ext cx="3286079" cy="772880"/>
          </a:xfrm>
          <a:prstGeom prst="ellipse">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Neural  networks</a:t>
            </a:r>
          </a:p>
        </p:txBody>
      </p:sp>
      <p:sp>
        <p:nvSpPr>
          <p:cNvPr id="5" name="Oval 4"/>
          <p:cNvSpPr/>
          <p:nvPr/>
        </p:nvSpPr>
        <p:spPr>
          <a:xfrm rot="21106000">
            <a:off x="2450989" y="3108045"/>
            <a:ext cx="4035643" cy="829720"/>
          </a:xfrm>
          <a:prstGeom prst="ellipse">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Slow it down</a:t>
            </a:r>
            <a:endParaRPr lang="en-US" b="1" dirty="0">
              <a:solidFill>
                <a:schemeClr val="tx1"/>
              </a:solidFill>
            </a:endParaRPr>
          </a:p>
        </p:txBody>
      </p:sp>
      <p:sp>
        <p:nvSpPr>
          <p:cNvPr id="6" name="Oval 5"/>
          <p:cNvSpPr/>
          <p:nvPr/>
        </p:nvSpPr>
        <p:spPr>
          <a:xfrm rot="21028055">
            <a:off x="4064001" y="3931449"/>
            <a:ext cx="3759199" cy="1097751"/>
          </a:xfrm>
          <a:prstGeom prst="ellipse">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Repetition</a:t>
            </a:r>
            <a:endParaRPr lang="en-US" b="1" dirty="0">
              <a:solidFill>
                <a:schemeClr val="tx1"/>
              </a:solidFill>
            </a:endParaRPr>
          </a:p>
        </p:txBody>
      </p:sp>
      <p:sp>
        <p:nvSpPr>
          <p:cNvPr id="7" name="Oval 6"/>
          <p:cNvSpPr/>
          <p:nvPr/>
        </p:nvSpPr>
        <p:spPr>
          <a:xfrm rot="21318798">
            <a:off x="7945691" y="4543257"/>
            <a:ext cx="3489781" cy="1387077"/>
          </a:xfrm>
          <a:prstGeom prst="ellipse">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Dosing</a:t>
            </a:r>
            <a:endParaRPr lang="en-US" b="1" dirty="0">
              <a:solidFill>
                <a:schemeClr val="tx1"/>
              </a:solidFill>
            </a:endParaRPr>
          </a:p>
        </p:txBody>
      </p:sp>
      <p:sp>
        <p:nvSpPr>
          <p:cNvPr id="8" name="TextBox 7"/>
          <p:cNvSpPr txBox="1"/>
          <p:nvPr/>
        </p:nvSpPr>
        <p:spPr>
          <a:xfrm>
            <a:off x="812800" y="5241220"/>
            <a:ext cx="3484344" cy="1077218"/>
          </a:xfrm>
          <a:prstGeom prst="rect">
            <a:avLst/>
          </a:prstGeom>
          <a:noFill/>
        </p:spPr>
        <p:txBody>
          <a:bodyPr wrap="square" rtlCol="0">
            <a:spAutoFit/>
          </a:bodyPr>
          <a:lstStyle/>
          <a:p>
            <a:pPr algn="ctr"/>
            <a:r>
              <a:rPr lang="en-US" sz="3200"/>
              <a:t>Contextual opportunities</a:t>
            </a:r>
            <a:endParaRPr lang="en-US" sz="3200" dirty="0"/>
          </a:p>
        </p:txBody>
      </p:sp>
      <p:sp>
        <p:nvSpPr>
          <p:cNvPr id="9" name="Footer Placeholder 8">
            <a:extLst>
              <a:ext uri="{FF2B5EF4-FFF2-40B4-BE49-F238E27FC236}">
                <a16:creationId xmlns:a16="http://schemas.microsoft.com/office/drawing/2014/main" id="{2A4E13B0-AA58-456C-A074-E8C64F0A2B9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1171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2670C-6A4D-4E31-922B-FA5171414215}"/>
              </a:ext>
            </a:extLst>
          </p:cNvPr>
          <p:cNvSpPr>
            <a:spLocks noGrp="1"/>
          </p:cNvSpPr>
          <p:nvPr>
            <p:ph type="title"/>
          </p:nvPr>
        </p:nvSpPr>
        <p:spPr/>
        <p:txBody>
          <a:bodyPr/>
          <a:lstStyle/>
          <a:p>
            <a:r>
              <a:rPr lang="en-US" dirty="0"/>
              <a:t>Domains of Impairment</a:t>
            </a:r>
          </a:p>
        </p:txBody>
      </p:sp>
      <p:sp>
        <p:nvSpPr>
          <p:cNvPr id="5" name="Text Placeholder 4">
            <a:extLst>
              <a:ext uri="{FF2B5EF4-FFF2-40B4-BE49-F238E27FC236}">
                <a16:creationId xmlns:a16="http://schemas.microsoft.com/office/drawing/2014/main" id="{F0A2790F-574C-4CAC-9E3A-6F87D00B6106}"/>
              </a:ext>
            </a:extLst>
          </p:cNvPr>
          <p:cNvSpPr>
            <a:spLocks noGrp="1"/>
          </p:cNvSpPr>
          <p:nvPr>
            <p:ph type="body" idx="1"/>
          </p:nvPr>
        </p:nvSpPr>
        <p:spPr/>
        <p:txBody>
          <a:bodyPr/>
          <a:lstStyle/>
          <a:p>
            <a:r>
              <a:rPr lang="en-US" dirty="0"/>
              <a:t>And strategies</a:t>
            </a:r>
          </a:p>
        </p:txBody>
      </p:sp>
    </p:spTree>
    <p:extLst>
      <p:ext uri="{BB962C8B-B14F-4D97-AF65-F5344CB8AC3E}">
        <p14:creationId xmlns:p14="http://schemas.microsoft.com/office/powerpoint/2010/main" val="1589465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15617" y="1570386"/>
          <a:ext cx="10654747" cy="44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Right Arrow 4"/>
          <p:cNvSpPr/>
          <p:nvPr/>
        </p:nvSpPr>
        <p:spPr>
          <a:xfrm>
            <a:off x="1311967" y="5083710"/>
            <a:ext cx="9206094" cy="685800"/>
          </a:xfrm>
          <a:prstGeom prst="leftRightArrow">
            <a:avLst/>
          </a:prstGeom>
          <a:solidFill>
            <a:schemeClr val="tx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b="1" dirty="0">
                <a:solidFill>
                  <a:srgbClr val="FF0000"/>
                </a:solidFill>
                <a:effectLst>
                  <a:outerShdw blurRad="38100" dist="38100" dir="2700000" algn="tl">
                    <a:srgbClr val="000000">
                      <a:alpha val="43137"/>
                    </a:srgbClr>
                  </a:outerShdw>
                </a:effectLst>
                <a:latin typeface="Century Gothic" panose="020B0502020202020204"/>
              </a:rPr>
              <a:t>UN-REGULATED STRESS</a:t>
            </a:r>
          </a:p>
        </p:txBody>
      </p:sp>
      <p:sp>
        <p:nvSpPr>
          <p:cNvPr id="6" name="Title 1"/>
          <p:cNvSpPr txBox="1">
            <a:spLocks/>
          </p:cNvSpPr>
          <p:nvPr/>
        </p:nvSpPr>
        <p:spPr>
          <a:xfrm>
            <a:off x="754743" y="130629"/>
            <a:ext cx="11205025" cy="1339858"/>
          </a:xfrm>
          <a:prstGeom prst="rect">
            <a:avLst/>
          </a:prstGeom>
          <a:effectLst>
            <a:outerShdw blurRad="25400" dir="17880000">
              <a:srgbClr val="000000">
                <a:alpha val="46000"/>
              </a:srgbClr>
            </a:outerShdw>
          </a:effectLst>
        </p:spPr>
        <p:txBody>
          <a:bodyPr vert="horz" lIns="68580" tIns="34290" rIns="68580" bIns="3429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endParaRPr lang="en-US" sz="2400" i="1" dirty="0">
              <a:solidFill>
                <a:schemeClr val="accent2"/>
              </a:solidFill>
              <a:latin typeface="+mn-lt"/>
              <a:cs typeface="Times New Roman" panose="02020603050405020304" pitchFamily="18" charset="0"/>
            </a:endParaRPr>
          </a:p>
          <a:p>
            <a:pPr>
              <a:lnSpc>
                <a:spcPct val="150000"/>
              </a:lnSpc>
            </a:pPr>
            <a:r>
              <a:rPr lang="en-US" sz="2400" i="1" dirty="0">
                <a:solidFill>
                  <a:schemeClr val="accent2"/>
                </a:solidFill>
                <a:latin typeface="+mn-lt"/>
                <a:cs typeface="Times New Roman" panose="02020603050405020304" pitchFamily="18" charset="0"/>
              </a:rPr>
              <a:t>T</a:t>
            </a:r>
          </a:p>
          <a:p>
            <a:pPr>
              <a:lnSpc>
                <a:spcPct val="150000"/>
              </a:lnSpc>
            </a:pPr>
            <a:endParaRPr lang="en-US" sz="2400" i="1" dirty="0">
              <a:solidFill>
                <a:schemeClr val="accent2"/>
              </a:solidFill>
              <a:latin typeface="+mn-lt"/>
              <a:cs typeface="Times New Roman" panose="02020603050405020304" pitchFamily="18" charset="0"/>
            </a:endParaRPr>
          </a:p>
          <a:p>
            <a:pPr>
              <a:lnSpc>
                <a:spcPct val="150000"/>
              </a:lnSpc>
            </a:pPr>
            <a:endParaRPr lang="en-US" sz="2400" i="1" dirty="0">
              <a:solidFill>
                <a:schemeClr val="accent2"/>
              </a:solidFill>
              <a:latin typeface="+mn-lt"/>
              <a:cs typeface="Times New Roman" panose="02020603050405020304" pitchFamily="18" charset="0"/>
            </a:endParaRPr>
          </a:p>
          <a:p>
            <a:endParaRPr lang="en-US" sz="2400" b="1" i="1" dirty="0">
              <a:solidFill>
                <a:schemeClr val="accent2"/>
              </a:solidFill>
              <a:latin typeface="+mn-lt"/>
              <a:cs typeface="Times New Roman" panose="02020603050405020304" pitchFamily="18" charset="0"/>
            </a:endParaRPr>
          </a:p>
          <a:p>
            <a:endParaRPr lang="en-US" sz="2400" b="1" i="1" dirty="0">
              <a:solidFill>
                <a:schemeClr val="accent2"/>
              </a:solidFill>
              <a:latin typeface="+mn-lt"/>
              <a:cs typeface="Times New Roman" panose="02020603050405020304" pitchFamily="18" charset="0"/>
            </a:endParaRPr>
          </a:p>
          <a:p>
            <a:endParaRPr lang="en-US" sz="2400" b="1" i="1" dirty="0">
              <a:solidFill>
                <a:schemeClr val="accent2"/>
              </a:solidFill>
              <a:latin typeface="+mn-lt"/>
              <a:cs typeface="Times New Roman" panose="02020603050405020304" pitchFamily="18" charset="0"/>
            </a:endParaRPr>
          </a:p>
          <a:p>
            <a:endParaRPr lang="en-US" sz="2000" b="1" i="1" dirty="0">
              <a:solidFill>
                <a:schemeClr val="accent2"/>
              </a:solidFill>
              <a:latin typeface="+mn-lt"/>
              <a:cs typeface="Times New Roman" panose="02020603050405020304" pitchFamily="18" charset="0"/>
            </a:endParaRPr>
          </a:p>
          <a:p>
            <a:endParaRPr lang="en-US" sz="2000" b="1" i="1" dirty="0">
              <a:solidFill>
                <a:schemeClr val="accent2"/>
              </a:solidFill>
              <a:latin typeface="+mn-lt"/>
              <a:cs typeface="Times New Roman" panose="02020603050405020304" pitchFamily="18" charset="0"/>
            </a:endParaRPr>
          </a:p>
          <a:p>
            <a:endParaRPr lang="en-US" sz="2000" b="1" i="1" dirty="0">
              <a:solidFill>
                <a:schemeClr val="accent2"/>
              </a:solidFill>
              <a:latin typeface="+mn-lt"/>
              <a:cs typeface="Times New Roman" panose="02020603050405020304" pitchFamily="18" charset="0"/>
            </a:endParaRPr>
          </a:p>
          <a:p>
            <a:endParaRPr lang="en-US" sz="2000" b="1" i="1" dirty="0">
              <a:solidFill>
                <a:schemeClr val="accent2"/>
              </a:solidFill>
              <a:latin typeface="+mn-lt"/>
              <a:cs typeface="Times New Roman" panose="02020603050405020304" pitchFamily="18" charset="0"/>
            </a:endParaRPr>
          </a:p>
          <a:p>
            <a:r>
              <a:rPr lang="en-US" sz="3200" b="1" dirty="0">
                <a:latin typeface="+mn-lt"/>
                <a:cs typeface="Times New Roman" panose="02020603050405020304" pitchFamily="18" charset="0"/>
              </a:rPr>
              <a:t>When Neural Networks Become Abnormally Organized, There is a Cascade of Neurobiological Problems</a:t>
            </a:r>
          </a:p>
        </p:txBody>
      </p:sp>
      <p:sp>
        <p:nvSpPr>
          <p:cNvPr id="7" name="Left-Right Arrow 6"/>
          <p:cNvSpPr/>
          <p:nvPr/>
        </p:nvSpPr>
        <p:spPr>
          <a:xfrm>
            <a:off x="1302027" y="5058764"/>
            <a:ext cx="9215274" cy="685800"/>
          </a:xfrm>
          <a:prstGeom prst="leftRightArrow">
            <a:avLst/>
          </a:prstGeom>
          <a:solidFill>
            <a:schemeClr val="tx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b="1" dirty="0">
                <a:solidFill>
                  <a:srgbClr val="FF0000"/>
                </a:solidFill>
                <a:effectLst>
                  <a:outerShdw blurRad="38100" dist="38100" dir="2700000" algn="tl">
                    <a:srgbClr val="000000">
                      <a:alpha val="43137"/>
                    </a:srgbClr>
                  </a:outerShdw>
                </a:effectLst>
                <a:latin typeface="Century Gothic" panose="020B0502020202020204"/>
              </a:rPr>
              <a:t>Domains of Impact/Developmental Injuries </a:t>
            </a:r>
          </a:p>
        </p:txBody>
      </p:sp>
      <p:sp>
        <p:nvSpPr>
          <p:cNvPr id="8" name="Rectangle 7"/>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13072" y="6333772"/>
            <a:ext cx="495301" cy="496031"/>
            <a:chOff x="152400" y="6205955"/>
            <a:chExt cx="495301" cy="496031"/>
          </a:xfrm>
        </p:grpSpPr>
        <p:pic>
          <p:nvPicPr>
            <p:cNvPr id="10" name="Picture 2" descr="3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Oval 10"/>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spTree>
    <p:extLst>
      <p:ext uri="{BB962C8B-B14F-4D97-AF65-F5344CB8AC3E}">
        <p14:creationId xmlns:p14="http://schemas.microsoft.com/office/powerpoint/2010/main" val="82341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415600" y="593367"/>
            <a:ext cx="11360800" cy="994400"/>
          </a:xfrm>
          <a:prstGeom prst="rect">
            <a:avLst/>
          </a:prstGeom>
        </p:spPr>
        <p:txBody>
          <a:bodyPr spcFirstLastPara="1" vert="horz" wrap="square" lIns="121900" tIns="121900" rIns="121900" bIns="121900" rtlCol="0" anchor="t" anchorCtr="0">
            <a:noAutofit/>
          </a:bodyPr>
          <a:lstStyle/>
          <a:p>
            <a:pPr algn="ctr"/>
            <a:r>
              <a:rPr lang="en" sz="4800" dirty="0"/>
              <a:t>Self-Compassion Break</a:t>
            </a:r>
            <a:endParaRPr sz="4800" dirty="0"/>
          </a:p>
        </p:txBody>
      </p:sp>
      <p:sp>
        <p:nvSpPr>
          <p:cNvPr id="169" name="Google Shape;169;p2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660383">
              <a:spcBef>
                <a:spcPts val="4000"/>
              </a:spcBef>
              <a:buFont typeface="Calibri"/>
              <a:buChar char="●"/>
            </a:pPr>
            <a:r>
              <a:rPr lang="en">
                <a:highlight>
                  <a:srgbClr val="FFFFFF"/>
                </a:highlight>
                <a:latin typeface="Calibri"/>
                <a:ea typeface="Calibri"/>
                <a:cs typeface="Calibri"/>
                <a:sym typeface="Calibri"/>
              </a:rPr>
              <a:t>Notice where you are feeling the stress in your body.</a:t>
            </a:r>
            <a:endParaRPr>
              <a:highlight>
                <a:srgbClr val="FFFFFF"/>
              </a:highlight>
              <a:latin typeface="Calibri"/>
              <a:ea typeface="Calibri"/>
              <a:cs typeface="Calibri"/>
              <a:sym typeface="Calibri"/>
            </a:endParaRPr>
          </a:p>
          <a:p>
            <a:pPr marL="660383">
              <a:buFont typeface="Calibri"/>
              <a:buChar char="●"/>
            </a:pPr>
            <a:r>
              <a:rPr lang="en">
                <a:highlight>
                  <a:srgbClr val="FFFFFF"/>
                </a:highlight>
                <a:latin typeface="Calibri"/>
                <a:ea typeface="Calibri"/>
                <a:cs typeface="Calibri"/>
                <a:sym typeface="Calibri"/>
              </a:rPr>
              <a:t>Say to yourself: </a:t>
            </a:r>
            <a:r>
              <a:rPr lang="en" sz="1867" i="1">
                <a:highlight>
                  <a:srgbClr val="FFFFFF"/>
                </a:highlight>
                <a:latin typeface="Calibri"/>
                <a:ea typeface="Calibri"/>
                <a:cs typeface="Calibri"/>
                <a:sym typeface="Calibri"/>
              </a:rPr>
              <a:t>(choose example that seems most natural to you)</a:t>
            </a:r>
            <a:endParaRPr sz="1867" i="1">
              <a:highlight>
                <a:srgbClr val="FFFFFF"/>
              </a:highlight>
              <a:latin typeface="Calibri"/>
              <a:ea typeface="Calibri"/>
              <a:cs typeface="Calibri"/>
              <a:sym typeface="Calibri"/>
            </a:endParaRPr>
          </a:p>
          <a:p>
            <a:pPr marL="1320767" lvl="1">
              <a:buFont typeface="Calibri"/>
              <a:buChar char="○"/>
            </a:pPr>
            <a:r>
              <a:rPr lang="en">
                <a:highlight>
                  <a:srgbClr val="FFFFFF"/>
                </a:highlight>
                <a:latin typeface="Calibri"/>
                <a:ea typeface="Calibri"/>
                <a:cs typeface="Calibri"/>
                <a:sym typeface="Calibri"/>
              </a:rPr>
              <a:t> “This is a moment of suffering.” “This hurts.” “This is stressful.” </a:t>
            </a:r>
            <a:endParaRPr>
              <a:highlight>
                <a:srgbClr val="FFFFFF"/>
              </a:highlight>
              <a:latin typeface="Calibri"/>
              <a:ea typeface="Calibri"/>
              <a:cs typeface="Calibri"/>
              <a:sym typeface="Calibri"/>
            </a:endParaRPr>
          </a:p>
          <a:p>
            <a:pPr marL="660383">
              <a:buFont typeface="Calibri"/>
              <a:buChar char="●"/>
            </a:pPr>
            <a:r>
              <a:rPr lang="en">
                <a:highlight>
                  <a:srgbClr val="FFFFFF"/>
                </a:highlight>
                <a:latin typeface="Calibri"/>
                <a:ea typeface="Calibri"/>
                <a:cs typeface="Calibri"/>
                <a:sym typeface="Calibri"/>
              </a:rPr>
              <a:t>Say to yourself: </a:t>
            </a:r>
            <a:r>
              <a:rPr lang="en" sz="1867" i="1">
                <a:highlight>
                  <a:srgbClr val="FFFFFF"/>
                </a:highlight>
                <a:latin typeface="Calibri"/>
                <a:ea typeface="Calibri"/>
                <a:cs typeface="Calibri"/>
                <a:sym typeface="Calibri"/>
              </a:rPr>
              <a:t>(choose example that seems most natural to you)</a:t>
            </a:r>
            <a:endParaRPr sz="1867" i="1">
              <a:highlight>
                <a:srgbClr val="FFFFFF"/>
              </a:highlight>
              <a:latin typeface="Calibri"/>
              <a:ea typeface="Calibri"/>
              <a:cs typeface="Calibri"/>
              <a:sym typeface="Calibri"/>
            </a:endParaRPr>
          </a:p>
          <a:p>
            <a:pPr marL="1320767" lvl="1">
              <a:buFont typeface="Calibri"/>
              <a:buChar char="○"/>
            </a:pPr>
            <a:r>
              <a:rPr lang="en">
                <a:highlight>
                  <a:srgbClr val="FFFFFF"/>
                </a:highlight>
                <a:latin typeface="Calibri"/>
                <a:ea typeface="Calibri"/>
                <a:cs typeface="Calibri"/>
                <a:sym typeface="Calibri"/>
              </a:rPr>
              <a:t> “Suffering is a part of life.” “I’m not alone.” “Other people feel this way.”</a:t>
            </a:r>
            <a:endParaRPr>
              <a:highlight>
                <a:srgbClr val="FFFFFF"/>
              </a:highlight>
              <a:latin typeface="Calibri"/>
              <a:ea typeface="Calibri"/>
              <a:cs typeface="Calibri"/>
              <a:sym typeface="Calibri"/>
            </a:endParaRPr>
          </a:p>
          <a:p>
            <a:pPr marL="660383">
              <a:buFont typeface="Calibri"/>
              <a:buChar char="●"/>
            </a:pPr>
            <a:r>
              <a:rPr lang="en">
                <a:highlight>
                  <a:srgbClr val="FFFFFF"/>
                </a:highlight>
                <a:latin typeface="Calibri"/>
                <a:ea typeface="Calibri"/>
                <a:cs typeface="Calibri"/>
                <a:sym typeface="Calibri"/>
              </a:rPr>
              <a:t>Put your hands over your heart &amp; feel the warmth &amp; gentle touch.</a:t>
            </a:r>
            <a:endParaRPr>
              <a:highlight>
                <a:srgbClr val="FFFFFF"/>
              </a:highlight>
              <a:latin typeface="Calibri"/>
              <a:ea typeface="Calibri"/>
              <a:cs typeface="Calibri"/>
              <a:sym typeface="Calibri"/>
            </a:endParaRPr>
          </a:p>
          <a:p>
            <a:pPr marL="660383">
              <a:buFont typeface="Calibri"/>
              <a:buChar char="●"/>
            </a:pPr>
            <a:r>
              <a:rPr lang="en">
                <a:highlight>
                  <a:srgbClr val="FFFFFF"/>
                </a:highlight>
                <a:latin typeface="Calibri"/>
                <a:ea typeface="Calibri"/>
                <a:cs typeface="Calibri"/>
                <a:sym typeface="Calibri"/>
              </a:rPr>
              <a:t>Say to yourself: </a:t>
            </a:r>
            <a:r>
              <a:rPr lang="en" sz="1867" i="1">
                <a:highlight>
                  <a:srgbClr val="FFFFFF"/>
                </a:highlight>
                <a:latin typeface="Calibri"/>
                <a:ea typeface="Calibri"/>
                <a:cs typeface="Calibri"/>
                <a:sym typeface="Calibri"/>
              </a:rPr>
              <a:t>(choose example that seems most natural to you)</a:t>
            </a:r>
            <a:endParaRPr sz="1867" i="1">
              <a:highlight>
                <a:srgbClr val="FFFFFF"/>
              </a:highlight>
              <a:latin typeface="Calibri"/>
              <a:ea typeface="Calibri"/>
              <a:cs typeface="Calibri"/>
              <a:sym typeface="Calibri"/>
            </a:endParaRPr>
          </a:p>
          <a:p>
            <a:pPr marL="1320767" lvl="1">
              <a:buFont typeface="Calibri"/>
              <a:buChar char="○"/>
            </a:pPr>
            <a:r>
              <a:rPr lang="en">
                <a:highlight>
                  <a:srgbClr val="FFFFFF"/>
                </a:highlight>
                <a:latin typeface="Calibri"/>
                <a:ea typeface="Calibri"/>
                <a:cs typeface="Calibri"/>
                <a:sym typeface="Calibri"/>
              </a:rPr>
              <a:t>“May I be kind to myself.” “May I be strong.” “May I forgive myself.” “May I be patient.” “May I learn to accept myself as I am.”</a:t>
            </a:r>
            <a:endParaRPr>
              <a:highlight>
                <a:srgbClr val="FFFFFF"/>
              </a:highlight>
              <a:latin typeface="Calibri"/>
              <a:ea typeface="Calibri"/>
              <a:cs typeface="Calibri"/>
              <a:sym typeface="Calibri"/>
            </a:endParaRPr>
          </a:p>
          <a:p>
            <a:pPr marL="0" indent="0">
              <a:spcBef>
                <a:spcPts val="4000"/>
              </a:spcBef>
              <a:spcAft>
                <a:spcPts val="1600"/>
              </a:spcAft>
              <a:buNone/>
            </a:pPr>
            <a:endParaRPr>
              <a:latin typeface="Calibri"/>
              <a:ea typeface="Calibri"/>
              <a:cs typeface="Calibri"/>
              <a:sym typeface="Calibri"/>
            </a:endParaRPr>
          </a:p>
        </p:txBody>
      </p:sp>
      <p:sp>
        <p:nvSpPr>
          <p:cNvPr id="170" name="Google Shape;170;p27"/>
          <p:cNvSpPr txBox="1"/>
          <p:nvPr/>
        </p:nvSpPr>
        <p:spPr>
          <a:xfrm>
            <a:off x="1437233" y="5447001"/>
            <a:ext cx="7058400" cy="1354176"/>
          </a:xfrm>
          <a:prstGeom prst="rect">
            <a:avLst/>
          </a:prstGeom>
          <a:noFill/>
          <a:ln>
            <a:noFill/>
          </a:ln>
        </p:spPr>
        <p:txBody>
          <a:bodyPr spcFirstLastPara="1" wrap="square" lIns="121900" tIns="121900" rIns="121900" bIns="121900" anchor="t" anchorCtr="0">
            <a:spAutoFit/>
          </a:bodyPr>
          <a:lstStyle/>
          <a:p>
            <a:r>
              <a:rPr lang="en" sz="2400" u="sng">
                <a:solidFill>
                  <a:schemeClr val="hlink"/>
                </a:solidFill>
                <a:latin typeface="Calibri"/>
                <a:ea typeface="Calibri"/>
                <a:cs typeface="Calibri"/>
                <a:sym typeface="Calibri"/>
                <a:hlinkClick r:id="rId3"/>
              </a:rPr>
              <a:t>Video example</a:t>
            </a:r>
            <a:endParaRPr sz="2400">
              <a:latin typeface="Calibri"/>
              <a:ea typeface="Calibri"/>
              <a:cs typeface="Calibri"/>
              <a:sym typeface="Calibri"/>
            </a:endParaRPr>
          </a:p>
          <a:p>
            <a:r>
              <a:rPr lang="en" sz="2400" u="sng">
                <a:solidFill>
                  <a:schemeClr val="hlink"/>
                </a:solidFill>
                <a:latin typeface="Calibri"/>
                <a:ea typeface="Calibri"/>
                <a:cs typeface="Calibri"/>
                <a:sym typeface="Calibri"/>
                <a:hlinkClick r:id="rId4"/>
              </a:rPr>
              <a:t>Guided self-compassion break</a:t>
            </a:r>
            <a:r>
              <a:rPr lang="en" sz="2400">
                <a:latin typeface="Calibri"/>
                <a:ea typeface="Calibri"/>
                <a:cs typeface="Calibri"/>
                <a:sym typeface="Calibri"/>
              </a:rPr>
              <a:t> (Kristin Neff)</a:t>
            </a:r>
            <a:endParaRPr sz="2400">
              <a:latin typeface="Calibri"/>
              <a:ea typeface="Calibri"/>
              <a:cs typeface="Calibri"/>
              <a:sym typeface="Calibri"/>
            </a:endParaRPr>
          </a:p>
          <a:p>
            <a:r>
              <a:rPr lang="en" sz="2400" u="sng">
                <a:solidFill>
                  <a:schemeClr val="hlink"/>
                </a:solidFill>
                <a:latin typeface="Calibri"/>
                <a:ea typeface="Calibri"/>
                <a:cs typeface="Calibri"/>
                <a:sym typeface="Calibri"/>
                <a:hlinkClick r:id="rId5"/>
              </a:rPr>
              <a:t>Guided self-compassion break</a:t>
            </a:r>
            <a:r>
              <a:rPr lang="en" sz="2400">
                <a:latin typeface="Calibri"/>
                <a:ea typeface="Calibri"/>
                <a:cs typeface="Calibri"/>
                <a:sym typeface="Calibri"/>
              </a:rPr>
              <a:t> (Chris Germer)</a:t>
            </a:r>
            <a:endParaRPr sz="2400">
              <a:latin typeface="Calibri"/>
              <a:ea typeface="Calibri"/>
              <a:cs typeface="Calibri"/>
              <a:sym typeface="Calibri"/>
            </a:endParaRPr>
          </a:p>
        </p:txBody>
      </p:sp>
      <p:pic>
        <p:nvPicPr>
          <p:cNvPr id="171" name="Google Shape;171;p27"/>
          <p:cNvPicPr preferRelativeResize="0"/>
          <p:nvPr/>
        </p:nvPicPr>
        <p:blipFill>
          <a:blip r:embed="rId6">
            <a:alphaModFix/>
          </a:blip>
          <a:stretch>
            <a:fillRect/>
          </a:stretch>
        </p:blipFill>
        <p:spPr>
          <a:xfrm>
            <a:off x="10633434" y="5786332"/>
            <a:ext cx="1489933" cy="994533"/>
          </a:xfrm>
          <a:prstGeom prst="rect">
            <a:avLst/>
          </a:prstGeom>
          <a:noFill/>
          <a:ln>
            <a:noFill/>
          </a:ln>
        </p:spPr>
      </p:pic>
    </p:spTree>
    <p:extLst>
      <p:ext uri="{BB962C8B-B14F-4D97-AF65-F5344CB8AC3E}">
        <p14:creationId xmlns:p14="http://schemas.microsoft.com/office/powerpoint/2010/main" val="3239674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1"/>
          <p:cNvSpPr/>
          <p:nvPr/>
        </p:nvSpPr>
        <p:spPr>
          <a:xfrm>
            <a:off x="715617" y="270741"/>
            <a:ext cx="10654746" cy="5804995"/>
          </a:xfrm>
          <a:custGeom>
            <a:avLst/>
            <a:gdLst/>
            <a:ahLst/>
            <a:cxnLst/>
            <a:rect l="l" t="t" r="r" b="b"/>
            <a:pathLst>
              <a:path w="10654746" h="5804995" extrusionOk="0">
                <a:moveTo>
                  <a:pt x="0" y="580500"/>
                </a:moveTo>
                <a:cubicBezTo>
                  <a:pt x="0" y="259899"/>
                  <a:pt x="259899" y="0"/>
                  <a:pt x="580500" y="0"/>
                </a:cubicBezTo>
                <a:lnTo>
                  <a:pt x="10074247" y="0"/>
                </a:lnTo>
                <a:cubicBezTo>
                  <a:pt x="10394848" y="0"/>
                  <a:pt x="10654747" y="259899"/>
                  <a:pt x="10654747" y="580500"/>
                </a:cubicBezTo>
                <a:cubicBezTo>
                  <a:pt x="10654747" y="2128499"/>
                  <a:pt x="10654746" y="3676497"/>
                  <a:pt x="10654746" y="5224496"/>
                </a:cubicBezTo>
                <a:cubicBezTo>
                  <a:pt x="10654746" y="5545097"/>
                  <a:pt x="10394847" y="5804996"/>
                  <a:pt x="10074246" y="5804996"/>
                </a:cubicBezTo>
                <a:lnTo>
                  <a:pt x="580500" y="5804995"/>
                </a:lnTo>
                <a:cubicBezTo>
                  <a:pt x="259899" y="5804995"/>
                  <a:pt x="0" y="5545096"/>
                  <a:pt x="0" y="5224495"/>
                </a:cubicBezTo>
                <a:lnTo>
                  <a:pt x="0" y="580500"/>
                </a:lnTo>
                <a:close/>
              </a:path>
            </a:pathLst>
          </a:custGeom>
          <a:solidFill>
            <a:srgbClr val="375B47"/>
          </a:solidFill>
          <a:ln w="15875" cap="rnd" cmpd="sng">
            <a:solidFill>
              <a:schemeClr val="lt1"/>
            </a:solidFill>
            <a:prstDash val="solid"/>
            <a:round/>
            <a:headEnd type="none" w="sm" len="sm"/>
            <a:tailEnd type="none" w="sm" len="sm"/>
          </a:ln>
        </p:spPr>
        <p:txBody>
          <a:bodyPr spcFirstLastPara="1" wrap="square" lIns="170675" tIns="2492675" rIns="170675" bIns="1331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Lustria"/>
                <a:ea typeface="Lustria"/>
                <a:cs typeface="Lustria"/>
                <a:sym typeface="Lustria"/>
              </a:rPr>
              <a:t>#1 Physiology: Body &amp; Brain </a:t>
            </a:r>
            <a:endParaRPr/>
          </a:p>
          <a:p>
            <a:pPr marL="0" marR="0" lvl="0" indent="0" algn="ctr" rtl="0">
              <a:lnSpc>
                <a:spcPct val="90000"/>
              </a:lnSpc>
              <a:spcBef>
                <a:spcPts val="840"/>
              </a:spcBef>
              <a:spcAft>
                <a:spcPts val="0"/>
              </a:spcAft>
              <a:buNone/>
            </a:pPr>
            <a:r>
              <a:rPr lang="en-US" sz="2400" b="1">
                <a:solidFill>
                  <a:schemeClr val="lt1"/>
                </a:solidFill>
                <a:latin typeface="Lustria"/>
                <a:ea typeface="Lustria"/>
                <a:cs typeface="Lustria"/>
                <a:sym typeface="Lustria"/>
              </a:rPr>
              <a:t>Developmental Injuries </a:t>
            </a:r>
            <a:endParaRPr/>
          </a:p>
          <a:p>
            <a:pPr marL="0" marR="0" lvl="0" indent="0" algn="ctr" rtl="0">
              <a:lnSpc>
                <a:spcPct val="90000"/>
              </a:lnSpc>
              <a:spcBef>
                <a:spcPts val="840"/>
              </a:spcBef>
              <a:spcAft>
                <a:spcPts val="0"/>
              </a:spcAft>
              <a:buNone/>
            </a:pPr>
            <a:r>
              <a:rPr lang="en-US" sz="2400">
                <a:solidFill>
                  <a:schemeClr val="lt1"/>
                </a:solidFill>
                <a:latin typeface="Lustria"/>
                <a:ea typeface="Lustria"/>
                <a:cs typeface="Lustria"/>
                <a:sym typeface="Lustria"/>
              </a:rPr>
              <a:t> </a:t>
            </a:r>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p:txBody>
      </p:sp>
      <p:sp>
        <p:nvSpPr>
          <p:cNvPr id="390" name="Google Shape;390;p31"/>
          <p:cNvSpPr/>
          <p:nvPr/>
        </p:nvSpPr>
        <p:spPr>
          <a:xfrm>
            <a:off x="5076458" y="619040"/>
            <a:ext cx="1933063" cy="1933063"/>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360722" y="6279798"/>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392" name="Google Shape;392;p31"/>
          <p:cNvGrpSpPr/>
          <p:nvPr/>
        </p:nvGrpSpPr>
        <p:grpSpPr>
          <a:xfrm>
            <a:off x="113072" y="6333772"/>
            <a:ext cx="495301" cy="496031"/>
            <a:chOff x="152400" y="6205955"/>
            <a:chExt cx="495301" cy="496031"/>
          </a:xfrm>
        </p:grpSpPr>
        <p:pic>
          <p:nvPicPr>
            <p:cNvPr id="393" name="Google Shape;393;p31"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394" name="Google Shape;394;p31"/>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395" name="Google Shape;395;p31"/>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396" name="Google Shape;396;p31"/>
          <p:cNvSpPr/>
          <p:nvPr/>
        </p:nvSpPr>
        <p:spPr>
          <a:xfrm>
            <a:off x="1372667" y="3978811"/>
            <a:ext cx="9340645" cy="1634490"/>
          </a:xfrm>
          <a:prstGeom prst="roundRect">
            <a:avLst>
              <a:gd name="adj" fmla="val 16667"/>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ACES Study</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Hypersensitive/sensitized</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Hyposensitive/desensitized</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Regressions and Delays</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Neurodevelopmental Delays and Exaggerated Stress Response</a:t>
            </a:r>
            <a:endParaRPr/>
          </a:p>
        </p:txBody>
      </p:sp>
      <p:sp>
        <p:nvSpPr>
          <p:cNvPr id="2" name="Rounded Rectangle 1"/>
          <p:cNvSpPr/>
          <p:nvPr/>
        </p:nvSpPr>
        <p:spPr>
          <a:xfrm>
            <a:off x="959712" y="3942136"/>
            <a:ext cx="97536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Stabilize the nervous system</a:t>
            </a:r>
            <a:endParaRPr lang="en-US" dirty="0"/>
          </a:p>
          <a:p>
            <a:pPr marL="800100" lvl="1" indent="-342900">
              <a:buClr>
                <a:schemeClr val="dk1"/>
              </a:buClr>
              <a:buSzPts val="1800"/>
              <a:buFont typeface="Noto Sans Symbols"/>
              <a:buChar char="➢"/>
            </a:pPr>
            <a:r>
              <a:rPr lang="en-US" sz="1800" dirty="0">
                <a:solidFill>
                  <a:schemeClr val="dk1"/>
                </a:solidFill>
                <a:latin typeface="Lustria"/>
                <a:ea typeface="Lustria"/>
                <a:cs typeface="Lustria"/>
                <a:sym typeface="Lustria"/>
              </a:rPr>
              <a:t>Structure, Routine, Rituals</a:t>
            </a:r>
            <a:endParaRPr lang="en-US" dirty="0"/>
          </a:p>
          <a:p>
            <a:pPr marL="1257300" lvl="2" indent="-342900">
              <a:buClr>
                <a:schemeClr val="dk1"/>
              </a:buClr>
              <a:buSzPts val="1800"/>
              <a:buFont typeface="Noto Sans Symbols"/>
              <a:buChar char="➢"/>
            </a:pPr>
            <a:r>
              <a:rPr lang="en-US" sz="1800" dirty="0">
                <a:solidFill>
                  <a:schemeClr val="dk1"/>
                </a:solidFill>
                <a:latin typeface="Lustria"/>
                <a:ea typeface="Lustria"/>
                <a:cs typeface="Lustria"/>
                <a:sym typeface="Lustria"/>
              </a:rPr>
              <a:t>Especially during transitions, discipline, saying “no”</a:t>
            </a:r>
          </a:p>
          <a:p>
            <a:pPr marL="800100" lvl="1" indent="-342900">
              <a:buClr>
                <a:schemeClr val="dk1"/>
              </a:buClr>
              <a:buSzPts val="1800"/>
              <a:buFont typeface="Noto Sans Symbols"/>
              <a:buChar char="➢"/>
            </a:pPr>
            <a:r>
              <a:rPr lang="en-US" sz="1800" dirty="0">
                <a:solidFill>
                  <a:schemeClr val="dk1"/>
                </a:solidFill>
                <a:latin typeface="Lustria"/>
                <a:ea typeface="Lustria"/>
                <a:cs typeface="Lustria"/>
                <a:sym typeface="Lustria"/>
              </a:rPr>
              <a:t>Movement</a:t>
            </a:r>
            <a:endParaRPr lang="en-US" dirty="0"/>
          </a:p>
          <a:p>
            <a:pPr marL="800100" lvl="1" indent="-342900">
              <a:buClr>
                <a:schemeClr val="dk1"/>
              </a:buClr>
              <a:buSzPts val="1800"/>
              <a:buFont typeface="Noto Sans Symbols"/>
              <a:buChar char="➢"/>
            </a:pPr>
            <a:r>
              <a:rPr lang="en-US" sz="1800" dirty="0">
                <a:solidFill>
                  <a:schemeClr val="dk1"/>
                </a:solidFill>
                <a:latin typeface="Lustria"/>
                <a:ea typeface="Lustria"/>
                <a:cs typeface="Lustria"/>
                <a:sym typeface="Lustria"/>
              </a:rPr>
              <a:t>Rhythmic activities</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Regulate—Relate—Reason </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Co-Regulation: Mimic early attachment  needs  </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Addressing basic needs</a:t>
            </a:r>
            <a:endParaRPr lang="en-US" dirty="0"/>
          </a:p>
        </p:txBody>
      </p:sp>
      <p:sp>
        <p:nvSpPr>
          <p:cNvPr id="3" name="Footer Placeholder 2">
            <a:extLst>
              <a:ext uri="{FF2B5EF4-FFF2-40B4-BE49-F238E27FC236}">
                <a16:creationId xmlns:a16="http://schemas.microsoft.com/office/drawing/2014/main" id="{A45855C9-0DB7-4CD7-A1B6-6A3945680E8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9468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4"/>
          <p:cNvSpPr/>
          <p:nvPr/>
        </p:nvSpPr>
        <p:spPr>
          <a:xfrm>
            <a:off x="206477" y="167149"/>
            <a:ext cx="11582400" cy="6136718"/>
          </a:xfrm>
          <a:custGeom>
            <a:avLst/>
            <a:gdLst/>
            <a:ahLst/>
            <a:cxnLst/>
            <a:rect l="l" t="t" r="r" b="b"/>
            <a:pathLst>
              <a:path w="11582400" h="6136718" extrusionOk="0">
                <a:moveTo>
                  <a:pt x="0" y="613672"/>
                </a:moveTo>
                <a:cubicBezTo>
                  <a:pt x="0" y="274750"/>
                  <a:pt x="274750" y="0"/>
                  <a:pt x="613672" y="0"/>
                </a:cubicBezTo>
                <a:lnTo>
                  <a:pt x="10968728" y="0"/>
                </a:lnTo>
                <a:cubicBezTo>
                  <a:pt x="11307650" y="0"/>
                  <a:pt x="11582400" y="274750"/>
                  <a:pt x="11582400" y="613672"/>
                </a:cubicBezTo>
                <a:lnTo>
                  <a:pt x="11582400" y="5523046"/>
                </a:lnTo>
                <a:cubicBezTo>
                  <a:pt x="11582400" y="5861968"/>
                  <a:pt x="11307650" y="6136718"/>
                  <a:pt x="10968728" y="6136718"/>
                </a:cubicBezTo>
                <a:lnTo>
                  <a:pt x="613672" y="6136718"/>
                </a:lnTo>
                <a:cubicBezTo>
                  <a:pt x="274750" y="6136718"/>
                  <a:pt x="0" y="5861968"/>
                  <a:pt x="0" y="5523046"/>
                </a:cubicBezTo>
                <a:lnTo>
                  <a:pt x="0" y="613672"/>
                </a:lnTo>
                <a:close/>
              </a:path>
            </a:pathLst>
          </a:custGeom>
          <a:solidFill>
            <a:srgbClr val="53896B"/>
          </a:solidFill>
          <a:ln w="15875" cap="rnd" cmpd="sng">
            <a:solidFill>
              <a:schemeClr val="lt1"/>
            </a:solidFill>
            <a:prstDash val="solid"/>
            <a:round/>
            <a:headEnd type="none" w="sm" len="sm"/>
            <a:tailEnd type="none" w="sm" len="sm"/>
          </a:ln>
        </p:spPr>
        <p:txBody>
          <a:bodyPr spcFirstLastPara="1" wrap="square" lIns="142225" tIns="2596925" rIns="142225" bIns="1369575" anchor="ctr" anchorCtr="0">
            <a:noAutofit/>
          </a:bodyPr>
          <a:lstStyle/>
          <a:p>
            <a:pPr marL="0" marR="0" lvl="0" indent="0" algn="ctr" rtl="0">
              <a:lnSpc>
                <a:spcPct val="90000"/>
              </a:lnSpc>
              <a:spcBef>
                <a:spcPts val="0"/>
              </a:spcBef>
              <a:spcAft>
                <a:spcPts val="0"/>
              </a:spcAft>
              <a:buNone/>
            </a:pPr>
            <a:r>
              <a:rPr lang="en-US" sz="2400" dirty="0">
                <a:solidFill>
                  <a:schemeClr val="lt1"/>
                </a:solidFill>
                <a:latin typeface="Lustria"/>
                <a:ea typeface="Lustria"/>
                <a:cs typeface="Lustria"/>
                <a:sym typeface="Lustria"/>
              </a:rPr>
              <a:t>#2 Attachment &amp; Relationships</a:t>
            </a:r>
            <a:endParaRPr dirty="0"/>
          </a:p>
          <a:p>
            <a:pPr marL="0" marR="0" lvl="0" indent="0" algn="ctr" rtl="0">
              <a:lnSpc>
                <a:spcPct val="90000"/>
              </a:lnSpc>
              <a:spcBef>
                <a:spcPts val="840"/>
              </a:spcBef>
              <a:spcAft>
                <a:spcPts val="0"/>
              </a:spcAft>
              <a:buNone/>
            </a:pPr>
            <a:r>
              <a:rPr lang="en-US" sz="2400" b="1" dirty="0">
                <a:solidFill>
                  <a:schemeClr val="lt1"/>
                </a:solidFill>
                <a:latin typeface="Lustria"/>
                <a:ea typeface="Lustria"/>
                <a:cs typeface="Lustria"/>
                <a:sym typeface="Lustria"/>
              </a:rPr>
              <a:t>Developmental Injuries</a:t>
            </a:r>
            <a:endParaRPr dirty="0"/>
          </a:p>
          <a:p>
            <a:pPr marL="0" marR="0" lvl="0" indent="0" algn="ctr" rtl="0">
              <a:lnSpc>
                <a:spcPct val="90000"/>
              </a:lnSpc>
              <a:spcBef>
                <a:spcPts val="840"/>
              </a:spcBef>
              <a:spcAft>
                <a:spcPts val="0"/>
              </a:spcAft>
              <a:buNone/>
            </a:pPr>
            <a:endParaRPr sz="2400" b="1" dirty="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b="1" dirty="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b="1" dirty="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r>
              <a:rPr lang="en-US" sz="2400" b="1" dirty="0">
                <a:solidFill>
                  <a:schemeClr val="lt1"/>
                </a:solidFill>
                <a:latin typeface="Lustria"/>
                <a:ea typeface="Lustria"/>
                <a:cs typeface="Lustria"/>
                <a:sym typeface="Lustria"/>
              </a:rPr>
              <a:t> </a:t>
            </a:r>
            <a:endParaRPr dirty="0"/>
          </a:p>
          <a:p>
            <a:pPr marL="0" marR="0" lvl="0" indent="0" algn="ctr" rtl="0">
              <a:lnSpc>
                <a:spcPct val="90000"/>
              </a:lnSpc>
              <a:spcBef>
                <a:spcPts val="840"/>
              </a:spcBef>
              <a:spcAft>
                <a:spcPts val="0"/>
              </a:spcAft>
              <a:buNone/>
            </a:pPr>
            <a:endParaRPr sz="2000" b="1" dirty="0">
              <a:solidFill>
                <a:schemeClr val="lt1"/>
              </a:solidFill>
              <a:latin typeface="Lustria"/>
              <a:ea typeface="Lustria"/>
              <a:cs typeface="Lustria"/>
              <a:sym typeface="Lustria"/>
            </a:endParaRPr>
          </a:p>
          <a:p>
            <a:pPr marL="0" marR="0" lvl="0" indent="0" algn="ctr" rtl="0">
              <a:lnSpc>
                <a:spcPct val="90000"/>
              </a:lnSpc>
              <a:spcBef>
                <a:spcPts val="700"/>
              </a:spcBef>
              <a:spcAft>
                <a:spcPts val="0"/>
              </a:spcAft>
              <a:buNone/>
            </a:pPr>
            <a:endParaRPr sz="2000" dirty="0">
              <a:solidFill>
                <a:schemeClr val="lt1"/>
              </a:solidFill>
              <a:latin typeface="Lustria"/>
              <a:ea typeface="Lustria"/>
              <a:cs typeface="Lustria"/>
              <a:sym typeface="Lustria"/>
            </a:endParaRPr>
          </a:p>
          <a:p>
            <a:pPr marL="0" marR="0" lvl="0" indent="0" algn="ctr" rtl="0">
              <a:lnSpc>
                <a:spcPct val="90000"/>
              </a:lnSpc>
              <a:spcBef>
                <a:spcPts val="700"/>
              </a:spcBef>
              <a:spcAft>
                <a:spcPts val="0"/>
              </a:spcAft>
              <a:buNone/>
            </a:pPr>
            <a:endParaRPr sz="2000" dirty="0">
              <a:solidFill>
                <a:schemeClr val="lt1"/>
              </a:solidFill>
              <a:latin typeface="Lustria"/>
              <a:ea typeface="Lustria"/>
              <a:cs typeface="Lustria"/>
              <a:sym typeface="Lustria"/>
            </a:endParaRPr>
          </a:p>
          <a:p>
            <a:pPr marL="0" marR="0" lvl="0" indent="0" algn="ctr" rtl="0">
              <a:lnSpc>
                <a:spcPct val="90000"/>
              </a:lnSpc>
              <a:spcBef>
                <a:spcPts val="700"/>
              </a:spcBef>
              <a:spcAft>
                <a:spcPts val="0"/>
              </a:spcAft>
              <a:buNone/>
            </a:pPr>
            <a:r>
              <a:rPr lang="en-US" sz="2000" dirty="0">
                <a:solidFill>
                  <a:schemeClr val="lt1"/>
                </a:solidFill>
                <a:latin typeface="Lustria"/>
                <a:ea typeface="Lustria"/>
                <a:cs typeface="Lustria"/>
                <a:sym typeface="Lustria"/>
              </a:rPr>
              <a:t> </a:t>
            </a:r>
            <a:endParaRPr sz="2000" dirty="0">
              <a:solidFill>
                <a:schemeClr val="lt1"/>
              </a:solidFill>
              <a:latin typeface="Lustria"/>
              <a:ea typeface="Lustria"/>
              <a:cs typeface="Lustria"/>
              <a:sym typeface="Lustria"/>
            </a:endParaRPr>
          </a:p>
        </p:txBody>
      </p:sp>
      <p:sp>
        <p:nvSpPr>
          <p:cNvPr id="429" name="Google Shape;429;p34"/>
          <p:cNvSpPr/>
          <p:nvPr/>
        </p:nvSpPr>
        <p:spPr>
          <a:xfrm rot="10800000" flipH="1">
            <a:off x="6120698" y="5920610"/>
            <a:ext cx="99418" cy="124949"/>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431" name="Google Shape;431;p34"/>
          <p:cNvGrpSpPr/>
          <p:nvPr/>
        </p:nvGrpSpPr>
        <p:grpSpPr>
          <a:xfrm>
            <a:off x="113072" y="6333772"/>
            <a:ext cx="495301" cy="496031"/>
            <a:chOff x="152400" y="6205955"/>
            <a:chExt cx="495301" cy="496031"/>
          </a:xfrm>
        </p:grpSpPr>
        <p:pic>
          <p:nvPicPr>
            <p:cNvPr id="432" name="Google Shape;432;p34" descr="35[1]"/>
            <p:cNvPicPr preferRelativeResize="0"/>
            <p:nvPr/>
          </p:nvPicPr>
          <p:blipFill rotWithShape="1">
            <a:blip r:embed="rId3">
              <a:alphaModFix/>
            </a:blip>
            <a:srcRect/>
            <a:stretch/>
          </p:blipFill>
          <p:spPr>
            <a:xfrm>
              <a:off x="152400" y="6205955"/>
              <a:ext cx="495300" cy="496031"/>
            </a:xfrm>
            <a:prstGeom prst="ellipse">
              <a:avLst/>
            </a:prstGeom>
            <a:noFill/>
            <a:ln>
              <a:noFill/>
            </a:ln>
          </p:spPr>
        </p:pic>
        <p:sp>
          <p:nvSpPr>
            <p:cNvPr id="433" name="Google Shape;433;p34"/>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434" name="Google Shape;434;p34"/>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435" name="Google Shape;435;p34"/>
          <p:cNvSpPr/>
          <p:nvPr/>
        </p:nvSpPr>
        <p:spPr>
          <a:xfrm>
            <a:off x="451669" y="2636853"/>
            <a:ext cx="11092015" cy="3473291"/>
          </a:xfrm>
          <a:prstGeom prst="roundRect">
            <a:avLst>
              <a:gd name="adj" fmla="val 16667"/>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Attachment is the search for protection. </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“We do to others what was done to us….unless we remember our pain” (Lieberman)</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Highly insecure and mistrustful of others (particularly authority figures)</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Lack of congruence between internal experience and external world response (invalidation)</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Broad symptoms pattern including: bossy, controlling and commanding, clingy and dependent, avoidant and detached; separation anxiety </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Highly sensitized/reactive to transitions, limits, hearing “no”, working cooperatively</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Difficulty attuning to others and taking perspective </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Unusual self-soothing habits and patterns</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Reenactments </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Atypical Seeking Behaviors</a:t>
            </a:r>
            <a:endParaRPr sz="1800">
              <a:solidFill>
                <a:schemeClr val="dk1"/>
              </a:solidFill>
              <a:latin typeface="Lustria"/>
              <a:ea typeface="Lustria"/>
              <a:cs typeface="Lustria"/>
              <a:sym typeface="Lustria"/>
            </a:endParaRPr>
          </a:p>
        </p:txBody>
      </p:sp>
      <p:pic>
        <p:nvPicPr>
          <p:cNvPr id="436" name="Google Shape;436;p34"/>
          <p:cNvPicPr preferRelativeResize="0"/>
          <p:nvPr/>
        </p:nvPicPr>
        <p:blipFill rotWithShape="1">
          <a:blip r:embed="rId4">
            <a:alphaModFix/>
          </a:blip>
          <a:srcRect l="37028" t="1639" r="14455" b="1329"/>
          <a:stretch/>
        </p:blipFill>
        <p:spPr>
          <a:xfrm>
            <a:off x="733001" y="403932"/>
            <a:ext cx="2039198" cy="2039198"/>
          </a:xfrm>
          <a:custGeom>
            <a:avLst/>
            <a:gdLst/>
            <a:ahLst/>
            <a:cxnLst/>
            <a:rect l="l" t="t" r="r" b="b"/>
            <a:pathLst>
              <a:path w="2039198" h="2039198" extrusionOk="0">
                <a:moveTo>
                  <a:pt x="1019599" y="0"/>
                </a:moveTo>
                <a:cubicBezTo>
                  <a:pt x="1582708" y="0"/>
                  <a:pt x="2039198" y="456490"/>
                  <a:pt x="2039198" y="1019599"/>
                </a:cubicBezTo>
                <a:cubicBezTo>
                  <a:pt x="2039198" y="1582708"/>
                  <a:pt x="1582708" y="2039198"/>
                  <a:pt x="1019599" y="2039198"/>
                </a:cubicBezTo>
                <a:cubicBezTo>
                  <a:pt x="456490" y="2039198"/>
                  <a:pt x="0" y="1582708"/>
                  <a:pt x="0" y="1019599"/>
                </a:cubicBezTo>
                <a:cubicBezTo>
                  <a:pt x="0" y="456490"/>
                  <a:pt x="456490" y="0"/>
                  <a:pt x="1019599" y="0"/>
                </a:cubicBezTo>
                <a:close/>
              </a:path>
            </a:pathLst>
          </a:custGeom>
          <a:noFill/>
          <a:ln w="9525" cap="flat" cmpd="sng">
            <a:solidFill>
              <a:schemeClr val="lt1"/>
            </a:solidFill>
            <a:prstDash val="solid"/>
            <a:round/>
            <a:headEnd type="none" w="sm" len="sm"/>
            <a:tailEnd type="none" w="sm" len="sm"/>
          </a:ln>
        </p:spPr>
      </p:pic>
      <p:sp>
        <p:nvSpPr>
          <p:cNvPr id="2" name="Rounded Rectangle 1"/>
          <p:cNvSpPr/>
          <p:nvPr/>
        </p:nvSpPr>
        <p:spPr>
          <a:xfrm>
            <a:off x="403123" y="2636853"/>
            <a:ext cx="11297878" cy="3793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Relational deposits/Relational endurance</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Create congruence between internal experience and external world response</a:t>
            </a:r>
            <a:endParaRPr lang="en-US" dirty="0"/>
          </a:p>
          <a:p>
            <a:pPr marL="800100" lvl="1" indent="-342900">
              <a:buClr>
                <a:schemeClr val="dk1"/>
              </a:buClr>
              <a:buSzPts val="1800"/>
              <a:buFont typeface="Times New Roman"/>
              <a:buChar char="►"/>
            </a:pPr>
            <a:r>
              <a:rPr lang="en-US" sz="1800" dirty="0">
                <a:solidFill>
                  <a:schemeClr val="dk1"/>
                </a:solidFill>
                <a:latin typeface="Lustria"/>
                <a:ea typeface="Lustria"/>
                <a:cs typeface="Lustria"/>
                <a:sym typeface="Lustria"/>
              </a:rPr>
              <a:t>Validation not reassurance (enter the darkness)</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Its not the rupture, it’s the repair—expect the rupture, work the repair </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Avoid ensnarement in reenactment</a:t>
            </a:r>
            <a:endParaRPr lang="en-US" dirty="0"/>
          </a:p>
          <a:p>
            <a:pPr lvl="0">
              <a:buClr>
                <a:schemeClr val="dk1"/>
              </a:buClr>
              <a:buSzPts val="1800"/>
            </a:pPr>
            <a:r>
              <a:rPr lang="en-US" sz="1800" dirty="0">
                <a:solidFill>
                  <a:schemeClr val="dk1"/>
                </a:solidFill>
                <a:latin typeface="Lustria"/>
                <a:ea typeface="Lustria"/>
                <a:cs typeface="Lustria"/>
                <a:sym typeface="Lustria"/>
              </a:rPr>
              <a:t>5.   Refine your language:</a:t>
            </a:r>
            <a:endParaRPr lang="en-US" dirty="0"/>
          </a:p>
          <a:p>
            <a:pPr marL="800100" lvl="1" indent="-342900">
              <a:buClr>
                <a:schemeClr val="dk1"/>
              </a:buClr>
              <a:buSzPts val="1800"/>
              <a:buFont typeface="Lustria"/>
              <a:buAutoNum type="alphaLcParenR"/>
            </a:pPr>
            <a:r>
              <a:rPr lang="en-US" sz="1800" dirty="0">
                <a:solidFill>
                  <a:schemeClr val="dk1"/>
                </a:solidFill>
                <a:latin typeface="Lustria"/>
                <a:ea typeface="Lustria"/>
                <a:cs typeface="Lustria"/>
                <a:sym typeface="Lustria"/>
              </a:rPr>
              <a:t>Connection seeking not attention seeking</a:t>
            </a:r>
            <a:endParaRPr lang="en-US" dirty="0"/>
          </a:p>
          <a:p>
            <a:pPr marL="800100" lvl="1" indent="-342900">
              <a:buClr>
                <a:schemeClr val="dk1"/>
              </a:buClr>
              <a:buSzPts val="1800"/>
              <a:buFont typeface="Lustria"/>
              <a:buAutoNum type="alphaLcParenR"/>
            </a:pPr>
            <a:r>
              <a:rPr lang="en-US" sz="1800" dirty="0">
                <a:solidFill>
                  <a:schemeClr val="dk1"/>
                </a:solidFill>
                <a:latin typeface="Lustria"/>
                <a:ea typeface="Lustria"/>
                <a:cs typeface="Lustria"/>
                <a:sym typeface="Lustria"/>
              </a:rPr>
              <a:t>Repair seeking</a:t>
            </a:r>
            <a:endParaRPr lang="en-US" dirty="0"/>
          </a:p>
          <a:p>
            <a:pPr marL="800100" lvl="1" indent="-342900">
              <a:buClr>
                <a:schemeClr val="dk1"/>
              </a:buClr>
              <a:buSzPts val="1800"/>
              <a:buFont typeface="Lustria"/>
              <a:buAutoNum type="alphaLcParenR"/>
            </a:pPr>
            <a:r>
              <a:rPr lang="en-US" sz="1800" dirty="0">
                <a:solidFill>
                  <a:schemeClr val="dk1"/>
                </a:solidFill>
                <a:latin typeface="Lustria"/>
                <a:ea typeface="Lustria"/>
                <a:cs typeface="Lustria"/>
                <a:sym typeface="Lustria"/>
              </a:rPr>
              <a:t>Validation seeking not manipulation</a:t>
            </a:r>
            <a:endParaRPr lang="en-US" dirty="0"/>
          </a:p>
          <a:p>
            <a:pPr marL="342900" lvl="0" indent="-342900">
              <a:buClr>
                <a:schemeClr val="dk1"/>
              </a:buClr>
              <a:buSzPts val="1800"/>
              <a:buFont typeface="Lustria"/>
              <a:buAutoNum type="arabicPeriod" startAt="6"/>
            </a:pPr>
            <a:r>
              <a:rPr lang="en-US" sz="1800" dirty="0">
                <a:solidFill>
                  <a:schemeClr val="dk1"/>
                </a:solidFill>
                <a:latin typeface="Lustria"/>
                <a:ea typeface="Lustria"/>
                <a:cs typeface="Lustria"/>
                <a:sym typeface="Lustria"/>
              </a:rPr>
              <a:t>PACE</a:t>
            </a:r>
            <a:endParaRPr lang="en-US" dirty="0"/>
          </a:p>
          <a:p>
            <a:pPr marL="342900" lvl="0" indent="-342900">
              <a:buClr>
                <a:schemeClr val="dk1"/>
              </a:buClr>
              <a:buSzPts val="1800"/>
              <a:buFont typeface="Lustria"/>
              <a:buAutoNum type="arabicPeriod" startAt="6"/>
            </a:pPr>
            <a:r>
              <a:rPr lang="en-US" sz="1800" dirty="0">
                <a:solidFill>
                  <a:schemeClr val="dk1"/>
                </a:solidFill>
                <a:latin typeface="Lustria"/>
                <a:ea typeface="Lustria"/>
                <a:cs typeface="Lustria"/>
                <a:sym typeface="Lustria"/>
              </a:rPr>
              <a:t>Build architecture of healthy interactions -- attunement</a:t>
            </a:r>
            <a:endParaRPr lang="en-US" dirty="0"/>
          </a:p>
          <a:p>
            <a:pPr marL="342900" lvl="0" indent="-342900">
              <a:buClr>
                <a:schemeClr val="dk1"/>
              </a:buClr>
              <a:buSzPts val="1800"/>
              <a:buFont typeface="Lustria"/>
              <a:buAutoNum type="arabicPeriod" startAt="6"/>
            </a:pPr>
            <a:r>
              <a:rPr lang="en-US" sz="1800" dirty="0">
                <a:solidFill>
                  <a:schemeClr val="dk1"/>
                </a:solidFill>
                <a:latin typeface="Lustria"/>
                <a:ea typeface="Lustria"/>
                <a:cs typeface="Lustria"/>
                <a:sym typeface="Lustria"/>
              </a:rPr>
              <a:t>Maintain awareness about the impact on relationships within workforce (contagion)</a:t>
            </a:r>
            <a:endParaRPr lang="en-US" dirty="0"/>
          </a:p>
        </p:txBody>
      </p:sp>
      <p:sp>
        <p:nvSpPr>
          <p:cNvPr id="12" name="Oval 11">
            <a:extLst>
              <a:ext uri="{FF2B5EF4-FFF2-40B4-BE49-F238E27FC236}">
                <a16:creationId xmlns:a16="http://schemas.microsoft.com/office/drawing/2014/main" id="{C6C88CED-05E8-4FFE-B3CC-B916116ACBE0}"/>
              </a:ext>
            </a:extLst>
          </p:cNvPr>
          <p:cNvSpPr/>
          <p:nvPr/>
        </p:nvSpPr>
        <p:spPr>
          <a:xfrm>
            <a:off x="2715795" y="399255"/>
            <a:ext cx="9129486" cy="580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5"/>
              </a:rPr>
              <a:t>https://www.youtube.com/watch?v=1Evwgu369Jw</a:t>
            </a:r>
            <a:endParaRPr lang="en-US" dirty="0"/>
          </a:p>
          <a:p>
            <a:pPr algn="ctr"/>
            <a:endParaRPr lang="en-US" dirty="0"/>
          </a:p>
        </p:txBody>
      </p:sp>
      <p:sp>
        <p:nvSpPr>
          <p:cNvPr id="3" name="Footer Placeholder 2">
            <a:extLst>
              <a:ext uri="{FF2B5EF4-FFF2-40B4-BE49-F238E27FC236}">
                <a16:creationId xmlns:a16="http://schemas.microsoft.com/office/drawing/2014/main" id="{AF62BA8A-553B-4225-9C83-0A1A1A232C8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050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pSp>
        <p:nvGrpSpPr>
          <p:cNvPr id="465" name="Google Shape;465;p37"/>
          <p:cNvGrpSpPr/>
          <p:nvPr/>
        </p:nvGrpSpPr>
        <p:grpSpPr>
          <a:xfrm>
            <a:off x="715617" y="363794"/>
            <a:ext cx="10654746" cy="5616692"/>
            <a:chOff x="0" y="0"/>
            <a:chExt cx="10654746" cy="5616692"/>
          </a:xfrm>
        </p:grpSpPr>
        <p:sp>
          <p:nvSpPr>
            <p:cNvPr id="466" name="Google Shape;466;p37"/>
            <p:cNvSpPr/>
            <p:nvPr/>
          </p:nvSpPr>
          <p:spPr>
            <a:xfrm>
              <a:off x="0" y="0"/>
              <a:ext cx="10654746" cy="5616692"/>
            </a:xfrm>
            <a:prstGeom prst="roundRect">
              <a:avLst>
                <a:gd name="adj" fmla="val 10000"/>
              </a:avLst>
            </a:prstGeom>
            <a:solidFill>
              <a:srgbClr val="ADCEB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txBox="1"/>
            <p:nvPr/>
          </p:nvSpPr>
          <p:spPr>
            <a:xfrm>
              <a:off x="0" y="2246676"/>
              <a:ext cx="10654746" cy="2246676"/>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None/>
              </a:pPr>
              <a:r>
                <a:rPr lang="en-US" sz="2200">
                  <a:solidFill>
                    <a:schemeClr val="lt1"/>
                  </a:solidFill>
                  <a:latin typeface="Lustria"/>
                  <a:ea typeface="Lustria"/>
                  <a:cs typeface="Lustria"/>
                  <a:sym typeface="Lustria"/>
                </a:rPr>
                <a:t>#3 Emotion Regulation:</a:t>
              </a:r>
              <a:endParaRPr/>
            </a:p>
            <a:p>
              <a:pPr marL="0" marR="0" lvl="0" indent="0" algn="ctr" rtl="0">
                <a:lnSpc>
                  <a:spcPct val="90000"/>
                </a:lnSpc>
                <a:spcBef>
                  <a:spcPts val="770"/>
                </a:spcBef>
                <a:spcAft>
                  <a:spcPts val="0"/>
                </a:spcAft>
                <a:buNone/>
              </a:pPr>
              <a:r>
                <a:rPr lang="en-US" sz="2400" b="1">
                  <a:solidFill>
                    <a:schemeClr val="lt1"/>
                  </a:solidFill>
                  <a:latin typeface="Lustria"/>
                  <a:ea typeface="Lustria"/>
                  <a:cs typeface="Lustria"/>
                  <a:sym typeface="Lustria"/>
                </a:rPr>
                <a:t>Developmental Injuries</a:t>
              </a:r>
              <a:endParaRPr/>
            </a:p>
            <a:p>
              <a:pPr marL="0" marR="0" lvl="0" indent="0" algn="ctr" rtl="0">
                <a:lnSpc>
                  <a:spcPct val="90000"/>
                </a:lnSpc>
                <a:spcBef>
                  <a:spcPts val="840"/>
                </a:spcBef>
                <a:spcAft>
                  <a:spcPts val="0"/>
                </a:spcAft>
                <a:buNone/>
              </a:pPr>
              <a:endParaRPr sz="2400" b="1">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b="1">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r>
                <a:rPr lang="en-US" sz="2200" b="1">
                  <a:solidFill>
                    <a:schemeClr val="lt1"/>
                  </a:solidFill>
                  <a:latin typeface="Lustria"/>
                  <a:ea typeface="Lustria"/>
                  <a:cs typeface="Lustria"/>
                  <a:sym typeface="Lustria"/>
                </a:rPr>
                <a:t> </a:t>
              </a:r>
              <a:endParaRPr/>
            </a:p>
            <a:p>
              <a:pPr marL="0" marR="0" lvl="0" indent="0" algn="ctr" rtl="0">
                <a:lnSpc>
                  <a:spcPct val="90000"/>
                </a:lnSpc>
                <a:spcBef>
                  <a:spcPts val="770"/>
                </a:spcBef>
                <a:spcAft>
                  <a:spcPts val="0"/>
                </a:spcAft>
                <a:buNone/>
              </a:pPr>
              <a:endParaRPr sz="2200">
                <a:solidFill>
                  <a:schemeClr val="lt1"/>
                </a:solidFill>
                <a:latin typeface="Lustria"/>
                <a:ea typeface="Lustria"/>
                <a:cs typeface="Lustria"/>
                <a:sym typeface="Lustria"/>
              </a:endParaRPr>
            </a:p>
          </p:txBody>
        </p:sp>
        <p:sp>
          <p:nvSpPr>
            <p:cNvPr id="468" name="Google Shape;468;p37"/>
            <p:cNvSpPr/>
            <p:nvPr/>
          </p:nvSpPr>
          <p:spPr>
            <a:xfrm>
              <a:off x="4445200" y="174299"/>
              <a:ext cx="1870358" cy="1870358"/>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rot="10800000" flipH="1">
              <a:off x="10563290" y="5265912"/>
              <a:ext cx="91456" cy="114361"/>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37"/>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471" name="Google Shape;471;p37"/>
          <p:cNvGrpSpPr/>
          <p:nvPr/>
        </p:nvGrpSpPr>
        <p:grpSpPr>
          <a:xfrm>
            <a:off x="113072" y="6333772"/>
            <a:ext cx="495301" cy="496031"/>
            <a:chOff x="152400" y="6205955"/>
            <a:chExt cx="495301" cy="496031"/>
          </a:xfrm>
        </p:grpSpPr>
        <p:pic>
          <p:nvPicPr>
            <p:cNvPr id="472" name="Google Shape;472;p37"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473" name="Google Shape;473;p37"/>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474" name="Google Shape;474;p37"/>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475" name="Google Shape;475;p37"/>
          <p:cNvSpPr/>
          <p:nvPr/>
        </p:nvSpPr>
        <p:spPr>
          <a:xfrm>
            <a:off x="954155" y="3517216"/>
            <a:ext cx="10177669" cy="2247424"/>
          </a:xfrm>
          <a:prstGeom prst="roundRect">
            <a:avLst>
              <a:gd name="adj" fmla="val 16667"/>
            </a:avLst>
          </a:prstGeom>
          <a:solidFill>
            <a:schemeClr val="lt1"/>
          </a:solidFill>
          <a:ln w="9525" cap="flat" cmpd="sng">
            <a:solidFill>
              <a:srgbClr val="375B47"/>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Difficulty knowing and identifying physiological states  </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Incongruence between internal physiological states and external expression</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Poor affect identification and affect expression</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Over-dependence on behavior to reveal internal  affect states </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Difficulty expressing needs in socially acceptable ways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Emotions have proven to be very dangerous for child; they often reenact this with others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Sleep and eating disruptions </a:t>
            </a:r>
            <a:endParaRPr sz="1800" dirty="0">
              <a:solidFill>
                <a:schemeClr val="dk1"/>
              </a:solidFill>
              <a:latin typeface="Lustria"/>
              <a:ea typeface="Lustria"/>
              <a:cs typeface="Lustria"/>
              <a:sym typeface="Lustria"/>
            </a:endParaRPr>
          </a:p>
        </p:txBody>
      </p:sp>
      <p:sp>
        <p:nvSpPr>
          <p:cNvPr id="13" name="Rounded Rectangle 1">
            <a:extLst>
              <a:ext uri="{FF2B5EF4-FFF2-40B4-BE49-F238E27FC236}">
                <a16:creationId xmlns:a16="http://schemas.microsoft.com/office/drawing/2014/main" id="{EE56925C-28FC-4662-8B49-6E8A88E88DC9}"/>
              </a:ext>
            </a:extLst>
          </p:cNvPr>
          <p:cNvSpPr/>
          <p:nvPr/>
        </p:nvSpPr>
        <p:spPr>
          <a:xfrm>
            <a:off x="821637" y="3423492"/>
            <a:ext cx="10363193" cy="2463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Be an interpreter </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Use movement, yoga, martial arts, music, OT activities, etc.</a:t>
            </a:r>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Teach affect identification and expression</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Co-regulation strategies: RRR</a:t>
            </a:r>
            <a:endParaRPr lang="en-US" sz="2000" dirty="0"/>
          </a:p>
        </p:txBody>
      </p:sp>
    </p:spTree>
    <p:extLst>
      <p:ext uri="{BB962C8B-B14F-4D97-AF65-F5344CB8AC3E}">
        <p14:creationId xmlns:p14="http://schemas.microsoft.com/office/powerpoint/2010/main" val="125978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pic>
        <p:nvPicPr>
          <p:cNvPr id="841" name="Google Shape;841;p61"/>
          <p:cNvPicPr preferRelativeResize="0"/>
          <p:nvPr/>
        </p:nvPicPr>
        <p:blipFill rotWithShape="1">
          <a:blip r:embed="rId3">
            <a:alphaModFix/>
          </a:blip>
          <a:srcRect/>
          <a:stretch/>
        </p:blipFill>
        <p:spPr>
          <a:xfrm>
            <a:off x="1072015" y="1347949"/>
            <a:ext cx="10037322" cy="4478679"/>
          </a:xfrm>
          <a:prstGeom prst="rect">
            <a:avLst/>
          </a:prstGeom>
          <a:noFill/>
          <a:ln w="9525" cap="flat" cmpd="sng">
            <a:solidFill>
              <a:schemeClr val="dk1"/>
            </a:solidFill>
            <a:prstDash val="solid"/>
            <a:round/>
            <a:headEnd type="none" w="sm" len="sm"/>
            <a:tailEnd type="none" w="sm" len="sm"/>
          </a:ln>
        </p:spPr>
      </p:pic>
      <p:pic>
        <p:nvPicPr>
          <p:cNvPr id="842" name="Google Shape;842;p61"/>
          <p:cNvPicPr preferRelativeResize="0"/>
          <p:nvPr/>
        </p:nvPicPr>
        <p:blipFill rotWithShape="1">
          <a:blip r:embed="rId4">
            <a:alphaModFix/>
          </a:blip>
          <a:srcRect r="63323"/>
          <a:stretch/>
        </p:blipFill>
        <p:spPr>
          <a:xfrm>
            <a:off x="1176426" y="1568547"/>
            <a:ext cx="3356245" cy="3889585"/>
          </a:xfrm>
          <a:prstGeom prst="rect">
            <a:avLst/>
          </a:prstGeom>
          <a:noFill/>
          <a:ln>
            <a:noFill/>
          </a:ln>
        </p:spPr>
      </p:pic>
      <p:grpSp>
        <p:nvGrpSpPr>
          <p:cNvPr id="843" name="Google Shape;843;p61"/>
          <p:cNvGrpSpPr/>
          <p:nvPr/>
        </p:nvGrpSpPr>
        <p:grpSpPr>
          <a:xfrm>
            <a:off x="0" y="6205955"/>
            <a:ext cx="12192000" cy="652045"/>
            <a:chOff x="0" y="6205955"/>
            <a:chExt cx="12192000" cy="652045"/>
          </a:xfrm>
        </p:grpSpPr>
        <p:sp>
          <p:nvSpPr>
            <p:cNvPr id="844" name="Google Shape;844;p61"/>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ustria"/>
                <a:ea typeface="Lustria"/>
                <a:cs typeface="Lustria"/>
                <a:sym typeface="Lustria"/>
              </a:endParaRPr>
            </a:p>
          </p:txBody>
        </p:sp>
        <p:sp>
          <p:nvSpPr>
            <p:cNvPr id="845" name="Google Shape;845;p61"/>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grpSp>
          <p:nvGrpSpPr>
            <p:cNvPr id="846" name="Google Shape;846;p61"/>
            <p:cNvGrpSpPr/>
            <p:nvPr/>
          </p:nvGrpSpPr>
          <p:grpSpPr>
            <a:xfrm>
              <a:off x="152400" y="6205955"/>
              <a:ext cx="495301" cy="496031"/>
              <a:chOff x="152400" y="6205955"/>
              <a:chExt cx="495301" cy="496031"/>
            </a:xfrm>
          </p:grpSpPr>
          <p:pic>
            <p:nvPicPr>
              <p:cNvPr id="847" name="Google Shape;847;p61" descr="35[1]"/>
              <p:cNvPicPr preferRelativeResize="0"/>
              <p:nvPr/>
            </p:nvPicPr>
            <p:blipFill rotWithShape="1">
              <a:blip r:embed="rId5">
                <a:alphaModFix/>
              </a:blip>
              <a:srcRect l="11513" t="10632" r="11652" b="9934"/>
              <a:stretch/>
            </p:blipFill>
            <p:spPr>
              <a:xfrm>
                <a:off x="152400" y="6205955"/>
                <a:ext cx="495300" cy="496031"/>
              </a:xfrm>
              <a:prstGeom prst="ellipse">
                <a:avLst/>
              </a:prstGeom>
              <a:noFill/>
              <a:ln>
                <a:noFill/>
              </a:ln>
            </p:spPr>
          </p:pic>
          <p:sp>
            <p:nvSpPr>
              <p:cNvPr id="848" name="Google Shape;848;p61"/>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grpSp>
      <p:sp>
        <p:nvSpPr>
          <p:cNvPr id="849" name="Google Shape;849;p61"/>
          <p:cNvSpPr txBox="1"/>
          <p:nvPr/>
        </p:nvSpPr>
        <p:spPr>
          <a:xfrm>
            <a:off x="913795" y="216408"/>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lt2"/>
              </a:buClr>
              <a:buSzPts val="3375"/>
              <a:buFont typeface="Lustria"/>
              <a:buNone/>
            </a:pPr>
            <a:r>
              <a:rPr lang="en-US" sz="3375" dirty="0">
                <a:latin typeface="Lustria"/>
                <a:ea typeface="Lustria"/>
                <a:cs typeface="Lustria"/>
                <a:sym typeface="Lustria"/>
              </a:rPr>
              <a:t>The Stress Continuum:</a:t>
            </a:r>
            <a:endParaRPr dirty="0"/>
          </a:p>
          <a:p>
            <a:pPr marL="0" marR="0" lvl="0" indent="0" algn="ctr" rtl="0">
              <a:lnSpc>
                <a:spcPct val="80000"/>
              </a:lnSpc>
              <a:spcBef>
                <a:spcPts val="0"/>
              </a:spcBef>
              <a:spcAft>
                <a:spcPts val="0"/>
              </a:spcAft>
              <a:buClr>
                <a:schemeClr val="lt2"/>
              </a:buClr>
              <a:buSzPts val="3375"/>
              <a:buFont typeface="Lustria"/>
              <a:buNone/>
            </a:pPr>
            <a:r>
              <a:rPr lang="en-US" sz="3375" dirty="0">
                <a:latin typeface="Lustria"/>
                <a:ea typeface="Lustria"/>
                <a:cs typeface="Lustria"/>
                <a:sym typeface="Lustria"/>
              </a:rPr>
              <a:t>Typically Developing Person</a:t>
            </a:r>
            <a:endParaRPr sz="3375" dirty="0">
              <a:latin typeface="Lustria"/>
              <a:ea typeface="Lustria"/>
              <a:cs typeface="Lustria"/>
              <a:sym typeface="Lustria"/>
            </a:endParaRPr>
          </a:p>
        </p:txBody>
      </p:sp>
      <p:pic>
        <p:nvPicPr>
          <p:cNvPr id="850" name="Google Shape;850;p61"/>
          <p:cNvPicPr preferRelativeResize="0"/>
          <p:nvPr/>
        </p:nvPicPr>
        <p:blipFill rotWithShape="1">
          <a:blip r:embed="rId4">
            <a:alphaModFix/>
          </a:blip>
          <a:srcRect l="53279" r="30173"/>
          <a:stretch/>
        </p:blipFill>
        <p:spPr>
          <a:xfrm>
            <a:off x="6076335" y="1565128"/>
            <a:ext cx="1514167" cy="3889585"/>
          </a:xfrm>
          <a:prstGeom prst="rect">
            <a:avLst/>
          </a:prstGeom>
          <a:noFill/>
          <a:ln>
            <a:noFill/>
          </a:ln>
        </p:spPr>
      </p:pic>
      <p:pic>
        <p:nvPicPr>
          <p:cNvPr id="851" name="Google Shape;851;p61"/>
          <p:cNvPicPr preferRelativeResize="0"/>
          <p:nvPr/>
        </p:nvPicPr>
        <p:blipFill rotWithShape="1">
          <a:blip r:embed="rId4">
            <a:alphaModFix/>
          </a:blip>
          <a:srcRect l="36784" r="46562"/>
          <a:stretch/>
        </p:blipFill>
        <p:spPr>
          <a:xfrm>
            <a:off x="4552335" y="1568547"/>
            <a:ext cx="1524000" cy="3889585"/>
          </a:xfrm>
          <a:prstGeom prst="rect">
            <a:avLst/>
          </a:prstGeom>
          <a:noFill/>
          <a:ln>
            <a:noFill/>
          </a:ln>
        </p:spPr>
      </p:pic>
      <p:cxnSp>
        <p:nvCxnSpPr>
          <p:cNvPr id="852" name="Google Shape;852;p61"/>
          <p:cNvCxnSpPr>
            <a:stCxn id="841" idx="0"/>
          </p:cNvCxnSpPr>
          <p:nvPr/>
        </p:nvCxnSpPr>
        <p:spPr>
          <a:xfrm flipH="1">
            <a:off x="6069676" y="1347949"/>
            <a:ext cx="21000" cy="4110000"/>
          </a:xfrm>
          <a:prstGeom prst="straightConnector1">
            <a:avLst/>
          </a:prstGeom>
          <a:noFill/>
          <a:ln w="28575" cap="flat" cmpd="sng">
            <a:solidFill>
              <a:schemeClr val="dk1"/>
            </a:solidFill>
            <a:prstDash val="dash"/>
            <a:round/>
            <a:headEnd type="none" w="sm" len="sm"/>
            <a:tailEnd type="none" w="sm" len="sm"/>
          </a:ln>
        </p:spPr>
      </p:cxnSp>
      <p:pic>
        <p:nvPicPr>
          <p:cNvPr id="853" name="Google Shape;853;p61"/>
          <p:cNvPicPr preferRelativeResize="0"/>
          <p:nvPr/>
        </p:nvPicPr>
        <p:blipFill rotWithShape="1">
          <a:blip r:embed="rId4">
            <a:alphaModFix/>
          </a:blip>
          <a:srcRect l="70011" r="-3427"/>
          <a:stretch/>
        </p:blipFill>
        <p:spPr>
          <a:xfrm>
            <a:off x="7600335" y="1564647"/>
            <a:ext cx="3057832" cy="3889585"/>
          </a:xfrm>
          <a:prstGeom prst="rect">
            <a:avLst/>
          </a:prstGeom>
          <a:noFill/>
          <a:ln>
            <a:noFill/>
          </a:ln>
        </p:spPr>
      </p:pic>
      <p:cxnSp>
        <p:nvCxnSpPr>
          <p:cNvPr id="854" name="Google Shape;854;p61"/>
          <p:cNvCxnSpPr/>
          <p:nvPr/>
        </p:nvCxnSpPr>
        <p:spPr>
          <a:xfrm rot="10800000">
            <a:off x="4543425" y="3095625"/>
            <a:ext cx="0" cy="2352675"/>
          </a:xfrm>
          <a:prstGeom prst="straightConnector1">
            <a:avLst/>
          </a:prstGeom>
          <a:noFill/>
          <a:ln w="28575" cap="flat" cmpd="sng">
            <a:solidFill>
              <a:schemeClr val="dk1"/>
            </a:solidFill>
            <a:prstDash val="solid"/>
            <a:round/>
            <a:headEnd type="none" w="sm" len="sm"/>
            <a:tailEnd type="none" w="sm" len="sm"/>
          </a:ln>
        </p:spPr>
      </p:cxnSp>
      <p:cxnSp>
        <p:nvCxnSpPr>
          <p:cNvPr id="855" name="Google Shape;855;p61"/>
          <p:cNvCxnSpPr/>
          <p:nvPr/>
        </p:nvCxnSpPr>
        <p:spPr>
          <a:xfrm rot="10800000">
            <a:off x="7591425" y="3267075"/>
            <a:ext cx="0" cy="2181227"/>
          </a:xfrm>
          <a:prstGeom prst="straightConnector1">
            <a:avLst/>
          </a:prstGeom>
          <a:noFill/>
          <a:ln w="28575" cap="flat" cmpd="sng">
            <a:solidFill>
              <a:schemeClr val="dk1"/>
            </a:solidFill>
            <a:prstDash val="solid"/>
            <a:round/>
            <a:headEnd type="none" w="sm" len="sm"/>
            <a:tailEnd type="none" w="sm" len="sm"/>
          </a:ln>
        </p:spPr>
      </p:cxnSp>
      <p:sp>
        <p:nvSpPr>
          <p:cNvPr id="856" name="Google Shape;856;p61"/>
          <p:cNvSpPr txBox="1"/>
          <p:nvPr/>
        </p:nvSpPr>
        <p:spPr>
          <a:xfrm>
            <a:off x="6886575" y="1727276"/>
            <a:ext cx="242887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Moderate/High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Overload</a:t>
            </a:r>
            <a:endParaRPr sz="1800" i="1">
              <a:solidFill>
                <a:schemeClr val="dk1"/>
              </a:solidFill>
              <a:latin typeface="Lustria"/>
              <a:ea typeface="Lustria"/>
              <a:cs typeface="Lustria"/>
              <a:sym typeface="Lustria"/>
            </a:endParaRPr>
          </a:p>
        </p:txBody>
      </p:sp>
      <p:sp>
        <p:nvSpPr>
          <p:cNvPr id="857" name="Google Shape;857;p61"/>
          <p:cNvSpPr txBox="1"/>
          <p:nvPr/>
        </p:nvSpPr>
        <p:spPr>
          <a:xfrm>
            <a:off x="8539481" y="3776952"/>
            <a:ext cx="140532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Lustria"/>
                <a:ea typeface="Lustria"/>
                <a:cs typeface="Lustria"/>
                <a:sym typeface="Lustria"/>
              </a:rPr>
              <a:t>Toxic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Breakdown</a:t>
            </a:r>
            <a:endParaRPr sz="1800" i="1">
              <a:solidFill>
                <a:schemeClr val="dk1"/>
              </a:solidFill>
              <a:latin typeface="Lustria"/>
              <a:ea typeface="Lustria"/>
              <a:cs typeface="Lustria"/>
              <a:sym typeface="Lustria"/>
            </a:endParaRPr>
          </a:p>
        </p:txBody>
      </p:sp>
      <p:sp>
        <p:nvSpPr>
          <p:cNvPr id="858" name="Google Shape;858;p61"/>
          <p:cNvSpPr txBox="1"/>
          <p:nvPr/>
        </p:nvSpPr>
        <p:spPr>
          <a:xfrm>
            <a:off x="2663813" y="1727276"/>
            <a:ext cx="241604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Mild/Moderate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Optimum</a:t>
            </a:r>
            <a:endParaRPr sz="1800" i="1">
              <a:solidFill>
                <a:schemeClr val="dk1"/>
              </a:solidFill>
              <a:latin typeface="Lustria"/>
              <a:ea typeface="Lustria"/>
              <a:cs typeface="Lustria"/>
              <a:sym typeface="Lustria"/>
            </a:endParaRPr>
          </a:p>
        </p:txBody>
      </p:sp>
      <p:sp>
        <p:nvSpPr>
          <p:cNvPr id="859" name="Google Shape;859;p61"/>
          <p:cNvSpPr txBox="1"/>
          <p:nvPr/>
        </p:nvSpPr>
        <p:spPr>
          <a:xfrm>
            <a:off x="1397925" y="3776951"/>
            <a:ext cx="174733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Low/No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Rest and restore</a:t>
            </a:r>
            <a:endParaRPr sz="1800" i="1">
              <a:solidFill>
                <a:schemeClr val="dk1"/>
              </a:solidFill>
              <a:latin typeface="Lustria"/>
              <a:ea typeface="Lustria"/>
              <a:cs typeface="Lustria"/>
              <a:sym typeface="Lustria"/>
            </a:endParaRPr>
          </a:p>
        </p:txBody>
      </p:sp>
      <p:sp>
        <p:nvSpPr>
          <p:cNvPr id="860" name="Google Shape;860;p61"/>
          <p:cNvSpPr/>
          <p:nvPr/>
        </p:nvSpPr>
        <p:spPr>
          <a:xfrm>
            <a:off x="1111056" y="5458132"/>
            <a:ext cx="9998281" cy="590243"/>
          </a:xfrm>
          <a:prstGeom prst="rect">
            <a:avLst/>
          </a:prstGeom>
          <a:gradFill>
            <a:gsLst>
              <a:gs pos="0">
                <a:srgbClr val="FF0000"/>
              </a:gs>
              <a:gs pos="26000">
                <a:srgbClr val="FFC000"/>
              </a:gs>
              <a:gs pos="50000">
                <a:srgbClr val="FFFF00"/>
              </a:gs>
              <a:gs pos="75000">
                <a:srgbClr val="00B050"/>
              </a:gs>
              <a:gs pos="100000">
                <a:srgbClr val="0070C0"/>
              </a:gs>
            </a:gsLst>
            <a:lin ang="10800000" scaled="0"/>
          </a:gradFill>
          <a:ln w="1587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2"/>
                </a:solidFill>
                <a:latin typeface="Lustria"/>
                <a:ea typeface="Lustria"/>
                <a:cs typeface="Lustria"/>
                <a:sym typeface="Lustria"/>
              </a:rPr>
              <a:t>Positive		Tolerable			Toxic</a:t>
            </a:r>
            <a:endParaRPr sz="1800" b="1" dirty="0">
              <a:solidFill>
                <a:schemeClr val="dk2"/>
              </a:solidFill>
              <a:latin typeface="Lustria"/>
              <a:ea typeface="Lustria"/>
              <a:cs typeface="Lustria"/>
              <a:sym typeface="Lustria"/>
            </a:endParaRPr>
          </a:p>
        </p:txBody>
      </p:sp>
      <p:sp>
        <p:nvSpPr>
          <p:cNvPr id="861" name="Google Shape;861;p61"/>
          <p:cNvSpPr/>
          <p:nvPr/>
        </p:nvSpPr>
        <p:spPr>
          <a:xfrm>
            <a:off x="1113826" y="5525581"/>
            <a:ext cx="10037322" cy="494643"/>
          </a:xfrm>
          <a:prstGeom prst="rect">
            <a:avLst/>
          </a:prstGeom>
          <a:gradFill>
            <a:gsLst>
              <a:gs pos="0">
                <a:srgbClr val="FF0000"/>
              </a:gs>
              <a:gs pos="15000">
                <a:srgbClr val="FF0000"/>
              </a:gs>
              <a:gs pos="36000">
                <a:srgbClr val="FFC000"/>
              </a:gs>
              <a:gs pos="50000">
                <a:srgbClr val="FFFF00"/>
              </a:gs>
              <a:gs pos="75000">
                <a:srgbClr val="00B050"/>
              </a:gs>
              <a:gs pos="100000">
                <a:srgbClr val="0070C0"/>
              </a:gs>
            </a:gsLst>
            <a:lin ang="10800000" scaled="0"/>
          </a:gradFill>
          <a:ln w="1587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2"/>
                </a:solidFill>
                <a:latin typeface="Lustria"/>
                <a:ea typeface="Lustria"/>
                <a:cs typeface="Lustria"/>
                <a:sym typeface="Lustria"/>
              </a:rPr>
              <a:t>Resiliency							Vulnerability</a:t>
            </a:r>
            <a:endParaRPr sz="1800" b="1" dirty="0">
              <a:solidFill>
                <a:schemeClr val="dk2"/>
              </a:solidFill>
              <a:latin typeface="Lustria"/>
              <a:ea typeface="Lustria"/>
              <a:cs typeface="Lustria"/>
              <a:sym typeface="Lustria"/>
            </a:endParaRPr>
          </a:p>
        </p:txBody>
      </p:sp>
      <p:cxnSp>
        <p:nvCxnSpPr>
          <p:cNvPr id="862" name="Google Shape;862;p61"/>
          <p:cNvCxnSpPr/>
          <p:nvPr/>
        </p:nvCxnSpPr>
        <p:spPr>
          <a:xfrm>
            <a:off x="1072015" y="5448300"/>
            <a:ext cx="10037322" cy="0"/>
          </a:xfrm>
          <a:prstGeom prst="straightConnector1">
            <a:avLst/>
          </a:prstGeom>
          <a:noFill/>
          <a:ln w="57150" cap="flat" cmpd="sng">
            <a:solidFill>
              <a:schemeClr val="dk1"/>
            </a:solidFill>
            <a:prstDash val="solid"/>
            <a:round/>
            <a:headEnd type="none" w="sm" len="sm"/>
            <a:tailEnd type="none" w="sm" len="sm"/>
          </a:ln>
        </p:spPr>
      </p:cxnSp>
      <p:sp>
        <p:nvSpPr>
          <p:cNvPr id="2" name="Footer Placeholder 1">
            <a:extLst>
              <a:ext uri="{FF2B5EF4-FFF2-40B4-BE49-F238E27FC236}">
                <a16:creationId xmlns:a16="http://schemas.microsoft.com/office/drawing/2014/main" id="{C0C8C3F9-31FD-432D-9050-3DCD751C5E6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6168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2"/>
                                        </p:tgtEl>
                                        <p:attrNameLst>
                                          <p:attrName>style.visibility</p:attrName>
                                        </p:attrNameLst>
                                      </p:cBhvr>
                                      <p:to>
                                        <p:strVal val="visible"/>
                                      </p:to>
                                    </p:set>
                                    <p:animEffect transition="in" filter="fade">
                                      <p:cBhvr>
                                        <p:cTn id="7" dur="500"/>
                                        <p:tgtEl>
                                          <p:spTgt spid="8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1"/>
                                        </p:tgtEl>
                                        <p:attrNameLst>
                                          <p:attrName>style.visibility</p:attrName>
                                        </p:attrNameLst>
                                      </p:cBhvr>
                                      <p:to>
                                        <p:strVal val="visible"/>
                                      </p:to>
                                    </p:set>
                                    <p:animEffect transition="in" filter="fade">
                                      <p:cBhvr>
                                        <p:cTn id="12" dur="500"/>
                                        <p:tgtEl>
                                          <p:spTgt spid="8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0"/>
                                        </p:tgtEl>
                                        <p:attrNameLst>
                                          <p:attrName>style.visibility</p:attrName>
                                        </p:attrNameLst>
                                      </p:cBhvr>
                                      <p:to>
                                        <p:strVal val="visible"/>
                                      </p:to>
                                    </p:set>
                                    <p:animEffect transition="in" filter="fade">
                                      <p:cBhvr>
                                        <p:cTn id="17" dur="500"/>
                                        <p:tgtEl>
                                          <p:spTgt spid="8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3"/>
                                        </p:tgtEl>
                                        <p:attrNameLst>
                                          <p:attrName>style.visibility</p:attrName>
                                        </p:attrNameLst>
                                      </p:cBhvr>
                                      <p:to>
                                        <p:strVal val="visible"/>
                                      </p:to>
                                    </p:set>
                                    <p:animEffect transition="in" filter="fade">
                                      <p:cBhvr>
                                        <p:cTn id="22" dur="500"/>
                                        <p:tgtEl>
                                          <p:spTgt spid="85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pic>
        <p:nvPicPr>
          <p:cNvPr id="867" name="Google Shape;867;p62"/>
          <p:cNvPicPr preferRelativeResize="0"/>
          <p:nvPr/>
        </p:nvPicPr>
        <p:blipFill rotWithShape="1">
          <a:blip r:embed="rId3">
            <a:alphaModFix/>
          </a:blip>
          <a:srcRect/>
          <a:stretch/>
        </p:blipFill>
        <p:spPr>
          <a:xfrm>
            <a:off x="1072015" y="1347949"/>
            <a:ext cx="10037322" cy="4478679"/>
          </a:xfrm>
          <a:prstGeom prst="rect">
            <a:avLst/>
          </a:prstGeom>
          <a:noFill/>
          <a:ln w="9525" cap="flat" cmpd="sng">
            <a:solidFill>
              <a:schemeClr val="dk1"/>
            </a:solidFill>
            <a:prstDash val="solid"/>
            <a:round/>
            <a:headEnd type="none" w="sm" len="sm"/>
            <a:tailEnd type="none" w="sm" len="sm"/>
          </a:ln>
        </p:spPr>
      </p:pic>
      <p:pic>
        <p:nvPicPr>
          <p:cNvPr id="868" name="Google Shape;868;p62"/>
          <p:cNvPicPr preferRelativeResize="0"/>
          <p:nvPr/>
        </p:nvPicPr>
        <p:blipFill rotWithShape="1">
          <a:blip r:embed="rId4">
            <a:alphaModFix/>
          </a:blip>
          <a:srcRect l="50414" r="26175"/>
          <a:stretch/>
        </p:blipFill>
        <p:spPr>
          <a:xfrm>
            <a:off x="6076334" y="1539868"/>
            <a:ext cx="2292161" cy="3932261"/>
          </a:xfrm>
          <a:prstGeom prst="rect">
            <a:avLst/>
          </a:prstGeom>
          <a:noFill/>
          <a:ln>
            <a:noFill/>
          </a:ln>
        </p:spPr>
      </p:pic>
      <p:grpSp>
        <p:nvGrpSpPr>
          <p:cNvPr id="869" name="Google Shape;869;p62"/>
          <p:cNvGrpSpPr/>
          <p:nvPr/>
        </p:nvGrpSpPr>
        <p:grpSpPr>
          <a:xfrm>
            <a:off x="0" y="6205955"/>
            <a:ext cx="12192000" cy="652045"/>
            <a:chOff x="0" y="6205955"/>
            <a:chExt cx="12192000" cy="652045"/>
          </a:xfrm>
        </p:grpSpPr>
        <p:sp>
          <p:nvSpPr>
            <p:cNvPr id="870" name="Google Shape;870;p62"/>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871" name="Google Shape;871;p62"/>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grpSp>
          <p:nvGrpSpPr>
            <p:cNvPr id="872" name="Google Shape;872;p62"/>
            <p:cNvGrpSpPr/>
            <p:nvPr/>
          </p:nvGrpSpPr>
          <p:grpSpPr>
            <a:xfrm>
              <a:off x="152400" y="6205955"/>
              <a:ext cx="495301" cy="496031"/>
              <a:chOff x="152400" y="6205955"/>
              <a:chExt cx="495301" cy="496031"/>
            </a:xfrm>
          </p:grpSpPr>
          <p:pic>
            <p:nvPicPr>
              <p:cNvPr id="873" name="Google Shape;873;p62" descr="35[1]"/>
              <p:cNvPicPr preferRelativeResize="0"/>
              <p:nvPr/>
            </p:nvPicPr>
            <p:blipFill rotWithShape="1">
              <a:blip r:embed="rId5">
                <a:alphaModFix/>
              </a:blip>
              <a:srcRect l="11513" t="10632" r="11652" b="9934"/>
              <a:stretch/>
            </p:blipFill>
            <p:spPr>
              <a:xfrm>
                <a:off x="152400" y="6205955"/>
                <a:ext cx="495300" cy="496031"/>
              </a:xfrm>
              <a:prstGeom prst="ellipse">
                <a:avLst/>
              </a:prstGeom>
              <a:noFill/>
              <a:ln>
                <a:noFill/>
              </a:ln>
            </p:spPr>
          </p:pic>
          <p:sp>
            <p:nvSpPr>
              <p:cNvPr id="874" name="Google Shape;874;p62"/>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grpSp>
      <p:pic>
        <p:nvPicPr>
          <p:cNvPr id="875" name="Google Shape;875;p62"/>
          <p:cNvPicPr preferRelativeResize="0"/>
          <p:nvPr/>
        </p:nvPicPr>
        <p:blipFill rotWithShape="1">
          <a:blip r:embed="rId4">
            <a:alphaModFix/>
          </a:blip>
          <a:srcRect l="26703" r="49438"/>
          <a:stretch/>
        </p:blipFill>
        <p:spPr>
          <a:xfrm>
            <a:off x="3750197" y="1545653"/>
            <a:ext cx="2335971" cy="3932261"/>
          </a:xfrm>
          <a:prstGeom prst="rect">
            <a:avLst/>
          </a:prstGeom>
          <a:noFill/>
          <a:ln>
            <a:noFill/>
          </a:ln>
        </p:spPr>
      </p:pic>
      <p:sp>
        <p:nvSpPr>
          <p:cNvPr id="876" name="Google Shape;876;p62"/>
          <p:cNvSpPr txBox="1"/>
          <p:nvPr/>
        </p:nvSpPr>
        <p:spPr>
          <a:xfrm>
            <a:off x="913795" y="216408"/>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lt2"/>
              </a:buClr>
              <a:buSzPts val="3375"/>
              <a:buFont typeface="Lustria"/>
              <a:buNone/>
            </a:pPr>
            <a:r>
              <a:rPr lang="en-US" sz="3375" dirty="0">
                <a:latin typeface="Lustria"/>
                <a:ea typeface="Lustria"/>
                <a:cs typeface="Lustria"/>
                <a:sym typeface="Lustria"/>
              </a:rPr>
              <a:t>The Stress Continuum:</a:t>
            </a:r>
            <a:endParaRPr dirty="0"/>
          </a:p>
          <a:p>
            <a:pPr marL="0" marR="0" lvl="0" indent="0" algn="ctr" rtl="0">
              <a:lnSpc>
                <a:spcPct val="80000"/>
              </a:lnSpc>
              <a:spcBef>
                <a:spcPts val="0"/>
              </a:spcBef>
              <a:spcAft>
                <a:spcPts val="0"/>
              </a:spcAft>
              <a:buClr>
                <a:schemeClr val="lt2"/>
              </a:buClr>
              <a:buSzPts val="3375"/>
              <a:buFont typeface="Lustria"/>
              <a:buNone/>
            </a:pPr>
            <a:r>
              <a:rPr lang="en-US" sz="3375" dirty="0">
                <a:latin typeface="Lustria"/>
                <a:ea typeface="Lustria"/>
                <a:cs typeface="Lustria"/>
                <a:sym typeface="Lustria"/>
              </a:rPr>
              <a:t>Person Exposed to Chronic Trauma (</a:t>
            </a:r>
            <a:r>
              <a:rPr lang="en-US" sz="3375" i="1" dirty="0">
                <a:latin typeface="Lustria"/>
                <a:ea typeface="Lustria"/>
                <a:cs typeface="Lustria"/>
                <a:sym typeface="Lustria"/>
              </a:rPr>
              <a:t>sensitized</a:t>
            </a:r>
            <a:r>
              <a:rPr lang="en-US" sz="3375" dirty="0">
                <a:latin typeface="Lustria"/>
                <a:ea typeface="Lustria"/>
                <a:cs typeface="Lustria"/>
                <a:sym typeface="Lustria"/>
              </a:rPr>
              <a:t>)</a:t>
            </a:r>
            <a:endParaRPr sz="3375" dirty="0">
              <a:latin typeface="Lustria"/>
              <a:ea typeface="Lustria"/>
              <a:cs typeface="Lustria"/>
              <a:sym typeface="Lustria"/>
            </a:endParaRPr>
          </a:p>
        </p:txBody>
      </p:sp>
      <p:cxnSp>
        <p:nvCxnSpPr>
          <p:cNvPr id="877" name="Google Shape;877;p62"/>
          <p:cNvCxnSpPr>
            <a:stCxn id="867" idx="0"/>
          </p:cNvCxnSpPr>
          <p:nvPr/>
        </p:nvCxnSpPr>
        <p:spPr>
          <a:xfrm flipH="1">
            <a:off x="6069676" y="1347949"/>
            <a:ext cx="21000" cy="4110000"/>
          </a:xfrm>
          <a:prstGeom prst="straightConnector1">
            <a:avLst/>
          </a:prstGeom>
          <a:noFill/>
          <a:ln w="28575" cap="flat" cmpd="sng">
            <a:solidFill>
              <a:schemeClr val="dk1"/>
            </a:solidFill>
            <a:prstDash val="dash"/>
            <a:round/>
            <a:headEnd type="none" w="sm" len="sm"/>
            <a:tailEnd type="none" w="sm" len="sm"/>
          </a:ln>
        </p:spPr>
      </p:cxnSp>
      <p:pic>
        <p:nvPicPr>
          <p:cNvPr id="878" name="Google Shape;878;p62"/>
          <p:cNvPicPr preferRelativeResize="0"/>
          <p:nvPr/>
        </p:nvPicPr>
        <p:blipFill rotWithShape="1">
          <a:blip r:embed="rId4">
            <a:alphaModFix/>
          </a:blip>
          <a:srcRect l="73691" r="-1312"/>
          <a:stretch/>
        </p:blipFill>
        <p:spPr>
          <a:xfrm>
            <a:off x="8356921" y="1549700"/>
            <a:ext cx="2704369" cy="3932261"/>
          </a:xfrm>
          <a:prstGeom prst="rect">
            <a:avLst/>
          </a:prstGeom>
          <a:noFill/>
          <a:ln>
            <a:noFill/>
          </a:ln>
        </p:spPr>
      </p:pic>
      <p:sp>
        <p:nvSpPr>
          <p:cNvPr id="879" name="Google Shape;879;p62"/>
          <p:cNvSpPr txBox="1"/>
          <p:nvPr/>
        </p:nvSpPr>
        <p:spPr>
          <a:xfrm>
            <a:off x="6886575" y="1727276"/>
            <a:ext cx="242887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Moderate/High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Overload</a:t>
            </a:r>
            <a:endParaRPr sz="1800" i="1">
              <a:solidFill>
                <a:schemeClr val="dk1"/>
              </a:solidFill>
              <a:latin typeface="Lustria"/>
              <a:ea typeface="Lustria"/>
              <a:cs typeface="Lustria"/>
              <a:sym typeface="Lustria"/>
            </a:endParaRPr>
          </a:p>
        </p:txBody>
      </p:sp>
      <p:sp>
        <p:nvSpPr>
          <p:cNvPr id="880" name="Google Shape;880;p62"/>
          <p:cNvSpPr txBox="1"/>
          <p:nvPr/>
        </p:nvSpPr>
        <p:spPr>
          <a:xfrm>
            <a:off x="8539481" y="3776952"/>
            <a:ext cx="140532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Lustria"/>
                <a:ea typeface="Lustria"/>
                <a:cs typeface="Lustria"/>
                <a:sym typeface="Lustria"/>
              </a:rPr>
              <a:t>Toxic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Breakdown</a:t>
            </a:r>
            <a:endParaRPr sz="1800" i="1">
              <a:solidFill>
                <a:schemeClr val="dk1"/>
              </a:solidFill>
              <a:latin typeface="Lustria"/>
              <a:ea typeface="Lustria"/>
              <a:cs typeface="Lustria"/>
              <a:sym typeface="Lustria"/>
            </a:endParaRPr>
          </a:p>
        </p:txBody>
      </p:sp>
      <p:sp>
        <p:nvSpPr>
          <p:cNvPr id="881" name="Google Shape;881;p62"/>
          <p:cNvSpPr txBox="1"/>
          <p:nvPr/>
        </p:nvSpPr>
        <p:spPr>
          <a:xfrm>
            <a:off x="2663813" y="1727276"/>
            <a:ext cx="241604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Mild/Moderate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Optimum</a:t>
            </a:r>
            <a:endParaRPr sz="1800" i="1">
              <a:solidFill>
                <a:schemeClr val="dk1"/>
              </a:solidFill>
              <a:latin typeface="Lustria"/>
              <a:ea typeface="Lustria"/>
              <a:cs typeface="Lustria"/>
              <a:sym typeface="Lustria"/>
            </a:endParaRPr>
          </a:p>
        </p:txBody>
      </p:sp>
      <p:sp>
        <p:nvSpPr>
          <p:cNvPr id="882" name="Google Shape;882;p62"/>
          <p:cNvSpPr txBox="1"/>
          <p:nvPr/>
        </p:nvSpPr>
        <p:spPr>
          <a:xfrm>
            <a:off x="1397925" y="3776951"/>
            <a:ext cx="174733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Low/No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Rest and restore</a:t>
            </a:r>
            <a:endParaRPr sz="1800" i="1">
              <a:solidFill>
                <a:schemeClr val="dk1"/>
              </a:solidFill>
              <a:latin typeface="Lustria"/>
              <a:ea typeface="Lustria"/>
              <a:cs typeface="Lustria"/>
              <a:sym typeface="Lustria"/>
            </a:endParaRPr>
          </a:p>
        </p:txBody>
      </p:sp>
      <p:sp>
        <p:nvSpPr>
          <p:cNvPr id="883" name="Google Shape;883;p62"/>
          <p:cNvSpPr/>
          <p:nvPr/>
        </p:nvSpPr>
        <p:spPr>
          <a:xfrm>
            <a:off x="1072015" y="5705475"/>
            <a:ext cx="10037322" cy="342900"/>
          </a:xfrm>
          <a:prstGeom prst="rect">
            <a:avLst/>
          </a:prstGeom>
          <a:gradFill>
            <a:gsLst>
              <a:gs pos="0">
                <a:srgbClr val="FF0000"/>
              </a:gs>
              <a:gs pos="26000">
                <a:srgbClr val="FFC000"/>
              </a:gs>
              <a:gs pos="50000">
                <a:srgbClr val="FFFF00"/>
              </a:gs>
              <a:gs pos="75000">
                <a:srgbClr val="00B050"/>
              </a:gs>
              <a:gs pos="100000">
                <a:srgbClr val="0070C0"/>
              </a:gs>
            </a:gsLst>
            <a:lin ang="10800000" scaled="0"/>
          </a:gradFill>
          <a:ln w="1587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dk2"/>
                </a:solidFill>
                <a:latin typeface="Lustria"/>
                <a:ea typeface="Lustria"/>
                <a:cs typeface="Lustria"/>
                <a:sym typeface="Lustria"/>
              </a:rPr>
              <a:t>Positive		Tolerable		Toxic</a:t>
            </a:r>
            <a:endParaRPr sz="1800" b="1">
              <a:solidFill>
                <a:schemeClr val="dk2"/>
              </a:solidFill>
              <a:latin typeface="Lustria"/>
              <a:ea typeface="Lustria"/>
              <a:cs typeface="Lustria"/>
              <a:sym typeface="Lustria"/>
            </a:endParaRPr>
          </a:p>
        </p:txBody>
      </p:sp>
      <p:sp>
        <p:nvSpPr>
          <p:cNvPr id="884" name="Google Shape;884;p62"/>
          <p:cNvSpPr/>
          <p:nvPr/>
        </p:nvSpPr>
        <p:spPr>
          <a:xfrm>
            <a:off x="1073473" y="5706592"/>
            <a:ext cx="10037322" cy="342900"/>
          </a:xfrm>
          <a:prstGeom prst="rect">
            <a:avLst/>
          </a:prstGeom>
          <a:gradFill>
            <a:gsLst>
              <a:gs pos="0">
                <a:srgbClr val="FF0000"/>
              </a:gs>
              <a:gs pos="47000">
                <a:srgbClr val="FF0000"/>
              </a:gs>
              <a:gs pos="63000">
                <a:srgbClr val="FFC000"/>
              </a:gs>
              <a:gs pos="69000">
                <a:srgbClr val="FFFF00"/>
              </a:gs>
              <a:gs pos="89000">
                <a:srgbClr val="00B050"/>
              </a:gs>
              <a:gs pos="100000">
                <a:srgbClr val="0070C0"/>
              </a:gs>
            </a:gsLst>
            <a:lin ang="10800000" scaled="0"/>
          </a:gradFill>
          <a:ln w="1587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dk2"/>
                </a:solidFill>
                <a:latin typeface="Lustria"/>
                <a:ea typeface="Lustria"/>
                <a:cs typeface="Lustria"/>
                <a:sym typeface="Lustria"/>
              </a:rPr>
              <a:t>Resiliency			Vulnerability</a:t>
            </a:r>
            <a:endParaRPr sz="1800" b="1">
              <a:solidFill>
                <a:schemeClr val="dk2"/>
              </a:solidFill>
              <a:latin typeface="Lustria"/>
              <a:ea typeface="Lustria"/>
              <a:cs typeface="Lustria"/>
              <a:sym typeface="Lustria"/>
            </a:endParaRPr>
          </a:p>
        </p:txBody>
      </p:sp>
      <p:pic>
        <p:nvPicPr>
          <p:cNvPr id="885" name="Google Shape;885;p62"/>
          <p:cNvPicPr preferRelativeResize="0"/>
          <p:nvPr/>
        </p:nvPicPr>
        <p:blipFill rotWithShape="1">
          <a:blip r:embed="rId4">
            <a:alphaModFix/>
          </a:blip>
          <a:srcRect r="73367"/>
          <a:stretch/>
        </p:blipFill>
        <p:spPr>
          <a:xfrm>
            <a:off x="1131008" y="1540518"/>
            <a:ext cx="2607615" cy="3932261"/>
          </a:xfrm>
          <a:prstGeom prst="rect">
            <a:avLst/>
          </a:prstGeom>
          <a:noFill/>
          <a:ln>
            <a:noFill/>
          </a:ln>
        </p:spPr>
      </p:pic>
      <p:cxnSp>
        <p:nvCxnSpPr>
          <p:cNvPr id="886" name="Google Shape;886;p62"/>
          <p:cNvCxnSpPr/>
          <p:nvPr/>
        </p:nvCxnSpPr>
        <p:spPr>
          <a:xfrm>
            <a:off x="1072015" y="5448300"/>
            <a:ext cx="10037322" cy="0"/>
          </a:xfrm>
          <a:prstGeom prst="straightConnector1">
            <a:avLst/>
          </a:prstGeom>
          <a:noFill/>
          <a:ln w="57150" cap="flat" cmpd="sng">
            <a:solidFill>
              <a:schemeClr val="dk1"/>
            </a:solidFill>
            <a:prstDash val="solid"/>
            <a:round/>
            <a:headEnd type="none" w="sm" len="sm"/>
            <a:tailEnd type="none" w="sm" len="sm"/>
          </a:ln>
        </p:spPr>
      </p:cxnSp>
      <p:cxnSp>
        <p:nvCxnSpPr>
          <p:cNvPr id="887" name="Google Shape;887;p62"/>
          <p:cNvCxnSpPr/>
          <p:nvPr/>
        </p:nvCxnSpPr>
        <p:spPr>
          <a:xfrm rot="10800000">
            <a:off x="3747014" y="4201610"/>
            <a:ext cx="0" cy="1246691"/>
          </a:xfrm>
          <a:prstGeom prst="straightConnector1">
            <a:avLst/>
          </a:prstGeom>
          <a:noFill/>
          <a:ln w="28575" cap="flat" cmpd="sng">
            <a:solidFill>
              <a:schemeClr val="dk1"/>
            </a:solidFill>
            <a:prstDash val="solid"/>
            <a:round/>
            <a:headEnd type="none" w="sm" len="sm"/>
            <a:tailEnd type="none" w="sm" len="sm"/>
          </a:ln>
        </p:spPr>
      </p:cxnSp>
      <p:cxnSp>
        <p:nvCxnSpPr>
          <p:cNvPr id="888" name="Google Shape;888;p62"/>
          <p:cNvCxnSpPr/>
          <p:nvPr/>
        </p:nvCxnSpPr>
        <p:spPr>
          <a:xfrm rot="10800000">
            <a:off x="8358339" y="4322965"/>
            <a:ext cx="0" cy="1125335"/>
          </a:xfrm>
          <a:prstGeom prst="straightConnector1">
            <a:avLst/>
          </a:prstGeom>
          <a:noFill/>
          <a:ln w="2857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28449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5"/>
                                        </p:tgtEl>
                                        <p:attrNameLst>
                                          <p:attrName>style.visibility</p:attrName>
                                        </p:attrNameLst>
                                      </p:cBhvr>
                                      <p:to>
                                        <p:strVal val="visible"/>
                                      </p:to>
                                    </p:set>
                                    <p:animEffect transition="in" filter="fade">
                                      <p:cBhvr>
                                        <p:cTn id="7" dur="500"/>
                                        <p:tgtEl>
                                          <p:spTgt spid="8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5"/>
                                        </p:tgtEl>
                                        <p:attrNameLst>
                                          <p:attrName>style.visibility</p:attrName>
                                        </p:attrNameLst>
                                      </p:cBhvr>
                                      <p:to>
                                        <p:strVal val="visible"/>
                                      </p:to>
                                    </p:set>
                                    <p:animEffect transition="in" filter="fade">
                                      <p:cBhvr>
                                        <p:cTn id="12" dur="500"/>
                                        <p:tgtEl>
                                          <p:spTgt spid="8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8"/>
                                        </p:tgtEl>
                                        <p:attrNameLst>
                                          <p:attrName>style.visibility</p:attrName>
                                        </p:attrNameLst>
                                      </p:cBhvr>
                                      <p:to>
                                        <p:strVal val="visible"/>
                                      </p:to>
                                    </p:set>
                                    <p:animEffect transition="in" filter="fade">
                                      <p:cBhvr>
                                        <p:cTn id="17" dur="500"/>
                                        <p:tgtEl>
                                          <p:spTgt spid="8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8"/>
                                        </p:tgtEl>
                                        <p:attrNameLst>
                                          <p:attrName>style.visibility</p:attrName>
                                        </p:attrNameLst>
                                      </p:cBhvr>
                                      <p:to>
                                        <p:strVal val="visible"/>
                                      </p:to>
                                    </p:set>
                                    <p:animEffect transition="in" filter="fade">
                                      <p:cBhvr>
                                        <p:cTn id="22" dur="500"/>
                                        <p:tgtEl>
                                          <p:spTgt spid="87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pSp>
        <p:nvGrpSpPr>
          <p:cNvPr id="510" name="Google Shape;510;p40"/>
          <p:cNvGrpSpPr/>
          <p:nvPr/>
        </p:nvGrpSpPr>
        <p:grpSpPr>
          <a:xfrm>
            <a:off x="715617" y="363794"/>
            <a:ext cx="10654746" cy="5616692"/>
            <a:chOff x="0" y="0"/>
            <a:chExt cx="10654746" cy="5616692"/>
          </a:xfrm>
        </p:grpSpPr>
        <p:sp>
          <p:nvSpPr>
            <p:cNvPr id="511" name="Google Shape;511;p40"/>
            <p:cNvSpPr/>
            <p:nvPr/>
          </p:nvSpPr>
          <p:spPr>
            <a:xfrm>
              <a:off x="0" y="0"/>
              <a:ext cx="10654746" cy="5616692"/>
            </a:xfrm>
            <a:prstGeom prst="roundRect">
              <a:avLst>
                <a:gd name="adj" fmla="val 10000"/>
              </a:avLst>
            </a:prstGeom>
            <a:solidFill>
              <a:srgbClr val="A4D085"/>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txBox="1"/>
            <p:nvPr/>
          </p:nvSpPr>
          <p:spPr>
            <a:xfrm>
              <a:off x="0" y="2246676"/>
              <a:ext cx="10654746" cy="2246676"/>
            </a:xfrm>
            <a:prstGeom prst="rect">
              <a:avLst/>
            </a:prstGeom>
            <a:noFill/>
            <a:ln>
              <a:noFill/>
            </a:ln>
          </p:spPr>
          <p:txBody>
            <a:bodyPr spcFirstLastPara="1" wrap="square" lIns="192000" tIns="192000" rIns="192000" bIns="192000" anchor="ctr" anchorCtr="0">
              <a:noAutofit/>
            </a:bodyPr>
            <a:lstStyle/>
            <a:p>
              <a:pPr marL="0" marR="0" lvl="0" indent="0" algn="ctr" rtl="0">
                <a:lnSpc>
                  <a:spcPct val="90000"/>
                </a:lnSpc>
                <a:spcBef>
                  <a:spcPts val="0"/>
                </a:spcBef>
                <a:spcAft>
                  <a:spcPts val="0"/>
                </a:spcAft>
                <a:buNone/>
              </a:pPr>
              <a:endParaRPr sz="2700">
                <a:solidFill>
                  <a:schemeClr val="lt1"/>
                </a:solidFill>
                <a:latin typeface="Lustria"/>
                <a:ea typeface="Lustria"/>
                <a:cs typeface="Lustria"/>
                <a:sym typeface="Lustria"/>
              </a:endParaRPr>
            </a:p>
            <a:p>
              <a:pPr marL="0" marR="0" lvl="0" indent="0" algn="ctr" rtl="0">
                <a:lnSpc>
                  <a:spcPct val="90000"/>
                </a:lnSpc>
                <a:spcBef>
                  <a:spcPts val="945"/>
                </a:spcBef>
                <a:spcAft>
                  <a:spcPts val="0"/>
                </a:spcAft>
                <a:buNone/>
              </a:pPr>
              <a:r>
                <a:rPr lang="en-US" sz="2700">
                  <a:solidFill>
                    <a:schemeClr val="lt1"/>
                  </a:solidFill>
                  <a:latin typeface="Lustria"/>
                  <a:ea typeface="Lustria"/>
                  <a:cs typeface="Lustria"/>
                  <a:sym typeface="Lustria"/>
                </a:rPr>
                <a:t>#4 Cognition &amp; Learning: </a:t>
              </a:r>
              <a:endParaRPr/>
            </a:p>
            <a:p>
              <a:pPr marL="0" marR="0" lvl="0" indent="0" algn="ctr" rtl="0">
                <a:lnSpc>
                  <a:spcPct val="90000"/>
                </a:lnSpc>
                <a:spcBef>
                  <a:spcPts val="945"/>
                </a:spcBef>
                <a:spcAft>
                  <a:spcPts val="0"/>
                </a:spcAft>
                <a:buNone/>
              </a:pPr>
              <a:r>
                <a:rPr lang="en-US" sz="2400" b="1">
                  <a:solidFill>
                    <a:schemeClr val="lt1"/>
                  </a:solidFill>
                  <a:latin typeface="Lustria"/>
                  <a:ea typeface="Lustria"/>
                  <a:cs typeface="Lustria"/>
                  <a:sym typeface="Lustria"/>
                </a:rPr>
                <a:t>Developmental Injuries </a:t>
              </a:r>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700">
                <a:solidFill>
                  <a:schemeClr val="lt1"/>
                </a:solidFill>
                <a:latin typeface="Lustria"/>
                <a:ea typeface="Lustria"/>
                <a:cs typeface="Lustria"/>
                <a:sym typeface="Lustria"/>
              </a:endParaRPr>
            </a:p>
          </p:txBody>
        </p:sp>
        <p:sp>
          <p:nvSpPr>
            <p:cNvPr id="513" name="Google Shape;513;p40"/>
            <p:cNvSpPr/>
            <p:nvPr/>
          </p:nvSpPr>
          <p:spPr>
            <a:xfrm>
              <a:off x="4392194" y="172391"/>
              <a:ext cx="1870358" cy="1870358"/>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rot="10800000" flipH="1">
              <a:off x="5440541" y="5265912"/>
              <a:ext cx="91456" cy="114361"/>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40"/>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516" name="Google Shape;516;p40"/>
          <p:cNvGrpSpPr/>
          <p:nvPr/>
        </p:nvGrpSpPr>
        <p:grpSpPr>
          <a:xfrm>
            <a:off x="113072" y="6333772"/>
            <a:ext cx="495301" cy="496031"/>
            <a:chOff x="152400" y="6205955"/>
            <a:chExt cx="495301" cy="496031"/>
          </a:xfrm>
        </p:grpSpPr>
        <p:pic>
          <p:nvPicPr>
            <p:cNvPr id="517" name="Google Shape;517;p40"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518" name="Google Shape;518;p40"/>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519" name="Google Shape;519;p40"/>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520" name="Google Shape;520;p40"/>
          <p:cNvSpPr/>
          <p:nvPr/>
        </p:nvSpPr>
        <p:spPr>
          <a:xfrm>
            <a:off x="1071769" y="3721492"/>
            <a:ext cx="10048461" cy="2374508"/>
          </a:xfrm>
          <a:prstGeom prst="roundRect">
            <a:avLst>
              <a:gd name="adj" fmla="val 16667"/>
            </a:avLst>
          </a:prstGeom>
          <a:solidFill>
            <a:schemeClr val="lt1"/>
          </a:solidFill>
          <a:ln w="9525" cap="flat" cmpd="sng">
            <a:solidFill>
              <a:srgbClr val="8C8C93"/>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Rigid/concrete thinking</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Poor cause and affect thinking/consequential thinking</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Language Delays, Language Use</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Difficulty with Executive Functioning</a:t>
            </a:r>
          </a:p>
          <a:p>
            <a:pPr marL="342900" marR="0" lvl="0" indent="-342900" algn="l" rtl="0">
              <a:spcBef>
                <a:spcPts val="0"/>
              </a:spcBef>
              <a:spcAft>
                <a:spcPts val="0"/>
              </a:spcAft>
              <a:buClr>
                <a:schemeClr val="dk1"/>
              </a:buClr>
              <a:buSzPts val="1800"/>
              <a:buFont typeface="Lustria"/>
              <a:buAutoNum type="arabicPeriod"/>
            </a:pPr>
            <a:r>
              <a:rPr lang="en-US" dirty="0">
                <a:solidFill>
                  <a:schemeClr val="dk1"/>
                </a:solidFill>
                <a:latin typeface="Lustria"/>
                <a:ea typeface="Lustria"/>
                <a:cs typeface="Lustria"/>
                <a:sym typeface="Lustria"/>
              </a:rPr>
              <a:t>Cognitive Distortions</a:t>
            </a:r>
            <a:endParaRPr lang="en-US" sz="1800" dirty="0">
              <a:solidFill>
                <a:schemeClr val="dk1"/>
              </a:solidFill>
              <a:latin typeface="Lustria"/>
              <a:ea typeface="Lustria"/>
              <a:cs typeface="Lustria"/>
              <a:sym typeface="Lustria"/>
            </a:endParaRPr>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Attention, Memory and Curiosity Deficits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Learning challenges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Intrusive memories</a:t>
            </a:r>
            <a:endParaRPr dirty="0"/>
          </a:p>
          <a:p>
            <a:pPr marL="0" marR="0" lvl="0" indent="0" algn="l" rtl="0">
              <a:spcBef>
                <a:spcPts val="0"/>
              </a:spcBef>
              <a:spcAft>
                <a:spcPts val="0"/>
              </a:spcAft>
              <a:buNone/>
            </a:pPr>
            <a:endParaRPr sz="1800" dirty="0">
              <a:solidFill>
                <a:schemeClr val="dk1"/>
              </a:solidFill>
              <a:latin typeface="Lustria"/>
              <a:ea typeface="Lustria"/>
              <a:cs typeface="Lustria"/>
              <a:sym typeface="Lustria"/>
            </a:endParaRPr>
          </a:p>
        </p:txBody>
      </p:sp>
      <p:sp>
        <p:nvSpPr>
          <p:cNvPr id="13" name="Rounded Rectangle 1">
            <a:extLst>
              <a:ext uri="{FF2B5EF4-FFF2-40B4-BE49-F238E27FC236}">
                <a16:creationId xmlns:a16="http://schemas.microsoft.com/office/drawing/2014/main" id="{F75089DB-BFAE-44A8-BD06-CC3B046F1DCB}"/>
              </a:ext>
            </a:extLst>
          </p:cNvPr>
          <p:cNvSpPr/>
          <p:nvPr/>
        </p:nvSpPr>
        <p:spPr>
          <a:xfrm>
            <a:off x="1015142" y="3721492"/>
            <a:ext cx="10282030" cy="2452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Movement</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Multi-sensory experiences</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Targeted training in Executive Functioning</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Structure and routine</a:t>
            </a:r>
          </a:p>
          <a:p>
            <a:pPr marL="342900" lvl="0" indent="-342900">
              <a:buClr>
                <a:schemeClr val="dk1"/>
              </a:buClr>
              <a:buSzPts val="1800"/>
              <a:buFont typeface="Lustria"/>
              <a:buAutoNum type="arabicPeriod"/>
            </a:pPr>
            <a:r>
              <a:rPr lang="en-US" sz="2000" dirty="0">
                <a:solidFill>
                  <a:schemeClr val="dk1"/>
                </a:solidFill>
                <a:latin typeface="Lustria"/>
                <a:sym typeface="Lustria"/>
              </a:rPr>
              <a:t>Build on Competencies</a:t>
            </a:r>
            <a:endParaRPr lang="en-US" sz="2000" dirty="0"/>
          </a:p>
        </p:txBody>
      </p:sp>
    </p:spTree>
    <p:extLst>
      <p:ext uri="{BB962C8B-B14F-4D97-AF65-F5344CB8AC3E}">
        <p14:creationId xmlns:p14="http://schemas.microsoft.com/office/powerpoint/2010/main" val="249804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Competencies</a:t>
            </a:r>
          </a:p>
        </p:txBody>
      </p:sp>
      <p:sp>
        <p:nvSpPr>
          <p:cNvPr id="6" name="Content Placeholder 5"/>
          <p:cNvSpPr>
            <a:spLocks noGrp="1"/>
          </p:cNvSpPr>
          <p:nvPr>
            <p:ph sz="half" idx="1"/>
          </p:nvPr>
        </p:nvSpPr>
        <p:spPr>
          <a:xfrm>
            <a:off x="913795" y="1732449"/>
            <a:ext cx="5060497" cy="4784464"/>
          </a:xfrm>
        </p:spPr>
        <p:txBody>
          <a:bodyPr>
            <a:normAutofit/>
          </a:bodyPr>
          <a:lstStyle/>
          <a:p>
            <a:r>
              <a:rPr lang="en-US" sz="2800" dirty="0"/>
              <a:t>Relational Connection</a:t>
            </a:r>
          </a:p>
          <a:p>
            <a:r>
              <a:rPr lang="en-US" sz="2800" dirty="0"/>
              <a:t>Self-Development and Identity</a:t>
            </a:r>
          </a:p>
          <a:p>
            <a:r>
              <a:rPr lang="en-US" sz="2800" dirty="0"/>
              <a:t>Executive Functioning</a:t>
            </a:r>
          </a:p>
          <a:p>
            <a:pPr lvl="1"/>
            <a:r>
              <a:rPr lang="en-US" sz="2400" dirty="0"/>
              <a:t>Delaying and Inhibiting Responses</a:t>
            </a:r>
          </a:p>
          <a:p>
            <a:pPr lvl="1"/>
            <a:r>
              <a:rPr lang="en-US" sz="2400" dirty="0"/>
              <a:t>Cognitive Flexibility</a:t>
            </a:r>
          </a:p>
          <a:p>
            <a:pPr lvl="1"/>
            <a:r>
              <a:rPr lang="en-US" sz="2400" dirty="0"/>
              <a:t>Working  Memory</a:t>
            </a:r>
          </a:p>
          <a:p>
            <a:pPr marL="450000" lvl="1" indent="0">
              <a:buNone/>
            </a:pPr>
            <a:endParaRPr lang="en-US" sz="1200" dirty="0"/>
          </a:p>
          <a:p>
            <a:pPr marL="450000" lvl="1" indent="0">
              <a:buNone/>
            </a:pPr>
            <a:r>
              <a:rPr lang="en-US" sz="1200" dirty="0"/>
              <a:t>Margaret Blaustein and Christine </a:t>
            </a:r>
            <a:r>
              <a:rPr lang="en-US" sz="1200" dirty="0" err="1"/>
              <a:t>Kinniburgh</a:t>
            </a:r>
            <a:r>
              <a:rPr lang="en-US" sz="1200" dirty="0"/>
              <a:t>,  ARC Model</a:t>
            </a:r>
          </a:p>
        </p:txBody>
      </p:sp>
      <p:sp>
        <p:nvSpPr>
          <p:cNvPr id="7" name="Content Placeholder 6"/>
          <p:cNvSpPr>
            <a:spLocks noGrp="1"/>
          </p:cNvSpPr>
          <p:nvPr>
            <p:ph sz="half" idx="2"/>
          </p:nvPr>
        </p:nvSpPr>
        <p:spPr/>
        <p:txBody>
          <a:bodyPr>
            <a:normAutofit/>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913" y="1770742"/>
            <a:ext cx="5116739" cy="474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080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it!</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7601" y="1600201"/>
            <a:ext cx="9347199" cy="487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a:t>NFI Vermont.  All rights reserved c 2017</a:t>
            </a:r>
          </a:p>
        </p:txBody>
      </p:sp>
      <p:sp>
        <p:nvSpPr>
          <p:cNvPr id="5" name="Oval 4"/>
          <p:cNvSpPr/>
          <p:nvPr/>
        </p:nvSpPr>
        <p:spPr>
          <a:xfrm rot="20701288">
            <a:off x="6386593" y="4337874"/>
            <a:ext cx="2946400" cy="831946"/>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16001" y="2743201"/>
            <a:ext cx="10578927" cy="646331"/>
          </a:xfrm>
          <a:prstGeom prst="rect">
            <a:avLst/>
          </a:prstGeom>
          <a:solidFill>
            <a:schemeClr val="accent1"/>
          </a:solidFill>
        </p:spPr>
        <p:txBody>
          <a:bodyPr wrap="square" rtlCol="0">
            <a:spAutoFit/>
          </a:bodyPr>
          <a:lstStyle/>
          <a:p>
            <a:pPr algn="ctr"/>
            <a:r>
              <a:rPr lang="en-US" sz="3600" dirty="0"/>
              <a:t>Movement is important for learning and staying calm</a:t>
            </a:r>
          </a:p>
        </p:txBody>
      </p:sp>
    </p:spTree>
    <p:extLst>
      <p:ext uri="{BB962C8B-B14F-4D97-AF65-F5344CB8AC3E}">
        <p14:creationId xmlns:p14="http://schemas.microsoft.com/office/powerpoint/2010/main" val="83219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allAtOnce"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grpSp>
        <p:nvGrpSpPr>
          <p:cNvPr id="551" name="Google Shape;551;p43"/>
          <p:cNvGrpSpPr/>
          <p:nvPr/>
        </p:nvGrpSpPr>
        <p:grpSpPr>
          <a:xfrm>
            <a:off x="715617" y="353961"/>
            <a:ext cx="10654746" cy="5666281"/>
            <a:chOff x="0" y="0"/>
            <a:chExt cx="10654746" cy="5666281"/>
          </a:xfrm>
        </p:grpSpPr>
        <p:sp>
          <p:nvSpPr>
            <p:cNvPr id="552" name="Google Shape;552;p43"/>
            <p:cNvSpPr/>
            <p:nvPr/>
          </p:nvSpPr>
          <p:spPr>
            <a:xfrm>
              <a:off x="0" y="0"/>
              <a:ext cx="10654746" cy="5666281"/>
            </a:xfrm>
            <a:prstGeom prst="roundRect">
              <a:avLst>
                <a:gd name="adj" fmla="val 10000"/>
              </a:avLst>
            </a:prstGeom>
            <a:solidFill>
              <a:srgbClr val="507E30"/>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3"/>
            <p:cNvSpPr txBox="1"/>
            <p:nvPr/>
          </p:nvSpPr>
          <p:spPr>
            <a:xfrm>
              <a:off x="0" y="2266512"/>
              <a:ext cx="10654746" cy="2266512"/>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Lustria"/>
                  <a:ea typeface="Lustria"/>
                  <a:cs typeface="Lustria"/>
                  <a:sym typeface="Lustria"/>
                </a:rPr>
                <a:t>#5 Behavioral Control:</a:t>
              </a:r>
              <a:endParaRPr/>
            </a:p>
            <a:p>
              <a:pPr marL="0" marR="0" lvl="0" indent="0" algn="ctr" rtl="0">
                <a:lnSpc>
                  <a:spcPct val="90000"/>
                </a:lnSpc>
                <a:spcBef>
                  <a:spcPts val="840"/>
                </a:spcBef>
                <a:spcAft>
                  <a:spcPts val="0"/>
                </a:spcAft>
                <a:buNone/>
              </a:pPr>
              <a:r>
                <a:rPr lang="en-US" sz="2400" b="1">
                  <a:solidFill>
                    <a:schemeClr val="lt1"/>
                  </a:solidFill>
                  <a:latin typeface="Lustria"/>
                  <a:ea typeface="Lustria"/>
                  <a:cs typeface="Lustria"/>
                  <a:sym typeface="Lustria"/>
                </a:rPr>
                <a:t>Developmental Injuries</a:t>
              </a:r>
              <a:endParaRPr/>
            </a:p>
            <a:p>
              <a:pPr marL="0" marR="0" lvl="0" indent="0" algn="ctr" rtl="0">
                <a:lnSpc>
                  <a:spcPct val="90000"/>
                </a:lnSpc>
                <a:spcBef>
                  <a:spcPts val="840"/>
                </a:spcBef>
                <a:spcAft>
                  <a:spcPts val="0"/>
                </a:spcAft>
                <a:buNone/>
              </a:pPr>
              <a:endParaRPr sz="1900">
                <a:solidFill>
                  <a:schemeClr val="lt1"/>
                </a:solidFill>
                <a:latin typeface="Lustria"/>
                <a:ea typeface="Lustria"/>
                <a:cs typeface="Lustria"/>
                <a:sym typeface="Lustria"/>
              </a:endParaRPr>
            </a:p>
            <a:p>
              <a:pPr marL="0" marR="0" lvl="0" indent="0" algn="ctr" rtl="0">
                <a:lnSpc>
                  <a:spcPct val="90000"/>
                </a:lnSpc>
                <a:spcBef>
                  <a:spcPts val="665"/>
                </a:spcBef>
                <a:spcAft>
                  <a:spcPts val="0"/>
                </a:spcAft>
                <a:buNone/>
              </a:pPr>
              <a:endParaRPr sz="1900">
                <a:solidFill>
                  <a:schemeClr val="lt1"/>
                </a:solidFill>
                <a:latin typeface="Lustria"/>
                <a:ea typeface="Lustria"/>
                <a:cs typeface="Lustria"/>
                <a:sym typeface="Lustria"/>
              </a:endParaRPr>
            </a:p>
            <a:p>
              <a:pPr marL="0" marR="0" lvl="0" indent="0" algn="ctr" rtl="0">
                <a:lnSpc>
                  <a:spcPct val="90000"/>
                </a:lnSpc>
                <a:spcBef>
                  <a:spcPts val="665"/>
                </a:spcBef>
                <a:spcAft>
                  <a:spcPts val="0"/>
                </a:spcAft>
                <a:buNone/>
              </a:pPr>
              <a:r>
                <a:rPr lang="en-US" sz="1900">
                  <a:solidFill>
                    <a:schemeClr val="lt1"/>
                  </a:solidFill>
                  <a:latin typeface="Lustria"/>
                  <a:ea typeface="Lustria"/>
                  <a:cs typeface="Lustria"/>
                  <a:sym typeface="Lustria"/>
                </a:rPr>
                <a:t> </a:t>
              </a:r>
              <a:endParaRPr/>
            </a:p>
            <a:p>
              <a:pPr marL="0" marR="0" lvl="0" indent="0" algn="ctr" rtl="0">
                <a:lnSpc>
                  <a:spcPct val="90000"/>
                </a:lnSpc>
                <a:spcBef>
                  <a:spcPts val="665"/>
                </a:spcBef>
                <a:spcAft>
                  <a:spcPts val="0"/>
                </a:spcAft>
                <a:buNone/>
              </a:pPr>
              <a:endParaRPr sz="1900">
                <a:solidFill>
                  <a:schemeClr val="lt1"/>
                </a:solidFill>
                <a:latin typeface="Lustria"/>
                <a:ea typeface="Lustria"/>
                <a:cs typeface="Lustria"/>
                <a:sym typeface="Lustria"/>
              </a:endParaRPr>
            </a:p>
          </p:txBody>
        </p:sp>
        <p:sp>
          <p:nvSpPr>
            <p:cNvPr id="554" name="Google Shape;554;p43"/>
            <p:cNvSpPr/>
            <p:nvPr/>
          </p:nvSpPr>
          <p:spPr>
            <a:xfrm>
              <a:off x="4383937" y="187649"/>
              <a:ext cx="1886871" cy="1886871"/>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3"/>
            <p:cNvSpPr/>
            <p:nvPr/>
          </p:nvSpPr>
          <p:spPr>
            <a:xfrm rot="10800000" flipH="1">
              <a:off x="5440541" y="5312404"/>
              <a:ext cx="91456" cy="115371"/>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 name="Google Shape;556;p43"/>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557" name="Google Shape;557;p43"/>
          <p:cNvGrpSpPr/>
          <p:nvPr/>
        </p:nvGrpSpPr>
        <p:grpSpPr>
          <a:xfrm>
            <a:off x="113072" y="6333772"/>
            <a:ext cx="495301" cy="496031"/>
            <a:chOff x="152400" y="6205955"/>
            <a:chExt cx="495301" cy="496031"/>
          </a:xfrm>
        </p:grpSpPr>
        <p:pic>
          <p:nvPicPr>
            <p:cNvPr id="558" name="Google Shape;558;p43"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559" name="Google Shape;559;p43"/>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560" name="Google Shape;560;p43"/>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561" name="Google Shape;561;p43"/>
          <p:cNvSpPr/>
          <p:nvPr/>
        </p:nvSpPr>
        <p:spPr>
          <a:xfrm>
            <a:off x="944216" y="3670234"/>
            <a:ext cx="10197547" cy="2350007"/>
          </a:xfrm>
          <a:prstGeom prst="roundRect">
            <a:avLst>
              <a:gd name="adj" fmla="val 16667"/>
            </a:avLst>
          </a:prstGeom>
          <a:solidFill>
            <a:schemeClr val="lt1"/>
          </a:solidFill>
          <a:ln w="9525" cap="flat" cmpd="sng">
            <a:solidFill>
              <a:srgbClr val="375B47"/>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Impulse control, disinhibited, risk taking</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Sleep and eating challenges</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Managing fluctuating arousal</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Trauma reenactment, repetition,  avoidance</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Opposition, resistance </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 Self-destructive, self-sabotaging</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“Comfort” with chaos</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Compliance, collapse, helplessness, defeat  </a:t>
            </a:r>
            <a:endParaRPr sz="1800">
              <a:solidFill>
                <a:schemeClr val="dk1"/>
              </a:solidFill>
              <a:latin typeface="Lustria"/>
              <a:ea typeface="Lustria"/>
              <a:cs typeface="Lustria"/>
              <a:sym typeface="Lustria"/>
            </a:endParaRPr>
          </a:p>
        </p:txBody>
      </p:sp>
      <p:sp>
        <p:nvSpPr>
          <p:cNvPr id="2" name="Rounded Rectangle 1"/>
          <p:cNvSpPr/>
          <p:nvPr/>
        </p:nvSpPr>
        <p:spPr>
          <a:xfrm>
            <a:off x="876297" y="3594475"/>
            <a:ext cx="10333384" cy="2425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Understanding that symptoms are a means (attempt)  to self-regulate</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Stress behavior versus misbehavior (psychoeducation goal)</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Accountability Formula= Validation + Empathy + Co-regulation + (validate child as victim before approaching as a perpetrator of harm) </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Re-framing</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Restorative Practices</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Reduce stress as a priority </a:t>
            </a:r>
          </a:p>
        </p:txBody>
      </p:sp>
      <p:sp>
        <p:nvSpPr>
          <p:cNvPr id="3" name="Footer Placeholder 2">
            <a:extLst>
              <a:ext uri="{FF2B5EF4-FFF2-40B4-BE49-F238E27FC236}">
                <a16:creationId xmlns:a16="http://schemas.microsoft.com/office/drawing/2014/main" id="{E9D95E63-59B9-4E6A-A36B-2BE81160713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9326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vert="horz" wrap="square" lIns="91433" tIns="45700" rIns="91433" bIns="45700" rtlCol="0" anchor="ctr" anchorCtr="0">
            <a:noAutofit/>
          </a:bodyPr>
          <a:lstStyle/>
          <a:p>
            <a:pPr algn="ctr">
              <a:spcBef>
                <a:spcPts val="0"/>
              </a:spcBef>
              <a:buClr>
                <a:schemeClr val="lt2"/>
              </a:buClr>
              <a:buSzPts val="2700"/>
            </a:pPr>
            <a:r>
              <a:rPr lang="en" sz="3200" dirty="0"/>
              <a:t>What Neural Pathways Does Traditional Discipline Create</a:t>
            </a:r>
            <a:endParaRPr sz="3200" dirty="0"/>
          </a:p>
        </p:txBody>
      </p:sp>
      <p:sp>
        <p:nvSpPr>
          <p:cNvPr id="264" name="Google Shape;264;p40"/>
          <p:cNvSpPr txBox="1">
            <a:spLocks noGrp="1"/>
          </p:cNvSpPr>
          <p:nvPr>
            <p:ph idx="1"/>
          </p:nvPr>
        </p:nvSpPr>
        <p:spPr>
          <a:prstGeom prst="rect">
            <a:avLst/>
          </a:prstGeom>
          <a:noFill/>
          <a:ln>
            <a:noFill/>
          </a:ln>
          <a:effectLst>
            <a:outerShdw blurRad="25400">
              <a:srgbClr val="000000">
                <a:alpha val="45882"/>
              </a:srgbClr>
            </a:outerShdw>
          </a:effectLst>
        </p:spPr>
        <p:txBody>
          <a:bodyPr spcFirstLastPara="1" vert="horz" wrap="square" lIns="91433" tIns="45700" rIns="91433" bIns="45700" rtlCol="0" anchor="t" anchorCtr="0">
            <a:noAutofit/>
          </a:bodyPr>
          <a:lstStyle/>
          <a:p>
            <a:pPr marL="338658" indent="-313259">
              <a:spcBef>
                <a:spcPts val="0"/>
              </a:spcBef>
              <a:spcAft>
                <a:spcPts val="0"/>
              </a:spcAft>
              <a:buSzPts val="1100"/>
              <a:buChar char="◈"/>
            </a:pPr>
            <a:r>
              <a:rPr lang="en" sz="2667" dirty="0"/>
              <a:t>suppress unwanted behavior, require obedience, and control another being. </a:t>
            </a:r>
            <a:endParaRPr sz="2667" dirty="0"/>
          </a:p>
          <a:p>
            <a:pPr marL="338658" indent="-313259">
              <a:spcBef>
                <a:spcPts val="1067"/>
              </a:spcBef>
              <a:spcAft>
                <a:spcPts val="0"/>
              </a:spcAft>
              <a:buSzPts val="1100"/>
              <a:buChar char="◈"/>
            </a:pPr>
            <a:r>
              <a:rPr lang="en" sz="2667" dirty="0"/>
              <a:t>does not teach new behaviors; discipline might teach or reinforce fear while suppressing behavior</a:t>
            </a:r>
            <a:endParaRPr sz="2667" dirty="0"/>
          </a:p>
          <a:p>
            <a:pPr marL="338658" indent="-313259">
              <a:spcBef>
                <a:spcPts val="1067"/>
              </a:spcBef>
              <a:spcAft>
                <a:spcPts val="0"/>
              </a:spcAft>
              <a:buSzPts val="1100"/>
              <a:buChar char="◈"/>
            </a:pPr>
            <a:r>
              <a:rPr lang="en" sz="2667" dirty="0"/>
              <a:t>negative outcomes; “…above and beyond individual, family, and community risk factors, exclusionary school discipline makes a significant contribution in and of itself to a range of negative developmental outcomes.” (Skiba et al., 2014. p. 556).</a:t>
            </a:r>
            <a:endParaRPr sz="2667" dirty="0"/>
          </a:p>
        </p:txBody>
      </p:sp>
      <p:sp>
        <p:nvSpPr>
          <p:cNvPr id="6" name="Rectangle 5">
            <a:extLst>
              <a:ext uri="{FF2B5EF4-FFF2-40B4-BE49-F238E27FC236}">
                <a16:creationId xmlns:a16="http://schemas.microsoft.com/office/drawing/2014/main" id="{C4CF7B86-4B2B-4180-847C-0AA94D5EA584}"/>
              </a:ext>
            </a:extLst>
          </p:cNvPr>
          <p:cNvSpPr/>
          <p:nvPr/>
        </p:nvSpPr>
        <p:spPr>
          <a:xfrm>
            <a:off x="301590" y="1575185"/>
            <a:ext cx="11588820" cy="528281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solidFill>
                  <a:schemeClr val="tx1"/>
                </a:solidFill>
              </a:rPr>
              <a:t>Needs based vs. Compliance Based</a:t>
            </a:r>
          </a:p>
          <a:p>
            <a:pPr algn="ctr"/>
            <a:endParaRPr lang="en-US" sz="3733" dirty="0">
              <a:solidFill>
                <a:schemeClr val="tx1"/>
              </a:solidFill>
            </a:endParaRPr>
          </a:p>
          <a:p>
            <a:pPr algn="ctr"/>
            <a:r>
              <a:rPr lang="en-US" sz="3733" dirty="0">
                <a:solidFill>
                  <a:schemeClr val="tx1"/>
                </a:solidFill>
              </a:rPr>
              <a:t>Rule violation vs. Repair</a:t>
            </a:r>
          </a:p>
        </p:txBody>
      </p:sp>
    </p:spTree>
    <p:extLst>
      <p:ext uri="{BB962C8B-B14F-4D97-AF65-F5344CB8AC3E}">
        <p14:creationId xmlns:p14="http://schemas.microsoft.com/office/powerpoint/2010/main" val="388557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415600" y="593367"/>
            <a:ext cx="11360800" cy="1080400"/>
          </a:xfrm>
          <a:prstGeom prst="rect">
            <a:avLst/>
          </a:prstGeom>
        </p:spPr>
        <p:txBody>
          <a:bodyPr spcFirstLastPara="1" vert="horz" wrap="square" lIns="121900" tIns="121900" rIns="121900" bIns="121900" rtlCol="0" anchor="t" anchorCtr="0">
            <a:noAutofit/>
          </a:bodyPr>
          <a:lstStyle/>
          <a:p>
            <a:pPr algn="ctr"/>
            <a:r>
              <a:rPr lang="en" sz="4800" dirty="0"/>
              <a:t>Tiered Framework for </a:t>
            </a:r>
            <a:r>
              <a:rPr lang="en-US" sz="4800" dirty="0"/>
              <a:t>Building Resilience</a:t>
            </a:r>
            <a:endParaRPr sz="4800" dirty="0"/>
          </a:p>
        </p:txBody>
      </p:sp>
      <p:pic>
        <p:nvPicPr>
          <p:cNvPr id="125" name="Google Shape;125;p22"/>
          <p:cNvPicPr preferRelativeResize="0"/>
          <p:nvPr/>
        </p:nvPicPr>
        <p:blipFill>
          <a:blip r:embed="rId3">
            <a:alphaModFix/>
          </a:blip>
          <a:stretch>
            <a:fillRect/>
          </a:stretch>
        </p:blipFill>
        <p:spPr>
          <a:xfrm>
            <a:off x="1577467" y="1861601"/>
            <a:ext cx="7734468" cy="4647932"/>
          </a:xfrm>
          <a:prstGeom prst="rect">
            <a:avLst/>
          </a:prstGeom>
          <a:noFill/>
          <a:ln>
            <a:noFill/>
          </a:ln>
        </p:spPr>
      </p:pic>
      <p:sp>
        <p:nvSpPr>
          <p:cNvPr id="126" name="Google Shape;126;p22"/>
          <p:cNvSpPr txBox="1"/>
          <p:nvPr/>
        </p:nvSpPr>
        <p:spPr>
          <a:xfrm>
            <a:off x="4290300" y="6160401"/>
            <a:ext cx="6343200" cy="697715"/>
          </a:xfrm>
          <a:prstGeom prst="rect">
            <a:avLst/>
          </a:prstGeom>
          <a:noFill/>
          <a:ln>
            <a:noFill/>
          </a:ln>
        </p:spPr>
        <p:txBody>
          <a:bodyPr spcFirstLastPara="1" wrap="square" lIns="121900" tIns="121900" rIns="121900" bIns="121900" anchor="t" anchorCtr="0">
            <a:spAutoFit/>
          </a:bodyPr>
          <a:lstStyle/>
          <a:p>
            <a:r>
              <a:rPr lang="en" sz="1467" u="sng">
                <a:solidFill>
                  <a:schemeClr val="hlink"/>
                </a:solidFill>
                <a:hlinkClick r:id="rId4"/>
              </a:rPr>
              <a:t>https://osse.dc.gov/sites/default/files/dc/sites/osse/page_content/attachments/WNS_ApproachToEdWell_graphics%20final%20%281%29.pdf</a:t>
            </a:r>
            <a:endParaRPr sz="1467"/>
          </a:p>
        </p:txBody>
      </p:sp>
      <p:pic>
        <p:nvPicPr>
          <p:cNvPr id="127" name="Google Shape;127;p22"/>
          <p:cNvPicPr preferRelativeResize="0"/>
          <p:nvPr/>
        </p:nvPicPr>
        <p:blipFill>
          <a:blip r:embed="rId5">
            <a:alphaModFix/>
          </a:blip>
          <a:stretch>
            <a:fillRect/>
          </a:stretch>
        </p:blipFill>
        <p:spPr>
          <a:xfrm>
            <a:off x="10633434" y="5786332"/>
            <a:ext cx="1489933" cy="994533"/>
          </a:xfrm>
          <a:prstGeom prst="rect">
            <a:avLst/>
          </a:prstGeom>
          <a:noFill/>
          <a:ln>
            <a:noFill/>
          </a:ln>
        </p:spPr>
      </p:pic>
    </p:spTree>
    <p:extLst>
      <p:ext uri="{BB962C8B-B14F-4D97-AF65-F5344CB8AC3E}">
        <p14:creationId xmlns:p14="http://schemas.microsoft.com/office/powerpoint/2010/main" val="9242520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grpSp>
        <p:nvGrpSpPr>
          <p:cNvPr id="1644" name="Google Shape;1644;p101"/>
          <p:cNvGrpSpPr/>
          <p:nvPr/>
        </p:nvGrpSpPr>
        <p:grpSpPr>
          <a:xfrm>
            <a:off x="0" y="6205955"/>
            <a:ext cx="12192000" cy="652045"/>
            <a:chOff x="0" y="6205955"/>
            <a:chExt cx="12192000" cy="652045"/>
          </a:xfrm>
        </p:grpSpPr>
        <p:sp>
          <p:nvSpPr>
            <p:cNvPr id="1645" name="Google Shape;1645;p101"/>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1646" name="Google Shape;1646;p101"/>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grpSp>
          <p:nvGrpSpPr>
            <p:cNvPr id="1647" name="Google Shape;1647;p101"/>
            <p:cNvGrpSpPr/>
            <p:nvPr/>
          </p:nvGrpSpPr>
          <p:grpSpPr>
            <a:xfrm>
              <a:off x="152400" y="6205955"/>
              <a:ext cx="495301" cy="496031"/>
              <a:chOff x="152400" y="6205955"/>
              <a:chExt cx="495301" cy="496031"/>
            </a:xfrm>
          </p:grpSpPr>
          <p:pic>
            <p:nvPicPr>
              <p:cNvPr id="1648" name="Google Shape;1648;p101" descr="35[1]"/>
              <p:cNvPicPr preferRelativeResize="0"/>
              <p:nvPr/>
            </p:nvPicPr>
            <p:blipFill rotWithShape="1">
              <a:blip r:embed="rId3">
                <a:alphaModFix/>
              </a:blip>
              <a:srcRect l="11513" t="10632" r="11652" b="9934"/>
              <a:stretch/>
            </p:blipFill>
            <p:spPr>
              <a:xfrm>
                <a:off x="152400" y="6205955"/>
                <a:ext cx="495300" cy="496031"/>
              </a:xfrm>
              <a:prstGeom prst="ellipse">
                <a:avLst/>
              </a:prstGeom>
              <a:noFill/>
              <a:ln>
                <a:noFill/>
              </a:ln>
            </p:spPr>
          </p:pic>
          <p:sp>
            <p:nvSpPr>
              <p:cNvPr id="1649" name="Google Shape;1649;p101"/>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grpSp>
      <p:sp>
        <p:nvSpPr>
          <p:cNvPr id="1650" name="Google Shape;1650;p101"/>
          <p:cNvSpPr txBox="1"/>
          <p:nvPr/>
        </p:nvSpPr>
        <p:spPr>
          <a:xfrm>
            <a:off x="919119" y="397085"/>
            <a:ext cx="10353762" cy="9704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2"/>
              </a:buClr>
              <a:buSzPts val="4000"/>
              <a:buFont typeface="Lustria"/>
              <a:buNone/>
            </a:pPr>
            <a:r>
              <a:rPr lang="en-US" sz="4000" dirty="0">
                <a:latin typeface="Lustria"/>
                <a:ea typeface="Lustria"/>
                <a:cs typeface="Lustria"/>
                <a:sym typeface="Lustria"/>
              </a:rPr>
              <a:t>Reducing </a:t>
            </a:r>
            <a:r>
              <a:rPr lang="en-US" sz="4000" b="1" dirty="0">
                <a:latin typeface="Lustria"/>
                <a:ea typeface="Lustria"/>
                <a:cs typeface="Lustria"/>
                <a:sym typeface="Lustria"/>
              </a:rPr>
              <a:t>Stress</a:t>
            </a:r>
            <a:r>
              <a:rPr lang="en-US" sz="4000" dirty="0">
                <a:latin typeface="Lustria"/>
                <a:ea typeface="Lustria"/>
                <a:cs typeface="Lustria"/>
                <a:sym typeface="Lustria"/>
              </a:rPr>
              <a:t> Behavior: Re-Framing </a:t>
            </a:r>
            <a:endParaRPr sz="4000" dirty="0">
              <a:latin typeface="Lustria"/>
              <a:ea typeface="Lustria"/>
              <a:cs typeface="Lustria"/>
              <a:sym typeface="Lustria"/>
            </a:endParaRPr>
          </a:p>
        </p:txBody>
      </p:sp>
      <p:sp>
        <p:nvSpPr>
          <p:cNvPr id="1651" name="Google Shape;1651;p101"/>
          <p:cNvSpPr txBox="1"/>
          <p:nvPr/>
        </p:nvSpPr>
        <p:spPr>
          <a:xfrm>
            <a:off x="1219656" y="1596700"/>
            <a:ext cx="4876344" cy="544884"/>
          </a:xfrm>
          <a:prstGeom prst="rect">
            <a:avLst/>
          </a:prstGeom>
          <a:noFill/>
          <a:ln>
            <a:noFill/>
          </a:ln>
        </p:spPr>
        <p:txBody>
          <a:bodyPr spcFirstLastPara="1" wrap="square" lIns="91425" tIns="45700" rIns="91425" bIns="45700" anchor="t" anchorCtr="0">
            <a:noAutofit/>
          </a:bodyPr>
          <a:lstStyle/>
          <a:p>
            <a:pPr marL="36900" marR="0" lvl="0" indent="0" algn="l" rtl="0">
              <a:spcBef>
                <a:spcPts val="0"/>
              </a:spcBef>
              <a:spcAft>
                <a:spcPts val="0"/>
              </a:spcAft>
              <a:buClr>
                <a:schemeClr val="lt2"/>
              </a:buClr>
              <a:buSzPts val="1680"/>
              <a:buFont typeface="Noto Sans Symbols"/>
              <a:buNone/>
            </a:pPr>
            <a:r>
              <a:rPr lang="en-US" sz="2400" dirty="0">
                <a:latin typeface="Lustria"/>
                <a:ea typeface="Lustria"/>
                <a:cs typeface="Lustria"/>
                <a:sym typeface="Lustria"/>
              </a:rPr>
              <a:t>What you see on the outside…</a:t>
            </a:r>
            <a:endParaRPr sz="2400" dirty="0">
              <a:latin typeface="Lustria"/>
              <a:ea typeface="Lustria"/>
              <a:cs typeface="Lustria"/>
              <a:sym typeface="Lustria"/>
            </a:endParaRPr>
          </a:p>
        </p:txBody>
      </p:sp>
      <p:sp>
        <p:nvSpPr>
          <p:cNvPr id="1652" name="Google Shape;1652;p101"/>
          <p:cNvSpPr txBox="1"/>
          <p:nvPr/>
        </p:nvSpPr>
        <p:spPr>
          <a:xfrm>
            <a:off x="6948813" y="1596701"/>
            <a:ext cx="4895330" cy="544883"/>
          </a:xfrm>
          <a:prstGeom prst="rect">
            <a:avLst/>
          </a:prstGeom>
          <a:noFill/>
          <a:ln>
            <a:noFill/>
          </a:ln>
        </p:spPr>
        <p:txBody>
          <a:bodyPr spcFirstLastPara="1" wrap="square" lIns="91425" tIns="45700" rIns="91425" bIns="45700" anchor="t" anchorCtr="0">
            <a:noAutofit/>
          </a:bodyPr>
          <a:lstStyle/>
          <a:p>
            <a:pPr marL="36900" marR="0" lvl="0" indent="0" algn="l" rtl="0">
              <a:spcBef>
                <a:spcPts val="0"/>
              </a:spcBef>
              <a:spcAft>
                <a:spcPts val="0"/>
              </a:spcAft>
              <a:buClr>
                <a:schemeClr val="lt2"/>
              </a:buClr>
              <a:buSzPts val="1680"/>
              <a:buFont typeface="Noto Sans Symbols"/>
              <a:buNone/>
            </a:pPr>
            <a:r>
              <a:rPr lang="en-US" sz="2400" dirty="0">
                <a:solidFill>
                  <a:schemeClr val="lt2"/>
                </a:solidFill>
                <a:latin typeface="Lustria"/>
                <a:ea typeface="Lustria"/>
                <a:cs typeface="Lustria"/>
                <a:sym typeface="Lustria"/>
              </a:rPr>
              <a:t>…</a:t>
            </a:r>
            <a:r>
              <a:rPr lang="en-US" sz="2400" dirty="0">
                <a:latin typeface="Lustria"/>
                <a:ea typeface="Lustria"/>
                <a:cs typeface="Lustria"/>
                <a:sym typeface="Lustria"/>
              </a:rPr>
              <a:t>What is going on the inside </a:t>
            </a:r>
            <a:endParaRPr sz="2400" dirty="0">
              <a:latin typeface="Lustria"/>
              <a:ea typeface="Lustria"/>
              <a:cs typeface="Lustria"/>
              <a:sym typeface="Lustria"/>
            </a:endParaRPr>
          </a:p>
        </p:txBody>
      </p:sp>
      <p:pic>
        <p:nvPicPr>
          <p:cNvPr id="1653" name="Google Shape;1653;p101"/>
          <p:cNvPicPr preferRelativeResize="0"/>
          <p:nvPr/>
        </p:nvPicPr>
        <p:blipFill rotWithShape="1">
          <a:blip r:embed="rId4">
            <a:alphaModFix/>
          </a:blip>
          <a:srcRect/>
          <a:stretch/>
        </p:blipFill>
        <p:spPr>
          <a:xfrm rot="612096">
            <a:off x="7235280" y="2367580"/>
            <a:ext cx="3551908" cy="3551908"/>
          </a:xfrm>
          <a:prstGeom prst="rect">
            <a:avLst/>
          </a:prstGeom>
          <a:solidFill>
            <a:srgbClr val="ECECEC"/>
          </a:solidFill>
          <a:ln w="28575"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pic>
        <p:nvPicPr>
          <p:cNvPr id="1654" name="Google Shape;1654;p101"/>
          <p:cNvPicPr preferRelativeResize="0"/>
          <p:nvPr/>
        </p:nvPicPr>
        <p:blipFill rotWithShape="1">
          <a:blip r:embed="rId5">
            <a:alphaModFix/>
          </a:blip>
          <a:srcRect/>
          <a:stretch/>
        </p:blipFill>
        <p:spPr>
          <a:xfrm>
            <a:off x="919119" y="2370749"/>
            <a:ext cx="4745174" cy="3164994"/>
          </a:xfrm>
          <a:prstGeom prst="rect">
            <a:avLst/>
          </a:prstGeom>
          <a:solidFill>
            <a:srgbClr val="ECECEC"/>
          </a:solidFill>
          <a:ln w="1905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14" name="Rectangle 13">
            <a:extLst>
              <a:ext uri="{FF2B5EF4-FFF2-40B4-BE49-F238E27FC236}">
                <a16:creationId xmlns:a16="http://schemas.microsoft.com/office/drawing/2014/main" id="{057E35EA-3010-4A4B-8A15-C46B5EF959F7}"/>
              </a:ext>
            </a:extLst>
          </p:cNvPr>
          <p:cNvSpPr/>
          <p:nvPr/>
        </p:nvSpPr>
        <p:spPr>
          <a:xfrm>
            <a:off x="293437" y="1230502"/>
            <a:ext cx="11391899" cy="5094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3200" dirty="0"/>
              <a:t>Threats – I am unsafe, I need to protect myself because nobody else ever has.</a:t>
            </a:r>
          </a:p>
          <a:p>
            <a:pPr marL="457200" indent="-457200">
              <a:buFont typeface="Arial" panose="020B0604020202020204" pitchFamily="34" charset="0"/>
              <a:buChar char="•"/>
            </a:pPr>
            <a:r>
              <a:rPr lang="en-US" sz="3200" dirty="0"/>
              <a:t>Avoidance/passive – I am not competent, I am not worthy</a:t>
            </a:r>
          </a:p>
          <a:p>
            <a:pPr marL="457200" indent="-457200">
              <a:buFont typeface="Arial" panose="020B0604020202020204" pitchFamily="34" charset="0"/>
              <a:buChar char="•"/>
            </a:pPr>
            <a:r>
              <a:rPr lang="en-US" sz="3200" dirty="0"/>
              <a:t>Demanding – only I can meet my needs because nobody else has.</a:t>
            </a:r>
          </a:p>
          <a:p>
            <a:pPr marL="457200" indent="-457200">
              <a:buFont typeface="Arial" panose="020B0604020202020204" pitchFamily="34" charset="0"/>
              <a:buChar char="•"/>
            </a:pPr>
            <a:r>
              <a:rPr lang="en-US" sz="3200" dirty="0"/>
              <a:t>Attention seeking – I am insecure and uncertain.</a:t>
            </a:r>
          </a:p>
          <a:p>
            <a:pPr marL="457200" indent="-457200">
              <a:buFont typeface="Arial" panose="020B0604020202020204" pitchFamily="34" charset="0"/>
              <a:buChar char="•"/>
            </a:pPr>
            <a:r>
              <a:rPr lang="en-US" sz="3200" dirty="0"/>
              <a:t>Defiance = fear, Can’t vs. won’t</a:t>
            </a:r>
          </a:p>
          <a:p>
            <a:endParaRPr lang="en-US" sz="3200" dirty="0"/>
          </a:p>
          <a:p>
            <a:endParaRPr lang="en-US" dirty="0"/>
          </a:p>
        </p:txBody>
      </p:sp>
      <p:sp>
        <p:nvSpPr>
          <p:cNvPr id="2" name="Footer Placeholder 1">
            <a:extLst>
              <a:ext uri="{FF2B5EF4-FFF2-40B4-BE49-F238E27FC236}">
                <a16:creationId xmlns:a16="http://schemas.microsoft.com/office/drawing/2014/main" id="{8FFA1C78-79F5-4ED1-970B-9B62F9107111}"/>
              </a:ext>
            </a:extLst>
          </p:cNvPr>
          <p:cNvSpPr>
            <a:spLocks noGrp="1"/>
          </p:cNvSpPr>
          <p:nvPr>
            <p:ph type="ftr" sz="quarter" idx="11"/>
          </p:nvPr>
        </p:nvSpPr>
        <p:spPr/>
        <p:txBody>
          <a:bodyPr/>
          <a:lstStyle/>
          <a:p>
            <a:endParaRPr lang="en-US" dirty="0"/>
          </a:p>
        </p:txBody>
      </p:sp>
      <p:sp>
        <p:nvSpPr>
          <p:cNvPr id="3" name="TextBox 2">
            <a:extLst>
              <a:ext uri="{FF2B5EF4-FFF2-40B4-BE49-F238E27FC236}">
                <a16:creationId xmlns:a16="http://schemas.microsoft.com/office/drawing/2014/main" id="{0BF2A27F-A2AA-4551-B1CC-029B5B16F1AE}"/>
              </a:ext>
            </a:extLst>
          </p:cNvPr>
          <p:cNvSpPr txBox="1"/>
          <p:nvPr/>
        </p:nvSpPr>
        <p:spPr>
          <a:xfrm>
            <a:off x="1219656" y="5637685"/>
            <a:ext cx="10124902" cy="646331"/>
          </a:xfrm>
          <a:prstGeom prst="rect">
            <a:avLst/>
          </a:prstGeom>
          <a:noFill/>
        </p:spPr>
        <p:txBody>
          <a:bodyPr wrap="square" rtlCol="0">
            <a:spAutoFit/>
          </a:bodyPr>
          <a:lstStyle/>
          <a:p>
            <a:r>
              <a:rPr lang="en-US" dirty="0">
                <a:hlinkClick r:id="rId6"/>
              </a:rPr>
              <a:t>https://docs.google.com/document/d/1f0P30637JgaWNikfWRgc2Dp9rhAnTEAj90FHchdbaws/edit</a:t>
            </a:r>
            <a:endParaRPr lang="en-US" dirty="0"/>
          </a:p>
          <a:p>
            <a:endParaRPr lang="en-US" dirty="0"/>
          </a:p>
        </p:txBody>
      </p:sp>
    </p:spTree>
    <p:extLst>
      <p:ext uri="{BB962C8B-B14F-4D97-AF65-F5344CB8AC3E}">
        <p14:creationId xmlns:p14="http://schemas.microsoft.com/office/powerpoint/2010/main" val="250667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what about the consequences?</a:t>
            </a:r>
          </a:p>
        </p:txBody>
      </p:sp>
      <p:sp>
        <p:nvSpPr>
          <p:cNvPr id="3" name="Content Placeholder 2"/>
          <p:cNvSpPr>
            <a:spLocks noGrp="1"/>
          </p:cNvSpPr>
          <p:nvPr>
            <p:ph idx="1"/>
          </p:nvPr>
        </p:nvSpPr>
        <p:spPr/>
        <p:txBody>
          <a:bodyPr>
            <a:normAutofit/>
          </a:bodyPr>
          <a:lstStyle/>
          <a:p>
            <a:r>
              <a:rPr lang="en-US" sz="3200" dirty="0"/>
              <a:t>Context of caring relationships</a:t>
            </a:r>
          </a:p>
          <a:p>
            <a:r>
              <a:rPr lang="en-US" sz="3200" dirty="0"/>
              <a:t>Focus on repair vs. rule violation</a:t>
            </a:r>
          </a:p>
          <a:p>
            <a:r>
              <a:rPr lang="en-US" sz="3200" dirty="0"/>
              <a:t>Accountability and mastery</a:t>
            </a:r>
          </a:p>
          <a:p>
            <a:r>
              <a:rPr lang="en-US" sz="3200" dirty="0"/>
              <a:t>Membership vs. exclusion</a:t>
            </a:r>
          </a:p>
        </p:txBody>
      </p:sp>
      <p:sp>
        <p:nvSpPr>
          <p:cNvPr id="4" name="Footer Placeholder 3">
            <a:extLst>
              <a:ext uri="{FF2B5EF4-FFF2-40B4-BE49-F238E27FC236}">
                <a16:creationId xmlns:a16="http://schemas.microsoft.com/office/drawing/2014/main" id="{CC18F025-5E22-45D7-B7C5-EAB2C600AC9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6040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1384A-47D8-4FE6-9E3B-132FCE0C893F}"/>
              </a:ext>
            </a:extLst>
          </p:cNvPr>
          <p:cNvSpPr>
            <a:spLocks noGrp="1"/>
          </p:cNvSpPr>
          <p:nvPr>
            <p:ph type="title"/>
          </p:nvPr>
        </p:nvSpPr>
        <p:spPr/>
        <p:txBody>
          <a:bodyPr/>
          <a:lstStyle/>
          <a:p>
            <a:r>
              <a:rPr lang="en-US" dirty="0"/>
              <a:t>And – what about yourselves	</a:t>
            </a:r>
          </a:p>
        </p:txBody>
      </p:sp>
      <p:sp>
        <p:nvSpPr>
          <p:cNvPr id="5" name="Text Placeholder 4">
            <a:extLst>
              <a:ext uri="{FF2B5EF4-FFF2-40B4-BE49-F238E27FC236}">
                <a16:creationId xmlns:a16="http://schemas.microsoft.com/office/drawing/2014/main" id="{BAF2A6E8-DD43-478A-9CA9-D69EA82E57DA}"/>
              </a:ext>
            </a:extLst>
          </p:cNvPr>
          <p:cNvSpPr>
            <a:spLocks noGrp="1"/>
          </p:cNvSpPr>
          <p:nvPr>
            <p:ph type="body" idx="1"/>
          </p:nvPr>
        </p:nvSpPr>
        <p:spPr/>
        <p:txBody>
          <a:bodyPr/>
          <a:lstStyle/>
          <a:p>
            <a:r>
              <a:rPr lang="en-US" dirty="0"/>
              <a:t>Take what you need…</a:t>
            </a:r>
          </a:p>
        </p:txBody>
      </p:sp>
    </p:spTree>
    <p:extLst>
      <p:ext uri="{BB962C8B-B14F-4D97-AF65-F5344CB8AC3E}">
        <p14:creationId xmlns:p14="http://schemas.microsoft.com/office/powerpoint/2010/main" val="981443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US" dirty="0">
                <a:solidFill>
                  <a:srgbClr val="548135"/>
                </a:solidFill>
              </a:rPr>
              <a:t>Take What You Need</a:t>
            </a:r>
            <a:r>
              <a:rPr lang="en" dirty="0">
                <a:solidFill>
                  <a:srgbClr val="548135"/>
                </a:solidFill>
              </a:rPr>
              <a:t>: Take a Sip of Comfort</a:t>
            </a:r>
            <a:endParaRPr dirty="0">
              <a:solidFill>
                <a:srgbClr val="548135"/>
              </a:solidFill>
            </a:endParaRPr>
          </a:p>
        </p:txBody>
      </p:sp>
      <p:sp>
        <p:nvSpPr>
          <p:cNvPr id="62" name="Google Shape;62;p14"/>
          <p:cNvSpPr txBox="1">
            <a:spLocks noGrp="1"/>
          </p:cNvSpPr>
          <p:nvPr>
            <p:ph type="body" idx="1"/>
          </p:nvPr>
        </p:nvSpPr>
        <p:spPr>
          <a:xfrm>
            <a:off x="415600" y="1536633"/>
            <a:ext cx="8310800" cy="4555200"/>
          </a:xfrm>
          <a:prstGeom prst="rect">
            <a:avLst/>
          </a:prstGeom>
        </p:spPr>
        <p:txBody>
          <a:bodyPr spcFirstLastPara="1" vert="horz" wrap="square" lIns="121900" tIns="121900" rIns="121900" bIns="121900" rtlCol="0" anchor="t" anchorCtr="0">
            <a:noAutofit/>
          </a:bodyPr>
          <a:lstStyle/>
          <a:p>
            <a:pPr indent="-474121">
              <a:buClr>
                <a:schemeClr val="accent2"/>
              </a:buClr>
              <a:buSzPts val="2000"/>
              <a:buFont typeface="Calibri"/>
              <a:buChar char="●"/>
            </a:pPr>
            <a:r>
              <a:rPr lang="en" sz="2667" dirty="0">
                <a:solidFill>
                  <a:schemeClr val="accent2">
                    <a:lumMod val="50000"/>
                  </a:schemeClr>
                </a:solidFill>
                <a:latin typeface="Calibri"/>
                <a:ea typeface="Calibri"/>
                <a:cs typeface="Calibri"/>
                <a:sym typeface="Calibri"/>
              </a:rPr>
              <a:t>A cup of creation</a:t>
            </a:r>
            <a:endParaRPr sz="2667" dirty="0">
              <a:solidFill>
                <a:schemeClr val="accent2">
                  <a:lumMod val="50000"/>
                </a:schemeClr>
              </a:solidFill>
              <a:latin typeface="Calibri"/>
              <a:ea typeface="Calibri"/>
              <a:cs typeface="Calibri"/>
              <a:sym typeface="Calibri"/>
            </a:endParaRPr>
          </a:p>
          <a:p>
            <a:pPr lvl="1" indent="-440256">
              <a:buClr>
                <a:schemeClr val="accent2"/>
              </a:buClr>
              <a:buSzPts val="1600"/>
              <a:buFont typeface="Calibri"/>
              <a:buChar char="○"/>
            </a:pPr>
            <a:r>
              <a:rPr lang="en" sz="2133" dirty="0">
                <a:solidFill>
                  <a:schemeClr val="accent2">
                    <a:lumMod val="50000"/>
                  </a:schemeClr>
                </a:solidFill>
                <a:latin typeface="Calibri"/>
                <a:ea typeface="Calibri"/>
                <a:cs typeface="Calibri"/>
                <a:sym typeface="Calibri"/>
              </a:rPr>
              <a:t>Make something. Build. Move. Improve. Create.</a:t>
            </a:r>
            <a:endParaRPr sz="2133" dirty="0">
              <a:solidFill>
                <a:schemeClr val="accent2">
                  <a:lumMod val="50000"/>
                </a:schemeClr>
              </a:solidFill>
              <a:latin typeface="Calibri"/>
              <a:ea typeface="Calibri"/>
              <a:cs typeface="Calibri"/>
              <a:sym typeface="Calibri"/>
            </a:endParaRPr>
          </a:p>
          <a:p>
            <a:pPr indent="-474121">
              <a:buClr>
                <a:schemeClr val="accent2"/>
              </a:buClr>
              <a:buSzPts val="2000"/>
              <a:buFont typeface="Calibri"/>
              <a:buChar char="●"/>
            </a:pPr>
            <a:r>
              <a:rPr lang="en" sz="2667" dirty="0">
                <a:solidFill>
                  <a:schemeClr val="accent2">
                    <a:lumMod val="50000"/>
                  </a:schemeClr>
                </a:solidFill>
                <a:latin typeface="Calibri"/>
                <a:ea typeface="Calibri"/>
                <a:cs typeface="Calibri"/>
                <a:sym typeface="Calibri"/>
              </a:rPr>
              <a:t>A cup of patience</a:t>
            </a:r>
            <a:endParaRPr sz="2667" dirty="0">
              <a:solidFill>
                <a:schemeClr val="accent2">
                  <a:lumMod val="50000"/>
                </a:schemeClr>
              </a:solidFill>
              <a:latin typeface="Calibri"/>
              <a:ea typeface="Calibri"/>
              <a:cs typeface="Calibri"/>
              <a:sym typeface="Calibri"/>
            </a:endParaRPr>
          </a:p>
          <a:p>
            <a:pPr lvl="1" indent="-440256">
              <a:buClr>
                <a:schemeClr val="accent2"/>
              </a:buClr>
              <a:buSzPts val="1600"/>
              <a:buFont typeface="Calibri"/>
              <a:buChar char="○"/>
            </a:pPr>
            <a:r>
              <a:rPr lang="en" sz="2133" dirty="0">
                <a:solidFill>
                  <a:schemeClr val="accent2">
                    <a:lumMod val="50000"/>
                  </a:schemeClr>
                </a:solidFill>
                <a:latin typeface="Calibri"/>
                <a:ea typeface="Calibri"/>
                <a:cs typeface="Calibri"/>
                <a:sym typeface="Calibri"/>
              </a:rPr>
              <a:t>Wait it out. Wait for the right time. Hold feelings steady</a:t>
            </a:r>
            <a:endParaRPr sz="2133" dirty="0">
              <a:solidFill>
                <a:schemeClr val="accent2">
                  <a:lumMod val="50000"/>
                </a:schemeClr>
              </a:solidFill>
              <a:latin typeface="Calibri"/>
              <a:ea typeface="Calibri"/>
              <a:cs typeface="Calibri"/>
              <a:sym typeface="Calibri"/>
            </a:endParaRPr>
          </a:p>
          <a:p>
            <a:pPr indent="-474121">
              <a:buClr>
                <a:schemeClr val="accent2"/>
              </a:buClr>
              <a:buSzPts val="2000"/>
              <a:buFont typeface="Calibri"/>
              <a:buChar char="●"/>
            </a:pPr>
            <a:r>
              <a:rPr lang="en" sz="2667" dirty="0">
                <a:solidFill>
                  <a:schemeClr val="accent2">
                    <a:lumMod val="50000"/>
                  </a:schemeClr>
                </a:solidFill>
                <a:latin typeface="Calibri"/>
                <a:ea typeface="Calibri"/>
                <a:cs typeface="Calibri"/>
                <a:sym typeface="Calibri"/>
              </a:rPr>
              <a:t>A cup of hope</a:t>
            </a:r>
            <a:endParaRPr sz="2667" dirty="0">
              <a:solidFill>
                <a:schemeClr val="accent2">
                  <a:lumMod val="50000"/>
                </a:schemeClr>
              </a:solidFill>
              <a:latin typeface="Calibri"/>
              <a:ea typeface="Calibri"/>
              <a:cs typeface="Calibri"/>
              <a:sym typeface="Calibri"/>
            </a:endParaRPr>
          </a:p>
          <a:p>
            <a:pPr lvl="1" indent="-440256">
              <a:buClr>
                <a:schemeClr val="accent2"/>
              </a:buClr>
              <a:buSzPts val="1600"/>
              <a:buFont typeface="Calibri"/>
              <a:buChar char="○"/>
            </a:pPr>
            <a:r>
              <a:rPr lang="en" sz="2133" dirty="0">
                <a:solidFill>
                  <a:schemeClr val="accent2">
                    <a:lumMod val="50000"/>
                  </a:schemeClr>
                </a:solidFill>
                <a:latin typeface="Calibri"/>
                <a:ea typeface="Calibri"/>
                <a:cs typeface="Calibri"/>
                <a:sym typeface="Calibri"/>
              </a:rPr>
              <a:t>Look toward the future. Expect better times. Make plans.</a:t>
            </a:r>
            <a:endParaRPr sz="2133" dirty="0">
              <a:solidFill>
                <a:schemeClr val="accent2">
                  <a:lumMod val="50000"/>
                </a:schemeClr>
              </a:solidFill>
              <a:latin typeface="Calibri"/>
              <a:ea typeface="Calibri"/>
              <a:cs typeface="Calibri"/>
              <a:sym typeface="Calibri"/>
            </a:endParaRPr>
          </a:p>
          <a:p>
            <a:pPr indent="-474121">
              <a:buClr>
                <a:schemeClr val="accent2"/>
              </a:buClr>
              <a:buSzPts val="2000"/>
              <a:buFont typeface="Calibri"/>
              <a:buChar char="●"/>
            </a:pPr>
            <a:r>
              <a:rPr lang="en" sz="2667" dirty="0">
                <a:solidFill>
                  <a:schemeClr val="accent2">
                    <a:lumMod val="50000"/>
                  </a:schemeClr>
                </a:solidFill>
                <a:latin typeface="Calibri"/>
                <a:ea typeface="Calibri"/>
                <a:cs typeface="Calibri"/>
                <a:sym typeface="Calibri"/>
              </a:rPr>
              <a:t>A cup of kindness</a:t>
            </a:r>
            <a:endParaRPr sz="2667" dirty="0">
              <a:solidFill>
                <a:schemeClr val="accent2">
                  <a:lumMod val="50000"/>
                </a:schemeClr>
              </a:solidFill>
              <a:latin typeface="Calibri"/>
              <a:ea typeface="Calibri"/>
              <a:cs typeface="Calibri"/>
              <a:sym typeface="Calibri"/>
            </a:endParaRPr>
          </a:p>
          <a:p>
            <a:pPr lvl="1" indent="-440256">
              <a:buClr>
                <a:schemeClr val="accent2"/>
              </a:buClr>
              <a:buSzPts val="1600"/>
              <a:buFont typeface="Calibri"/>
              <a:buChar char="○"/>
            </a:pPr>
            <a:r>
              <a:rPr lang="en" sz="2133" dirty="0">
                <a:solidFill>
                  <a:schemeClr val="accent2">
                    <a:lumMod val="50000"/>
                  </a:schemeClr>
                </a:solidFill>
                <a:latin typeface="Calibri"/>
                <a:ea typeface="Calibri"/>
                <a:cs typeface="Calibri"/>
                <a:sym typeface="Calibri"/>
              </a:rPr>
              <a:t>Be compassionate and forgiving to yourself. Comfort others.</a:t>
            </a:r>
            <a:endParaRPr sz="2133" dirty="0">
              <a:solidFill>
                <a:schemeClr val="accent2">
                  <a:lumMod val="50000"/>
                </a:schemeClr>
              </a:solidFill>
              <a:latin typeface="Calibri"/>
              <a:ea typeface="Calibri"/>
              <a:cs typeface="Calibri"/>
              <a:sym typeface="Calibri"/>
            </a:endParaRPr>
          </a:p>
          <a:p>
            <a:pPr indent="-474121">
              <a:buClr>
                <a:schemeClr val="accent2"/>
              </a:buClr>
              <a:buSzPts val="2000"/>
              <a:buFont typeface="Calibri"/>
              <a:buChar char="●"/>
            </a:pPr>
            <a:r>
              <a:rPr lang="en" sz="2667" dirty="0">
                <a:solidFill>
                  <a:schemeClr val="accent2">
                    <a:lumMod val="50000"/>
                  </a:schemeClr>
                </a:solidFill>
                <a:latin typeface="Calibri"/>
                <a:ea typeface="Calibri"/>
                <a:cs typeface="Calibri"/>
                <a:sym typeface="Calibri"/>
              </a:rPr>
              <a:t>A cup of laughter</a:t>
            </a:r>
            <a:endParaRPr sz="2667" dirty="0">
              <a:solidFill>
                <a:schemeClr val="accent2">
                  <a:lumMod val="50000"/>
                </a:schemeClr>
              </a:solidFill>
              <a:latin typeface="Calibri"/>
              <a:ea typeface="Calibri"/>
              <a:cs typeface="Calibri"/>
              <a:sym typeface="Calibri"/>
            </a:endParaRPr>
          </a:p>
          <a:p>
            <a:pPr lvl="1" indent="-440256">
              <a:buClr>
                <a:schemeClr val="accent2"/>
              </a:buClr>
              <a:buSzPts val="1600"/>
              <a:buFont typeface="Calibri"/>
              <a:buChar char="○"/>
            </a:pPr>
            <a:r>
              <a:rPr lang="en" sz="2133" dirty="0">
                <a:solidFill>
                  <a:schemeClr val="accent2">
                    <a:lumMod val="50000"/>
                  </a:schemeClr>
                </a:solidFill>
                <a:latin typeface="Calibri"/>
                <a:ea typeface="Calibri"/>
                <a:cs typeface="Calibri"/>
                <a:sym typeface="Calibri"/>
              </a:rPr>
              <a:t>Laugh at how little we know. Laugh at absurdity. Laugh when you can.</a:t>
            </a:r>
            <a:endParaRPr sz="2133" dirty="0">
              <a:solidFill>
                <a:schemeClr val="accent2">
                  <a:lumMod val="50000"/>
                </a:schemeClr>
              </a:solidFill>
              <a:latin typeface="Calibri"/>
              <a:ea typeface="Calibri"/>
              <a:cs typeface="Calibri"/>
              <a:sym typeface="Calibri"/>
            </a:endParaRPr>
          </a:p>
        </p:txBody>
      </p:sp>
      <p:pic>
        <p:nvPicPr>
          <p:cNvPr id="63" name="Google Shape;63;p14"/>
          <p:cNvPicPr preferRelativeResize="0"/>
          <p:nvPr/>
        </p:nvPicPr>
        <p:blipFill>
          <a:blip r:embed="rId3">
            <a:alphaModFix/>
          </a:blip>
          <a:stretch>
            <a:fillRect/>
          </a:stretch>
        </p:blipFill>
        <p:spPr>
          <a:xfrm>
            <a:off x="8726300" y="1705734"/>
            <a:ext cx="3050101" cy="3062468"/>
          </a:xfrm>
          <a:prstGeom prst="rect">
            <a:avLst/>
          </a:prstGeom>
          <a:noFill/>
          <a:ln w="9525" cap="flat" cmpd="sng">
            <a:solidFill>
              <a:schemeClr val="dk2"/>
            </a:solidFill>
            <a:prstDash val="solid"/>
            <a:round/>
            <a:headEnd type="none" w="sm" len="sm"/>
            <a:tailEnd type="none" w="sm" len="sm"/>
          </a:ln>
        </p:spPr>
      </p:pic>
      <p:sp>
        <p:nvSpPr>
          <p:cNvPr id="64" name="Google Shape;64;p14"/>
          <p:cNvSpPr txBox="1"/>
          <p:nvPr/>
        </p:nvSpPr>
        <p:spPr>
          <a:xfrm>
            <a:off x="5351500" y="6068034"/>
            <a:ext cx="6113600" cy="492402"/>
          </a:xfrm>
          <a:prstGeom prst="rect">
            <a:avLst/>
          </a:prstGeom>
          <a:noFill/>
          <a:ln>
            <a:noFill/>
          </a:ln>
        </p:spPr>
        <p:txBody>
          <a:bodyPr spcFirstLastPara="1" wrap="square" lIns="121900" tIns="121900" rIns="121900" bIns="121900" anchor="t" anchorCtr="0">
            <a:spAutoFit/>
          </a:bodyPr>
          <a:lstStyle/>
          <a:p>
            <a:r>
              <a:rPr lang="en" sz="1600" u="sng">
                <a:solidFill>
                  <a:schemeClr val="hlink"/>
                </a:solidFill>
                <a:hlinkClick r:id="rId4"/>
              </a:rPr>
              <a:t>Diane Roston, A Psychiatrist’s Mid-Winter Musings</a:t>
            </a:r>
            <a:endParaRPr sz="1600"/>
          </a:p>
        </p:txBody>
      </p:sp>
    </p:spTree>
    <p:extLst>
      <p:ext uri="{BB962C8B-B14F-4D97-AF65-F5344CB8AC3E}">
        <p14:creationId xmlns:p14="http://schemas.microsoft.com/office/powerpoint/2010/main" val="2552424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8C29-0771-4E09-8DF3-29DDEB49E91B}"/>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233979D8-3597-4DD0-B272-B2FDA09936EA}"/>
              </a:ext>
            </a:extLst>
          </p:cNvPr>
          <p:cNvPicPr>
            <a:picLocks noChangeAspect="1"/>
          </p:cNvPicPr>
          <p:nvPr/>
        </p:nvPicPr>
        <p:blipFill>
          <a:blip r:embed="rId3"/>
          <a:stretch>
            <a:fillRect/>
          </a:stretch>
        </p:blipFill>
        <p:spPr>
          <a:xfrm>
            <a:off x="961072" y="1580050"/>
            <a:ext cx="10269855" cy="5277950"/>
          </a:xfrm>
          <a:prstGeom prst="rect">
            <a:avLst/>
          </a:prstGeom>
        </p:spPr>
      </p:pic>
    </p:spTree>
    <p:extLst>
      <p:ext uri="{BB962C8B-B14F-4D97-AF65-F5344CB8AC3E}">
        <p14:creationId xmlns:p14="http://schemas.microsoft.com/office/powerpoint/2010/main" val="289955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749" name="Google Shape;749;p57"/>
          <p:cNvPicPr preferRelativeResize="0"/>
          <p:nvPr/>
        </p:nvPicPr>
        <p:blipFill rotWithShape="1">
          <a:blip r:embed="rId3">
            <a:alphaModFix/>
          </a:blip>
          <a:srcRect/>
          <a:stretch/>
        </p:blipFill>
        <p:spPr>
          <a:xfrm>
            <a:off x="1072015" y="1347949"/>
            <a:ext cx="10037322" cy="4478679"/>
          </a:xfrm>
          <a:prstGeom prst="rect">
            <a:avLst/>
          </a:prstGeom>
          <a:noFill/>
          <a:ln>
            <a:noFill/>
          </a:ln>
        </p:spPr>
      </p:pic>
      <p:grpSp>
        <p:nvGrpSpPr>
          <p:cNvPr id="750" name="Google Shape;750;p57"/>
          <p:cNvGrpSpPr/>
          <p:nvPr/>
        </p:nvGrpSpPr>
        <p:grpSpPr>
          <a:xfrm>
            <a:off x="0" y="6205955"/>
            <a:ext cx="12192000" cy="652045"/>
            <a:chOff x="0" y="6205955"/>
            <a:chExt cx="12192000" cy="652045"/>
          </a:xfrm>
        </p:grpSpPr>
        <p:sp>
          <p:nvSpPr>
            <p:cNvPr id="751" name="Google Shape;751;p57"/>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ustria"/>
                <a:ea typeface="Lustria"/>
                <a:cs typeface="Lustria"/>
                <a:sym typeface="Lustria"/>
              </a:endParaRPr>
            </a:p>
          </p:txBody>
        </p:sp>
        <p:sp>
          <p:nvSpPr>
            <p:cNvPr id="752" name="Google Shape;752;p57"/>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lt2"/>
                  </a:solidFill>
                  <a:latin typeface="Lustria"/>
                  <a:ea typeface="Lustria"/>
                  <a:cs typeface="Lustria"/>
                  <a:sym typeface="Lustria"/>
                </a:rPr>
                <a:t>© NFI Vermont 2018</a:t>
              </a:r>
              <a:endParaRPr sz="1600" dirty="0">
                <a:solidFill>
                  <a:schemeClr val="lt2"/>
                </a:solidFill>
                <a:latin typeface="Lustria"/>
                <a:ea typeface="Lustria"/>
                <a:cs typeface="Lustria"/>
                <a:sym typeface="Lustria"/>
              </a:endParaRPr>
            </a:p>
          </p:txBody>
        </p:sp>
        <p:grpSp>
          <p:nvGrpSpPr>
            <p:cNvPr id="753" name="Google Shape;753;p57"/>
            <p:cNvGrpSpPr/>
            <p:nvPr/>
          </p:nvGrpSpPr>
          <p:grpSpPr>
            <a:xfrm>
              <a:off x="152400" y="6205955"/>
              <a:ext cx="495301" cy="496031"/>
              <a:chOff x="152400" y="6205955"/>
              <a:chExt cx="495301" cy="496031"/>
            </a:xfrm>
          </p:grpSpPr>
          <p:pic>
            <p:nvPicPr>
              <p:cNvPr id="754" name="Google Shape;754;p57" descr="35[1]"/>
              <p:cNvPicPr preferRelativeResize="0"/>
              <p:nvPr/>
            </p:nvPicPr>
            <p:blipFill rotWithShape="1">
              <a:blip r:embed="rId4">
                <a:alphaModFix/>
              </a:blip>
              <a:srcRect l="11513" t="10632" r="11652" b="9934"/>
              <a:stretch/>
            </p:blipFill>
            <p:spPr>
              <a:xfrm>
                <a:off x="152400" y="6205955"/>
                <a:ext cx="495300" cy="496031"/>
              </a:xfrm>
              <a:prstGeom prst="ellipse">
                <a:avLst/>
              </a:prstGeom>
              <a:noFill/>
              <a:ln>
                <a:noFill/>
              </a:ln>
            </p:spPr>
          </p:pic>
          <p:sp>
            <p:nvSpPr>
              <p:cNvPr id="755" name="Google Shape;755;p57"/>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ustria"/>
                  <a:ea typeface="Lustria"/>
                  <a:cs typeface="Lustria"/>
                  <a:sym typeface="Lustria"/>
                </a:endParaRPr>
              </a:p>
            </p:txBody>
          </p:sp>
        </p:grpSp>
      </p:grpSp>
      <p:cxnSp>
        <p:nvCxnSpPr>
          <p:cNvPr id="756" name="Google Shape;756;p57"/>
          <p:cNvCxnSpPr>
            <a:stCxn id="749" idx="0"/>
          </p:cNvCxnSpPr>
          <p:nvPr/>
        </p:nvCxnSpPr>
        <p:spPr>
          <a:xfrm flipH="1">
            <a:off x="6069676" y="1347949"/>
            <a:ext cx="21000" cy="4110000"/>
          </a:xfrm>
          <a:prstGeom prst="straightConnector1">
            <a:avLst/>
          </a:prstGeom>
          <a:noFill/>
          <a:ln w="28575" cap="flat" cmpd="sng">
            <a:solidFill>
              <a:schemeClr val="dk1"/>
            </a:solidFill>
            <a:prstDash val="dash"/>
            <a:round/>
            <a:headEnd type="none" w="sm" len="sm"/>
            <a:tailEnd type="none" w="sm" len="sm"/>
          </a:ln>
        </p:spPr>
      </p:cxnSp>
      <p:cxnSp>
        <p:nvCxnSpPr>
          <p:cNvPr id="757" name="Google Shape;757;p57"/>
          <p:cNvCxnSpPr/>
          <p:nvPr/>
        </p:nvCxnSpPr>
        <p:spPr>
          <a:xfrm rot="10800000">
            <a:off x="3747014" y="4140007"/>
            <a:ext cx="0" cy="1308294"/>
          </a:xfrm>
          <a:prstGeom prst="straightConnector1">
            <a:avLst/>
          </a:prstGeom>
          <a:noFill/>
          <a:ln w="28575" cap="flat" cmpd="sng">
            <a:solidFill>
              <a:schemeClr val="dk1"/>
            </a:solidFill>
            <a:prstDash val="solid"/>
            <a:round/>
            <a:headEnd type="none" w="sm" len="sm"/>
            <a:tailEnd type="none" w="sm" len="sm"/>
          </a:ln>
        </p:spPr>
      </p:cxnSp>
      <p:cxnSp>
        <p:nvCxnSpPr>
          <p:cNvPr id="758" name="Google Shape;758;p57"/>
          <p:cNvCxnSpPr/>
          <p:nvPr/>
        </p:nvCxnSpPr>
        <p:spPr>
          <a:xfrm rot="10800000">
            <a:off x="8358339" y="4357688"/>
            <a:ext cx="0" cy="1090615"/>
          </a:xfrm>
          <a:prstGeom prst="straightConnector1">
            <a:avLst/>
          </a:prstGeom>
          <a:noFill/>
          <a:ln w="28575" cap="flat" cmpd="sng">
            <a:solidFill>
              <a:schemeClr val="dk1"/>
            </a:solidFill>
            <a:prstDash val="solid"/>
            <a:round/>
            <a:headEnd type="none" w="sm" len="sm"/>
            <a:tailEnd type="none" w="sm" len="sm"/>
          </a:ln>
        </p:spPr>
      </p:cxnSp>
      <p:sp>
        <p:nvSpPr>
          <p:cNvPr id="759" name="Google Shape;759;p57"/>
          <p:cNvSpPr txBox="1"/>
          <p:nvPr/>
        </p:nvSpPr>
        <p:spPr>
          <a:xfrm>
            <a:off x="6886575" y="1727276"/>
            <a:ext cx="242887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Lustria"/>
                <a:ea typeface="Lustria"/>
                <a:cs typeface="Lustria"/>
                <a:sym typeface="Lustria"/>
              </a:rPr>
              <a:t>Moderate/High Stress:</a:t>
            </a:r>
            <a:endParaRPr dirty="0"/>
          </a:p>
          <a:p>
            <a:pPr marL="0" marR="0" lvl="0" indent="0" algn="ctr" rtl="0">
              <a:spcBef>
                <a:spcPts val="0"/>
              </a:spcBef>
              <a:spcAft>
                <a:spcPts val="0"/>
              </a:spcAft>
              <a:buNone/>
            </a:pPr>
            <a:r>
              <a:rPr lang="en-US" sz="1800" i="1" dirty="0">
                <a:solidFill>
                  <a:schemeClr val="dk1"/>
                </a:solidFill>
                <a:latin typeface="Lustria"/>
                <a:ea typeface="Lustria"/>
                <a:cs typeface="Lustria"/>
                <a:sym typeface="Lustria"/>
              </a:rPr>
              <a:t>Overload</a:t>
            </a:r>
            <a:endParaRPr sz="1800" i="1" dirty="0">
              <a:solidFill>
                <a:schemeClr val="dk1"/>
              </a:solidFill>
              <a:latin typeface="Lustria"/>
              <a:ea typeface="Lustria"/>
              <a:cs typeface="Lustria"/>
              <a:sym typeface="Lustria"/>
            </a:endParaRPr>
          </a:p>
        </p:txBody>
      </p:sp>
      <p:sp>
        <p:nvSpPr>
          <p:cNvPr id="760" name="Google Shape;760;p57"/>
          <p:cNvSpPr txBox="1"/>
          <p:nvPr/>
        </p:nvSpPr>
        <p:spPr>
          <a:xfrm>
            <a:off x="8539481" y="3776952"/>
            <a:ext cx="140532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Lustria"/>
                <a:ea typeface="Lustria"/>
                <a:cs typeface="Lustria"/>
                <a:sym typeface="Lustria"/>
              </a:rPr>
              <a:t>Toxic Stress:</a:t>
            </a:r>
            <a:endParaRPr dirty="0"/>
          </a:p>
          <a:p>
            <a:pPr marL="0" marR="0" lvl="0" indent="0" algn="ctr" rtl="0">
              <a:spcBef>
                <a:spcPts val="0"/>
              </a:spcBef>
              <a:spcAft>
                <a:spcPts val="0"/>
              </a:spcAft>
              <a:buNone/>
            </a:pPr>
            <a:r>
              <a:rPr lang="en-US" sz="1800" i="1" dirty="0">
                <a:solidFill>
                  <a:schemeClr val="dk1"/>
                </a:solidFill>
                <a:latin typeface="Lustria"/>
                <a:ea typeface="Lustria"/>
                <a:cs typeface="Lustria"/>
                <a:sym typeface="Lustria"/>
              </a:rPr>
              <a:t>Breakdown</a:t>
            </a:r>
            <a:endParaRPr sz="1800" i="1" dirty="0">
              <a:solidFill>
                <a:schemeClr val="dk1"/>
              </a:solidFill>
              <a:latin typeface="Lustria"/>
              <a:ea typeface="Lustria"/>
              <a:cs typeface="Lustria"/>
              <a:sym typeface="Lustria"/>
            </a:endParaRPr>
          </a:p>
        </p:txBody>
      </p:sp>
      <p:sp>
        <p:nvSpPr>
          <p:cNvPr id="761" name="Google Shape;761;p57"/>
          <p:cNvSpPr txBox="1"/>
          <p:nvPr/>
        </p:nvSpPr>
        <p:spPr>
          <a:xfrm>
            <a:off x="2663813" y="1727276"/>
            <a:ext cx="241604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Lustria"/>
                <a:ea typeface="Lustria"/>
                <a:cs typeface="Lustria"/>
                <a:sym typeface="Lustria"/>
              </a:rPr>
              <a:t>Mild/Moderate Stress:</a:t>
            </a:r>
            <a:endParaRPr dirty="0"/>
          </a:p>
          <a:p>
            <a:pPr marL="0" marR="0" lvl="0" indent="0" algn="ctr" rtl="0">
              <a:spcBef>
                <a:spcPts val="0"/>
              </a:spcBef>
              <a:spcAft>
                <a:spcPts val="0"/>
              </a:spcAft>
              <a:buNone/>
            </a:pPr>
            <a:r>
              <a:rPr lang="en-US" sz="1800" i="1" dirty="0">
                <a:solidFill>
                  <a:schemeClr val="dk1"/>
                </a:solidFill>
                <a:latin typeface="Lustria"/>
                <a:ea typeface="Lustria"/>
                <a:cs typeface="Lustria"/>
                <a:sym typeface="Lustria"/>
              </a:rPr>
              <a:t>Optimum</a:t>
            </a:r>
            <a:endParaRPr sz="1800" i="1" dirty="0">
              <a:solidFill>
                <a:schemeClr val="dk1"/>
              </a:solidFill>
              <a:latin typeface="Lustria"/>
              <a:ea typeface="Lustria"/>
              <a:cs typeface="Lustria"/>
              <a:sym typeface="Lustria"/>
            </a:endParaRPr>
          </a:p>
        </p:txBody>
      </p:sp>
      <p:sp>
        <p:nvSpPr>
          <p:cNvPr id="762" name="Google Shape;762;p57"/>
          <p:cNvSpPr txBox="1"/>
          <p:nvPr/>
        </p:nvSpPr>
        <p:spPr>
          <a:xfrm>
            <a:off x="1397925" y="3776951"/>
            <a:ext cx="174733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Lustria"/>
                <a:ea typeface="Lustria"/>
                <a:cs typeface="Lustria"/>
                <a:sym typeface="Lustria"/>
              </a:rPr>
              <a:t>Low/No Stress:</a:t>
            </a:r>
            <a:endParaRPr dirty="0"/>
          </a:p>
          <a:p>
            <a:pPr marL="0" marR="0" lvl="0" indent="0" algn="ctr" rtl="0">
              <a:spcBef>
                <a:spcPts val="0"/>
              </a:spcBef>
              <a:spcAft>
                <a:spcPts val="0"/>
              </a:spcAft>
              <a:buNone/>
            </a:pPr>
            <a:r>
              <a:rPr lang="en-US" sz="1800" i="1" dirty="0">
                <a:solidFill>
                  <a:schemeClr val="dk1"/>
                </a:solidFill>
                <a:latin typeface="Lustria"/>
                <a:ea typeface="Lustria"/>
                <a:cs typeface="Lustria"/>
                <a:sym typeface="Lustria"/>
              </a:rPr>
              <a:t>Rest and restore</a:t>
            </a:r>
            <a:endParaRPr sz="1800" i="1" dirty="0">
              <a:solidFill>
                <a:schemeClr val="dk1"/>
              </a:solidFill>
              <a:latin typeface="Lustria"/>
              <a:ea typeface="Lustria"/>
              <a:cs typeface="Lustria"/>
              <a:sym typeface="Lustria"/>
            </a:endParaRPr>
          </a:p>
        </p:txBody>
      </p:sp>
      <p:grpSp>
        <p:nvGrpSpPr>
          <p:cNvPr id="2" name="Group 1"/>
          <p:cNvGrpSpPr/>
          <p:nvPr/>
        </p:nvGrpSpPr>
        <p:grpSpPr>
          <a:xfrm>
            <a:off x="5759516" y="1715051"/>
            <a:ext cx="4879353" cy="3079104"/>
            <a:chOff x="5759516" y="1715051"/>
            <a:chExt cx="4879353" cy="3079104"/>
          </a:xfrm>
        </p:grpSpPr>
        <p:sp>
          <p:nvSpPr>
            <p:cNvPr id="764" name="Google Shape;764;p57"/>
            <p:cNvSpPr/>
            <p:nvPr/>
          </p:nvSpPr>
          <p:spPr>
            <a:xfrm rot="5400000">
              <a:off x="5466007" y="2015664"/>
              <a:ext cx="1221546" cy="620320"/>
            </a:xfrm>
            <a:prstGeom prst="chevron">
              <a:avLst>
                <a:gd name="adj" fmla="val 50000"/>
              </a:avLst>
            </a:prstGeom>
            <a:solidFill>
              <a:srgbClr val="FF0000"/>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57"/>
            <p:cNvSpPr txBox="1"/>
            <p:nvPr/>
          </p:nvSpPr>
          <p:spPr>
            <a:xfrm>
              <a:off x="5766621" y="2142591"/>
              <a:ext cx="620320" cy="36646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sz="1800" dirty="0">
                <a:solidFill>
                  <a:schemeClr val="lt1"/>
                </a:solidFill>
                <a:latin typeface="Lustria"/>
                <a:ea typeface="Lustria"/>
                <a:cs typeface="Lustria"/>
                <a:sym typeface="Lustria"/>
              </a:endParaRPr>
            </a:p>
          </p:txBody>
        </p:sp>
        <p:sp>
          <p:nvSpPr>
            <p:cNvPr id="766" name="Google Shape;766;p57"/>
            <p:cNvSpPr/>
            <p:nvPr/>
          </p:nvSpPr>
          <p:spPr>
            <a:xfrm rot="5400000">
              <a:off x="8115902" y="2049"/>
              <a:ext cx="794005" cy="4251929"/>
            </a:xfrm>
            <a:prstGeom prst="round2SameRect">
              <a:avLst>
                <a:gd name="adj1" fmla="val 16667"/>
                <a:gd name="adj2" fmla="val 0"/>
              </a:avLst>
            </a:prstGeom>
            <a:solidFill>
              <a:srgbClr val="FF0000"/>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57"/>
            <p:cNvSpPr txBox="1"/>
            <p:nvPr/>
          </p:nvSpPr>
          <p:spPr>
            <a:xfrm>
              <a:off x="6386941" y="1769770"/>
              <a:ext cx="4223810" cy="716483"/>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lt1"/>
                </a:buClr>
                <a:buSzPts val="1800"/>
                <a:buFont typeface="Lustria"/>
                <a:buChar char="•"/>
              </a:pPr>
              <a:r>
                <a:rPr lang="en-US" sz="1800" b="1" i="0" u="none" strike="noStrike" cap="none" dirty="0">
                  <a:solidFill>
                    <a:schemeClr val="lt1"/>
                  </a:solidFill>
                  <a:latin typeface="Lustria"/>
                  <a:ea typeface="Lustria"/>
                  <a:cs typeface="Lustria"/>
                  <a:sym typeface="Lustria"/>
                </a:rPr>
                <a:t>Stress is community property and therefore…</a:t>
              </a:r>
              <a:endParaRPr sz="1800" b="1" i="0" u="none" strike="noStrike" cap="none" dirty="0">
                <a:solidFill>
                  <a:schemeClr val="lt1"/>
                </a:solidFill>
                <a:latin typeface="Lustria"/>
                <a:ea typeface="Lustria"/>
                <a:cs typeface="Lustria"/>
                <a:sym typeface="Lustria"/>
              </a:endParaRPr>
            </a:p>
          </p:txBody>
        </p:sp>
        <p:sp>
          <p:nvSpPr>
            <p:cNvPr id="768" name="Google Shape;768;p57"/>
            <p:cNvSpPr/>
            <p:nvPr/>
          </p:nvSpPr>
          <p:spPr>
            <a:xfrm rot="5400000">
              <a:off x="5466007" y="2944443"/>
              <a:ext cx="1221546" cy="620320"/>
            </a:xfrm>
            <a:prstGeom prst="chevron">
              <a:avLst>
                <a:gd name="adj" fmla="val 50000"/>
              </a:avLst>
            </a:prstGeom>
            <a:solidFill>
              <a:srgbClr val="FFC000"/>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9" name="Google Shape;769;p57"/>
            <p:cNvSpPr txBox="1"/>
            <p:nvPr/>
          </p:nvSpPr>
          <p:spPr>
            <a:xfrm>
              <a:off x="5766621" y="3071370"/>
              <a:ext cx="620320" cy="36646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sz="1800" dirty="0">
                <a:solidFill>
                  <a:schemeClr val="lt1"/>
                </a:solidFill>
                <a:latin typeface="Lustria"/>
                <a:ea typeface="Lustria"/>
                <a:cs typeface="Lustria"/>
                <a:sym typeface="Lustria"/>
              </a:endParaRPr>
            </a:p>
          </p:txBody>
        </p:sp>
        <p:sp>
          <p:nvSpPr>
            <p:cNvPr id="770" name="Google Shape;770;p57"/>
            <p:cNvSpPr/>
            <p:nvPr/>
          </p:nvSpPr>
          <p:spPr>
            <a:xfrm rot="5400000">
              <a:off x="8115902" y="914868"/>
              <a:ext cx="794005" cy="4251929"/>
            </a:xfrm>
            <a:prstGeom prst="round2SameRect">
              <a:avLst>
                <a:gd name="adj1" fmla="val 16667"/>
                <a:gd name="adj2" fmla="val 0"/>
              </a:avLst>
            </a:prstGeom>
            <a:solidFill>
              <a:srgbClr val="FFC000"/>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771;p57"/>
            <p:cNvSpPr txBox="1"/>
            <p:nvPr/>
          </p:nvSpPr>
          <p:spPr>
            <a:xfrm>
              <a:off x="6386941" y="2682590"/>
              <a:ext cx="4223810" cy="716483"/>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lt1"/>
                </a:buClr>
                <a:buSzPts val="1800"/>
                <a:buFont typeface="Lustria"/>
                <a:buChar char="•"/>
              </a:pPr>
              <a:r>
                <a:rPr lang="en-US" sz="1800" b="1" i="0" u="none" strike="noStrike" cap="none" dirty="0">
                  <a:solidFill>
                    <a:schemeClr val="lt1"/>
                  </a:solidFill>
                  <a:latin typeface="Lustria"/>
                  <a:ea typeface="Lustria"/>
                  <a:cs typeface="Lustria"/>
                  <a:sym typeface="Lustria"/>
                </a:rPr>
                <a:t>Everyone has some responsibility for the success of others because…</a:t>
              </a:r>
              <a:endParaRPr sz="1800" b="1" i="0" u="none" strike="noStrike" cap="none" dirty="0">
                <a:solidFill>
                  <a:schemeClr val="lt1"/>
                </a:solidFill>
                <a:latin typeface="Lustria"/>
                <a:ea typeface="Lustria"/>
                <a:cs typeface="Lustria"/>
                <a:sym typeface="Lustria"/>
              </a:endParaRPr>
            </a:p>
          </p:txBody>
        </p:sp>
        <p:sp>
          <p:nvSpPr>
            <p:cNvPr id="772" name="Google Shape;772;p57"/>
            <p:cNvSpPr/>
            <p:nvPr/>
          </p:nvSpPr>
          <p:spPr>
            <a:xfrm rot="5400000">
              <a:off x="5466007" y="3873222"/>
              <a:ext cx="1221546" cy="620320"/>
            </a:xfrm>
            <a:prstGeom prst="chevron">
              <a:avLst>
                <a:gd name="adj" fmla="val 50000"/>
              </a:avLst>
            </a:prstGeom>
            <a:solidFill>
              <a:srgbClr val="85D9C5"/>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773;p57"/>
            <p:cNvSpPr txBox="1"/>
            <p:nvPr/>
          </p:nvSpPr>
          <p:spPr>
            <a:xfrm>
              <a:off x="5759516" y="4264937"/>
              <a:ext cx="620320" cy="36646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sz="1800" dirty="0">
                <a:solidFill>
                  <a:schemeClr val="lt1"/>
                </a:solidFill>
                <a:latin typeface="Lustria"/>
                <a:ea typeface="Lustria"/>
                <a:cs typeface="Lustria"/>
                <a:sym typeface="Lustria"/>
              </a:endParaRPr>
            </a:p>
          </p:txBody>
        </p:sp>
        <p:sp>
          <p:nvSpPr>
            <p:cNvPr id="774" name="Google Shape;774;p57"/>
            <p:cNvSpPr/>
            <p:nvPr/>
          </p:nvSpPr>
          <p:spPr>
            <a:xfrm rot="5400000">
              <a:off x="8115902" y="1843647"/>
              <a:ext cx="794005" cy="4251929"/>
            </a:xfrm>
            <a:prstGeom prst="round2SameRect">
              <a:avLst>
                <a:gd name="adj1" fmla="val 16667"/>
                <a:gd name="adj2" fmla="val 0"/>
              </a:avLst>
            </a:prstGeom>
            <a:solidFill>
              <a:srgbClr val="93D1FF"/>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775;p57"/>
            <p:cNvSpPr txBox="1"/>
            <p:nvPr/>
          </p:nvSpPr>
          <p:spPr>
            <a:xfrm>
              <a:off x="6386941" y="3611369"/>
              <a:ext cx="4223810" cy="716483"/>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lt1"/>
                </a:buClr>
                <a:buSzPts val="1800"/>
                <a:buFont typeface="Lustria"/>
                <a:buChar char="•"/>
              </a:pPr>
              <a:r>
                <a:rPr lang="en-US" sz="1800" b="1" i="0" u="none" strike="noStrike" cap="none" dirty="0">
                  <a:solidFill>
                    <a:schemeClr val="lt1"/>
                  </a:solidFill>
                  <a:latin typeface="Lustria"/>
                  <a:ea typeface="Lustria"/>
                  <a:cs typeface="Lustria"/>
                  <a:sym typeface="Lustria"/>
                </a:rPr>
                <a:t>Connections moderate stress</a:t>
              </a:r>
              <a:endParaRPr sz="1800" b="1" i="0" u="none" strike="noStrike" cap="none" dirty="0">
                <a:solidFill>
                  <a:schemeClr val="lt1"/>
                </a:solidFill>
                <a:latin typeface="Lustria"/>
                <a:ea typeface="Lustria"/>
                <a:cs typeface="Lustria"/>
                <a:sym typeface="Lustria"/>
              </a:endParaRPr>
            </a:p>
          </p:txBody>
        </p:sp>
      </p:grpSp>
      <p:sp>
        <p:nvSpPr>
          <p:cNvPr id="776" name="Google Shape;776;p57"/>
          <p:cNvSpPr/>
          <p:nvPr/>
        </p:nvSpPr>
        <p:spPr>
          <a:xfrm>
            <a:off x="1117386" y="5051640"/>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Lustria"/>
                <a:ea typeface="Lustria"/>
                <a:cs typeface="Lustria"/>
                <a:sym typeface="Lustria"/>
              </a:rPr>
              <a:t>Stress:  The amount of energy in your body</a:t>
            </a:r>
            <a:endParaRPr sz="2400" b="1" dirty="0">
              <a:solidFill>
                <a:schemeClr val="lt1"/>
              </a:solidFill>
              <a:latin typeface="Lustria"/>
              <a:ea typeface="Lustria"/>
              <a:cs typeface="Lustria"/>
              <a:sym typeface="Lustria"/>
            </a:endParaRPr>
          </a:p>
        </p:txBody>
      </p:sp>
      <p:sp>
        <p:nvSpPr>
          <p:cNvPr id="777" name="Google Shape;777;p57"/>
          <p:cNvSpPr/>
          <p:nvPr/>
        </p:nvSpPr>
        <p:spPr>
          <a:xfrm>
            <a:off x="1117386" y="5049640"/>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Lustria"/>
                <a:ea typeface="Lustria"/>
                <a:cs typeface="Lustria"/>
                <a:sym typeface="Lustria"/>
              </a:rPr>
              <a:t>Objective &gt; Subjective</a:t>
            </a:r>
            <a:endParaRPr sz="2400" b="1" dirty="0">
              <a:solidFill>
                <a:schemeClr val="lt1"/>
              </a:solidFill>
              <a:latin typeface="Lustria"/>
              <a:ea typeface="Lustria"/>
              <a:cs typeface="Lustria"/>
              <a:sym typeface="Lustria"/>
            </a:endParaRPr>
          </a:p>
        </p:txBody>
      </p:sp>
      <p:sp>
        <p:nvSpPr>
          <p:cNvPr id="778" name="Google Shape;778;p57"/>
          <p:cNvSpPr/>
          <p:nvPr/>
        </p:nvSpPr>
        <p:spPr>
          <a:xfrm>
            <a:off x="1117386" y="5058981"/>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Lustria"/>
                <a:ea typeface="Lustria"/>
                <a:cs typeface="Lustria"/>
                <a:sym typeface="Lustria"/>
              </a:rPr>
              <a:t>Implicit Bias</a:t>
            </a:r>
            <a:endParaRPr sz="2400" b="1" dirty="0">
              <a:solidFill>
                <a:schemeClr val="lt1"/>
              </a:solidFill>
              <a:latin typeface="Lustria"/>
              <a:ea typeface="Lustria"/>
              <a:cs typeface="Lustria"/>
              <a:sym typeface="Lustria"/>
            </a:endParaRPr>
          </a:p>
        </p:txBody>
      </p:sp>
      <p:sp>
        <p:nvSpPr>
          <p:cNvPr id="779" name="Google Shape;779;p57"/>
          <p:cNvSpPr/>
          <p:nvPr/>
        </p:nvSpPr>
        <p:spPr>
          <a:xfrm>
            <a:off x="1117386" y="5052276"/>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Lustria"/>
                <a:ea typeface="Lustria"/>
                <a:cs typeface="Lustria"/>
                <a:sym typeface="Lustria"/>
              </a:rPr>
              <a:t>Stress is </a:t>
            </a:r>
            <a:r>
              <a:rPr lang="en-US" sz="2400" b="1" i="1" dirty="0">
                <a:solidFill>
                  <a:schemeClr val="lt1"/>
                </a:solidFill>
                <a:latin typeface="Lustria"/>
                <a:ea typeface="Lustria"/>
                <a:cs typeface="Lustria"/>
                <a:sym typeface="Lustria"/>
              </a:rPr>
              <a:t>Contagious…</a:t>
            </a:r>
            <a:endParaRPr sz="2400" b="1" i="1" dirty="0">
              <a:solidFill>
                <a:schemeClr val="lt1"/>
              </a:solidFill>
              <a:latin typeface="Lustria"/>
              <a:ea typeface="Lustria"/>
              <a:cs typeface="Lustria"/>
              <a:sym typeface="Lustria"/>
            </a:endParaRPr>
          </a:p>
        </p:txBody>
      </p:sp>
      <p:sp>
        <p:nvSpPr>
          <p:cNvPr id="780" name="Google Shape;780;p57"/>
          <p:cNvSpPr/>
          <p:nvPr/>
        </p:nvSpPr>
        <p:spPr>
          <a:xfrm>
            <a:off x="1117386" y="5052276"/>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lt1"/>
                </a:solidFill>
                <a:latin typeface="Lustria"/>
                <a:ea typeface="Lustria"/>
                <a:cs typeface="Lustria"/>
                <a:sym typeface="Lustria"/>
              </a:rPr>
              <a:t>…but so is </a:t>
            </a:r>
            <a:r>
              <a:rPr lang="en-US" sz="2400" b="1" i="1" dirty="0">
                <a:solidFill>
                  <a:schemeClr val="lt1"/>
                </a:solidFill>
                <a:latin typeface="Lustria"/>
                <a:ea typeface="Lustria"/>
                <a:cs typeface="Lustria"/>
                <a:sym typeface="Lustria"/>
              </a:rPr>
              <a:t>Calm.</a:t>
            </a:r>
            <a:endParaRPr sz="2400" b="1" i="1" dirty="0">
              <a:solidFill>
                <a:schemeClr val="lt1"/>
              </a:solidFill>
              <a:latin typeface="Lustria"/>
              <a:ea typeface="Lustria"/>
              <a:cs typeface="Lustria"/>
              <a:sym typeface="Lustria"/>
            </a:endParaRPr>
          </a:p>
        </p:txBody>
      </p:sp>
      <p:sp>
        <p:nvSpPr>
          <p:cNvPr id="781" name="Google Shape;781;p57"/>
          <p:cNvSpPr txBox="1"/>
          <p:nvPr/>
        </p:nvSpPr>
        <p:spPr>
          <a:xfrm>
            <a:off x="913795" y="216408"/>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spcBef>
                <a:spcPts val="0"/>
              </a:spcBef>
              <a:spcAft>
                <a:spcPts val="0"/>
              </a:spcAft>
              <a:buClr>
                <a:schemeClr val="lt2"/>
              </a:buClr>
              <a:buSzPts val="5400"/>
              <a:buFont typeface="Lustria"/>
              <a:buNone/>
            </a:pPr>
            <a:r>
              <a:rPr lang="en-US" sz="5400" dirty="0">
                <a:latin typeface="Lustria"/>
                <a:ea typeface="Lustria"/>
                <a:cs typeface="Lustria"/>
                <a:sym typeface="Lustria"/>
              </a:rPr>
              <a:t>The Stress Continuum</a:t>
            </a:r>
            <a:endParaRPr sz="5400" dirty="0">
              <a:latin typeface="Lustria"/>
              <a:ea typeface="Lustria"/>
              <a:cs typeface="Lustria"/>
              <a:sym typeface="Lustria"/>
            </a:endParaRPr>
          </a:p>
        </p:txBody>
      </p:sp>
    </p:spTree>
    <p:extLst>
      <p:ext uri="{BB962C8B-B14F-4D97-AF65-F5344CB8AC3E}">
        <p14:creationId xmlns:p14="http://schemas.microsoft.com/office/powerpoint/2010/main" val="131891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76"/>
                                        </p:tgtEl>
                                        <p:attrNameLst>
                                          <p:attrName>style.visibility</p:attrName>
                                        </p:attrNameLst>
                                      </p:cBhvr>
                                      <p:to>
                                        <p:strVal val="visible"/>
                                      </p:to>
                                    </p:set>
                                    <p:animEffect transition="in" filter="fade">
                                      <p:cBhvr>
                                        <p:cTn id="14" dur="2750"/>
                                        <p:tgtEl>
                                          <p:spTgt spid="77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77"/>
                                        </p:tgtEl>
                                        <p:attrNameLst>
                                          <p:attrName>style.visibility</p:attrName>
                                        </p:attrNameLst>
                                      </p:cBhvr>
                                      <p:to>
                                        <p:strVal val="visible"/>
                                      </p:to>
                                    </p:set>
                                    <p:animEffect transition="in" filter="fade">
                                      <p:cBhvr>
                                        <p:cTn id="19" dur="2750"/>
                                        <p:tgtEl>
                                          <p:spTgt spid="77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78"/>
                                        </p:tgtEl>
                                        <p:attrNameLst>
                                          <p:attrName>style.visibility</p:attrName>
                                        </p:attrNameLst>
                                      </p:cBhvr>
                                      <p:to>
                                        <p:strVal val="visible"/>
                                      </p:to>
                                    </p:set>
                                    <p:animEffect transition="in" filter="fade">
                                      <p:cBhvr>
                                        <p:cTn id="24" dur="2750"/>
                                        <p:tgtEl>
                                          <p:spTgt spid="77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79"/>
                                        </p:tgtEl>
                                        <p:attrNameLst>
                                          <p:attrName>style.visibility</p:attrName>
                                        </p:attrNameLst>
                                      </p:cBhvr>
                                      <p:to>
                                        <p:strVal val="visible"/>
                                      </p:to>
                                    </p:set>
                                    <p:animEffect transition="in" filter="fade">
                                      <p:cBhvr>
                                        <p:cTn id="29" dur="2750"/>
                                        <p:tgtEl>
                                          <p:spTgt spid="77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80"/>
                                        </p:tgtEl>
                                        <p:attrNameLst>
                                          <p:attrName>style.visibility</p:attrName>
                                        </p:attrNameLst>
                                      </p:cBhvr>
                                      <p:to>
                                        <p:strVal val="visible"/>
                                      </p:to>
                                    </p:set>
                                    <p:animEffect transition="in" filter="fade">
                                      <p:cBhvr>
                                        <p:cTn id="34" dur="2750"/>
                                        <p:tgtEl>
                                          <p:spTgt spid="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63006-A2A5-471C-B082-11CD077F923A}"/>
              </a:ext>
            </a:extLst>
          </p:cNvPr>
          <p:cNvSpPr>
            <a:spLocks noGrp="1"/>
          </p:cNvSpPr>
          <p:nvPr>
            <p:ph type="title"/>
          </p:nvPr>
        </p:nvSpPr>
        <p:spPr/>
        <p:txBody>
          <a:bodyPr/>
          <a:lstStyle/>
          <a:p>
            <a:r>
              <a:rPr lang="en-US" dirty="0"/>
              <a:t>Reflective practice and relationships</a:t>
            </a:r>
          </a:p>
        </p:txBody>
      </p:sp>
      <p:sp>
        <p:nvSpPr>
          <p:cNvPr id="4" name="Footer Placeholder 3">
            <a:extLst>
              <a:ext uri="{FF2B5EF4-FFF2-40B4-BE49-F238E27FC236}">
                <a16:creationId xmlns:a16="http://schemas.microsoft.com/office/drawing/2014/main" id="{C43474E6-CBE5-47A9-B2A0-490107FF0DB2}"/>
              </a:ext>
            </a:extLst>
          </p:cNvPr>
          <p:cNvSpPr>
            <a:spLocks noGrp="1"/>
          </p:cNvSpPr>
          <p:nvPr>
            <p:ph type="ftr" sz="quarter" idx="11"/>
          </p:nvPr>
        </p:nvSpPr>
        <p:spPr>
          <a:xfrm>
            <a:off x="3108960" y="6035040"/>
            <a:ext cx="5044440" cy="686435"/>
          </a:xfrm>
        </p:spPr>
        <p:txBody>
          <a:bodyPr/>
          <a:lstStyle/>
          <a:p>
            <a:r>
              <a:rPr lang="en-US" sz="1800" b="1" dirty="0">
                <a:solidFill>
                  <a:schemeClr val="tx1"/>
                </a:solidFill>
              </a:rPr>
              <a:t>“Self-reflection sets the stage for building a culture of systemic improvement,” MTSS </a:t>
            </a:r>
            <a:r>
              <a:rPr lang="en-US" sz="1800" b="1" dirty="0" err="1">
                <a:solidFill>
                  <a:schemeClr val="tx1"/>
                </a:solidFill>
              </a:rPr>
              <a:t>fieldguide</a:t>
            </a:r>
            <a:endParaRPr lang="en-US" sz="1800" b="1" dirty="0">
              <a:solidFill>
                <a:schemeClr val="tx1"/>
              </a:solidFill>
            </a:endParaRPr>
          </a:p>
          <a:p>
            <a:endParaRPr lang="en-US" dirty="0"/>
          </a:p>
        </p:txBody>
      </p:sp>
      <p:sp>
        <p:nvSpPr>
          <p:cNvPr id="5" name="Rectangle 4">
            <a:extLst>
              <a:ext uri="{FF2B5EF4-FFF2-40B4-BE49-F238E27FC236}">
                <a16:creationId xmlns:a16="http://schemas.microsoft.com/office/drawing/2014/main" id="{266D5554-662B-4066-906A-88F96222894F}"/>
              </a:ext>
            </a:extLst>
          </p:cNvPr>
          <p:cNvSpPr/>
          <p:nvPr/>
        </p:nvSpPr>
        <p:spPr>
          <a:xfrm>
            <a:off x="8153400" y="2261062"/>
            <a:ext cx="3200399" cy="1167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Self interrogation</a:t>
            </a:r>
          </a:p>
        </p:txBody>
      </p:sp>
      <p:sp>
        <p:nvSpPr>
          <p:cNvPr id="6" name="Rectangle 5">
            <a:extLst>
              <a:ext uri="{FF2B5EF4-FFF2-40B4-BE49-F238E27FC236}">
                <a16:creationId xmlns:a16="http://schemas.microsoft.com/office/drawing/2014/main" id="{28B8697F-C425-48C2-B9A1-41FDC875D07A}"/>
              </a:ext>
            </a:extLst>
          </p:cNvPr>
          <p:cNvSpPr/>
          <p:nvPr/>
        </p:nvSpPr>
        <p:spPr>
          <a:xfrm>
            <a:off x="9027622" y="3690851"/>
            <a:ext cx="202830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curiosity</a:t>
            </a:r>
          </a:p>
        </p:txBody>
      </p:sp>
      <p:sp>
        <p:nvSpPr>
          <p:cNvPr id="7" name="Rectangle 6">
            <a:extLst>
              <a:ext uri="{FF2B5EF4-FFF2-40B4-BE49-F238E27FC236}">
                <a16:creationId xmlns:a16="http://schemas.microsoft.com/office/drawing/2014/main" id="{5029F27E-2810-46E3-9218-7E8F4CE9DF49}"/>
              </a:ext>
            </a:extLst>
          </p:cNvPr>
          <p:cNvSpPr/>
          <p:nvPr/>
        </p:nvSpPr>
        <p:spPr>
          <a:xfrm>
            <a:off x="9509760" y="5120640"/>
            <a:ext cx="2150224" cy="105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Relational muscle</a:t>
            </a:r>
          </a:p>
        </p:txBody>
      </p:sp>
      <p:pic>
        <p:nvPicPr>
          <p:cNvPr id="10" name="Picture 2" descr="Academic article: The potential issues with the use of reflective practice  to improve performance. - TomGodwin.co.uk">
            <a:extLst>
              <a:ext uri="{FF2B5EF4-FFF2-40B4-BE49-F238E27FC236}">
                <a16:creationId xmlns:a16="http://schemas.microsoft.com/office/drawing/2014/main" id="{9903D0AD-1957-468C-8BB7-9FAF548A2A7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4276" y="1496291"/>
            <a:ext cx="6179474" cy="442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982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0836-0B36-4DF5-9038-927FC9EF24B9}"/>
              </a:ext>
            </a:extLst>
          </p:cNvPr>
          <p:cNvSpPr>
            <a:spLocks noGrp="1"/>
          </p:cNvSpPr>
          <p:nvPr>
            <p:ph type="title"/>
          </p:nvPr>
        </p:nvSpPr>
        <p:spPr/>
        <p:txBody>
          <a:bodyPr/>
          <a:lstStyle/>
          <a:p>
            <a:r>
              <a:rPr lang="en-US" dirty="0"/>
              <a:t>Healing Organizations:  Inviting Humanity into the Work</a:t>
            </a:r>
          </a:p>
        </p:txBody>
      </p:sp>
      <p:pic>
        <p:nvPicPr>
          <p:cNvPr id="4" name="Content Placeholder 3">
            <a:extLst>
              <a:ext uri="{FF2B5EF4-FFF2-40B4-BE49-F238E27FC236}">
                <a16:creationId xmlns:a16="http://schemas.microsoft.com/office/drawing/2014/main" id="{2B45EBCD-DEE8-4455-8707-2FD8AF85ACD6}"/>
              </a:ext>
            </a:extLst>
          </p:cNvPr>
          <p:cNvPicPr>
            <a:picLocks noGrp="1" noChangeAspect="1"/>
          </p:cNvPicPr>
          <p:nvPr>
            <p:ph idx="1"/>
          </p:nvPr>
        </p:nvPicPr>
        <p:blipFill>
          <a:blip r:embed="rId3"/>
          <a:stretch>
            <a:fillRect/>
          </a:stretch>
        </p:blipFill>
        <p:spPr>
          <a:xfrm>
            <a:off x="1716258" y="1825624"/>
            <a:ext cx="8018585" cy="4870597"/>
          </a:xfrm>
          <a:prstGeom prst="rect">
            <a:avLst/>
          </a:prstGeom>
        </p:spPr>
      </p:pic>
    </p:spTree>
    <p:extLst>
      <p:ext uri="{BB962C8B-B14F-4D97-AF65-F5344CB8AC3E}">
        <p14:creationId xmlns:p14="http://schemas.microsoft.com/office/powerpoint/2010/main" val="931418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1901</TotalTime>
  <Words>2821</Words>
  <Application>Microsoft Macintosh PowerPoint</Application>
  <PresentationFormat>Widescreen</PresentationFormat>
  <Paragraphs>569</Paragraphs>
  <Slides>64</Slides>
  <Notes>61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Calibri</vt:lpstr>
      <vt:lpstr>Calibri Light</vt:lpstr>
      <vt:lpstr>Calisto MT</vt:lpstr>
      <vt:lpstr>Century Gothic</vt:lpstr>
      <vt:lpstr>Lustria</vt:lpstr>
      <vt:lpstr>Noto Sans Symbols</vt:lpstr>
      <vt:lpstr>Palatino Linotype</vt:lpstr>
      <vt:lpstr>Times New Roman</vt:lpstr>
      <vt:lpstr>Wingdings</vt:lpstr>
      <vt:lpstr>Office Theme</vt:lpstr>
      <vt:lpstr>Building Resilience:  Responding to Trauma within a PBIS Framework</vt:lpstr>
      <vt:lpstr>Webinar Objectives</vt:lpstr>
      <vt:lpstr>Content and Awareness</vt:lpstr>
      <vt:lpstr>Taking care of ourselves and each other</vt:lpstr>
      <vt:lpstr>Self-Compassion Break</vt:lpstr>
      <vt:lpstr>Tiered Framework for Building Resilience</vt:lpstr>
      <vt:lpstr>PowerPoint Presentation</vt:lpstr>
      <vt:lpstr>Reflective practice and relationships</vt:lpstr>
      <vt:lpstr>Healing Organizations:  Inviting Humanity into the Work</vt:lpstr>
      <vt:lpstr>Overarching Principle and Progression</vt:lpstr>
      <vt:lpstr>Trauma is multi-dimensional</vt:lpstr>
      <vt:lpstr>Insidious Trauma “like drops of acid falling on a stone”</vt:lpstr>
      <vt:lpstr>Historical Trauma</vt:lpstr>
      <vt:lpstr>Minority Stress Theory (Meyer, 2003)</vt:lpstr>
      <vt:lpstr>Social Injury Requires Social Healing</vt:lpstr>
      <vt:lpstr>PowerPoint Presentation</vt:lpstr>
      <vt:lpstr>Change your mindset</vt:lpstr>
      <vt:lpstr>Shifting Mindset to Shift Practices</vt:lpstr>
      <vt:lpstr>Four Premises of Trauma Responsive/Informed Schools: </vt:lpstr>
      <vt:lpstr> 1.Stress is contagious…reciprocally  </vt:lpstr>
      <vt:lpstr>2. Stress is a primary mediator of performance… </vt:lpstr>
      <vt:lpstr> 3. When unregulated, stress injures people, groups and organizations </vt:lpstr>
      <vt:lpstr>4. Biases, reduced self-care and blame.</vt:lpstr>
      <vt:lpstr>Consequences of Unregulated Stress</vt:lpstr>
      <vt:lpstr>PowerPoint Presentation</vt:lpstr>
      <vt:lpstr>MTSS and Trauma Informed Care (TIC)</vt:lpstr>
      <vt:lpstr>How do we think about trauma-informed practices within a Multi-tiered Systems of Support (VT MTSS)?</vt:lpstr>
      <vt:lpstr>WI Department of Public Instruction Trauma-Sensitive Schools Resources http://sspw.dpi.wi.gov/sspw_mhtrauma </vt:lpstr>
      <vt:lpstr>Trauma </vt:lpstr>
      <vt:lpstr>PowerPoint Presentation</vt:lpstr>
      <vt:lpstr>PowerPoint Presentation</vt:lpstr>
      <vt:lpstr>PowerPoint Presentation</vt:lpstr>
      <vt:lpstr>Trauma as a virus</vt:lpstr>
      <vt:lpstr>Trauma &amp; Brain Development</vt:lpstr>
      <vt:lpstr>Patterns of Stress Activation   </vt:lpstr>
      <vt:lpstr>“Trauma is not a story of what happened to you a long time ago, it is what is in your body.”</vt:lpstr>
      <vt:lpstr>Intervention Considerations</vt:lpstr>
      <vt:lpstr>Data informed decisions for effective interventions</vt:lpstr>
      <vt:lpstr>Layered Daily Progress Report (DPR)</vt:lpstr>
      <vt:lpstr>PBIS Matrix with Trauma-Responsive Elements</vt:lpstr>
      <vt:lpstr>Bottom up or Top Down</vt:lpstr>
      <vt:lpstr>Upstream Interventions (universal)</vt:lpstr>
      <vt:lpstr>SEL = Upstream intervention</vt:lpstr>
      <vt:lpstr>Upstream interventions (universal)</vt:lpstr>
      <vt:lpstr>Avoid Re-traumatization </vt:lpstr>
      <vt:lpstr>Reframing Motivation and Behavior</vt:lpstr>
      <vt:lpstr>Simple but essential</vt:lpstr>
      <vt:lpstr>Domains of Impairment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Competencies</vt:lpstr>
      <vt:lpstr>Move it!</vt:lpstr>
      <vt:lpstr>PowerPoint Presentation</vt:lpstr>
      <vt:lpstr>What Neural Pathways Does Traditional Discipline Create</vt:lpstr>
      <vt:lpstr>PowerPoint Presentation</vt:lpstr>
      <vt:lpstr>But what about the consequences?</vt:lpstr>
      <vt:lpstr>And – what about yourselves </vt:lpstr>
      <vt:lpstr>Take What You Need: Take a Sip of Comfort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Asam</dc:creator>
  <cp:lastModifiedBy>Anne-Marie Dubie</cp:lastModifiedBy>
  <cp:revision>158</cp:revision>
  <cp:lastPrinted>2021-03-18T12:01:34Z</cp:lastPrinted>
  <dcterms:created xsi:type="dcterms:W3CDTF">2019-12-08T20:08:02Z</dcterms:created>
  <dcterms:modified xsi:type="dcterms:W3CDTF">2022-03-16T16:08:29Z</dcterms:modified>
</cp:coreProperties>
</file>