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66" r:id="rId3"/>
    <p:sldId id="257" r:id="rId4"/>
    <p:sldId id="258" r:id="rId5"/>
    <p:sldId id="259" r:id="rId6"/>
    <p:sldId id="260" r:id="rId7"/>
    <p:sldId id="261" r:id="rId8"/>
    <p:sldId id="262" r:id="rId9"/>
    <p:sldId id="263" r:id="rId10"/>
    <p:sldId id="264" r:id="rId11"/>
    <p:sldId id="265" r:id="rId12"/>
    <p:sldId id="277" r:id="rId13"/>
    <p:sldId id="278" r:id="rId14"/>
    <p:sldId id="279" r:id="rId15"/>
    <p:sldId id="280" r:id="rId16"/>
    <p:sldId id="281" r:id="rId17"/>
    <p:sldId id="282" r:id="rId18"/>
    <p:sldId id="283" r:id="rId19"/>
    <p:sldId id="284" r:id="rId20"/>
    <p:sldId id="285" r:id="rId21"/>
    <p:sldId id="28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97"/>
  </p:normalViewPr>
  <p:slideViewPr>
    <p:cSldViewPr snapToGrid="0" snapToObjects="1">
      <p:cViewPr varScale="1">
        <p:scale>
          <a:sx n="85" d="100"/>
          <a:sy n="85" d="100"/>
        </p:scale>
        <p:origin x="134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dbac4218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dbac4218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9dbac4218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dcb10238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dcb10238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119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lay of the land - the logistics of how we’re functioning each day. </a:t>
            </a:r>
            <a:endParaRPr/>
          </a:p>
        </p:txBody>
      </p:sp>
    </p:spTree>
    <p:extLst>
      <p:ext uri="{BB962C8B-B14F-4D97-AF65-F5344CB8AC3E}">
        <p14:creationId xmlns:p14="http://schemas.microsoft.com/office/powerpoint/2010/main" val="1436861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dcb10238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dcb10238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Adults shared feelings of fear, trepidation, concern, and excitement. Coming together was challenging in itself after months of staying home. Honoring all of these feelings was important for our community. Resilience work is part of DBS ongoing school-wide focus. </a:t>
            </a:r>
            <a:endParaRPr/>
          </a:p>
        </p:txBody>
      </p:sp>
    </p:spTree>
    <p:extLst>
      <p:ext uri="{BB962C8B-B14F-4D97-AF65-F5344CB8AC3E}">
        <p14:creationId xmlns:p14="http://schemas.microsoft.com/office/powerpoint/2010/main" val="621481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dcb10238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dcb10238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Summer work included team work to explore the breadth of changes facing the school, including priority indicators in content areas. </a:t>
            </a:r>
            <a:endParaRPr/>
          </a:p>
        </p:txBody>
      </p:sp>
    </p:spTree>
    <p:extLst>
      <p:ext uri="{BB962C8B-B14F-4D97-AF65-F5344CB8AC3E}">
        <p14:creationId xmlns:p14="http://schemas.microsoft.com/office/powerpoint/2010/main" val="354052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dcb10238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dcb10238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Like Amanda’s team, we drafted new policies and documents to support our teams, including additional data forms documenting behavior that is in direct response to COVID safety expectations.  Targeted and Intensive logistical planning involves expanded spaces to provide greater bandwidth for students with behavioral and sensory challenges. </a:t>
            </a:r>
            <a:endParaRPr/>
          </a:p>
        </p:txBody>
      </p:sp>
    </p:spTree>
    <p:extLst>
      <p:ext uri="{BB962C8B-B14F-4D97-AF65-F5344CB8AC3E}">
        <p14:creationId xmlns:p14="http://schemas.microsoft.com/office/powerpoint/2010/main" val="26223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dcb10238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9dcb10238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Dothan Brook School expanded from one outdoor classroom space to 8 outdoor teaching spaces in the lead up to school. Chainsaws and stumps and tarps and brush hogs… Being outside has created lots of extra space to manage student responses. Example 1: Walking away in frustration while still being in line of vision has decreased explosive episodes. </a:t>
            </a:r>
            <a:endParaRPr/>
          </a:p>
        </p:txBody>
      </p:sp>
    </p:spTree>
    <p:extLst>
      <p:ext uri="{BB962C8B-B14F-4D97-AF65-F5344CB8AC3E}">
        <p14:creationId xmlns:p14="http://schemas.microsoft.com/office/powerpoint/2010/main" val="127537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dcb10238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dcb10238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2: Accessing remote platform for academic instruction to reduce stress and promote access to academic content; Social skills instruction happening within  high-interest activities, including when in the woods. Reduced referrals and improved participation. </a:t>
            </a:r>
            <a:endParaRPr/>
          </a:p>
        </p:txBody>
      </p:sp>
    </p:spTree>
    <p:extLst>
      <p:ext uri="{BB962C8B-B14F-4D97-AF65-F5344CB8AC3E}">
        <p14:creationId xmlns:p14="http://schemas.microsoft.com/office/powerpoint/2010/main" val="2940119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dcb102387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dcb10238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3: 60 minute incident; full PPE required although no seclusion nor restraint; </a:t>
            </a:r>
            <a:r>
              <a:rPr lang="en">
                <a:solidFill>
                  <a:schemeClr val="dk1"/>
                </a:solidFill>
              </a:rPr>
              <a:t>Tagging out by staff members;</a:t>
            </a:r>
            <a:r>
              <a:rPr lang="en"/>
              <a:t> Crisis Team meeting at end of day to review and debrief.</a:t>
            </a:r>
            <a:endParaRPr/>
          </a:p>
        </p:txBody>
      </p:sp>
    </p:spTree>
    <p:extLst>
      <p:ext uri="{BB962C8B-B14F-4D97-AF65-F5344CB8AC3E}">
        <p14:creationId xmlns:p14="http://schemas.microsoft.com/office/powerpoint/2010/main" val="200824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dcb102387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dcb10238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4: Running into parking lot and stopping them; triggering anger and reaction. What constitutes restraint and when to document. Crisis Team discussion and de-brief. </a:t>
            </a:r>
            <a:endParaRPr/>
          </a:p>
        </p:txBody>
      </p:sp>
    </p:spTree>
    <p:extLst>
      <p:ext uri="{BB962C8B-B14F-4D97-AF65-F5344CB8AC3E}">
        <p14:creationId xmlns:p14="http://schemas.microsoft.com/office/powerpoint/2010/main" val="127611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dcb10238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dcb10238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4d42e122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4d42e122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9476b8ae7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99476b8ae7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99476b8ae7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dbac4218e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dbac4218e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9dbac4218e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dbac4218e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dbac4218e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9dbac4218e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dbac4218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dbac4218e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9dbac4218e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dbac4218e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dbac4218e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9dbac4218e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9476b8ae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9476b8ae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99476b8ae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0384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docs.google.com/document/d/1P2-HrPLiA8N5z5FklwoymVHkjUXC6j0Tm4TbDSAw8u4/edi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Kw-POZE7IEHhx1x8Fv8Ojdxgp-5aNMY36xj3MxPNkCI/ed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0df8KER5hTqUcdcKN10cu_MUn_wRBgWb4dcwQD4DMgk/ed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cs.google.com/document/d/1wlFYbi-jiaIfvGxigjHlxKzmZnfQcHag72cuxSi4x1Y/edit" TargetMode="External"/><Relationship Id="rId5" Type="http://schemas.openxmlformats.org/officeDocument/2006/relationships/hyperlink" Target="https://docs.google.com/document/d/1QTrXVNO4OjMMgxMwvqb1pUPpFVvLzKxP3Su7swlUVBQ/edit" TargetMode="External"/><Relationship Id="rId4" Type="http://schemas.openxmlformats.org/officeDocument/2006/relationships/hyperlink" Target="https://docs.google.com/document/d/1sOjkggUTlw6ANpFvvxT-AK_jE5TqHqNl8A_e3oQA4zw/ed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docs.google.com/document/d/10df8KER5hTqUcdcKN10cu_MUn_wRBgWb4dcwQD4DMgk/edit"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docs.google.com/document/d/1QTrXVNO4OjMMgxMwvqb1pUPpFVvLzKxP3Su7swlUVBQ/edit"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3258355" y="723933"/>
            <a:ext cx="6285673" cy="4196937"/>
          </a:xfrm>
          <a:prstGeom prst="rect">
            <a:avLst/>
          </a:prstGeom>
          <a:noFill/>
          <a:ln>
            <a:noFill/>
          </a:ln>
        </p:spPr>
      </p:pic>
      <p:sp>
        <p:nvSpPr>
          <p:cNvPr id="89" name="Google Shape;89;p13"/>
          <p:cNvSpPr txBox="1"/>
          <p:nvPr/>
        </p:nvSpPr>
        <p:spPr>
          <a:xfrm>
            <a:off x="3683400" y="5103850"/>
            <a:ext cx="5298300" cy="58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20</a:t>
            </a:r>
            <a:r>
              <a:rPr lang="en-US" sz="3200">
                <a:solidFill>
                  <a:schemeClr val="dk1"/>
                </a:solidFill>
                <a:latin typeface="Calibri"/>
                <a:ea typeface="Calibri"/>
                <a:cs typeface="Calibri"/>
                <a:sym typeface="Calibri"/>
              </a:rPr>
              <a:t>20</a:t>
            </a:r>
            <a:r>
              <a:rPr lang="en-US" sz="3200" b="0" i="0" u="none" strike="noStrike" cap="none">
                <a:solidFill>
                  <a:schemeClr val="dk1"/>
                </a:solidFill>
                <a:latin typeface="Calibri"/>
                <a:ea typeface="Calibri"/>
                <a:cs typeface="Calibri"/>
                <a:sym typeface="Calibri"/>
              </a:rPr>
              <a:t> VTPBIS  Vir</a:t>
            </a:r>
            <a:r>
              <a:rPr lang="en-US" sz="3200">
                <a:solidFill>
                  <a:schemeClr val="dk1"/>
                </a:solidFill>
                <a:latin typeface="Calibri"/>
                <a:ea typeface="Calibri"/>
                <a:cs typeface="Calibri"/>
                <a:sym typeface="Calibri"/>
              </a:rPr>
              <a:t>tual </a:t>
            </a:r>
            <a:r>
              <a:rPr lang="en-US" sz="3200" b="0" i="0" u="none" strike="noStrike" cap="none">
                <a:solidFill>
                  <a:schemeClr val="dk1"/>
                </a:solidFill>
                <a:latin typeface="Calibri"/>
                <a:ea typeface="Calibri"/>
                <a:cs typeface="Calibri"/>
                <a:sym typeface="Calibri"/>
              </a:rPr>
              <a:t>Forum</a:t>
            </a:r>
            <a:endParaRPr sz="1800" b="0" i="0" u="none" strike="noStrike" cap="none">
              <a:solidFill>
                <a:schemeClr val="dk1"/>
              </a:solidFill>
              <a:latin typeface="Calibri"/>
              <a:ea typeface="Calibri"/>
              <a:cs typeface="Calibri"/>
              <a:sym typeface="Calibri"/>
            </a:endParaRPr>
          </a:p>
        </p:txBody>
      </p:sp>
      <p:sp>
        <p:nvSpPr>
          <p:cNvPr id="90" name="Google Shape;90;p13"/>
          <p:cNvSpPr txBox="1"/>
          <p:nvPr/>
        </p:nvSpPr>
        <p:spPr>
          <a:xfrm>
            <a:off x="3445625" y="5871600"/>
            <a:ext cx="5761200" cy="82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Calibri"/>
              <a:buNone/>
            </a:pPr>
            <a:r>
              <a:rPr lang="en-US" sz="1600" b="1">
                <a:solidFill>
                  <a:srgbClr val="232333"/>
                </a:solidFill>
                <a:highlight>
                  <a:srgbClr val="FFFFFF"/>
                </a:highlight>
              </a:rPr>
              <a:t>Crisis Prevention and Response In the COVID-19 Era: What we know and what we’ve learned</a:t>
            </a:r>
            <a:r>
              <a:rPr lang="en-US" sz="1500" b="1">
                <a:solidFill>
                  <a:srgbClr val="232333"/>
                </a:solidFill>
                <a:highlight>
                  <a:srgbClr val="FFFFFF"/>
                </a:highlight>
              </a:rPr>
              <a:t> </a:t>
            </a:r>
            <a:endParaRPr sz="2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           </a:t>
            </a:r>
            <a:r>
              <a:rPr lang="en-US" sz="1600" i="1">
                <a:solidFill>
                  <a:schemeClr val="dk1"/>
                </a:solidFill>
                <a:highlight>
                  <a:srgbClr val="FFFFFF"/>
                </a:highlight>
                <a:latin typeface="Calibri"/>
                <a:ea typeface="Calibri"/>
                <a:cs typeface="Calibri"/>
                <a:sym typeface="Calibri"/>
              </a:rPr>
              <a:t>Ken Kramberg, Amanda Babcock, and Judy Houde-Hardy</a:t>
            </a:r>
            <a:endParaRPr sz="230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                      </a:t>
            </a:r>
            <a:r>
              <a:rPr lang="en-US" sz="4200" u="sng">
                <a:latin typeface="Arial"/>
                <a:ea typeface="Arial"/>
                <a:cs typeface="Arial"/>
                <a:sym typeface="Arial"/>
              </a:rPr>
              <a:t>What I have learned:</a:t>
            </a:r>
            <a:endParaRPr sz="4200" u="sng">
              <a:latin typeface="Arial"/>
              <a:ea typeface="Arial"/>
              <a:cs typeface="Arial"/>
              <a:sym typeface="Arial"/>
            </a:endParaRPr>
          </a:p>
        </p:txBody>
      </p:sp>
      <p:sp>
        <p:nvSpPr>
          <p:cNvPr id="150" name="Google Shape;150;p21"/>
          <p:cNvSpPr txBox="1">
            <a:spLocks noGrp="1"/>
          </p:cNvSpPr>
          <p:nvPr>
            <p:ph type="body" idx="1"/>
          </p:nvPr>
        </p:nvSpPr>
        <p:spPr>
          <a:xfrm>
            <a:off x="838200" y="1426900"/>
            <a:ext cx="10515600" cy="5331600"/>
          </a:xfrm>
          <a:prstGeom prst="rect">
            <a:avLst/>
          </a:prstGeom>
        </p:spPr>
        <p:txBody>
          <a:bodyPr spcFirstLastPara="1" wrap="square" lIns="91425" tIns="45700" rIns="91425" bIns="45700" anchor="t" anchorCtr="0">
            <a:noAutofit/>
          </a:bodyPr>
          <a:lstStyle/>
          <a:p>
            <a:pPr marL="457200" lvl="0" indent="-361950" algn="l" rtl="0">
              <a:spcBef>
                <a:spcPts val="1000"/>
              </a:spcBef>
              <a:spcAft>
                <a:spcPts val="0"/>
              </a:spcAft>
              <a:buSzPts val="2100"/>
              <a:buFont typeface="Arial"/>
              <a:buChar char="•"/>
            </a:pPr>
            <a:r>
              <a:rPr lang="en-US" sz="2100">
                <a:latin typeface="Arial"/>
                <a:ea typeface="Arial"/>
                <a:cs typeface="Arial"/>
                <a:sym typeface="Arial"/>
              </a:rPr>
              <a:t>As much as you want to anticipate all behaviors that may take place you cannot. There is always something that comes up that doesn’t fit the outline. </a:t>
            </a:r>
            <a:endParaRPr sz="2100">
              <a:latin typeface="Arial"/>
              <a:ea typeface="Arial"/>
              <a:cs typeface="Arial"/>
              <a:sym typeface="Arial"/>
            </a:endParaRPr>
          </a:p>
          <a:p>
            <a:pPr marL="914400" lvl="1" indent="-361950" algn="l" rtl="0">
              <a:spcBef>
                <a:spcPts val="0"/>
              </a:spcBef>
              <a:spcAft>
                <a:spcPts val="0"/>
              </a:spcAft>
              <a:buSzPts val="2100"/>
              <a:buFont typeface="Arial"/>
              <a:buChar char="•"/>
            </a:pPr>
            <a:r>
              <a:rPr lang="en-US" sz="2100">
                <a:latin typeface="Arial"/>
                <a:ea typeface="Arial"/>
                <a:cs typeface="Arial"/>
                <a:sym typeface="Arial"/>
              </a:rPr>
              <a:t>In that case you need to consult with your admin and crisis team to figure out the next steps. </a:t>
            </a:r>
            <a:endParaRPr sz="2100">
              <a:latin typeface="Arial"/>
              <a:ea typeface="Arial"/>
              <a:cs typeface="Arial"/>
              <a:sym typeface="Arial"/>
            </a:endParaRPr>
          </a:p>
          <a:p>
            <a:pPr marL="457200" lvl="0" indent="-361950" algn="l" rtl="0">
              <a:spcBef>
                <a:spcPts val="0"/>
              </a:spcBef>
              <a:spcAft>
                <a:spcPts val="0"/>
              </a:spcAft>
              <a:buSzPts val="2100"/>
              <a:buFont typeface="Arial"/>
              <a:buChar char="•"/>
            </a:pPr>
            <a:r>
              <a:rPr lang="en-US" sz="2100">
                <a:latin typeface="Arial"/>
                <a:ea typeface="Arial"/>
                <a:cs typeface="Arial"/>
                <a:sym typeface="Arial"/>
              </a:rPr>
              <a:t>Having taken the time to outline these things in a clear way will help well beyond Covid-19 times, guiding us to be even more consistent and clear with our responses to behavior. </a:t>
            </a:r>
            <a:endParaRPr sz="2100">
              <a:latin typeface="Arial"/>
              <a:ea typeface="Arial"/>
              <a:cs typeface="Arial"/>
              <a:sym typeface="Arial"/>
            </a:endParaRPr>
          </a:p>
          <a:p>
            <a:pPr marL="457200" lvl="0" indent="-361950" algn="l" rtl="0">
              <a:spcBef>
                <a:spcPts val="0"/>
              </a:spcBef>
              <a:spcAft>
                <a:spcPts val="0"/>
              </a:spcAft>
              <a:buSzPts val="2100"/>
              <a:buFont typeface="Arial"/>
              <a:buChar char="•"/>
            </a:pPr>
            <a:r>
              <a:rPr lang="en-US" sz="2100">
                <a:latin typeface="Arial"/>
                <a:ea typeface="Arial"/>
                <a:cs typeface="Arial"/>
                <a:sym typeface="Arial"/>
              </a:rPr>
              <a:t>These types of outlines help all staff when responding to behaviors but also hold us accountable to provide consistent responses to our students. </a:t>
            </a:r>
            <a:endParaRPr sz="2100">
              <a:latin typeface="Arial"/>
              <a:ea typeface="Arial"/>
              <a:cs typeface="Arial"/>
              <a:sym typeface="Arial"/>
            </a:endParaRPr>
          </a:p>
          <a:p>
            <a:pPr marL="457200" lvl="0" indent="-361950" algn="l" rtl="0">
              <a:spcBef>
                <a:spcPts val="0"/>
              </a:spcBef>
              <a:spcAft>
                <a:spcPts val="0"/>
              </a:spcAft>
              <a:buSzPts val="2100"/>
              <a:buFont typeface="Arial"/>
              <a:buChar char="•"/>
            </a:pPr>
            <a:r>
              <a:rPr lang="en-US" sz="2100">
                <a:latin typeface="Arial"/>
                <a:ea typeface="Arial"/>
                <a:cs typeface="Arial"/>
                <a:sym typeface="Arial"/>
              </a:rPr>
              <a:t>Our Liaison’s are a godsend!!!!! Many of the challenges students have had (ie: mask use, staying in space, distancing) we were able to call upon them to help us translate and help our ELL students understand why particular expectations are important. </a:t>
            </a:r>
            <a:endParaRPr sz="2100">
              <a:latin typeface="Arial"/>
              <a:ea typeface="Arial"/>
              <a:cs typeface="Arial"/>
              <a:sym typeface="Arial"/>
            </a:endParaRPr>
          </a:p>
          <a:p>
            <a:pPr marL="457200" lvl="0" indent="-361950" algn="l" rtl="0">
              <a:spcBef>
                <a:spcPts val="0"/>
              </a:spcBef>
              <a:spcAft>
                <a:spcPts val="0"/>
              </a:spcAft>
              <a:buSzPts val="2100"/>
              <a:buFont typeface="Arial"/>
              <a:buChar char="•"/>
            </a:pPr>
            <a:r>
              <a:rPr lang="en-US" sz="2100">
                <a:latin typeface="Arial"/>
                <a:ea typeface="Arial"/>
                <a:cs typeface="Arial"/>
                <a:sym typeface="Arial"/>
              </a:rPr>
              <a:t>The added layer of the enormous building renovation has added more restrictions on students and teachers making this transition back even more challenging.</a:t>
            </a:r>
            <a:endParaRPr sz="2100">
              <a:latin typeface="Arial"/>
              <a:ea typeface="Arial"/>
              <a:cs typeface="Arial"/>
              <a:sym typeface="Arial"/>
            </a:endParaRPr>
          </a:p>
          <a:p>
            <a:pPr marL="0" lvl="0" indent="0" algn="l" rtl="0">
              <a:spcBef>
                <a:spcPts val="1000"/>
              </a:spcBef>
              <a:spcAft>
                <a:spcPts val="0"/>
              </a:spcAft>
              <a:buNone/>
            </a:pPr>
            <a:endParaRPr sz="26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Arial"/>
                <a:ea typeface="Arial"/>
                <a:cs typeface="Arial"/>
                <a:sym typeface="Arial"/>
              </a:rPr>
              <a:t>How are things going so far? </a:t>
            </a:r>
            <a:endParaRPr>
              <a:latin typeface="Arial"/>
              <a:ea typeface="Arial"/>
              <a:cs typeface="Arial"/>
              <a:sym typeface="Arial"/>
            </a:endParaRPr>
          </a:p>
        </p:txBody>
      </p:sp>
      <p:sp>
        <p:nvSpPr>
          <p:cNvPr id="157" name="Google Shape;157;p22"/>
          <p:cNvSpPr txBox="1">
            <a:spLocks noGrp="1"/>
          </p:cNvSpPr>
          <p:nvPr>
            <p:ph type="body" idx="1"/>
          </p:nvPr>
        </p:nvSpPr>
        <p:spPr>
          <a:xfrm>
            <a:off x="838200" y="1360550"/>
            <a:ext cx="10515600" cy="48162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Font typeface="Arial"/>
              <a:buChar char="•"/>
            </a:pPr>
            <a:r>
              <a:rPr lang="en-US" sz="2200">
                <a:latin typeface="Arial"/>
                <a:ea typeface="Arial"/>
                <a:cs typeface="Arial"/>
                <a:sym typeface="Arial"/>
              </a:rPr>
              <a:t>At this point in time we have had 29 referrals. </a:t>
            </a:r>
            <a:endParaRPr sz="2200">
              <a:latin typeface="Arial"/>
              <a:ea typeface="Arial"/>
              <a:cs typeface="Arial"/>
              <a:sym typeface="Arial"/>
            </a:endParaRPr>
          </a:p>
          <a:p>
            <a:pPr marL="914400" lvl="1" indent="-368300" algn="l" rtl="0">
              <a:spcBef>
                <a:spcPts val="0"/>
              </a:spcBef>
              <a:spcAft>
                <a:spcPts val="0"/>
              </a:spcAft>
              <a:buSzPts val="2200"/>
              <a:buFont typeface="Arial"/>
              <a:buChar char="•"/>
            </a:pPr>
            <a:r>
              <a:rPr lang="en-US" sz="2200">
                <a:latin typeface="Arial"/>
                <a:ea typeface="Arial"/>
                <a:cs typeface="Arial"/>
                <a:sym typeface="Arial"/>
              </a:rPr>
              <a:t>The highest number coming from Kindergarten (high ELL #’s, no school experience)</a:t>
            </a:r>
            <a:endParaRPr sz="2200">
              <a:latin typeface="Arial"/>
              <a:ea typeface="Arial"/>
              <a:cs typeface="Arial"/>
              <a:sym typeface="Arial"/>
            </a:endParaRPr>
          </a:p>
          <a:p>
            <a:pPr marL="914400" lvl="1" indent="-368300" algn="l" rtl="0">
              <a:spcBef>
                <a:spcPts val="0"/>
              </a:spcBef>
              <a:spcAft>
                <a:spcPts val="0"/>
              </a:spcAft>
              <a:buSzPts val="2200"/>
              <a:buFont typeface="Arial"/>
              <a:buChar char="•"/>
            </a:pPr>
            <a:r>
              <a:rPr lang="en-US" sz="2200">
                <a:latin typeface="Arial"/>
                <a:ea typeface="Arial"/>
                <a:cs typeface="Arial"/>
                <a:sym typeface="Arial"/>
              </a:rPr>
              <a:t>The other referrals are a result of students adjusting to being back in school with many changes and new expectations. </a:t>
            </a:r>
            <a:endParaRPr sz="2200">
              <a:latin typeface="Arial"/>
              <a:ea typeface="Arial"/>
              <a:cs typeface="Arial"/>
              <a:sym typeface="Arial"/>
            </a:endParaRPr>
          </a:p>
          <a:p>
            <a:pPr marL="457200" lvl="0" indent="-368300" algn="l" rtl="0">
              <a:spcBef>
                <a:spcPts val="0"/>
              </a:spcBef>
              <a:spcAft>
                <a:spcPts val="0"/>
              </a:spcAft>
              <a:buSzPts val="2200"/>
              <a:buFont typeface="Arial"/>
              <a:buChar char="•"/>
            </a:pPr>
            <a:r>
              <a:rPr lang="en-US" sz="2200">
                <a:latin typeface="Arial"/>
                <a:ea typeface="Arial"/>
                <a:cs typeface="Arial"/>
                <a:sym typeface="Arial"/>
              </a:rPr>
              <a:t>A handful of students, who I had anticipated would struggle coming back, are doing really well. The smaller class size and more individualized adult attention has made a huge difference for them. I am hoping the connections that have already been made during this time will help once we transition back to more in person days. </a:t>
            </a:r>
            <a:endParaRPr sz="2200">
              <a:latin typeface="Arial"/>
              <a:ea typeface="Arial"/>
              <a:cs typeface="Arial"/>
              <a:sym typeface="Arial"/>
            </a:endParaRPr>
          </a:p>
          <a:p>
            <a:pPr marL="457200" lvl="0" indent="-368300" algn="l" rtl="0">
              <a:spcBef>
                <a:spcPts val="0"/>
              </a:spcBef>
              <a:spcAft>
                <a:spcPts val="0"/>
              </a:spcAft>
              <a:buSzPts val="2200"/>
              <a:buFont typeface="Arial"/>
              <a:buChar char="•"/>
            </a:pPr>
            <a:r>
              <a:rPr lang="en-US" sz="2200">
                <a:latin typeface="Arial"/>
                <a:ea typeface="Arial"/>
                <a:cs typeface="Arial"/>
                <a:sym typeface="Arial"/>
              </a:rPr>
              <a:t>Many adults have had to adjust their practice and response to behaviors as there is no place to send students to such as buddy rooms or the SSR. </a:t>
            </a:r>
            <a:endParaRPr sz="2200">
              <a:latin typeface="Arial"/>
              <a:ea typeface="Arial"/>
              <a:cs typeface="Arial"/>
              <a:sym typeface="Arial"/>
            </a:endParaRPr>
          </a:p>
          <a:p>
            <a:pPr marL="457200" lvl="0" indent="-368300" algn="l" rtl="0">
              <a:spcBef>
                <a:spcPts val="0"/>
              </a:spcBef>
              <a:spcAft>
                <a:spcPts val="0"/>
              </a:spcAft>
              <a:buSzPts val="2200"/>
              <a:buFont typeface="Arial"/>
              <a:buChar char="•"/>
            </a:pPr>
            <a:r>
              <a:rPr lang="en-US" sz="2200">
                <a:latin typeface="Arial"/>
                <a:ea typeface="Arial"/>
                <a:cs typeface="Arial"/>
                <a:sym typeface="Arial"/>
              </a:rPr>
              <a:t>I feel like our staff has done an amazing job and really come together to do what has been necessary to make this work for our school.</a:t>
            </a:r>
            <a:endParaRPr sz="22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 y="237001"/>
            <a:ext cx="11471300" cy="6006633"/>
          </a:xfrm>
          <a:prstGeom prst="rect">
            <a:avLst/>
          </a:prstGeom>
          <a:noFill/>
          <a:ln>
            <a:noFill/>
          </a:ln>
        </p:spPr>
      </p:pic>
      <p:sp>
        <p:nvSpPr>
          <p:cNvPr id="55" name="Google Shape;55;p13"/>
          <p:cNvSpPr txBox="1"/>
          <p:nvPr/>
        </p:nvSpPr>
        <p:spPr>
          <a:xfrm>
            <a:off x="4300533" y="6172200"/>
            <a:ext cx="3357600" cy="414400"/>
          </a:xfrm>
          <a:prstGeom prst="rect">
            <a:avLst/>
          </a:prstGeom>
          <a:noFill/>
          <a:ln>
            <a:noFill/>
          </a:ln>
        </p:spPr>
        <p:txBody>
          <a:bodyPr spcFirstLastPara="1" wrap="square" lIns="121900" tIns="121900" rIns="121900" bIns="121900" anchor="t" anchorCtr="0">
            <a:noAutofit/>
          </a:bodyPr>
          <a:lstStyle/>
          <a:p>
            <a:pPr algn="ctr"/>
            <a:r>
              <a:rPr lang="en" sz="1867" i="1">
                <a:latin typeface="Calibri"/>
                <a:ea typeface="Calibri"/>
                <a:cs typeface="Calibri"/>
                <a:sym typeface="Calibri"/>
              </a:rPr>
              <a:t>Judy Houde Hardy </a:t>
            </a:r>
            <a:endParaRPr sz="1867" i="1">
              <a:latin typeface="Calibri"/>
              <a:ea typeface="Calibri"/>
              <a:cs typeface="Calibri"/>
              <a:sym typeface="Calibri"/>
            </a:endParaRPr>
          </a:p>
        </p:txBody>
      </p:sp>
    </p:spTree>
    <p:extLst>
      <p:ext uri="{BB962C8B-B14F-4D97-AF65-F5344CB8AC3E}">
        <p14:creationId xmlns:p14="http://schemas.microsoft.com/office/powerpoint/2010/main" val="387750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415600" y="700100"/>
            <a:ext cx="11360800" cy="1622800"/>
          </a:xfrm>
          <a:prstGeom prst="rect">
            <a:avLst/>
          </a:prstGeom>
        </p:spPr>
        <p:txBody>
          <a:bodyPr spcFirstLastPara="1" wrap="square" lIns="121900" tIns="121900" rIns="121900" bIns="121900" anchor="b" anchorCtr="0">
            <a:noAutofit/>
          </a:bodyPr>
          <a:lstStyle/>
          <a:p>
            <a:endParaRPr sz="4000" b="1">
              <a:solidFill>
                <a:srgbClr val="232333"/>
              </a:solidFill>
              <a:highlight>
                <a:srgbClr val="FFFFFF"/>
              </a:highlight>
            </a:endParaRPr>
          </a:p>
          <a:p>
            <a:endParaRPr sz="4000" b="1">
              <a:solidFill>
                <a:srgbClr val="232333"/>
              </a:solidFill>
              <a:highlight>
                <a:srgbClr val="FFFFFF"/>
              </a:highlight>
            </a:endParaRPr>
          </a:p>
          <a:p>
            <a:endParaRPr sz="4000" b="1">
              <a:solidFill>
                <a:srgbClr val="232333"/>
              </a:solidFill>
              <a:highlight>
                <a:srgbClr val="FFFFFF"/>
              </a:highlight>
            </a:endParaRPr>
          </a:p>
          <a:p>
            <a:endParaRPr sz="4000" b="1">
              <a:solidFill>
                <a:srgbClr val="232333"/>
              </a:solidFill>
              <a:highlight>
                <a:srgbClr val="FFFFFF"/>
              </a:highlight>
            </a:endParaRPr>
          </a:p>
          <a:p>
            <a:endParaRPr sz="4000" b="1">
              <a:solidFill>
                <a:srgbClr val="232333"/>
              </a:solidFill>
              <a:highlight>
                <a:srgbClr val="FFFFFF"/>
              </a:highlight>
            </a:endParaRPr>
          </a:p>
          <a:p>
            <a:endParaRPr sz="4000" b="1">
              <a:solidFill>
                <a:srgbClr val="232333"/>
              </a:solidFill>
              <a:highlight>
                <a:srgbClr val="FFFFFF"/>
              </a:highlight>
            </a:endParaRPr>
          </a:p>
          <a:p>
            <a:endParaRPr sz="4000" b="1">
              <a:solidFill>
                <a:srgbClr val="232333"/>
              </a:solidFill>
              <a:highlight>
                <a:srgbClr val="FFFFFF"/>
              </a:highlight>
            </a:endParaRPr>
          </a:p>
          <a:p>
            <a:r>
              <a:rPr lang="en" sz="4000" b="1">
                <a:solidFill>
                  <a:srgbClr val="232333"/>
                </a:solidFill>
                <a:highlight>
                  <a:srgbClr val="FFFFFF"/>
                </a:highlight>
              </a:rPr>
              <a:t>Dothan Brook School</a:t>
            </a:r>
            <a:endParaRPr sz="4000" b="1">
              <a:solidFill>
                <a:srgbClr val="232333"/>
              </a:solidFill>
              <a:highlight>
                <a:srgbClr val="FFFFFF"/>
              </a:highlight>
            </a:endParaRPr>
          </a:p>
          <a:p>
            <a:r>
              <a:rPr lang="en" sz="4000" b="1">
                <a:solidFill>
                  <a:srgbClr val="232333"/>
                </a:solidFill>
                <a:highlight>
                  <a:srgbClr val="FFFFFF"/>
                </a:highlight>
              </a:rPr>
              <a:t>Otters</a:t>
            </a:r>
            <a:endParaRPr sz="4000" b="1">
              <a:solidFill>
                <a:srgbClr val="232333"/>
              </a:solidFill>
              <a:highlight>
                <a:srgbClr val="FFFFFF"/>
              </a:highlight>
            </a:endParaRPr>
          </a:p>
          <a:p>
            <a:endParaRPr sz="4000" b="1">
              <a:solidFill>
                <a:srgbClr val="232333"/>
              </a:solidFill>
              <a:highlight>
                <a:srgbClr val="FFFFFF"/>
              </a:highlight>
            </a:endParaRPr>
          </a:p>
        </p:txBody>
      </p:sp>
      <p:pic>
        <p:nvPicPr>
          <p:cNvPr id="61" name="Google Shape;61;p14"/>
          <p:cNvPicPr preferRelativeResize="0"/>
          <p:nvPr/>
        </p:nvPicPr>
        <p:blipFill>
          <a:blip r:embed="rId3">
            <a:alphaModFix/>
          </a:blip>
          <a:stretch>
            <a:fillRect/>
          </a:stretch>
        </p:blipFill>
        <p:spPr>
          <a:xfrm rot="136641">
            <a:off x="9337926" y="301023"/>
            <a:ext cx="1515476" cy="1384119"/>
          </a:xfrm>
          <a:prstGeom prst="rect">
            <a:avLst/>
          </a:prstGeom>
          <a:noFill/>
          <a:ln>
            <a:noFill/>
          </a:ln>
        </p:spPr>
      </p:pic>
      <p:sp>
        <p:nvSpPr>
          <p:cNvPr id="62" name="Google Shape;62;p14"/>
          <p:cNvSpPr txBox="1"/>
          <p:nvPr/>
        </p:nvSpPr>
        <p:spPr>
          <a:xfrm>
            <a:off x="1171567" y="1528767"/>
            <a:ext cx="10287200" cy="1563200"/>
          </a:xfrm>
          <a:prstGeom prst="rect">
            <a:avLst/>
          </a:prstGeom>
          <a:noFill/>
          <a:ln>
            <a:noFill/>
          </a:ln>
        </p:spPr>
        <p:txBody>
          <a:bodyPr spcFirstLastPara="1" wrap="square" lIns="121900" tIns="121900" rIns="121900" bIns="121900" anchor="t" anchorCtr="0">
            <a:noAutofit/>
          </a:bodyPr>
          <a:lstStyle/>
          <a:p>
            <a:pPr algn="ctr"/>
            <a:r>
              <a:rPr lang="en" sz="1867"/>
              <a:t>We are a pre-k through 5th grade school. We are currently teaching in-person all 5 days of the week. We’ve created staggered start times and dismissal times to reduce crowded hallways. There are dedicated recess spots for each pod. We have 8 outdoor classrooms. We dismiss one hour earlier than our regular dismissal time. </a:t>
            </a:r>
            <a:endParaRPr sz="1867"/>
          </a:p>
          <a:p>
            <a:endParaRPr sz="1867"/>
          </a:p>
        </p:txBody>
      </p:sp>
      <p:pic>
        <p:nvPicPr>
          <p:cNvPr id="63" name="Google Shape;63;p14"/>
          <p:cNvPicPr preferRelativeResize="0"/>
          <p:nvPr/>
        </p:nvPicPr>
        <p:blipFill>
          <a:blip r:embed="rId4">
            <a:alphaModFix/>
          </a:blip>
          <a:stretch>
            <a:fillRect/>
          </a:stretch>
        </p:blipFill>
        <p:spPr>
          <a:xfrm>
            <a:off x="288767" y="2948934"/>
            <a:ext cx="4094533" cy="2323133"/>
          </a:xfrm>
          <a:prstGeom prst="rect">
            <a:avLst/>
          </a:prstGeom>
          <a:noFill/>
          <a:ln>
            <a:noFill/>
          </a:ln>
        </p:spPr>
      </p:pic>
      <p:pic>
        <p:nvPicPr>
          <p:cNvPr id="64" name="Google Shape;64;p14"/>
          <p:cNvPicPr preferRelativeResize="0"/>
          <p:nvPr/>
        </p:nvPicPr>
        <p:blipFill>
          <a:blip r:embed="rId5">
            <a:alphaModFix/>
          </a:blip>
          <a:stretch>
            <a:fillRect/>
          </a:stretch>
        </p:blipFill>
        <p:spPr>
          <a:xfrm>
            <a:off x="4532374" y="3906801"/>
            <a:ext cx="3911935" cy="2471100"/>
          </a:xfrm>
          <a:prstGeom prst="rect">
            <a:avLst/>
          </a:prstGeom>
          <a:noFill/>
          <a:ln>
            <a:noFill/>
          </a:ln>
        </p:spPr>
      </p:pic>
      <p:pic>
        <p:nvPicPr>
          <p:cNvPr id="65" name="Google Shape;65;p14"/>
          <p:cNvPicPr preferRelativeResize="0"/>
          <p:nvPr/>
        </p:nvPicPr>
        <p:blipFill>
          <a:blip r:embed="rId6">
            <a:alphaModFix/>
          </a:blip>
          <a:stretch>
            <a:fillRect/>
          </a:stretch>
        </p:blipFill>
        <p:spPr>
          <a:xfrm>
            <a:off x="8593367" y="2948935"/>
            <a:ext cx="3004600" cy="2567567"/>
          </a:xfrm>
          <a:prstGeom prst="rect">
            <a:avLst/>
          </a:prstGeom>
          <a:noFill/>
          <a:ln>
            <a:noFill/>
          </a:ln>
        </p:spPr>
      </p:pic>
    </p:spTree>
    <p:extLst>
      <p:ext uri="{BB962C8B-B14F-4D97-AF65-F5344CB8AC3E}">
        <p14:creationId xmlns:p14="http://schemas.microsoft.com/office/powerpoint/2010/main" val="350706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15600" y="593367"/>
            <a:ext cx="11360800" cy="1564000"/>
          </a:xfrm>
          <a:prstGeom prst="rect">
            <a:avLst/>
          </a:prstGeom>
        </p:spPr>
        <p:txBody>
          <a:bodyPr spcFirstLastPara="1" wrap="square" lIns="121900" tIns="121900" rIns="121900" bIns="121900" anchor="t" anchorCtr="0">
            <a:noAutofit/>
          </a:bodyPr>
          <a:lstStyle/>
          <a:p>
            <a:r>
              <a:rPr lang="en"/>
              <a:t>Before we prepared for the children, we took time to prepare ourselves. </a:t>
            </a:r>
            <a:endParaRPr/>
          </a:p>
        </p:txBody>
      </p:sp>
      <p:sp>
        <p:nvSpPr>
          <p:cNvPr id="71" name="Google Shape;71;p1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72" name="Google Shape;72;p15"/>
          <p:cNvPicPr preferRelativeResize="0"/>
          <p:nvPr/>
        </p:nvPicPr>
        <p:blipFill>
          <a:blip r:embed="rId3">
            <a:alphaModFix/>
          </a:blip>
          <a:stretch>
            <a:fillRect/>
          </a:stretch>
        </p:blipFill>
        <p:spPr>
          <a:xfrm>
            <a:off x="971597" y="1891867"/>
            <a:ext cx="3087433" cy="4199967"/>
          </a:xfrm>
          <a:prstGeom prst="rect">
            <a:avLst/>
          </a:prstGeom>
          <a:noFill/>
          <a:ln>
            <a:noFill/>
          </a:ln>
        </p:spPr>
      </p:pic>
      <p:sp>
        <p:nvSpPr>
          <p:cNvPr id="73" name="Google Shape;73;p15"/>
          <p:cNvSpPr txBox="1"/>
          <p:nvPr/>
        </p:nvSpPr>
        <p:spPr>
          <a:xfrm>
            <a:off x="5043500" y="2221600"/>
            <a:ext cx="2471600" cy="2414800"/>
          </a:xfrm>
          <a:prstGeom prst="rect">
            <a:avLst/>
          </a:prstGeom>
          <a:noFill/>
          <a:ln>
            <a:noFill/>
          </a:ln>
        </p:spPr>
        <p:txBody>
          <a:bodyPr spcFirstLastPara="1" wrap="square" lIns="121900" tIns="121900" rIns="121900" bIns="121900" anchor="t" anchorCtr="0">
            <a:noAutofit/>
          </a:bodyPr>
          <a:lstStyle/>
          <a:p>
            <a:pPr algn="ctr"/>
            <a:r>
              <a:rPr lang="en" sz="1867"/>
              <a:t>We took our own best advice for our students and we slowed ourselves down before ramping back up for the school year. </a:t>
            </a:r>
            <a:endParaRPr sz="1867"/>
          </a:p>
        </p:txBody>
      </p:sp>
      <p:pic>
        <p:nvPicPr>
          <p:cNvPr id="74" name="Google Shape;74;p15"/>
          <p:cNvPicPr preferRelativeResize="0"/>
          <p:nvPr/>
        </p:nvPicPr>
        <p:blipFill>
          <a:blip r:embed="rId4">
            <a:alphaModFix/>
          </a:blip>
          <a:stretch>
            <a:fillRect/>
          </a:stretch>
        </p:blipFill>
        <p:spPr>
          <a:xfrm>
            <a:off x="7845067" y="2085567"/>
            <a:ext cx="3522099" cy="3812567"/>
          </a:xfrm>
          <a:prstGeom prst="rect">
            <a:avLst/>
          </a:prstGeom>
          <a:noFill/>
          <a:ln>
            <a:noFill/>
          </a:ln>
        </p:spPr>
      </p:pic>
      <p:sp>
        <p:nvSpPr>
          <p:cNvPr id="75" name="Google Shape;75;p15"/>
          <p:cNvSpPr txBox="1"/>
          <p:nvPr/>
        </p:nvSpPr>
        <p:spPr>
          <a:xfrm>
            <a:off x="4486300" y="5020233"/>
            <a:ext cx="3843200" cy="1071600"/>
          </a:xfrm>
          <a:prstGeom prst="rect">
            <a:avLst/>
          </a:prstGeom>
          <a:noFill/>
          <a:ln>
            <a:noFill/>
          </a:ln>
        </p:spPr>
        <p:txBody>
          <a:bodyPr spcFirstLastPara="1" wrap="square" lIns="121900" tIns="121900" rIns="121900" bIns="121900" anchor="t" anchorCtr="0">
            <a:noAutofit/>
          </a:bodyPr>
          <a:lstStyle/>
          <a:p>
            <a:pPr algn="ctr"/>
            <a:r>
              <a:rPr lang="en" sz="1867"/>
              <a:t>All meetings started with a chance to check-in and share hopes, fears, and concerns. </a:t>
            </a:r>
            <a:endParaRPr sz="1867"/>
          </a:p>
        </p:txBody>
      </p:sp>
    </p:spTree>
    <p:extLst>
      <p:ext uri="{BB962C8B-B14F-4D97-AF65-F5344CB8AC3E}">
        <p14:creationId xmlns:p14="http://schemas.microsoft.com/office/powerpoint/2010/main" val="123209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01267" y="621933"/>
            <a:ext cx="11360800" cy="763600"/>
          </a:xfrm>
          <a:prstGeom prst="rect">
            <a:avLst/>
          </a:prstGeom>
        </p:spPr>
        <p:txBody>
          <a:bodyPr spcFirstLastPara="1" wrap="square" lIns="121900" tIns="121900" rIns="121900" bIns="121900" anchor="t" anchorCtr="0">
            <a:noAutofit/>
          </a:bodyPr>
          <a:lstStyle/>
          <a:p>
            <a:pPr>
              <a:buSzPts val="1100"/>
            </a:pPr>
            <a:r>
              <a:rPr lang="en" sz="5600" u="sng"/>
              <a:t>How we prepared for Covid-19:</a:t>
            </a:r>
            <a:endParaRPr/>
          </a:p>
        </p:txBody>
      </p:sp>
      <p:sp>
        <p:nvSpPr>
          <p:cNvPr id="81" name="Google Shape;81;p1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
              <a:t>Summer team meetings: </a:t>
            </a:r>
            <a:endParaRPr/>
          </a:p>
          <a:p>
            <a:pPr>
              <a:spcBef>
                <a:spcPts val="2133"/>
              </a:spcBef>
            </a:pPr>
            <a:r>
              <a:rPr lang="en"/>
              <a:t>Universal - Videos and slideshows for all the new expectations </a:t>
            </a:r>
            <a:endParaRPr/>
          </a:p>
          <a:p>
            <a:r>
              <a:rPr lang="en"/>
              <a:t>Targeted - Processes and locations for new Check-In + Breaks </a:t>
            </a:r>
            <a:endParaRPr/>
          </a:p>
          <a:p>
            <a:r>
              <a:rPr lang="en"/>
              <a:t>Intensive - Behavior Support Plans with renewed focus on de-escalation strategies </a:t>
            </a:r>
            <a:endParaRPr/>
          </a:p>
          <a:p>
            <a:r>
              <a:rPr lang="en"/>
              <a:t>Logistics - TONS and TONS of safety planning, visual supports, and organizational feats</a:t>
            </a:r>
            <a:endParaRPr/>
          </a:p>
          <a:p>
            <a:r>
              <a:rPr lang="en"/>
              <a:t>Crisis Team - Additional de-escalation training and LOTS of Rule 4500 review and discussion </a:t>
            </a:r>
            <a:endParaRPr/>
          </a:p>
        </p:txBody>
      </p:sp>
    </p:spTree>
    <p:extLst>
      <p:ext uri="{BB962C8B-B14F-4D97-AF65-F5344CB8AC3E}">
        <p14:creationId xmlns:p14="http://schemas.microsoft.com/office/powerpoint/2010/main" val="246678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pPr>
              <a:buSzPts val="1100"/>
            </a:pPr>
            <a:r>
              <a:rPr lang="en" sz="4800" u="sng"/>
              <a:t>Supports and ideas we put into place:</a:t>
            </a:r>
            <a:endParaRPr sz="3067"/>
          </a:p>
        </p:txBody>
      </p:sp>
      <p:sp>
        <p:nvSpPr>
          <p:cNvPr id="87" name="Google Shape;87;p1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buNone/>
            </a:pPr>
            <a:r>
              <a:rPr lang="en"/>
              <a:t>SPACE: </a:t>
            </a:r>
            <a:endParaRPr/>
          </a:p>
          <a:p>
            <a:pPr marL="0" indent="0">
              <a:spcBef>
                <a:spcPts val="2133"/>
              </a:spcBef>
              <a:buNone/>
            </a:pPr>
            <a:endParaRPr/>
          </a:p>
          <a:p>
            <a:pPr marL="0" indent="0">
              <a:spcBef>
                <a:spcPts val="2133"/>
              </a:spcBef>
              <a:buNone/>
            </a:pPr>
            <a:endParaRPr/>
          </a:p>
          <a:p>
            <a:pPr marL="0" indent="0">
              <a:spcBef>
                <a:spcPts val="2133"/>
              </a:spcBef>
              <a:buNone/>
            </a:pPr>
            <a:endParaRPr/>
          </a:p>
          <a:p>
            <a:pPr marL="0" indent="0">
              <a:spcBef>
                <a:spcPts val="2133"/>
              </a:spcBef>
              <a:buNone/>
            </a:pPr>
            <a:r>
              <a:rPr lang="en"/>
              <a:t>PORTABLE POSITIVE REWARDS (and data):</a:t>
            </a:r>
            <a:endParaRPr/>
          </a:p>
          <a:p>
            <a:pPr marL="0" indent="0">
              <a:spcBef>
                <a:spcPts val="2133"/>
              </a:spcBef>
              <a:spcAft>
                <a:spcPts val="2133"/>
              </a:spcAft>
              <a:buNone/>
            </a:pPr>
            <a:endParaRPr/>
          </a:p>
        </p:txBody>
      </p:sp>
      <p:pic>
        <p:nvPicPr>
          <p:cNvPr id="88" name="Google Shape;88;p17"/>
          <p:cNvPicPr preferRelativeResize="0"/>
          <p:nvPr/>
        </p:nvPicPr>
        <p:blipFill>
          <a:blip r:embed="rId3">
            <a:alphaModFix/>
          </a:blip>
          <a:stretch>
            <a:fillRect/>
          </a:stretch>
        </p:blipFill>
        <p:spPr>
          <a:xfrm>
            <a:off x="574434" y="4725009"/>
            <a:ext cx="3895767" cy="1741857"/>
          </a:xfrm>
          <a:prstGeom prst="rect">
            <a:avLst/>
          </a:prstGeom>
          <a:noFill/>
          <a:ln>
            <a:noFill/>
          </a:ln>
        </p:spPr>
      </p:pic>
      <p:pic>
        <p:nvPicPr>
          <p:cNvPr id="89" name="Google Shape;89;p17">
            <a:hlinkClick r:id="rId4"/>
          </p:cNvPr>
          <p:cNvPicPr preferRelativeResize="0"/>
          <p:nvPr/>
        </p:nvPicPr>
        <p:blipFill>
          <a:blip r:embed="rId5">
            <a:alphaModFix/>
          </a:blip>
          <a:stretch>
            <a:fillRect/>
          </a:stretch>
        </p:blipFill>
        <p:spPr>
          <a:xfrm>
            <a:off x="7692134" y="2422468"/>
            <a:ext cx="3190233" cy="4121233"/>
          </a:xfrm>
          <a:prstGeom prst="rect">
            <a:avLst/>
          </a:prstGeom>
          <a:noFill/>
          <a:ln>
            <a:noFill/>
          </a:ln>
        </p:spPr>
      </p:pic>
      <p:sp>
        <p:nvSpPr>
          <p:cNvPr id="90" name="Google Shape;90;p17"/>
          <p:cNvSpPr txBox="1"/>
          <p:nvPr/>
        </p:nvSpPr>
        <p:spPr>
          <a:xfrm>
            <a:off x="7751251" y="1771667"/>
            <a:ext cx="3072000" cy="5364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buClr>
                <a:schemeClr val="dk1"/>
              </a:buClr>
              <a:buSzPts val="1100"/>
            </a:pPr>
            <a:r>
              <a:rPr lang="en" sz="2400">
                <a:solidFill>
                  <a:schemeClr val="dk2"/>
                </a:solidFill>
              </a:rPr>
              <a:t>REVISED BSPs: </a:t>
            </a:r>
            <a:endParaRPr sz="1867"/>
          </a:p>
        </p:txBody>
      </p:sp>
      <p:pic>
        <p:nvPicPr>
          <p:cNvPr id="91" name="Google Shape;91;p17"/>
          <p:cNvPicPr preferRelativeResize="0"/>
          <p:nvPr/>
        </p:nvPicPr>
        <p:blipFill>
          <a:blip r:embed="rId6">
            <a:alphaModFix/>
          </a:blip>
          <a:stretch>
            <a:fillRect/>
          </a:stretch>
        </p:blipFill>
        <p:spPr>
          <a:xfrm>
            <a:off x="4821234" y="2112101"/>
            <a:ext cx="2139879" cy="1845300"/>
          </a:xfrm>
          <a:prstGeom prst="rect">
            <a:avLst/>
          </a:prstGeom>
          <a:noFill/>
          <a:ln>
            <a:noFill/>
          </a:ln>
        </p:spPr>
      </p:pic>
      <p:pic>
        <p:nvPicPr>
          <p:cNvPr id="92" name="Google Shape;92;p17"/>
          <p:cNvPicPr preferRelativeResize="0"/>
          <p:nvPr/>
        </p:nvPicPr>
        <p:blipFill>
          <a:blip r:embed="rId7">
            <a:alphaModFix/>
          </a:blip>
          <a:stretch>
            <a:fillRect/>
          </a:stretch>
        </p:blipFill>
        <p:spPr>
          <a:xfrm>
            <a:off x="2054934" y="2134688"/>
            <a:ext cx="2620733" cy="1845313"/>
          </a:xfrm>
          <a:prstGeom prst="rect">
            <a:avLst/>
          </a:prstGeom>
          <a:noFill/>
          <a:ln>
            <a:noFill/>
          </a:ln>
        </p:spPr>
      </p:pic>
      <p:pic>
        <p:nvPicPr>
          <p:cNvPr id="93" name="Google Shape;93;p17"/>
          <p:cNvPicPr preferRelativeResize="0"/>
          <p:nvPr/>
        </p:nvPicPr>
        <p:blipFill>
          <a:blip r:embed="rId8">
            <a:alphaModFix/>
          </a:blip>
          <a:stretch>
            <a:fillRect/>
          </a:stretch>
        </p:blipFill>
        <p:spPr>
          <a:xfrm>
            <a:off x="117850" y="2215533"/>
            <a:ext cx="1791517" cy="1741867"/>
          </a:xfrm>
          <a:prstGeom prst="rect">
            <a:avLst/>
          </a:prstGeom>
          <a:noFill/>
          <a:ln>
            <a:noFill/>
          </a:ln>
        </p:spPr>
      </p:pic>
    </p:spTree>
    <p:extLst>
      <p:ext uri="{BB962C8B-B14F-4D97-AF65-F5344CB8AC3E}">
        <p14:creationId xmlns:p14="http://schemas.microsoft.com/office/powerpoint/2010/main" val="408744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58433" y="593367"/>
            <a:ext cx="11360800" cy="763600"/>
          </a:xfrm>
          <a:prstGeom prst="rect">
            <a:avLst/>
          </a:prstGeom>
        </p:spPr>
        <p:txBody>
          <a:bodyPr spcFirstLastPara="1" wrap="square" lIns="121900" tIns="121900" rIns="121900" bIns="121900" anchor="t" anchorCtr="0">
            <a:noAutofit/>
          </a:bodyPr>
          <a:lstStyle/>
          <a:p>
            <a:pPr>
              <a:buSzPts val="1100"/>
            </a:pPr>
            <a:r>
              <a:rPr lang="en" sz="5867"/>
              <a:t> </a:t>
            </a:r>
            <a:r>
              <a:rPr lang="en" sz="5600" u="sng"/>
              <a:t>What we’ve learned:</a:t>
            </a:r>
            <a:endParaRPr/>
          </a:p>
        </p:txBody>
      </p:sp>
      <p:sp>
        <p:nvSpPr>
          <p:cNvPr id="99" name="Google Shape;99;p18"/>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100" name="Google Shape;100;p18"/>
          <p:cNvPicPr preferRelativeResize="0"/>
          <p:nvPr/>
        </p:nvPicPr>
        <p:blipFill>
          <a:blip r:embed="rId3">
            <a:alphaModFix/>
          </a:blip>
          <a:stretch>
            <a:fillRect/>
          </a:stretch>
        </p:blipFill>
        <p:spPr>
          <a:xfrm>
            <a:off x="415593" y="1536634"/>
            <a:ext cx="2432465" cy="3243268"/>
          </a:xfrm>
          <a:prstGeom prst="rect">
            <a:avLst/>
          </a:prstGeom>
          <a:noFill/>
          <a:ln>
            <a:noFill/>
          </a:ln>
        </p:spPr>
      </p:pic>
      <p:pic>
        <p:nvPicPr>
          <p:cNvPr id="101" name="Google Shape;101;p18"/>
          <p:cNvPicPr preferRelativeResize="0"/>
          <p:nvPr/>
        </p:nvPicPr>
        <p:blipFill>
          <a:blip r:embed="rId4">
            <a:alphaModFix/>
          </a:blip>
          <a:stretch>
            <a:fillRect/>
          </a:stretch>
        </p:blipFill>
        <p:spPr>
          <a:xfrm>
            <a:off x="5921317" y="4557733"/>
            <a:ext cx="1476368" cy="1968496"/>
          </a:xfrm>
          <a:prstGeom prst="rect">
            <a:avLst/>
          </a:prstGeom>
          <a:noFill/>
          <a:ln>
            <a:noFill/>
          </a:ln>
        </p:spPr>
      </p:pic>
      <p:pic>
        <p:nvPicPr>
          <p:cNvPr id="102" name="Google Shape;102;p18"/>
          <p:cNvPicPr preferRelativeResize="0"/>
          <p:nvPr/>
        </p:nvPicPr>
        <p:blipFill>
          <a:blip r:embed="rId5">
            <a:alphaModFix/>
          </a:blip>
          <a:stretch>
            <a:fillRect/>
          </a:stretch>
        </p:blipFill>
        <p:spPr>
          <a:xfrm>
            <a:off x="7743727" y="114301"/>
            <a:ext cx="2946800" cy="3929068"/>
          </a:xfrm>
          <a:prstGeom prst="rect">
            <a:avLst/>
          </a:prstGeom>
          <a:noFill/>
          <a:ln>
            <a:noFill/>
          </a:ln>
        </p:spPr>
      </p:pic>
      <p:pic>
        <p:nvPicPr>
          <p:cNvPr id="103" name="Google Shape;103;p18"/>
          <p:cNvPicPr preferRelativeResize="0"/>
          <p:nvPr/>
        </p:nvPicPr>
        <p:blipFill>
          <a:blip r:embed="rId6">
            <a:alphaModFix/>
          </a:blip>
          <a:stretch>
            <a:fillRect/>
          </a:stretch>
        </p:blipFill>
        <p:spPr>
          <a:xfrm>
            <a:off x="4365433" y="1716984"/>
            <a:ext cx="2946800" cy="2403728"/>
          </a:xfrm>
          <a:prstGeom prst="rect">
            <a:avLst/>
          </a:prstGeom>
          <a:noFill/>
          <a:ln>
            <a:noFill/>
          </a:ln>
        </p:spPr>
      </p:pic>
      <p:pic>
        <p:nvPicPr>
          <p:cNvPr id="104" name="Google Shape;104;p18"/>
          <p:cNvPicPr preferRelativeResize="0"/>
          <p:nvPr/>
        </p:nvPicPr>
        <p:blipFill>
          <a:blip r:embed="rId7">
            <a:alphaModFix/>
          </a:blip>
          <a:stretch>
            <a:fillRect/>
          </a:stretch>
        </p:blipFill>
        <p:spPr>
          <a:xfrm>
            <a:off x="8058029" y="4157667"/>
            <a:ext cx="2946800" cy="2361159"/>
          </a:xfrm>
          <a:prstGeom prst="rect">
            <a:avLst/>
          </a:prstGeom>
          <a:noFill/>
          <a:ln>
            <a:noFill/>
          </a:ln>
        </p:spPr>
      </p:pic>
      <p:pic>
        <p:nvPicPr>
          <p:cNvPr id="105" name="Google Shape;105;p18"/>
          <p:cNvPicPr preferRelativeResize="0"/>
          <p:nvPr/>
        </p:nvPicPr>
        <p:blipFill>
          <a:blip r:embed="rId8">
            <a:alphaModFix/>
          </a:blip>
          <a:stretch>
            <a:fillRect/>
          </a:stretch>
        </p:blipFill>
        <p:spPr>
          <a:xfrm>
            <a:off x="2328434" y="4480729"/>
            <a:ext cx="2503900" cy="1968500"/>
          </a:xfrm>
          <a:prstGeom prst="rect">
            <a:avLst/>
          </a:prstGeom>
          <a:noFill/>
          <a:ln>
            <a:noFill/>
          </a:ln>
        </p:spPr>
      </p:pic>
      <p:sp>
        <p:nvSpPr>
          <p:cNvPr id="106" name="Google Shape;106;p18"/>
          <p:cNvSpPr txBox="1"/>
          <p:nvPr/>
        </p:nvSpPr>
        <p:spPr>
          <a:xfrm>
            <a:off x="3028967" y="1943100"/>
            <a:ext cx="1028800" cy="2177600"/>
          </a:xfrm>
          <a:prstGeom prst="rect">
            <a:avLst/>
          </a:prstGeom>
          <a:noFill/>
          <a:ln>
            <a:noFill/>
          </a:ln>
        </p:spPr>
        <p:txBody>
          <a:bodyPr spcFirstLastPara="1" wrap="square" lIns="121900" tIns="121900" rIns="121900" bIns="121900" anchor="t" anchorCtr="0">
            <a:noAutofit/>
          </a:bodyPr>
          <a:lstStyle/>
          <a:p>
            <a:r>
              <a:rPr lang="en" sz="1867"/>
              <a:t>Being outside really helps. The big space </a:t>
            </a:r>
            <a:endParaRPr sz="1867"/>
          </a:p>
        </p:txBody>
      </p:sp>
      <p:sp>
        <p:nvSpPr>
          <p:cNvPr id="107" name="Google Shape;107;p18"/>
          <p:cNvSpPr txBox="1"/>
          <p:nvPr/>
        </p:nvSpPr>
        <p:spPr>
          <a:xfrm>
            <a:off x="3028967" y="3971933"/>
            <a:ext cx="5029200" cy="585600"/>
          </a:xfrm>
          <a:prstGeom prst="rect">
            <a:avLst/>
          </a:prstGeom>
          <a:noFill/>
          <a:ln>
            <a:noFill/>
          </a:ln>
        </p:spPr>
        <p:txBody>
          <a:bodyPr spcFirstLastPara="1" wrap="square" lIns="121900" tIns="121900" rIns="121900" bIns="121900" anchor="t" anchorCtr="0">
            <a:noAutofit/>
          </a:bodyPr>
          <a:lstStyle/>
          <a:p>
            <a:r>
              <a:rPr lang="en" sz="1867"/>
              <a:t>helps to promote a sense of calm adventure. </a:t>
            </a:r>
            <a:endParaRPr sz="1867"/>
          </a:p>
        </p:txBody>
      </p:sp>
    </p:spTree>
    <p:extLst>
      <p:ext uri="{BB962C8B-B14F-4D97-AF65-F5344CB8AC3E}">
        <p14:creationId xmlns:p14="http://schemas.microsoft.com/office/powerpoint/2010/main" val="426725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Reviewing data and being flexible has been key: </a:t>
            </a:r>
            <a:endParaRPr/>
          </a:p>
        </p:txBody>
      </p:sp>
      <p:sp>
        <p:nvSpPr>
          <p:cNvPr id="113" name="Google Shape;113;p1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114" name="Google Shape;114;p19"/>
          <p:cNvPicPr preferRelativeResize="0"/>
          <p:nvPr/>
        </p:nvPicPr>
        <p:blipFill>
          <a:blip r:embed="rId3">
            <a:alphaModFix/>
          </a:blip>
          <a:stretch>
            <a:fillRect/>
          </a:stretch>
        </p:blipFill>
        <p:spPr>
          <a:xfrm>
            <a:off x="415617" y="1536632"/>
            <a:ext cx="3896049" cy="4555200"/>
          </a:xfrm>
          <a:prstGeom prst="rect">
            <a:avLst/>
          </a:prstGeom>
          <a:noFill/>
          <a:ln>
            <a:noFill/>
          </a:ln>
        </p:spPr>
      </p:pic>
      <p:sp>
        <p:nvSpPr>
          <p:cNvPr id="115" name="Google Shape;115;p19"/>
          <p:cNvSpPr/>
          <p:nvPr/>
        </p:nvSpPr>
        <p:spPr>
          <a:xfrm>
            <a:off x="4857767" y="3057533"/>
            <a:ext cx="3503600" cy="1485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b="1"/>
              <a:t>Changes in:</a:t>
            </a:r>
            <a:r>
              <a:rPr lang="en" sz="1867"/>
              <a:t> </a:t>
            </a:r>
            <a:endParaRPr sz="1867"/>
          </a:p>
        </p:txBody>
      </p:sp>
      <p:pic>
        <p:nvPicPr>
          <p:cNvPr id="116" name="Google Shape;116;p19"/>
          <p:cNvPicPr preferRelativeResize="0"/>
          <p:nvPr/>
        </p:nvPicPr>
        <p:blipFill>
          <a:blip r:embed="rId4">
            <a:alphaModFix/>
          </a:blip>
          <a:stretch>
            <a:fillRect/>
          </a:stretch>
        </p:blipFill>
        <p:spPr>
          <a:xfrm>
            <a:off x="9201152" y="4225933"/>
            <a:ext cx="1345433" cy="1793875"/>
          </a:xfrm>
          <a:prstGeom prst="rect">
            <a:avLst/>
          </a:prstGeom>
          <a:noFill/>
          <a:ln>
            <a:noFill/>
          </a:ln>
        </p:spPr>
      </p:pic>
      <p:pic>
        <p:nvPicPr>
          <p:cNvPr id="117" name="Google Shape;117;p19"/>
          <p:cNvPicPr preferRelativeResize="0"/>
          <p:nvPr/>
        </p:nvPicPr>
        <p:blipFill>
          <a:blip r:embed="rId5">
            <a:alphaModFix/>
          </a:blip>
          <a:stretch>
            <a:fillRect/>
          </a:stretch>
        </p:blipFill>
        <p:spPr>
          <a:xfrm>
            <a:off x="8953234" y="1682734"/>
            <a:ext cx="1345433" cy="2402645"/>
          </a:xfrm>
          <a:prstGeom prst="rect">
            <a:avLst/>
          </a:prstGeom>
          <a:noFill/>
          <a:ln>
            <a:noFill/>
          </a:ln>
        </p:spPr>
      </p:pic>
      <p:sp>
        <p:nvSpPr>
          <p:cNvPr id="118" name="Google Shape;118;p19"/>
          <p:cNvSpPr txBox="1"/>
          <p:nvPr/>
        </p:nvSpPr>
        <p:spPr>
          <a:xfrm>
            <a:off x="9325084" y="4729167"/>
            <a:ext cx="1097600" cy="328400"/>
          </a:xfrm>
          <a:prstGeom prst="rect">
            <a:avLst/>
          </a:prstGeom>
          <a:solidFill>
            <a:srgbClr val="FFFFFF"/>
          </a:solidFill>
          <a:ln>
            <a:noFill/>
          </a:ln>
        </p:spPr>
        <p:txBody>
          <a:bodyPr spcFirstLastPara="1" wrap="square" lIns="121900" tIns="121900" rIns="121900" bIns="121900" anchor="t" anchorCtr="0">
            <a:noAutofit/>
          </a:bodyPr>
          <a:lstStyle/>
          <a:p>
            <a:r>
              <a:rPr lang="en" sz="2000" b="1"/>
              <a:t>BSP</a:t>
            </a:r>
            <a:endParaRPr sz="2000" b="1"/>
          </a:p>
        </p:txBody>
      </p:sp>
    </p:spTree>
    <p:extLst>
      <p:ext uri="{BB962C8B-B14F-4D97-AF65-F5344CB8AC3E}">
        <p14:creationId xmlns:p14="http://schemas.microsoft.com/office/powerpoint/2010/main" val="43687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sz="3200"/>
              <a:t>During a crisis, teamwork and collaboration has been critical:</a:t>
            </a:r>
            <a:r>
              <a:rPr lang="en"/>
              <a:t> </a:t>
            </a:r>
            <a:endParaRPr/>
          </a:p>
        </p:txBody>
      </p:sp>
      <p:sp>
        <p:nvSpPr>
          <p:cNvPr id="124" name="Google Shape;124;p20"/>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125" name="Google Shape;125;p20"/>
          <p:cNvPicPr preferRelativeResize="0"/>
          <p:nvPr/>
        </p:nvPicPr>
        <p:blipFill>
          <a:blip r:embed="rId3">
            <a:alphaModFix/>
          </a:blip>
          <a:stretch>
            <a:fillRect/>
          </a:stretch>
        </p:blipFill>
        <p:spPr>
          <a:xfrm>
            <a:off x="4622334" y="1997465"/>
            <a:ext cx="2696207" cy="3474635"/>
          </a:xfrm>
          <a:prstGeom prst="rect">
            <a:avLst/>
          </a:prstGeom>
          <a:noFill/>
          <a:ln>
            <a:noFill/>
          </a:ln>
        </p:spPr>
      </p:pic>
      <p:pic>
        <p:nvPicPr>
          <p:cNvPr id="126" name="Google Shape;126;p20"/>
          <p:cNvPicPr preferRelativeResize="0"/>
          <p:nvPr/>
        </p:nvPicPr>
        <p:blipFill>
          <a:blip r:embed="rId4">
            <a:alphaModFix/>
          </a:blip>
          <a:stretch>
            <a:fillRect/>
          </a:stretch>
        </p:blipFill>
        <p:spPr>
          <a:xfrm>
            <a:off x="8246650" y="1997468"/>
            <a:ext cx="2944749" cy="3474633"/>
          </a:xfrm>
          <a:prstGeom prst="rect">
            <a:avLst/>
          </a:prstGeom>
          <a:noFill/>
          <a:ln>
            <a:noFill/>
          </a:ln>
        </p:spPr>
      </p:pic>
      <p:pic>
        <p:nvPicPr>
          <p:cNvPr id="127" name="Google Shape;127;p20"/>
          <p:cNvPicPr preferRelativeResize="0"/>
          <p:nvPr/>
        </p:nvPicPr>
        <p:blipFill>
          <a:blip r:embed="rId5">
            <a:alphaModFix/>
          </a:blip>
          <a:stretch>
            <a:fillRect/>
          </a:stretch>
        </p:blipFill>
        <p:spPr>
          <a:xfrm>
            <a:off x="874700" y="2295500"/>
            <a:ext cx="2819533" cy="3176600"/>
          </a:xfrm>
          <a:prstGeom prst="rect">
            <a:avLst/>
          </a:prstGeom>
          <a:noFill/>
          <a:ln>
            <a:noFill/>
          </a:ln>
        </p:spPr>
      </p:pic>
    </p:spTree>
    <p:extLst>
      <p:ext uri="{BB962C8B-B14F-4D97-AF65-F5344CB8AC3E}">
        <p14:creationId xmlns:p14="http://schemas.microsoft.com/office/powerpoint/2010/main" val="173734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4024-F3B1-2E47-92A5-F2A628459940}"/>
              </a:ext>
            </a:extLst>
          </p:cNvPr>
          <p:cNvSpPr>
            <a:spLocks noGrp="1"/>
          </p:cNvSpPr>
          <p:nvPr>
            <p:ph type="title"/>
          </p:nvPr>
        </p:nvSpPr>
        <p:spPr/>
        <p:txBody>
          <a:bodyPr/>
          <a:lstStyle/>
          <a:p>
            <a:r>
              <a:rPr lang="en-US" dirty="0"/>
              <a:t>Agenda </a:t>
            </a:r>
            <a:br>
              <a:rPr lang="en-US" dirty="0"/>
            </a:br>
            <a:endParaRPr lang="en-US" dirty="0"/>
          </a:p>
        </p:txBody>
      </p:sp>
      <p:sp>
        <p:nvSpPr>
          <p:cNvPr id="3" name="Text Placeholder 2">
            <a:extLst>
              <a:ext uri="{FF2B5EF4-FFF2-40B4-BE49-F238E27FC236}">
                <a16:creationId xmlns:a16="http://schemas.microsoft.com/office/drawing/2014/main" id="{A6782A7A-1154-034C-A97C-1E81573F3212}"/>
              </a:ext>
            </a:extLst>
          </p:cNvPr>
          <p:cNvSpPr>
            <a:spLocks noGrp="1"/>
          </p:cNvSpPr>
          <p:nvPr>
            <p:ph type="body" idx="1"/>
          </p:nvPr>
        </p:nvSpPr>
        <p:spPr/>
        <p:txBody>
          <a:bodyPr/>
          <a:lstStyle/>
          <a:p>
            <a:pPr marL="114300" indent="0">
              <a:buNone/>
            </a:pPr>
            <a:r>
              <a:rPr lang="en-US" dirty="0"/>
              <a:t>Educating Our Vulnerable and Behaviorally Challenged Learners</a:t>
            </a:r>
          </a:p>
          <a:p>
            <a:endParaRPr lang="en-US" dirty="0"/>
          </a:p>
          <a:p>
            <a:r>
              <a:rPr lang="en-US" dirty="0"/>
              <a:t>How Vermont Schools Prepared For The Return to School.</a:t>
            </a:r>
          </a:p>
          <a:p>
            <a:r>
              <a:rPr lang="en-US" dirty="0"/>
              <a:t>What Does It look Like </a:t>
            </a:r>
          </a:p>
          <a:p>
            <a:r>
              <a:rPr lang="en-US" dirty="0"/>
              <a:t>What have we Learned </a:t>
            </a:r>
          </a:p>
          <a:p>
            <a:pPr marL="114300" indent="0">
              <a:buNone/>
            </a:pPr>
            <a:endParaRPr lang="en-US" dirty="0"/>
          </a:p>
          <a:p>
            <a:pPr marL="114300" indent="0">
              <a:buNone/>
            </a:pPr>
            <a:r>
              <a:rPr lang="en-US" dirty="0"/>
              <a:t>Breakout or small group discussion. Tracy Harris for the AOE  will join us to answer questions about VT Rule 4500 in the </a:t>
            </a:r>
            <a:r>
              <a:rPr lang="en-US" dirty="0" err="1"/>
              <a:t>Covid</a:t>
            </a:r>
            <a:r>
              <a:rPr lang="en-US" dirty="0"/>
              <a:t> 19 environment.    </a:t>
            </a:r>
          </a:p>
        </p:txBody>
      </p:sp>
    </p:spTree>
    <p:extLst>
      <p:ext uri="{BB962C8B-B14F-4D97-AF65-F5344CB8AC3E}">
        <p14:creationId xmlns:p14="http://schemas.microsoft.com/office/powerpoint/2010/main" val="3734934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Rule 4500 changes and understanding: </a:t>
            </a:r>
            <a:endParaRPr/>
          </a:p>
        </p:txBody>
      </p:sp>
      <p:sp>
        <p:nvSpPr>
          <p:cNvPr id="133" name="Google Shape;133;p21"/>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134" name="Google Shape;134;p21"/>
          <p:cNvPicPr preferRelativeResize="0"/>
          <p:nvPr/>
        </p:nvPicPr>
        <p:blipFill>
          <a:blip r:embed="rId3">
            <a:alphaModFix/>
          </a:blip>
          <a:stretch>
            <a:fillRect/>
          </a:stretch>
        </p:blipFill>
        <p:spPr>
          <a:xfrm>
            <a:off x="1453000" y="2581100"/>
            <a:ext cx="9005433" cy="3282133"/>
          </a:xfrm>
          <a:prstGeom prst="rect">
            <a:avLst/>
          </a:prstGeom>
          <a:noFill/>
          <a:ln>
            <a:noFill/>
          </a:ln>
        </p:spPr>
      </p:pic>
      <p:sp>
        <p:nvSpPr>
          <p:cNvPr id="135" name="Google Shape;135;p21"/>
          <p:cNvSpPr/>
          <p:nvPr/>
        </p:nvSpPr>
        <p:spPr>
          <a:xfrm>
            <a:off x="9790100" y="1560167"/>
            <a:ext cx="2028800" cy="1886400"/>
          </a:xfrm>
          <a:prstGeom prst="cloudCallout">
            <a:avLst>
              <a:gd name="adj1" fmla="val -33958"/>
              <a:gd name="adj2" fmla="val 7860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Tagging out and staying safe! </a:t>
            </a:r>
            <a:endParaRPr sz="1867"/>
          </a:p>
        </p:txBody>
      </p:sp>
      <p:sp>
        <p:nvSpPr>
          <p:cNvPr id="136" name="Google Shape;136;p21"/>
          <p:cNvSpPr/>
          <p:nvPr/>
        </p:nvSpPr>
        <p:spPr>
          <a:xfrm>
            <a:off x="7286635" y="1356967"/>
            <a:ext cx="2421200" cy="2164000"/>
          </a:xfrm>
          <a:prstGeom prst="cloudCallout">
            <a:avLst>
              <a:gd name="adj1" fmla="val -51017"/>
              <a:gd name="adj2" fmla="val 74652"/>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What additional cleaning protocols are necessary? </a:t>
            </a:r>
            <a:endParaRPr sz="1867"/>
          </a:p>
        </p:txBody>
      </p:sp>
      <p:sp>
        <p:nvSpPr>
          <p:cNvPr id="137" name="Google Shape;137;p21"/>
          <p:cNvSpPr/>
          <p:nvPr/>
        </p:nvSpPr>
        <p:spPr>
          <a:xfrm>
            <a:off x="5376033" y="1560167"/>
            <a:ext cx="2028800" cy="1886400"/>
          </a:xfrm>
          <a:prstGeom prst="cloudCallout">
            <a:avLst>
              <a:gd name="adj1" fmla="val -5123"/>
              <a:gd name="adj2" fmla="val 80879"/>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What does this mean for outdoor safety? </a:t>
            </a:r>
            <a:endParaRPr sz="1867"/>
          </a:p>
        </p:txBody>
      </p:sp>
      <p:sp>
        <p:nvSpPr>
          <p:cNvPr id="138" name="Google Shape;138;p21"/>
          <p:cNvSpPr/>
          <p:nvPr/>
        </p:nvSpPr>
        <p:spPr>
          <a:xfrm>
            <a:off x="3241667" y="1763367"/>
            <a:ext cx="2028800" cy="1886400"/>
          </a:xfrm>
          <a:prstGeom prst="cloudCallout">
            <a:avLst>
              <a:gd name="adj1" fmla="val -22457"/>
              <a:gd name="adj2" fmla="val 73894"/>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What about additional PPE?</a:t>
            </a:r>
            <a:endParaRPr sz="1867"/>
          </a:p>
        </p:txBody>
      </p:sp>
      <p:sp>
        <p:nvSpPr>
          <p:cNvPr id="139" name="Google Shape;139;p21"/>
          <p:cNvSpPr/>
          <p:nvPr/>
        </p:nvSpPr>
        <p:spPr>
          <a:xfrm>
            <a:off x="758800" y="1560167"/>
            <a:ext cx="2028800" cy="1886400"/>
          </a:xfrm>
          <a:prstGeom prst="cloudCallout">
            <a:avLst>
              <a:gd name="adj1" fmla="val 29502"/>
              <a:gd name="adj2" fmla="val 80123"/>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How does this change things? </a:t>
            </a:r>
            <a:endParaRPr sz="1867"/>
          </a:p>
        </p:txBody>
      </p:sp>
    </p:spTree>
    <p:extLst>
      <p:ext uri="{BB962C8B-B14F-4D97-AF65-F5344CB8AC3E}">
        <p14:creationId xmlns:p14="http://schemas.microsoft.com/office/powerpoint/2010/main" val="233646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Crisis became opportunity for us… </a:t>
            </a:r>
            <a:endParaRPr/>
          </a:p>
        </p:txBody>
      </p:sp>
      <p:sp>
        <p:nvSpPr>
          <p:cNvPr id="145" name="Google Shape;145;p22"/>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Autofit/>
          </a:bodyPr>
          <a:lstStyle/>
          <a:p>
            <a:pPr marL="0" indent="0">
              <a:spcAft>
                <a:spcPts val="2133"/>
              </a:spcAft>
              <a:buNone/>
            </a:pPr>
            <a:endParaRPr/>
          </a:p>
        </p:txBody>
      </p:sp>
      <p:pic>
        <p:nvPicPr>
          <p:cNvPr id="146" name="Google Shape;146;p22"/>
          <p:cNvPicPr preferRelativeResize="0"/>
          <p:nvPr/>
        </p:nvPicPr>
        <p:blipFill>
          <a:blip r:embed="rId3">
            <a:alphaModFix/>
          </a:blip>
          <a:stretch>
            <a:fillRect/>
          </a:stretch>
        </p:blipFill>
        <p:spPr>
          <a:xfrm>
            <a:off x="415600" y="1655585"/>
            <a:ext cx="5534000" cy="4317300"/>
          </a:xfrm>
          <a:prstGeom prst="rect">
            <a:avLst/>
          </a:prstGeom>
          <a:noFill/>
          <a:ln>
            <a:noFill/>
          </a:ln>
        </p:spPr>
      </p:pic>
      <p:sp>
        <p:nvSpPr>
          <p:cNvPr id="147" name="Google Shape;147;p22"/>
          <p:cNvSpPr txBox="1"/>
          <p:nvPr/>
        </p:nvSpPr>
        <p:spPr>
          <a:xfrm>
            <a:off x="6357933" y="2521300"/>
            <a:ext cx="5129200" cy="4136800"/>
          </a:xfrm>
          <a:prstGeom prst="rect">
            <a:avLst/>
          </a:prstGeom>
          <a:noFill/>
          <a:ln>
            <a:noFill/>
          </a:ln>
        </p:spPr>
        <p:txBody>
          <a:bodyPr spcFirstLastPara="1" wrap="square" lIns="121900" tIns="121900" rIns="121900" bIns="121900" anchor="t" anchorCtr="0">
            <a:noAutofit/>
          </a:bodyPr>
          <a:lstStyle/>
          <a:p>
            <a:pPr marL="609585" indent="-423323">
              <a:buSzPts val="1400"/>
              <a:buAutoNum type="arabicPeriod"/>
            </a:pPr>
            <a:r>
              <a:rPr lang="en" sz="1867"/>
              <a:t>Create systems that keep all school members safe</a:t>
            </a:r>
            <a:endParaRPr sz="1867"/>
          </a:p>
          <a:p>
            <a:pPr marL="609585" indent="-423323">
              <a:buSzPts val="1400"/>
              <a:buAutoNum type="arabicPeriod"/>
            </a:pPr>
            <a:r>
              <a:rPr lang="en" sz="1867">
                <a:solidFill>
                  <a:schemeClr val="dk1"/>
                </a:solidFill>
              </a:rPr>
              <a:t>Think and act creatively for hybrid programming </a:t>
            </a:r>
            <a:endParaRPr sz="1867"/>
          </a:p>
          <a:p>
            <a:pPr marL="609585" indent="-423323">
              <a:buSzPts val="1400"/>
              <a:buAutoNum type="arabicPeriod"/>
            </a:pPr>
            <a:r>
              <a:rPr lang="en" sz="1867"/>
              <a:t>Increase training across staff to meet the needs of students </a:t>
            </a:r>
            <a:r>
              <a:rPr lang="en" sz="1867">
                <a:solidFill>
                  <a:srgbClr val="232333"/>
                </a:solidFill>
                <a:highlight>
                  <a:srgbClr val="FFFFFF"/>
                </a:highlight>
              </a:rPr>
              <a:t>who have impulse control issues and social, emotional, and behavioral concerns</a:t>
            </a:r>
            <a:endParaRPr sz="1867">
              <a:solidFill>
                <a:srgbClr val="232333"/>
              </a:solidFill>
              <a:highlight>
                <a:srgbClr val="FFFFFF"/>
              </a:highlight>
            </a:endParaRPr>
          </a:p>
          <a:p>
            <a:pPr marL="609585" indent="-423323">
              <a:buSzPts val="1400"/>
              <a:buAutoNum type="arabicPeriod"/>
            </a:pPr>
            <a:r>
              <a:rPr lang="en" sz="1867">
                <a:solidFill>
                  <a:schemeClr val="dk1"/>
                </a:solidFill>
              </a:rPr>
              <a:t>Expand our Outdoor Classroom program</a:t>
            </a:r>
            <a:endParaRPr sz="1867"/>
          </a:p>
          <a:p>
            <a:pPr marL="609585" indent="-423323">
              <a:buSzPts val="1400"/>
              <a:buAutoNum type="arabicPeriod"/>
            </a:pPr>
            <a:r>
              <a:rPr lang="en" sz="1867"/>
              <a:t>Prioritize learning goals and outcomes</a:t>
            </a:r>
            <a:endParaRPr sz="1867"/>
          </a:p>
          <a:p>
            <a:pPr marL="609585" indent="-423323">
              <a:buSzPts val="1400"/>
              <a:buAutoNum type="arabicPeriod"/>
            </a:pPr>
            <a:r>
              <a:rPr lang="en" sz="1867"/>
              <a:t>Continue to take best possible care of each other during these challenging times. </a:t>
            </a:r>
            <a:endParaRPr sz="1867"/>
          </a:p>
        </p:txBody>
      </p:sp>
      <p:sp>
        <p:nvSpPr>
          <p:cNvPr id="148" name="Google Shape;148;p22"/>
          <p:cNvSpPr txBox="1"/>
          <p:nvPr/>
        </p:nvSpPr>
        <p:spPr>
          <a:xfrm>
            <a:off x="6200767" y="1557333"/>
            <a:ext cx="3743200" cy="7636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3733">
                <a:solidFill>
                  <a:schemeClr val="dk1"/>
                </a:solidFill>
              </a:rPr>
              <a:t>Opportunity to: </a:t>
            </a:r>
            <a:endParaRPr sz="1867"/>
          </a:p>
        </p:txBody>
      </p:sp>
    </p:spTree>
    <p:extLst>
      <p:ext uri="{BB962C8B-B14F-4D97-AF65-F5344CB8AC3E}">
        <p14:creationId xmlns:p14="http://schemas.microsoft.com/office/powerpoint/2010/main" val="272993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           </a:t>
            </a:r>
            <a:r>
              <a:rPr lang="en-US" sz="4200" u="sng">
                <a:latin typeface="Arial"/>
                <a:ea typeface="Arial"/>
                <a:cs typeface="Arial"/>
                <a:sym typeface="Arial"/>
              </a:rPr>
              <a:t>JFK Elementary School makeup:</a:t>
            </a:r>
            <a:endParaRPr sz="4200" u="sng">
              <a:latin typeface="Arial"/>
              <a:ea typeface="Arial"/>
              <a:cs typeface="Arial"/>
              <a:sym typeface="Arial"/>
            </a:endParaRPr>
          </a:p>
        </p:txBody>
      </p:sp>
      <p:sp>
        <p:nvSpPr>
          <p:cNvPr id="96" name="Google Shape;96;p14"/>
          <p:cNvSpPr txBox="1">
            <a:spLocks noGrp="1"/>
          </p:cNvSpPr>
          <p:nvPr>
            <p:ph type="body" idx="1"/>
          </p:nvPr>
        </p:nvSpPr>
        <p:spPr>
          <a:xfrm>
            <a:off x="838200" y="1825625"/>
            <a:ext cx="5909100" cy="4545600"/>
          </a:xfrm>
          <a:prstGeom prst="rect">
            <a:avLst/>
          </a:pr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408 students K-5</a:t>
            </a:r>
            <a:endParaRPr sz="2400">
              <a:latin typeface="Arial"/>
              <a:ea typeface="Arial"/>
              <a:cs typeface="Arial"/>
              <a:sym typeface="Arial"/>
            </a:endParaRPr>
          </a:p>
          <a:p>
            <a:pPr marL="228600" lvl="0" indent="0" algn="l" rtl="0">
              <a:lnSpc>
                <a:spcPct val="90000"/>
              </a:lnSpc>
              <a:spcBef>
                <a:spcPts val="1000"/>
              </a:spcBef>
              <a:spcAft>
                <a:spcPts val="0"/>
              </a:spcAft>
              <a:buNone/>
            </a:pPr>
            <a:endParaRPr sz="2400">
              <a:latin typeface="Arial"/>
              <a:ea typeface="Arial"/>
              <a:cs typeface="Arial"/>
              <a:sym typeface="Arial"/>
            </a:endParaRPr>
          </a:p>
          <a:p>
            <a:pPr marL="457200" lvl="0" indent="-3810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18 different languages spoken within the school</a:t>
            </a:r>
            <a:endParaRPr sz="2400">
              <a:latin typeface="Arial"/>
              <a:ea typeface="Arial"/>
              <a:cs typeface="Arial"/>
              <a:sym typeface="Arial"/>
            </a:endParaRPr>
          </a:p>
          <a:p>
            <a:pPr marL="914400" lvl="1" indent="-381000" algn="l" rtl="0">
              <a:lnSpc>
                <a:spcPct val="90000"/>
              </a:lnSpc>
              <a:spcBef>
                <a:spcPts val="0"/>
              </a:spcBef>
              <a:spcAft>
                <a:spcPts val="0"/>
              </a:spcAft>
              <a:buClr>
                <a:schemeClr val="dk1"/>
              </a:buClr>
              <a:buSzPts val="2400"/>
              <a:buChar char="○"/>
            </a:pPr>
            <a:r>
              <a:rPr lang="en-US">
                <a:latin typeface="Arial"/>
                <a:ea typeface="Arial"/>
                <a:cs typeface="Arial"/>
                <a:sym typeface="Arial"/>
              </a:rPr>
              <a:t>Arabic, Bosnian, Burmese, Chinese, French, Hindi, Japanese, Karen, Kirundi, Kizigua, Loatain, Mai Mai, Napali, Somali, Spanish, Swahili, Vietnamese</a:t>
            </a:r>
            <a:endParaRPr>
              <a:latin typeface="Arial"/>
              <a:ea typeface="Arial"/>
              <a:cs typeface="Arial"/>
              <a:sym typeface="Arial"/>
            </a:endParaRPr>
          </a:p>
          <a:p>
            <a:pPr marL="914400" lvl="1" indent="-381000" algn="l" rtl="0">
              <a:lnSpc>
                <a:spcPct val="90000"/>
              </a:lnSpc>
              <a:spcBef>
                <a:spcPts val="0"/>
              </a:spcBef>
              <a:spcAft>
                <a:spcPts val="0"/>
              </a:spcAft>
              <a:buClr>
                <a:schemeClr val="dk1"/>
              </a:buClr>
              <a:buSzPts val="2400"/>
              <a:buChar char="○"/>
            </a:pPr>
            <a:r>
              <a:rPr lang="en-US">
                <a:latin typeface="Arial"/>
                <a:ea typeface="Arial"/>
                <a:cs typeface="Arial"/>
                <a:sym typeface="Arial"/>
              </a:rPr>
              <a:t>6 Liaisons</a:t>
            </a:r>
            <a:endParaRPr>
              <a:latin typeface="Arial"/>
              <a:ea typeface="Arial"/>
              <a:cs typeface="Arial"/>
              <a:sym typeface="Arial"/>
            </a:endParaRPr>
          </a:p>
          <a:p>
            <a:pPr marL="685800" lvl="0" indent="0" algn="l" rtl="0">
              <a:lnSpc>
                <a:spcPct val="90000"/>
              </a:lnSpc>
              <a:spcBef>
                <a:spcPts val="0"/>
              </a:spcBef>
              <a:spcAft>
                <a:spcPts val="0"/>
              </a:spcAft>
              <a:buNone/>
            </a:pPr>
            <a:endParaRPr>
              <a:latin typeface="Arial"/>
              <a:ea typeface="Arial"/>
              <a:cs typeface="Arial"/>
              <a:sym typeface="Arial"/>
            </a:endParaRPr>
          </a:p>
          <a:p>
            <a:pPr marL="457200" lvl="0" indent="-3810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About 133 ELL students K-5</a:t>
            </a:r>
            <a:endParaRPr sz="2400">
              <a:latin typeface="Arial"/>
              <a:ea typeface="Arial"/>
              <a:cs typeface="Arial"/>
              <a:sym typeface="Arial"/>
            </a:endParaRPr>
          </a:p>
          <a:p>
            <a:pPr marL="457200" marR="0" lvl="0" indent="0" algn="l" rtl="0">
              <a:lnSpc>
                <a:spcPct val="90000"/>
              </a:lnSpc>
              <a:spcBef>
                <a:spcPts val="1000"/>
              </a:spcBef>
              <a:spcAft>
                <a:spcPts val="0"/>
              </a:spcAft>
              <a:buClr>
                <a:schemeClr val="dk1"/>
              </a:buClr>
              <a:buSzPts val="2800"/>
              <a:buNone/>
            </a:pPr>
            <a:endParaRPr/>
          </a:p>
        </p:txBody>
      </p:sp>
      <p:pic>
        <p:nvPicPr>
          <p:cNvPr id="97" name="Google Shape;97;p14"/>
          <p:cNvPicPr preferRelativeResize="0"/>
          <p:nvPr/>
        </p:nvPicPr>
        <p:blipFill rotWithShape="1">
          <a:blip r:embed="rId3">
            <a:alphaModFix/>
          </a:blip>
          <a:srcRect/>
          <a:stretch/>
        </p:blipFill>
        <p:spPr>
          <a:xfrm>
            <a:off x="6459800" y="1441925"/>
            <a:ext cx="5732201" cy="2020250"/>
          </a:xfrm>
          <a:prstGeom prst="rect">
            <a:avLst/>
          </a:prstGeom>
          <a:noFill/>
          <a:ln>
            <a:noFill/>
          </a:ln>
        </p:spPr>
      </p:pic>
      <p:sp>
        <p:nvSpPr>
          <p:cNvPr id="98" name="Google Shape;98;p14"/>
          <p:cNvSpPr txBox="1"/>
          <p:nvPr/>
        </p:nvSpPr>
        <p:spPr>
          <a:xfrm rot="386">
            <a:off x="6647825" y="3462473"/>
            <a:ext cx="5340000" cy="32295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1000"/>
              </a:spcBef>
              <a:spcAft>
                <a:spcPts val="0"/>
              </a:spcAft>
              <a:buClr>
                <a:schemeClr val="dk1"/>
              </a:buClr>
              <a:buSzPts val="2400"/>
              <a:buChar char="●"/>
            </a:pPr>
            <a:r>
              <a:rPr lang="en-US" sz="2400">
                <a:solidFill>
                  <a:schemeClr val="dk1"/>
                </a:solidFill>
              </a:rPr>
              <a:t>PBIS school since 2016</a:t>
            </a:r>
            <a:endParaRPr sz="2400">
              <a:solidFill>
                <a:schemeClr val="dk1"/>
              </a:solidFill>
            </a:endParaRPr>
          </a:p>
          <a:p>
            <a:pPr marL="457200" lvl="0" indent="0" algn="l" rtl="0">
              <a:lnSpc>
                <a:spcPct val="90000"/>
              </a:lnSpc>
              <a:spcBef>
                <a:spcPts val="1000"/>
              </a:spcBef>
              <a:spcAft>
                <a:spcPts val="0"/>
              </a:spcAft>
              <a:buNone/>
            </a:pPr>
            <a:endParaRPr sz="2400">
              <a:solidFill>
                <a:schemeClr val="dk1"/>
              </a:solidFill>
            </a:endParaRPr>
          </a:p>
          <a:p>
            <a:pPr marL="457200" lvl="0" indent="-381000" algn="l" rtl="0">
              <a:lnSpc>
                <a:spcPct val="90000"/>
              </a:lnSpc>
              <a:spcBef>
                <a:spcPts val="1000"/>
              </a:spcBef>
              <a:spcAft>
                <a:spcPts val="0"/>
              </a:spcAft>
              <a:buClr>
                <a:schemeClr val="dk1"/>
              </a:buClr>
              <a:buSzPts val="2400"/>
              <a:buChar char="●"/>
            </a:pPr>
            <a:r>
              <a:rPr lang="en-US" sz="2400">
                <a:solidFill>
                  <a:schemeClr val="dk1"/>
                </a:solidFill>
              </a:rPr>
              <a:t>This year at our virtual preservice we reviewed and did activities to refresh all 3 tiers. We also introduced our JFK Covid-19 handbook. </a:t>
            </a:r>
            <a:endParaRPr sz="2400">
              <a:solidFill>
                <a:schemeClr val="dk1"/>
              </a:solidFill>
            </a:endParaRPr>
          </a:p>
          <a:p>
            <a:pPr marL="457200" lvl="0" indent="0" algn="l" rtl="0">
              <a:lnSpc>
                <a:spcPct val="90000"/>
              </a:lnSpc>
              <a:spcBef>
                <a:spcPts val="1000"/>
              </a:spcBef>
              <a:spcAft>
                <a:spcPts val="0"/>
              </a:spcAft>
              <a:buNone/>
            </a:pP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           </a:t>
            </a:r>
            <a:r>
              <a:rPr lang="en-US" sz="4200" u="sng">
                <a:latin typeface="Arial"/>
                <a:ea typeface="Arial"/>
                <a:cs typeface="Arial"/>
                <a:sym typeface="Arial"/>
              </a:rPr>
              <a:t>How we prepared for Covid-19:</a:t>
            </a:r>
            <a:endParaRPr sz="4200" u="sng">
              <a:latin typeface="Arial"/>
              <a:ea typeface="Arial"/>
              <a:cs typeface="Arial"/>
              <a:sym typeface="Arial"/>
            </a:endParaRPr>
          </a:p>
        </p:txBody>
      </p:sp>
      <p:sp>
        <p:nvSpPr>
          <p:cNvPr id="104" name="Google Shape;104;p15"/>
          <p:cNvSpPr txBox="1">
            <a:spLocks noGrp="1"/>
          </p:cNvSpPr>
          <p:nvPr>
            <p:ph type="body" idx="1"/>
          </p:nvPr>
        </p:nvSpPr>
        <p:spPr>
          <a:xfrm>
            <a:off x="838200" y="1338425"/>
            <a:ext cx="10515600" cy="53094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endParaRPr sz="2400">
              <a:latin typeface="Arial"/>
              <a:ea typeface="Arial"/>
              <a:cs typeface="Arial"/>
              <a:sym typeface="Arial"/>
            </a:endParaRPr>
          </a:p>
          <a:p>
            <a:pPr marL="457200" lvl="0" indent="-381000" algn="l" rtl="0">
              <a:spcBef>
                <a:spcPts val="1000"/>
              </a:spcBef>
              <a:spcAft>
                <a:spcPts val="0"/>
              </a:spcAft>
              <a:buSzPts val="2400"/>
              <a:buChar char="•"/>
            </a:pPr>
            <a:r>
              <a:rPr lang="en-US" sz="2400">
                <a:latin typeface="Arial"/>
                <a:ea typeface="Arial"/>
                <a:cs typeface="Arial"/>
                <a:sym typeface="Arial"/>
              </a:rPr>
              <a:t>Over the summer the JFK Leadership (PBIS) team became the JFK Reopening Committee. This team met weekly as a full team to discuss and plan the details for reopening our school at all 3 phases (remote, hybrid, and full). </a:t>
            </a:r>
            <a:endParaRPr sz="2400">
              <a:latin typeface="Arial"/>
              <a:ea typeface="Arial"/>
              <a:cs typeface="Arial"/>
              <a:sym typeface="Arial"/>
            </a:endParaRPr>
          </a:p>
          <a:p>
            <a:pPr marL="914400" lvl="1" indent="-381000" algn="l" rtl="0">
              <a:spcBef>
                <a:spcPts val="0"/>
              </a:spcBef>
              <a:spcAft>
                <a:spcPts val="0"/>
              </a:spcAft>
              <a:buSzPts val="2400"/>
              <a:buFont typeface="Arial"/>
              <a:buChar char="•"/>
            </a:pPr>
            <a:r>
              <a:rPr lang="en-US">
                <a:latin typeface="Arial"/>
                <a:ea typeface="Arial"/>
                <a:cs typeface="Arial"/>
                <a:sym typeface="Arial"/>
              </a:rPr>
              <a:t>Team members then broke out into smaller groups to work specifically on areas of their expertise and focus. </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 This work helped to created the </a:t>
            </a:r>
            <a:r>
              <a:rPr lang="en-US" u="sng">
                <a:solidFill>
                  <a:schemeClr val="hlink"/>
                </a:solidFill>
                <a:latin typeface="Arial"/>
                <a:ea typeface="Arial"/>
                <a:cs typeface="Arial"/>
                <a:sym typeface="Arial"/>
                <a:hlinkClick r:id="rId3"/>
              </a:rPr>
              <a:t>JFK COVID-19 Handbook</a:t>
            </a:r>
            <a:endParaRPr>
              <a:latin typeface="Arial"/>
              <a:ea typeface="Arial"/>
              <a:cs typeface="Arial"/>
              <a:sym typeface="Arial"/>
            </a:endParaRPr>
          </a:p>
          <a:p>
            <a:pPr marL="914400" lvl="0" indent="0" algn="l" rtl="0">
              <a:spcBef>
                <a:spcPts val="1000"/>
              </a:spcBef>
              <a:spcAft>
                <a:spcPts val="0"/>
              </a:spcAft>
              <a:buNone/>
            </a:pPr>
            <a:endParaRPr>
              <a:latin typeface="Arial"/>
              <a:ea typeface="Arial"/>
              <a:cs typeface="Arial"/>
              <a:sym typeface="Arial"/>
            </a:endParaRPr>
          </a:p>
          <a:p>
            <a:pPr marL="457200" lvl="0" indent="-381000" algn="l" rtl="0">
              <a:spcBef>
                <a:spcPts val="1000"/>
              </a:spcBef>
              <a:spcAft>
                <a:spcPts val="0"/>
              </a:spcAft>
              <a:buSzPts val="2400"/>
              <a:buFont typeface="Arial"/>
              <a:buChar char="•"/>
            </a:pPr>
            <a:r>
              <a:rPr lang="en-US" sz="2400">
                <a:latin typeface="Arial"/>
                <a:ea typeface="Arial"/>
                <a:cs typeface="Arial"/>
                <a:sym typeface="Arial"/>
              </a:rPr>
              <a:t>As the Behavior Coach my task was to anticipate and outline responses to behaviors that we may see during this time. </a:t>
            </a:r>
            <a:endParaRPr sz="2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100" u="sng">
                <a:latin typeface="Arial"/>
                <a:ea typeface="Arial"/>
                <a:cs typeface="Arial"/>
                <a:sym typeface="Arial"/>
              </a:rPr>
              <a:t>What supports and policies were created and put into place:</a:t>
            </a:r>
            <a:endParaRPr sz="3800" u="sng">
              <a:latin typeface="Arial"/>
              <a:ea typeface="Arial"/>
              <a:cs typeface="Arial"/>
              <a:sym typeface="Arial"/>
            </a:endParaRPr>
          </a:p>
        </p:txBody>
      </p:sp>
      <p:sp>
        <p:nvSpPr>
          <p:cNvPr id="111" name="Google Shape;111;p16"/>
          <p:cNvSpPr txBox="1">
            <a:spLocks noGrp="1"/>
          </p:cNvSpPr>
          <p:nvPr>
            <p:ph type="body" idx="1"/>
          </p:nvPr>
        </p:nvSpPr>
        <p:spPr>
          <a:xfrm>
            <a:off x="739950" y="2035275"/>
            <a:ext cx="10712100" cy="4646100"/>
          </a:xfrm>
          <a:prstGeom prst="rect">
            <a:avLst/>
          </a:prstGeom>
        </p:spPr>
        <p:txBody>
          <a:bodyPr spcFirstLastPara="1" wrap="square" lIns="91425" tIns="45700" rIns="91425" bIns="45700" anchor="t" anchorCtr="0">
            <a:noAutofit/>
          </a:bodyPr>
          <a:lstStyle/>
          <a:p>
            <a:pPr marL="457200" lvl="0" indent="0" algn="l" rtl="0">
              <a:spcBef>
                <a:spcPts val="1000"/>
              </a:spcBef>
              <a:spcAft>
                <a:spcPts val="0"/>
              </a:spcAft>
              <a:buNone/>
            </a:pPr>
            <a:r>
              <a:rPr lang="en-US" sz="2400" u="sng">
                <a:solidFill>
                  <a:schemeClr val="hlink"/>
                </a:solidFill>
                <a:latin typeface="Arial"/>
                <a:ea typeface="Arial"/>
                <a:cs typeface="Arial"/>
                <a:sym typeface="Arial"/>
                <a:hlinkClick r:id="rId3"/>
              </a:rPr>
              <a:t>Covid-19 General Procedures/Responses for Dealing with Challenging Behaviors</a:t>
            </a:r>
            <a:endParaRPr sz="2400">
              <a:latin typeface="Arial"/>
              <a:ea typeface="Arial"/>
              <a:cs typeface="Arial"/>
              <a:sym typeface="Arial"/>
            </a:endParaRPr>
          </a:p>
          <a:p>
            <a:pPr marL="457200" lvl="0" indent="0" algn="l" rtl="0">
              <a:spcBef>
                <a:spcPts val="1000"/>
              </a:spcBef>
              <a:spcAft>
                <a:spcPts val="0"/>
              </a:spcAft>
              <a:buNone/>
            </a:pPr>
            <a:endParaRPr sz="2400">
              <a:latin typeface="Arial"/>
              <a:ea typeface="Arial"/>
              <a:cs typeface="Arial"/>
              <a:sym typeface="Arial"/>
            </a:endParaRPr>
          </a:p>
          <a:p>
            <a:pPr marL="457200" lvl="0" indent="0" algn="l" rtl="0">
              <a:spcBef>
                <a:spcPts val="1000"/>
              </a:spcBef>
              <a:spcAft>
                <a:spcPts val="0"/>
              </a:spcAft>
              <a:buNone/>
            </a:pPr>
            <a:r>
              <a:rPr lang="en-US" sz="2400" u="sng">
                <a:solidFill>
                  <a:schemeClr val="hlink"/>
                </a:solidFill>
                <a:latin typeface="Arial"/>
                <a:ea typeface="Arial"/>
                <a:cs typeface="Arial"/>
                <a:sym typeface="Arial"/>
                <a:hlinkClick r:id="rId4"/>
              </a:rPr>
              <a:t>SSR What It Is and Is Not</a:t>
            </a:r>
            <a:endParaRPr sz="2400">
              <a:latin typeface="Arial"/>
              <a:ea typeface="Arial"/>
              <a:cs typeface="Arial"/>
              <a:sym typeface="Arial"/>
            </a:endParaRPr>
          </a:p>
          <a:p>
            <a:pPr marL="457200" lvl="0" indent="0" algn="l" rtl="0">
              <a:spcBef>
                <a:spcPts val="1000"/>
              </a:spcBef>
              <a:spcAft>
                <a:spcPts val="0"/>
              </a:spcAft>
              <a:buNone/>
            </a:pPr>
            <a:endParaRPr sz="2400">
              <a:latin typeface="Arial"/>
              <a:ea typeface="Arial"/>
              <a:cs typeface="Arial"/>
              <a:sym typeface="Arial"/>
            </a:endParaRPr>
          </a:p>
          <a:p>
            <a:pPr marL="457200" lvl="0" indent="0" algn="l" rtl="0">
              <a:spcBef>
                <a:spcPts val="1000"/>
              </a:spcBef>
              <a:spcAft>
                <a:spcPts val="0"/>
              </a:spcAft>
              <a:buNone/>
            </a:pPr>
            <a:r>
              <a:rPr lang="en-US" sz="2400" u="sng">
                <a:solidFill>
                  <a:schemeClr val="hlink"/>
                </a:solidFill>
                <a:latin typeface="Arial"/>
                <a:ea typeface="Arial"/>
                <a:cs typeface="Arial"/>
                <a:sym typeface="Arial"/>
                <a:hlinkClick r:id="rId5"/>
              </a:rPr>
              <a:t>SSR Responses to Behaviors</a:t>
            </a:r>
            <a:endParaRPr sz="2400">
              <a:latin typeface="Arial"/>
              <a:ea typeface="Arial"/>
              <a:cs typeface="Arial"/>
              <a:sym typeface="Arial"/>
            </a:endParaRPr>
          </a:p>
          <a:p>
            <a:pPr marL="457200" lvl="0" indent="0" algn="l" rtl="0">
              <a:spcBef>
                <a:spcPts val="1000"/>
              </a:spcBef>
              <a:spcAft>
                <a:spcPts val="0"/>
              </a:spcAft>
              <a:buNone/>
            </a:pPr>
            <a:endParaRPr sz="2400">
              <a:latin typeface="Arial"/>
              <a:ea typeface="Arial"/>
              <a:cs typeface="Arial"/>
              <a:sym typeface="Arial"/>
            </a:endParaRPr>
          </a:p>
          <a:p>
            <a:pPr marL="457200" lvl="0" indent="0" algn="l" rtl="0">
              <a:spcBef>
                <a:spcPts val="1000"/>
              </a:spcBef>
              <a:spcAft>
                <a:spcPts val="0"/>
              </a:spcAft>
              <a:buNone/>
            </a:pPr>
            <a:r>
              <a:rPr lang="en-US" sz="2400" u="sng">
                <a:solidFill>
                  <a:schemeClr val="hlink"/>
                </a:solidFill>
                <a:latin typeface="Arial"/>
                <a:ea typeface="Arial"/>
                <a:cs typeface="Arial"/>
                <a:sym typeface="Arial"/>
                <a:hlinkClick r:id="rId6"/>
              </a:rPr>
              <a:t>Behavior Response Scenarios</a:t>
            </a:r>
            <a:endParaRPr sz="2400">
              <a:latin typeface="Arial"/>
              <a:ea typeface="Arial"/>
              <a:cs typeface="Arial"/>
              <a:sym typeface="Arial"/>
            </a:endParaRPr>
          </a:p>
          <a:p>
            <a:pPr marL="457200" lvl="0" indent="0" algn="l" rtl="0">
              <a:spcBef>
                <a:spcPts val="1000"/>
              </a:spcBef>
              <a:spcAft>
                <a:spcPts val="0"/>
              </a:spcAft>
              <a:buNone/>
            </a:pPr>
            <a:endParaRPr sz="2400">
              <a:latin typeface="Arial"/>
              <a:ea typeface="Arial"/>
              <a:cs typeface="Arial"/>
              <a:sym typeface="Arial"/>
            </a:endParaRPr>
          </a:p>
          <a:p>
            <a:pPr marL="457200" lvl="0" indent="0" algn="l" rtl="0">
              <a:spcBef>
                <a:spcPts val="1000"/>
              </a:spcBef>
              <a:spcAft>
                <a:spcPts val="0"/>
              </a:spcAft>
              <a:buNone/>
            </a:pPr>
            <a:endParaRPr sz="2400">
              <a:latin typeface="Arial"/>
              <a:ea typeface="Arial"/>
              <a:cs typeface="Arial"/>
              <a:sym typeface="Arial"/>
            </a:endParaRPr>
          </a:p>
        </p:txBody>
      </p:sp>
      <p:sp>
        <p:nvSpPr>
          <p:cNvPr id="112" name="Google Shape;112;p16"/>
          <p:cNvSpPr txBox="1"/>
          <p:nvPr/>
        </p:nvSpPr>
        <p:spPr>
          <a:xfrm>
            <a:off x="6581450" y="3628100"/>
            <a:ext cx="453600" cy="5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7"/>
          <p:cNvPicPr preferRelativeResize="0"/>
          <p:nvPr/>
        </p:nvPicPr>
        <p:blipFill>
          <a:blip r:embed="rId3">
            <a:alphaModFix/>
          </a:blip>
          <a:stretch>
            <a:fillRect/>
          </a:stretch>
        </p:blipFill>
        <p:spPr>
          <a:xfrm>
            <a:off x="0" y="1618951"/>
            <a:ext cx="6597500" cy="5172673"/>
          </a:xfrm>
          <a:prstGeom prst="rect">
            <a:avLst/>
          </a:prstGeom>
          <a:noFill/>
          <a:ln>
            <a:noFill/>
          </a:ln>
        </p:spPr>
      </p:pic>
      <p:pic>
        <p:nvPicPr>
          <p:cNvPr id="119" name="Google Shape;119;p17"/>
          <p:cNvPicPr preferRelativeResize="0"/>
          <p:nvPr/>
        </p:nvPicPr>
        <p:blipFill>
          <a:blip r:embed="rId4">
            <a:alphaModFix/>
          </a:blip>
          <a:stretch>
            <a:fillRect/>
          </a:stretch>
        </p:blipFill>
        <p:spPr>
          <a:xfrm>
            <a:off x="6652775" y="1428200"/>
            <a:ext cx="5444574" cy="4001575"/>
          </a:xfrm>
          <a:prstGeom prst="rect">
            <a:avLst/>
          </a:prstGeom>
          <a:noFill/>
          <a:ln>
            <a:noFill/>
          </a:ln>
        </p:spPr>
      </p:pic>
      <p:pic>
        <p:nvPicPr>
          <p:cNvPr id="120" name="Google Shape;120;p17"/>
          <p:cNvPicPr preferRelativeResize="0"/>
          <p:nvPr/>
        </p:nvPicPr>
        <p:blipFill>
          <a:blip r:embed="rId5">
            <a:alphaModFix/>
          </a:blip>
          <a:stretch>
            <a:fillRect/>
          </a:stretch>
        </p:blipFill>
        <p:spPr>
          <a:xfrm>
            <a:off x="7278823" y="5267900"/>
            <a:ext cx="4081100" cy="1523725"/>
          </a:xfrm>
          <a:prstGeom prst="rect">
            <a:avLst/>
          </a:prstGeom>
          <a:noFill/>
          <a:ln>
            <a:noFill/>
          </a:ln>
        </p:spPr>
      </p:pic>
      <p:sp>
        <p:nvSpPr>
          <p:cNvPr id="121" name="Google Shape;121;p17"/>
          <p:cNvSpPr txBox="1"/>
          <p:nvPr/>
        </p:nvSpPr>
        <p:spPr>
          <a:xfrm>
            <a:off x="99550" y="608375"/>
            <a:ext cx="12123300" cy="74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600" u="sng">
                <a:solidFill>
                  <a:schemeClr val="hlink"/>
                </a:solidFill>
                <a:latin typeface="Calibri"/>
                <a:ea typeface="Calibri"/>
                <a:cs typeface="Calibri"/>
                <a:sym typeface="Calibri"/>
                <a:hlinkClick r:id="rId6"/>
              </a:rPr>
              <a:t>Covid 19 General Procedures/Responses for Dealing with Problem Behaviors</a:t>
            </a:r>
            <a:endParaRPr sz="26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8"/>
          <p:cNvPicPr preferRelativeResize="0"/>
          <p:nvPr/>
        </p:nvPicPr>
        <p:blipFill>
          <a:blip r:embed="rId3">
            <a:alphaModFix/>
          </a:blip>
          <a:stretch>
            <a:fillRect/>
          </a:stretch>
        </p:blipFill>
        <p:spPr>
          <a:xfrm>
            <a:off x="3116825" y="265450"/>
            <a:ext cx="6534150" cy="6155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9"/>
          <p:cNvPicPr preferRelativeResize="0"/>
          <p:nvPr/>
        </p:nvPicPr>
        <p:blipFill>
          <a:blip r:embed="rId3">
            <a:alphaModFix/>
          </a:blip>
          <a:stretch>
            <a:fillRect/>
          </a:stretch>
        </p:blipFill>
        <p:spPr>
          <a:xfrm>
            <a:off x="550625" y="792400"/>
            <a:ext cx="4592900" cy="5935301"/>
          </a:xfrm>
          <a:prstGeom prst="rect">
            <a:avLst/>
          </a:prstGeom>
          <a:noFill/>
          <a:ln>
            <a:noFill/>
          </a:ln>
        </p:spPr>
      </p:pic>
      <p:pic>
        <p:nvPicPr>
          <p:cNvPr id="134" name="Google Shape;134;p19"/>
          <p:cNvPicPr preferRelativeResize="0"/>
          <p:nvPr/>
        </p:nvPicPr>
        <p:blipFill>
          <a:blip r:embed="rId4">
            <a:alphaModFix/>
          </a:blip>
          <a:stretch>
            <a:fillRect/>
          </a:stretch>
        </p:blipFill>
        <p:spPr>
          <a:xfrm>
            <a:off x="6437675" y="920075"/>
            <a:ext cx="4413149" cy="5807625"/>
          </a:xfrm>
          <a:prstGeom prst="rect">
            <a:avLst/>
          </a:prstGeom>
          <a:noFill/>
          <a:ln>
            <a:noFill/>
          </a:ln>
        </p:spPr>
      </p:pic>
      <p:sp>
        <p:nvSpPr>
          <p:cNvPr id="135" name="Google Shape;135;p19"/>
          <p:cNvSpPr txBox="1"/>
          <p:nvPr/>
        </p:nvSpPr>
        <p:spPr>
          <a:xfrm>
            <a:off x="188050" y="320775"/>
            <a:ext cx="11901900" cy="42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u="sng">
                <a:solidFill>
                  <a:schemeClr val="hlink"/>
                </a:solidFill>
                <a:latin typeface="Calibri"/>
                <a:ea typeface="Calibri"/>
                <a:cs typeface="Calibri"/>
                <a:sym typeface="Calibri"/>
                <a:hlinkClick r:id="rId5"/>
              </a:rPr>
              <a:t>SSR Responses to Behaviors</a:t>
            </a:r>
            <a:endParaRPr sz="25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0"/>
          <p:cNvPicPr preferRelativeResize="0"/>
          <p:nvPr/>
        </p:nvPicPr>
        <p:blipFill>
          <a:blip r:embed="rId3">
            <a:alphaModFix/>
          </a:blip>
          <a:stretch>
            <a:fillRect/>
          </a:stretch>
        </p:blipFill>
        <p:spPr>
          <a:xfrm>
            <a:off x="152400" y="152400"/>
            <a:ext cx="6038850" cy="6153150"/>
          </a:xfrm>
          <a:prstGeom prst="rect">
            <a:avLst/>
          </a:prstGeom>
          <a:noFill/>
          <a:ln>
            <a:noFill/>
          </a:ln>
        </p:spPr>
      </p:pic>
      <p:pic>
        <p:nvPicPr>
          <p:cNvPr id="142" name="Google Shape;142;p20"/>
          <p:cNvPicPr preferRelativeResize="0"/>
          <p:nvPr/>
        </p:nvPicPr>
        <p:blipFill>
          <a:blip r:embed="rId4">
            <a:alphaModFix/>
          </a:blip>
          <a:stretch>
            <a:fillRect/>
          </a:stretch>
        </p:blipFill>
        <p:spPr>
          <a:xfrm>
            <a:off x="6343650" y="152400"/>
            <a:ext cx="5476875" cy="1238250"/>
          </a:xfrm>
          <a:prstGeom prst="rect">
            <a:avLst/>
          </a:prstGeom>
          <a:noFill/>
          <a:ln>
            <a:noFill/>
          </a:ln>
        </p:spPr>
      </p:pic>
      <p:pic>
        <p:nvPicPr>
          <p:cNvPr id="143" name="Google Shape;143;p20"/>
          <p:cNvPicPr preferRelativeResize="0"/>
          <p:nvPr/>
        </p:nvPicPr>
        <p:blipFill>
          <a:blip r:embed="rId5">
            <a:alphaModFix/>
          </a:blip>
          <a:stretch>
            <a:fillRect/>
          </a:stretch>
        </p:blipFill>
        <p:spPr>
          <a:xfrm>
            <a:off x="6631250" y="1199089"/>
            <a:ext cx="4651276" cy="550651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1355</Words>
  <Application>Microsoft Macintosh PowerPoint</Application>
  <PresentationFormat>Widescreen</PresentationFormat>
  <Paragraphs>117</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Agenda  </vt:lpstr>
      <vt:lpstr>           JFK Elementary School makeup:</vt:lpstr>
      <vt:lpstr>           How we prepared for Covid-19:</vt:lpstr>
      <vt:lpstr>What supports and policies were created and put into place:</vt:lpstr>
      <vt:lpstr>PowerPoint Presentation</vt:lpstr>
      <vt:lpstr>PowerPoint Presentation</vt:lpstr>
      <vt:lpstr>PowerPoint Presentation</vt:lpstr>
      <vt:lpstr>PowerPoint Presentation</vt:lpstr>
      <vt:lpstr>                      What I have learned:</vt:lpstr>
      <vt:lpstr>How are things going so far? </vt:lpstr>
      <vt:lpstr>PowerPoint Presentation</vt:lpstr>
      <vt:lpstr>       Dothan Brook School Otters </vt:lpstr>
      <vt:lpstr>Before we prepared for the children, we took time to prepare ourselves. </vt:lpstr>
      <vt:lpstr>How we prepared for Covid-19:</vt:lpstr>
      <vt:lpstr>Supports and ideas we put into place:</vt:lpstr>
      <vt:lpstr> What we’ve learned:</vt:lpstr>
      <vt:lpstr>Reviewing data and being flexible has been key: </vt:lpstr>
      <vt:lpstr>During a crisis, teamwork and collaboration has been critical: </vt:lpstr>
      <vt:lpstr>Rule 4500 changes and understanding: </vt:lpstr>
      <vt:lpstr>Crisis became opportunity for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Ken Kramberg</cp:lastModifiedBy>
  <cp:revision>4</cp:revision>
  <dcterms:modified xsi:type="dcterms:W3CDTF">2020-10-05T01:32:20Z</dcterms:modified>
</cp:coreProperties>
</file>