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5143500" type="screen16x9"/>
  <p:notesSz cx="6858000" cy="9144000"/>
  <p:embeddedFontLst>
    <p:embeddedFont>
      <p:font typeface="Abel" panose="02000506030000020004" pitchFamily="2" charset="0"/>
      <p:regular r:id="rId38"/>
    </p:embeddedFont>
    <p:embeddedFont>
      <p:font typeface="Bree Serif" panose="02000503040000020004" pitchFamily="2" charset="77"/>
      <p:regular r:id="rId39"/>
    </p:embeddedFont>
    <p:embeddedFont>
      <p:font typeface="Didact Gothic" pitchFamily="2" charset="0"/>
      <p:regular r:id="rId40"/>
    </p:embeddedFont>
    <p:embeddedFont>
      <p:font typeface="Open Sans" panose="020B0606030504020204" pitchFamily="34" charset="0"/>
      <p:regular r:id="rId41"/>
      <p:bold r:id="rId42"/>
      <p:italic r:id="rId43"/>
      <p:boldItalic r:id="rId44"/>
    </p:embeddedFont>
    <p:embeddedFont>
      <p:font typeface="Open Sans Light" panose="020B0606030504020204" pitchFamily="34" charset="0"/>
      <p:regular r:id="rId45"/>
      <p:bold r:id="rId46"/>
      <p:italic r:id="rId47"/>
      <p:boldItalic r:id="rId48"/>
    </p:embeddedFont>
    <p:embeddedFont>
      <p:font typeface="PT Sans Narrow" panose="020B0506020203020204" pitchFamily="34" charset="77"/>
      <p:regular r:id="rId49"/>
      <p:bold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4A5A2C-963E-4CEE-B9EB-673E4C8AEB6C}">
  <a:tblStyle styleId="{F84A5A2C-963E-4CEE-B9EB-673E4C8AEB6C}"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3"/>
  </p:normalViewPr>
  <p:slideViewPr>
    <p:cSldViewPr snapToGrid="0">
      <p:cViewPr varScale="1">
        <p:scale>
          <a:sx n="143" d="100"/>
          <a:sy n="143" d="100"/>
        </p:scale>
        <p:origin x="760"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enti.com/usxebsjuw5"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purpose of this Workshop, i will refer to Targeted and Tier II supports and interventions as being synonymous.</a:t>
            </a:r>
            <a:endParaRPr/>
          </a:p>
          <a:p>
            <a:pPr marL="0" lvl="0" indent="0" algn="l" rtl="0">
              <a:spcBef>
                <a:spcPts val="0"/>
              </a:spcBef>
              <a:spcAft>
                <a:spcPts val="0"/>
              </a:spcAft>
              <a:buNone/>
            </a:pPr>
            <a:r>
              <a:rPr lang="en"/>
              <a:t>Tier II or Targeted Supports or interventions are those things that are layered onto universal supports to enhance a student’s skill development.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9e34da0790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9e34da0790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9e34da0790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9e34da0790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9b7bc4cb1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9b7bc4cb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Take 1 minute to look at your question you are hoping to answer by the end of this session.  Feel free to make changes to your question based on information covered so far.</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9e34da0790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9e34da0790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Systems involved in tier II supports - process gathering data and analyzing data related to student needs, aligning resources, process for accessing those resources, reallocation as needed</a:t>
            </a:r>
            <a:endParaRPr/>
          </a:p>
          <a:p>
            <a:pPr marL="0" lvl="0" indent="0" algn="l" rtl="0">
              <a:spcBef>
                <a:spcPts val="0"/>
              </a:spcBef>
              <a:spcAft>
                <a:spcPts val="0"/>
              </a:spcAft>
              <a:buNone/>
            </a:pPr>
            <a:r>
              <a:rPr lang="en"/>
              <a:t>These conversations are separate from those about individual students and their progress as they access tier II interventions.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9b7bc4cb18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9b7bc4cb1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9b7bc4cb18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9b7bc4cb1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9b7bc4cb18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9b7bc4cb1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9b7bc4cb18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9b7bc4cb1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9b7bc4cb18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9b7bc4cb1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data will be collected and used to progress monitor?</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9e34da0790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9e34da0790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chat box:  Are there others that we do not have listed here?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9e34da0790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9e34da0790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large group and it can be difficult to meet everyone’s individual needs.  Therefore, I would like each of you to consider why you chose this workshop.  So I will give one minute to reflect and identify something…  </a:t>
            </a:r>
            <a:endParaRPr/>
          </a:p>
          <a:p>
            <a:pPr marL="0" lvl="0" indent="0" algn="l" rtl="0">
              <a:spcBef>
                <a:spcPts val="0"/>
              </a:spcBef>
              <a:spcAft>
                <a:spcPts val="0"/>
              </a:spcAft>
              <a:buNone/>
            </a:pPr>
            <a:r>
              <a:rPr lang="en"/>
              <a:t>As we move through today’s workshop, I will stop and have you reflect on what you would like to know.</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9e34da0790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9e34da0790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 used to be that students who were demonstrating behavioral challenges would receive additional interventions.  We have a variety of other ways to identify students who may require additional supports.</a:t>
            </a:r>
            <a:endParaRPr/>
          </a:p>
          <a:p>
            <a:pPr marL="0" lvl="0" indent="0" algn="l" rtl="0">
              <a:spcBef>
                <a:spcPts val="0"/>
              </a:spcBef>
              <a:spcAft>
                <a:spcPts val="0"/>
              </a:spcAft>
              <a:buNone/>
            </a:pPr>
            <a:r>
              <a:rPr lang="en"/>
              <a:t>What additional sources of data does your school use to assist your team(s) in identifying student need?</a:t>
            </a:r>
            <a:endParaRPr/>
          </a:p>
          <a:p>
            <a:pPr marL="0" lvl="0" indent="0" algn="l" rtl="0">
              <a:spcBef>
                <a:spcPts val="0"/>
              </a:spcBef>
              <a:spcAft>
                <a:spcPts val="0"/>
              </a:spcAft>
              <a:buNone/>
            </a:pPr>
            <a:r>
              <a:rPr lang="en"/>
              <a:t>We do not change the expectations when students do not meet them, rather, we build their skills so they can meet them.</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9e34da0790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9e34da0790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9e34da0790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9e34da0790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 was reported that Jimmy will often say ‘no one likes me’, ‘they won’t play with me’ and ‘I have no friends’.  His previous and current classroom teachers indicate that he makes several attempts to engage with peers but does not know how to gain their attention, engage in pre-established play or accept views that are different than his own.  In this school, grade level teams make a referral for tier II supports after trying various interventions.  Since Jimmy has a documented history of social difficulties, his referral has been accepted and a plan is to be developed.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9e34da0790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9e34da0790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do we choose an intervention?  Well…</a:t>
            </a:r>
            <a:endParaRPr/>
          </a:p>
          <a:p>
            <a:pPr marL="0" lvl="0" indent="0" algn="l" rtl="0">
              <a:spcBef>
                <a:spcPts val="0"/>
              </a:spcBef>
              <a:spcAft>
                <a:spcPts val="0"/>
              </a:spcAft>
              <a:buNone/>
            </a:pPr>
            <a:r>
              <a:rPr lang="en"/>
              <a:t>Do we close our eyes and throw a dart?  No, we consider the data that shows indicators of risk, we use pre-determined cut-off for tier II interventions, and we match the student’s needs/lagging skills/function with the interventions.  </a:t>
            </a:r>
            <a:endParaRPr/>
          </a:p>
          <a:p>
            <a:pPr marL="0" lvl="0" indent="0" algn="l" rtl="0">
              <a:spcBef>
                <a:spcPts val="0"/>
              </a:spcBef>
              <a:spcAft>
                <a:spcPts val="0"/>
              </a:spcAft>
              <a:buNone/>
            </a:pPr>
            <a:r>
              <a:rPr lang="en"/>
              <a:t>Once you have chosen the intervention, you already know what the goals would be and how to track them. This was developed by the Target Level Systems team.</a:t>
            </a: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9e34da0790_0_6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9e34da0790_0_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9e34da0790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9e34da0790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First and foremost, interventions will not support students if they do not address the function.  For example, if a child has difficulties with reading comprehension and the intervention allowed for time to read with a preferred adult but no checks for comprehension, though this intervention may be lovely and preferred, we are not likely to see improvements in reading comprehension.  </a:t>
            </a:r>
            <a:endParaRPr/>
          </a:p>
          <a:p>
            <a:pPr marL="0" lvl="0" indent="0" algn="l" rtl="0">
              <a:spcBef>
                <a:spcPts val="0"/>
              </a:spcBef>
              <a:spcAft>
                <a:spcPts val="0"/>
              </a:spcAft>
              <a:buNone/>
            </a:pPr>
            <a:r>
              <a:rPr lang="en"/>
              <a:t>The same applies to behavior - if a student is seeking peer attention and we build in breaks with an adult, we are NOT likely to see changes in the student’s attention-seeking behaviors.  We have missed the mark.</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9e34da0790_0_6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9e34da0790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9e34da0790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9e34da0790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that we have discussed what a targeted intervention is, consider what you currently have in place.</a:t>
            </a:r>
            <a:endParaRPr/>
          </a:p>
          <a:p>
            <a:pPr marL="0" lvl="0" indent="0" algn="l" rtl="0">
              <a:spcBef>
                <a:spcPts val="0"/>
              </a:spcBef>
              <a:spcAft>
                <a:spcPts val="0"/>
              </a:spcAft>
              <a:buNone/>
            </a:pPr>
            <a:endParaRPr/>
          </a:p>
          <a:p>
            <a:pPr marL="0" lvl="0" indent="0" algn="l" rtl="0">
              <a:spcBef>
                <a:spcPts val="0"/>
              </a:spcBef>
              <a:spcAft>
                <a:spcPts val="0"/>
              </a:spcAft>
              <a:buNone/>
            </a:pPr>
            <a:r>
              <a:rPr lang="en"/>
              <a:t>Chat box - yes or no</a:t>
            </a:r>
            <a:endParaRPr/>
          </a:p>
          <a:p>
            <a:pPr marL="0" lvl="0" indent="0" algn="l" rtl="0">
              <a:spcBef>
                <a:spcPts val="0"/>
              </a:spcBef>
              <a:spcAft>
                <a:spcPts val="0"/>
              </a:spcAft>
              <a:buNone/>
            </a:pPr>
            <a:r>
              <a:rPr lang="en"/>
              <a:t>Those of you that said yes, congratulations on your hard work!</a:t>
            </a:r>
            <a:endParaRPr/>
          </a:p>
          <a:p>
            <a:pPr marL="0" lvl="0" indent="0" algn="l" rtl="0">
              <a:spcBef>
                <a:spcPts val="0"/>
              </a:spcBef>
              <a:spcAft>
                <a:spcPts val="0"/>
              </a:spcAft>
              <a:buNone/>
            </a:pPr>
            <a:r>
              <a:rPr lang="en"/>
              <a:t>Those of you that said no, congratulations on recognizing that things may need to be tweeked a bit!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9e34da0790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9e34da0790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Another question to consider if you have all of the components in place is are these interventions successful?</a:t>
            </a:r>
            <a:endParaRPr/>
          </a:p>
          <a:p>
            <a:pPr marL="0" lvl="0" indent="0" algn="l" rtl="0">
              <a:spcBef>
                <a:spcPts val="0"/>
              </a:spcBef>
              <a:spcAft>
                <a:spcPts val="0"/>
              </a:spcAft>
              <a:buNone/>
            </a:pPr>
            <a:r>
              <a:rPr lang="en"/>
              <a:t>If not, here are some things to consider.</a:t>
            </a:r>
            <a:endParaRPr/>
          </a:p>
          <a:p>
            <a:pPr marL="0" lvl="0" indent="0" algn="l" rtl="0">
              <a:spcBef>
                <a:spcPts val="0"/>
              </a:spcBef>
              <a:spcAft>
                <a:spcPts val="0"/>
              </a:spcAft>
              <a:buNone/>
            </a:pPr>
            <a:r>
              <a:rPr lang="en"/>
              <a:t>Fidelity - the degree to which the intervention is delivered as intended.  Research tells us that this significantly improves student outcomes.  An example might be, if a student’s identified function is adult attention and they have a CICO, are they happening at the right time and consistently?  </a:t>
            </a:r>
            <a:endParaRPr/>
          </a:p>
          <a:p>
            <a:pPr marL="0" lvl="0" indent="0" algn="l" rtl="0">
              <a:spcBef>
                <a:spcPts val="0"/>
              </a:spcBef>
              <a:spcAft>
                <a:spcPts val="0"/>
              </a:spcAft>
              <a:buNone/>
            </a:pPr>
            <a:r>
              <a:rPr lang="en"/>
              <a:t>Lack of buy-in - I had a teacher who refused to circle the points for a child after their class so the para was doing the circling but had not been trained on definitions and criteria which resulted in inconsistencies and lack of buy-in from the child.</a:t>
            </a:r>
            <a:endParaRPr/>
          </a:p>
          <a:p>
            <a:pPr marL="0" lvl="0" indent="0" algn="l" rtl="0">
              <a:spcBef>
                <a:spcPts val="0"/>
              </a:spcBef>
              <a:spcAft>
                <a:spcPts val="0"/>
              </a:spcAft>
              <a:buNone/>
            </a:pPr>
            <a:r>
              <a:rPr lang="en"/>
              <a:t>Administrators are a key piece in intervention success - carving out time for resources to be available, making certain there is a back-up plan, and speaking regularly to the impact interventions have on student success.</a:t>
            </a:r>
            <a:endParaRPr/>
          </a:p>
          <a:p>
            <a:pPr marL="0" lvl="0" indent="0" algn="l" rtl="0">
              <a:spcBef>
                <a:spcPts val="0"/>
              </a:spcBef>
              <a:spcAft>
                <a:spcPts val="0"/>
              </a:spcAft>
              <a:buNone/>
            </a:pPr>
            <a:r>
              <a:rPr lang="en"/>
              <a:t>Contextual fit is important - do the interventions match the school environment.  Are the interventions in line with your school-wide expectations and your goals for that child.</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9e34da0790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9e34da0790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Implementing a tiered system of supports is hard work and requires lots of discussion, self-reflection, and tweeking.  Don’t give up!</a:t>
            </a:r>
            <a:endParaRPr>
              <a:solidFill>
                <a:schemeClr val="dk1"/>
              </a:solidFill>
            </a:endParaRPr>
          </a:p>
          <a:p>
            <a:pPr marL="0" lvl="0" indent="0" algn="l" rtl="0">
              <a:spcBef>
                <a:spcPts val="0"/>
              </a:spcBef>
              <a:spcAft>
                <a:spcPts val="0"/>
              </a:spcAft>
              <a:buNone/>
            </a:pPr>
            <a:r>
              <a:rPr lang="en"/>
              <a:t>You can use this as a checklist for supporting your efforts moving forward.  </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9e34da0790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9e34da0790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Enter one intervention at a time</a:t>
            </a:r>
            <a:endParaRPr/>
          </a:p>
          <a:p>
            <a:pPr marL="0" lvl="0" indent="0" algn="l" rtl="0">
              <a:spcBef>
                <a:spcPts val="0"/>
              </a:spcBef>
              <a:spcAft>
                <a:spcPts val="0"/>
              </a:spcAft>
              <a:buNone/>
            </a:pPr>
            <a:r>
              <a:rPr lang="en"/>
              <a:t>Place a dash or no spaces to write more than one word</a:t>
            </a:r>
            <a:endParaRPr/>
          </a:p>
          <a:p>
            <a:pPr marL="0" lvl="0" indent="0" algn="l" rtl="0">
              <a:spcBef>
                <a:spcPts val="0"/>
              </a:spcBef>
              <a:spcAft>
                <a:spcPts val="0"/>
              </a:spcAft>
              <a:buNone/>
            </a:pPr>
            <a:r>
              <a:rPr lang="en"/>
              <a:t>If you are in a school that has not yet started implementing Tier II supports, you can respond with ‘none’</a:t>
            </a:r>
            <a:endParaRPr/>
          </a:p>
          <a:p>
            <a:pPr marL="0" lvl="0" indent="0" algn="l" rtl="0">
              <a:spcBef>
                <a:spcPts val="0"/>
              </a:spcBef>
              <a:spcAft>
                <a:spcPts val="0"/>
              </a:spcAft>
              <a:buNone/>
            </a:pPr>
            <a:r>
              <a:rPr lang="en" u="sng">
                <a:solidFill>
                  <a:schemeClr val="hlink"/>
                </a:solidFill>
                <a:hlinkClick r:id="rId3"/>
              </a:rPr>
              <a:t>https://www.menti.com/usxebsjuw5</a:t>
            </a:r>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9e34da0790_0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9e34da0790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we know this, why can achieving fidelity be so difficult?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9e34da0790_0_5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9e34da0790_0_5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9e34da0790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9e34da0790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9b7bc4cb18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9b7bc4cb18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Take a few seconds to look at your question you are hoping to answer by the end of this session.  Did you get your answers to your question?  Visual - thumbs up or down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9b7bc4cb18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9b7bc4cb18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9e34da0790_0_6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9e34da0790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9e34da0790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9e34da0790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9e34da0790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9e34da0790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chat box will be used for responding once or twice this workshop but more importantly, Josh Souliere will be monitoring the chat box and making decisions about what may need to be addressed before moving on and what could hold off because it may be addressed later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9e34da0790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9e34da0790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true for each layer of support.</a:t>
            </a:r>
            <a:endParaRPr/>
          </a:p>
          <a:p>
            <a:pPr marL="0" lvl="0" indent="0" algn="l" rtl="0">
              <a:spcBef>
                <a:spcPts val="0"/>
              </a:spcBef>
              <a:spcAft>
                <a:spcPts val="0"/>
              </a:spcAft>
              <a:buNone/>
            </a:pPr>
            <a:r>
              <a:rPr lang="en"/>
              <a:t>This does not mean that we decrease the expectations, rather, we maintain high expectations and give them the supports and build their skills so they can reach them.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9e34da0790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9e34da0790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we dive into Tier II Supports, this is just a reminder that we want to use Person-first language</a:t>
            </a:r>
            <a:endParaRPr/>
          </a:p>
          <a:p>
            <a:pPr marL="0" lvl="0" indent="0" algn="l" rtl="0">
              <a:spcBef>
                <a:spcPts val="0"/>
              </a:spcBef>
              <a:spcAft>
                <a:spcPts val="0"/>
              </a:spcAft>
              <a:buNone/>
            </a:pPr>
            <a:r>
              <a:rPr lang="en"/>
              <a:t>Students receive supports, they are not defined by them</a:t>
            </a:r>
            <a:endParaRPr/>
          </a:p>
          <a:p>
            <a:pPr marL="0" lvl="0" indent="0" algn="l" rtl="0">
              <a:spcBef>
                <a:spcPts val="0"/>
              </a:spcBef>
              <a:spcAft>
                <a:spcPts val="0"/>
              </a:spcAft>
              <a:buNone/>
            </a:pPr>
            <a:r>
              <a:rPr lang="en"/>
              <a:t>If a student is not being successful it is the responsibility of the adults in that environment to first look to change their practices, the environment or both before recommending that students receive additional layers of supports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9e34da0790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9e34da0790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 of these must be in place for the intervention to be considered truly targeted</a:t>
            </a:r>
            <a:endParaRPr/>
          </a:p>
          <a:p>
            <a:pPr marL="0" lvl="0" indent="0" algn="l" rtl="0">
              <a:spcBef>
                <a:spcPts val="0"/>
              </a:spcBef>
              <a:spcAft>
                <a:spcPts val="0"/>
              </a:spcAft>
              <a:buNone/>
            </a:pPr>
            <a:r>
              <a:rPr lang="en"/>
              <a:t>Once students achieve their goals, celebrate when they have reached their goals.</a:t>
            </a:r>
            <a:endParaRPr/>
          </a:p>
          <a:p>
            <a:pPr marL="0" lvl="0" indent="0" algn="l" rtl="0">
              <a:spcBef>
                <a:spcPts val="0"/>
              </a:spcBef>
              <a:spcAft>
                <a:spcPts val="0"/>
              </a:spcAft>
              <a:buNone/>
            </a:pPr>
            <a:r>
              <a:rPr lang="en"/>
              <a:t>Chat Box - Show of hands, how many are currently implementing interventions at the targeted level?</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9e34da0790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9e34da0790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your school has not implemented Universal Systems with fidelity, it will be difficult to determine which students are struggling due to lack of universal systems in place vs. actual skill deficits.</a:t>
            </a:r>
            <a:endParaRPr/>
          </a:p>
          <a:p>
            <a:pPr marL="0" lvl="0" indent="0" algn="l" rtl="0">
              <a:spcBef>
                <a:spcPts val="0"/>
              </a:spcBef>
              <a:spcAft>
                <a:spcPts val="0"/>
              </a:spcAft>
              <a:buNone/>
            </a:pPr>
            <a:r>
              <a:rPr lang="en"/>
              <a:t>What might be other indicators, other than Tier I TFI scores, that universal systems may need to be revisited?  (high referrals, low attendance rates, class cuts)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ristin.beswick@ncsuvt.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ocs.google.com/document/d/1MCLLml3DNnrpHcLYmceTrq6zUsKjjMs6/edit"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hyperlink" Target="https://docs.google.com/document/d/1vSxd0SznyRA3ubWZWkwvFIVRBjZTO6p9yu6-_FcktUI/edit?usp=sharing" TargetMode="External"/><Relationship Id="rId4" Type="http://schemas.openxmlformats.org/officeDocument/2006/relationships/hyperlink" Target="https://docs.google.com/document/d/1EdvoGannuhG3Y_8iA0Zi53S-0JXvzyaVCOs5spUM4WE/edit?usp=shari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livesinthebalance.org/sites/default/files/ALSUP%20060417.pdf"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www.mentimeter.com/s/b96673e825a52f5f58578b6ddfdbb4f4/8ea691a06d46"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hyperlink" Target="https://www.pbisvermont.org/resource/coaches-bios/" TargetMode="External"/><Relationship Id="rId7" Type="http://schemas.openxmlformats.org/officeDocument/2006/relationships/hyperlink" Target="https://drive.google.com/file/d/0B2VY8NewhlZBSHVfOE9pZWo5SDFHT2RzVlZHNlJvYUZ0cktv/view?usp=sharing"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hyperlink" Target="https://drive.google.com/file/d/0B2VY8NewhlZBeExrWjNtZ21BNnk2aDUtMHJZTmpDNXpkeTFj/view?usp=sharing" TargetMode="External"/><Relationship Id="rId5" Type="http://schemas.openxmlformats.org/officeDocument/2006/relationships/hyperlink" Target="https://www.pbisvermont.org/training-resources/webinars/" TargetMode="External"/><Relationship Id="rId4" Type="http://schemas.openxmlformats.org/officeDocument/2006/relationships/hyperlink" Target="https://docs.google.com/spreadsheets/d/1GfxqMMe7j2R2jDWoPPabUDF66SdUd_gkbYCgsJckDtk/edit#gid=444757907"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004150" y="1095007"/>
            <a:ext cx="7136700" cy="1679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Expanding Your Inventory of Tier II Supports</a:t>
            </a:r>
            <a:endParaRPr/>
          </a:p>
        </p:txBody>
      </p:sp>
      <p:sp>
        <p:nvSpPr>
          <p:cNvPr id="67" name="Google Shape;67;p13"/>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t>Kristin Beswick  </a:t>
            </a:r>
            <a:r>
              <a:rPr lang="en" sz="1800" u="sng">
                <a:solidFill>
                  <a:schemeClr val="hlink"/>
                </a:solidFill>
                <a:hlinkClick r:id="rId3"/>
              </a:rPr>
              <a:t>kristin.beswick@ncsuvt.org</a:t>
            </a:r>
            <a:endParaRPr sz="1800"/>
          </a:p>
          <a:p>
            <a:pPr marL="0" lvl="0" indent="0" algn="ctr" rtl="0">
              <a:spcBef>
                <a:spcPts val="0"/>
              </a:spcBef>
              <a:spcAft>
                <a:spcPts val="0"/>
              </a:spcAft>
              <a:buNone/>
            </a:pPr>
            <a:r>
              <a:rPr lang="en" sz="1800">
                <a:solidFill>
                  <a:srgbClr val="E69138"/>
                </a:solidFill>
              </a:rPr>
              <a:t>Technical Assistance</a:t>
            </a:r>
            <a:endParaRPr sz="1800">
              <a:solidFill>
                <a:srgbClr val="E69138"/>
              </a:solidFill>
            </a:endParaRPr>
          </a:p>
          <a:p>
            <a:pPr marL="0" lvl="0" indent="0" algn="ctr" rtl="0">
              <a:spcBef>
                <a:spcPts val="0"/>
              </a:spcBef>
              <a:spcAft>
                <a:spcPts val="0"/>
              </a:spcAft>
              <a:buNone/>
            </a:pPr>
            <a:r>
              <a:rPr lang="en" sz="1800">
                <a:solidFill>
                  <a:srgbClr val="E69138"/>
                </a:solidFill>
              </a:rPr>
              <a:t>Josh Souliere</a:t>
            </a:r>
            <a:endParaRPr sz="1800">
              <a:solidFill>
                <a:srgbClr val="E69138"/>
              </a:solidFill>
            </a:endParaRPr>
          </a:p>
          <a:p>
            <a:pPr marL="0" lvl="0" indent="0" algn="ctr" rtl="0">
              <a:spcBef>
                <a:spcPts val="0"/>
              </a:spcBef>
              <a:spcAft>
                <a:spcPts val="0"/>
              </a:spcAft>
              <a:buNone/>
            </a:pP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Assessing Your Capacity</a:t>
            </a:r>
            <a:endParaRPr/>
          </a:p>
        </p:txBody>
      </p:sp>
      <p:sp>
        <p:nvSpPr>
          <p:cNvPr id="125" name="Google Shape;125;p2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many students do you currently have identified as receiving/requiring targeted supports?  </a:t>
            </a:r>
            <a:endParaRPr/>
          </a:p>
          <a:p>
            <a:pPr marL="0" lvl="0" indent="0" algn="l" rtl="0">
              <a:spcBef>
                <a:spcPts val="1600"/>
              </a:spcBef>
              <a:spcAft>
                <a:spcPts val="0"/>
              </a:spcAft>
              <a:buNone/>
            </a:pPr>
            <a:r>
              <a:rPr lang="en"/>
              <a:t>Is the number of students within 10-15%, or less, of your student population?</a:t>
            </a:r>
            <a:endParaRPr/>
          </a:p>
          <a:p>
            <a:pPr marL="0" lvl="0" indent="0" algn="l" rtl="0">
              <a:spcBef>
                <a:spcPts val="1600"/>
              </a:spcBef>
              <a:spcAft>
                <a:spcPts val="0"/>
              </a:spcAft>
              <a:buNone/>
            </a:pPr>
            <a:r>
              <a:rPr lang="en"/>
              <a:t>What resources do you have available to you (i.e. people, space, time)?</a:t>
            </a:r>
            <a:endParaRPr/>
          </a:p>
          <a:p>
            <a:pPr marL="0" lvl="0" indent="0" algn="l" rtl="0">
              <a:spcBef>
                <a:spcPts val="1600"/>
              </a:spcBef>
              <a:spcAft>
                <a:spcPts val="0"/>
              </a:spcAft>
              <a:buNone/>
            </a:pPr>
            <a:r>
              <a:rPr lang="en"/>
              <a:t>Can you accommodate the number of students you have identified?</a:t>
            </a:r>
            <a:endParaRPr/>
          </a:p>
          <a:p>
            <a:pPr marL="0" lvl="0" indent="0" algn="l" rtl="0">
              <a:spcBef>
                <a:spcPts val="1600"/>
              </a:spcBef>
              <a:spcAft>
                <a:spcPts val="0"/>
              </a:spcAft>
              <a:buNone/>
            </a:pPr>
            <a:r>
              <a:rPr lang="en"/>
              <a:t>Will you have interventions to support the types of student needs identified (i.e. attention seeking, avoiding academic work, avoiding social situations)?</a:t>
            </a:r>
            <a:endParaRPr/>
          </a:p>
          <a:p>
            <a:pPr marL="0" lvl="0" indent="0" algn="l" rtl="0">
              <a:spcBef>
                <a:spcPts val="1600"/>
              </a:spcBef>
              <a:spcAft>
                <a:spcPts val="1600"/>
              </a:spcAft>
              <a:buNone/>
            </a:pPr>
            <a:endParaRPr/>
          </a:p>
        </p:txBody>
      </p:sp>
      <p:sp>
        <p:nvSpPr>
          <p:cNvPr id="126" name="Google Shape;126;p22"/>
          <p:cNvSpPr txBox="1"/>
          <p:nvPr/>
        </p:nvSpPr>
        <p:spPr>
          <a:xfrm>
            <a:off x="284225" y="4611725"/>
            <a:ext cx="3594000" cy="36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accent5"/>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ODR Focus Chart</a:t>
            </a:r>
            <a:endParaRPr>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3"/>
          <p:cNvPicPr preferRelativeResize="0"/>
          <p:nvPr/>
        </p:nvPicPr>
        <p:blipFill>
          <a:blip r:embed="rId3">
            <a:alphaModFix/>
          </a:blip>
          <a:stretch>
            <a:fillRect/>
          </a:stretch>
        </p:blipFill>
        <p:spPr>
          <a:xfrm>
            <a:off x="736275" y="64175"/>
            <a:ext cx="7671436" cy="5015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2374600" y="1160150"/>
            <a:ext cx="3951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Personal Inquiry Check</a:t>
            </a:r>
            <a:endParaRPr/>
          </a:p>
        </p:txBody>
      </p:sp>
      <p:pic>
        <p:nvPicPr>
          <p:cNvPr id="137" name="Google Shape;137;p24"/>
          <p:cNvPicPr preferRelativeResize="0"/>
          <p:nvPr/>
        </p:nvPicPr>
        <p:blipFill>
          <a:blip r:embed="rId3">
            <a:alphaModFix/>
          </a:blip>
          <a:stretch>
            <a:fillRect/>
          </a:stretch>
        </p:blipFill>
        <p:spPr>
          <a:xfrm>
            <a:off x="3101563" y="2345463"/>
            <a:ext cx="2390775" cy="2047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5"/>
          <p:cNvSpPr txBox="1">
            <a:spLocks noGrp="1"/>
          </p:cNvSpPr>
          <p:nvPr>
            <p:ph type="title" idx="4294967295"/>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Systems: Inventory of Targeted Supports</a:t>
            </a:r>
            <a:endParaRPr/>
          </a:p>
        </p:txBody>
      </p:sp>
      <p:sp>
        <p:nvSpPr>
          <p:cNvPr id="143" name="Google Shape;143;p25"/>
          <p:cNvSpPr txBox="1">
            <a:spLocks noGrp="1"/>
          </p:cNvSpPr>
          <p:nvPr>
            <p:ph type="body" idx="4294967295"/>
          </p:nvPr>
        </p:nvSpPr>
        <p:spPr>
          <a:xfrm>
            <a:off x="311700" y="1266325"/>
            <a:ext cx="7433100" cy="3302700"/>
          </a:xfrm>
          <a:prstGeom prst="rect">
            <a:avLst/>
          </a:prstGeom>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Clr>
                <a:srgbClr val="000000"/>
              </a:buClr>
              <a:buSzPts val="1200"/>
              <a:buFont typeface="Open Sans Light"/>
              <a:buChar char="●"/>
            </a:pPr>
            <a:r>
              <a:rPr lang="en" sz="2200">
                <a:solidFill>
                  <a:srgbClr val="000000"/>
                </a:solidFill>
                <a:latin typeface="Open Sans Light"/>
                <a:ea typeface="Open Sans Light"/>
                <a:cs typeface="Open Sans Light"/>
                <a:sym typeface="Open Sans Light"/>
              </a:rPr>
              <a:t>What interventions are currently in place?</a:t>
            </a:r>
            <a:endParaRPr sz="2200">
              <a:solidFill>
                <a:srgbClr val="000000"/>
              </a:solidFill>
              <a:latin typeface="Open Sans Light"/>
              <a:ea typeface="Open Sans Light"/>
              <a:cs typeface="Open Sans Light"/>
              <a:sym typeface="Open Sans Light"/>
            </a:endParaRPr>
          </a:p>
          <a:p>
            <a:pPr marL="457200" lvl="0" indent="-304800" algn="l" rtl="0">
              <a:lnSpc>
                <a:spcPct val="100000"/>
              </a:lnSpc>
              <a:spcBef>
                <a:spcPts val="0"/>
              </a:spcBef>
              <a:spcAft>
                <a:spcPts val="0"/>
              </a:spcAft>
              <a:buClr>
                <a:srgbClr val="000000"/>
              </a:buClr>
              <a:buSzPts val="1200"/>
              <a:buFont typeface="Open Sans Light"/>
              <a:buChar char="●"/>
            </a:pPr>
            <a:r>
              <a:rPr lang="en" sz="2200">
                <a:solidFill>
                  <a:srgbClr val="000000"/>
                </a:solidFill>
                <a:latin typeface="Open Sans Light"/>
                <a:ea typeface="Open Sans Light"/>
                <a:cs typeface="Open Sans Light"/>
                <a:sym typeface="Open Sans Light"/>
              </a:rPr>
              <a:t>What behavior functions do they address?</a:t>
            </a:r>
            <a:endParaRPr sz="2200">
              <a:solidFill>
                <a:srgbClr val="000000"/>
              </a:solidFill>
              <a:latin typeface="Open Sans Light"/>
              <a:ea typeface="Open Sans Light"/>
              <a:cs typeface="Open Sans Light"/>
              <a:sym typeface="Open Sans Light"/>
            </a:endParaRPr>
          </a:p>
          <a:p>
            <a:pPr marL="457200" lvl="0" indent="-304800" algn="l" rtl="0">
              <a:lnSpc>
                <a:spcPct val="100000"/>
              </a:lnSpc>
              <a:spcBef>
                <a:spcPts val="0"/>
              </a:spcBef>
              <a:spcAft>
                <a:spcPts val="0"/>
              </a:spcAft>
              <a:buClr>
                <a:srgbClr val="000000"/>
              </a:buClr>
              <a:buSzPts val="1200"/>
              <a:buFont typeface="Open Sans Light"/>
              <a:buChar char="●"/>
            </a:pPr>
            <a:r>
              <a:rPr lang="en" sz="2200">
                <a:solidFill>
                  <a:srgbClr val="000000"/>
                </a:solidFill>
                <a:latin typeface="Open Sans Light"/>
                <a:ea typeface="Open Sans Light"/>
                <a:cs typeface="Open Sans Light"/>
                <a:sym typeface="Open Sans Light"/>
              </a:rPr>
              <a:t>What is the short-term goal? </a:t>
            </a:r>
            <a:endParaRPr sz="2200">
              <a:solidFill>
                <a:srgbClr val="000000"/>
              </a:solidFill>
              <a:latin typeface="Open Sans Light"/>
              <a:ea typeface="Open Sans Light"/>
              <a:cs typeface="Open Sans Light"/>
              <a:sym typeface="Open Sans Light"/>
            </a:endParaRPr>
          </a:p>
          <a:p>
            <a:pPr marL="457200" lvl="0" indent="-304800" algn="l" rtl="0">
              <a:lnSpc>
                <a:spcPct val="100000"/>
              </a:lnSpc>
              <a:spcBef>
                <a:spcPts val="0"/>
              </a:spcBef>
              <a:spcAft>
                <a:spcPts val="0"/>
              </a:spcAft>
              <a:buClr>
                <a:srgbClr val="000000"/>
              </a:buClr>
              <a:buSzPts val="1200"/>
              <a:buFont typeface="Open Sans Light"/>
              <a:buChar char="●"/>
            </a:pPr>
            <a:r>
              <a:rPr lang="en" sz="2200">
                <a:solidFill>
                  <a:srgbClr val="000000"/>
                </a:solidFill>
                <a:latin typeface="Open Sans Light"/>
                <a:ea typeface="Open Sans Light"/>
                <a:cs typeface="Open Sans Light"/>
                <a:sym typeface="Open Sans Light"/>
              </a:rPr>
              <a:t>What will it look/sound like when the goal is met?</a:t>
            </a:r>
            <a:endParaRPr sz="2200">
              <a:solidFill>
                <a:srgbClr val="000000"/>
              </a:solidFill>
              <a:latin typeface="Open Sans Light"/>
              <a:ea typeface="Open Sans Light"/>
              <a:cs typeface="Open Sans Light"/>
              <a:sym typeface="Open Sans Light"/>
            </a:endParaRPr>
          </a:p>
          <a:p>
            <a:pPr marL="457200" lvl="0" indent="-304800" algn="l" rtl="0">
              <a:lnSpc>
                <a:spcPct val="100000"/>
              </a:lnSpc>
              <a:spcBef>
                <a:spcPts val="0"/>
              </a:spcBef>
              <a:spcAft>
                <a:spcPts val="0"/>
              </a:spcAft>
              <a:buClr>
                <a:srgbClr val="000000"/>
              </a:buClr>
              <a:buSzPts val="1200"/>
              <a:buFont typeface="Open Sans Light"/>
              <a:buChar char="●"/>
            </a:pPr>
            <a:r>
              <a:rPr lang="en" sz="2200">
                <a:solidFill>
                  <a:srgbClr val="000000"/>
                </a:solidFill>
                <a:latin typeface="Open Sans Light"/>
                <a:ea typeface="Open Sans Light"/>
                <a:cs typeface="Open Sans Light"/>
                <a:sym typeface="Open Sans Light"/>
              </a:rPr>
              <a:t>How will we know the intervention is working?</a:t>
            </a:r>
            <a:endParaRPr sz="2200">
              <a:solidFill>
                <a:srgbClr val="000000"/>
              </a:solidFill>
              <a:latin typeface="Open Sans Light"/>
              <a:ea typeface="Open Sans Light"/>
              <a:cs typeface="Open Sans Light"/>
              <a:sym typeface="Open Sans Light"/>
            </a:endParaRPr>
          </a:p>
          <a:p>
            <a:pPr marL="457200" lvl="0" indent="-304800" algn="l" rtl="0">
              <a:lnSpc>
                <a:spcPct val="100000"/>
              </a:lnSpc>
              <a:spcBef>
                <a:spcPts val="0"/>
              </a:spcBef>
              <a:spcAft>
                <a:spcPts val="0"/>
              </a:spcAft>
              <a:buClr>
                <a:srgbClr val="000000"/>
              </a:buClr>
              <a:buSzPts val="1200"/>
              <a:buFont typeface="Open Sans Light"/>
              <a:buChar char="●"/>
            </a:pPr>
            <a:r>
              <a:rPr lang="en" sz="2200">
                <a:solidFill>
                  <a:srgbClr val="000000"/>
                </a:solidFill>
                <a:latin typeface="Open Sans Light"/>
                <a:ea typeface="Open Sans Light"/>
                <a:cs typeface="Open Sans Light"/>
                <a:sym typeface="Open Sans Light"/>
              </a:rPr>
              <a:t>How will we know when to stop the intervention?</a:t>
            </a:r>
            <a:endParaRPr sz="2200">
              <a:solidFill>
                <a:srgbClr val="000000"/>
              </a:solidFill>
              <a:latin typeface="Open Sans Light"/>
              <a:ea typeface="Open Sans Light"/>
              <a:cs typeface="Open Sans Light"/>
              <a:sym typeface="Open Sans Light"/>
            </a:endParaRPr>
          </a:p>
          <a:p>
            <a:pPr marL="0" lvl="0" indent="0" algn="l" rtl="0">
              <a:lnSpc>
                <a:spcPct val="100000"/>
              </a:lnSpc>
              <a:spcBef>
                <a:spcPts val="600"/>
              </a:spcBef>
              <a:spcAft>
                <a:spcPts val="0"/>
              </a:spcAft>
              <a:buNone/>
            </a:pPr>
            <a:endParaRPr sz="2200">
              <a:solidFill>
                <a:srgbClr val="000000"/>
              </a:solidFill>
              <a:latin typeface="Open Sans Light"/>
              <a:ea typeface="Open Sans Light"/>
              <a:cs typeface="Open Sans Light"/>
              <a:sym typeface="Open Sans Light"/>
            </a:endParaRPr>
          </a:p>
          <a:p>
            <a:pPr marL="0" lvl="0" indent="0" algn="l" rtl="0">
              <a:lnSpc>
                <a:spcPct val="100000"/>
              </a:lnSpc>
              <a:spcBef>
                <a:spcPts val="600"/>
              </a:spcBef>
              <a:spcAft>
                <a:spcPts val="0"/>
              </a:spcAft>
              <a:buNone/>
            </a:pPr>
            <a:endParaRPr sz="1600" b="1">
              <a:solidFill>
                <a:srgbClr val="000000"/>
              </a:solidFill>
            </a:endParaRPr>
          </a:p>
          <a:p>
            <a:pPr marL="0" lvl="0" indent="0" algn="l" rtl="0">
              <a:lnSpc>
                <a:spcPct val="100000"/>
              </a:lnSpc>
              <a:spcBef>
                <a:spcPts val="600"/>
              </a:spcBef>
              <a:spcAft>
                <a:spcPts val="0"/>
              </a:spcAft>
              <a:buNone/>
            </a:pPr>
            <a:endParaRPr sz="1600" b="1">
              <a:solidFill>
                <a:srgbClr val="000000"/>
              </a:solidFill>
            </a:endParaRPr>
          </a:p>
        </p:txBody>
      </p:sp>
      <p:pic>
        <p:nvPicPr>
          <p:cNvPr id="144" name="Google Shape;144;p25"/>
          <p:cNvPicPr preferRelativeResize="0"/>
          <p:nvPr/>
        </p:nvPicPr>
        <p:blipFill rotWithShape="1">
          <a:blip r:embed="rId3">
            <a:alphaModFix amt="20000"/>
          </a:blip>
          <a:srcRect b="25439"/>
          <a:stretch/>
        </p:blipFill>
        <p:spPr>
          <a:xfrm>
            <a:off x="165250" y="98550"/>
            <a:ext cx="8912625" cy="4834075"/>
          </a:xfrm>
          <a:prstGeom prst="rect">
            <a:avLst/>
          </a:prstGeom>
          <a:noFill/>
          <a:ln>
            <a:noFill/>
          </a:ln>
        </p:spPr>
      </p:pic>
      <p:sp>
        <p:nvSpPr>
          <p:cNvPr id="145" name="Google Shape;145;p25"/>
          <p:cNvSpPr txBox="1"/>
          <p:nvPr/>
        </p:nvSpPr>
        <p:spPr>
          <a:xfrm>
            <a:off x="348400" y="4028075"/>
            <a:ext cx="5180100" cy="48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latin typeface="Open Sans"/>
                <a:ea typeface="Open Sans"/>
                <a:cs typeface="Open Sans"/>
                <a:sym typeface="Open Sans"/>
                <a:hlinkClick r:id="rId4"/>
              </a:rPr>
              <a:t>Inventory of Supports - Template</a:t>
            </a:r>
            <a:endParaRPr>
              <a:latin typeface="Open Sans"/>
              <a:ea typeface="Open Sans"/>
              <a:cs typeface="Open Sans"/>
              <a:sym typeface="Open Sans"/>
            </a:endParaRPr>
          </a:p>
          <a:p>
            <a:pPr marL="0" lvl="0" indent="0" algn="l" rtl="0">
              <a:spcBef>
                <a:spcPts val="0"/>
              </a:spcBef>
              <a:spcAft>
                <a:spcPts val="0"/>
              </a:spcAft>
              <a:buNone/>
            </a:pPr>
            <a:r>
              <a:rPr lang="en" u="sng">
                <a:solidFill>
                  <a:schemeClr val="hlink"/>
                </a:solidFill>
                <a:latin typeface="Open Sans"/>
                <a:ea typeface="Open Sans"/>
                <a:cs typeface="Open Sans"/>
                <a:sym typeface="Open Sans"/>
                <a:hlinkClick r:id="rId5"/>
              </a:rPr>
              <a:t>Sample Inventory of Interventions</a:t>
            </a:r>
            <a:endParaRPr>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Examples of Tier II Interventions</a:t>
            </a:r>
            <a:endParaRPr/>
          </a:p>
        </p:txBody>
      </p:sp>
      <p:sp>
        <p:nvSpPr>
          <p:cNvPr id="151" name="Google Shape;151;p26"/>
          <p:cNvSpPr txBox="1">
            <a:spLocks noGrp="1"/>
          </p:cNvSpPr>
          <p:nvPr>
            <p:ph type="body" idx="1"/>
          </p:nvPr>
        </p:nvSpPr>
        <p:spPr>
          <a:xfrm>
            <a:off x="311700" y="1152425"/>
            <a:ext cx="8520600" cy="3519600"/>
          </a:xfrm>
          <a:prstGeom prst="rect">
            <a:avLst/>
          </a:prstGeom>
        </p:spPr>
        <p:txBody>
          <a:bodyPr spcFirstLastPara="1" wrap="square" lIns="91425" tIns="91425" rIns="91425" bIns="91425" anchor="t" anchorCtr="0">
            <a:noAutofit/>
          </a:bodyPr>
          <a:lstStyle/>
          <a:p>
            <a:pPr marL="457200" lvl="0" indent="-323850" algn="l" rtl="0">
              <a:lnSpc>
                <a:spcPct val="100000"/>
              </a:lnSpc>
              <a:spcBef>
                <a:spcPts val="600"/>
              </a:spcBef>
              <a:spcAft>
                <a:spcPts val="0"/>
              </a:spcAft>
              <a:buClr>
                <a:srgbClr val="434343"/>
              </a:buClr>
              <a:buSzPts val="1500"/>
              <a:buFont typeface="Abel"/>
              <a:buChar char="●"/>
            </a:pPr>
            <a:r>
              <a:rPr lang="en" sz="2400">
                <a:solidFill>
                  <a:srgbClr val="434343"/>
                </a:solidFill>
                <a:latin typeface="Abel"/>
                <a:ea typeface="Abel"/>
                <a:cs typeface="Abel"/>
                <a:sym typeface="Abel"/>
              </a:rPr>
              <a:t>Check-in</a:t>
            </a:r>
            <a:endParaRPr sz="2400">
              <a:solidFill>
                <a:srgbClr val="434343"/>
              </a:solidFill>
              <a:latin typeface="Abel"/>
              <a:ea typeface="Abel"/>
              <a:cs typeface="Abel"/>
              <a:sym typeface="Abel"/>
            </a:endParaRPr>
          </a:p>
          <a:p>
            <a:pPr marL="457200" lvl="0" indent="-323850" algn="l" rtl="0">
              <a:lnSpc>
                <a:spcPct val="100000"/>
              </a:lnSpc>
              <a:spcBef>
                <a:spcPts val="0"/>
              </a:spcBef>
              <a:spcAft>
                <a:spcPts val="0"/>
              </a:spcAft>
              <a:buClr>
                <a:srgbClr val="434343"/>
              </a:buClr>
              <a:buSzPts val="1500"/>
              <a:buFont typeface="Abel"/>
              <a:buChar char="●"/>
            </a:pPr>
            <a:r>
              <a:rPr lang="en" sz="2400">
                <a:solidFill>
                  <a:srgbClr val="434343"/>
                </a:solidFill>
                <a:latin typeface="Abel"/>
                <a:ea typeface="Abel"/>
                <a:cs typeface="Abel"/>
                <a:sym typeface="Abel"/>
              </a:rPr>
              <a:t>CICO with identified goals</a:t>
            </a:r>
            <a:endParaRPr sz="2400">
              <a:solidFill>
                <a:srgbClr val="434343"/>
              </a:solidFill>
              <a:latin typeface="Abel"/>
              <a:ea typeface="Abel"/>
              <a:cs typeface="Abel"/>
              <a:sym typeface="Abel"/>
            </a:endParaRPr>
          </a:p>
          <a:p>
            <a:pPr marL="457200" lvl="0" indent="-323850" algn="l" rtl="0">
              <a:lnSpc>
                <a:spcPct val="100000"/>
              </a:lnSpc>
              <a:spcBef>
                <a:spcPts val="0"/>
              </a:spcBef>
              <a:spcAft>
                <a:spcPts val="0"/>
              </a:spcAft>
              <a:buClr>
                <a:srgbClr val="434343"/>
              </a:buClr>
              <a:buSzPts val="1500"/>
              <a:buFont typeface="Abel"/>
              <a:buChar char="●"/>
            </a:pPr>
            <a:r>
              <a:rPr lang="en" sz="2400">
                <a:solidFill>
                  <a:srgbClr val="434343"/>
                </a:solidFill>
                <a:latin typeface="Abel"/>
                <a:ea typeface="Abel"/>
                <a:cs typeface="Abel"/>
                <a:sym typeface="Abel"/>
              </a:rPr>
              <a:t>Teacher Check and Connect</a:t>
            </a:r>
            <a:endParaRPr sz="2400">
              <a:solidFill>
                <a:srgbClr val="434343"/>
              </a:solidFill>
              <a:latin typeface="Abel"/>
              <a:ea typeface="Abel"/>
              <a:cs typeface="Abel"/>
              <a:sym typeface="Abel"/>
            </a:endParaRPr>
          </a:p>
          <a:p>
            <a:pPr marL="457200" lvl="0" indent="-323850" algn="l" rtl="0">
              <a:lnSpc>
                <a:spcPct val="100000"/>
              </a:lnSpc>
              <a:spcBef>
                <a:spcPts val="0"/>
              </a:spcBef>
              <a:spcAft>
                <a:spcPts val="0"/>
              </a:spcAft>
              <a:buClr>
                <a:srgbClr val="434343"/>
              </a:buClr>
              <a:buSzPts val="1500"/>
              <a:buFont typeface="Abel"/>
              <a:buChar char="●"/>
            </a:pPr>
            <a:r>
              <a:rPr lang="en" sz="2400">
                <a:solidFill>
                  <a:srgbClr val="434343"/>
                </a:solidFill>
                <a:latin typeface="Abel"/>
                <a:ea typeface="Abel"/>
                <a:cs typeface="Abel"/>
                <a:sym typeface="Abel"/>
              </a:rPr>
              <a:t>Self-Regulation - Gear Up, Mindfulness Breaks</a:t>
            </a:r>
            <a:endParaRPr sz="2400">
              <a:solidFill>
                <a:srgbClr val="434343"/>
              </a:solidFill>
              <a:latin typeface="Abel"/>
              <a:ea typeface="Abel"/>
              <a:cs typeface="Abel"/>
              <a:sym typeface="Abel"/>
            </a:endParaRPr>
          </a:p>
          <a:p>
            <a:pPr marL="457200" lvl="0" indent="-323850" algn="l" rtl="0">
              <a:lnSpc>
                <a:spcPct val="100000"/>
              </a:lnSpc>
              <a:spcBef>
                <a:spcPts val="0"/>
              </a:spcBef>
              <a:spcAft>
                <a:spcPts val="0"/>
              </a:spcAft>
              <a:buClr>
                <a:srgbClr val="434343"/>
              </a:buClr>
              <a:buSzPts val="1500"/>
              <a:buFont typeface="Abel"/>
              <a:buChar char="●"/>
            </a:pPr>
            <a:r>
              <a:rPr lang="en" sz="2400">
                <a:solidFill>
                  <a:srgbClr val="434343"/>
                </a:solidFill>
                <a:latin typeface="Abel"/>
                <a:ea typeface="Abel"/>
                <a:cs typeface="Abel"/>
                <a:sym typeface="Abel"/>
              </a:rPr>
              <a:t>Earned, Scheduled, and Processing Breaks</a:t>
            </a:r>
            <a:endParaRPr sz="2400">
              <a:solidFill>
                <a:srgbClr val="434343"/>
              </a:solidFill>
              <a:latin typeface="Abel"/>
              <a:ea typeface="Abel"/>
              <a:cs typeface="Abel"/>
              <a:sym typeface="Abel"/>
            </a:endParaRPr>
          </a:p>
          <a:p>
            <a:pPr marL="457200" lvl="0" indent="-323850" algn="l" rtl="0">
              <a:lnSpc>
                <a:spcPct val="100000"/>
              </a:lnSpc>
              <a:spcBef>
                <a:spcPts val="0"/>
              </a:spcBef>
              <a:spcAft>
                <a:spcPts val="0"/>
              </a:spcAft>
              <a:buClr>
                <a:srgbClr val="434343"/>
              </a:buClr>
              <a:buSzPts val="1500"/>
              <a:buFont typeface="Abel"/>
              <a:buChar char="●"/>
            </a:pPr>
            <a:r>
              <a:rPr lang="en" sz="2400">
                <a:solidFill>
                  <a:srgbClr val="434343"/>
                </a:solidFill>
                <a:latin typeface="Abel"/>
                <a:ea typeface="Abel"/>
                <a:cs typeface="Abel"/>
                <a:sym typeface="Abel"/>
              </a:rPr>
              <a:t>Lunch Groups</a:t>
            </a:r>
            <a:endParaRPr sz="2400">
              <a:solidFill>
                <a:srgbClr val="434343"/>
              </a:solidFill>
              <a:latin typeface="Abel"/>
              <a:ea typeface="Abel"/>
              <a:cs typeface="Abel"/>
              <a:sym typeface="Abel"/>
            </a:endParaRPr>
          </a:p>
          <a:p>
            <a:pPr marL="457200" lvl="0" indent="-323850" algn="l" rtl="0">
              <a:lnSpc>
                <a:spcPct val="100000"/>
              </a:lnSpc>
              <a:spcBef>
                <a:spcPts val="0"/>
              </a:spcBef>
              <a:spcAft>
                <a:spcPts val="0"/>
              </a:spcAft>
              <a:buClr>
                <a:srgbClr val="434343"/>
              </a:buClr>
              <a:buSzPts val="1500"/>
              <a:buFont typeface="Abel"/>
              <a:buChar char="●"/>
            </a:pPr>
            <a:r>
              <a:rPr lang="en" sz="2400">
                <a:solidFill>
                  <a:srgbClr val="434343"/>
                </a:solidFill>
                <a:latin typeface="Abel"/>
                <a:ea typeface="Abel"/>
                <a:cs typeface="Abel"/>
                <a:sym typeface="Abel"/>
              </a:rPr>
              <a:t>Recess Planning</a:t>
            </a:r>
            <a:endParaRPr sz="2400">
              <a:solidFill>
                <a:srgbClr val="434343"/>
              </a:solidFill>
              <a:latin typeface="Abel"/>
              <a:ea typeface="Abel"/>
              <a:cs typeface="Abel"/>
              <a:sym typeface="Abel"/>
            </a:endParaRPr>
          </a:p>
          <a:p>
            <a:pPr marL="457200" lvl="0" indent="-323850" algn="l" rtl="0">
              <a:lnSpc>
                <a:spcPct val="100000"/>
              </a:lnSpc>
              <a:spcBef>
                <a:spcPts val="0"/>
              </a:spcBef>
              <a:spcAft>
                <a:spcPts val="0"/>
              </a:spcAft>
              <a:buClr>
                <a:srgbClr val="434343"/>
              </a:buClr>
              <a:buSzPts val="1500"/>
              <a:buFont typeface="Abel"/>
              <a:buChar char="●"/>
            </a:pPr>
            <a:r>
              <a:rPr lang="en" sz="2400">
                <a:solidFill>
                  <a:srgbClr val="434343"/>
                </a:solidFill>
                <a:latin typeface="Abel"/>
                <a:ea typeface="Abel"/>
                <a:cs typeface="Abel"/>
                <a:sym typeface="Abel"/>
              </a:rPr>
              <a:t>Social Skills or Confidence Boosters Groups</a:t>
            </a:r>
            <a:endParaRPr sz="2400">
              <a:solidFill>
                <a:srgbClr val="434343"/>
              </a:solidFill>
              <a:latin typeface="Abel"/>
              <a:ea typeface="Abel"/>
              <a:cs typeface="Abel"/>
              <a:sym typeface="Abel"/>
            </a:endParaRPr>
          </a:p>
          <a:p>
            <a:pPr marL="457200" lvl="0" indent="-323850" algn="l" rtl="0">
              <a:lnSpc>
                <a:spcPct val="100000"/>
              </a:lnSpc>
              <a:spcBef>
                <a:spcPts val="0"/>
              </a:spcBef>
              <a:spcAft>
                <a:spcPts val="0"/>
              </a:spcAft>
              <a:buClr>
                <a:srgbClr val="434343"/>
              </a:buClr>
              <a:buSzPts val="1500"/>
              <a:buFont typeface="Abel"/>
              <a:buChar char="●"/>
            </a:pPr>
            <a:r>
              <a:rPr lang="en" sz="2400">
                <a:solidFill>
                  <a:srgbClr val="434343"/>
                </a:solidFill>
                <a:latin typeface="Abel"/>
                <a:ea typeface="Abel"/>
                <a:cs typeface="Abel"/>
                <a:sym typeface="Abel"/>
              </a:rPr>
              <a:t>Mentoring</a:t>
            </a:r>
            <a:endParaRPr sz="2400">
              <a:solidFill>
                <a:srgbClr val="434343"/>
              </a:solidFill>
              <a:latin typeface="Abel"/>
              <a:ea typeface="Abel"/>
              <a:cs typeface="Abel"/>
              <a:sym typeface="Abel"/>
            </a:endParaRPr>
          </a:p>
          <a:p>
            <a:pPr marL="457200" lvl="0" indent="0" algn="l" rtl="0">
              <a:lnSpc>
                <a:spcPct val="100000"/>
              </a:lnSpc>
              <a:spcBef>
                <a:spcPts val="600"/>
              </a:spcBef>
              <a:spcAft>
                <a:spcPts val="0"/>
              </a:spcAft>
              <a:buNone/>
            </a:pPr>
            <a:endParaRPr sz="2400">
              <a:solidFill>
                <a:srgbClr val="434343"/>
              </a:solidFill>
              <a:latin typeface="Abel"/>
              <a:ea typeface="Abel"/>
              <a:cs typeface="Abel"/>
              <a:sym typeface="Abel"/>
            </a:endParaRPr>
          </a:p>
          <a:p>
            <a:pPr marL="0" lvl="0" indent="0" algn="l" rtl="0">
              <a:spcBef>
                <a:spcPts val="0"/>
              </a:spcBef>
              <a:spcAft>
                <a:spcPts val="1600"/>
              </a:spcAft>
              <a:buNone/>
            </a:pPr>
            <a:endParaRPr>
              <a:solidFill>
                <a:srgbClr val="434343"/>
              </a:solidFill>
            </a:endParaRPr>
          </a:p>
        </p:txBody>
      </p:sp>
      <p:pic>
        <p:nvPicPr>
          <p:cNvPr id="152" name="Google Shape;152;p26"/>
          <p:cNvPicPr preferRelativeResize="0"/>
          <p:nvPr/>
        </p:nvPicPr>
        <p:blipFill>
          <a:blip r:embed="rId3">
            <a:alphaModFix/>
          </a:blip>
          <a:stretch>
            <a:fillRect/>
          </a:stretch>
        </p:blipFill>
        <p:spPr>
          <a:xfrm>
            <a:off x="6106350" y="176500"/>
            <a:ext cx="2956400" cy="2280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p:nvPr/>
        </p:nvSpPr>
        <p:spPr>
          <a:xfrm>
            <a:off x="284200" y="73200"/>
            <a:ext cx="6482100" cy="38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B45F06"/>
                </a:solidFill>
                <a:latin typeface="PT Sans Narrow"/>
                <a:ea typeface="PT Sans Narrow"/>
                <a:cs typeface="PT Sans Narrow"/>
                <a:sym typeface="PT Sans Narrow"/>
              </a:rPr>
              <a:t>Inventory of Targeted Supports</a:t>
            </a:r>
            <a:endParaRPr sz="3000" b="1">
              <a:solidFill>
                <a:srgbClr val="B45F06"/>
              </a:solidFill>
              <a:latin typeface="PT Sans Narrow"/>
              <a:ea typeface="PT Sans Narrow"/>
              <a:cs typeface="PT Sans Narrow"/>
              <a:sym typeface="PT Sans Narrow"/>
            </a:endParaRPr>
          </a:p>
        </p:txBody>
      </p:sp>
      <p:graphicFrame>
        <p:nvGraphicFramePr>
          <p:cNvPr id="158" name="Google Shape;158;p27"/>
          <p:cNvGraphicFramePr/>
          <p:nvPr/>
        </p:nvGraphicFramePr>
        <p:xfrm>
          <a:off x="284175" y="912250"/>
          <a:ext cx="3000000" cy="3000000"/>
        </p:xfrm>
        <a:graphic>
          <a:graphicData uri="http://schemas.openxmlformats.org/drawingml/2006/table">
            <a:tbl>
              <a:tblPr>
                <a:noFill/>
                <a:tableStyleId>{F84A5A2C-963E-4CEE-B9EB-673E4C8AEB6C}</a:tableStyleId>
              </a:tblPr>
              <a:tblGrid>
                <a:gridCol w="889025">
                  <a:extLst>
                    <a:ext uri="{9D8B030D-6E8A-4147-A177-3AD203B41FA5}">
                      <a16:colId xmlns:a16="http://schemas.microsoft.com/office/drawing/2014/main" val="20000"/>
                    </a:ext>
                  </a:extLst>
                </a:gridCol>
                <a:gridCol w="968950">
                  <a:extLst>
                    <a:ext uri="{9D8B030D-6E8A-4147-A177-3AD203B41FA5}">
                      <a16:colId xmlns:a16="http://schemas.microsoft.com/office/drawing/2014/main" val="20001"/>
                    </a:ext>
                  </a:extLst>
                </a:gridCol>
                <a:gridCol w="1068875">
                  <a:extLst>
                    <a:ext uri="{9D8B030D-6E8A-4147-A177-3AD203B41FA5}">
                      <a16:colId xmlns:a16="http://schemas.microsoft.com/office/drawing/2014/main" val="20002"/>
                    </a:ext>
                  </a:extLst>
                </a:gridCol>
                <a:gridCol w="1068875">
                  <a:extLst>
                    <a:ext uri="{9D8B030D-6E8A-4147-A177-3AD203B41FA5}">
                      <a16:colId xmlns:a16="http://schemas.microsoft.com/office/drawing/2014/main" val="20003"/>
                    </a:ext>
                  </a:extLst>
                </a:gridCol>
                <a:gridCol w="1218700">
                  <a:extLst>
                    <a:ext uri="{9D8B030D-6E8A-4147-A177-3AD203B41FA5}">
                      <a16:colId xmlns:a16="http://schemas.microsoft.com/office/drawing/2014/main" val="20004"/>
                    </a:ext>
                  </a:extLst>
                </a:gridCol>
                <a:gridCol w="1528350">
                  <a:extLst>
                    <a:ext uri="{9D8B030D-6E8A-4147-A177-3AD203B41FA5}">
                      <a16:colId xmlns:a16="http://schemas.microsoft.com/office/drawing/2014/main" val="20005"/>
                    </a:ext>
                  </a:extLst>
                </a:gridCol>
                <a:gridCol w="1728125">
                  <a:extLst>
                    <a:ext uri="{9D8B030D-6E8A-4147-A177-3AD203B41FA5}">
                      <a16:colId xmlns:a16="http://schemas.microsoft.com/office/drawing/2014/main" val="20006"/>
                    </a:ext>
                  </a:extLst>
                </a:gridCol>
              </a:tblGrid>
              <a:tr h="327825">
                <a:tc rowSpan="2">
                  <a:txBody>
                    <a:bodyPr/>
                    <a:lstStyle/>
                    <a:p>
                      <a:pPr marL="0" lvl="0" indent="0" algn="ctr" rtl="0">
                        <a:spcBef>
                          <a:spcPts val="0"/>
                        </a:spcBef>
                        <a:spcAft>
                          <a:spcPts val="0"/>
                        </a:spcAft>
                        <a:buNone/>
                      </a:pPr>
                      <a:endParaRPr sz="1100" b="1">
                        <a:latin typeface="Didact Gothic"/>
                        <a:ea typeface="Didact Gothic"/>
                        <a:cs typeface="Didact Gothic"/>
                        <a:sym typeface="Didact Gothic"/>
                      </a:endParaRPr>
                    </a:p>
                    <a:p>
                      <a:pPr marL="0" lvl="0" indent="0" algn="ctr" rtl="0">
                        <a:spcBef>
                          <a:spcPts val="0"/>
                        </a:spcBef>
                        <a:spcAft>
                          <a:spcPts val="0"/>
                        </a:spcAft>
                        <a:buNone/>
                      </a:pPr>
                      <a:r>
                        <a:rPr lang="en" sz="1100" b="1">
                          <a:latin typeface="Didact Gothic"/>
                          <a:ea typeface="Didact Gothic"/>
                          <a:cs typeface="Didact Gothic"/>
                          <a:sym typeface="Didact Gothic"/>
                        </a:rPr>
                        <a:t>Targeted Support</a:t>
                      </a:r>
                      <a:endParaRPr sz="1100" b="1">
                        <a:latin typeface="Didact Gothic"/>
                        <a:ea typeface="Didact Gothic"/>
                        <a:cs typeface="Didact Gothic"/>
                        <a:sym typeface="Didact Gothic"/>
                      </a:endParaRPr>
                    </a:p>
                  </a:txBody>
                  <a:tcPr marL="63500" marR="63500" marT="63500" marB="63500">
                    <a:solidFill>
                      <a:srgbClr val="CCCCCC"/>
                    </a:solidFill>
                  </a:tcPr>
                </a:tc>
                <a:tc rowSpan="2">
                  <a:txBody>
                    <a:bodyPr/>
                    <a:lstStyle/>
                    <a:p>
                      <a:pPr marL="0" lvl="0" indent="0" algn="ctr" rtl="0">
                        <a:spcBef>
                          <a:spcPts val="0"/>
                        </a:spcBef>
                        <a:spcAft>
                          <a:spcPts val="0"/>
                        </a:spcAft>
                        <a:buNone/>
                      </a:pPr>
                      <a:r>
                        <a:rPr lang="en" sz="1100" b="1">
                          <a:latin typeface="Didact Gothic"/>
                          <a:ea typeface="Didact Gothic"/>
                          <a:cs typeface="Didact Gothic"/>
                          <a:sym typeface="Didact Gothic"/>
                        </a:rPr>
                        <a:t>Function (goal dependent)</a:t>
                      </a:r>
                      <a:endParaRPr sz="1100" b="1">
                        <a:latin typeface="Didact Gothic"/>
                        <a:ea typeface="Didact Gothic"/>
                        <a:cs typeface="Didact Gothic"/>
                        <a:sym typeface="Didact Gothic"/>
                      </a:endParaRPr>
                    </a:p>
                  </a:txBody>
                  <a:tcPr marL="63500" marR="63500" marT="63500" marB="63500">
                    <a:solidFill>
                      <a:srgbClr val="CCCCCC"/>
                    </a:solidFill>
                  </a:tcPr>
                </a:tc>
                <a:tc rowSpan="2">
                  <a:txBody>
                    <a:bodyPr/>
                    <a:lstStyle/>
                    <a:p>
                      <a:pPr marL="0" lvl="0" indent="0" algn="ctr" rtl="0">
                        <a:spcBef>
                          <a:spcPts val="0"/>
                        </a:spcBef>
                        <a:spcAft>
                          <a:spcPts val="0"/>
                        </a:spcAft>
                        <a:buNone/>
                      </a:pPr>
                      <a:r>
                        <a:rPr lang="en" sz="1100" b="1">
                          <a:latin typeface="Didact Gothic"/>
                          <a:ea typeface="Didact Gothic"/>
                          <a:cs typeface="Didact Gothic"/>
                          <a:sym typeface="Didact Gothic"/>
                        </a:rPr>
                        <a:t>SEL</a:t>
                      </a:r>
                      <a:br>
                        <a:rPr lang="en" sz="1100" b="1">
                          <a:latin typeface="Didact Gothic"/>
                          <a:ea typeface="Didact Gothic"/>
                          <a:cs typeface="Didact Gothic"/>
                          <a:sym typeface="Didact Gothic"/>
                        </a:rPr>
                      </a:br>
                      <a:r>
                        <a:rPr lang="en" sz="1100" b="1">
                          <a:latin typeface="Didact Gothic"/>
                          <a:ea typeface="Didact Gothic"/>
                          <a:cs typeface="Didact Gothic"/>
                          <a:sym typeface="Didact Gothic"/>
                        </a:rPr>
                        <a:t>Lagging Skills Addressed</a:t>
                      </a:r>
                      <a:endParaRPr sz="1100" b="1">
                        <a:latin typeface="Didact Gothic"/>
                        <a:ea typeface="Didact Gothic"/>
                        <a:cs typeface="Didact Gothic"/>
                        <a:sym typeface="Didact Gothic"/>
                      </a:endParaRPr>
                    </a:p>
                  </a:txBody>
                  <a:tcPr marL="63500" marR="63500" marT="63500" marB="63500" anchor="ctr">
                    <a:solidFill>
                      <a:srgbClr val="CCCCCC"/>
                    </a:solidFill>
                  </a:tcPr>
                </a:tc>
                <a:tc rowSpan="2">
                  <a:txBody>
                    <a:bodyPr/>
                    <a:lstStyle/>
                    <a:p>
                      <a:pPr marL="0" lvl="0" indent="0" algn="ctr" rtl="0">
                        <a:spcBef>
                          <a:spcPts val="0"/>
                        </a:spcBef>
                        <a:spcAft>
                          <a:spcPts val="0"/>
                        </a:spcAft>
                        <a:buNone/>
                      </a:pPr>
                      <a:r>
                        <a:rPr lang="en" sz="1100" b="1">
                          <a:latin typeface="Didact Gothic"/>
                          <a:ea typeface="Didact Gothic"/>
                          <a:cs typeface="Didact Gothic"/>
                          <a:sym typeface="Didact Gothic"/>
                        </a:rPr>
                        <a:t>Referral Criteria</a:t>
                      </a:r>
                      <a:endParaRPr sz="1100" b="1">
                        <a:latin typeface="Didact Gothic"/>
                        <a:ea typeface="Didact Gothic"/>
                        <a:cs typeface="Didact Gothic"/>
                        <a:sym typeface="Didact Gothic"/>
                      </a:endParaRPr>
                    </a:p>
                  </a:txBody>
                  <a:tcPr marL="63500" marR="63500" marT="63500" marB="63500" anchor="ctr">
                    <a:solidFill>
                      <a:srgbClr val="CCCCCC"/>
                    </a:solidFill>
                  </a:tcPr>
                </a:tc>
                <a:tc rowSpan="2">
                  <a:txBody>
                    <a:bodyPr/>
                    <a:lstStyle/>
                    <a:p>
                      <a:pPr marL="0" lvl="0" indent="0" algn="ctr" rtl="0">
                        <a:spcBef>
                          <a:spcPts val="0"/>
                        </a:spcBef>
                        <a:spcAft>
                          <a:spcPts val="0"/>
                        </a:spcAft>
                        <a:buNone/>
                      </a:pPr>
                      <a:r>
                        <a:rPr lang="en" sz="1100" b="1">
                          <a:latin typeface="Didact Gothic"/>
                          <a:ea typeface="Didact Gothic"/>
                          <a:cs typeface="Didact Gothic"/>
                          <a:sym typeface="Didact Gothic"/>
                        </a:rPr>
                        <a:t>Data Collection &amp; Progress Monitoring</a:t>
                      </a:r>
                      <a:endParaRPr sz="1100" b="1">
                        <a:latin typeface="Didact Gothic"/>
                        <a:ea typeface="Didact Gothic"/>
                        <a:cs typeface="Didact Gothic"/>
                        <a:sym typeface="Didact Gothic"/>
                      </a:endParaRPr>
                    </a:p>
                    <a:p>
                      <a:pPr marL="0" lvl="0" indent="0" algn="ctr" rtl="0">
                        <a:spcBef>
                          <a:spcPts val="0"/>
                        </a:spcBef>
                        <a:spcAft>
                          <a:spcPts val="0"/>
                        </a:spcAft>
                        <a:buNone/>
                      </a:pPr>
                      <a:endParaRPr sz="1100" b="1">
                        <a:latin typeface="Didact Gothic"/>
                        <a:ea typeface="Didact Gothic"/>
                        <a:cs typeface="Didact Gothic"/>
                        <a:sym typeface="Didact Gothic"/>
                      </a:endParaRPr>
                    </a:p>
                  </a:txBody>
                  <a:tcPr marL="63500" marR="63500" marT="63500" marB="63500" anchor="ctr">
                    <a:solidFill>
                      <a:srgbClr val="CCCCCC"/>
                    </a:solidFill>
                  </a:tcPr>
                </a:tc>
                <a:tc rowSpan="2">
                  <a:txBody>
                    <a:bodyPr/>
                    <a:lstStyle/>
                    <a:p>
                      <a:pPr marL="0" lvl="0" indent="0" algn="ctr" rtl="0">
                        <a:spcBef>
                          <a:spcPts val="0"/>
                        </a:spcBef>
                        <a:spcAft>
                          <a:spcPts val="0"/>
                        </a:spcAft>
                        <a:buNone/>
                      </a:pPr>
                      <a:r>
                        <a:rPr lang="en" sz="1100" b="1">
                          <a:latin typeface="Didact Gothic"/>
                          <a:ea typeface="Didact Gothic"/>
                          <a:cs typeface="Didact Gothic"/>
                          <a:sym typeface="Didact Gothic"/>
                        </a:rPr>
                        <a:t>Fading Criteria</a:t>
                      </a:r>
                      <a:endParaRPr sz="1100" b="1">
                        <a:latin typeface="Didact Gothic"/>
                        <a:ea typeface="Didact Gothic"/>
                        <a:cs typeface="Didact Gothic"/>
                        <a:sym typeface="Didact Gothic"/>
                      </a:endParaRPr>
                    </a:p>
                  </a:txBody>
                  <a:tcPr marL="63500" marR="63500" marT="63500" marB="63500" anchor="ctr">
                    <a:solidFill>
                      <a:srgbClr val="CCCCCC"/>
                    </a:solidFill>
                  </a:tcPr>
                </a:tc>
                <a:tc rowSpan="2">
                  <a:txBody>
                    <a:bodyPr/>
                    <a:lstStyle/>
                    <a:p>
                      <a:pPr marL="0" lvl="0" indent="0" algn="ctr" rtl="0">
                        <a:spcBef>
                          <a:spcPts val="0"/>
                        </a:spcBef>
                        <a:spcAft>
                          <a:spcPts val="0"/>
                        </a:spcAft>
                        <a:buNone/>
                      </a:pPr>
                      <a:r>
                        <a:rPr lang="en" sz="1100" b="1">
                          <a:latin typeface="Didact Gothic"/>
                          <a:ea typeface="Didact Gothic"/>
                          <a:cs typeface="Didact Gothic"/>
                          <a:sym typeface="Didact Gothic"/>
                        </a:rPr>
                        <a:t>Exit Criteria</a:t>
                      </a:r>
                      <a:endParaRPr sz="1100" b="1">
                        <a:latin typeface="Didact Gothic"/>
                        <a:ea typeface="Didact Gothic"/>
                        <a:cs typeface="Didact Gothic"/>
                        <a:sym typeface="Didact Gothic"/>
                      </a:endParaRPr>
                    </a:p>
                  </a:txBody>
                  <a:tcPr marL="63500" marR="63500" marT="63500" marB="63500" anchor="ctr">
                    <a:solidFill>
                      <a:srgbClr val="CCCCCC"/>
                    </a:solidFill>
                  </a:tcPr>
                </a:tc>
                <a:extLst>
                  <a:ext uri="{0D108BD9-81ED-4DB2-BD59-A6C34878D82A}">
                    <a16:rowId xmlns:a16="http://schemas.microsoft.com/office/drawing/2014/main" val="10000"/>
                  </a:ext>
                </a:extLst>
              </a:tr>
              <a:tr h="59592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894700">
                <a:tc>
                  <a:txBody>
                    <a:bodyPr/>
                    <a:lstStyle/>
                    <a:p>
                      <a:pPr marL="0" lvl="0" indent="0" algn="l" rtl="0">
                        <a:spcBef>
                          <a:spcPts val="0"/>
                        </a:spcBef>
                        <a:spcAft>
                          <a:spcPts val="0"/>
                        </a:spcAft>
                        <a:buNone/>
                      </a:pPr>
                      <a:r>
                        <a:rPr lang="en" sz="1100">
                          <a:latin typeface="Didact Gothic"/>
                          <a:ea typeface="Didact Gothic"/>
                          <a:cs typeface="Didact Gothic"/>
                          <a:sym typeface="Didact Gothic"/>
                        </a:rPr>
                        <a:t>Check-in</a:t>
                      </a:r>
                      <a:endParaRPr sz="1100">
                        <a:latin typeface="Didact Gothic"/>
                        <a:ea typeface="Didact Gothic"/>
                        <a:cs typeface="Didact Gothic"/>
                        <a:sym typeface="Didact Gothic"/>
                      </a:endParaRPr>
                    </a:p>
                  </a:txBody>
                  <a:tcPr marL="63500" marR="63500" marT="63500" marB="63500"/>
                </a:tc>
                <a:tc>
                  <a:txBody>
                    <a:bodyPr/>
                    <a:lstStyle/>
                    <a:p>
                      <a:pPr marL="0" lvl="0" indent="0" algn="ctr" rtl="0">
                        <a:spcBef>
                          <a:spcPts val="0"/>
                        </a:spcBef>
                        <a:spcAft>
                          <a:spcPts val="0"/>
                        </a:spcAft>
                        <a:buNone/>
                      </a:pPr>
                      <a:r>
                        <a:rPr lang="en" sz="1100">
                          <a:latin typeface="Didact Gothic"/>
                          <a:ea typeface="Didact Gothic"/>
                          <a:cs typeface="Didact Gothic"/>
                          <a:sym typeface="Didact Gothic"/>
                        </a:rPr>
                        <a:t>Adult attn</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Self-regulation</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Difficult transition into school; Fade from CICO</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AM SSFs</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Frequency ratings by teacher</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Regulated AM integration into classroom; Confidence in independence</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Fading plan success OR Check-in </a:t>
                      </a:r>
                      <a:r>
                        <a:rPr lang="en" sz="1100">
                          <a:highlight>
                            <a:srgbClr val="FFFFFF"/>
                          </a:highlight>
                          <a:latin typeface="Didact Gothic"/>
                          <a:ea typeface="Didact Gothic"/>
                          <a:cs typeface="Didact Gothic"/>
                          <a:sym typeface="Didact Gothic"/>
                        </a:rPr>
                        <a:t>unsuccessful in meeting behavioral needs of student</a:t>
                      </a:r>
                      <a:endParaRPr sz="1100">
                        <a:latin typeface="Didact Gothic"/>
                        <a:ea typeface="Didact Gothic"/>
                        <a:cs typeface="Didact Gothic"/>
                        <a:sym typeface="Didact Gothic"/>
                      </a:endParaRPr>
                    </a:p>
                  </a:txBody>
                  <a:tcPr marL="63500" marR="63500" marT="63500" marB="63500"/>
                </a:tc>
                <a:extLst>
                  <a:ext uri="{0D108BD9-81ED-4DB2-BD59-A6C34878D82A}">
                    <a16:rowId xmlns:a16="http://schemas.microsoft.com/office/drawing/2014/main" val="10002"/>
                  </a:ext>
                </a:extLst>
              </a:tr>
              <a:tr h="1206400">
                <a:tc>
                  <a:txBody>
                    <a:bodyPr/>
                    <a:lstStyle/>
                    <a:p>
                      <a:pPr marL="0" lvl="0" indent="0" algn="l" rtl="0">
                        <a:spcBef>
                          <a:spcPts val="0"/>
                        </a:spcBef>
                        <a:spcAft>
                          <a:spcPts val="0"/>
                        </a:spcAft>
                        <a:buNone/>
                      </a:pPr>
                      <a:r>
                        <a:rPr lang="en" sz="1100">
                          <a:latin typeface="Didact Gothic"/>
                          <a:ea typeface="Didact Gothic"/>
                          <a:cs typeface="Didact Gothic"/>
                          <a:sym typeface="Didact Gothic"/>
                        </a:rPr>
                        <a:t>CICO</a:t>
                      </a:r>
                      <a:endParaRPr sz="1100">
                        <a:latin typeface="Didact Gothic"/>
                        <a:ea typeface="Didact Gothic"/>
                        <a:cs typeface="Didact Gothic"/>
                        <a:sym typeface="Didact Gothic"/>
                      </a:endParaRPr>
                    </a:p>
                  </a:txBody>
                  <a:tcPr marL="63500" marR="63500" marT="63500" marB="63500"/>
                </a:tc>
                <a:tc>
                  <a:txBody>
                    <a:bodyPr/>
                    <a:lstStyle/>
                    <a:p>
                      <a:pPr marL="0" lvl="0" indent="0" algn="ctr" rtl="0">
                        <a:spcBef>
                          <a:spcPts val="0"/>
                        </a:spcBef>
                        <a:spcAft>
                          <a:spcPts val="0"/>
                        </a:spcAft>
                        <a:buNone/>
                      </a:pPr>
                      <a:r>
                        <a:rPr lang="en" sz="1100">
                          <a:latin typeface="Didact Gothic"/>
                          <a:ea typeface="Didact Gothic"/>
                          <a:cs typeface="Didact Gothic"/>
                          <a:sym typeface="Didact Gothic"/>
                        </a:rPr>
                        <a:t>Adult attn;</a:t>
                      </a:r>
                      <a:endParaRPr sz="1100">
                        <a:latin typeface="Didact Gothic"/>
                        <a:ea typeface="Didact Gothic"/>
                        <a:cs typeface="Didact Gothic"/>
                        <a:sym typeface="Didact Gothic"/>
                      </a:endParaRPr>
                    </a:p>
                    <a:p>
                      <a:pPr marL="0" lvl="0" indent="0" algn="ctr" rtl="0">
                        <a:spcBef>
                          <a:spcPts val="0"/>
                        </a:spcBef>
                        <a:spcAft>
                          <a:spcPts val="0"/>
                        </a:spcAft>
                        <a:buNone/>
                      </a:pPr>
                      <a:r>
                        <a:rPr lang="en" sz="1100">
                          <a:latin typeface="Didact Gothic"/>
                          <a:ea typeface="Didact Gothic"/>
                          <a:cs typeface="Didact Gothic"/>
                          <a:sym typeface="Didact Gothic"/>
                        </a:rPr>
                        <a:t>Avoid task/activity;</a:t>
                      </a:r>
                      <a:endParaRPr sz="1100">
                        <a:latin typeface="Didact Gothic"/>
                        <a:ea typeface="Didact Gothic"/>
                        <a:cs typeface="Didact Gothic"/>
                        <a:sym typeface="Didact Gothic"/>
                      </a:endParaRPr>
                    </a:p>
                    <a:p>
                      <a:pPr marL="0" lvl="0" indent="0" algn="ctr" rtl="0">
                        <a:spcBef>
                          <a:spcPts val="0"/>
                        </a:spcBef>
                        <a:spcAft>
                          <a:spcPts val="0"/>
                        </a:spcAft>
                        <a:buNone/>
                      </a:pPr>
                      <a:r>
                        <a:rPr lang="en" sz="1100">
                          <a:latin typeface="Didact Gothic"/>
                          <a:ea typeface="Didact Gothic"/>
                          <a:cs typeface="Didact Gothic"/>
                          <a:sym typeface="Didact Gothic"/>
                        </a:rPr>
                        <a:t>Gain item/activity</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As identified through ALSUP</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Need for consistent/</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frequent feedback to address lagging skills</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CICO</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SSFs</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Frequency ratings by teacher</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Consistently meeting goals, ≥ 83% point goal, and no additional goals needed</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highlight>
                            <a:srgbClr val="FFFFFF"/>
                          </a:highlight>
                          <a:latin typeface="Didact Gothic"/>
                          <a:ea typeface="Didact Gothic"/>
                          <a:cs typeface="Didact Gothic"/>
                          <a:sym typeface="Didact Gothic"/>
                        </a:rPr>
                        <a:t>Fading plan success, no additional goals needed </a:t>
                      </a:r>
                      <a:r>
                        <a:rPr lang="en" sz="1100" b="1">
                          <a:highlight>
                            <a:srgbClr val="FFFFFF"/>
                          </a:highlight>
                          <a:latin typeface="Didact Gothic"/>
                          <a:ea typeface="Didact Gothic"/>
                          <a:cs typeface="Didact Gothic"/>
                          <a:sym typeface="Didact Gothic"/>
                        </a:rPr>
                        <a:t>OR</a:t>
                      </a:r>
                      <a:r>
                        <a:rPr lang="en" sz="1100">
                          <a:highlight>
                            <a:srgbClr val="FFFFFF"/>
                          </a:highlight>
                          <a:latin typeface="Didact Gothic"/>
                          <a:ea typeface="Didact Gothic"/>
                          <a:cs typeface="Didact Gothic"/>
                          <a:sym typeface="Didact Gothic"/>
                        </a:rPr>
                        <a:t> CICO                     unsuccessful in meeting behavioral needs of student</a:t>
                      </a:r>
                      <a:endParaRPr sz="1100">
                        <a:latin typeface="Didact Gothic"/>
                        <a:ea typeface="Didact Gothic"/>
                        <a:cs typeface="Didact Gothic"/>
                        <a:sym typeface="Didact Gothic"/>
                      </a:endParaRPr>
                    </a:p>
                  </a:txBody>
                  <a:tcPr marL="63500" marR="63500" marT="63500" marB="63500"/>
                </a:tc>
                <a:extLst>
                  <a:ext uri="{0D108BD9-81ED-4DB2-BD59-A6C34878D82A}">
                    <a16:rowId xmlns:a16="http://schemas.microsoft.com/office/drawing/2014/main" val="10003"/>
                  </a:ext>
                </a:extLst>
              </a:tr>
              <a:tr h="1206400">
                <a:tc>
                  <a:txBody>
                    <a:bodyPr/>
                    <a:lstStyle/>
                    <a:p>
                      <a:pPr marL="0" lvl="0" indent="0" algn="l" rtl="0">
                        <a:spcBef>
                          <a:spcPts val="0"/>
                        </a:spcBef>
                        <a:spcAft>
                          <a:spcPts val="0"/>
                        </a:spcAft>
                        <a:buNone/>
                      </a:pPr>
                      <a:r>
                        <a:rPr lang="en" sz="1100">
                          <a:latin typeface="Didact Gothic"/>
                          <a:ea typeface="Didact Gothic"/>
                          <a:cs typeface="Didact Gothic"/>
                          <a:sym typeface="Didact Gothic"/>
                        </a:rPr>
                        <a:t>Teacher Check &amp; Connect</a:t>
                      </a:r>
                      <a:endParaRPr sz="1100">
                        <a:latin typeface="Didact Gothic"/>
                        <a:ea typeface="Didact Gothic"/>
                        <a:cs typeface="Didact Gothic"/>
                        <a:sym typeface="Didact Gothic"/>
                      </a:endParaRPr>
                    </a:p>
                  </a:txBody>
                  <a:tcPr marL="63500" marR="63500" marT="63500" marB="63500"/>
                </a:tc>
                <a:tc>
                  <a:txBody>
                    <a:bodyPr/>
                    <a:lstStyle/>
                    <a:p>
                      <a:pPr marL="0" lvl="0" indent="0" algn="ctr" rtl="0">
                        <a:spcBef>
                          <a:spcPts val="0"/>
                        </a:spcBef>
                        <a:spcAft>
                          <a:spcPts val="0"/>
                        </a:spcAft>
                        <a:buNone/>
                      </a:pPr>
                      <a:r>
                        <a:rPr lang="en" sz="1100">
                          <a:latin typeface="Didact Gothic"/>
                          <a:ea typeface="Didact Gothic"/>
                          <a:cs typeface="Didact Gothic"/>
                          <a:sym typeface="Didact Gothic"/>
                        </a:rPr>
                        <a:t>Adult attn;</a:t>
                      </a:r>
                      <a:endParaRPr sz="1100">
                        <a:latin typeface="Didact Gothic"/>
                        <a:ea typeface="Didact Gothic"/>
                        <a:cs typeface="Didact Gothic"/>
                        <a:sym typeface="Didact Gothic"/>
                      </a:endParaRPr>
                    </a:p>
                    <a:p>
                      <a:pPr marL="0" lvl="0" indent="0" algn="ctr" rtl="0">
                        <a:spcBef>
                          <a:spcPts val="0"/>
                        </a:spcBef>
                        <a:spcAft>
                          <a:spcPts val="0"/>
                        </a:spcAft>
                        <a:buNone/>
                      </a:pPr>
                      <a:r>
                        <a:rPr lang="en" sz="1100">
                          <a:latin typeface="Didact Gothic"/>
                          <a:ea typeface="Didact Gothic"/>
                          <a:cs typeface="Didact Gothic"/>
                          <a:sym typeface="Didact Gothic"/>
                        </a:rPr>
                        <a:t>Avoid task/activity </a:t>
                      </a:r>
                      <a:endParaRPr sz="1100">
                        <a:latin typeface="Didact Gothic"/>
                        <a:ea typeface="Didact Gothic"/>
                        <a:cs typeface="Didact Gothic"/>
                        <a:sym typeface="Didact Gothic"/>
                      </a:endParaRPr>
                    </a:p>
                    <a:p>
                      <a:pPr marL="0" lvl="0" indent="0" algn="ctr" rtl="0">
                        <a:spcBef>
                          <a:spcPts val="0"/>
                        </a:spcBef>
                        <a:spcAft>
                          <a:spcPts val="0"/>
                        </a:spcAft>
                        <a:buNone/>
                      </a:pP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As identified through ALSUP</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Need for consistent/</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frequent feedback to address lagging skills</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CICO</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BODs</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Frequency ratings by teacher</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Consistently meeting goals, ≥ 83% point goal, and no additional goals needed</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highlight>
                            <a:srgbClr val="FFFFFF"/>
                          </a:highlight>
                          <a:latin typeface="Didact Gothic"/>
                          <a:ea typeface="Didact Gothic"/>
                          <a:cs typeface="Didact Gothic"/>
                          <a:sym typeface="Didact Gothic"/>
                        </a:rPr>
                        <a:t>Fading plan success, no additional goals needed </a:t>
                      </a:r>
                      <a:r>
                        <a:rPr lang="en" sz="1100" b="1">
                          <a:highlight>
                            <a:srgbClr val="FFFFFF"/>
                          </a:highlight>
                          <a:latin typeface="Didact Gothic"/>
                          <a:ea typeface="Didact Gothic"/>
                          <a:cs typeface="Didact Gothic"/>
                          <a:sym typeface="Didact Gothic"/>
                        </a:rPr>
                        <a:t>OR</a:t>
                      </a:r>
                      <a:r>
                        <a:rPr lang="en" sz="1100">
                          <a:highlight>
                            <a:srgbClr val="FFFFFF"/>
                          </a:highlight>
                          <a:latin typeface="Didact Gothic"/>
                          <a:ea typeface="Didact Gothic"/>
                          <a:cs typeface="Didact Gothic"/>
                          <a:sym typeface="Didact Gothic"/>
                        </a:rPr>
                        <a:t> TCC                     unsuccessful in meeting behavioral needs of student</a:t>
                      </a:r>
                      <a:endParaRPr sz="1100">
                        <a:latin typeface="Didact Gothic"/>
                        <a:ea typeface="Didact Gothic"/>
                        <a:cs typeface="Didact Gothic"/>
                        <a:sym typeface="Didact Gothic"/>
                      </a:endParaRPr>
                    </a:p>
                  </a:txBody>
                  <a:tcPr marL="63500" marR="63500" marT="63500" marB="63500"/>
                </a:tc>
                <a:extLst>
                  <a:ext uri="{0D108BD9-81ED-4DB2-BD59-A6C34878D82A}">
                    <a16:rowId xmlns:a16="http://schemas.microsoft.com/office/drawing/2014/main" val="10004"/>
                  </a:ext>
                </a:extLst>
              </a:tr>
            </a:tbl>
          </a:graphicData>
        </a:graphic>
      </p:graphicFrame>
      <p:sp>
        <p:nvSpPr>
          <p:cNvPr id="159" name="Google Shape;159;p27"/>
          <p:cNvSpPr/>
          <p:nvPr/>
        </p:nvSpPr>
        <p:spPr>
          <a:xfrm>
            <a:off x="80700" y="1006150"/>
            <a:ext cx="1248600" cy="3860100"/>
          </a:xfrm>
          <a:prstGeom prst="ellipse">
            <a:avLst/>
          </a:prstGeom>
          <a:noFill/>
          <a:ln w="28575" cap="flat" cmpd="sng">
            <a:solidFill>
              <a:srgbClr val="8520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8"/>
          <p:cNvSpPr txBox="1"/>
          <p:nvPr/>
        </p:nvSpPr>
        <p:spPr>
          <a:xfrm>
            <a:off x="293425" y="73225"/>
            <a:ext cx="6482100" cy="38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B45F06"/>
                </a:solidFill>
                <a:latin typeface="PT Sans Narrow"/>
                <a:ea typeface="PT Sans Narrow"/>
                <a:cs typeface="PT Sans Narrow"/>
                <a:sym typeface="PT Sans Narrow"/>
              </a:rPr>
              <a:t>Inventory of Targeted Supports</a:t>
            </a:r>
            <a:endParaRPr sz="3000" b="1">
              <a:solidFill>
                <a:srgbClr val="B45F06"/>
              </a:solidFill>
              <a:latin typeface="PT Sans Narrow"/>
              <a:ea typeface="PT Sans Narrow"/>
              <a:cs typeface="PT Sans Narrow"/>
              <a:sym typeface="PT Sans Narrow"/>
            </a:endParaRPr>
          </a:p>
        </p:txBody>
      </p:sp>
      <p:graphicFrame>
        <p:nvGraphicFramePr>
          <p:cNvPr id="165" name="Google Shape;165;p28"/>
          <p:cNvGraphicFramePr/>
          <p:nvPr/>
        </p:nvGraphicFramePr>
        <p:xfrm>
          <a:off x="201625" y="724300"/>
          <a:ext cx="3000000" cy="3000000"/>
        </p:xfrm>
        <a:graphic>
          <a:graphicData uri="http://schemas.openxmlformats.org/drawingml/2006/table">
            <a:tbl>
              <a:tblPr>
                <a:noFill/>
                <a:tableStyleId>{F84A5A2C-963E-4CEE-B9EB-673E4C8AEB6C}</a:tableStyleId>
              </a:tblPr>
              <a:tblGrid>
                <a:gridCol w="889025">
                  <a:extLst>
                    <a:ext uri="{9D8B030D-6E8A-4147-A177-3AD203B41FA5}">
                      <a16:colId xmlns:a16="http://schemas.microsoft.com/office/drawing/2014/main" val="20000"/>
                    </a:ext>
                  </a:extLst>
                </a:gridCol>
                <a:gridCol w="968950">
                  <a:extLst>
                    <a:ext uri="{9D8B030D-6E8A-4147-A177-3AD203B41FA5}">
                      <a16:colId xmlns:a16="http://schemas.microsoft.com/office/drawing/2014/main" val="20001"/>
                    </a:ext>
                  </a:extLst>
                </a:gridCol>
                <a:gridCol w="1068875">
                  <a:extLst>
                    <a:ext uri="{9D8B030D-6E8A-4147-A177-3AD203B41FA5}">
                      <a16:colId xmlns:a16="http://schemas.microsoft.com/office/drawing/2014/main" val="20002"/>
                    </a:ext>
                  </a:extLst>
                </a:gridCol>
                <a:gridCol w="1068875">
                  <a:extLst>
                    <a:ext uri="{9D8B030D-6E8A-4147-A177-3AD203B41FA5}">
                      <a16:colId xmlns:a16="http://schemas.microsoft.com/office/drawing/2014/main" val="20003"/>
                    </a:ext>
                  </a:extLst>
                </a:gridCol>
                <a:gridCol w="1218700">
                  <a:extLst>
                    <a:ext uri="{9D8B030D-6E8A-4147-A177-3AD203B41FA5}">
                      <a16:colId xmlns:a16="http://schemas.microsoft.com/office/drawing/2014/main" val="20004"/>
                    </a:ext>
                  </a:extLst>
                </a:gridCol>
                <a:gridCol w="1528350">
                  <a:extLst>
                    <a:ext uri="{9D8B030D-6E8A-4147-A177-3AD203B41FA5}">
                      <a16:colId xmlns:a16="http://schemas.microsoft.com/office/drawing/2014/main" val="20005"/>
                    </a:ext>
                  </a:extLst>
                </a:gridCol>
                <a:gridCol w="1728125">
                  <a:extLst>
                    <a:ext uri="{9D8B030D-6E8A-4147-A177-3AD203B41FA5}">
                      <a16:colId xmlns:a16="http://schemas.microsoft.com/office/drawing/2014/main" val="20006"/>
                    </a:ext>
                  </a:extLst>
                </a:gridCol>
              </a:tblGrid>
              <a:tr h="327825">
                <a:tc rowSpan="2">
                  <a:txBody>
                    <a:bodyPr/>
                    <a:lstStyle/>
                    <a:p>
                      <a:pPr marL="0" lvl="0" indent="0" algn="ctr" rtl="0">
                        <a:spcBef>
                          <a:spcPts val="0"/>
                        </a:spcBef>
                        <a:spcAft>
                          <a:spcPts val="0"/>
                        </a:spcAft>
                        <a:buNone/>
                      </a:pPr>
                      <a:endParaRPr sz="1100" b="1">
                        <a:latin typeface="Didact Gothic"/>
                        <a:ea typeface="Didact Gothic"/>
                        <a:cs typeface="Didact Gothic"/>
                        <a:sym typeface="Didact Gothic"/>
                      </a:endParaRPr>
                    </a:p>
                    <a:p>
                      <a:pPr marL="0" lvl="0" indent="0" algn="ctr" rtl="0">
                        <a:spcBef>
                          <a:spcPts val="0"/>
                        </a:spcBef>
                        <a:spcAft>
                          <a:spcPts val="0"/>
                        </a:spcAft>
                        <a:buNone/>
                      </a:pPr>
                      <a:r>
                        <a:rPr lang="en" sz="1100" b="1">
                          <a:latin typeface="Didact Gothic"/>
                          <a:ea typeface="Didact Gothic"/>
                          <a:cs typeface="Didact Gothic"/>
                          <a:sym typeface="Didact Gothic"/>
                        </a:rPr>
                        <a:t>Targeted Support</a:t>
                      </a:r>
                      <a:endParaRPr sz="1100" b="1">
                        <a:latin typeface="Didact Gothic"/>
                        <a:ea typeface="Didact Gothic"/>
                        <a:cs typeface="Didact Gothic"/>
                        <a:sym typeface="Didact Gothic"/>
                      </a:endParaRPr>
                    </a:p>
                  </a:txBody>
                  <a:tcPr marL="63500" marR="63500" marT="63500" marB="63500">
                    <a:solidFill>
                      <a:srgbClr val="CCCCCC"/>
                    </a:solidFill>
                  </a:tcPr>
                </a:tc>
                <a:tc rowSpan="2">
                  <a:txBody>
                    <a:bodyPr/>
                    <a:lstStyle/>
                    <a:p>
                      <a:pPr marL="0" lvl="0" indent="0" algn="ctr" rtl="0">
                        <a:spcBef>
                          <a:spcPts val="0"/>
                        </a:spcBef>
                        <a:spcAft>
                          <a:spcPts val="0"/>
                        </a:spcAft>
                        <a:buNone/>
                      </a:pPr>
                      <a:r>
                        <a:rPr lang="en" sz="1100" b="1">
                          <a:latin typeface="Didact Gothic"/>
                          <a:ea typeface="Didact Gothic"/>
                          <a:cs typeface="Didact Gothic"/>
                          <a:sym typeface="Didact Gothic"/>
                        </a:rPr>
                        <a:t>Function (goal dependent)</a:t>
                      </a:r>
                      <a:endParaRPr sz="1100" b="1">
                        <a:latin typeface="Didact Gothic"/>
                        <a:ea typeface="Didact Gothic"/>
                        <a:cs typeface="Didact Gothic"/>
                        <a:sym typeface="Didact Gothic"/>
                      </a:endParaRPr>
                    </a:p>
                  </a:txBody>
                  <a:tcPr marL="63500" marR="63500" marT="63500" marB="63500">
                    <a:solidFill>
                      <a:srgbClr val="CCCCCC"/>
                    </a:solidFill>
                  </a:tcPr>
                </a:tc>
                <a:tc rowSpan="2">
                  <a:txBody>
                    <a:bodyPr/>
                    <a:lstStyle/>
                    <a:p>
                      <a:pPr marL="0" lvl="0" indent="0" algn="ctr" rtl="0">
                        <a:spcBef>
                          <a:spcPts val="0"/>
                        </a:spcBef>
                        <a:spcAft>
                          <a:spcPts val="0"/>
                        </a:spcAft>
                        <a:buNone/>
                      </a:pPr>
                      <a:r>
                        <a:rPr lang="en" sz="1100" b="1">
                          <a:latin typeface="Didact Gothic"/>
                          <a:ea typeface="Didact Gothic"/>
                          <a:cs typeface="Didact Gothic"/>
                          <a:sym typeface="Didact Gothic"/>
                        </a:rPr>
                        <a:t>SEL</a:t>
                      </a:r>
                      <a:br>
                        <a:rPr lang="en" sz="1100" b="1">
                          <a:latin typeface="Didact Gothic"/>
                          <a:ea typeface="Didact Gothic"/>
                          <a:cs typeface="Didact Gothic"/>
                          <a:sym typeface="Didact Gothic"/>
                        </a:rPr>
                      </a:br>
                      <a:r>
                        <a:rPr lang="en" sz="1100" b="1">
                          <a:latin typeface="Didact Gothic"/>
                          <a:ea typeface="Didact Gothic"/>
                          <a:cs typeface="Didact Gothic"/>
                          <a:sym typeface="Didact Gothic"/>
                        </a:rPr>
                        <a:t>Lagging Skills Addressed</a:t>
                      </a:r>
                      <a:endParaRPr sz="1100" b="1">
                        <a:latin typeface="Didact Gothic"/>
                        <a:ea typeface="Didact Gothic"/>
                        <a:cs typeface="Didact Gothic"/>
                        <a:sym typeface="Didact Gothic"/>
                      </a:endParaRPr>
                    </a:p>
                  </a:txBody>
                  <a:tcPr marL="63500" marR="63500" marT="63500" marB="63500" anchor="ctr">
                    <a:solidFill>
                      <a:srgbClr val="CCCCCC"/>
                    </a:solidFill>
                  </a:tcPr>
                </a:tc>
                <a:tc rowSpan="2">
                  <a:txBody>
                    <a:bodyPr/>
                    <a:lstStyle/>
                    <a:p>
                      <a:pPr marL="0" lvl="0" indent="0" algn="ctr" rtl="0">
                        <a:spcBef>
                          <a:spcPts val="0"/>
                        </a:spcBef>
                        <a:spcAft>
                          <a:spcPts val="0"/>
                        </a:spcAft>
                        <a:buNone/>
                      </a:pPr>
                      <a:r>
                        <a:rPr lang="en" sz="1100" b="1">
                          <a:latin typeface="Didact Gothic"/>
                          <a:ea typeface="Didact Gothic"/>
                          <a:cs typeface="Didact Gothic"/>
                          <a:sym typeface="Didact Gothic"/>
                        </a:rPr>
                        <a:t>Referral Criteria</a:t>
                      </a:r>
                      <a:endParaRPr sz="1100" b="1">
                        <a:latin typeface="Didact Gothic"/>
                        <a:ea typeface="Didact Gothic"/>
                        <a:cs typeface="Didact Gothic"/>
                        <a:sym typeface="Didact Gothic"/>
                      </a:endParaRPr>
                    </a:p>
                  </a:txBody>
                  <a:tcPr marL="63500" marR="63500" marT="63500" marB="63500" anchor="ctr">
                    <a:solidFill>
                      <a:srgbClr val="CCCCCC"/>
                    </a:solidFill>
                  </a:tcPr>
                </a:tc>
                <a:tc rowSpan="2">
                  <a:txBody>
                    <a:bodyPr/>
                    <a:lstStyle/>
                    <a:p>
                      <a:pPr marL="0" lvl="0" indent="0" algn="ctr" rtl="0">
                        <a:spcBef>
                          <a:spcPts val="0"/>
                        </a:spcBef>
                        <a:spcAft>
                          <a:spcPts val="0"/>
                        </a:spcAft>
                        <a:buNone/>
                      </a:pPr>
                      <a:r>
                        <a:rPr lang="en" sz="1100" b="1">
                          <a:latin typeface="Didact Gothic"/>
                          <a:ea typeface="Didact Gothic"/>
                          <a:cs typeface="Didact Gothic"/>
                          <a:sym typeface="Didact Gothic"/>
                        </a:rPr>
                        <a:t>Data Collection &amp; Progress Monitoring</a:t>
                      </a:r>
                      <a:endParaRPr sz="1100" b="1">
                        <a:latin typeface="Didact Gothic"/>
                        <a:ea typeface="Didact Gothic"/>
                        <a:cs typeface="Didact Gothic"/>
                        <a:sym typeface="Didact Gothic"/>
                      </a:endParaRPr>
                    </a:p>
                    <a:p>
                      <a:pPr marL="0" lvl="0" indent="0" algn="ctr" rtl="0">
                        <a:spcBef>
                          <a:spcPts val="0"/>
                        </a:spcBef>
                        <a:spcAft>
                          <a:spcPts val="0"/>
                        </a:spcAft>
                        <a:buNone/>
                      </a:pPr>
                      <a:endParaRPr sz="1100" b="1">
                        <a:latin typeface="Didact Gothic"/>
                        <a:ea typeface="Didact Gothic"/>
                        <a:cs typeface="Didact Gothic"/>
                        <a:sym typeface="Didact Gothic"/>
                      </a:endParaRPr>
                    </a:p>
                  </a:txBody>
                  <a:tcPr marL="63500" marR="63500" marT="63500" marB="63500" anchor="ctr">
                    <a:solidFill>
                      <a:srgbClr val="CCCCCC"/>
                    </a:solidFill>
                  </a:tcPr>
                </a:tc>
                <a:tc rowSpan="2">
                  <a:txBody>
                    <a:bodyPr/>
                    <a:lstStyle/>
                    <a:p>
                      <a:pPr marL="0" lvl="0" indent="0" algn="ctr" rtl="0">
                        <a:spcBef>
                          <a:spcPts val="0"/>
                        </a:spcBef>
                        <a:spcAft>
                          <a:spcPts val="0"/>
                        </a:spcAft>
                        <a:buNone/>
                      </a:pPr>
                      <a:r>
                        <a:rPr lang="en" sz="1100" b="1">
                          <a:latin typeface="Didact Gothic"/>
                          <a:ea typeface="Didact Gothic"/>
                          <a:cs typeface="Didact Gothic"/>
                          <a:sym typeface="Didact Gothic"/>
                        </a:rPr>
                        <a:t>Fading Criteria</a:t>
                      </a:r>
                      <a:endParaRPr sz="1100" b="1">
                        <a:latin typeface="Didact Gothic"/>
                        <a:ea typeface="Didact Gothic"/>
                        <a:cs typeface="Didact Gothic"/>
                        <a:sym typeface="Didact Gothic"/>
                      </a:endParaRPr>
                    </a:p>
                  </a:txBody>
                  <a:tcPr marL="63500" marR="63500" marT="63500" marB="63500" anchor="ctr">
                    <a:solidFill>
                      <a:srgbClr val="CCCCCC"/>
                    </a:solidFill>
                  </a:tcPr>
                </a:tc>
                <a:tc rowSpan="2">
                  <a:txBody>
                    <a:bodyPr/>
                    <a:lstStyle/>
                    <a:p>
                      <a:pPr marL="0" lvl="0" indent="0" algn="ctr" rtl="0">
                        <a:spcBef>
                          <a:spcPts val="0"/>
                        </a:spcBef>
                        <a:spcAft>
                          <a:spcPts val="0"/>
                        </a:spcAft>
                        <a:buNone/>
                      </a:pPr>
                      <a:r>
                        <a:rPr lang="en" sz="1100" b="1">
                          <a:latin typeface="Didact Gothic"/>
                          <a:ea typeface="Didact Gothic"/>
                          <a:cs typeface="Didact Gothic"/>
                          <a:sym typeface="Didact Gothic"/>
                        </a:rPr>
                        <a:t>Exit Criteria</a:t>
                      </a:r>
                      <a:endParaRPr sz="1100" b="1">
                        <a:latin typeface="Didact Gothic"/>
                        <a:ea typeface="Didact Gothic"/>
                        <a:cs typeface="Didact Gothic"/>
                        <a:sym typeface="Didact Gothic"/>
                      </a:endParaRPr>
                    </a:p>
                  </a:txBody>
                  <a:tcPr marL="63500" marR="63500" marT="63500" marB="63500" anchor="ctr">
                    <a:solidFill>
                      <a:srgbClr val="CCCCCC"/>
                    </a:solidFill>
                  </a:tcPr>
                </a:tc>
                <a:extLst>
                  <a:ext uri="{0D108BD9-81ED-4DB2-BD59-A6C34878D82A}">
                    <a16:rowId xmlns:a16="http://schemas.microsoft.com/office/drawing/2014/main" val="10000"/>
                  </a:ext>
                </a:extLst>
              </a:tr>
              <a:tr h="59592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894700">
                <a:tc>
                  <a:txBody>
                    <a:bodyPr/>
                    <a:lstStyle/>
                    <a:p>
                      <a:pPr marL="0" lvl="0" indent="0" algn="l" rtl="0">
                        <a:spcBef>
                          <a:spcPts val="0"/>
                        </a:spcBef>
                        <a:spcAft>
                          <a:spcPts val="0"/>
                        </a:spcAft>
                        <a:buNone/>
                      </a:pPr>
                      <a:r>
                        <a:rPr lang="en" sz="1100">
                          <a:latin typeface="Didact Gothic"/>
                          <a:ea typeface="Didact Gothic"/>
                          <a:cs typeface="Didact Gothic"/>
                          <a:sym typeface="Didact Gothic"/>
                        </a:rPr>
                        <a:t>Check-in</a:t>
                      </a:r>
                      <a:endParaRPr sz="1100">
                        <a:latin typeface="Didact Gothic"/>
                        <a:ea typeface="Didact Gothic"/>
                        <a:cs typeface="Didact Gothic"/>
                        <a:sym typeface="Didact Gothic"/>
                      </a:endParaRPr>
                    </a:p>
                  </a:txBody>
                  <a:tcPr marL="63500" marR="63500" marT="63500" marB="63500"/>
                </a:tc>
                <a:tc>
                  <a:txBody>
                    <a:bodyPr/>
                    <a:lstStyle/>
                    <a:p>
                      <a:pPr marL="0" lvl="0" indent="0" algn="ctr" rtl="0">
                        <a:spcBef>
                          <a:spcPts val="0"/>
                        </a:spcBef>
                        <a:spcAft>
                          <a:spcPts val="0"/>
                        </a:spcAft>
                        <a:buNone/>
                      </a:pPr>
                      <a:r>
                        <a:rPr lang="en" sz="1100">
                          <a:latin typeface="Didact Gothic"/>
                          <a:ea typeface="Didact Gothic"/>
                          <a:cs typeface="Didact Gothic"/>
                          <a:sym typeface="Didact Gothic"/>
                        </a:rPr>
                        <a:t>Adult attn</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Self-regulation</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Difficult transition into school; Fade from CICO</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AM SSFs</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Frequency ratings by teacher</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Regulated AM integration into classroom; Confidence in independence</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Fading plan success OR Check-in </a:t>
                      </a:r>
                      <a:r>
                        <a:rPr lang="en" sz="1100">
                          <a:highlight>
                            <a:srgbClr val="FFFFFF"/>
                          </a:highlight>
                          <a:latin typeface="Didact Gothic"/>
                          <a:ea typeface="Didact Gothic"/>
                          <a:cs typeface="Didact Gothic"/>
                          <a:sym typeface="Didact Gothic"/>
                        </a:rPr>
                        <a:t>unsuccessful in meeting behavioral needs of student</a:t>
                      </a:r>
                      <a:endParaRPr sz="1100">
                        <a:latin typeface="Didact Gothic"/>
                        <a:ea typeface="Didact Gothic"/>
                        <a:cs typeface="Didact Gothic"/>
                        <a:sym typeface="Didact Gothic"/>
                      </a:endParaRPr>
                    </a:p>
                  </a:txBody>
                  <a:tcPr marL="63500" marR="63500" marT="63500" marB="63500"/>
                </a:tc>
                <a:extLst>
                  <a:ext uri="{0D108BD9-81ED-4DB2-BD59-A6C34878D82A}">
                    <a16:rowId xmlns:a16="http://schemas.microsoft.com/office/drawing/2014/main" val="10002"/>
                  </a:ext>
                </a:extLst>
              </a:tr>
              <a:tr h="1206400">
                <a:tc>
                  <a:txBody>
                    <a:bodyPr/>
                    <a:lstStyle/>
                    <a:p>
                      <a:pPr marL="0" lvl="0" indent="0" algn="l" rtl="0">
                        <a:spcBef>
                          <a:spcPts val="0"/>
                        </a:spcBef>
                        <a:spcAft>
                          <a:spcPts val="0"/>
                        </a:spcAft>
                        <a:buNone/>
                      </a:pPr>
                      <a:r>
                        <a:rPr lang="en" sz="1100">
                          <a:latin typeface="Didact Gothic"/>
                          <a:ea typeface="Didact Gothic"/>
                          <a:cs typeface="Didact Gothic"/>
                          <a:sym typeface="Didact Gothic"/>
                        </a:rPr>
                        <a:t>CICO</a:t>
                      </a:r>
                      <a:endParaRPr sz="1100">
                        <a:latin typeface="Didact Gothic"/>
                        <a:ea typeface="Didact Gothic"/>
                        <a:cs typeface="Didact Gothic"/>
                        <a:sym typeface="Didact Gothic"/>
                      </a:endParaRPr>
                    </a:p>
                  </a:txBody>
                  <a:tcPr marL="63500" marR="63500" marT="63500" marB="63500"/>
                </a:tc>
                <a:tc>
                  <a:txBody>
                    <a:bodyPr/>
                    <a:lstStyle/>
                    <a:p>
                      <a:pPr marL="0" lvl="0" indent="0" algn="ctr" rtl="0">
                        <a:spcBef>
                          <a:spcPts val="0"/>
                        </a:spcBef>
                        <a:spcAft>
                          <a:spcPts val="0"/>
                        </a:spcAft>
                        <a:buNone/>
                      </a:pPr>
                      <a:r>
                        <a:rPr lang="en" sz="1100">
                          <a:latin typeface="Didact Gothic"/>
                          <a:ea typeface="Didact Gothic"/>
                          <a:cs typeface="Didact Gothic"/>
                          <a:sym typeface="Didact Gothic"/>
                        </a:rPr>
                        <a:t>Adult attn;</a:t>
                      </a:r>
                      <a:endParaRPr sz="1100">
                        <a:latin typeface="Didact Gothic"/>
                        <a:ea typeface="Didact Gothic"/>
                        <a:cs typeface="Didact Gothic"/>
                        <a:sym typeface="Didact Gothic"/>
                      </a:endParaRPr>
                    </a:p>
                    <a:p>
                      <a:pPr marL="0" lvl="0" indent="0" algn="ctr" rtl="0">
                        <a:spcBef>
                          <a:spcPts val="0"/>
                        </a:spcBef>
                        <a:spcAft>
                          <a:spcPts val="0"/>
                        </a:spcAft>
                        <a:buNone/>
                      </a:pPr>
                      <a:r>
                        <a:rPr lang="en" sz="1100">
                          <a:latin typeface="Didact Gothic"/>
                          <a:ea typeface="Didact Gothic"/>
                          <a:cs typeface="Didact Gothic"/>
                          <a:sym typeface="Didact Gothic"/>
                        </a:rPr>
                        <a:t>Avoid task/activity;</a:t>
                      </a:r>
                      <a:endParaRPr sz="1100">
                        <a:latin typeface="Didact Gothic"/>
                        <a:ea typeface="Didact Gothic"/>
                        <a:cs typeface="Didact Gothic"/>
                        <a:sym typeface="Didact Gothic"/>
                      </a:endParaRPr>
                    </a:p>
                    <a:p>
                      <a:pPr marL="0" lvl="0" indent="0" algn="ctr" rtl="0">
                        <a:spcBef>
                          <a:spcPts val="0"/>
                        </a:spcBef>
                        <a:spcAft>
                          <a:spcPts val="0"/>
                        </a:spcAft>
                        <a:buNone/>
                      </a:pPr>
                      <a:r>
                        <a:rPr lang="en" sz="1100">
                          <a:latin typeface="Didact Gothic"/>
                          <a:ea typeface="Didact Gothic"/>
                          <a:cs typeface="Didact Gothic"/>
                          <a:sym typeface="Didact Gothic"/>
                        </a:rPr>
                        <a:t>Gain item/activity</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As identified through ALSUP</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Need for consistent/</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frequent feedback to address lagging skills</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CICO</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SSFs</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Frequency ratings by teacher</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Consistently meeting goals, ≥ 83% point goal, and no additional goals needed</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highlight>
                            <a:srgbClr val="FFFFFF"/>
                          </a:highlight>
                          <a:latin typeface="Didact Gothic"/>
                          <a:ea typeface="Didact Gothic"/>
                          <a:cs typeface="Didact Gothic"/>
                          <a:sym typeface="Didact Gothic"/>
                        </a:rPr>
                        <a:t>Fading plan success, no additional goals needed </a:t>
                      </a:r>
                      <a:r>
                        <a:rPr lang="en" sz="1100" b="1">
                          <a:highlight>
                            <a:srgbClr val="FFFFFF"/>
                          </a:highlight>
                          <a:latin typeface="Didact Gothic"/>
                          <a:ea typeface="Didact Gothic"/>
                          <a:cs typeface="Didact Gothic"/>
                          <a:sym typeface="Didact Gothic"/>
                        </a:rPr>
                        <a:t>OR</a:t>
                      </a:r>
                      <a:r>
                        <a:rPr lang="en" sz="1100">
                          <a:highlight>
                            <a:srgbClr val="FFFFFF"/>
                          </a:highlight>
                          <a:latin typeface="Didact Gothic"/>
                          <a:ea typeface="Didact Gothic"/>
                          <a:cs typeface="Didact Gothic"/>
                          <a:sym typeface="Didact Gothic"/>
                        </a:rPr>
                        <a:t> CICO                     unsuccessful in meeting behavioral needs of student</a:t>
                      </a:r>
                      <a:endParaRPr sz="1100">
                        <a:latin typeface="Didact Gothic"/>
                        <a:ea typeface="Didact Gothic"/>
                        <a:cs typeface="Didact Gothic"/>
                        <a:sym typeface="Didact Gothic"/>
                      </a:endParaRPr>
                    </a:p>
                  </a:txBody>
                  <a:tcPr marL="63500" marR="63500" marT="63500" marB="63500"/>
                </a:tc>
                <a:extLst>
                  <a:ext uri="{0D108BD9-81ED-4DB2-BD59-A6C34878D82A}">
                    <a16:rowId xmlns:a16="http://schemas.microsoft.com/office/drawing/2014/main" val="10003"/>
                  </a:ext>
                </a:extLst>
              </a:tr>
              <a:tr h="1206400">
                <a:tc>
                  <a:txBody>
                    <a:bodyPr/>
                    <a:lstStyle/>
                    <a:p>
                      <a:pPr marL="0" lvl="0" indent="0" algn="l" rtl="0">
                        <a:spcBef>
                          <a:spcPts val="0"/>
                        </a:spcBef>
                        <a:spcAft>
                          <a:spcPts val="0"/>
                        </a:spcAft>
                        <a:buNone/>
                      </a:pPr>
                      <a:r>
                        <a:rPr lang="en" sz="1100">
                          <a:latin typeface="Didact Gothic"/>
                          <a:ea typeface="Didact Gothic"/>
                          <a:cs typeface="Didact Gothic"/>
                          <a:sym typeface="Didact Gothic"/>
                        </a:rPr>
                        <a:t>Teacher Check &amp; Connect</a:t>
                      </a:r>
                      <a:endParaRPr sz="1100">
                        <a:latin typeface="Didact Gothic"/>
                        <a:ea typeface="Didact Gothic"/>
                        <a:cs typeface="Didact Gothic"/>
                        <a:sym typeface="Didact Gothic"/>
                      </a:endParaRPr>
                    </a:p>
                  </a:txBody>
                  <a:tcPr marL="63500" marR="63500" marT="63500" marB="63500"/>
                </a:tc>
                <a:tc>
                  <a:txBody>
                    <a:bodyPr/>
                    <a:lstStyle/>
                    <a:p>
                      <a:pPr marL="0" lvl="0" indent="0" algn="ctr" rtl="0">
                        <a:spcBef>
                          <a:spcPts val="0"/>
                        </a:spcBef>
                        <a:spcAft>
                          <a:spcPts val="0"/>
                        </a:spcAft>
                        <a:buNone/>
                      </a:pPr>
                      <a:r>
                        <a:rPr lang="en" sz="1100">
                          <a:latin typeface="Didact Gothic"/>
                          <a:ea typeface="Didact Gothic"/>
                          <a:cs typeface="Didact Gothic"/>
                          <a:sym typeface="Didact Gothic"/>
                        </a:rPr>
                        <a:t>Adult attn;</a:t>
                      </a:r>
                      <a:endParaRPr sz="1100">
                        <a:latin typeface="Didact Gothic"/>
                        <a:ea typeface="Didact Gothic"/>
                        <a:cs typeface="Didact Gothic"/>
                        <a:sym typeface="Didact Gothic"/>
                      </a:endParaRPr>
                    </a:p>
                    <a:p>
                      <a:pPr marL="0" lvl="0" indent="0" algn="ctr" rtl="0">
                        <a:spcBef>
                          <a:spcPts val="0"/>
                        </a:spcBef>
                        <a:spcAft>
                          <a:spcPts val="0"/>
                        </a:spcAft>
                        <a:buNone/>
                      </a:pPr>
                      <a:r>
                        <a:rPr lang="en" sz="1100">
                          <a:latin typeface="Didact Gothic"/>
                          <a:ea typeface="Didact Gothic"/>
                          <a:cs typeface="Didact Gothic"/>
                          <a:sym typeface="Didact Gothic"/>
                        </a:rPr>
                        <a:t>Avoid task/activity </a:t>
                      </a:r>
                      <a:endParaRPr sz="1100">
                        <a:latin typeface="Didact Gothic"/>
                        <a:ea typeface="Didact Gothic"/>
                        <a:cs typeface="Didact Gothic"/>
                        <a:sym typeface="Didact Gothic"/>
                      </a:endParaRPr>
                    </a:p>
                    <a:p>
                      <a:pPr marL="0" lvl="0" indent="0" algn="ctr" rtl="0">
                        <a:spcBef>
                          <a:spcPts val="0"/>
                        </a:spcBef>
                        <a:spcAft>
                          <a:spcPts val="0"/>
                        </a:spcAft>
                        <a:buNone/>
                      </a:pP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As identified through ALSUP</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Need for consistent/</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frequent feedback to address lagging skills</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CICO</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BODs</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Frequency ratings by teacher</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Consistently meeting goals, ≥ 83% point goal, and no additional goals needed</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highlight>
                            <a:srgbClr val="FFFFFF"/>
                          </a:highlight>
                          <a:latin typeface="Didact Gothic"/>
                          <a:ea typeface="Didact Gothic"/>
                          <a:cs typeface="Didact Gothic"/>
                          <a:sym typeface="Didact Gothic"/>
                        </a:rPr>
                        <a:t>Fading plan success, no additional goals needed </a:t>
                      </a:r>
                      <a:r>
                        <a:rPr lang="en" sz="1100" b="1">
                          <a:highlight>
                            <a:srgbClr val="FFFFFF"/>
                          </a:highlight>
                          <a:latin typeface="Didact Gothic"/>
                          <a:ea typeface="Didact Gothic"/>
                          <a:cs typeface="Didact Gothic"/>
                          <a:sym typeface="Didact Gothic"/>
                        </a:rPr>
                        <a:t>OR</a:t>
                      </a:r>
                      <a:r>
                        <a:rPr lang="en" sz="1100">
                          <a:highlight>
                            <a:srgbClr val="FFFFFF"/>
                          </a:highlight>
                          <a:latin typeface="Didact Gothic"/>
                          <a:ea typeface="Didact Gothic"/>
                          <a:cs typeface="Didact Gothic"/>
                          <a:sym typeface="Didact Gothic"/>
                        </a:rPr>
                        <a:t> TCC                     unsuccessful in meeting behavioral needs of student</a:t>
                      </a:r>
                      <a:endParaRPr sz="1100">
                        <a:latin typeface="Didact Gothic"/>
                        <a:ea typeface="Didact Gothic"/>
                        <a:cs typeface="Didact Gothic"/>
                        <a:sym typeface="Didact Gothic"/>
                      </a:endParaRPr>
                    </a:p>
                  </a:txBody>
                  <a:tcPr marL="63500" marR="63500" marT="63500" marB="63500"/>
                </a:tc>
                <a:extLst>
                  <a:ext uri="{0D108BD9-81ED-4DB2-BD59-A6C34878D82A}">
                    <a16:rowId xmlns:a16="http://schemas.microsoft.com/office/drawing/2014/main" val="10004"/>
                  </a:ext>
                </a:extLst>
              </a:tr>
            </a:tbl>
          </a:graphicData>
        </a:graphic>
      </p:graphicFrame>
      <p:sp>
        <p:nvSpPr>
          <p:cNvPr id="166" name="Google Shape;166;p28"/>
          <p:cNvSpPr/>
          <p:nvPr/>
        </p:nvSpPr>
        <p:spPr>
          <a:xfrm>
            <a:off x="1017700" y="623450"/>
            <a:ext cx="3179700" cy="3988200"/>
          </a:xfrm>
          <a:prstGeom prst="ellipse">
            <a:avLst/>
          </a:prstGeom>
          <a:noFill/>
          <a:ln w="28575" cap="flat" cmpd="sng">
            <a:solidFill>
              <a:srgbClr val="8520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9"/>
          <p:cNvSpPr txBox="1"/>
          <p:nvPr/>
        </p:nvSpPr>
        <p:spPr>
          <a:xfrm>
            <a:off x="293375" y="137375"/>
            <a:ext cx="6482100" cy="38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B45F06"/>
                </a:solidFill>
                <a:latin typeface="PT Sans Narrow"/>
                <a:ea typeface="PT Sans Narrow"/>
                <a:cs typeface="PT Sans Narrow"/>
                <a:sym typeface="PT Sans Narrow"/>
              </a:rPr>
              <a:t>Inventory of Targeted Supports</a:t>
            </a:r>
            <a:endParaRPr sz="3000" b="1">
              <a:solidFill>
                <a:srgbClr val="B45F06"/>
              </a:solidFill>
              <a:latin typeface="PT Sans Narrow"/>
              <a:ea typeface="PT Sans Narrow"/>
              <a:cs typeface="PT Sans Narrow"/>
              <a:sym typeface="PT Sans Narrow"/>
            </a:endParaRPr>
          </a:p>
        </p:txBody>
      </p:sp>
      <p:graphicFrame>
        <p:nvGraphicFramePr>
          <p:cNvPr id="172" name="Google Shape;172;p29"/>
          <p:cNvGraphicFramePr/>
          <p:nvPr/>
        </p:nvGraphicFramePr>
        <p:xfrm>
          <a:off x="256675" y="747225"/>
          <a:ext cx="3000000" cy="3000000"/>
        </p:xfrm>
        <a:graphic>
          <a:graphicData uri="http://schemas.openxmlformats.org/drawingml/2006/table">
            <a:tbl>
              <a:tblPr>
                <a:noFill/>
                <a:tableStyleId>{F84A5A2C-963E-4CEE-B9EB-673E4C8AEB6C}</a:tableStyleId>
              </a:tblPr>
              <a:tblGrid>
                <a:gridCol w="889025">
                  <a:extLst>
                    <a:ext uri="{9D8B030D-6E8A-4147-A177-3AD203B41FA5}">
                      <a16:colId xmlns:a16="http://schemas.microsoft.com/office/drawing/2014/main" val="20000"/>
                    </a:ext>
                  </a:extLst>
                </a:gridCol>
                <a:gridCol w="968950">
                  <a:extLst>
                    <a:ext uri="{9D8B030D-6E8A-4147-A177-3AD203B41FA5}">
                      <a16:colId xmlns:a16="http://schemas.microsoft.com/office/drawing/2014/main" val="20001"/>
                    </a:ext>
                  </a:extLst>
                </a:gridCol>
                <a:gridCol w="1068875">
                  <a:extLst>
                    <a:ext uri="{9D8B030D-6E8A-4147-A177-3AD203B41FA5}">
                      <a16:colId xmlns:a16="http://schemas.microsoft.com/office/drawing/2014/main" val="20002"/>
                    </a:ext>
                  </a:extLst>
                </a:gridCol>
                <a:gridCol w="1068875">
                  <a:extLst>
                    <a:ext uri="{9D8B030D-6E8A-4147-A177-3AD203B41FA5}">
                      <a16:colId xmlns:a16="http://schemas.microsoft.com/office/drawing/2014/main" val="20003"/>
                    </a:ext>
                  </a:extLst>
                </a:gridCol>
                <a:gridCol w="1218700">
                  <a:extLst>
                    <a:ext uri="{9D8B030D-6E8A-4147-A177-3AD203B41FA5}">
                      <a16:colId xmlns:a16="http://schemas.microsoft.com/office/drawing/2014/main" val="20004"/>
                    </a:ext>
                  </a:extLst>
                </a:gridCol>
                <a:gridCol w="1528350">
                  <a:extLst>
                    <a:ext uri="{9D8B030D-6E8A-4147-A177-3AD203B41FA5}">
                      <a16:colId xmlns:a16="http://schemas.microsoft.com/office/drawing/2014/main" val="20005"/>
                    </a:ext>
                  </a:extLst>
                </a:gridCol>
                <a:gridCol w="1728125">
                  <a:extLst>
                    <a:ext uri="{9D8B030D-6E8A-4147-A177-3AD203B41FA5}">
                      <a16:colId xmlns:a16="http://schemas.microsoft.com/office/drawing/2014/main" val="20006"/>
                    </a:ext>
                  </a:extLst>
                </a:gridCol>
              </a:tblGrid>
              <a:tr h="327825">
                <a:tc rowSpan="2">
                  <a:txBody>
                    <a:bodyPr/>
                    <a:lstStyle/>
                    <a:p>
                      <a:pPr marL="0" lvl="0" indent="0" algn="ctr" rtl="0">
                        <a:spcBef>
                          <a:spcPts val="0"/>
                        </a:spcBef>
                        <a:spcAft>
                          <a:spcPts val="0"/>
                        </a:spcAft>
                        <a:buNone/>
                      </a:pPr>
                      <a:endParaRPr sz="1100" b="1">
                        <a:latin typeface="Didact Gothic"/>
                        <a:ea typeface="Didact Gothic"/>
                        <a:cs typeface="Didact Gothic"/>
                        <a:sym typeface="Didact Gothic"/>
                      </a:endParaRPr>
                    </a:p>
                    <a:p>
                      <a:pPr marL="0" lvl="0" indent="0" algn="ctr" rtl="0">
                        <a:spcBef>
                          <a:spcPts val="0"/>
                        </a:spcBef>
                        <a:spcAft>
                          <a:spcPts val="0"/>
                        </a:spcAft>
                        <a:buNone/>
                      </a:pPr>
                      <a:r>
                        <a:rPr lang="en" sz="1100" b="1">
                          <a:latin typeface="Didact Gothic"/>
                          <a:ea typeface="Didact Gothic"/>
                          <a:cs typeface="Didact Gothic"/>
                          <a:sym typeface="Didact Gothic"/>
                        </a:rPr>
                        <a:t>Targeted Support</a:t>
                      </a:r>
                      <a:endParaRPr sz="1100" b="1">
                        <a:latin typeface="Didact Gothic"/>
                        <a:ea typeface="Didact Gothic"/>
                        <a:cs typeface="Didact Gothic"/>
                        <a:sym typeface="Didact Gothic"/>
                      </a:endParaRPr>
                    </a:p>
                  </a:txBody>
                  <a:tcPr marL="63500" marR="63500" marT="63500" marB="63500">
                    <a:solidFill>
                      <a:srgbClr val="CCCCCC"/>
                    </a:solidFill>
                  </a:tcPr>
                </a:tc>
                <a:tc rowSpan="2">
                  <a:txBody>
                    <a:bodyPr/>
                    <a:lstStyle/>
                    <a:p>
                      <a:pPr marL="0" lvl="0" indent="0" algn="ctr" rtl="0">
                        <a:spcBef>
                          <a:spcPts val="0"/>
                        </a:spcBef>
                        <a:spcAft>
                          <a:spcPts val="0"/>
                        </a:spcAft>
                        <a:buNone/>
                      </a:pPr>
                      <a:r>
                        <a:rPr lang="en" sz="1100" b="1">
                          <a:latin typeface="Didact Gothic"/>
                          <a:ea typeface="Didact Gothic"/>
                          <a:cs typeface="Didact Gothic"/>
                          <a:sym typeface="Didact Gothic"/>
                        </a:rPr>
                        <a:t>Function (goal dependent)</a:t>
                      </a:r>
                      <a:endParaRPr sz="1100" b="1">
                        <a:latin typeface="Didact Gothic"/>
                        <a:ea typeface="Didact Gothic"/>
                        <a:cs typeface="Didact Gothic"/>
                        <a:sym typeface="Didact Gothic"/>
                      </a:endParaRPr>
                    </a:p>
                  </a:txBody>
                  <a:tcPr marL="63500" marR="63500" marT="63500" marB="63500">
                    <a:solidFill>
                      <a:srgbClr val="CCCCCC"/>
                    </a:solidFill>
                  </a:tcPr>
                </a:tc>
                <a:tc rowSpan="2">
                  <a:txBody>
                    <a:bodyPr/>
                    <a:lstStyle/>
                    <a:p>
                      <a:pPr marL="0" lvl="0" indent="0" algn="ctr" rtl="0">
                        <a:spcBef>
                          <a:spcPts val="0"/>
                        </a:spcBef>
                        <a:spcAft>
                          <a:spcPts val="0"/>
                        </a:spcAft>
                        <a:buNone/>
                      </a:pPr>
                      <a:r>
                        <a:rPr lang="en" sz="1100" b="1">
                          <a:latin typeface="Didact Gothic"/>
                          <a:ea typeface="Didact Gothic"/>
                          <a:cs typeface="Didact Gothic"/>
                          <a:sym typeface="Didact Gothic"/>
                        </a:rPr>
                        <a:t>SEL</a:t>
                      </a:r>
                      <a:br>
                        <a:rPr lang="en" sz="1100" b="1">
                          <a:latin typeface="Didact Gothic"/>
                          <a:ea typeface="Didact Gothic"/>
                          <a:cs typeface="Didact Gothic"/>
                          <a:sym typeface="Didact Gothic"/>
                        </a:rPr>
                      </a:br>
                      <a:r>
                        <a:rPr lang="en" sz="1100" b="1">
                          <a:latin typeface="Didact Gothic"/>
                          <a:ea typeface="Didact Gothic"/>
                          <a:cs typeface="Didact Gothic"/>
                          <a:sym typeface="Didact Gothic"/>
                        </a:rPr>
                        <a:t>Lagging Skills Addressed</a:t>
                      </a:r>
                      <a:endParaRPr sz="1100" b="1">
                        <a:latin typeface="Didact Gothic"/>
                        <a:ea typeface="Didact Gothic"/>
                        <a:cs typeface="Didact Gothic"/>
                        <a:sym typeface="Didact Gothic"/>
                      </a:endParaRPr>
                    </a:p>
                  </a:txBody>
                  <a:tcPr marL="63500" marR="63500" marT="63500" marB="63500" anchor="ctr">
                    <a:solidFill>
                      <a:srgbClr val="CCCCCC"/>
                    </a:solidFill>
                  </a:tcPr>
                </a:tc>
                <a:tc rowSpan="2">
                  <a:txBody>
                    <a:bodyPr/>
                    <a:lstStyle/>
                    <a:p>
                      <a:pPr marL="0" lvl="0" indent="0" algn="ctr" rtl="0">
                        <a:spcBef>
                          <a:spcPts val="0"/>
                        </a:spcBef>
                        <a:spcAft>
                          <a:spcPts val="0"/>
                        </a:spcAft>
                        <a:buNone/>
                      </a:pPr>
                      <a:r>
                        <a:rPr lang="en" sz="1100" b="1">
                          <a:latin typeface="Didact Gothic"/>
                          <a:ea typeface="Didact Gothic"/>
                          <a:cs typeface="Didact Gothic"/>
                          <a:sym typeface="Didact Gothic"/>
                        </a:rPr>
                        <a:t>Referral Criteria</a:t>
                      </a:r>
                      <a:endParaRPr sz="1100" b="1">
                        <a:latin typeface="Didact Gothic"/>
                        <a:ea typeface="Didact Gothic"/>
                        <a:cs typeface="Didact Gothic"/>
                        <a:sym typeface="Didact Gothic"/>
                      </a:endParaRPr>
                    </a:p>
                  </a:txBody>
                  <a:tcPr marL="63500" marR="63500" marT="63500" marB="63500" anchor="ctr">
                    <a:solidFill>
                      <a:srgbClr val="CCCCCC"/>
                    </a:solidFill>
                  </a:tcPr>
                </a:tc>
                <a:tc rowSpan="2">
                  <a:txBody>
                    <a:bodyPr/>
                    <a:lstStyle/>
                    <a:p>
                      <a:pPr marL="0" lvl="0" indent="0" algn="ctr" rtl="0">
                        <a:spcBef>
                          <a:spcPts val="0"/>
                        </a:spcBef>
                        <a:spcAft>
                          <a:spcPts val="0"/>
                        </a:spcAft>
                        <a:buNone/>
                      </a:pPr>
                      <a:r>
                        <a:rPr lang="en" sz="1100" b="1">
                          <a:latin typeface="Didact Gothic"/>
                          <a:ea typeface="Didact Gothic"/>
                          <a:cs typeface="Didact Gothic"/>
                          <a:sym typeface="Didact Gothic"/>
                        </a:rPr>
                        <a:t>Data Collection &amp; Progress Monitoring</a:t>
                      </a:r>
                      <a:endParaRPr sz="1100" b="1">
                        <a:latin typeface="Didact Gothic"/>
                        <a:ea typeface="Didact Gothic"/>
                        <a:cs typeface="Didact Gothic"/>
                        <a:sym typeface="Didact Gothic"/>
                      </a:endParaRPr>
                    </a:p>
                    <a:p>
                      <a:pPr marL="0" lvl="0" indent="0" algn="ctr" rtl="0">
                        <a:spcBef>
                          <a:spcPts val="0"/>
                        </a:spcBef>
                        <a:spcAft>
                          <a:spcPts val="0"/>
                        </a:spcAft>
                        <a:buNone/>
                      </a:pPr>
                      <a:endParaRPr sz="1100" b="1">
                        <a:latin typeface="Didact Gothic"/>
                        <a:ea typeface="Didact Gothic"/>
                        <a:cs typeface="Didact Gothic"/>
                        <a:sym typeface="Didact Gothic"/>
                      </a:endParaRPr>
                    </a:p>
                  </a:txBody>
                  <a:tcPr marL="63500" marR="63500" marT="63500" marB="63500" anchor="ctr">
                    <a:solidFill>
                      <a:srgbClr val="CCCCCC"/>
                    </a:solidFill>
                  </a:tcPr>
                </a:tc>
                <a:tc rowSpan="2">
                  <a:txBody>
                    <a:bodyPr/>
                    <a:lstStyle/>
                    <a:p>
                      <a:pPr marL="0" lvl="0" indent="0" algn="ctr" rtl="0">
                        <a:spcBef>
                          <a:spcPts val="0"/>
                        </a:spcBef>
                        <a:spcAft>
                          <a:spcPts val="0"/>
                        </a:spcAft>
                        <a:buNone/>
                      </a:pPr>
                      <a:r>
                        <a:rPr lang="en" sz="1100" b="1">
                          <a:latin typeface="Didact Gothic"/>
                          <a:ea typeface="Didact Gothic"/>
                          <a:cs typeface="Didact Gothic"/>
                          <a:sym typeface="Didact Gothic"/>
                        </a:rPr>
                        <a:t>Fading Criteria</a:t>
                      </a:r>
                      <a:endParaRPr sz="1100" b="1">
                        <a:latin typeface="Didact Gothic"/>
                        <a:ea typeface="Didact Gothic"/>
                        <a:cs typeface="Didact Gothic"/>
                        <a:sym typeface="Didact Gothic"/>
                      </a:endParaRPr>
                    </a:p>
                  </a:txBody>
                  <a:tcPr marL="63500" marR="63500" marT="63500" marB="63500" anchor="ctr">
                    <a:solidFill>
                      <a:srgbClr val="CCCCCC"/>
                    </a:solidFill>
                  </a:tcPr>
                </a:tc>
                <a:tc rowSpan="2">
                  <a:txBody>
                    <a:bodyPr/>
                    <a:lstStyle/>
                    <a:p>
                      <a:pPr marL="0" lvl="0" indent="0" algn="ctr" rtl="0">
                        <a:spcBef>
                          <a:spcPts val="0"/>
                        </a:spcBef>
                        <a:spcAft>
                          <a:spcPts val="0"/>
                        </a:spcAft>
                        <a:buNone/>
                      </a:pPr>
                      <a:r>
                        <a:rPr lang="en" sz="1100" b="1">
                          <a:latin typeface="Didact Gothic"/>
                          <a:ea typeface="Didact Gothic"/>
                          <a:cs typeface="Didact Gothic"/>
                          <a:sym typeface="Didact Gothic"/>
                        </a:rPr>
                        <a:t>Exit Criteria</a:t>
                      </a:r>
                      <a:endParaRPr sz="1100" b="1">
                        <a:latin typeface="Didact Gothic"/>
                        <a:ea typeface="Didact Gothic"/>
                        <a:cs typeface="Didact Gothic"/>
                        <a:sym typeface="Didact Gothic"/>
                      </a:endParaRPr>
                    </a:p>
                  </a:txBody>
                  <a:tcPr marL="63500" marR="63500" marT="63500" marB="63500" anchor="ctr">
                    <a:solidFill>
                      <a:srgbClr val="CCCCCC"/>
                    </a:solidFill>
                  </a:tcPr>
                </a:tc>
                <a:extLst>
                  <a:ext uri="{0D108BD9-81ED-4DB2-BD59-A6C34878D82A}">
                    <a16:rowId xmlns:a16="http://schemas.microsoft.com/office/drawing/2014/main" val="10000"/>
                  </a:ext>
                </a:extLst>
              </a:tr>
              <a:tr h="59592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894700">
                <a:tc>
                  <a:txBody>
                    <a:bodyPr/>
                    <a:lstStyle/>
                    <a:p>
                      <a:pPr marL="0" lvl="0" indent="0" algn="l" rtl="0">
                        <a:spcBef>
                          <a:spcPts val="0"/>
                        </a:spcBef>
                        <a:spcAft>
                          <a:spcPts val="0"/>
                        </a:spcAft>
                        <a:buNone/>
                      </a:pPr>
                      <a:r>
                        <a:rPr lang="en" sz="1100">
                          <a:latin typeface="Didact Gothic"/>
                          <a:ea typeface="Didact Gothic"/>
                          <a:cs typeface="Didact Gothic"/>
                          <a:sym typeface="Didact Gothic"/>
                        </a:rPr>
                        <a:t>Check-in</a:t>
                      </a:r>
                      <a:endParaRPr sz="1100">
                        <a:latin typeface="Didact Gothic"/>
                        <a:ea typeface="Didact Gothic"/>
                        <a:cs typeface="Didact Gothic"/>
                        <a:sym typeface="Didact Gothic"/>
                      </a:endParaRPr>
                    </a:p>
                  </a:txBody>
                  <a:tcPr marL="63500" marR="63500" marT="63500" marB="63500"/>
                </a:tc>
                <a:tc>
                  <a:txBody>
                    <a:bodyPr/>
                    <a:lstStyle/>
                    <a:p>
                      <a:pPr marL="0" lvl="0" indent="0" algn="ctr" rtl="0">
                        <a:spcBef>
                          <a:spcPts val="0"/>
                        </a:spcBef>
                        <a:spcAft>
                          <a:spcPts val="0"/>
                        </a:spcAft>
                        <a:buNone/>
                      </a:pPr>
                      <a:r>
                        <a:rPr lang="en" sz="1100">
                          <a:latin typeface="Didact Gothic"/>
                          <a:ea typeface="Didact Gothic"/>
                          <a:cs typeface="Didact Gothic"/>
                          <a:sym typeface="Didact Gothic"/>
                        </a:rPr>
                        <a:t>Adult attn</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Self-regulation</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Difficult transition into school; Fade from CICO</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AM SSFs</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Frequency ratings by teacher</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Regulated AM integration into classroom; Confidence in independence</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Fading plan success OR Check-in </a:t>
                      </a:r>
                      <a:r>
                        <a:rPr lang="en" sz="1100">
                          <a:highlight>
                            <a:srgbClr val="FFFFFF"/>
                          </a:highlight>
                          <a:latin typeface="Didact Gothic"/>
                          <a:ea typeface="Didact Gothic"/>
                          <a:cs typeface="Didact Gothic"/>
                          <a:sym typeface="Didact Gothic"/>
                        </a:rPr>
                        <a:t>unsuccessful in meeting behavioral needs of student</a:t>
                      </a:r>
                      <a:endParaRPr sz="1100">
                        <a:latin typeface="Didact Gothic"/>
                        <a:ea typeface="Didact Gothic"/>
                        <a:cs typeface="Didact Gothic"/>
                        <a:sym typeface="Didact Gothic"/>
                      </a:endParaRPr>
                    </a:p>
                  </a:txBody>
                  <a:tcPr marL="63500" marR="63500" marT="63500" marB="63500"/>
                </a:tc>
                <a:extLst>
                  <a:ext uri="{0D108BD9-81ED-4DB2-BD59-A6C34878D82A}">
                    <a16:rowId xmlns:a16="http://schemas.microsoft.com/office/drawing/2014/main" val="10002"/>
                  </a:ext>
                </a:extLst>
              </a:tr>
              <a:tr h="1206400">
                <a:tc>
                  <a:txBody>
                    <a:bodyPr/>
                    <a:lstStyle/>
                    <a:p>
                      <a:pPr marL="0" lvl="0" indent="0" algn="l" rtl="0">
                        <a:spcBef>
                          <a:spcPts val="0"/>
                        </a:spcBef>
                        <a:spcAft>
                          <a:spcPts val="0"/>
                        </a:spcAft>
                        <a:buNone/>
                      </a:pPr>
                      <a:r>
                        <a:rPr lang="en" sz="1100">
                          <a:latin typeface="Didact Gothic"/>
                          <a:ea typeface="Didact Gothic"/>
                          <a:cs typeface="Didact Gothic"/>
                          <a:sym typeface="Didact Gothic"/>
                        </a:rPr>
                        <a:t>CICO</a:t>
                      </a:r>
                      <a:endParaRPr sz="1100">
                        <a:latin typeface="Didact Gothic"/>
                        <a:ea typeface="Didact Gothic"/>
                        <a:cs typeface="Didact Gothic"/>
                        <a:sym typeface="Didact Gothic"/>
                      </a:endParaRPr>
                    </a:p>
                  </a:txBody>
                  <a:tcPr marL="63500" marR="63500" marT="63500" marB="63500"/>
                </a:tc>
                <a:tc>
                  <a:txBody>
                    <a:bodyPr/>
                    <a:lstStyle/>
                    <a:p>
                      <a:pPr marL="0" lvl="0" indent="0" algn="ctr" rtl="0">
                        <a:spcBef>
                          <a:spcPts val="0"/>
                        </a:spcBef>
                        <a:spcAft>
                          <a:spcPts val="0"/>
                        </a:spcAft>
                        <a:buNone/>
                      </a:pPr>
                      <a:r>
                        <a:rPr lang="en" sz="1100">
                          <a:latin typeface="Didact Gothic"/>
                          <a:ea typeface="Didact Gothic"/>
                          <a:cs typeface="Didact Gothic"/>
                          <a:sym typeface="Didact Gothic"/>
                        </a:rPr>
                        <a:t>Adult attn;</a:t>
                      </a:r>
                      <a:endParaRPr sz="1100">
                        <a:latin typeface="Didact Gothic"/>
                        <a:ea typeface="Didact Gothic"/>
                        <a:cs typeface="Didact Gothic"/>
                        <a:sym typeface="Didact Gothic"/>
                      </a:endParaRPr>
                    </a:p>
                    <a:p>
                      <a:pPr marL="0" lvl="0" indent="0" algn="ctr" rtl="0">
                        <a:spcBef>
                          <a:spcPts val="0"/>
                        </a:spcBef>
                        <a:spcAft>
                          <a:spcPts val="0"/>
                        </a:spcAft>
                        <a:buNone/>
                      </a:pPr>
                      <a:r>
                        <a:rPr lang="en" sz="1100">
                          <a:latin typeface="Didact Gothic"/>
                          <a:ea typeface="Didact Gothic"/>
                          <a:cs typeface="Didact Gothic"/>
                          <a:sym typeface="Didact Gothic"/>
                        </a:rPr>
                        <a:t>Avoid task/activity;</a:t>
                      </a:r>
                      <a:endParaRPr sz="1100">
                        <a:latin typeface="Didact Gothic"/>
                        <a:ea typeface="Didact Gothic"/>
                        <a:cs typeface="Didact Gothic"/>
                        <a:sym typeface="Didact Gothic"/>
                      </a:endParaRPr>
                    </a:p>
                    <a:p>
                      <a:pPr marL="0" lvl="0" indent="0" algn="ctr" rtl="0">
                        <a:spcBef>
                          <a:spcPts val="0"/>
                        </a:spcBef>
                        <a:spcAft>
                          <a:spcPts val="0"/>
                        </a:spcAft>
                        <a:buNone/>
                      </a:pPr>
                      <a:r>
                        <a:rPr lang="en" sz="1100">
                          <a:latin typeface="Didact Gothic"/>
                          <a:ea typeface="Didact Gothic"/>
                          <a:cs typeface="Didact Gothic"/>
                          <a:sym typeface="Didact Gothic"/>
                        </a:rPr>
                        <a:t>Gain item/activity</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As identified through ALSUP</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Need for consistent/</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frequent feedback to address lagging skills</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CICO</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SSFs</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Frequency ratings by teacher</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Consistently meeting goals, ≥ 83% point goal, and no additional goals needed</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highlight>
                            <a:srgbClr val="FFFFFF"/>
                          </a:highlight>
                          <a:latin typeface="Didact Gothic"/>
                          <a:ea typeface="Didact Gothic"/>
                          <a:cs typeface="Didact Gothic"/>
                          <a:sym typeface="Didact Gothic"/>
                        </a:rPr>
                        <a:t>Fading plan success, no additional goals needed </a:t>
                      </a:r>
                      <a:r>
                        <a:rPr lang="en" sz="1100" b="1">
                          <a:highlight>
                            <a:srgbClr val="FFFFFF"/>
                          </a:highlight>
                          <a:latin typeface="Didact Gothic"/>
                          <a:ea typeface="Didact Gothic"/>
                          <a:cs typeface="Didact Gothic"/>
                          <a:sym typeface="Didact Gothic"/>
                        </a:rPr>
                        <a:t>OR</a:t>
                      </a:r>
                      <a:r>
                        <a:rPr lang="en" sz="1100">
                          <a:highlight>
                            <a:srgbClr val="FFFFFF"/>
                          </a:highlight>
                          <a:latin typeface="Didact Gothic"/>
                          <a:ea typeface="Didact Gothic"/>
                          <a:cs typeface="Didact Gothic"/>
                          <a:sym typeface="Didact Gothic"/>
                        </a:rPr>
                        <a:t> CICO                     unsuccessful in meeting behavioral needs of student</a:t>
                      </a:r>
                      <a:endParaRPr sz="1100">
                        <a:latin typeface="Didact Gothic"/>
                        <a:ea typeface="Didact Gothic"/>
                        <a:cs typeface="Didact Gothic"/>
                        <a:sym typeface="Didact Gothic"/>
                      </a:endParaRPr>
                    </a:p>
                  </a:txBody>
                  <a:tcPr marL="63500" marR="63500" marT="63500" marB="63500"/>
                </a:tc>
                <a:extLst>
                  <a:ext uri="{0D108BD9-81ED-4DB2-BD59-A6C34878D82A}">
                    <a16:rowId xmlns:a16="http://schemas.microsoft.com/office/drawing/2014/main" val="10003"/>
                  </a:ext>
                </a:extLst>
              </a:tr>
              <a:tr h="1206400">
                <a:tc>
                  <a:txBody>
                    <a:bodyPr/>
                    <a:lstStyle/>
                    <a:p>
                      <a:pPr marL="0" lvl="0" indent="0" algn="l" rtl="0">
                        <a:spcBef>
                          <a:spcPts val="0"/>
                        </a:spcBef>
                        <a:spcAft>
                          <a:spcPts val="0"/>
                        </a:spcAft>
                        <a:buNone/>
                      </a:pPr>
                      <a:r>
                        <a:rPr lang="en" sz="1100">
                          <a:latin typeface="Didact Gothic"/>
                          <a:ea typeface="Didact Gothic"/>
                          <a:cs typeface="Didact Gothic"/>
                          <a:sym typeface="Didact Gothic"/>
                        </a:rPr>
                        <a:t>Teacher Check &amp; Connect</a:t>
                      </a:r>
                      <a:endParaRPr sz="1100">
                        <a:latin typeface="Didact Gothic"/>
                        <a:ea typeface="Didact Gothic"/>
                        <a:cs typeface="Didact Gothic"/>
                        <a:sym typeface="Didact Gothic"/>
                      </a:endParaRPr>
                    </a:p>
                  </a:txBody>
                  <a:tcPr marL="63500" marR="63500" marT="63500" marB="63500"/>
                </a:tc>
                <a:tc>
                  <a:txBody>
                    <a:bodyPr/>
                    <a:lstStyle/>
                    <a:p>
                      <a:pPr marL="0" lvl="0" indent="0" algn="ctr" rtl="0">
                        <a:spcBef>
                          <a:spcPts val="0"/>
                        </a:spcBef>
                        <a:spcAft>
                          <a:spcPts val="0"/>
                        </a:spcAft>
                        <a:buNone/>
                      </a:pPr>
                      <a:r>
                        <a:rPr lang="en" sz="1100">
                          <a:latin typeface="Didact Gothic"/>
                          <a:ea typeface="Didact Gothic"/>
                          <a:cs typeface="Didact Gothic"/>
                          <a:sym typeface="Didact Gothic"/>
                        </a:rPr>
                        <a:t>Adult attn;</a:t>
                      </a:r>
                      <a:endParaRPr sz="1100">
                        <a:latin typeface="Didact Gothic"/>
                        <a:ea typeface="Didact Gothic"/>
                        <a:cs typeface="Didact Gothic"/>
                        <a:sym typeface="Didact Gothic"/>
                      </a:endParaRPr>
                    </a:p>
                    <a:p>
                      <a:pPr marL="0" lvl="0" indent="0" algn="ctr" rtl="0">
                        <a:spcBef>
                          <a:spcPts val="0"/>
                        </a:spcBef>
                        <a:spcAft>
                          <a:spcPts val="0"/>
                        </a:spcAft>
                        <a:buNone/>
                      </a:pPr>
                      <a:r>
                        <a:rPr lang="en" sz="1100">
                          <a:latin typeface="Didact Gothic"/>
                          <a:ea typeface="Didact Gothic"/>
                          <a:cs typeface="Didact Gothic"/>
                          <a:sym typeface="Didact Gothic"/>
                        </a:rPr>
                        <a:t>Avoid task/activity </a:t>
                      </a:r>
                      <a:endParaRPr sz="1100">
                        <a:latin typeface="Didact Gothic"/>
                        <a:ea typeface="Didact Gothic"/>
                        <a:cs typeface="Didact Gothic"/>
                        <a:sym typeface="Didact Gothic"/>
                      </a:endParaRPr>
                    </a:p>
                    <a:p>
                      <a:pPr marL="0" lvl="0" indent="0" algn="ctr" rtl="0">
                        <a:spcBef>
                          <a:spcPts val="0"/>
                        </a:spcBef>
                        <a:spcAft>
                          <a:spcPts val="0"/>
                        </a:spcAft>
                        <a:buNone/>
                      </a:pP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As identified through ALSUP</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Need for consistent/</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frequent feedback to address lagging skills</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CICO</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BODs</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Frequency ratings by teacher</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Consistently meeting goals, ≥ 83% point goal, and no additional goals needed</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highlight>
                            <a:srgbClr val="FFFFFF"/>
                          </a:highlight>
                          <a:latin typeface="Didact Gothic"/>
                          <a:ea typeface="Didact Gothic"/>
                          <a:cs typeface="Didact Gothic"/>
                          <a:sym typeface="Didact Gothic"/>
                        </a:rPr>
                        <a:t>Fading plan success, no additional goals needed </a:t>
                      </a:r>
                      <a:r>
                        <a:rPr lang="en" sz="1100" b="1">
                          <a:highlight>
                            <a:srgbClr val="FFFFFF"/>
                          </a:highlight>
                          <a:latin typeface="Didact Gothic"/>
                          <a:ea typeface="Didact Gothic"/>
                          <a:cs typeface="Didact Gothic"/>
                          <a:sym typeface="Didact Gothic"/>
                        </a:rPr>
                        <a:t>OR</a:t>
                      </a:r>
                      <a:r>
                        <a:rPr lang="en" sz="1100">
                          <a:highlight>
                            <a:srgbClr val="FFFFFF"/>
                          </a:highlight>
                          <a:latin typeface="Didact Gothic"/>
                          <a:ea typeface="Didact Gothic"/>
                          <a:cs typeface="Didact Gothic"/>
                          <a:sym typeface="Didact Gothic"/>
                        </a:rPr>
                        <a:t> TCC                     unsuccessful in meeting behavioral needs of student</a:t>
                      </a:r>
                      <a:endParaRPr sz="1100">
                        <a:latin typeface="Didact Gothic"/>
                        <a:ea typeface="Didact Gothic"/>
                        <a:cs typeface="Didact Gothic"/>
                        <a:sym typeface="Didact Gothic"/>
                      </a:endParaRPr>
                    </a:p>
                  </a:txBody>
                  <a:tcPr marL="63500" marR="63500" marT="63500" marB="63500"/>
                </a:tc>
                <a:extLst>
                  <a:ext uri="{0D108BD9-81ED-4DB2-BD59-A6C34878D82A}">
                    <a16:rowId xmlns:a16="http://schemas.microsoft.com/office/drawing/2014/main" val="10004"/>
                  </a:ext>
                </a:extLst>
              </a:tr>
            </a:tbl>
          </a:graphicData>
        </a:graphic>
      </p:graphicFrame>
      <p:sp>
        <p:nvSpPr>
          <p:cNvPr id="173" name="Google Shape;173;p29"/>
          <p:cNvSpPr/>
          <p:nvPr/>
        </p:nvSpPr>
        <p:spPr>
          <a:xfrm>
            <a:off x="3034775" y="674650"/>
            <a:ext cx="1329300" cy="4376400"/>
          </a:xfrm>
          <a:prstGeom prst="ellipse">
            <a:avLst/>
          </a:prstGeom>
          <a:noFill/>
          <a:ln w="28575" cap="flat" cmpd="sng">
            <a:solidFill>
              <a:srgbClr val="8520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0"/>
          <p:cNvSpPr txBox="1"/>
          <p:nvPr/>
        </p:nvSpPr>
        <p:spPr>
          <a:xfrm>
            <a:off x="440075" y="174050"/>
            <a:ext cx="6482100" cy="38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B45F06"/>
                </a:solidFill>
                <a:latin typeface="PT Sans Narrow"/>
                <a:ea typeface="PT Sans Narrow"/>
                <a:cs typeface="PT Sans Narrow"/>
                <a:sym typeface="PT Sans Narrow"/>
              </a:rPr>
              <a:t>Inventory of Targeted Supports</a:t>
            </a:r>
            <a:endParaRPr sz="3000" b="1">
              <a:solidFill>
                <a:srgbClr val="B45F06"/>
              </a:solidFill>
              <a:latin typeface="PT Sans Narrow"/>
              <a:ea typeface="PT Sans Narrow"/>
              <a:cs typeface="PT Sans Narrow"/>
              <a:sym typeface="PT Sans Narrow"/>
            </a:endParaRPr>
          </a:p>
        </p:txBody>
      </p:sp>
      <p:graphicFrame>
        <p:nvGraphicFramePr>
          <p:cNvPr id="179" name="Google Shape;179;p30"/>
          <p:cNvGraphicFramePr/>
          <p:nvPr/>
        </p:nvGraphicFramePr>
        <p:xfrm>
          <a:off x="284175" y="912250"/>
          <a:ext cx="3000000" cy="3000000"/>
        </p:xfrm>
        <a:graphic>
          <a:graphicData uri="http://schemas.openxmlformats.org/drawingml/2006/table">
            <a:tbl>
              <a:tblPr>
                <a:noFill/>
                <a:tableStyleId>{F84A5A2C-963E-4CEE-B9EB-673E4C8AEB6C}</a:tableStyleId>
              </a:tblPr>
              <a:tblGrid>
                <a:gridCol w="889025">
                  <a:extLst>
                    <a:ext uri="{9D8B030D-6E8A-4147-A177-3AD203B41FA5}">
                      <a16:colId xmlns:a16="http://schemas.microsoft.com/office/drawing/2014/main" val="20000"/>
                    </a:ext>
                  </a:extLst>
                </a:gridCol>
                <a:gridCol w="968950">
                  <a:extLst>
                    <a:ext uri="{9D8B030D-6E8A-4147-A177-3AD203B41FA5}">
                      <a16:colId xmlns:a16="http://schemas.microsoft.com/office/drawing/2014/main" val="20001"/>
                    </a:ext>
                  </a:extLst>
                </a:gridCol>
                <a:gridCol w="1068875">
                  <a:extLst>
                    <a:ext uri="{9D8B030D-6E8A-4147-A177-3AD203B41FA5}">
                      <a16:colId xmlns:a16="http://schemas.microsoft.com/office/drawing/2014/main" val="20002"/>
                    </a:ext>
                  </a:extLst>
                </a:gridCol>
                <a:gridCol w="1068875">
                  <a:extLst>
                    <a:ext uri="{9D8B030D-6E8A-4147-A177-3AD203B41FA5}">
                      <a16:colId xmlns:a16="http://schemas.microsoft.com/office/drawing/2014/main" val="20003"/>
                    </a:ext>
                  </a:extLst>
                </a:gridCol>
                <a:gridCol w="1218700">
                  <a:extLst>
                    <a:ext uri="{9D8B030D-6E8A-4147-A177-3AD203B41FA5}">
                      <a16:colId xmlns:a16="http://schemas.microsoft.com/office/drawing/2014/main" val="20004"/>
                    </a:ext>
                  </a:extLst>
                </a:gridCol>
                <a:gridCol w="1528350">
                  <a:extLst>
                    <a:ext uri="{9D8B030D-6E8A-4147-A177-3AD203B41FA5}">
                      <a16:colId xmlns:a16="http://schemas.microsoft.com/office/drawing/2014/main" val="20005"/>
                    </a:ext>
                  </a:extLst>
                </a:gridCol>
                <a:gridCol w="1728125">
                  <a:extLst>
                    <a:ext uri="{9D8B030D-6E8A-4147-A177-3AD203B41FA5}">
                      <a16:colId xmlns:a16="http://schemas.microsoft.com/office/drawing/2014/main" val="20006"/>
                    </a:ext>
                  </a:extLst>
                </a:gridCol>
              </a:tblGrid>
              <a:tr h="327825">
                <a:tc rowSpan="2">
                  <a:txBody>
                    <a:bodyPr/>
                    <a:lstStyle/>
                    <a:p>
                      <a:pPr marL="0" lvl="0" indent="0" algn="ctr" rtl="0">
                        <a:spcBef>
                          <a:spcPts val="0"/>
                        </a:spcBef>
                        <a:spcAft>
                          <a:spcPts val="0"/>
                        </a:spcAft>
                        <a:buNone/>
                      </a:pPr>
                      <a:endParaRPr sz="1100" b="1">
                        <a:latin typeface="Didact Gothic"/>
                        <a:ea typeface="Didact Gothic"/>
                        <a:cs typeface="Didact Gothic"/>
                        <a:sym typeface="Didact Gothic"/>
                      </a:endParaRPr>
                    </a:p>
                    <a:p>
                      <a:pPr marL="0" lvl="0" indent="0" algn="ctr" rtl="0">
                        <a:spcBef>
                          <a:spcPts val="0"/>
                        </a:spcBef>
                        <a:spcAft>
                          <a:spcPts val="0"/>
                        </a:spcAft>
                        <a:buNone/>
                      </a:pPr>
                      <a:r>
                        <a:rPr lang="en" sz="1100" b="1">
                          <a:latin typeface="Didact Gothic"/>
                          <a:ea typeface="Didact Gothic"/>
                          <a:cs typeface="Didact Gothic"/>
                          <a:sym typeface="Didact Gothic"/>
                        </a:rPr>
                        <a:t>Targeted Support</a:t>
                      </a:r>
                      <a:endParaRPr sz="1100" b="1">
                        <a:latin typeface="Didact Gothic"/>
                        <a:ea typeface="Didact Gothic"/>
                        <a:cs typeface="Didact Gothic"/>
                        <a:sym typeface="Didact Gothic"/>
                      </a:endParaRPr>
                    </a:p>
                  </a:txBody>
                  <a:tcPr marL="63500" marR="63500" marT="63500" marB="63500">
                    <a:solidFill>
                      <a:srgbClr val="CCCCCC"/>
                    </a:solidFill>
                  </a:tcPr>
                </a:tc>
                <a:tc rowSpan="2">
                  <a:txBody>
                    <a:bodyPr/>
                    <a:lstStyle/>
                    <a:p>
                      <a:pPr marL="0" lvl="0" indent="0" algn="ctr" rtl="0">
                        <a:spcBef>
                          <a:spcPts val="0"/>
                        </a:spcBef>
                        <a:spcAft>
                          <a:spcPts val="0"/>
                        </a:spcAft>
                        <a:buNone/>
                      </a:pPr>
                      <a:r>
                        <a:rPr lang="en" sz="1100" b="1">
                          <a:latin typeface="Didact Gothic"/>
                          <a:ea typeface="Didact Gothic"/>
                          <a:cs typeface="Didact Gothic"/>
                          <a:sym typeface="Didact Gothic"/>
                        </a:rPr>
                        <a:t>Function (goal dependent)</a:t>
                      </a:r>
                      <a:endParaRPr sz="1100" b="1">
                        <a:latin typeface="Didact Gothic"/>
                        <a:ea typeface="Didact Gothic"/>
                        <a:cs typeface="Didact Gothic"/>
                        <a:sym typeface="Didact Gothic"/>
                      </a:endParaRPr>
                    </a:p>
                  </a:txBody>
                  <a:tcPr marL="63500" marR="63500" marT="63500" marB="63500">
                    <a:solidFill>
                      <a:srgbClr val="CCCCCC"/>
                    </a:solidFill>
                  </a:tcPr>
                </a:tc>
                <a:tc rowSpan="2">
                  <a:txBody>
                    <a:bodyPr/>
                    <a:lstStyle/>
                    <a:p>
                      <a:pPr marL="0" lvl="0" indent="0" algn="ctr" rtl="0">
                        <a:spcBef>
                          <a:spcPts val="0"/>
                        </a:spcBef>
                        <a:spcAft>
                          <a:spcPts val="0"/>
                        </a:spcAft>
                        <a:buNone/>
                      </a:pPr>
                      <a:r>
                        <a:rPr lang="en" sz="1100" b="1">
                          <a:latin typeface="Didact Gothic"/>
                          <a:ea typeface="Didact Gothic"/>
                          <a:cs typeface="Didact Gothic"/>
                          <a:sym typeface="Didact Gothic"/>
                        </a:rPr>
                        <a:t>SEL</a:t>
                      </a:r>
                      <a:br>
                        <a:rPr lang="en" sz="1100" b="1">
                          <a:latin typeface="Didact Gothic"/>
                          <a:ea typeface="Didact Gothic"/>
                          <a:cs typeface="Didact Gothic"/>
                          <a:sym typeface="Didact Gothic"/>
                        </a:rPr>
                      </a:br>
                      <a:r>
                        <a:rPr lang="en" sz="1100" b="1">
                          <a:latin typeface="Didact Gothic"/>
                          <a:ea typeface="Didact Gothic"/>
                          <a:cs typeface="Didact Gothic"/>
                          <a:sym typeface="Didact Gothic"/>
                        </a:rPr>
                        <a:t>Lagging Skills Addressed</a:t>
                      </a:r>
                      <a:endParaRPr sz="1100" b="1">
                        <a:latin typeface="Didact Gothic"/>
                        <a:ea typeface="Didact Gothic"/>
                        <a:cs typeface="Didact Gothic"/>
                        <a:sym typeface="Didact Gothic"/>
                      </a:endParaRPr>
                    </a:p>
                  </a:txBody>
                  <a:tcPr marL="63500" marR="63500" marT="63500" marB="63500" anchor="ctr">
                    <a:solidFill>
                      <a:srgbClr val="CCCCCC"/>
                    </a:solidFill>
                  </a:tcPr>
                </a:tc>
                <a:tc rowSpan="2">
                  <a:txBody>
                    <a:bodyPr/>
                    <a:lstStyle/>
                    <a:p>
                      <a:pPr marL="0" lvl="0" indent="0" algn="ctr" rtl="0">
                        <a:spcBef>
                          <a:spcPts val="0"/>
                        </a:spcBef>
                        <a:spcAft>
                          <a:spcPts val="0"/>
                        </a:spcAft>
                        <a:buNone/>
                      </a:pPr>
                      <a:r>
                        <a:rPr lang="en" sz="1100" b="1">
                          <a:latin typeface="Didact Gothic"/>
                          <a:ea typeface="Didact Gothic"/>
                          <a:cs typeface="Didact Gothic"/>
                          <a:sym typeface="Didact Gothic"/>
                        </a:rPr>
                        <a:t>Referral Criteria</a:t>
                      </a:r>
                      <a:endParaRPr sz="1100" b="1">
                        <a:latin typeface="Didact Gothic"/>
                        <a:ea typeface="Didact Gothic"/>
                        <a:cs typeface="Didact Gothic"/>
                        <a:sym typeface="Didact Gothic"/>
                      </a:endParaRPr>
                    </a:p>
                  </a:txBody>
                  <a:tcPr marL="63500" marR="63500" marT="63500" marB="63500" anchor="ctr">
                    <a:solidFill>
                      <a:srgbClr val="CCCCCC"/>
                    </a:solidFill>
                  </a:tcPr>
                </a:tc>
                <a:tc rowSpan="2">
                  <a:txBody>
                    <a:bodyPr/>
                    <a:lstStyle/>
                    <a:p>
                      <a:pPr marL="0" lvl="0" indent="0" algn="ctr" rtl="0">
                        <a:spcBef>
                          <a:spcPts val="0"/>
                        </a:spcBef>
                        <a:spcAft>
                          <a:spcPts val="0"/>
                        </a:spcAft>
                        <a:buNone/>
                      </a:pPr>
                      <a:r>
                        <a:rPr lang="en" sz="1100" b="1">
                          <a:latin typeface="Didact Gothic"/>
                          <a:ea typeface="Didact Gothic"/>
                          <a:cs typeface="Didact Gothic"/>
                          <a:sym typeface="Didact Gothic"/>
                        </a:rPr>
                        <a:t>Data Collection &amp; Progress Monitoring</a:t>
                      </a:r>
                      <a:endParaRPr sz="1100" b="1">
                        <a:latin typeface="Didact Gothic"/>
                        <a:ea typeface="Didact Gothic"/>
                        <a:cs typeface="Didact Gothic"/>
                        <a:sym typeface="Didact Gothic"/>
                      </a:endParaRPr>
                    </a:p>
                    <a:p>
                      <a:pPr marL="0" lvl="0" indent="0" algn="ctr" rtl="0">
                        <a:spcBef>
                          <a:spcPts val="0"/>
                        </a:spcBef>
                        <a:spcAft>
                          <a:spcPts val="0"/>
                        </a:spcAft>
                        <a:buNone/>
                      </a:pPr>
                      <a:endParaRPr sz="1100" b="1">
                        <a:latin typeface="Didact Gothic"/>
                        <a:ea typeface="Didact Gothic"/>
                        <a:cs typeface="Didact Gothic"/>
                        <a:sym typeface="Didact Gothic"/>
                      </a:endParaRPr>
                    </a:p>
                  </a:txBody>
                  <a:tcPr marL="63500" marR="63500" marT="63500" marB="63500" anchor="ctr">
                    <a:solidFill>
                      <a:srgbClr val="CCCCCC"/>
                    </a:solidFill>
                  </a:tcPr>
                </a:tc>
                <a:tc rowSpan="2">
                  <a:txBody>
                    <a:bodyPr/>
                    <a:lstStyle/>
                    <a:p>
                      <a:pPr marL="0" lvl="0" indent="0" algn="ctr" rtl="0">
                        <a:spcBef>
                          <a:spcPts val="0"/>
                        </a:spcBef>
                        <a:spcAft>
                          <a:spcPts val="0"/>
                        </a:spcAft>
                        <a:buNone/>
                      </a:pPr>
                      <a:r>
                        <a:rPr lang="en" sz="1100" b="1">
                          <a:latin typeface="Didact Gothic"/>
                          <a:ea typeface="Didact Gothic"/>
                          <a:cs typeface="Didact Gothic"/>
                          <a:sym typeface="Didact Gothic"/>
                        </a:rPr>
                        <a:t>Fading Criteria</a:t>
                      </a:r>
                      <a:endParaRPr sz="1100" b="1">
                        <a:latin typeface="Didact Gothic"/>
                        <a:ea typeface="Didact Gothic"/>
                        <a:cs typeface="Didact Gothic"/>
                        <a:sym typeface="Didact Gothic"/>
                      </a:endParaRPr>
                    </a:p>
                  </a:txBody>
                  <a:tcPr marL="63500" marR="63500" marT="63500" marB="63500" anchor="ctr">
                    <a:solidFill>
                      <a:srgbClr val="CCCCCC"/>
                    </a:solidFill>
                  </a:tcPr>
                </a:tc>
                <a:tc rowSpan="2">
                  <a:txBody>
                    <a:bodyPr/>
                    <a:lstStyle/>
                    <a:p>
                      <a:pPr marL="0" lvl="0" indent="0" algn="ctr" rtl="0">
                        <a:spcBef>
                          <a:spcPts val="0"/>
                        </a:spcBef>
                        <a:spcAft>
                          <a:spcPts val="0"/>
                        </a:spcAft>
                        <a:buNone/>
                      </a:pPr>
                      <a:r>
                        <a:rPr lang="en" sz="1100" b="1">
                          <a:latin typeface="Didact Gothic"/>
                          <a:ea typeface="Didact Gothic"/>
                          <a:cs typeface="Didact Gothic"/>
                          <a:sym typeface="Didact Gothic"/>
                        </a:rPr>
                        <a:t>Exit Criteria</a:t>
                      </a:r>
                      <a:endParaRPr sz="1100" b="1">
                        <a:latin typeface="Didact Gothic"/>
                        <a:ea typeface="Didact Gothic"/>
                        <a:cs typeface="Didact Gothic"/>
                        <a:sym typeface="Didact Gothic"/>
                      </a:endParaRPr>
                    </a:p>
                  </a:txBody>
                  <a:tcPr marL="63500" marR="63500" marT="63500" marB="63500" anchor="ctr">
                    <a:solidFill>
                      <a:srgbClr val="CCCCCC"/>
                    </a:solidFill>
                  </a:tcPr>
                </a:tc>
                <a:extLst>
                  <a:ext uri="{0D108BD9-81ED-4DB2-BD59-A6C34878D82A}">
                    <a16:rowId xmlns:a16="http://schemas.microsoft.com/office/drawing/2014/main" val="10000"/>
                  </a:ext>
                </a:extLst>
              </a:tr>
              <a:tr h="59592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894700">
                <a:tc>
                  <a:txBody>
                    <a:bodyPr/>
                    <a:lstStyle/>
                    <a:p>
                      <a:pPr marL="0" lvl="0" indent="0" algn="l" rtl="0">
                        <a:spcBef>
                          <a:spcPts val="0"/>
                        </a:spcBef>
                        <a:spcAft>
                          <a:spcPts val="0"/>
                        </a:spcAft>
                        <a:buNone/>
                      </a:pPr>
                      <a:r>
                        <a:rPr lang="en" sz="1100">
                          <a:latin typeface="Didact Gothic"/>
                          <a:ea typeface="Didact Gothic"/>
                          <a:cs typeface="Didact Gothic"/>
                          <a:sym typeface="Didact Gothic"/>
                        </a:rPr>
                        <a:t>Check-in</a:t>
                      </a:r>
                      <a:endParaRPr sz="1100">
                        <a:latin typeface="Didact Gothic"/>
                        <a:ea typeface="Didact Gothic"/>
                        <a:cs typeface="Didact Gothic"/>
                        <a:sym typeface="Didact Gothic"/>
                      </a:endParaRPr>
                    </a:p>
                  </a:txBody>
                  <a:tcPr marL="63500" marR="63500" marT="63500" marB="63500"/>
                </a:tc>
                <a:tc>
                  <a:txBody>
                    <a:bodyPr/>
                    <a:lstStyle/>
                    <a:p>
                      <a:pPr marL="0" lvl="0" indent="0" algn="ctr" rtl="0">
                        <a:spcBef>
                          <a:spcPts val="0"/>
                        </a:spcBef>
                        <a:spcAft>
                          <a:spcPts val="0"/>
                        </a:spcAft>
                        <a:buNone/>
                      </a:pPr>
                      <a:r>
                        <a:rPr lang="en" sz="1100">
                          <a:latin typeface="Didact Gothic"/>
                          <a:ea typeface="Didact Gothic"/>
                          <a:cs typeface="Didact Gothic"/>
                          <a:sym typeface="Didact Gothic"/>
                        </a:rPr>
                        <a:t>Adult attn</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Self-regulation</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Difficult transition into school; Fade from CICO</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AM SSFs</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Frequency ratings by teacher</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Regulated AM integration into classroom; Confidence in independence</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Fading plan success OR Check-in </a:t>
                      </a:r>
                      <a:r>
                        <a:rPr lang="en" sz="1100">
                          <a:highlight>
                            <a:srgbClr val="FFFFFF"/>
                          </a:highlight>
                          <a:latin typeface="Didact Gothic"/>
                          <a:ea typeface="Didact Gothic"/>
                          <a:cs typeface="Didact Gothic"/>
                          <a:sym typeface="Didact Gothic"/>
                        </a:rPr>
                        <a:t>unsuccessful in meeting behavioral needs of student</a:t>
                      </a:r>
                      <a:endParaRPr sz="1100">
                        <a:latin typeface="Didact Gothic"/>
                        <a:ea typeface="Didact Gothic"/>
                        <a:cs typeface="Didact Gothic"/>
                        <a:sym typeface="Didact Gothic"/>
                      </a:endParaRPr>
                    </a:p>
                  </a:txBody>
                  <a:tcPr marL="63500" marR="63500" marT="63500" marB="63500"/>
                </a:tc>
                <a:extLst>
                  <a:ext uri="{0D108BD9-81ED-4DB2-BD59-A6C34878D82A}">
                    <a16:rowId xmlns:a16="http://schemas.microsoft.com/office/drawing/2014/main" val="10002"/>
                  </a:ext>
                </a:extLst>
              </a:tr>
              <a:tr h="1206400">
                <a:tc>
                  <a:txBody>
                    <a:bodyPr/>
                    <a:lstStyle/>
                    <a:p>
                      <a:pPr marL="0" lvl="0" indent="0" algn="l" rtl="0">
                        <a:spcBef>
                          <a:spcPts val="0"/>
                        </a:spcBef>
                        <a:spcAft>
                          <a:spcPts val="0"/>
                        </a:spcAft>
                        <a:buNone/>
                      </a:pPr>
                      <a:r>
                        <a:rPr lang="en" sz="1100">
                          <a:latin typeface="Didact Gothic"/>
                          <a:ea typeface="Didact Gothic"/>
                          <a:cs typeface="Didact Gothic"/>
                          <a:sym typeface="Didact Gothic"/>
                        </a:rPr>
                        <a:t>CICO</a:t>
                      </a:r>
                      <a:endParaRPr sz="1100">
                        <a:latin typeface="Didact Gothic"/>
                        <a:ea typeface="Didact Gothic"/>
                        <a:cs typeface="Didact Gothic"/>
                        <a:sym typeface="Didact Gothic"/>
                      </a:endParaRPr>
                    </a:p>
                  </a:txBody>
                  <a:tcPr marL="63500" marR="63500" marT="63500" marB="63500"/>
                </a:tc>
                <a:tc>
                  <a:txBody>
                    <a:bodyPr/>
                    <a:lstStyle/>
                    <a:p>
                      <a:pPr marL="0" lvl="0" indent="0" algn="ctr" rtl="0">
                        <a:spcBef>
                          <a:spcPts val="0"/>
                        </a:spcBef>
                        <a:spcAft>
                          <a:spcPts val="0"/>
                        </a:spcAft>
                        <a:buNone/>
                      </a:pPr>
                      <a:r>
                        <a:rPr lang="en" sz="1100">
                          <a:latin typeface="Didact Gothic"/>
                          <a:ea typeface="Didact Gothic"/>
                          <a:cs typeface="Didact Gothic"/>
                          <a:sym typeface="Didact Gothic"/>
                        </a:rPr>
                        <a:t>Adult attn;</a:t>
                      </a:r>
                      <a:endParaRPr sz="1100">
                        <a:latin typeface="Didact Gothic"/>
                        <a:ea typeface="Didact Gothic"/>
                        <a:cs typeface="Didact Gothic"/>
                        <a:sym typeface="Didact Gothic"/>
                      </a:endParaRPr>
                    </a:p>
                    <a:p>
                      <a:pPr marL="0" lvl="0" indent="0" algn="ctr" rtl="0">
                        <a:spcBef>
                          <a:spcPts val="0"/>
                        </a:spcBef>
                        <a:spcAft>
                          <a:spcPts val="0"/>
                        </a:spcAft>
                        <a:buNone/>
                      </a:pPr>
                      <a:r>
                        <a:rPr lang="en" sz="1100">
                          <a:latin typeface="Didact Gothic"/>
                          <a:ea typeface="Didact Gothic"/>
                          <a:cs typeface="Didact Gothic"/>
                          <a:sym typeface="Didact Gothic"/>
                        </a:rPr>
                        <a:t>Avoid task/activity;</a:t>
                      </a:r>
                      <a:endParaRPr sz="1100">
                        <a:latin typeface="Didact Gothic"/>
                        <a:ea typeface="Didact Gothic"/>
                        <a:cs typeface="Didact Gothic"/>
                        <a:sym typeface="Didact Gothic"/>
                      </a:endParaRPr>
                    </a:p>
                    <a:p>
                      <a:pPr marL="0" lvl="0" indent="0" algn="ctr" rtl="0">
                        <a:spcBef>
                          <a:spcPts val="0"/>
                        </a:spcBef>
                        <a:spcAft>
                          <a:spcPts val="0"/>
                        </a:spcAft>
                        <a:buNone/>
                      </a:pPr>
                      <a:r>
                        <a:rPr lang="en" sz="1100">
                          <a:latin typeface="Didact Gothic"/>
                          <a:ea typeface="Didact Gothic"/>
                          <a:cs typeface="Didact Gothic"/>
                          <a:sym typeface="Didact Gothic"/>
                        </a:rPr>
                        <a:t>Gain item/activity</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As identified through ALSUP</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Need for consistent/</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frequent feedback to address lagging skills</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CICO</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SSFs</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Frequency ratings by teacher</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Consistently meeting goals, ≥ 83% point goal, and no additional goals needed</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highlight>
                            <a:srgbClr val="FFFFFF"/>
                          </a:highlight>
                          <a:latin typeface="Didact Gothic"/>
                          <a:ea typeface="Didact Gothic"/>
                          <a:cs typeface="Didact Gothic"/>
                          <a:sym typeface="Didact Gothic"/>
                        </a:rPr>
                        <a:t>Fading plan success, no additional goals needed </a:t>
                      </a:r>
                      <a:r>
                        <a:rPr lang="en" sz="1100" b="1">
                          <a:highlight>
                            <a:srgbClr val="FFFFFF"/>
                          </a:highlight>
                          <a:latin typeface="Didact Gothic"/>
                          <a:ea typeface="Didact Gothic"/>
                          <a:cs typeface="Didact Gothic"/>
                          <a:sym typeface="Didact Gothic"/>
                        </a:rPr>
                        <a:t>OR</a:t>
                      </a:r>
                      <a:r>
                        <a:rPr lang="en" sz="1100">
                          <a:highlight>
                            <a:srgbClr val="FFFFFF"/>
                          </a:highlight>
                          <a:latin typeface="Didact Gothic"/>
                          <a:ea typeface="Didact Gothic"/>
                          <a:cs typeface="Didact Gothic"/>
                          <a:sym typeface="Didact Gothic"/>
                        </a:rPr>
                        <a:t> CICO                     unsuccessful in meeting behavioral needs of student</a:t>
                      </a:r>
                      <a:endParaRPr sz="1100">
                        <a:latin typeface="Didact Gothic"/>
                        <a:ea typeface="Didact Gothic"/>
                        <a:cs typeface="Didact Gothic"/>
                        <a:sym typeface="Didact Gothic"/>
                      </a:endParaRPr>
                    </a:p>
                  </a:txBody>
                  <a:tcPr marL="63500" marR="63500" marT="63500" marB="63500"/>
                </a:tc>
                <a:extLst>
                  <a:ext uri="{0D108BD9-81ED-4DB2-BD59-A6C34878D82A}">
                    <a16:rowId xmlns:a16="http://schemas.microsoft.com/office/drawing/2014/main" val="10003"/>
                  </a:ext>
                </a:extLst>
              </a:tr>
              <a:tr h="1206400">
                <a:tc>
                  <a:txBody>
                    <a:bodyPr/>
                    <a:lstStyle/>
                    <a:p>
                      <a:pPr marL="0" lvl="0" indent="0" algn="l" rtl="0">
                        <a:spcBef>
                          <a:spcPts val="0"/>
                        </a:spcBef>
                        <a:spcAft>
                          <a:spcPts val="0"/>
                        </a:spcAft>
                        <a:buNone/>
                      </a:pPr>
                      <a:r>
                        <a:rPr lang="en" sz="1100">
                          <a:latin typeface="Didact Gothic"/>
                          <a:ea typeface="Didact Gothic"/>
                          <a:cs typeface="Didact Gothic"/>
                          <a:sym typeface="Didact Gothic"/>
                        </a:rPr>
                        <a:t>Teacher Check &amp; Connect</a:t>
                      </a:r>
                      <a:endParaRPr sz="1100">
                        <a:latin typeface="Didact Gothic"/>
                        <a:ea typeface="Didact Gothic"/>
                        <a:cs typeface="Didact Gothic"/>
                        <a:sym typeface="Didact Gothic"/>
                      </a:endParaRPr>
                    </a:p>
                  </a:txBody>
                  <a:tcPr marL="63500" marR="63500" marT="63500" marB="63500"/>
                </a:tc>
                <a:tc>
                  <a:txBody>
                    <a:bodyPr/>
                    <a:lstStyle/>
                    <a:p>
                      <a:pPr marL="0" lvl="0" indent="0" algn="ctr" rtl="0">
                        <a:spcBef>
                          <a:spcPts val="0"/>
                        </a:spcBef>
                        <a:spcAft>
                          <a:spcPts val="0"/>
                        </a:spcAft>
                        <a:buNone/>
                      </a:pPr>
                      <a:r>
                        <a:rPr lang="en" sz="1100">
                          <a:latin typeface="Didact Gothic"/>
                          <a:ea typeface="Didact Gothic"/>
                          <a:cs typeface="Didact Gothic"/>
                          <a:sym typeface="Didact Gothic"/>
                        </a:rPr>
                        <a:t>Adult attn;</a:t>
                      </a:r>
                      <a:endParaRPr sz="1100">
                        <a:latin typeface="Didact Gothic"/>
                        <a:ea typeface="Didact Gothic"/>
                        <a:cs typeface="Didact Gothic"/>
                        <a:sym typeface="Didact Gothic"/>
                      </a:endParaRPr>
                    </a:p>
                    <a:p>
                      <a:pPr marL="0" lvl="0" indent="0" algn="ctr" rtl="0">
                        <a:spcBef>
                          <a:spcPts val="0"/>
                        </a:spcBef>
                        <a:spcAft>
                          <a:spcPts val="0"/>
                        </a:spcAft>
                        <a:buNone/>
                      </a:pPr>
                      <a:r>
                        <a:rPr lang="en" sz="1100">
                          <a:latin typeface="Didact Gothic"/>
                          <a:ea typeface="Didact Gothic"/>
                          <a:cs typeface="Didact Gothic"/>
                          <a:sym typeface="Didact Gothic"/>
                        </a:rPr>
                        <a:t>Avoid task/activity </a:t>
                      </a:r>
                      <a:endParaRPr sz="1100">
                        <a:latin typeface="Didact Gothic"/>
                        <a:ea typeface="Didact Gothic"/>
                        <a:cs typeface="Didact Gothic"/>
                        <a:sym typeface="Didact Gothic"/>
                      </a:endParaRPr>
                    </a:p>
                    <a:p>
                      <a:pPr marL="0" lvl="0" indent="0" algn="ctr" rtl="0">
                        <a:spcBef>
                          <a:spcPts val="0"/>
                        </a:spcBef>
                        <a:spcAft>
                          <a:spcPts val="0"/>
                        </a:spcAft>
                        <a:buNone/>
                      </a:pP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As identified through ALSUP</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Need for consistent/</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frequent feedback to address lagging skills</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CICO</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BODs</a:t>
                      </a:r>
                      <a:endParaRPr sz="1100">
                        <a:latin typeface="Didact Gothic"/>
                        <a:ea typeface="Didact Gothic"/>
                        <a:cs typeface="Didact Gothic"/>
                        <a:sym typeface="Didact Gothic"/>
                      </a:endParaRPr>
                    </a:p>
                    <a:p>
                      <a:pPr marL="0" lvl="0" indent="0" algn="l" rtl="0">
                        <a:spcBef>
                          <a:spcPts val="0"/>
                        </a:spcBef>
                        <a:spcAft>
                          <a:spcPts val="0"/>
                        </a:spcAft>
                        <a:buNone/>
                      </a:pPr>
                      <a:r>
                        <a:rPr lang="en" sz="1100">
                          <a:latin typeface="Didact Gothic"/>
                          <a:ea typeface="Didact Gothic"/>
                          <a:cs typeface="Didact Gothic"/>
                          <a:sym typeface="Didact Gothic"/>
                        </a:rPr>
                        <a:t>Frequency ratings by teacher</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Consistently meeting goals, ≥ 83% point goal, and no additional goals needed</a:t>
                      </a:r>
                      <a:endParaRPr sz="1100">
                        <a:latin typeface="Didact Gothic"/>
                        <a:ea typeface="Didact Gothic"/>
                        <a:cs typeface="Didact Gothic"/>
                        <a:sym typeface="Didact Gothic"/>
                      </a:endParaRPr>
                    </a:p>
                  </a:txBody>
                  <a:tcPr marL="63500" marR="63500" marT="63500" marB="63500"/>
                </a:tc>
                <a:tc>
                  <a:txBody>
                    <a:bodyPr/>
                    <a:lstStyle/>
                    <a:p>
                      <a:pPr marL="0" lvl="0" indent="0" algn="l" rtl="0">
                        <a:spcBef>
                          <a:spcPts val="0"/>
                        </a:spcBef>
                        <a:spcAft>
                          <a:spcPts val="0"/>
                        </a:spcAft>
                        <a:buNone/>
                      </a:pPr>
                      <a:r>
                        <a:rPr lang="en" sz="1100">
                          <a:highlight>
                            <a:srgbClr val="FFFFFF"/>
                          </a:highlight>
                          <a:latin typeface="Didact Gothic"/>
                          <a:ea typeface="Didact Gothic"/>
                          <a:cs typeface="Didact Gothic"/>
                          <a:sym typeface="Didact Gothic"/>
                        </a:rPr>
                        <a:t>Fading plan success, no additional goals needed </a:t>
                      </a:r>
                      <a:r>
                        <a:rPr lang="en" sz="1100" b="1">
                          <a:highlight>
                            <a:srgbClr val="FFFFFF"/>
                          </a:highlight>
                          <a:latin typeface="Didact Gothic"/>
                          <a:ea typeface="Didact Gothic"/>
                          <a:cs typeface="Didact Gothic"/>
                          <a:sym typeface="Didact Gothic"/>
                        </a:rPr>
                        <a:t>OR</a:t>
                      </a:r>
                      <a:r>
                        <a:rPr lang="en" sz="1100">
                          <a:highlight>
                            <a:srgbClr val="FFFFFF"/>
                          </a:highlight>
                          <a:latin typeface="Didact Gothic"/>
                          <a:ea typeface="Didact Gothic"/>
                          <a:cs typeface="Didact Gothic"/>
                          <a:sym typeface="Didact Gothic"/>
                        </a:rPr>
                        <a:t> TCC                     unsuccessful in meeting behavioral needs of student</a:t>
                      </a:r>
                      <a:endParaRPr sz="1100">
                        <a:latin typeface="Didact Gothic"/>
                        <a:ea typeface="Didact Gothic"/>
                        <a:cs typeface="Didact Gothic"/>
                        <a:sym typeface="Didact Gothic"/>
                      </a:endParaRPr>
                    </a:p>
                  </a:txBody>
                  <a:tcPr marL="63500" marR="63500" marT="63500" marB="63500"/>
                </a:tc>
                <a:extLst>
                  <a:ext uri="{0D108BD9-81ED-4DB2-BD59-A6C34878D82A}">
                    <a16:rowId xmlns:a16="http://schemas.microsoft.com/office/drawing/2014/main" val="10004"/>
                  </a:ext>
                </a:extLst>
              </a:tr>
            </a:tbl>
          </a:graphicData>
        </a:graphic>
      </p:graphicFrame>
      <p:sp>
        <p:nvSpPr>
          <p:cNvPr id="180" name="Google Shape;180;p30"/>
          <p:cNvSpPr/>
          <p:nvPr/>
        </p:nvSpPr>
        <p:spPr>
          <a:xfrm>
            <a:off x="4205900" y="816000"/>
            <a:ext cx="1292700" cy="4486200"/>
          </a:xfrm>
          <a:prstGeom prst="ellipse">
            <a:avLst/>
          </a:prstGeom>
          <a:noFill/>
          <a:ln w="28575" cap="flat" cmpd="sng">
            <a:solidFill>
              <a:srgbClr val="8520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1"/>
          <p:cNvSpPr txBox="1">
            <a:spLocks noGrp="1"/>
          </p:cNvSpPr>
          <p:nvPr>
            <p:ph type="title"/>
          </p:nvPr>
        </p:nvSpPr>
        <p:spPr>
          <a:xfrm>
            <a:off x="311700" y="445025"/>
            <a:ext cx="55713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t>Student Planning: Who Could Benefit</a:t>
            </a:r>
            <a:endParaRPr sz="3200"/>
          </a:p>
        </p:txBody>
      </p:sp>
      <p:sp>
        <p:nvSpPr>
          <p:cNvPr id="186" name="Google Shape;186;p31"/>
          <p:cNvSpPr txBox="1">
            <a:spLocks noGrp="1"/>
          </p:cNvSpPr>
          <p:nvPr>
            <p:ph type="body" idx="1"/>
          </p:nvPr>
        </p:nvSpPr>
        <p:spPr>
          <a:xfrm>
            <a:off x="311700" y="1266325"/>
            <a:ext cx="5097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Categories of risk:</a:t>
            </a:r>
            <a:endParaRPr/>
          </a:p>
          <a:p>
            <a:pPr marL="457200" lvl="0" indent="-342900" algn="l" rtl="0">
              <a:spcBef>
                <a:spcPts val="1600"/>
              </a:spcBef>
              <a:spcAft>
                <a:spcPts val="0"/>
              </a:spcAft>
              <a:buSzPts val="1800"/>
              <a:buChar char="-"/>
            </a:pPr>
            <a:r>
              <a:rPr lang="en"/>
              <a:t>Multiple discipline referrals</a:t>
            </a:r>
            <a:endParaRPr/>
          </a:p>
          <a:p>
            <a:pPr marL="457200" lvl="0" indent="-342900" algn="l" rtl="0">
              <a:spcBef>
                <a:spcPts val="0"/>
              </a:spcBef>
              <a:spcAft>
                <a:spcPts val="0"/>
              </a:spcAft>
              <a:buSzPts val="1800"/>
              <a:buChar char="-"/>
            </a:pPr>
            <a:r>
              <a:rPr lang="en"/>
              <a:t>Excessive absences or tardies</a:t>
            </a:r>
            <a:endParaRPr/>
          </a:p>
          <a:p>
            <a:pPr marL="457200" lvl="0" indent="-342900" algn="l" rtl="0">
              <a:spcBef>
                <a:spcPts val="0"/>
              </a:spcBef>
              <a:spcAft>
                <a:spcPts val="0"/>
              </a:spcAft>
              <a:buSzPts val="1800"/>
              <a:buChar char="-"/>
            </a:pPr>
            <a:r>
              <a:rPr lang="en"/>
              <a:t>Frequent visits to the Nurse’s Office</a:t>
            </a:r>
            <a:endParaRPr/>
          </a:p>
          <a:p>
            <a:pPr marL="457200" lvl="0" indent="-342900" algn="l" rtl="0">
              <a:spcBef>
                <a:spcPts val="0"/>
              </a:spcBef>
              <a:spcAft>
                <a:spcPts val="0"/>
              </a:spcAft>
              <a:buSzPts val="1800"/>
              <a:buChar char="-"/>
            </a:pPr>
            <a:r>
              <a:rPr lang="en"/>
              <a:t>Homework not completed</a:t>
            </a:r>
            <a:endParaRPr/>
          </a:p>
          <a:p>
            <a:pPr marL="457200" lvl="0" indent="-342900" algn="l" rtl="0">
              <a:spcBef>
                <a:spcPts val="0"/>
              </a:spcBef>
              <a:spcAft>
                <a:spcPts val="0"/>
              </a:spcAft>
              <a:buSzPts val="1800"/>
              <a:buChar char="-"/>
            </a:pPr>
            <a:r>
              <a:rPr lang="en"/>
              <a:t>Behaviors not addressed by discipline </a:t>
            </a:r>
            <a:endParaRPr/>
          </a:p>
          <a:p>
            <a:pPr marL="457200" lvl="0" indent="0" algn="l" rtl="0">
              <a:spcBef>
                <a:spcPts val="0"/>
              </a:spcBef>
              <a:spcAft>
                <a:spcPts val="0"/>
              </a:spcAft>
              <a:buNone/>
            </a:pPr>
            <a:r>
              <a:rPr lang="en"/>
              <a:t>system (i.e. internalizing behaviors, </a:t>
            </a:r>
            <a:endParaRPr/>
          </a:p>
          <a:p>
            <a:pPr marL="457200" lvl="0" indent="0" algn="l" rtl="0">
              <a:spcBef>
                <a:spcPts val="0"/>
              </a:spcBef>
              <a:spcAft>
                <a:spcPts val="0"/>
              </a:spcAft>
              <a:buNone/>
            </a:pPr>
            <a:r>
              <a:rPr lang="en"/>
              <a:t>social withdrawal)</a:t>
            </a:r>
            <a:endParaRPr/>
          </a:p>
          <a:p>
            <a:pPr marL="457200" lvl="0" indent="-342900" algn="l" rtl="0">
              <a:spcBef>
                <a:spcPts val="0"/>
              </a:spcBef>
              <a:spcAft>
                <a:spcPts val="0"/>
              </a:spcAft>
              <a:buSzPts val="1800"/>
              <a:buChar char="-"/>
            </a:pPr>
            <a:r>
              <a:rPr lang="en"/>
              <a:t>Others?</a:t>
            </a:r>
            <a:endParaRPr/>
          </a:p>
        </p:txBody>
      </p:sp>
      <p:pic>
        <p:nvPicPr>
          <p:cNvPr id="187" name="Google Shape;187;p31"/>
          <p:cNvPicPr preferRelativeResize="0"/>
          <p:nvPr/>
        </p:nvPicPr>
        <p:blipFill>
          <a:blip r:embed="rId3">
            <a:alphaModFix/>
          </a:blip>
          <a:stretch>
            <a:fillRect/>
          </a:stretch>
        </p:blipFill>
        <p:spPr>
          <a:xfrm>
            <a:off x="5991538" y="390525"/>
            <a:ext cx="2886075" cy="4362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11700" y="445025"/>
            <a:ext cx="32181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Personal Inquiry</a:t>
            </a:r>
            <a:endParaRPr/>
          </a:p>
        </p:txBody>
      </p:sp>
      <p:sp>
        <p:nvSpPr>
          <p:cNvPr id="73" name="Google Shape;73;p1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something you would like to know when you leave this session today?  </a:t>
            </a:r>
            <a:endParaRPr/>
          </a:p>
          <a:p>
            <a:pPr marL="0" lvl="0" indent="0" algn="l" rtl="0">
              <a:spcBef>
                <a:spcPts val="0"/>
              </a:spcBef>
              <a:spcAft>
                <a:spcPts val="0"/>
              </a:spcAft>
              <a:buNone/>
            </a:pPr>
            <a:endParaRPr/>
          </a:p>
          <a:p>
            <a:pPr marL="0" lvl="0" indent="0" algn="l" rtl="0">
              <a:spcBef>
                <a:spcPts val="0"/>
              </a:spcBef>
              <a:spcAft>
                <a:spcPts val="0"/>
              </a:spcAft>
              <a:buNone/>
            </a:pPr>
            <a:r>
              <a:rPr lang="en" b="1"/>
              <a:t>How can I/we…?</a:t>
            </a:r>
            <a:endParaRPr b="1"/>
          </a:p>
          <a:p>
            <a:pPr marL="0" lvl="0" indent="0" algn="l" rtl="0">
              <a:spcBef>
                <a:spcPts val="0"/>
              </a:spcBef>
              <a:spcAft>
                <a:spcPts val="0"/>
              </a:spcAft>
              <a:buNone/>
            </a:pPr>
            <a:r>
              <a:rPr lang="en" b="1"/>
              <a:t>What can I/we…?</a:t>
            </a:r>
            <a:endParaRPr b="1"/>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Jot down something that will guide your </a:t>
            </a:r>
            <a:endParaRPr/>
          </a:p>
          <a:p>
            <a:pPr marL="0" lvl="0" indent="0" algn="l" rtl="0">
              <a:spcBef>
                <a:spcPts val="0"/>
              </a:spcBef>
              <a:spcAft>
                <a:spcPts val="0"/>
              </a:spcAft>
              <a:buNone/>
            </a:pPr>
            <a:r>
              <a:rPr lang="en"/>
              <a:t>learning today.</a:t>
            </a:r>
            <a:endParaRPr/>
          </a:p>
        </p:txBody>
      </p:sp>
      <p:pic>
        <p:nvPicPr>
          <p:cNvPr id="74" name="Google Shape;74;p14"/>
          <p:cNvPicPr preferRelativeResize="0"/>
          <p:nvPr/>
        </p:nvPicPr>
        <p:blipFill>
          <a:blip r:embed="rId3">
            <a:alphaModFix/>
          </a:blip>
          <a:stretch>
            <a:fillRect/>
          </a:stretch>
        </p:blipFill>
        <p:spPr>
          <a:xfrm>
            <a:off x="6127138" y="2382138"/>
            <a:ext cx="2390775" cy="20478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 Identification</a:t>
            </a:r>
            <a:endParaRPr/>
          </a:p>
        </p:txBody>
      </p:sp>
      <p:sp>
        <p:nvSpPr>
          <p:cNvPr id="193" name="Google Shape;193;p3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Consider how your school determines that a </a:t>
            </a:r>
            <a:endParaRPr/>
          </a:p>
          <a:p>
            <a:pPr marL="0" lvl="0" indent="0" algn="l" rtl="0">
              <a:spcBef>
                <a:spcPts val="0"/>
              </a:spcBef>
              <a:spcAft>
                <a:spcPts val="0"/>
              </a:spcAft>
              <a:buNone/>
            </a:pPr>
            <a:r>
              <a:rPr lang="en"/>
              <a:t>student may need additional layers of support:</a:t>
            </a:r>
            <a:endParaRPr/>
          </a:p>
          <a:p>
            <a:pPr marL="457200" lvl="0" indent="-342900" algn="l" rtl="0">
              <a:spcBef>
                <a:spcPts val="0"/>
              </a:spcBef>
              <a:spcAft>
                <a:spcPts val="0"/>
              </a:spcAft>
              <a:buSzPts val="1800"/>
              <a:buChar char="●"/>
            </a:pPr>
            <a:r>
              <a:rPr lang="en"/>
              <a:t>Risk factors/data</a:t>
            </a:r>
            <a:endParaRPr/>
          </a:p>
          <a:p>
            <a:pPr marL="457200" lvl="0" indent="-342900" algn="l" rtl="0">
              <a:spcBef>
                <a:spcPts val="0"/>
              </a:spcBef>
              <a:spcAft>
                <a:spcPts val="0"/>
              </a:spcAft>
              <a:buSzPts val="1800"/>
              <a:buChar char="●"/>
            </a:pPr>
            <a:r>
              <a:rPr lang="en"/>
              <a:t>Number of interventions tried</a:t>
            </a:r>
            <a:endParaRPr/>
          </a:p>
          <a:p>
            <a:pPr marL="457200" lvl="0" indent="-342900" algn="l" rtl="0">
              <a:spcBef>
                <a:spcPts val="0"/>
              </a:spcBef>
              <a:spcAft>
                <a:spcPts val="0"/>
              </a:spcAft>
              <a:buSzPts val="1800"/>
              <a:buChar char="●"/>
            </a:pPr>
            <a:r>
              <a:rPr lang="en"/>
              <a:t>Academic success</a:t>
            </a:r>
            <a:endParaRPr/>
          </a:p>
          <a:p>
            <a:pPr marL="457200" lvl="0" indent="-342900" algn="l" rtl="0">
              <a:spcBef>
                <a:spcPts val="0"/>
              </a:spcBef>
              <a:spcAft>
                <a:spcPts val="0"/>
              </a:spcAft>
              <a:buSzPts val="1800"/>
              <a:buChar char="●"/>
            </a:pPr>
            <a:r>
              <a:rPr lang="en"/>
              <a:t>Social success</a:t>
            </a:r>
            <a:endParaRPr/>
          </a:p>
          <a:p>
            <a:pPr marL="457200" lvl="0" indent="-342900" algn="l" rtl="0">
              <a:spcBef>
                <a:spcPts val="0"/>
              </a:spcBef>
              <a:spcAft>
                <a:spcPts val="0"/>
              </a:spcAft>
              <a:buSzPts val="1800"/>
              <a:buChar char="●"/>
            </a:pPr>
            <a:r>
              <a:rPr lang="en"/>
              <a:t>Teacher request/grade band meetings</a:t>
            </a:r>
            <a:endParaRPr/>
          </a:p>
          <a:p>
            <a:pPr marL="457200" lvl="0" indent="-342900" algn="l" rtl="0">
              <a:spcBef>
                <a:spcPts val="0"/>
              </a:spcBef>
              <a:spcAft>
                <a:spcPts val="0"/>
              </a:spcAft>
              <a:buSzPts val="1800"/>
              <a:buChar char="●"/>
            </a:pPr>
            <a:r>
              <a:rPr lang="en"/>
              <a:t>Universal Screening (s)</a:t>
            </a:r>
            <a:endParaRPr/>
          </a:p>
          <a:p>
            <a:pPr marL="0" lvl="0" indent="0" algn="l" rtl="0">
              <a:spcBef>
                <a:spcPts val="1600"/>
              </a:spcBef>
              <a:spcAft>
                <a:spcPts val="0"/>
              </a:spcAft>
              <a:buNone/>
            </a:pPr>
            <a:r>
              <a:rPr lang="en" u="sng">
                <a:solidFill>
                  <a:schemeClr val="hlink"/>
                </a:solidFill>
                <a:hlinkClick r:id="rId3"/>
              </a:rPr>
              <a:t>Lagging Skills </a:t>
            </a:r>
            <a:r>
              <a:rPr lang="en" u="sng">
                <a:solidFill>
                  <a:schemeClr val="hlink"/>
                </a:solidFill>
                <a:hlinkClick r:id="rId3"/>
              </a:rPr>
              <a:t>Questionnaire</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94" name="Google Shape;194;p32"/>
          <p:cNvPicPr preferRelativeResize="0"/>
          <p:nvPr/>
        </p:nvPicPr>
        <p:blipFill>
          <a:blip r:embed="rId4">
            <a:alphaModFix/>
          </a:blip>
          <a:stretch>
            <a:fillRect/>
          </a:stretch>
        </p:blipFill>
        <p:spPr>
          <a:xfrm>
            <a:off x="5464775" y="1152425"/>
            <a:ext cx="3602100" cy="3120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3"/>
          <p:cNvPicPr preferRelativeResize="0"/>
          <p:nvPr/>
        </p:nvPicPr>
        <p:blipFill rotWithShape="1">
          <a:blip r:embed="rId3">
            <a:alphaModFix/>
          </a:blip>
          <a:srcRect t="21746"/>
          <a:stretch/>
        </p:blipFill>
        <p:spPr>
          <a:xfrm>
            <a:off x="797650" y="916850"/>
            <a:ext cx="7426451" cy="4189975"/>
          </a:xfrm>
          <a:prstGeom prst="rect">
            <a:avLst/>
          </a:prstGeom>
          <a:noFill/>
          <a:ln>
            <a:noFill/>
          </a:ln>
        </p:spPr>
      </p:pic>
      <p:sp>
        <p:nvSpPr>
          <p:cNvPr id="200" name="Google Shape;200;p33"/>
          <p:cNvSpPr txBox="1">
            <a:spLocks noGrp="1"/>
          </p:cNvSpPr>
          <p:nvPr>
            <p:ph type="title"/>
          </p:nvPr>
        </p:nvSpPr>
        <p:spPr>
          <a:xfrm>
            <a:off x="311700" y="2800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t>Tracking Indicators of Risk</a:t>
            </a:r>
            <a:endParaRPr sz="3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204"/>
        <p:cNvGrpSpPr/>
        <p:nvPr/>
      </p:nvGrpSpPr>
      <p:grpSpPr>
        <a:xfrm>
          <a:off x="0" y="0"/>
          <a:ext cx="0" cy="0"/>
          <a:chOff x="0" y="0"/>
          <a:chExt cx="0" cy="0"/>
        </a:xfrm>
      </p:grpSpPr>
      <p:sp>
        <p:nvSpPr>
          <p:cNvPr id="205" name="Google Shape;205;p34"/>
          <p:cNvSpPr txBox="1">
            <a:spLocks noGrp="1"/>
          </p:cNvSpPr>
          <p:nvPr>
            <p:ph type="title"/>
          </p:nvPr>
        </p:nvSpPr>
        <p:spPr>
          <a:xfrm>
            <a:off x="311700" y="78300"/>
            <a:ext cx="4923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a:t>Example - Jimmy Dean</a:t>
            </a:r>
            <a:endParaRPr sz="3400"/>
          </a:p>
        </p:txBody>
      </p:sp>
      <p:sp>
        <p:nvSpPr>
          <p:cNvPr id="206" name="Google Shape;206;p34"/>
          <p:cNvSpPr txBox="1">
            <a:spLocks noGrp="1"/>
          </p:cNvSpPr>
          <p:nvPr>
            <p:ph type="body" idx="1"/>
          </p:nvPr>
        </p:nvSpPr>
        <p:spPr>
          <a:xfrm>
            <a:off x="311700" y="707050"/>
            <a:ext cx="8520600" cy="413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Jimmy is 9 years old and in the third grade.</a:t>
            </a:r>
            <a:endParaRPr/>
          </a:p>
          <a:p>
            <a:pPr marL="0" lvl="0" indent="0" algn="l" rtl="0">
              <a:lnSpc>
                <a:spcPct val="100000"/>
              </a:lnSpc>
              <a:spcBef>
                <a:spcPts val="1600"/>
              </a:spcBef>
              <a:spcAft>
                <a:spcPts val="0"/>
              </a:spcAft>
              <a:buNone/>
            </a:pPr>
            <a:r>
              <a:rPr lang="en" u="sng"/>
              <a:t>What we know:</a:t>
            </a:r>
            <a:endParaRPr u="sng"/>
          </a:p>
          <a:p>
            <a:pPr marL="457200" lvl="0" indent="-342900" algn="l" rtl="0">
              <a:lnSpc>
                <a:spcPct val="100000"/>
              </a:lnSpc>
              <a:spcBef>
                <a:spcPts val="0"/>
              </a:spcBef>
              <a:spcAft>
                <a:spcPts val="0"/>
              </a:spcAft>
              <a:buSzPts val="1800"/>
              <a:buChar char="-"/>
            </a:pPr>
            <a:r>
              <a:rPr lang="en"/>
              <a:t>6 referrals since Sept. 8th, all for inappropriate interactions with peers</a:t>
            </a:r>
            <a:endParaRPr/>
          </a:p>
          <a:p>
            <a:pPr marL="457200" lvl="0" indent="-342900" algn="l" rtl="0">
              <a:lnSpc>
                <a:spcPct val="100000"/>
              </a:lnSpc>
              <a:spcBef>
                <a:spcPts val="0"/>
              </a:spcBef>
              <a:spcAft>
                <a:spcPts val="0"/>
              </a:spcAft>
              <a:buSzPts val="1800"/>
              <a:buChar char="-"/>
            </a:pPr>
            <a:r>
              <a:rPr lang="en"/>
              <a:t>On average, Jimmy is asked to take a break 3x per day for inappropriate interactions with peers or taking items from peers.</a:t>
            </a:r>
            <a:endParaRPr/>
          </a:p>
          <a:p>
            <a:pPr marL="457200" lvl="0" indent="-342900" algn="l" rtl="0">
              <a:lnSpc>
                <a:spcPct val="100000"/>
              </a:lnSpc>
              <a:spcBef>
                <a:spcPts val="0"/>
              </a:spcBef>
              <a:spcAft>
                <a:spcPts val="0"/>
              </a:spcAft>
              <a:buSzPts val="1800"/>
              <a:buChar char="-"/>
            </a:pPr>
            <a:r>
              <a:rPr lang="en"/>
              <a:t>Academically on grade level</a:t>
            </a:r>
            <a:endParaRPr/>
          </a:p>
          <a:p>
            <a:pPr marL="457200" lvl="0" indent="-342900" algn="l" rtl="0">
              <a:lnSpc>
                <a:spcPct val="100000"/>
              </a:lnSpc>
              <a:spcBef>
                <a:spcPts val="0"/>
              </a:spcBef>
              <a:spcAft>
                <a:spcPts val="0"/>
              </a:spcAft>
              <a:buSzPts val="1800"/>
              <a:buChar char="-"/>
            </a:pPr>
            <a:r>
              <a:rPr lang="en"/>
              <a:t>Past history of social struggles documented since 1st grade</a:t>
            </a:r>
            <a:endParaRPr/>
          </a:p>
          <a:p>
            <a:pPr marL="457200" lvl="0" indent="-342900" algn="l" rtl="0">
              <a:lnSpc>
                <a:spcPct val="100000"/>
              </a:lnSpc>
              <a:spcBef>
                <a:spcPts val="0"/>
              </a:spcBef>
              <a:spcAft>
                <a:spcPts val="0"/>
              </a:spcAft>
              <a:buSzPts val="1800"/>
              <a:buChar char="-"/>
            </a:pPr>
            <a:r>
              <a:rPr lang="en"/>
              <a:t>Frequent complaints of having no friends</a:t>
            </a:r>
            <a:endParaRPr/>
          </a:p>
          <a:p>
            <a:pPr marL="0" lvl="0" indent="0" algn="l" rtl="0">
              <a:lnSpc>
                <a:spcPct val="100000"/>
              </a:lnSpc>
              <a:spcBef>
                <a:spcPts val="0"/>
              </a:spcBef>
              <a:spcAft>
                <a:spcPts val="0"/>
              </a:spcAft>
              <a:buNone/>
            </a:pPr>
            <a:r>
              <a:rPr lang="en"/>
              <a:t>I</a:t>
            </a:r>
            <a:r>
              <a:rPr lang="en" u="sng"/>
              <a:t>nterventions tried:</a:t>
            </a:r>
            <a:endParaRPr u="sng"/>
          </a:p>
          <a:p>
            <a:pPr marL="457200" lvl="0" indent="-342900" algn="l" rtl="0">
              <a:lnSpc>
                <a:spcPct val="100000"/>
              </a:lnSpc>
              <a:spcBef>
                <a:spcPts val="0"/>
              </a:spcBef>
              <a:spcAft>
                <a:spcPts val="0"/>
              </a:spcAft>
              <a:buSzPts val="1800"/>
              <a:buChar char="-"/>
            </a:pPr>
            <a:r>
              <a:rPr lang="en"/>
              <a:t>Precorrection of skills related to ‘respect for others’ (i.e. taking turns, listening to others) prior to recess, transitions and pair/group work</a:t>
            </a:r>
            <a:endParaRPr/>
          </a:p>
          <a:p>
            <a:pPr marL="457200" lvl="0" indent="-342900" algn="l" rtl="0">
              <a:lnSpc>
                <a:spcPct val="100000"/>
              </a:lnSpc>
              <a:spcBef>
                <a:spcPts val="0"/>
              </a:spcBef>
              <a:spcAft>
                <a:spcPts val="0"/>
              </a:spcAft>
              <a:buSzPts val="1800"/>
              <a:buChar char="-"/>
            </a:pPr>
            <a:r>
              <a:rPr lang="en"/>
              <a:t>Changing student pairs/groups</a:t>
            </a:r>
            <a:endParaRPr/>
          </a:p>
          <a:p>
            <a:pPr marL="457200" lvl="0" indent="-342900" algn="l" rtl="0">
              <a:lnSpc>
                <a:spcPct val="100000"/>
              </a:lnSpc>
              <a:spcBef>
                <a:spcPts val="0"/>
              </a:spcBef>
              <a:spcAft>
                <a:spcPts val="0"/>
              </a:spcAft>
              <a:buSzPts val="1800"/>
              <a:buChar char="-"/>
            </a:pPr>
            <a:r>
              <a:rPr lang="en"/>
              <a:t>Reteaching expectations</a:t>
            </a:r>
            <a:endParaRPr/>
          </a:p>
          <a:p>
            <a:pPr marL="457200" lvl="0" indent="-342900" algn="l" rtl="0">
              <a:lnSpc>
                <a:spcPct val="100000"/>
              </a:lnSpc>
              <a:spcBef>
                <a:spcPts val="0"/>
              </a:spcBef>
              <a:spcAft>
                <a:spcPts val="0"/>
              </a:spcAft>
              <a:buSzPts val="1800"/>
              <a:buChar char="-"/>
            </a:pPr>
            <a:r>
              <a:rPr lang="en"/>
              <a:t>Specific, positive praise</a:t>
            </a:r>
            <a:endParaRPr/>
          </a:p>
        </p:txBody>
      </p:sp>
      <p:sp>
        <p:nvSpPr>
          <p:cNvPr id="207" name="Google Shape;207;p34"/>
          <p:cNvSpPr txBox="1"/>
          <p:nvPr/>
        </p:nvSpPr>
        <p:spPr>
          <a:xfrm rot="-1017468">
            <a:off x="4901983" y="647535"/>
            <a:ext cx="3705935" cy="61628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980000"/>
                </a:solidFill>
                <a:latin typeface="Bree Serif"/>
                <a:ea typeface="Bree Serif"/>
                <a:cs typeface="Bree Serif"/>
                <a:sym typeface="Bree Serif"/>
              </a:rPr>
              <a:t>Function = Peer Attention</a:t>
            </a:r>
            <a:endParaRPr sz="2200">
              <a:solidFill>
                <a:srgbClr val="980000"/>
              </a:solidFill>
              <a:latin typeface="Bree Serif"/>
              <a:ea typeface="Bree Serif"/>
              <a:cs typeface="Bree Serif"/>
              <a:sym typeface="Bree Serif"/>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1000"/>
                                        <p:tgtEl>
                                          <p:spTgt spid="2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
                                        </p:tgtEl>
                                        <p:attrNameLst>
                                          <p:attrName>style.visibility</p:attrName>
                                        </p:attrNameLst>
                                      </p:cBhvr>
                                      <p:to>
                                        <p:strVal val="visible"/>
                                      </p:to>
                                    </p:set>
                                    <p:animEffect transition="in" filter="fade">
                                      <p:cBhvr>
                                        <p:cTn id="12" dur="10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graphicFrame>
        <p:nvGraphicFramePr>
          <p:cNvPr id="212" name="Google Shape;212;p35"/>
          <p:cNvGraphicFramePr/>
          <p:nvPr/>
        </p:nvGraphicFramePr>
        <p:xfrm>
          <a:off x="244225" y="1152450"/>
          <a:ext cx="3000000" cy="3000000"/>
        </p:xfrm>
        <a:graphic>
          <a:graphicData uri="http://schemas.openxmlformats.org/drawingml/2006/table">
            <a:tbl>
              <a:tblPr>
                <a:noFill/>
                <a:tableStyleId>{F84A5A2C-963E-4CEE-B9EB-673E4C8AEB6C}</a:tableStyleId>
              </a:tblPr>
              <a:tblGrid>
                <a:gridCol w="1841650">
                  <a:extLst>
                    <a:ext uri="{9D8B030D-6E8A-4147-A177-3AD203B41FA5}">
                      <a16:colId xmlns:a16="http://schemas.microsoft.com/office/drawing/2014/main" val="20000"/>
                    </a:ext>
                  </a:extLst>
                </a:gridCol>
                <a:gridCol w="1025475">
                  <a:extLst>
                    <a:ext uri="{9D8B030D-6E8A-4147-A177-3AD203B41FA5}">
                      <a16:colId xmlns:a16="http://schemas.microsoft.com/office/drawing/2014/main" val="20001"/>
                    </a:ext>
                  </a:extLst>
                </a:gridCol>
                <a:gridCol w="1088250">
                  <a:extLst>
                    <a:ext uri="{9D8B030D-6E8A-4147-A177-3AD203B41FA5}">
                      <a16:colId xmlns:a16="http://schemas.microsoft.com/office/drawing/2014/main" val="20002"/>
                    </a:ext>
                  </a:extLst>
                </a:gridCol>
                <a:gridCol w="1046375">
                  <a:extLst>
                    <a:ext uri="{9D8B030D-6E8A-4147-A177-3AD203B41FA5}">
                      <a16:colId xmlns:a16="http://schemas.microsoft.com/office/drawing/2014/main" val="20003"/>
                    </a:ext>
                  </a:extLst>
                </a:gridCol>
                <a:gridCol w="1109175">
                  <a:extLst>
                    <a:ext uri="{9D8B030D-6E8A-4147-A177-3AD203B41FA5}">
                      <a16:colId xmlns:a16="http://schemas.microsoft.com/office/drawing/2014/main" val="20004"/>
                    </a:ext>
                  </a:extLst>
                </a:gridCol>
                <a:gridCol w="1171950">
                  <a:extLst>
                    <a:ext uri="{9D8B030D-6E8A-4147-A177-3AD203B41FA5}">
                      <a16:colId xmlns:a16="http://schemas.microsoft.com/office/drawing/2014/main" val="20005"/>
                    </a:ext>
                  </a:extLst>
                </a:gridCol>
                <a:gridCol w="1381250">
                  <a:extLst>
                    <a:ext uri="{9D8B030D-6E8A-4147-A177-3AD203B41FA5}">
                      <a16:colId xmlns:a16="http://schemas.microsoft.com/office/drawing/2014/main" val="20006"/>
                    </a:ext>
                  </a:extLst>
                </a:gridCol>
              </a:tblGrid>
              <a:tr h="417175">
                <a:tc rowSpan="2">
                  <a:txBody>
                    <a:bodyPr/>
                    <a:lstStyle/>
                    <a:p>
                      <a:pPr marL="0" lvl="0" indent="0" algn="ctr" rtl="0">
                        <a:spcBef>
                          <a:spcPts val="0"/>
                        </a:spcBef>
                        <a:spcAft>
                          <a:spcPts val="0"/>
                        </a:spcAft>
                        <a:buNone/>
                      </a:pPr>
                      <a:endParaRPr sz="1100" b="1">
                        <a:latin typeface="Didact Gothic"/>
                        <a:ea typeface="Didact Gothic"/>
                        <a:cs typeface="Didact Gothic"/>
                        <a:sym typeface="Didact Gothic"/>
                      </a:endParaRPr>
                    </a:p>
                    <a:p>
                      <a:pPr marL="0" lvl="0" indent="0" algn="ctr" rtl="0">
                        <a:spcBef>
                          <a:spcPts val="0"/>
                        </a:spcBef>
                        <a:spcAft>
                          <a:spcPts val="0"/>
                        </a:spcAft>
                        <a:buNone/>
                      </a:pPr>
                      <a:r>
                        <a:rPr lang="en" sz="1100" b="1">
                          <a:latin typeface="Didact Gothic"/>
                          <a:ea typeface="Didact Gothic"/>
                          <a:cs typeface="Didact Gothic"/>
                          <a:sym typeface="Didact Gothic"/>
                        </a:rPr>
                        <a:t>Targeted Support</a:t>
                      </a:r>
                      <a:endParaRPr sz="1100" b="1">
                        <a:latin typeface="Didact Gothic"/>
                        <a:ea typeface="Didact Gothic"/>
                        <a:cs typeface="Didact Gothic"/>
                        <a:sym typeface="Didact Gothic"/>
                      </a:endParaRPr>
                    </a:p>
                  </a:txBody>
                  <a:tcPr marL="63500" marR="63500" marT="63500" marB="63500">
                    <a:solidFill>
                      <a:srgbClr val="CCCCCC"/>
                    </a:solidFill>
                  </a:tcPr>
                </a:tc>
                <a:tc gridSpan="6">
                  <a:txBody>
                    <a:bodyPr/>
                    <a:lstStyle/>
                    <a:p>
                      <a:pPr marL="0" lvl="0" indent="0" algn="ctr" rtl="0">
                        <a:spcBef>
                          <a:spcPts val="0"/>
                        </a:spcBef>
                        <a:spcAft>
                          <a:spcPts val="0"/>
                        </a:spcAft>
                        <a:buNone/>
                      </a:pPr>
                      <a:r>
                        <a:rPr lang="en" sz="1100" b="1">
                          <a:latin typeface="Didact Gothic"/>
                          <a:ea typeface="Didact Gothic"/>
                          <a:cs typeface="Didact Gothic"/>
                          <a:sym typeface="Didact Gothic"/>
                        </a:rPr>
                        <a:t>Function (goal-dependent)</a:t>
                      </a:r>
                      <a:endParaRPr sz="1100" b="1">
                        <a:latin typeface="Didact Gothic"/>
                        <a:ea typeface="Didact Gothic"/>
                        <a:cs typeface="Didact Gothic"/>
                        <a:sym typeface="Didact Gothic"/>
                      </a:endParaRPr>
                    </a:p>
                  </a:txBody>
                  <a:tcPr marL="63500" marR="63500" marT="63500" marB="63500">
                    <a:solidFill>
                      <a:srgbClr val="CCCC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96575">
                <a:tc vMerge="1">
                  <a:txBody>
                    <a:bodyPr/>
                    <a:lstStyle/>
                    <a:p>
                      <a:endParaRPr lang="en-US"/>
                    </a:p>
                  </a:txBody>
                  <a:tcPr/>
                </a:tc>
                <a:tc>
                  <a:txBody>
                    <a:bodyPr/>
                    <a:lstStyle/>
                    <a:p>
                      <a:pPr marL="0" lvl="0" indent="0" algn="ctr" rtl="0">
                        <a:spcBef>
                          <a:spcPts val="0"/>
                        </a:spcBef>
                        <a:spcAft>
                          <a:spcPts val="0"/>
                        </a:spcAft>
                        <a:buNone/>
                      </a:pPr>
                      <a:r>
                        <a:rPr lang="en" sz="1100" b="1">
                          <a:latin typeface="Didact Gothic"/>
                          <a:ea typeface="Didact Gothic"/>
                          <a:cs typeface="Didact Gothic"/>
                          <a:sym typeface="Didact Gothic"/>
                        </a:rPr>
                        <a:t>Adult </a:t>
                      </a:r>
                      <a:endParaRPr sz="1100" b="1">
                        <a:latin typeface="Didact Gothic"/>
                        <a:ea typeface="Didact Gothic"/>
                        <a:cs typeface="Didact Gothic"/>
                        <a:sym typeface="Didact Gothic"/>
                      </a:endParaRPr>
                    </a:p>
                    <a:p>
                      <a:pPr marL="0" lvl="0" indent="0" algn="ctr" rtl="0">
                        <a:spcBef>
                          <a:spcPts val="0"/>
                        </a:spcBef>
                        <a:spcAft>
                          <a:spcPts val="0"/>
                        </a:spcAft>
                        <a:buNone/>
                      </a:pPr>
                      <a:r>
                        <a:rPr lang="en" sz="1100" b="1">
                          <a:latin typeface="Didact Gothic"/>
                          <a:ea typeface="Didact Gothic"/>
                          <a:cs typeface="Didact Gothic"/>
                          <a:sym typeface="Didact Gothic"/>
                        </a:rPr>
                        <a:t>attn</a:t>
                      </a:r>
                      <a:endParaRPr sz="1100" b="1">
                        <a:latin typeface="Didact Gothic"/>
                        <a:ea typeface="Didact Gothic"/>
                        <a:cs typeface="Didact Gothic"/>
                        <a:sym typeface="Didact Gothic"/>
                      </a:endParaRPr>
                    </a:p>
                  </a:txBody>
                  <a:tcPr marL="63500" marR="63500" marT="63500" marB="63500">
                    <a:solidFill>
                      <a:srgbClr val="CCCCCC"/>
                    </a:solidFill>
                  </a:tcPr>
                </a:tc>
                <a:tc>
                  <a:txBody>
                    <a:bodyPr/>
                    <a:lstStyle/>
                    <a:p>
                      <a:pPr marL="0" lvl="0" indent="0" algn="ctr" rtl="0">
                        <a:spcBef>
                          <a:spcPts val="0"/>
                        </a:spcBef>
                        <a:spcAft>
                          <a:spcPts val="0"/>
                        </a:spcAft>
                        <a:buNone/>
                      </a:pPr>
                      <a:r>
                        <a:rPr lang="en" sz="1100" b="1">
                          <a:latin typeface="Didact Gothic"/>
                          <a:ea typeface="Didact Gothic"/>
                          <a:cs typeface="Didact Gothic"/>
                          <a:sym typeface="Didact Gothic"/>
                        </a:rPr>
                        <a:t>Peer </a:t>
                      </a:r>
                      <a:endParaRPr sz="1100" b="1">
                        <a:latin typeface="Didact Gothic"/>
                        <a:ea typeface="Didact Gothic"/>
                        <a:cs typeface="Didact Gothic"/>
                        <a:sym typeface="Didact Gothic"/>
                      </a:endParaRPr>
                    </a:p>
                    <a:p>
                      <a:pPr marL="0" lvl="0" indent="0" algn="ctr" rtl="0">
                        <a:spcBef>
                          <a:spcPts val="0"/>
                        </a:spcBef>
                        <a:spcAft>
                          <a:spcPts val="0"/>
                        </a:spcAft>
                        <a:buNone/>
                      </a:pPr>
                      <a:r>
                        <a:rPr lang="en" sz="1100" b="1">
                          <a:latin typeface="Didact Gothic"/>
                          <a:ea typeface="Didact Gothic"/>
                          <a:cs typeface="Didact Gothic"/>
                          <a:sym typeface="Didact Gothic"/>
                        </a:rPr>
                        <a:t>attn</a:t>
                      </a:r>
                      <a:endParaRPr sz="1100" b="1">
                        <a:latin typeface="Didact Gothic"/>
                        <a:ea typeface="Didact Gothic"/>
                        <a:cs typeface="Didact Gothic"/>
                        <a:sym typeface="Didact Gothic"/>
                      </a:endParaRPr>
                    </a:p>
                  </a:txBody>
                  <a:tcPr marL="63500" marR="63500" marT="63500" marB="63500">
                    <a:solidFill>
                      <a:srgbClr val="CCCCCC"/>
                    </a:solidFill>
                  </a:tcPr>
                </a:tc>
                <a:tc>
                  <a:txBody>
                    <a:bodyPr/>
                    <a:lstStyle/>
                    <a:p>
                      <a:pPr marL="0" lvl="0" indent="0" algn="ctr" rtl="0">
                        <a:spcBef>
                          <a:spcPts val="0"/>
                        </a:spcBef>
                        <a:spcAft>
                          <a:spcPts val="0"/>
                        </a:spcAft>
                        <a:buNone/>
                      </a:pPr>
                      <a:r>
                        <a:rPr lang="en" sz="1100" b="1">
                          <a:latin typeface="Didact Gothic"/>
                          <a:ea typeface="Didact Gothic"/>
                          <a:cs typeface="Didact Gothic"/>
                          <a:sym typeface="Didact Gothic"/>
                        </a:rPr>
                        <a:t>Avoid </a:t>
                      </a:r>
                      <a:endParaRPr sz="1100" b="1">
                        <a:latin typeface="Didact Gothic"/>
                        <a:ea typeface="Didact Gothic"/>
                        <a:cs typeface="Didact Gothic"/>
                        <a:sym typeface="Didact Gothic"/>
                      </a:endParaRPr>
                    </a:p>
                    <a:p>
                      <a:pPr marL="0" lvl="0" indent="0" algn="ctr" rtl="0">
                        <a:spcBef>
                          <a:spcPts val="0"/>
                        </a:spcBef>
                        <a:spcAft>
                          <a:spcPts val="0"/>
                        </a:spcAft>
                        <a:buNone/>
                      </a:pPr>
                      <a:r>
                        <a:rPr lang="en" sz="1100" b="1">
                          <a:latin typeface="Didact Gothic"/>
                          <a:ea typeface="Didact Gothic"/>
                          <a:cs typeface="Didact Gothic"/>
                          <a:sym typeface="Didact Gothic"/>
                        </a:rPr>
                        <a:t>attn</a:t>
                      </a:r>
                      <a:endParaRPr sz="1100" b="1">
                        <a:latin typeface="Didact Gothic"/>
                        <a:ea typeface="Didact Gothic"/>
                        <a:cs typeface="Didact Gothic"/>
                        <a:sym typeface="Didact Gothic"/>
                      </a:endParaRPr>
                    </a:p>
                  </a:txBody>
                  <a:tcPr marL="63500" marR="63500" marT="63500" marB="63500">
                    <a:solidFill>
                      <a:srgbClr val="CCCCCC"/>
                    </a:solidFill>
                  </a:tcPr>
                </a:tc>
                <a:tc>
                  <a:txBody>
                    <a:bodyPr/>
                    <a:lstStyle/>
                    <a:p>
                      <a:pPr marL="0" lvl="0" indent="0" algn="ctr" rtl="0">
                        <a:spcBef>
                          <a:spcPts val="0"/>
                        </a:spcBef>
                        <a:spcAft>
                          <a:spcPts val="0"/>
                        </a:spcAft>
                        <a:buNone/>
                      </a:pPr>
                      <a:r>
                        <a:rPr lang="en" sz="1100" b="1">
                          <a:latin typeface="Didact Gothic"/>
                          <a:ea typeface="Didact Gothic"/>
                          <a:cs typeface="Didact Gothic"/>
                          <a:sym typeface="Didact Gothic"/>
                        </a:rPr>
                        <a:t>Avoid </a:t>
                      </a:r>
                      <a:endParaRPr sz="1100" b="1">
                        <a:latin typeface="Didact Gothic"/>
                        <a:ea typeface="Didact Gothic"/>
                        <a:cs typeface="Didact Gothic"/>
                        <a:sym typeface="Didact Gothic"/>
                      </a:endParaRPr>
                    </a:p>
                    <a:p>
                      <a:pPr marL="0" lvl="0" indent="0" algn="ctr" rtl="0">
                        <a:spcBef>
                          <a:spcPts val="0"/>
                        </a:spcBef>
                        <a:spcAft>
                          <a:spcPts val="0"/>
                        </a:spcAft>
                        <a:buNone/>
                      </a:pPr>
                      <a:r>
                        <a:rPr lang="en" sz="1100" b="1">
                          <a:latin typeface="Didact Gothic"/>
                          <a:ea typeface="Didact Gothic"/>
                          <a:cs typeface="Didact Gothic"/>
                          <a:sym typeface="Didact Gothic"/>
                        </a:rPr>
                        <a:t>task/activity</a:t>
                      </a:r>
                      <a:endParaRPr sz="1100" b="1">
                        <a:latin typeface="Didact Gothic"/>
                        <a:ea typeface="Didact Gothic"/>
                        <a:cs typeface="Didact Gothic"/>
                        <a:sym typeface="Didact Gothic"/>
                      </a:endParaRPr>
                    </a:p>
                    <a:p>
                      <a:pPr marL="0" lvl="0" indent="0" algn="ctr" rtl="0">
                        <a:spcBef>
                          <a:spcPts val="0"/>
                        </a:spcBef>
                        <a:spcAft>
                          <a:spcPts val="0"/>
                        </a:spcAft>
                        <a:buNone/>
                      </a:pPr>
                      <a:endParaRPr sz="1100" b="1">
                        <a:latin typeface="Didact Gothic"/>
                        <a:ea typeface="Didact Gothic"/>
                        <a:cs typeface="Didact Gothic"/>
                        <a:sym typeface="Didact Gothic"/>
                      </a:endParaRPr>
                    </a:p>
                  </a:txBody>
                  <a:tcPr marL="63500" marR="63500" marT="63500" marB="63500">
                    <a:solidFill>
                      <a:srgbClr val="CCCCCC"/>
                    </a:solidFill>
                  </a:tcPr>
                </a:tc>
                <a:tc>
                  <a:txBody>
                    <a:bodyPr/>
                    <a:lstStyle/>
                    <a:p>
                      <a:pPr marL="0" lvl="0" indent="0" algn="ctr" rtl="0">
                        <a:spcBef>
                          <a:spcPts val="0"/>
                        </a:spcBef>
                        <a:spcAft>
                          <a:spcPts val="0"/>
                        </a:spcAft>
                        <a:buNone/>
                      </a:pPr>
                      <a:r>
                        <a:rPr lang="en" sz="1000" b="1">
                          <a:latin typeface="Didact Gothic"/>
                          <a:ea typeface="Didact Gothic"/>
                          <a:cs typeface="Didact Gothic"/>
                          <a:sym typeface="Didact Gothic"/>
                        </a:rPr>
                        <a:t>Gain item/ activity</a:t>
                      </a:r>
                      <a:endParaRPr sz="1000" b="1">
                        <a:latin typeface="Didact Gothic"/>
                        <a:ea typeface="Didact Gothic"/>
                        <a:cs typeface="Didact Gothic"/>
                        <a:sym typeface="Didact Gothic"/>
                      </a:endParaRPr>
                    </a:p>
                  </a:txBody>
                  <a:tcPr marL="63500" marR="63500" marT="63500" marB="63500">
                    <a:solidFill>
                      <a:srgbClr val="CCCCCC"/>
                    </a:solidFill>
                  </a:tcPr>
                </a:tc>
                <a:tc>
                  <a:txBody>
                    <a:bodyPr/>
                    <a:lstStyle/>
                    <a:p>
                      <a:pPr marL="0" lvl="0" indent="0" algn="ctr" rtl="0">
                        <a:spcBef>
                          <a:spcPts val="0"/>
                        </a:spcBef>
                        <a:spcAft>
                          <a:spcPts val="0"/>
                        </a:spcAft>
                        <a:buNone/>
                      </a:pPr>
                      <a:r>
                        <a:rPr lang="en" sz="1100" b="1">
                          <a:latin typeface="Didact Gothic"/>
                          <a:ea typeface="Didact Gothic"/>
                          <a:cs typeface="Didact Gothic"/>
                          <a:sym typeface="Didact Gothic"/>
                        </a:rPr>
                        <a:t>Sensory</a:t>
                      </a:r>
                      <a:endParaRPr sz="1100" b="1">
                        <a:latin typeface="Didact Gothic"/>
                        <a:ea typeface="Didact Gothic"/>
                        <a:cs typeface="Didact Gothic"/>
                        <a:sym typeface="Didact Gothic"/>
                      </a:endParaRPr>
                    </a:p>
                  </a:txBody>
                  <a:tcPr marL="63500" marR="63500" marT="63500" marB="63500">
                    <a:solidFill>
                      <a:srgbClr val="CCCCCC"/>
                    </a:solidFill>
                  </a:tcPr>
                </a:tc>
                <a:extLst>
                  <a:ext uri="{0D108BD9-81ED-4DB2-BD59-A6C34878D82A}">
                    <a16:rowId xmlns:a16="http://schemas.microsoft.com/office/drawing/2014/main" val="10001"/>
                  </a:ext>
                </a:extLst>
              </a:tr>
              <a:tr h="417175">
                <a:tc>
                  <a:txBody>
                    <a:bodyPr/>
                    <a:lstStyle/>
                    <a:p>
                      <a:pPr marL="0" lvl="0" indent="0" algn="l" rtl="0">
                        <a:spcBef>
                          <a:spcPts val="0"/>
                        </a:spcBef>
                        <a:spcAft>
                          <a:spcPts val="0"/>
                        </a:spcAft>
                        <a:buNone/>
                      </a:pPr>
                      <a:r>
                        <a:rPr lang="en" sz="1100">
                          <a:latin typeface="Didact Gothic"/>
                          <a:ea typeface="Didact Gothic"/>
                          <a:cs typeface="Didact Gothic"/>
                          <a:sym typeface="Didact Gothic"/>
                        </a:rPr>
                        <a:t>Check-in</a:t>
                      </a:r>
                      <a:endParaRPr sz="1100">
                        <a:latin typeface="Didact Gothic"/>
                        <a:ea typeface="Didact Gothic"/>
                        <a:cs typeface="Didact Gothic"/>
                        <a:sym typeface="Didact Gothic"/>
                      </a:endParaRPr>
                    </a:p>
                  </a:txBody>
                  <a:tcPr marL="63500" marR="63500" marT="63500" marB="63500"/>
                </a:tc>
                <a:tc>
                  <a:txBody>
                    <a:bodyPr/>
                    <a:lstStyle/>
                    <a:p>
                      <a:pPr marL="0" lvl="0" indent="0" algn="ctr" rtl="0">
                        <a:spcBef>
                          <a:spcPts val="0"/>
                        </a:spcBef>
                        <a:spcAft>
                          <a:spcPts val="0"/>
                        </a:spcAft>
                        <a:buNone/>
                      </a:pPr>
                      <a:r>
                        <a:rPr lang="en" sz="1100">
                          <a:latin typeface="Didact Gothic"/>
                          <a:ea typeface="Didact Gothic"/>
                          <a:cs typeface="Didact Gothic"/>
                          <a:sym typeface="Didact Gothic"/>
                        </a:rPr>
                        <a:t>x</a:t>
                      </a:r>
                      <a:endParaRPr sz="1100">
                        <a:latin typeface="Didact Gothic"/>
                        <a:ea typeface="Didact Gothic"/>
                        <a:cs typeface="Didact Gothic"/>
                        <a:sym typeface="Didact Gothic"/>
                      </a:endParaRPr>
                    </a:p>
                  </a:txBody>
                  <a:tcPr marL="63500" marR="63500" marT="63500" marB="63500"/>
                </a:tc>
                <a:tc>
                  <a:txBody>
                    <a:bodyPr/>
                    <a:lstStyle/>
                    <a:p>
                      <a:pPr marL="0" lvl="0" indent="0" algn="ctr" rtl="0">
                        <a:spcBef>
                          <a:spcPts val="0"/>
                        </a:spcBef>
                        <a:spcAft>
                          <a:spcPts val="0"/>
                        </a:spcAft>
                        <a:buNone/>
                      </a:pPr>
                      <a:endParaRPr sz="1100">
                        <a:latin typeface="Didact Gothic"/>
                        <a:ea typeface="Didact Gothic"/>
                        <a:cs typeface="Didact Gothic"/>
                        <a:sym typeface="Didact Gothic"/>
                      </a:endParaRPr>
                    </a:p>
                  </a:txBody>
                  <a:tcPr marL="63500" marR="63500" marT="63500" marB="63500"/>
                </a:tc>
                <a:tc>
                  <a:txBody>
                    <a:bodyPr/>
                    <a:lstStyle/>
                    <a:p>
                      <a:pPr marL="0" lvl="0" indent="0" algn="ctr" rtl="0">
                        <a:spcBef>
                          <a:spcPts val="0"/>
                        </a:spcBef>
                        <a:spcAft>
                          <a:spcPts val="0"/>
                        </a:spcAft>
                        <a:buNone/>
                      </a:pPr>
                      <a:endParaRPr sz="1100">
                        <a:latin typeface="Didact Gothic"/>
                        <a:ea typeface="Didact Gothic"/>
                        <a:cs typeface="Didact Gothic"/>
                        <a:sym typeface="Didact Gothic"/>
                      </a:endParaRPr>
                    </a:p>
                  </a:txBody>
                  <a:tcPr marL="63500" marR="63500" marT="63500" marB="63500"/>
                </a:tc>
                <a:tc>
                  <a:txBody>
                    <a:bodyPr/>
                    <a:lstStyle/>
                    <a:p>
                      <a:pPr marL="0" lvl="0" indent="0" algn="ctr" rtl="0">
                        <a:spcBef>
                          <a:spcPts val="0"/>
                        </a:spcBef>
                        <a:spcAft>
                          <a:spcPts val="0"/>
                        </a:spcAft>
                        <a:buNone/>
                      </a:pPr>
                      <a:endParaRPr sz="1100">
                        <a:latin typeface="Didact Gothic"/>
                        <a:ea typeface="Didact Gothic"/>
                        <a:cs typeface="Didact Gothic"/>
                        <a:sym typeface="Didact Gothic"/>
                      </a:endParaRPr>
                    </a:p>
                  </a:txBody>
                  <a:tcPr marL="63500" marR="63500" marT="63500" marB="63500"/>
                </a:tc>
                <a:tc>
                  <a:txBody>
                    <a:bodyPr/>
                    <a:lstStyle/>
                    <a:p>
                      <a:pPr marL="0" lvl="0" indent="0" algn="ctr" rtl="0">
                        <a:spcBef>
                          <a:spcPts val="0"/>
                        </a:spcBef>
                        <a:spcAft>
                          <a:spcPts val="0"/>
                        </a:spcAft>
                        <a:buNone/>
                      </a:pPr>
                      <a:endParaRPr sz="1100">
                        <a:latin typeface="Didact Gothic"/>
                        <a:ea typeface="Didact Gothic"/>
                        <a:cs typeface="Didact Gothic"/>
                        <a:sym typeface="Didact Gothic"/>
                      </a:endParaRPr>
                    </a:p>
                  </a:txBody>
                  <a:tcPr marL="63500" marR="63500" marT="63500" marB="63500"/>
                </a:tc>
                <a:tc>
                  <a:txBody>
                    <a:bodyPr/>
                    <a:lstStyle/>
                    <a:p>
                      <a:pPr marL="0" lvl="0" indent="0" algn="ctr" rtl="0">
                        <a:spcBef>
                          <a:spcPts val="0"/>
                        </a:spcBef>
                        <a:spcAft>
                          <a:spcPts val="0"/>
                        </a:spcAft>
                        <a:buNone/>
                      </a:pPr>
                      <a:endParaRPr sz="1100">
                        <a:latin typeface="Didact Gothic"/>
                        <a:ea typeface="Didact Gothic"/>
                        <a:cs typeface="Didact Gothic"/>
                        <a:sym typeface="Didact Gothic"/>
                      </a:endParaRPr>
                    </a:p>
                  </a:txBody>
                  <a:tcPr marL="63500" marR="63500" marT="63500" marB="63500"/>
                </a:tc>
                <a:extLst>
                  <a:ext uri="{0D108BD9-81ED-4DB2-BD59-A6C34878D82A}">
                    <a16:rowId xmlns:a16="http://schemas.microsoft.com/office/drawing/2014/main" val="10002"/>
                  </a:ext>
                </a:extLst>
              </a:tr>
              <a:tr h="843250">
                <a:tc>
                  <a:txBody>
                    <a:bodyPr/>
                    <a:lstStyle/>
                    <a:p>
                      <a:pPr marL="0" lvl="0" indent="0" algn="l" rtl="0">
                        <a:spcBef>
                          <a:spcPts val="0"/>
                        </a:spcBef>
                        <a:spcAft>
                          <a:spcPts val="0"/>
                        </a:spcAft>
                        <a:buNone/>
                      </a:pPr>
                      <a:r>
                        <a:rPr lang="en" sz="1100">
                          <a:latin typeface="Didact Gothic"/>
                          <a:ea typeface="Didact Gothic"/>
                          <a:cs typeface="Didact Gothic"/>
                          <a:sym typeface="Didact Gothic"/>
                        </a:rPr>
                        <a:t>CICO</a:t>
                      </a:r>
                      <a:endParaRPr sz="1100">
                        <a:latin typeface="Didact Gothic"/>
                        <a:ea typeface="Didact Gothic"/>
                        <a:cs typeface="Didact Gothic"/>
                        <a:sym typeface="Didact Gothic"/>
                      </a:endParaRPr>
                    </a:p>
                  </a:txBody>
                  <a:tcPr marL="63500" marR="63500" marT="63500" marB="63500">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Didact Gothic"/>
                          <a:ea typeface="Didact Gothic"/>
                          <a:cs typeface="Didact Gothic"/>
                          <a:sym typeface="Didact Gothic"/>
                        </a:rPr>
                        <a:t>x</a:t>
                      </a:r>
                      <a:endParaRPr sz="1100">
                        <a:latin typeface="Didact Gothic"/>
                        <a:ea typeface="Didact Gothic"/>
                        <a:cs typeface="Didact Gothic"/>
                        <a:sym typeface="Didact Gothic"/>
                      </a:endParaRPr>
                    </a:p>
                  </a:txBody>
                  <a:tcPr marL="63500" marR="63500" marT="63500" marB="63500">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100">
                        <a:latin typeface="Didact Gothic"/>
                        <a:ea typeface="Didact Gothic"/>
                        <a:cs typeface="Didact Gothic"/>
                        <a:sym typeface="Didact Gothic"/>
                      </a:endParaRPr>
                    </a:p>
                  </a:txBody>
                  <a:tcPr marL="63500" marR="63500" marT="63500" marB="63500">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100">
                        <a:latin typeface="Didact Gothic"/>
                        <a:ea typeface="Didact Gothic"/>
                        <a:cs typeface="Didact Gothic"/>
                        <a:sym typeface="Didact Gothic"/>
                      </a:endParaRPr>
                    </a:p>
                  </a:txBody>
                  <a:tcPr marL="63500" marR="63500" marT="63500" marB="63500">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Didact Gothic"/>
                          <a:ea typeface="Didact Gothic"/>
                          <a:cs typeface="Didact Gothic"/>
                          <a:sym typeface="Didact Gothic"/>
                        </a:rPr>
                        <a:t>x </a:t>
                      </a:r>
                      <a:endParaRPr sz="1100">
                        <a:latin typeface="Didact Gothic"/>
                        <a:ea typeface="Didact Gothic"/>
                        <a:cs typeface="Didact Gothic"/>
                        <a:sym typeface="Didact Gothic"/>
                      </a:endParaRPr>
                    </a:p>
                    <a:p>
                      <a:pPr marL="0" lvl="0" indent="0" algn="ctr" rtl="0">
                        <a:spcBef>
                          <a:spcPts val="0"/>
                        </a:spcBef>
                        <a:spcAft>
                          <a:spcPts val="0"/>
                        </a:spcAft>
                        <a:buNone/>
                      </a:pPr>
                      <a:r>
                        <a:rPr lang="en" sz="1000">
                          <a:latin typeface="Didact Gothic"/>
                          <a:ea typeface="Didact Gothic"/>
                          <a:cs typeface="Didact Gothic"/>
                          <a:sym typeface="Didact Gothic"/>
                        </a:rPr>
                        <a:t>(goal dependent)</a:t>
                      </a:r>
                      <a:endParaRPr sz="1000">
                        <a:latin typeface="Didact Gothic"/>
                        <a:ea typeface="Didact Gothic"/>
                        <a:cs typeface="Didact Gothic"/>
                        <a:sym typeface="Didact Gothic"/>
                      </a:endParaRPr>
                    </a:p>
                  </a:txBody>
                  <a:tcPr marL="63500" marR="63500" marT="63500" marB="63500">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Didact Gothic"/>
                          <a:ea typeface="Didact Gothic"/>
                          <a:cs typeface="Didact Gothic"/>
                          <a:sym typeface="Didact Gothic"/>
                        </a:rPr>
                        <a:t>x</a:t>
                      </a:r>
                      <a:endParaRPr sz="1100">
                        <a:latin typeface="Didact Gothic"/>
                        <a:ea typeface="Didact Gothic"/>
                        <a:cs typeface="Didact Gothic"/>
                        <a:sym typeface="Didact Gothic"/>
                      </a:endParaRPr>
                    </a:p>
                  </a:txBody>
                  <a:tcPr marL="63500" marR="63500" marT="63500" marB="63500">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100">
                        <a:latin typeface="Didact Gothic"/>
                        <a:ea typeface="Didact Gothic"/>
                        <a:cs typeface="Didact Gothic"/>
                        <a:sym typeface="Didact Gothic"/>
                      </a:endParaRPr>
                    </a:p>
                  </a:txBody>
                  <a:tcPr marL="63500" marR="63500" marT="63500" marB="63500">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17175">
                <a:tc>
                  <a:txBody>
                    <a:bodyPr/>
                    <a:lstStyle/>
                    <a:p>
                      <a:pPr marL="0" lvl="0" indent="0" algn="l" rtl="0">
                        <a:spcBef>
                          <a:spcPts val="0"/>
                        </a:spcBef>
                        <a:spcAft>
                          <a:spcPts val="0"/>
                        </a:spcAft>
                        <a:buNone/>
                      </a:pPr>
                      <a:r>
                        <a:rPr lang="en" sz="1100">
                          <a:latin typeface="Didact Gothic"/>
                          <a:ea typeface="Didact Gothic"/>
                          <a:cs typeface="Didact Gothic"/>
                          <a:sym typeface="Didact Gothic"/>
                        </a:rPr>
                        <a:t>Earned Breaks</a:t>
                      </a:r>
                      <a:endParaRPr sz="1100">
                        <a:latin typeface="Didact Gothic"/>
                        <a:ea typeface="Didact Gothic"/>
                        <a:cs typeface="Didact Gothic"/>
                        <a:sym typeface="Didact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Didact Gothic"/>
                          <a:ea typeface="Didact Gothic"/>
                          <a:cs typeface="Didact Gothic"/>
                          <a:sym typeface="Didact Gothic"/>
                        </a:rPr>
                        <a:t>x</a:t>
                      </a:r>
                      <a:endParaRPr sz="1100">
                        <a:latin typeface="Didact Gothic"/>
                        <a:ea typeface="Didact Gothic"/>
                        <a:cs typeface="Didact Gothic"/>
                        <a:sym typeface="Didact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Didact Gothic"/>
                          <a:ea typeface="Didact Gothic"/>
                          <a:cs typeface="Didact Gothic"/>
                          <a:sym typeface="Didact Gothic"/>
                        </a:rPr>
                        <a:t>x</a:t>
                      </a:r>
                      <a:endParaRPr sz="1100">
                        <a:latin typeface="Didact Gothic"/>
                        <a:ea typeface="Didact Gothic"/>
                        <a:cs typeface="Didact Gothic"/>
                        <a:sym typeface="Didact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Didact Gothic"/>
                          <a:ea typeface="Didact Gothic"/>
                          <a:cs typeface="Didact Gothic"/>
                          <a:sym typeface="Didact Gothic"/>
                        </a:rPr>
                        <a:t>x</a:t>
                      </a:r>
                      <a:endParaRPr sz="1100">
                        <a:latin typeface="Didact Gothic"/>
                        <a:ea typeface="Didact Gothic"/>
                        <a:cs typeface="Didact Gothic"/>
                        <a:sym typeface="Didact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100">
                        <a:latin typeface="Didact Gothic"/>
                        <a:ea typeface="Didact Gothic"/>
                        <a:cs typeface="Didact Gothic"/>
                        <a:sym typeface="Didact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Didact Gothic"/>
                          <a:ea typeface="Didact Gothic"/>
                          <a:cs typeface="Didact Gothic"/>
                          <a:sym typeface="Didact Gothic"/>
                        </a:rPr>
                        <a:t>x</a:t>
                      </a:r>
                      <a:endParaRPr sz="1100">
                        <a:latin typeface="Didact Gothic"/>
                        <a:ea typeface="Didact Gothic"/>
                        <a:cs typeface="Didact Gothic"/>
                        <a:sym typeface="Didact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100">
                        <a:latin typeface="Didact Gothic"/>
                        <a:ea typeface="Didact Gothic"/>
                        <a:cs typeface="Didact Gothic"/>
                        <a:sym typeface="Didact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17175">
                <a:tc>
                  <a:txBody>
                    <a:bodyPr/>
                    <a:lstStyle/>
                    <a:p>
                      <a:pPr marL="0" lvl="0" indent="0" algn="l" rtl="0">
                        <a:spcBef>
                          <a:spcPts val="0"/>
                        </a:spcBef>
                        <a:spcAft>
                          <a:spcPts val="0"/>
                        </a:spcAft>
                        <a:buNone/>
                      </a:pPr>
                      <a:r>
                        <a:rPr lang="en" sz="1100">
                          <a:latin typeface="Didact Gothic"/>
                          <a:ea typeface="Didact Gothic"/>
                          <a:cs typeface="Didact Gothic"/>
                          <a:sym typeface="Didact Gothic"/>
                        </a:rPr>
                        <a:t>Recess Planning</a:t>
                      </a:r>
                      <a:endParaRPr sz="1100">
                        <a:latin typeface="Didact Gothic"/>
                        <a:ea typeface="Didact Gothic"/>
                        <a:cs typeface="Didact Gothic"/>
                        <a:sym typeface="Didact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Didact Gothic"/>
                          <a:ea typeface="Didact Gothic"/>
                          <a:cs typeface="Didact Gothic"/>
                          <a:sym typeface="Didact Gothic"/>
                        </a:rPr>
                        <a:t>x</a:t>
                      </a:r>
                      <a:endParaRPr sz="1100">
                        <a:latin typeface="Didact Gothic"/>
                        <a:ea typeface="Didact Gothic"/>
                        <a:cs typeface="Didact Gothic"/>
                        <a:sym typeface="Didact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Didact Gothic"/>
                          <a:ea typeface="Didact Gothic"/>
                          <a:cs typeface="Didact Gothic"/>
                          <a:sym typeface="Didact Gothic"/>
                        </a:rPr>
                        <a:t>x</a:t>
                      </a:r>
                      <a:endParaRPr sz="1100">
                        <a:latin typeface="Didact Gothic"/>
                        <a:ea typeface="Didact Gothic"/>
                        <a:cs typeface="Didact Gothic"/>
                        <a:sym typeface="Didact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100">
                        <a:latin typeface="Didact Gothic"/>
                        <a:ea typeface="Didact Gothic"/>
                        <a:cs typeface="Didact Gothic"/>
                        <a:sym typeface="Didact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100">
                        <a:latin typeface="Didact Gothic"/>
                        <a:ea typeface="Didact Gothic"/>
                        <a:cs typeface="Didact Gothic"/>
                        <a:sym typeface="Didact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Didact Gothic"/>
                          <a:ea typeface="Didact Gothic"/>
                          <a:cs typeface="Didact Gothic"/>
                          <a:sym typeface="Didact Gothic"/>
                        </a:rPr>
                        <a:t>x</a:t>
                      </a:r>
                      <a:endParaRPr sz="1100">
                        <a:latin typeface="Didact Gothic"/>
                        <a:ea typeface="Didact Gothic"/>
                        <a:cs typeface="Didact Gothic"/>
                        <a:sym typeface="Didact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100">
                        <a:latin typeface="Didact Gothic"/>
                        <a:ea typeface="Didact Gothic"/>
                        <a:cs typeface="Didact Gothic"/>
                        <a:sym typeface="Didact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13" name="Google Shape;213;p35"/>
          <p:cNvSpPr txBox="1">
            <a:spLocks noGrp="1"/>
          </p:cNvSpPr>
          <p:nvPr>
            <p:ph type="title"/>
          </p:nvPr>
        </p:nvSpPr>
        <p:spPr>
          <a:xfrm>
            <a:off x="311700" y="202650"/>
            <a:ext cx="54612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t>Choosing Appropriate Interventions</a:t>
            </a:r>
            <a:endParaRPr sz="3200"/>
          </a:p>
        </p:txBody>
      </p:sp>
      <p:pic>
        <p:nvPicPr>
          <p:cNvPr id="214" name="Google Shape;214;p35"/>
          <p:cNvPicPr preferRelativeResize="0"/>
          <p:nvPr/>
        </p:nvPicPr>
        <p:blipFill>
          <a:blip r:embed="rId3">
            <a:alphaModFix/>
          </a:blip>
          <a:stretch>
            <a:fillRect/>
          </a:stretch>
        </p:blipFill>
        <p:spPr>
          <a:xfrm>
            <a:off x="6863498" y="-2"/>
            <a:ext cx="2189225" cy="1456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36"/>
          <p:cNvPicPr preferRelativeResize="0"/>
          <p:nvPr/>
        </p:nvPicPr>
        <p:blipFill>
          <a:blip r:embed="rId3">
            <a:alphaModFix/>
          </a:blip>
          <a:stretch>
            <a:fillRect/>
          </a:stretch>
        </p:blipFill>
        <p:spPr>
          <a:xfrm>
            <a:off x="923575" y="76200"/>
            <a:ext cx="7162799" cy="4991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7"/>
          <p:cNvSpPr txBox="1">
            <a:spLocks noGrp="1"/>
          </p:cNvSpPr>
          <p:nvPr>
            <p:ph type="title"/>
          </p:nvPr>
        </p:nvSpPr>
        <p:spPr>
          <a:xfrm>
            <a:off x="311700" y="3258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a:t>Criteria for Targeted Interventions</a:t>
            </a:r>
            <a:endParaRPr sz="3400"/>
          </a:p>
        </p:txBody>
      </p:sp>
      <p:sp>
        <p:nvSpPr>
          <p:cNvPr id="225" name="Google Shape;225;p37"/>
          <p:cNvSpPr txBox="1">
            <a:spLocks noGrp="1"/>
          </p:cNvSpPr>
          <p:nvPr>
            <p:ph type="body" idx="1"/>
          </p:nvPr>
        </p:nvSpPr>
        <p:spPr>
          <a:xfrm>
            <a:off x="311700" y="1115750"/>
            <a:ext cx="4318500" cy="3890100"/>
          </a:xfrm>
          <a:prstGeom prst="rect">
            <a:avLst/>
          </a:prstGeom>
        </p:spPr>
        <p:txBody>
          <a:bodyPr spcFirstLastPara="1" wrap="square" lIns="91425" tIns="91425" rIns="91425" bIns="91425" anchor="t" anchorCtr="0">
            <a:noAutofit/>
          </a:bodyPr>
          <a:lstStyle/>
          <a:p>
            <a:pPr marL="457200" lvl="0" indent="-298450" algn="l" rtl="0">
              <a:lnSpc>
                <a:spcPct val="100000"/>
              </a:lnSpc>
              <a:spcBef>
                <a:spcPts val="600"/>
              </a:spcBef>
              <a:spcAft>
                <a:spcPts val="0"/>
              </a:spcAft>
              <a:buClr>
                <a:srgbClr val="434343"/>
              </a:buClr>
              <a:buSzPts val="1100"/>
              <a:buFont typeface="Open Sans"/>
              <a:buChar char="●"/>
            </a:pPr>
            <a:r>
              <a:rPr lang="en" sz="1900">
                <a:solidFill>
                  <a:srgbClr val="434343"/>
                </a:solidFill>
              </a:rPr>
              <a:t>Address function of behavior</a:t>
            </a:r>
            <a:endParaRPr sz="1900">
              <a:solidFill>
                <a:srgbClr val="434343"/>
              </a:solidFill>
            </a:endParaRPr>
          </a:p>
          <a:p>
            <a:pPr marL="457200" lvl="0" indent="-298450" algn="l" rtl="0">
              <a:lnSpc>
                <a:spcPct val="100000"/>
              </a:lnSpc>
              <a:spcBef>
                <a:spcPts val="0"/>
              </a:spcBef>
              <a:spcAft>
                <a:spcPts val="0"/>
              </a:spcAft>
              <a:buClr>
                <a:srgbClr val="434343"/>
              </a:buClr>
              <a:buSzPts val="1100"/>
              <a:buFont typeface="Open Sans"/>
              <a:buChar char="●"/>
            </a:pPr>
            <a:r>
              <a:rPr lang="en" sz="1900">
                <a:solidFill>
                  <a:srgbClr val="434343"/>
                </a:solidFill>
              </a:rPr>
              <a:t>Continuously available</a:t>
            </a:r>
            <a:endParaRPr sz="1900">
              <a:solidFill>
                <a:srgbClr val="434343"/>
              </a:solidFill>
            </a:endParaRPr>
          </a:p>
          <a:p>
            <a:pPr marL="457200" lvl="0" indent="-298450" algn="l" rtl="0">
              <a:lnSpc>
                <a:spcPct val="100000"/>
              </a:lnSpc>
              <a:spcBef>
                <a:spcPts val="0"/>
              </a:spcBef>
              <a:spcAft>
                <a:spcPts val="0"/>
              </a:spcAft>
              <a:buClr>
                <a:srgbClr val="434343"/>
              </a:buClr>
              <a:buSzPts val="1100"/>
              <a:buFont typeface="Open Sans"/>
              <a:buChar char="●"/>
            </a:pPr>
            <a:r>
              <a:rPr lang="en" sz="1900">
                <a:solidFill>
                  <a:srgbClr val="434343"/>
                </a:solidFill>
              </a:rPr>
              <a:t>Quickly and easily accessed</a:t>
            </a:r>
            <a:endParaRPr sz="1900">
              <a:solidFill>
                <a:srgbClr val="434343"/>
              </a:solidFill>
            </a:endParaRPr>
          </a:p>
          <a:p>
            <a:pPr marL="457200" lvl="0" indent="-298450" algn="l" rtl="0">
              <a:lnSpc>
                <a:spcPct val="100000"/>
              </a:lnSpc>
              <a:spcBef>
                <a:spcPts val="0"/>
              </a:spcBef>
              <a:spcAft>
                <a:spcPts val="0"/>
              </a:spcAft>
              <a:buClr>
                <a:srgbClr val="434343"/>
              </a:buClr>
              <a:buSzPts val="1100"/>
              <a:buFont typeface="Open Sans"/>
              <a:buChar char="●"/>
            </a:pPr>
            <a:r>
              <a:rPr lang="en" sz="1900">
                <a:solidFill>
                  <a:srgbClr val="434343"/>
                </a:solidFill>
              </a:rPr>
              <a:t>Consistent with school-wide expectations</a:t>
            </a:r>
            <a:endParaRPr sz="1900">
              <a:solidFill>
                <a:srgbClr val="434343"/>
              </a:solidFill>
            </a:endParaRPr>
          </a:p>
          <a:p>
            <a:pPr marL="457200" lvl="0" indent="-298450" algn="l" rtl="0">
              <a:lnSpc>
                <a:spcPct val="100000"/>
              </a:lnSpc>
              <a:spcBef>
                <a:spcPts val="0"/>
              </a:spcBef>
              <a:spcAft>
                <a:spcPts val="0"/>
              </a:spcAft>
              <a:buClr>
                <a:srgbClr val="434343"/>
              </a:buClr>
              <a:buSzPts val="1100"/>
              <a:buFont typeface="Open Sans"/>
              <a:buChar char="●"/>
            </a:pPr>
            <a:r>
              <a:rPr lang="en" sz="1900">
                <a:solidFill>
                  <a:srgbClr val="434343"/>
                </a:solidFill>
              </a:rPr>
              <a:t>Require minimal extra effort by teachers</a:t>
            </a:r>
            <a:endParaRPr sz="1900">
              <a:solidFill>
                <a:srgbClr val="434343"/>
              </a:solidFill>
            </a:endParaRPr>
          </a:p>
          <a:p>
            <a:pPr marL="457200" lvl="0" indent="-298450" algn="l" rtl="0">
              <a:lnSpc>
                <a:spcPct val="100000"/>
              </a:lnSpc>
              <a:spcBef>
                <a:spcPts val="0"/>
              </a:spcBef>
              <a:spcAft>
                <a:spcPts val="0"/>
              </a:spcAft>
              <a:buClr>
                <a:srgbClr val="434343"/>
              </a:buClr>
              <a:buSzPts val="1100"/>
              <a:buFont typeface="Open Sans"/>
              <a:buChar char="●"/>
            </a:pPr>
            <a:r>
              <a:rPr lang="en" sz="1900">
                <a:solidFill>
                  <a:srgbClr val="434343"/>
                </a:solidFill>
              </a:rPr>
              <a:t>Identify goals</a:t>
            </a:r>
            <a:endParaRPr sz="1900">
              <a:solidFill>
                <a:srgbClr val="434343"/>
              </a:solidFill>
            </a:endParaRPr>
          </a:p>
          <a:p>
            <a:pPr marL="457200" lvl="0" indent="-298450" algn="l" rtl="0">
              <a:lnSpc>
                <a:spcPct val="100000"/>
              </a:lnSpc>
              <a:spcBef>
                <a:spcPts val="0"/>
              </a:spcBef>
              <a:spcAft>
                <a:spcPts val="0"/>
              </a:spcAft>
              <a:buClr>
                <a:srgbClr val="434343"/>
              </a:buClr>
              <a:buSzPts val="1100"/>
              <a:buFont typeface="Open Sans"/>
              <a:buChar char="●"/>
            </a:pPr>
            <a:r>
              <a:rPr lang="en" sz="1900">
                <a:solidFill>
                  <a:srgbClr val="434343"/>
                </a:solidFill>
              </a:rPr>
              <a:t>Monitor progress </a:t>
            </a:r>
            <a:endParaRPr sz="1900">
              <a:solidFill>
                <a:srgbClr val="434343"/>
              </a:solidFill>
            </a:endParaRPr>
          </a:p>
          <a:p>
            <a:pPr marL="457200" lvl="0" indent="-298450" algn="l" rtl="0">
              <a:lnSpc>
                <a:spcPct val="100000"/>
              </a:lnSpc>
              <a:spcBef>
                <a:spcPts val="0"/>
              </a:spcBef>
              <a:spcAft>
                <a:spcPts val="0"/>
              </a:spcAft>
              <a:buClr>
                <a:srgbClr val="434343"/>
              </a:buClr>
              <a:buSzPts val="1100"/>
              <a:buFont typeface="Open Sans"/>
              <a:buChar char="●"/>
            </a:pPr>
            <a:r>
              <a:rPr lang="en" sz="1900">
                <a:solidFill>
                  <a:srgbClr val="434343"/>
                </a:solidFill>
              </a:rPr>
              <a:t>Includes student voice</a:t>
            </a:r>
            <a:endParaRPr sz="1900">
              <a:solidFill>
                <a:srgbClr val="434343"/>
              </a:solidFill>
            </a:endParaRPr>
          </a:p>
          <a:p>
            <a:pPr marL="457200" lvl="0" indent="-298450" algn="l" rtl="0">
              <a:lnSpc>
                <a:spcPct val="100000"/>
              </a:lnSpc>
              <a:spcBef>
                <a:spcPts val="0"/>
              </a:spcBef>
              <a:spcAft>
                <a:spcPts val="0"/>
              </a:spcAft>
              <a:buClr>
                <a:srgbClr val="434343"/>
              </a:buClr>
              <a:buSzPts val="1100"/>
              <a:buFont typeface="Open Sans"/>
              <a:buChar char="●"/>
            </a:pPr>
            <a:r>
              <a:rPr lang="en" sz="1900">
                <a:solidFill>
                  <a:srgbClr val="434343"/>
                </a:solidFill>
              </a:rPr>
              <a:t>Use school resources creatively</a:t>
            </a:r>
            <a:endParaRPr sz="1900">
              <a:solidFill>
                <a:srgbClr val="434343"/>
              </a:solidFill>
            </a:endParaRPr>
          </a:p>
          <a:p>
            <a:pPr marL="457200" lvl="0" indent="-298450" algn="l" rtl="0">
              <a:lnSpc>
                <a:spcPct val="100000"/>
              </a:lnSpc>
              <a:spcBef>
                <a:spcPts val="0"/>
              </a:spcBef>
              <a:spcAft>
                <a:spcPts val="0"/>
              </a:spcAft>
              <a:buClr>
                <a:srgbClr val="434343"/>
              </a:buClr>
              <a:buSzPts val="1100"/>
              <a:buFont typeface="Open Sans"/>
              <a:buChar char="●"/>
            </a:pPr>
            <a:r>
              <a:rPr lang="en" sz="1900">
                <a:solidFill>
                  <a:srgbClr val="434343"/>
                </a:solidFill>
              </a:rPr>
              <a:t>Implemented with fidelity</a:t>
            </a:r>
            <a:endParaRPr sz="1300"/>
          </a:p>
        </p:txBody>
      </p:sp>
      <p:pic>
        <p:nvPicPr>
          <p:cNvPr id="226" name="Google Shape;226;p37"/>
          <p:cNvPicPr preferRelativeResize="0"/>
          <p:nvPr/>
        </p:nvPicPr>
        <p:blipFill>
          <a:blip r:embed="rId3">
            <a:alphaModFix/>
          </a:blip>
          <a:stretch>
            <a:fillRect/>
          </a:stretch>
        </p:blipFill>
        <p:spPr>
          <a:xfrm>
            <a:off x="5995325" y="536113"/>
            <a:ext cx="2419350" cy="41814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Criteria for Inventory of Supports</a:t>
            </a:r>
            <a:endParaRPr/>
          </a:p>
        </p:txBody>
      </p:sp>
      <p:sp>
        <p:nvSpPr>
          <p:cNvPr id="232" name="Google Shape;232;p38"/>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sz="2400">
                <a:solidFill>
                  <a:srgbClr val="434343"/>
                </a:solidFill>
                <a:latin typeface="Arial"/>
                <a:ea typeface="Arial"/>
                <a:cs typeface="Arial"/>
                <a:sym typeface="Arial"/>
              </a:rPr>
              <a:t>I</a:t>
            </a:r>
            <a:r>
              <a:rPr lang="en" sz="2000">
                <a:solidFill>
                  <a:srgbClr val="434343"/>
                </a:solidFill>
                <a:latin typeface="Arial"/>
                <a:ea typeface="Arial"/>
                <a:cs typeface="Arial"/>
                <a:sym typeface="Arial"/>
              </a:rPr>
              <a:t>nventory Includes: </a:t>
            </a:r>
            <a:endParaRPr sz="2000">
              <a:solidFill>
                <a:srgbClr val="434343"/>
              </a:solidFill>
              <a:latin typeface="Arial"/>
              <a:ea typeface="Arial"/>
              <a:cs typeface="Arial"/>
              <a:sym typeface="Arial"/>
            </a:endParaRPr>
          </a:p>
          <a:p>
            <a:pPr marL="457200" lvl="0" indent="-292100" algn="l" rtl="0">
              <a:lnSpc>
                <a:spcPct val="100000"/>
              </a:lnSpc>
              <a:spcBef>
                <a:spcPts val="600"/>
              </a:spcBef>
              <a:spcAft>
                <a:spcPts val="0"/>
              </a:spcAft>
              <a:buClr>
                <a:srgbClr val="434343"/>
              </a:buClr>
              <a:buSzPts val="1000"/>
              <a:buFont typeface="Open Sans"/>
              <a:buChar char="●"/>
            </a:pPr>
            <a:r>
              <a:rPr lang="en" sz="2000">
                <a:solidFill>
                  <a:srgbClr val="434343"/>
                </a:solidFill>
                <a:latin typeface="Arial"/>
                <a:ea typeface="Arial"/>
                <a:cs typeface="Arial"/>
                <a:sym typeface="Arial"/>
              </a:rPr>
              <a:t>Referral criteria</a:t>
            </a:r>
            <a:endParaRPr sz="2000">
              <a:solidFill>
                <a:srgbClr val="434343"/>
              </a:solidFill>
              <a:latin typeface="Arial"/>
              <a:ea typeface="Arial"/>
              <a:cs typeface="Arial"/>
              <a:sym typeface="Arial"/>
            </a:endParaRPr>
          </a:p>
          <a:p>
            <a:pPr marL="457200" lvl="0" indent="-292100" algn="l" rtl="0">
              <a:lnSpc>
                <a:spcPct val="100000"/>
              </a:lnSpc>
              <a:spcBef>
                <a:spcPts val="0"/>
              </a:spcBef>
              <a:spcAft>
                <a:spcPts val="0"/>
              </a:spcAft>
              <a:buClr>
                <a:srgbClr val="434343"/>
              </a:buClr>
              <a:buSzPts val="1000"/>
              <a:buFont typeface="Open Sans"/>
              <a:buChar char="●"/>
            </a:pPr>
            <a:r>
              <a:rPr lang="en" sz="2000">
                <a:solidFill>
                  <a:srgbClr val="434343"/>
                </a:solidFill>
                <a:latin typeface="Arial"/>
                <a:ea typeface="Arial"/>
                <a:cs typeface="Arial"/>
                <a:sym typeface="Arial"/>
              </a:rPr>
              <a:t>Functions/lagging skills addressed</a:t>
            </a:r>
            <a:endParaRPr sz="2000">
              <a:solidFill>
                <a:srgbClr val="434343"/>
              </a:solidFill>
              <a:latin typeface="Arial"/>
              <a:ea typeface="Arial"/>
              <a:cs typeface="Arial"/>
              <a:sym typeface="Arial"/>
            </a:endParaRPr>
          </a:p>
          <a:p>
            <a:pPr marL="457200" lvl="0" indent="-292100" algn="l" rtl="0">
              <a:lnSpc>
                <a:spcPct val="100000"/>
              </a:lnSpc>
              <a:spcBef>
                <a:spcPts val="0"/>
              </a:spcBef>
              <a:spcAft>
                <a:spcPts val="0"/>
              </a:spcAft>
              <a:buClr>
                <a:srgbClr val="434343"/>
              </a:buClr>
              <a:buSzPts val="1000"/>
              <a:buFont typeface="Open Sans"/>
              <a:buChar char="●"/>
            </a:pPr>
            <a:r>
              <a:rPr lang="en" sz="2000">
                <a:solidFill>
                  <a:srgbClr val="434343"/>
                </a:solidFill>
                <a:latin typeface="Arial"/>
                <a:ea typeface="Arial"/>
                <a:cs typeface="Arial"/>
                <a:sym typeface="Arial"/>
              </a:rPr>
              <a:t>Data sources for progress-monitoring</a:t>
            </a:r>
            <a:endParaRPr sz="2000">
              <a:solidFill>
                <a:srgbClr val="434343"/>
              </a:solidFill>
              <a:latin typeface="Arial"/>
              <a:ea typeface="Arial"/>
              <a:cs typeface="Arial"/>
              <a:sym typeface="Arial"/>
            </a:endParaRPr>
          </a:p>
          <a:p>
            <a:pPr marL="457200" lvl="0" indent="-292100" algn="l" rtl="0">
              <a:lnSpc>
                <a:spcPct val="100000"/>
              </a:lnSpc>
              <a:spcBef>
                <a:spcPts val="0"/>
              </a:spcBef>
              <a:spcAft>
                <a:spcPts val="0"/>
              </a:spcAft>
              <a:buClr>
                <a:srgbClr val="434343"/>
              </a:buClr>
              <a:buSzPts val="1000"/>
              <a:buFont typeface="Open Sans"/>
              <a:buChar char="●"/>
            </a:pPr>
            <a:r>
              <a:rPr lang="en" sz="2000">
                <a:solidFill>
                  <a:srgbClr val="434343"/>
                </a:solidFill>
                <a:latin typeface="Arial"/>
                <a:ea typeface="Arial"/>
                <a:cs typeface="Arial"/>
                <a:sym typeface="Arial"/>
              </a:rPr>
              <a:t>Fading and Exit criteria</a:t>
            </a:r>
            <a:endParaRPr sz="2000">
              <a:solidFill>
                <a:srgbClr val="434343"/>
              </a:solidFill>
              <a:latin typeface="Arial"/>
              <a:ea typeface="Arial"/>
              <a:cs typeface="Arial"/>
              <a:sym typeface="Arial"/>
            </a:endParaRPr>
          </a:p>
          <a:p>
            <a:pPr marL="457200" lvl="0" indent="-292100" algn="l" rtl="0">
              <a:lnSpc>
                <a:spcPct val="100000"/>
              </a:lnSpc>
              <a:spcBef>
                <a:spcPts val="0"/>
              </a:spcBef>
              <a:spcAft>
                <a:spcPts val="0"/>
              </a:spcAft>
              <a:buClr>
                <a:srgbClr val="434343"/>
              </a:buClr>
              <a:buSzPts val="1000"/>
              <a:buFont typeface="Open Sans"/>
              <a:buChar char="●"/>
            </a:pPr>
            <a:r>
              <a:rPr lang="en" sz="2000">
                <a:solidFill>
                  <a:srgbClr val="434343"/>
                </a:solidFill>
                <a:latin typeface="Arial"/>
                <a:ea typeface="Arial"/>
                <a:cs typeface="Arial"/>
                <a:sym typeface="Arial"/>
              </a:rPr>
              <a:t>Frequency/intensity of intervention</a:t>
            </a:r>
            <a:endParaRPr sz="2000">
              <a:solidFill>
                <a:srgbClr val="434343"/>
              </a:solidFill>
              <a:latin typeface="Arial"/>
              <a:ea typeface="Arial"/>
              <a:cs typeface="Arial"/>
              <a:sym typeface="Arial"/>
            </a:endParaRPr>
          </a:p>
          <a:p>
            <a:pPr marL="457200" lvl="0" indent="-292100" algn="l" rtl="0">
              <a:lnSpc>
                <a:spcPct val="100000"/>
              </a:lnSpc>
              <a:spcBef>
                <a:spcPts val="0"/>
              </a:spcBef>
              <a:spcAft>
                <a:spcPts val="0"/>
              </a:spcAft>
              <a:buClr>
                <a:srgbClr val="434343"/>
              </a:buClr>
              <a:buSzPts val="1000"/>
              <a:buFont typeface="Open Sans"/>
              <a:buChar char="●"/>
            </a:pPr>
            <a:r>
              <a:rPr lang="en" sz="2000">
                <a:solidFill>
                  <a:srgbClr val="434343"/>
                </a:solidFill>
                <a:latin typeface="Arial"/>
                <a:ea typeface="Arial"/>
                <a:cs typeface="Arial"/>
                <a:sym typeface="Arial"/>
              </a:rPr>
              <a:t>Resources needed</a:t>
            </a:r>
            <a:endParaRPr>
              <a:solidFill>
                <a:srgbClr val="000000"/>
              </a:solidFill>
              <a:latin typeface="Arial"/>
              <a:ea typeface="Arial"/>
              <a:cs typeface="Arial"/>
              <a:sym typeface="Arial"/>
            </a:endParaRPr>
          </a:p>
          <a:p>
            <a:pPr marL="0" lvl="0" indent="0" algn="l" rtl="0">
              <a:spcBef>
                <a:spcPts val="0"/>
              </a:spcBef>
              <a:spcAft>
                <a:spcPts val="1600"/>
              </a:spcAft>
              <a:buNone/>
            </a:pPr>
            <a:endParaRPr/>
          </a:p>
        </p:txBody>
      </p:sp>
      <p:pic>
        <p:nvPicPr>
          <p:cNvPr id="233" name="Google Shape;233;p38"/>
          <p:cNvPicPr preferRelativeResize="0"/>
          <p:nvPr/>
        </p:nvPicPr>
        <p:blipFill rotWithShape="1">
          <a:blip r:embed="rId3">
            <a:alphaModFix/>
          </a:blip>
          <a:srcRect l="26008"/>
          <a:stretch/>
        </p:blipFill>
        <p:spPr>
          <a:xfrm>
            <a:off x="4572000" y="1443175"/>
            <a:ext cx="3999900" cy="303736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9"/>
          <p:cNvSpPr txBox="1"/>
          <p:nvPr/>
        </p:nvSpPr>
        <p:spPr>
          <a:xfrm>
            <a:off x="595925" y="1256075"/>
            <a:ext cx="5280900" cy="230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b="1">
                <a:solidFill>
                  <a:srgbClr val="434343"/>
                </a:solidFill>
                <a:latin typeface="Open Sans"/>
                <a:ea typeface="Open Sans"/>
                <a:cs typeface="Open Sans"/>
                <a:sym typeface="Open Sans"/>
              </a:rPr>
              <a:t>Do all the interventions you have in place actually meet the criteria for a </a:t>
            </a:r>
            <a:endParaRPr sz="3200" b="1">
              <a:solidFill>
                <a:srgbClr val="434343"/>
              </a:solidFill>
              <a:latin typeface="Open Sans"/>
              <a:ea typeface="Open Sans"/>
              <a:cs typeface="Open Sans"/>
              <a:sym typeface="Open Sans"/>
            </a:endParaRPr>
          </a:p>
          <a:p>
            <a:pPr marL="0" lvl="0" indent="0" algn="l" rtl="0">
              <a:spcBef>
                <a:spcPts val="0"/>
              </a:spcBef>
              <a:spcAft>
                <a:spcPts val="0"/>
              </a:spcAft>
              <a:buNone/>
            </a:pPr>
            <a:r>
              <a:rPr lang="en" sz="3200" b="1">
                <a:solidFill>
                  <a:srgbClr val="434343"/>
                </a:solidFill>
                <a:latin typeface="Open Sans"/>
                <a:ea typeface="Open Sans"/>
                <a:cs typeface="Open Sans"/>
                <a:sym typeface="Open Sans"/>
              </a:rPr>
              <a:t>targeted intervention?</a:t>
            </a:r>
            <a:endParaRPr sz="1600" b="1">
              <a:solidFill>
                <a:srgbClr val="434343"/>
              </a:solidFill>
              <a:latin typeface="Open Sans"/>
              <a:ea typeface="Open Sans"/>
              <a:cs typeface="Open Sans"/>
              <a:sym typeface="Open Sans"/>
            </a:endParaRPr>
          </a:p>
        </p:txBody>
      </p:sp>
      <p:pic>
        <p:nvPicPr>
          <p:cNvPr id="239" name="Google Shape;239;p39"/>
          <p:cNvPicPr preferRelativeResize="0"/>
          <p:nvPr/>
        </p:nvPicPr>
        <p:blipFill rotWithShape="1">
          <a:blip r:embed="rId3">
            <a:alphaModFix/>
          </a:blip>
          <a:srcRect t="12656" b="18105"/>
          <a:stretch/>
        </p:blipFill>
        <p:spPr>
          <a:xfrm>
            <a:off x="6164550" y="1549050"/>
            <a:ext cx="2735350" cy="20454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Intervention Success</a:t>
            </a:r>
            <a:endParaRPr/>
          </a:p>
        </p:txBody>
      </p:sp>
      <p:sp>
        <p:nvSpPr>
          <p:cNvPr id="245" name="Google Shape;245;p4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Some things to consider if interventions are not working:</a:t>
            </a:r>
            <a:endParaRPr/>
          </a:p>
          <a:p>
            <a:pPr marL="457200" lvl="0" indent="-342900" algn="l" rtl="0">
              <a:spcBef>
                <a:spcPts val="1600"/>
              </a:spcBef>
              <a:spcAft>
                <a:spcPts val="0"/>
              </a:spcAft>
              <a:buSzPts val="1800"/>
              <a:buChar char="●"/>
            </a:pPr>
            <a:r>
              <a:rPr lang="en"/>
              <a:t>Fidelity of implementation</a:t>
            </a:r>
            <a:endParaRPr/>
          </a:p>
          <a:p>
            <a:pPr marL="457200" lvl="0" indent="-342900" algn="l" rtl="0">
              <a:spcBef>
                <a:spcPts val="0"/>
              </a:spcBef>
              <a:spcAft>
                <a:spcPts val="0"/>
              </a:spcAft>
              <a:buSzPts val="1800"/>
              <a:buChar char="●"/>
            </a:pPr>
            <a:r>
              <a:rPr lang="en"/>
              <a:t>Lack of buy-in/support from staff</a:t>
            </a:r>
            <a:endParaRPr/>
          </a:p>
          <a:p>
            <a:pPr marL="457200" lvl="0" indent="-342900" algn="l" rtl="0">
              <a:spcBef>
                <a:spcPts val="0"/>
              </a:spcBef>
              <a:spcAft>
                <a:spcPts val="0"/>
              </a:spcAft>
              <a:buSzPts val="1800"/>
              <a:buChar char="●"/>
            </a:pPr>
            <a:r>
              <a:rPr lang="en"/>
              <a:t>Contextual Fit (i.e. developmental level)</a:t>
            </a:r>
            <a:endParaRPr/>
          </a:p>
          <a:p>
            <a:pPr marL="457200" lvl="0" indent="-342900" algn="l" rtl="0">
              <a:spcBef>
                <a:spcPts val="0"/>
              </a:spcBef>
              <a:spcAft>
                <a:spcPts val="0"/>
              </a:spcAft>
              <a:buSzPts val="1800"/>
              <a:buChar char="●"/>
            </a:pPr>
            <a:r>
              <a:rPr lang="en"/>
              <a:t>Identified function</a:t>
            </a:r>
            <a:endParaRPr/>
          </a:p>
          <a:p>
            <a:pPr marL="0" lvl="0" indent="0" algn="l" rtl="0">
              <a:spcBef>
                <a:spcPts val="1600"/>
              </a:spcBef>
              <a:spcAft>
                <a:spcPts val="1600"/>
              </a:spcAft>
              <a:buNone/>
            </a:pPr>
            <a:endParaRPr/>
          </a:p>
        </p:txBody>
      </p:sp>
      <p:pic>
        <p:nvPicPr>
          <p:cNvPr id="246" name="Google Shape;246;p40"/>
          <p:cNvPicPr preferRelativeResize="0"/>
          <p:nvPr/>
        </p:nvPicPr>
        <p:blipFill>
          <a:blip r:embed="rId3">
            <a:alphaModFix/>
          </a:blip>
          <a:stretch>
            <a:fillRect/>
          </a:stretch>
        </p:blipFill>
        <p:spPr>
          <a:xfrm>
            <a:off x="5625549" y="2292100"/>
            <a:ext cx="2983475" cy="2466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1"/>
          <p:cNvSpPr txBox="1">
            <a:spLocks noGrp="1"/>
          </p:cNvSpPr>
          <p:nvPr>
            <p:ph type="title"/>
          </p:nvPr>
        </p:nvSpPr>
        <p:spPr>
          <a:xfrm>
            <a:off x="311700" y="3258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a:t>What could your team focus on for improvement?</a:t>
            </a:r>
            <a:endParaRPr sz="3400"/>
          </a:p>
        </p:txBody>
      </p:sp>
      <p:sp>
        <p:nvSpPr>
          <p:cNvPr id="252" name="Google Shape;252;p41"/>
          <p:cNvSpPr txBox="1">
            <a:spLocks noGrp="1"/>
          </p:cNvSpPr>
          <p:nvPr>
            <p:ph type="body" idx="1"/>
          </p:nvPr>
        </p:nvSpPr>
        <p:spPr>
          <a:xfrm>
            <a:off x="311700" y="1115750"/>
            <a:ext cx="4318500" cy="3890100"/>
          </a:xfrm>
          <a:prstGeom prst="rect">
            <a:avLst/>
          </a:prstGeom>
        </p:spPr>
        <p:txBody>
          <a:bodyPr spcFirstLastPara="1" wrap="square" lIns="91425" tIns="91425" rIns="91425" bIns="91425" anchor="t" anchorCtr="0">
            <a:noAutofit/>
          </a:bodyPr>
          <a:lstStyle/>
          <a:p>
            <a:pPr marL="457200" lvl="0" indent="-298450" algn="l" rtl="0">
              <a:lnSpc>
                <a:spcPct val="100000"/>
              </a:lnSpc>
              <a:spcBef>
                <a:spcPts val="600"/>
              </a:spcBef>
              <a:spcAft>
                <a:spcPts val="0"/>
              </a:spcAft>
              <a:buClr>
                <a:srgbClr val="434343"/>
              </a:buClr>
              <a:buSzPts val="1100"/>
              <a:buFont typeface="Open Sans"/>
              <a:buChar char="●"/>
            </a:pPr>
            <a:r>
              <a:rPr lang="en" sz="1900" b="1">
                <a:solidFill>
                  <a:srgbClr val="434343"/>
                </a:solidFill>
              </a:rPr>
              <a:t>Address function of behavior</a:t>
            </a:r>
            <a:endParaRPr sz="1900" b="1">
              <a:solidFill>
                <a:srgbClr val="434343"/>
              </a:solidFill>
            </a:endParaRPr>
          </a:p>
          <a:p>
            <a:pPr marL="457200" lvl="0" indent="-298450" algn="l" rtl="0">
              <a:lnSpc>
                <a:spcPct val="100000"/>
              </a:lnSpc>
              <a:spcBef>
                <a:spcPts val="0"/>
              </a:spcBef>
              <a:spcAft>
                <a:spcPts val="0"/>
              </a:spcAft>
              <a:buClr>
                <a:srgbClr val="434343"/>
              </a:buClr>
              <a:buSzPts val="1100"/>
              <a:buFont typeface="Open Sans"/>
              <a:buChar char="●"/>
            </a:pPr>
            <a:r>
              <a:rPr lang="en" sz="1900" b="1">
                <a:solidFill>
                  <a:srgbClr val="434343"/>
                </a:solidFill>
              </a:rPr>
              <a:t>Continuously available</a:t>
            </a:r>
            <a:endParaRPr sz="1900" b="1">
              <a:solidFill>
                <a:srgbClr val="434343"/>
              </a:solidFill>
            </a:endParaRPr>
          </a:p>
          <a:p>
            <a:pPr marL="457200" lvl="0" indent="-298450" algn="l" rtl="0">
              <a:lnSpc>
                <a:spcPct val="100000"/>
              </a:lnSpc>
              <a:spcBef>
                <a:spcPts val="0"/>
              </a:spcBef>
              <a:spcAft>
                <a:spcPts val="0"/>
              </a:spcAft>
              <a:buClr>
                <a:srgbClr val="434343"/>
              </a:buClr>
              <a:buSzPts val="1100"/>
              <a:buFont typeface="Open Sans"/>
              <a:buChar char="●"/>
            </a:pPr>
            <a:r>
              <a:rPr lang="en" sz="1900" b="1">
                <a:solidFill>
                  <a:srgbClr val="434343"/>
                </a:solidFill>
              </a:rPr>
              <a:t>Quickly and easily accessed</a:t>
            </a:r>
            <a:endParaRPr sz="1900" b="1">
              <a:solidFill>
                <a:srgbClr val="434343"/>
              </a:solidFill>
            </a:endParaRPr>
          </a:p>
          <a:p>
            <a:pPr marL="457200" lvl="0" indent="-298450" algn="l" rtl="0">
              <a:lnSpc>
                <a:spcPct val="100000"/>
              </a:lnSpc>
              <a:spcBef>
                <a:spcPts val="0"/>
              </a:spcBef>
              <a:spcAft>
                <a:spcPts val="0"/>
              </a:spcAft>
              <a:buClr>
                <a:srgbClr val="434343"/>
              </a:buClr>
              <a:buSzPts val="1100"/>
              <a:buFont typeface="Open Sans"/>
              <a:buChar char="●"/>
            </a:pPr>
            <a:r>
              <a:rPr lang="en" sz="1900" b="1">
                <a:solidFill>
                  <a:srgbClr val="434343"/>
                </a:solidFill>
              </a:rPr>
              <a:t>Consistent with school-wide expectations</a:t>
            </a:r>
            <a:endParaRPr sz="1900" b="1">
              <a:solidFill>
                <a:srgbClr val="434343"/>
              </a:solidFill>
            </a:endParaRPr>
          </a:p>
          <a:p>
            <a:pPr marL="457200" lvl="0" indent="-298450" algn="l" rtl="0">
              <a:lnSpc>
                <a:spcPct val="100000"/>
              </a:lnSpc>
              <a:spcBef>
                <a:spcPts val="0"/>
              </a:spcBef>
              <a:spcAft>
                <a:spcPts val="0"/>
              </a:spcAft>
              <a:buClr>
                <a:srgbClr val="434343"/>
              </a:buClr>
              <a:buSzPts val="1100"/>
              <a:buFont typeface="Open Sans"/>
              <a:buChar char="●"/>
            </a:pPr>
            <a:r>
              <a:rPr lang="en" sz="1900" b="1">
                <a:solidFill>
                  <a:srgbClr val="434343"/>
                </a:solidFill>
              </a:rPr>
              <a:t>Require minimal extra effort by teachers</a:t>
            </a:r>
            <a:endParaRPr sz="1900" b="1">
              <a:solidFill>
                <a:srgbClr val="434343"/>
              </a:solidFill>
            </a:endParaRPr>
          </a:p>
          <a:p>
            <a:pPr marL="457200" lvl="0" indent="-298450" algn="l" rtl="0">
              <a:lnSpc>
                <a:spcPct val="100000"/>
              </a:lnSpc>
              <a:spcBef>
                <a:spcPts val="0"/>
              </a:spcBef>
              <a:spcAft>
                <a:spcPts val="0"/>
              </a:spcAft>
              <a:buClr>
                <a:srgbClr val="434343"/>
              </a:buClr>
              <a:buSzPts val="1100"/>
              <a:buFont typeface="Open Sans"/>
              <a:buChar char="●"/>
            </a:pPr>
            <a:r>
              <a:rPr lang="en" sz="1900" b="1">
                <a:solidFill>
                  <a:srgbClr val="434343"/>
                </a:solidFill>
              </a:rPr>
              <a:t>Identify goals</a:t>
            </a:r>
            <a:endParaRPr sz="1900" b="1">
              <a:solidFill>
                <a:srgbClr val="434343"/>
              </a:solidFill>
            </a:endParaRPr>
          </a:p>
          <a:p>
            <a:pPr marL="457200" lvl="0" indent="-298450" algn="l" rtl="0">
              <a:lnSpc>
                <a:spcPct val="100000"/>
              </a:lnSpc>
              <a:spcBef>
                <a:spcPts val="0"/>
              </a:spcBef>
              <a:spcAft>
                <a:spcPts val="0"/>
              </a:spcAft>
              <a:buClr>
                <a:srgbClr val="434343"/>
              </a:buClr>
              <a:buSzPts val="1100"/>
              <a:buFont typeface="Open Sans"/>
              <a:buChar char="●"/>
            </a:pPr>
            <a:r>
              <a:rPr lang="en" sz="1900" b="1">
                <a:solidFill>
                  <a:srgbClr val="434343"/>
                </a:solidFill>
              </a:rPr>
              <a:t>Monitor progress </a:t>
            </a:r>
            <a:endParaRPr sz="1900" b="1">
              <a:solidFill>
                <a:srgbClr val="434343"/>
              </a:solidFill>
            </a:endParaRPr>
          </a:p>
          <a:p>
            <a:pPr marL="457200" lvl="0" indent="-298450" algn="l" rtl="0">
              <a:lnSpc>
                <a:spcPct val="100000"/>
              </a:lnSpc>
              <a:spcBef>
                <a:spcPts val="0"/>
              </a:spcBef>
              <a:spcAft>
                <a:spcPts val="0"/>
              </a:spcAft>
              <a:buClr>
                <a:srgbClr val="434343"/>
              </a:buClr>
              <a:buSzPts val="1100"/>
              <a:buFont typeface="Open Sans"/>
              <a:buChar char="●"/>
            </a:pPr>
            <a:r>
              <a:rPr lang="en" sz="1900" b="1">
                <a:solidFill>
                  <a:srgbClr val="434343"/>
                </a:solidFill>
              </a:rPr>
              <a:t>Includes student voice</a:t>
            </a:r>
            <a:endParaRPr sz="1900" b="1">
              <a:solidFill>
                <a:srgbClr val="434343"/>
              </a:solidFill>
            </a:endParaRPr>
          </a:p>
          <a:p>
            <a:pPr marL="457200" lvl="0" indent="-298450" algn="l" rtl="0">
              <a:lnSpc>
                <a:spcPct val="100000"/>
              </a:lnSpc>
              <a:spcBef>
                <a:spcPts val="0"/>
              </a:spcBef>
              <a:spcAft>
                <a:spcPts val="0"/>
              </a:spcAft>
              <a:buClr>
                <a:srgbClr val="434343"/>
              </a:buClr>
              <a:buSzPts val="1100"/>
              <a:buFont typeface="Open Sans"/>
              <a:buChar char="●"/>
            </a:pPr>
            <a:r>
              <a:rPr lang="en" sz="1900" b="1">
                <a:solidFill>
                  <a:srgbClr val="434343"/>
                </a:solidFill>
              </a:rPr>
              <a:t>Use school resources creatively</a:t>
            </a:r>
            <a:endParaRPr sz="1900" b="1">
              <a:solidFill>
                <a:srgbClr val="434343"/>
              </a:solidFill>
            </a:endParaRPr>
          </a:p>
          <a:p>
            <a:pPr marL="457200" lvl="0" indent="-298450" algn="l" rtl="0">
              <a:lnSpc>
                <a:spcPct val="100000"/>
              </a:lnSpc>
              <a:spcBef>
                <a:spcPts val="0"/>
              </a:spcBef>
              <a:spcAft>
                <a:spcPts val="0"/>
              </a:spcAft>
              <a:buClr>
                <a:srgbClr val="434343"/>
              </a:buClr>
              <a:buSzPts val="1100"/>
              <a:buFont typeface="Open Sans"/>
              <a:buChar char="●"/>
            </a:pPr>
            <a:r>
              <a:rPr lang="en" sz="1900" b="1">
                <a:solidFill>
                  <a:srgbClr val="434343"/>
                </a:solidFill>
              </a:rPr>
              <a:t>Implemented with fidelity</a:t>
            </a:r>
            <a:endParaRPr sz="1300" b="1"/>
          </a:p>
        </p:txBody>
      </p:sp>
      <p:sp>
        <p:nvSpPr>
          <p:cNvPr id="253" name="Google Shape;253;p41"/>
          <p:cNvSpPr txBox="1">
            <a:spLocks noGrp="1"/>
          </p:cNvSpPr>
          <p:nvPr>
            <p:ph type="body" idx="2"/>
          </p:nvPr>
        </p:nvSpPr>
        <p:spPr>
          <a:xfrm>
            <a:off x="4832400" y="1069925"/>
            <a:ext cx="3999900" cy="35601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sz="2400" b="1">
                <a:solidFill>
                  <a:srgbClr val="434343"/>
                </a:solidFill>
              </a:rPr>
              <a:t>I</a:t>
            </a:r>
            <a:r>
              <a:rPr lang="en" sz="2000" b="1">
                <a:solidFill>
                  <a:srgbClr val="434343"/>
                </a:solidFill>
              </a:rPr>
              <a:t>nventory Includes: </a:t>
            </a:r>
            <a:endParaRPr sz="2000" b="1">
              <a:solidFill>
                <a:srgbClr val="434343"/>
              </a:solidFill>
            </a:endParaRPr>
          </a:p>
          <a:p>
            <a:pPr marL="457200" lvl="0" indent="-292100" algn="l" rtl="0">
              <a:lnSpc>
                <a:spcPct val="100000"/>
              </a:lnSpc>
              <a:spcBef>
                <a:spcPts val="600"/>
              </a:spcBef>
              <a:spcAft>
                <a:spcPts val="0"/>
              </a:spcAft>
              <a:buClr>
                <a:srgbClr val="434343"/>
              </a:buClr>
              <a:buSzPts val="1000"/>
              <a:buFont typeface="Open Sans"/>
              <a:buChar char="●"/>
            </a:pPr>
            <a:r>
              <a:rPr lang="en" sz="2000" b="1">
                <a:solidFill>
                  <a:srgbClr val="434343"/>
                </a:solidFill>
              </a:rPr>
              <a:t>Referral criteria</a:t>
            </a:r>
            <a:endParaRPr sz="2000" b="1">
              <a:solidFill>
                <a:srgbClr val="434343"/>
              </a:solidFill>
            </a:endParaRPr>
          </a:p>
          <a:p>
            <a:pPr marL="457200" lvl="0" indent="-292100" algn="l" rtl="0">
              <a:lnSpc>
                <a:spcPct val="100000"/>
              </a:lnSpc>
              <a:spcBef>
                <a:spcPts val="0"/>
              </a:spcBef>
              <a:spcAft>
                <a:spcPts val="0"/>
              </a:spcAft>
              <a:buClr>
                <a:srgbClr val="434343"/>
              </a:buClr>
              <a:buSzPts val="1000"/>
              <a:buFont typeface="Open Sans"/>
              <a:buChar char="●"/>
            </a:pPr>
            <a:r>
              <a:rPr lang="en" sz="2000" b="1">
                <a:solidFill>
                  <a:srgbClr val="434343"/>
                </a:solidFill>
              </a:rPr>
              <a:t>Functions/lagging skills addressed</a:t>
            </a:r>
            <a:endParaRPr sz="2000" b="1">
              <a:solidFill>
                <a:srgbClr val="434343"/>
              </a:solidFill>
            </a:endParaRPr>
          </a:p>
          <a:p>
            <a:pPr marL="457200" lvl="0" indent="-292100" algn="l" rtl="0">
              <a:lnSpc>
                <a:spcPct val="100000"/>
              </a:lnSpc>
              <a:spcBef>
                <a:spcPts val="0"/>
              </a:spcBef>
              <a:spcAft>
                <a:spcPts val="0"/>
              </a:spcAft>
              <a:buClr>
                <a:srgbClr val="434343"/>
              </a:buClr>
              <a:buSzPts val="1000"/>
              <a:buFont typeface="Open Sans"/>
              <a:buChar char="●"/>
            </a:pPr>
            <a:r>
              <a:rPr lang="en" sz="2000" b="1">
                <a:solidFill>
                  <a:srgbClr val="434343"/>
                </a:solidFill>
              </a:rPr>
              <a:t>Data sources for progress-monitoring</a:t>
            </a:r>
            <a:endParaRPr sz="2000" b="1">
              <a:solidFill>
                <a:srgbClr val="434343"/>
              </a:solidFill>
            </a:endParaRPr>
          </a:p>
          <a:p>
            <a:pPr marL="457200" lvl="0" indent="-292100" algn="l" rtl="0">
              <a:lnSpc>
                <a:spcPct val="100000"/>
              </a:lnSpc>
              <a:spcBef>
                <a:spcPts val="0"/>
              </a:spcBef>
              <a:spcAft>
                <a:spcPts val="0"/>
              </a:spcAft>
              <a:buClr>
                <a:srgbClr val="434343"/>
              </a:buClr>
              <a:buSzPts val="1000"/>
              <a:buFont typeface="Open Sans"/>
              <a:buChar char="●"/>
            </a:pPr>
            <a:r>
              <a:rPr lang="en" sz="2000" b="1">
                <a:solidFill>
                  <a:srgbClr val="434343"/>
                </a:solidFill>
              </a:rPr>
              <a:t>Fading and Exit criteria</a:t>
            </a:r>
            <a:endParaRPr sz="2000" b="1">
              <a:solidFill>
                <a:srgbClr val="434343"/>
              </a:solidFill>
            </a:endParaRPr>
          </a:p>
          <a:p>
            <a:pPr marL="457200" lvl="0" indent="-292100" algn="l" rtl="0">
              <a:lnSpc>
                <a:spcPct val="100000"/>
              </a:lnSpc>
              <a:spcBef>
                <a:spcPts val="0"/>
              </a:spcBef>
              <a:spcAft>
                <a:spcPts val="0"/>
              </a:spcAft>
              <a:buClr>
                <a:srgbClr val="434343"/>
              </a:buClr>
              <a:buSzPts val="1000"/>
              <a:buFont typeface="Open Sans"/>
              <a:buChar char="●"/>
            </a:pPr>
            <a:r>
              <a:rPr lang="en" sz="2000" b="1">
                <a:solidFill>
                  <a:srgbClr val="434343"/>
                </a:solidFill>
              </a:rPr>
              <a:t>Frequency/intensity of intervention</a:t>
            </a:r>
            <a:endParaRPr sz="2000" b="1">
              <a:solidFill>
                <a:srgbClr val="434343"/>
              </a:solidFill>
            </a:endParaRPr>
          </a:p>
          <a:p>
            <a:pPr marL="457200" lvl="0" indent="-292100" algn="l" rtl="0">
              <a:lnSpc>
                <a:spcPct val="100000"/>
              </a:lnSpc>
              <a:spcBef>
                <a:spcPts val="0"/>
              </a:spcBef>
              <a:spcAft>
                <a:spcPts val="0"/>
              </a:spcAft>
              <a:buClr>
                <a:srgbClr val="434343"/>
              </a:buClr>
              <a:buSzPts val="1000"/>
              <a:buFont typeface="Open Sans"/>
              <a:buChar char="●"/>
            </a:pPr>
            <a:r>
              <a:rPr lang="en" sz="2000" b="1">
                <a:solidFill>
                  <a:srgbClr val="434343"/>
                </a:solidFill>
              </a:rPr>
              <a:t>Resources needed</a:t>
            </a:r>
            <a:endParaRPr b="1"/>
          </a:p>
        </p:txBody>
      </p:sp>
      <p:pic>
        <p:nvPicPr>
          <p:cNvPr id="254" name="Google Shape;254;p41"/>
          <p:cNvPicPr preferRelativeResize="0"/>
          <p:nvPr/>
        </p:nvPicPr>
        <p:blipFill>
          <a:blip r:embed="rId3">
            <a:alphaModFix amt="10000"/>
          </a:blip>
          <a:stretch>
            <a:fillRect/>
          </a:stretch>
        </p:blipFill>
        <p:spPr>
          <a:xfrm>
            <a:off x="77125" y="325847"/>
            <a:ext cx="9144000" cy="478345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3068200" y="449225"/>
            <a:ext cx="56136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000000"/>
                </a:solidFill>
              </a:rPr>
              <a:t>What Targeted Interventions are Currently Implemented in Your School?</a:t>
            </a:r>
            <a:endParaRPr>
              <a:solidFill>
                <a:srgbClr val="000000"/>
              </a:solidFill>
            </a:endParaRPr>
          </a:p>
        </p:txBody>
      </p:sp>
      <p:pic>
        <p:nvPicPr>
          <p:cNvPr id="80" name="Google Shape;80;p15"/>
          <p:cNvPicPr preferRelativeResize="0"/>
          <p:nvPr/>
        </p:nvPicPr>
        <p:blipFill>
          <a:blip r:embed="rId3">
            <a:alphaModFix amt="10000"/>
          </a:blip>
          <a:stretch>
            <a:fillRect/>
          </a:stretch>
        </p:blipFill>
        <p:spPr>
          <a:xfrm>
            <a:off x="238825" y="0"/>
            <a:ext cx="8276850" cy="5143500"/>
          </a:xfrm>
          <a:prstGeom prst="rect">
            <a:avLst/>
          </a:prstGeom>
          <a:noFill/>
          <a:ln>
            <a:noFill/>
          </a:ln>
        </p:spPr>
      </p:pic>
      <p:sp>
        <p:nvSpPr>
          <p:cNvPr id="81" name="Google Shape;81;p15"/>
          <p:cNvSpPr txBox="1"/>
          <p:nvPr/>
        </p:nvSpPr>
        <p:spPr>
          <a:xfrm>
            <a:off x="6479600" y="4641200"/>
            <a:ext cx="2202300" cy="29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latin typeface="Open Sans"/>
                <a:ea typeface="Open Sans"/>
                <a:cs typeface="Open Sans"/>
                <a:sym typeface="Open Sans"/>
                <a:hlinkClick r:id="rId4"/>
              </a:rPr>
              <a:t>Present Mentimeter</a:t>
            </a: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258"/>
        <p:cNvGrpSpPr/>
        <p:nvPr/>
      </p:nvGrpSpPr>
      <p:grpSpPr>
        <a:xfrm>
          <a:off x="0" y="0"/>
          <a:ext cx="0" cy="0"/>
          <a:chOff x="0" y="0"/>
          <a:chExt cx="0" cy="0"/>
        </a:xfrm>
      </p:grpSpPr>
      <p:sp>
        <p:nvSpPr>
          <p:cNvPr id="259" name="Google Shape;259;p4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Fidelity</a:t>
            </a:r>
            <a:endParaRPr/>
          </a:p>
        </p:txBody>
      </p:sp>
      <p:sp>
        <p:nvSpPr>
          <p:cNvPr id="260" name="Google Shape;260;p42"/>
          <p:cNvSpPr txBox="1">
            <a:spLocks noGrp="1"/>
          </p:cNvSpPr>
          <p:nvPr>
            <p:ph type="body" idx="1"/>
          </p:nvPr>
        </p:nvSpPr>
        <p:spPr>
          <a:xfrm>
            <a:off x="311700" y="1000425"/>
            <a:ext cx="53820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100">
              <a:latin typeface="Open Sans Light"/>
              <a:ea typeface="Open Sans Light"/>
              <a:cs typeface="Open Sans Light"/>
              <a:sym typeface="Open Sans Light"/>
            </a:endParaRPr>
          </a:p>
          <a:p>
            <a:pPr marL="457200" lvl="0" indent="-273050" algn="l" rtl="0">
              <a:spcBef>
                <a:spcPts val="1600"/>
              </a:spcBef>
              <a:spcAft>
                <a:spcPts val="0"/>
              </a:spcAft>
              <a:buClr>
                <a:srgbClr val="434343"/>
              </a:buClr>
              <a:buSzPts val="700"/>
              <a:buFont typeface="Open Sans Light"/>
              <a:buChar char="●"/>
            </a:pPr>
            <a:r>
              <a:rPr lang="en" sz="2100">
                <a:solidFill>
                  <a:srgbClr val="434343"/>
                </a:solidFill>
                <a:latin typeface="Open Sans Light"/>
                <a:ea typeface="Open Sans Light"/>
                <a:cs typeface="Open Sans Light"/>
                <a:sym typeface="Open Sans Light"/>
              </a:rPr>
              <a:t>the degree to which an intervention is </a:t>
            </a:r>
            <a:r>
              <a:rPr lang="en" sz="2100" b="1" u="sng">
                <a:solidFill>
                  <a:srgbClr val="434343"/>
                </a:solidFill>
              </a:rPr>
              <a:t>delivered as intended</a:t>
            </a:r>
            <a:endParaRPr sz="2100" b="1" u="sng">
              <a:solidFill>
                <a:srgbClr val="434343"/>
              </a:solidFill>
            </a:endParaRPr>
          </a:p>
          <a:p>
            <a:pPr marL="0" lvl="0" indent="0" algn="l" rtl="0">
              <a:spcBef>
                <a:spcPts val="1600"/>
              </a:spcBef>
              <a:spcAft>
                <a:spcPts val="0"/>
              </a:spcAft>
              <a:buNone/>
            </a:pPr>
            <a:endParaRPr sz="700" b="1" u="sng">
              <a:solidFill>
                <a:srgbClr val="434343"/>
              </a:solidFill>
            </a:endParaRPr>
          </a:p>
          <a:p>
            <a:pPr marL="457200" lvl="0" indent="-273050" algn="l" rtl="0">
              <a:lnSpc>
                <a:spcPct val="100000"/>
              </a:lnSpc>
              <a:spcBef>
                <a:spcPts val="1600"/>
              </a:spcBef>
              <a:spcAft>
                <a:spcPts val="0"/>
              </a:spcAft>
              <a:buClr>
                <a:srgbClr val="434343"/>
              </a:buClr>
              <a:buSzPts val="700"/>
              <a:buFont typeface="Open Sans Light"/>
              <a:buChar char="●"/>
            </a:pPr>
            <a:r>
              <a:rPr lang="en" sz="2100">
                <a:solidFill>
                  <a:srgbClr val="434343"/>
                </a:solidFill>
                <a:latin typeface="Open Sans Light"/>
                <a:ea typeface="Open Sans Light"/>
                <a:cs typeface="Open Sans Light"/>
                <a:sym typeface="Open Sans Light"/>
              </a:rPr>
              <a:t>Improves the odds for </a:t>
            </a:r>
            <a:r>
              <a:rPr lang="en" sz="2100" b="1" u="sng">
                <a:solidFill>
                  <a:srgbClr val="434343"/>
                </a:solidFill>
              </a:rPr>
              <a:t>improving student outcomes</a:t>
            </a:r>
            <a:endParaRPr sz="1500" b="1" u="sng">
              <a:solidFill>
                <a:srgbClr val="434343"/>
              </a:solidFill>
            </a:endParaRPr>
          </a:p>
        </p:txBody>
      </p:sp>
      <p:pic>
        <p:nvPicPr>
          <p:cNvPr id="261" name="Google Shape;261;p42"/>
          <p:cNvPicPr preferRelativeResize="0"/>
          <p:nvPr/>
        </p:nvPicPr>
        <p:blipFill>
          <a:blip r:embed="rId3">
            <a:alphaModFix/>
          </a:blip>
          <a:stretch>
            <a:fillRect/>
          </a:stretch>
        </p:blipFill>
        <p:spPr>
          <a:xfrm>
            <a:off x="5781925" y="1644050"/>
            <a:ext cx="3145499" cy="216286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Exiting Students from Interventions</a:t>
            </a:r>
            <a:endParaRPr/>
          </a:p>
        </p:txBody>
      </p:sp>
      <p:sp>
        <p:nvSpPr>
          <p:cNvPr id="267" name="Google Shape;267;p43"/>
          <p:cNvSpPr txBox="1">
            <a:spLocks noGrp="1"/>
          </p:cNvSpPr>
          <p:nvPr>
            <p:ph type="body" idx="1"/>
          </p:nvPr>
        </p:nvSpPr>
        <p:spPr>
          <a:xfrm>
            <a:off x="311700" y="1266325"/>
            <a:ext cx="8520600" cy="1254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Celebrate accomplishments</a:t>
            </a:r>
            <a:endParaRPr/>
          </a:p>
          <a:p>
            <a:pPr marL="457200" lvl="0" indent="-342900" algn="l" rtl="0">
              <a:spcBef>
                <a:spcPts val="0"/>
              </a:spcBef>
              <a:spcAft>
                <a:spcPts val="0"/>
              </a:spcAft>
              <a:buSzPts val="1800"/>
              <a:buChar char="-"/>
            </a:pPr>
            <a:r>
              <a:rPr lang="en"/>
              <a:t>Provide reminders that everyone needs help sometimes</a:t>
            </a:r>
            <a:endParaRPr/>
          </a:p>
          <a:p>
            <a:pPr marL="457200" lvl="0" indent="-342900" algn="l" rtl="0">
              <a:spcBef>
                <a:spcPts val="0"/>
              </a:spcBef>
              <a:spcAft>
                <a:spcPts val="0"/>
              </a:spcAft>
              <a:buSzPts val="1800"/>
              <a:buChar char="-"/>
            </a:pPr>
            <a:r>
              <a:rPr lang="en"/>
              <a:t>Do not ‘graduate’ in case they need assistance in the future</a:t>
            </a:r>
            <a:endParaRPr/>
          </a:p>
          <a:p>
            <a:pPr marL="0" lvl="0" indent="0" algn="l" rtl="0">
              <a:spcBef>
                <a:spcPts val="1600"/>
              </a:spcBef>
              <a:spcAft>
                <a:spcPts val="1600"/>
              </a:spcAft>
              <a:buNone/>
            </a:pPr>
            <a:endParaRPr/>
          </a:p>
        </p:txBody>
      </p:sp>
      <p:pic>
        <p:nvPicPr>
          <p:cNvPr id="268" name="Google Shape;268;p43"/>
          <p:cNvPicPr preferRelativeResize="0"/>
          <p:nvPr/>
        </p:nvPicPr>
        <p:blipFill>
          <a:blip r:embed="rId3">
            <a:alphaModFix/>
          </a:blip>
          <a:stretch>
            <a:fillRect/>
          </a:stretch>
        </p:blipFill>
        <p:spPr>
          <a:xfrm>
            <a:off x="1399300" y="2571750"/>
            <a:ext cx="5540139" cy="23174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 Check</a:t>
            </a:r>
            <a:endParaRPr/>
          </a:p>
        </p:txBody>
      </p:sp>
      <p:sp>
        <p:nvSpPr>
          <p:cNvPr id="274" name="Google Shape;274;p44"/>
          <p:cNvSpPr txBox="1">
            <a:spLocks noGrp="1"/>
          </p:cNvSpPr>
          <p:nvPr>
            <p:ph type="body" idx="1"/>
          </p:nvPr>
        </p:nvSpPr>
        <p:spPr>
          <a:xfrm>
            <a:off x="311700" y="1266325"/>
            <a:ext cx="8520600" cy="26118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sz="2400">
                <a:solidFill>
                  <a:srgbClr val="434343"/>
                </a:solidFill>
                <a:latin typeface="Abel"/>
                <a:ea typeface="Abel"/>
                <a:cs typeface="Abel"/>
                <a:sym typeface="Abel"/>
              </a:rPr>
              <a:t>Processes for:</a:t>
            </a:r>
            <a:endParaRPr sz="2400">
              <a:solidFill>
                <a:srgbClr val="434343"/>
              </a:solidFill>
              <a:latin typeface="Abel"/>
              <a:ea typeface="Abel"/>
              <a:cs typeface="Abel"/>
              <a:sym typeface="Abel"/>
            </a:endParaRPr>
          </a:p>
          <a:p>
            <a:pPr marL="457200" lvl="0" indent="-292100" algn="l" rtl="0">
              <a:lnSpc>
                <a:spcPct val="100000"/>
              </a:lnSpc>
              <a:spcBef>
                <a:spcPts val="600"/>
              </a:spcBef>
              <a:spcAft>
                <a:spcPts val="0"/>
              </a:spcAft>
              <a:buClr>
                <a:srgbClr val="434343"/>
              </a:buClr>
              <a:buSzPts val="1000"/>
              <a:buFont typeface="Abel"/>
              <a:buChar char="●"/>
            </a:pPr>
            <a:r>
              <a:rPr lang="en" sz="2400">
                <a:solidFill>
                  <a:srgbClr val="434343"/>
                </a:solidFill>
                <a:latin typeface="Abel"/>
                <a:ea typeface="Abel"/>
                <a:cs typeface="Abel"/>
                <a:sym typeface="Abel"/>
              </a:rPr>
              <a:t>Teaching staff about Targeted supports</a:t>
            </a:r>
            <a:endParaRPr sz="2400">
              <a:solidFill>
                <a:srgbClr val="434343"/>
              </a:solidFill>
              <a:latin typeface="Abel"/>
              <a:ea typeface="Abel"/>
              <a:cs typeface="Abel"/>
              <a:sym typeface="Abel"/>
            </a:endParaRPr>
          </a:p>
          <a:p>
            <a:pPr marL="457200" lvl="0" indent="-292100" algn="l" rtl="0">
              <a:lnSpc>
                <a:spcPct val="100000"/>
              </a:lnSpc>
              <a:spcBef>
                <a:spcPts val="0"/>
              </a:spcBef>
              <a:spcAft>
                <a:spcPts val="0"/>
              </a:spcAft>
              <a:buClr>
                <a:srgbClr val="434343"/>
              </a:buClr>
              <a:buSzPts val="1000"/>
              <a:buFont typeface="Abel"/>
              <a:buChar char="●"/>
            </a:pPr>
            <a:r>
              <a:rPr lang="en" sz="2400">
                <a:solidFill>
                  <a:srgbClr val="434343"/>
                </a:solidFill>
                <a:latin typeface="Abel"/>
                <a:ea typeface="Abel"/>
                <a:cs typeface="Abel"/>
                <a:sym typeface="Abel"/>
              </a:rPr>
              <a:t>Identification of students</a:t>
            </a:r>
            <a:endParaRPr sz="2400">
              <a:solidFill>
                <a:srgbClr val="434343"/>
              </a:solidFill>
              <a:latin typeface="Abel"/>
              <a:ea typeface="Abel"/>
              <a:cs typeface="Abel"/>
              <a:sym typeface="Abel"/>
            </a:endParaRPr>
          </a:p>
          <a:p>
            <a:pPr marL="457200" lvl="0" indent="-292100" algn="l" rtl="0">
              <a:lnSpc>
                <a:spcPct val="100000"/>
              </a:lnSpc>
              <a:spcBef>
                <a:spcPts val="0"/>
              </a:spcBef>
              <a:spcAft>
                <a:spcPts val="0"/>
              </a:spcAft>
              <a:buClr>
                <a:srgbClr val="434343"/>
              </a:buClr>
              <a:buSzPts val="1000"/>
              <a:buFont typeface="Abel"/>
              <a:buChar char="●"/>
            </a:pPr>
            <a:r>
              <a:rPr lang="en" sz="2400">
                <a:solidFill>
                  <a:srgbClr val="434343"/>
                </a:solidFill>
                <a:latin typeface="Abel"/>
                <a:ea typeface="Abel"/>
                <a:cs typeface="Abel"/>
                <a:sym typeface="Abel"/>
              </a:rPr>
              <a:t>Matching support to student needs</a:t>
            </a:r>
            <a:endParaRPr sz="2400">
              <a:solidFill>
                <a:srgbClr val="434343"/>
              </a:solidFill>
              <a:latin typeface="Abel"/>
              <a:ea typeface="Abel"/>
              <a:cs typeface="Abel"/>
              <a:sym typeface="Abel"/>
            </a:endParaRPr>
          </a:p>
          <a:p>
            <a:pPr marL="457200" lvl="0" indent="-292100" algn="l" rtl="0">
              <a:lnSpc>
                <a:spcPct val="100000"/>
              </a:lnSpc>
              <a:spcBef>
                <a:spcPts val="0"/>
              </a:spcBef>
              <a:spcAft>
                <a:spcPts val="0"/>
              </a:spcAft>
              <a:buClr>
                <a:srgbClr val="434343"/>
              </a:buClr>
              <a:buSzPts val="1000"/>
              <a:buFont typeface="Abel"/>
              <a:buChar char="●"/>
            </a:pPr>
            <a:r>
              <a:rPr lang="en" sz="2400">
                <a:solidFill>
                  <a:srgbClr val="434343"/>
                </a:solidFill>
                <a:latin typeface="Abel"/>
                <a:ea typeface="Abel"/>
                <a:cs typeface="Abel"/>
                <a:sym typeface="Abel"/>
              </a:rPr>
              <a:t>Progress monitoring</a:t>
            </a:r>
            <a:endParaRPr sz="2400">
              <a:solidFill>
                <a:srgbClr val="434343"/>
              </a:solidFill>
              <a:latin typeface="Abel"/>
              <a:ea typeface="Abel"/>
              <a:cs typeface="Abel"/>
              <a:sym typeface="Abel"/>
            </a:endParaRPr>
          </a:p>
          <a:p>
            <a:pPr marL="457200" lvl="0" indent="-292100" algn="l" rtl="0">
              <a:lnSpc>
                <a:spcPct val="100000"/>
              </a:lnSpc>
              <a:spcBef>
                <a:spcPts val="0"/>
              </a:spcBef>
              <a:spcAft>
                <a:spcPts val="0"/>
              </a:spcAft>
              <a:buClr>
                <a:srgbClr val="434343"/>
              </a:buClr>
              <a:buSzPts val="1000"/>
              <a:buFont typeface="Abel"/>
              <a:buChar char="●"/>
            </a:pPr>
            <a:r>
              <a:rPr lang="en" sz="2400">
                <a:solidFill>
                  <a:srgbClr val="434343"/>
                </a:solidFill>
                <a:latin typeface="Abel"/>
                <a:ea typeface="Abel"/>
                <a:cs typeface="Abel"/>
                <a:sym typeface="Abel"/>
              </a:rPr>
              <a:t>Exiting from a support</a:t>
            </a:r>
            <a:endParaRPr>
              <a:solidFill>
                <a:srgbClr val="434343"/>
              </a:solidFill>
            </a:endParaRPr>
          </a:p>
        </p:txBody>
      </p:sp>
      <p:pic>
        <p:nvPicPr>
          <p:cNvPr id="275" name="Google Shape;275;p44"/>
          <p:cNvPicPr preferRelativeResize="0"/>
          <p:nvPr/>
        </p:nvPicPr>
        <p:blipFill rotWithShape="1">
          <a:blip r:embed="rId3">
            <a:alphaModFix/>
          </a:blip>
          <a:srcRect t="29944" b="29628"/>
          <a:stretch/>
        </p:blipFill>
        <p:spPr>
          <a:xfrm>
            <a:off x="1347750" y="3786575"/>
            <a:ext cx="6161200" cy="1155225"/>
          </a:xfrm>
          <a:prstGeom prst="rect">
            <a:avLst/>
          </a:prstGeom>
          <a:noFill/>
          <a:ln>
            <a:noFill/>
          </a:ln>
        </p:spPr>
      </p:pic>
      <p:pic>
        <p:nvPicPr>
          <p:cNvPr id="276" name="Google Shape;276;p44"/>
          <p:cNvPicPr preferRelativeResize="0"/>
          <p:nvPr/>
        </p:nvPicPr>
        <p:blipFill>
          <a:blip r:embed="rId4">
            <a:alphaModFix/>
          </a:blip>
          <a:stretch>
            <a:fillRect/>
          </a:stretch>
        </p:blipFill>
        <p:spPr>
          <a:xfrm>
            <a:off x="7463094" y="445025"/>
            <a:ext cx="1005775" cy="12559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5"/>
          <p:cNvSpPr txBox="1">
            <a:spLocks noGrp="1"/>
          </p:cNvSpPr>
          <p:nvPr>
            <p:ph type="title"/>
          </p:nvPr>
        </p:nvSpPr>
        <p:spPr>
          <a:xfrm>
            <a:off x="2374600" y="1160150"/>
            <a:ext cx="3951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Personal Inquiry Check</a:t>
            </a:r>
            <a:endParaRPr/>
          </a:p>
        </p:txBody>
      </p:sp>
      <p:pic>
        <p:nvPicPr>
          <p:cNvPr id="282" name="Google Shape;282;p45"/>
          <p:cNvPicPr preferRelativeResize="0"/>
          <p:nvPr/>
        </p:nvPicPr>
        <p:blipFill>
          <a:blip r:embed="rId3">
            <a:alphaModFix/>
          </a:blip>
          <a:stretch>
            <a:fillRect/>
          </a:stretch>
        </p:blipFill>
        <p:spPr>
          <a:xfrm>
            <a:off x="974488" y="2354638"/>
            <a:ext cx="2390775" cy="2047875"/>
          </a:xfrm>
          <a:prstGeom prst="rect">
            <a:avLst/>
          </a:prstGeom>
          <a:noFill/>
          <a:ln>
            <a:noFill/>
          </a:ln>
        </p:spPr>
      </p:pic>
      <p:pic>
        <p:nvPicPr>
          <p:cNvPr id="283" name="Google Shape;283;p45"/>
          <p:cNvPicPr preferRelativeResize="0"/>
          <p:nvPr/>
        </p:nvPicPr>
        <p:blipFill>
          <a:blip r:embed="rId4">
            <a:alphaModFix/>
          </a:blip>
          <a:stretch>
            <a:fillRect/>
          </a:stretch>
        </p:blipFill>
        <p:spPr>
          <a:xfrm>
            <a:off x="4804300" y="2354650"/>
            <a:ext cx="2803200" cy="1927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Additional Resources</a:t>
            </a:r>
            <a:endParaRPr/>
          </a:p>
        </p:txBody>
      </p:sp>
      <p:sp>
        <p:nvSpPr>
          <p:cNvPr id="289" name="Google Shape;289;p4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VTPBIS Coaching Support</a:t>
            </a:r>
            <a:endParaRPr/>
          </a:p>
          <a:p>
            <a:pPr marL="0" lvl="0" indent="0" algn="l" rtl="0">
              <a:spcBef>
                <a:spcPts val="1600"/>
              </a:spcBef>
              <a:spcAft>
                <a:spcPts val="0"/>
              </a:spcAft>
              <a:buNone/>
            </a:pPr>
            <a:r>
              <a:rPr lang="en" u="sng">
                <a:solidFill>
                  <a:schemeClr val="hlink"/>
                </a:solidFill>
                <a:hlinkClick r:id="rId4"/>
              </a:rPr>
              <a:t>VTPBIS TA Support</a:t>
            </a:r>
            <a:endParaRPr/>
          </a:p>
          <a:p>
            <a:pPr marL="0" lvl="0" indent="0" algn="l" rtl="0">
              <a:spcBef>
                <a:spcPts val="1600"/>
              </a:spcBef>
              <a:spcAft>
                <a:spcPts val="0"/>
              </a:spcAft>
              <a:buNone/>
            </a:pPr>
            <a:r>
              <a:rPr lang="en" u="sng">
                <a:solidFill>
                  <a:schemeClr val="hlink"/>
                </a:solidFill>
                <a:hlinkClick r:id="rId5"/>
              </a:rPr>
              <a:t>Applying the Check-in/Check-out Intervention to Meet Different Needs in Different Environments</a:t>
            </a:r>
            <a:endParaRPr/>
          </a:p>
          <a:p>
            <a:pPr marL="0" lvl="0" indent="0" algn="l" rtl="0">
              <a:spcBef>
                <a:spcPts val="1600"/>
              </a:spcBef>
              <a:spcAft>
                <a:spcPts val="0"/>
              </a:spcAft>
              <a:buNone/>
            </a:pPr>
            <a:r>
              <a:rPr lang="en" u="sng">
                <a:solidFill>
                  <a:schemeClr val="hlink"/>
                </a:solidFill>
                <a:hlinkClick r:id="rId6"/>
              </a:rPr>
              <a:t>Research Based Interventions for Behavior</a:t>
            </a:r>
            <a:endParaRPr/>
          </a:p>
          <a:p>
            <a:pPr marL="0" lvl="0" indent="0" algn="l" rtl="0">
              <a:spcBef>
                <a:spcPts val="1600"/>
              </a:spcBef>
              <a:spcAft>
                <a:spcPts val="0"/>
              </a:spcAft>
              <a:buNone/>
            </a:pPr>
            <a:r>
              <a:rPr lang="en" u="sng">
                <a:solidFill>
                  <a:schemeClr val="hlink"/>
                </a:solidFill>
                <a:hlinkClick r:id="rId7"/>
              </a:rPr>
              <a:t>RTI Academic and Behavioral Evidence Based Interventions </a:t>
            </a:r>
            <a:endParaRPr/>
          </a:p>
          <a:p>
            <a:pPr marL="0" lvl="0" indent="0" algn="l" rtl="0">
              <a:spcBef>
                <a:spcPts val="1600"/>
              </a:spcBef>
              <a:spcAft>
                <a:spcPts val="160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7"/>
          <p:cNvPicPr preferRelativeResize="0"/>
          <p:nvPr/>
        </p:nvPicPr>
        <p:blipFill>
          <a:blip r:embed="rId3">
            <a:alphaModFix/>
          </a:blip>
          <a:stretch>
            <a:fillRect/>
          </a:stretch>
        </p:blipFill>
        <p:spPr>
          <a:xfrm>
            <a:off x="940900" y="728613"/>
            <a:ext cx="7360284" cy="36862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Objectives</a:t>
            </a:r>
            <a:endParaRPr/>
          </a:p>
        </p:txBody>
      </p:sp>
      <p:sp>
        <p:nvSpPr>
          <p:cNvPr id="87" name="Google Shape;87;p1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87350" algn="l" rtl="0">
              <a:lnSpc>
                <a:spcPct val="100000"/>
              </a:lnSpc>
              <a:spcBef>
                <a:spcPts val="600"/>
              </a:spcBef>
              <a:spcAft>
                <a:spcPts val="0"/>
              </a:spcAft>
              <a:buClr>
                <a:srgbClr val="000000"/>
              </a:buClr>
              <a:buSzPts val="2500"/>
              <a:buFont typeface="Open Sans"/>
              <a:buChar char="●"/>
            </a:pPr>
            <a:r>
              <a:rPr lang="en" sz="2500">
                <a:solidFill>
                  <a:srgbClr val="000000"/>
                </a:solidFill>
              </a:rPr>
              <a:t>Consider readiness for targeted interventions</a:t>
            </a:r>
            <a:endParaRPr sz="2500">
              <a:solidFill>
                <a:srgbClr val="000000"/>
              </a:solidFill>
            </a:endParaRPr>
          </a:p>
          <a:p>
            <a:pPr marL="457200" lvl="0" indent="-387350" algn="l" rtl="0">
              <a:lnSpc>
                <a:spcPct val="100000"/>
              </a:lnSpc>
              <a:spcBef>
                <a:spcPts val="0"/>
              </a:spcBef>
              <a:spcAft>
                <a:spcPts val="0"/>
              </a:spcAft>
              <a:buClr>
                <a:srgbClr val="000000"/>
              </a:buClr>
              <a:buSzPts val="2500"/>
              <a:buFont typeface="Open Sans"/>
              <a:buChar char="●"/>
            </a:pPr>
            <a:r>
              <a:rPr lang="en" sz="2500">
                <a:solidFill>
                  <a:srgbClr val="000000"/>
                </a:solidFill>
              </a:rPr>
              <a:t>Define and Identify appropriate targeted interventions</a:t>
            </a:r>
            <a:endParaRPr sz="2500">
              <a:solidFill>
                <a:srgbClr val="000000"/>
              </a:solidFill>
            </a:endParaRPr>
          </a:p>
          <a:p>
            <a:pPr marL="457200" lvl="0" indent="-387350" algn="l" rtl="0">
              <a:lnSpc>
                <a:spcPct val="100000"/>
              </a:lnSpc>
              <a:spcBef>
                <a:spcPts val="0"/>
              </a:spcBef>
              <a:spcAft>
                <a:spcPts val="0"/>
              </a:spcAft>
              <a:buClr>
                <a:srgbClr val="000000"/>
              </a:buClr>
              <a:buSzPts val="2500"/>
              <a:buFont typeface="Abel"/>
              <a:buChar char="●"/>
            </a:pPr>
            <a:r>
              <a:rPr lang="en" sz="2500">
                <a:solidFill>
                  <a:srgbClr val="000000"/>
                </a:solidFill>
              </a:rPr>
              <a:t>Consider Current Inventory of Tier II Supports</a:t>
            </a:r>
            <a:endParaRPr sz="2500">
              <a:solidFill>
                <a:srgbClr val="000000"/>
              </a:solidFill>
            </a:endParaRPr>
          </a:p>
          <a:p>
            <a:pPr marL="457200" lvl="0" indent="-387350" algn="l" rtl="0">
              <a:lnSpc>
                <a:spcPct val="100000"/>
              </a:lnSpc>
              <a:spcBef>
                <a:spcPts val="0"/>
              </a:spcBef>
              <a:spcAft>
                <a:spcPts val="0"/>
              </a:spcAft>
              <a:buClr>
                <a:srgbClr val="000000"/>
              </a:buClr>
              <a:buSzPts val="2500"/>
              <a:buFont typeface="Open Sans"/>
              <a:buChar char="●"/>
            </a:pPr>
            <a:r>
              <a:rPr lang="en" sz="2500">
                <a:solidFill>
                  <a:srgbClr val="000000"/>
                </a:solidFill>
              </a:rPr>
              <a:t>Match student needs with targeted interventions</a:t>
            </a:r>
            <a:endParaRPr sz="2500">
              <a:solidFill>
                <a:srgbClr val="000000"/>
              </a:solidFill>
            </a:endParaRPr>
          </a:p>
          <a:p>
            <a:pPr marL="457200" lvl="0" indent="-387350" algn="l" rtl="0">
              <a:lnSpc>
                <a:spcPct val="100000"/>
              </a:lnSpc>
              <a:spcBef>
                <a:spcPts val="0"/>
              </a:spcBef>
              <a:spcAft>
                <a:spcPts val="0"/>
              </a:spcAft>
              <a:buClr>
                <a:srgbClr val="000000"/>
              </a:buClr>
              <a:buSzPts val="2500"/>
              <a:buFont typeface="Open Sans"/>
              <a:buChar char="●"/>
            </a:pPr>
            <a:r>
              <a:rPr lang="en" sz="2500">
                <a:solidFill>
                  <a:srgbClr val="000000"/>
                </a:solidFill>
              </a:rPr>
              <a:t>Data and progress monitoring</a:t>
            </a:r>
            <a:endParaRPr sz="2500">
              <a:solidFill>
                <a:srgbClr val="000000"/>
              </a:solidFill>
            </a:endParaRPr>
          </a:p>
          <a:p>
            <a:pPr marL="457200" lvl="0" indent="-387350" algn="l" rtl="0">
              <a:lnSpc>
                <a:spcPct val="100000"/>
              </a:lnSpc>
              <a:spcBef>
                <a:spcPts val="0"/>
              </a:spcBef>
              <a:spcAft>
                <a:spcPts val="0"/>
              </a:spcAft>
              <a:buClr>
                <a:srgbClr val="000000"/>
              </a:buClr>
              <a:buSzPts val="2500"/>
              <a:buFont typeface="Open Sans"/>
              <a:buChar char="●"/>
            </a:pPr>
            <a:r>
              <a:rPr lang="en" sz="2500">
                <a:solidFill>
                  <a:srgbClr val="000000"/>
                </a:solidFill>
              </a:rPr>
              <a:t>Support implementation fidelity</a:t>
            </a:r>
            <a:endParaRPr sz="2500">
              <a:solidFill>
                <a:srgbClr val="000000"/>
              </a:solidFill>
            </a:endParaRPr>
          </a:p>
          <a:p>
            <a:pPr marL="457200" lvl="0" indent="-387350" algn="l" rtl="0">
              <a:lnSpc>
                <a:spcPct val="100000"/>
              </a:lnSpc>
              <a:spcBef>
                <a:spcPts val="0"/>
              </a:spcBef>
              <a:spcAft>
                <a:spcPts val="0"/>
              </a:spcAft>
              <a:buClr>
                <a:srgbClr val="000000"/>
              </a:buClr>
              <a:buSzPts val="2500"/>
              <a:buFont typeface="Open Sans"/>
              <a:buChar char="●"/>
            </a:pPr>
            <a:r>
              <a:rPr lang="en" sz="2500">
                <a:solidFill>
                  <a:srgbClr val="000000"/>
                </a:solidFill>
              </a:rPr>
              <a:t>Targeted interventions for remote learning</a:t>
            </a:r>
            <a:endParaRPr sz="2500">
              <a:solidFill>
                <a:srgbClr val="000000"/>
              </a:solidFill>
            </a:endParaRPr>
          </a:p>
          <a:p>
            <a:pPr marL="457200" lvl="0" indent="0" algn="l" rtl="0">
              <a:lnSpc>
                <a:spcPct val="100000"/>
              </a:lnSpc>
              <a:spcBef>
                <a:spcPts val="600"/>
              </a:spcBef>
              <a:spcAft>
                <a:spcPts val="0"/>
              </a:spcAft>
              <a:buNone/>
            </a:pPr>
            <a:endParaRPr sz="2500">
              <a:solidFill>
                <a:srgbClr val="000000"/>
              </a:solidFill>
            </a:endParaRPr>
          </a:p>
          <a:p>
            <a:pPr marL="0" lvl="0" indent="0" algn="l" rtl="0">
              <a:spcBef>
                <a:spcPts val="0"/>
              </a:spcBef>
              <a:spcAft>
                <a:spcPts val="1600"/>
              </a:spcAft>
              <a:buNone/>
            </a:pPr>
            <a:endParaRPr sz="1900">
              <a:solidFill>
                <a:srgbClr val="000000"/>
              </a:solidFill>
            </a:endParaRPr>
          </a:p>
        </p:txBody>
      </p:sp>
      <p:pic>
        <p:nvPicPr>
          <p:cNvPr id="88" name="Google Shape;88;p16"/>
          <p:cNvPicPr preferRelativeResize="0"/>
          <p:nvPr/>
        </p:nvPicPr>
        <p:blipFill>
          <a:blip r:embed="rId3">
            <a:alphaModFix/>
          </a:blip>
          <a:stretch>
            <a:fillRect/>
          </a:stretch>
        </p:blipFill>
        <p:spPr>
          <a:xfrm>
            <a:off x="6440475" y="149413"/>
            <a:ext cx="2164375" cy="1298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Norms and Community Agreements</a:t>
            </a:r>
            <a:endParaRPr/>
          </a:p>
        </p:txBody>
      </p:sp>
      <p:sp>
        <p:nvSpPr>
          <p:cNvPr id="94" name="Google Shape;94;p1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Be fully present</a:t>
            </a:r>
            <a:endParaRPr/>
          </a:p>
          <a:p>
            <a:pPr marL="457200" lvl="0" indent="-342900" algn="l" rtl="0">
              <a:spcBef>
                <a:spcPts val="0"/>
              </a:spcBef>
              <a:spcAft>
                <a:spcPts val="0"/>
              </a:spcAft>
              <a:buSzPts val="1800"/>
              <a:buChar char="●"/>
            </a:pPr>
            <a:r>
              <a:rPr lang="en"/>
              <a:t>Be mindful of other learners</a:t>
            </a:r>
            <a:endParaRPr/>
          </a:p>
          <a:p>
            <a:pPr marL="457200" lvl="0" indent="-342900" algn="l" rtl="0">
              <a:spcBef>
                <a:spcPts val="0"/>
              </a:spcBef>
              <a:spcAft>
                <a:spcPts val="0"/>
              </a:spcAft>
              <a:buSzPts val="1800"/>
              <a:buChar char="●"/>
            </a:pPr>
            <a:r>
              <a:rPr lang="en"/>
              <a:t>Be engaged and take risks</a:t>
            </a:r>
            <a:endParaRPr/>
          </a:p>
          <a:p>
            <a:pPr marL="457200" lvl="0" indent="-342900" algn="l" rtl="0">
              <a:spcBef>
                <a:spcPts val="0"/>
              </a:spcBef>
              <a:spcAft>
                <a:spcPts val="0"/>
              </a:spcAft>
              <a:buSzPts val="1800"/>
              <a:buChar char="●"/>
            </a:pPr>
            <a:r>
              <a:rPr lang="en"/>
              <a:t>Take care of yourself</a:t>
            </a:r>
            <a:endParaRPr/>
          </a:p>
          <a:p>
            <a:pPr marL="0" lvl="0" indent="0" algn="l" rtl="0">
              <a:spcBef>
                <a:spcPts val="1600"/>
              </a:spcBef>
              <a:spcAft>
                <a:spcPts val="0"/>
              </a:spcAft>
              <a:buNone/>
            </a:pPr>
            <a:endParaRPr/>
          </a:p>
          <a:p>
            <a:pPr marL="0" lvl="0" indent="0" algn="l" rtl="0">
              <a:spcBef>
                <a:spcPts val="1600"/>
              </a:spcBef>
              <a:spcAft>
                <a:spcPts val="0"/>
              </a:spcAft>
              <a:buNone/>
            </a:pPr>
            <a:r>
              <a:rPr lang="en"/>
              <a:t>What do I need from the group?</a:t>
            </a:r>
            <a:endParaRPr/>
          </a:p>
          <a:p>
            <a:pPr marL="0" lvl="0" indent="0" algn="l" rtl="0">
              <a:spcBef>
                <a:spcPts val="1600"/>
              </a:spcBef>
              <a:spcAft>
                <a:spcPts val="1600"/>
              </a:spcAft>
              <a:buNone/>
            </a:pPr>
            <a:r>
              <a:rPr lang="en"/>
              <a:t>What does the group need from me?</a:t>
            </a:r>
            <a:endParaRPr/>
          </a:p>
        </p:txBody>
      </p:sp>
      <p:pic>
        <p:nvPicPr>
          <p:cNvPr id="95" name="Google Shape;95;p17"/>
          <p:cNvPicPr preferRelativeResize="0"/>
          <p:nvPr/>
        </p:nvPicPr>
        <p:blipFill>
          <a:blip r:embed="rId3">
            <a:alphaModFix/>
          </a:blip>
          <a:stretch>
            <a:fillRect/>
          </a:stretch>
        </p:blipFill>
        <p:spPr>
          <a:xfrm>
            <a:off x="5398700" y="1216350"/>
            <a:ext cx="2857500" cy="2857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18"/>
          <p:cNvPicPr preferRelativeResize="0"/>
          <p:nvPr/>
        </p:nvPicPr>
        <p:blipFill>
          <a:blip r:embed="rId3">
            <a:alphaModFix/>
          </a:blip>
          <a:stretch>
            <a:fillRect/>
          </a:stretch>
        </p:blipFill>
        <p:spPr>
          <a:xfrm>
            <a:off x="962700" y="0"/>
            <a:ext cx="6949676" cy="5088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9"/>
          <p:cNvPicPr preferRelativeResize="0"/>
          <p:nvPr/>
        </p:nvPicPr>
        <p:blipFill>
          <a:blip r:embed="rId3">
            <a:alphaModFix/>
          </a:blip>
          <a:stretch>
            <a:fillRect/>
          </a:stretch>
        </p:blipFill>
        <p:spPr>
          <a:xfrm>
            <a:off x="1124250" y="79050"/>
            <a:ext cx="6451600"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a Targeted or Tier II Intervention?</a:t>
            </a:r>
            <a:endParaRPr/>
          </a:p>
        </p:txBody>
      </p:sp>
      <p:sp>
        <p:nvSpPr>
          <p:cNvPr id="111" name="Google Shape;111;p2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600"/>
              </a:spcBef>
              <a:spcAft>
                <a:spcPts val="0"/>
              </a:spcAft>
              <a:buClr>
                <a:srgbClr val="434343"/>
              </a:buClr>
              <a:buSzPts val="2000"/>
              <a:buChar char="●"/>
            </a:pPr>
            <a:r>
              <a:rPr lang="en" sz="2000">
                <a:solidFill>
                  <a:srgbClr val="434343"/>
                </a:solidFill>
              </a:rPr>
              <a:t>Address function of behavior</a:t>
            </a:r>
            <a:endParaRPr sz="2000">
              <a:solidFill>
                <a:srgbClr val="434343"/>
              </a:solidFill>
            </a:endParaRPr>
          </a:p>
          <a:p>
            <a:pPr marL="457200" lvl="0" indent="-355600" algn="l" rtl="0">
              <a:lnSpc>
                <a:spcPct val="100000"/>
              </a:lnSpc>
              <a:spcBef>
                <a:spcPts val="0"/>
              </a:spcBef>
              <a:spcAft>
                <a:spcPts val="0"/>
              </a:spcAft>
              <a:buClr>
                <a:srgbClr val="434343"/>
              </a:buClr>
              <a:buSzPts val="2000"/>
              <a:buChar char="●"/>
            </a:pPr>
            <a:r>
              <a:rPr lang="en" sz="2000">
                <a:solidFill>
                  <a:srgbClr val="434343"/>
                </a:solidFill>
              </a:rPr>
              <a:t>Continuously available</a:t>
            </a:r>
            <a:endParaRPr sz="2000">
              <a:solidFill>
                <a:srgbClr val="434343"/>
              </a:solidFill>
            </a:endParaRPr>
          </a:p>
          <a:p>
            <a:pPr marL="457200" lvl="0" indent="-355600" algn="l" rtl="0">
              <a:lnSpc>
                <a:spcPct val="100000"/>
              </a:lnSpc>
              <a:spcBef>
                <a:spcPts val="0"/>
              </a:spcBef>
              <a:spcAft>
                <a:spcPts val="0"/>
              </a:spcAft>
              <a:buClr>
                <a:srgbClr val="434343"/>
              </a:buClr>
              <a:buSzPts val="2000"/>
              <a:buChar char="●"/>
            </a:pPr>
            <a:r>
              <a:rPr lang="en" sz="2000">
                <a:solidFill>
                  <a:srgbClr val="434343"/>
                </a:solidFill>
              </a:rPr>
              <a:t>Quickly and easily accessed</a:t>
            </a:r>
            <a:endParaRPr sz="2000">
              <a:solidFill>
                <a:srgbClr val="434343"/>
              </a:solidFill>
            </a:endParaRPr>
          </a:p>
          <a:p>
            <a:pPr marL="457200" lvl="0" indent="-355600" algn="l" rtl="0">
              <a:lnSpc>
                <a:spcPct val="100000"/>
              </a:lnSpc>
              <a:spcBef>
                <a:spcPts val="0"/>
              </a:spcBef>
              <a:spcAft>
                <a:spcPts val="0"/>
              </a:spcAft>
              <a:buClr>
                <a:srgbClr val="434343"/>
              </a:buClr>
              <a:buSzPts val="2000"/>
              <a:buChar char="●"/>
            </a:pPr>
            <a:r>
              <a:rPr lang="en" sz="2000">
                <a:solidFill>
                  <a:srgbClr val="434343"/>
                </a:solidFill>
              </a:rPr>
              <a:t>Consistent with school-wide expectations</a:t>
            </a:r>
            <a:endParaRPr sz="2000">
              <a:solidFill>
                <a:srgbClr val="434343"/>
              </a:solidFill>
            </a:endParaRPr>
          </a:p>
          <a:p>
            <a:pPr marL="457200" lvl="0" indent="-355600" algn="l" rtl="0">
              <a:lnSpc>
                <a:spcPct val="100000"/>
              </a:lnSpc>
              <a:spcBef>
                <a:spcPts val="0"/>
              </a:spcBef>
              <a:spcAft>
                <a:spcPts val="0"/>
              </a:spcAft>
              <a:buClr>
                <a:srgbClr val="434343"/>
              </a:buClr>
              <a:buSzPts val="2000"/>
              <a:buChar char="●"/>
            </a:pPr>
            <a:r>
              <a:rPr lang="en" sz="2000">
                <a:solidFill>
                  <a:srgbClr val="434343"/>
                </a:solidFill>
              </a:rPr>
              <a:t>Require minimal extra effort by teachers</a:t>
            </a:r>
            <a:endParaRPr sz="2000">
              <a:solidFill>
                <a:srgbClr val="434343"/>
              </a:solidFill>
            </a:endParaRPr>
          </a:p>
          <a:p>
            <a:pPr marL="457200" lvl="0" indent="-355600" algn="l" rtl="0">
              <a:lnSpc>
                <a:spcPct val="100000"/>
              </a:lnSpc>
              <a:spcBef>
                <a:spcPts val="0"/>
              </a:spcBef>
              <a:spcAft>
                <a:spcPts val="0"/>
              </a:spcAft>
              <a:buClr>
                <a:srgbClr val="434343"/>
              </a:buClr>
              <a:buSzPts val="2000"/>
              <a:buChar char="●"/>
            </a:pPr>
            <a:r>
              <a:rPr lang="en" sz="2000">
                <a:solidFill>
                  <a:srgbClr val="434343"/>
                </a:solidFill>
              </a:rPr>
              <a:t>Identify and work toward goals</a:t>
            </a:r>
            <a:endParaRPr sz="2000">
              <a:solidFill>
                <a:srgbClr val="434343"/>
              </a:solidFill>
            </a:endParaRPr>
          </a:p>
          <a:p>
            <a:pPr marL="457200" lvl="0" indent="-355600" algn="l" rtl="0">
              <a:lnSpc>
                <a:spcPct val="100000"/>
              </a:lnSpc>
              <a:spcBef>
                <a:spcPts val="0"/>
              </a:spcBef>
              <a:spcAft>
                <a:spcPts val="0"/>
              </a:spcAft>
              <a:buClr>
                <a:srgbClr val="434343"/>
              </a:buClr>
              <a:buSzPts val="2000"/>
              <a:buChar char="●"/>
            </a:pPr>
            <a:r>
              <a:rPr lang="en" sz="2000">
                <a:solidFill>
                  <a:srgbClr val="434343"/>
                </a:solidFill>
              </a:rPr>
              <a:t>Monitor progress </a:t>
            </a:r>
            <a:endParaRPr sz="2000">
              <a:solidFill>
                <a:srgbClr val="434343"/>
              </a:solidFill>
            </a:endParaRPr>
          </a:p>
          <a:p>
            <a:pPr marL="457200" lvl="0" indent="-355600" algn="l" rtl="0">
              <a:lnSpc>
                <a:spcPct val="100000"/>
              </a:lnSpc>
              <a:spcBef>
                <a:spcPts val="0"/>
              </a:spcBef>
              <a:spcAft>
                <a:spcPts val="0"/>
              </a:spcAft>
              <a:buClr>
                <a:srgbClr val="434343"/>
              </a:buClr>
              <a:buSzPts val="2000"/>
              <a:buChar char="●"/>
            </a:pPr>
            <a:r>
              <a:rPr lang="en" sz="2000">
                <a:solidFill>
                  <a:srgbClr val="434343"/>
                </a:solidFill>
              </a:rPr>
              <a:t>Include student voice</a:t>
            </a:r>
            <a:endParaRPr sz="2000">
              <a:solidFill>
                <a:srgbClr val="434343"/>
              </a:solidFill>
            </a:endParaRPr>
          </a:p>
          <a:p>
            <a:pPr marL="457200" lvl="0" indent="-355600" algn="l" rtl="0">
              <a:lnSpc>
                <a:spcPct val="100000"/>
              </a:lnSpc>
              <a:spcBef>
                <a:spcPts val="0"/>
              </a:spcBef>
              <a:spcAft>
                <a:spcPts val="0"/>
              </a:spcAft>
              <a:buClr>
                <a:srgbClr val="434343"/>
              </a:buClr>
              <a:buSzPts val="2000"/>
              <a:buChar char="●"/>
            </a:pPr>
            <a:r>
              <a:rPr lang="en" sz="2000">
                <a:solidFill>
                  <a:srgbClr val="434343"/>
                </a:solidFill>
              </a:rPr>
              <a:t>Use school resources creatively</a:t>
            </a:r>
            <a:endParaRPr sz="2000">
              <a:solidFill>
                <a:srgbClr val="434343"/>
              </a:solidFill>
            </a:endParaRPr>
          </a:p>
          <a:p>
            <a:pPr marL="457200" lvl="0" indent="-355600" algn="l" rtl="0">
              <a:lnSpc>
                <a:spcPct val="100000"/>
              </a:lnSpc>
              <a:spcBef>
                <a:spcPts val="0"/>
              </a:spcBef>
              <a:spcAft>
                <a:spcPts val="0"/>
              </a:spcAft>
              <a:buClr>
                <a:srgbClr val="434343"/>
              </a:buClr>
              <a:buSzPts val="2000"/>
              <a:buChar char="●"/>
            </a:pPr>
            <a:r>
              <a:rPr lang="en" sz="2000">
                <a:solidFill>
                  <a:srgbClr val="434343"/>
                </a:solidFill>
              </a:rPr>
              <a:t>Implemented with fidelity</a:t>
            </a:r>
            <a:endParaRPr sz="2000">
              <a:solidFill>
                <a:srgbClr val="434343"/>
              </a:solidFill>
            </a:endParaRPr>
          </a:p>
          <a:p>
            <a:pPr marL="0" lvl="0" indent="0" algn="l" rtl="0">
              <a:spcBef>
                <a:spcPts val="0"/>
              </a:spcBef>
              <a:spcAft>
                <a:spcPts val="1600"/>
              </a:spcAft>
              <a:buNone/>
            </a:pPr>
            <a:endParaRPr sz="2200">
              <a:solidFill>
                <a:srgbClr val="434343"/>
              </a:solidFill>
            </a:endParaRPr>
          </a:p>
        </p:txBody>
      </p:sp>
      <p:pic>
        <p:nvPicPr>
          <p:cNvPr id="112" name="Google Shape;112;p20"/>
          <p:cNvPicPr preferRelativeResize="0"/>
          <p:nvPr/>
        </p:nvPicPr>
        <p:blipFill>
          <a:blip r:embed="rId3">
            <a:alphaModFix/>
          </a:blip>
          <a:stretch>
            <a:fillRect/>
          </a:stretch>
        </p:blipFill>
        <p:spPr>
          <a:xfrm>
            <a:off x="6028250" y="1721188"/>
            <a:ext cx="3115750" cy="2392975"/>
          </a:xfrm>
          <a:prstGeom prst="rect">
            <a:avLst/>
          </a:prstGeom>
          <a:noFill/>
          <a:ln>
            <a:noFill/>
          </a:ln>
        </p:spPr>
      </p:pic>
      <p:pic>
        <p:nvPicPr>
          <p:cNvPr id="113" name="Google Shape;113;p20"/>
          <p:cNvPicPr preferRelativeResize="0"/>
          <p:nvPr/>
        </p:nvPicPr>
        <p:blipFill>
          <a:blip r:embed="rId4">
            <a:alphaModFix/>
          </a:blip>
          <a:stretch>
            <a:fillRect/>
          </a:stretch>
        </p:blipFill>
        <p:spPr>
          <a:xfrm>
            <a:off x="4635225" y="898536"/>
            <a:ext cx="3621125" cy="1673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Is Your School Ready?</a:t>
            </a:r>
            <a:endParaRPr/>
          </a:p>
        </p:txBody>
      </p:sp>
      <p:sp>
        <p:nvSpPr>
          <p:cNvPr id="119" name="Google Shape;119;p2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50">
                <a:solidFill>
                  <a:srgbClr val="6D6D6D"/>
                </a:solidFill>
                <a:highlight>
                  <a:srgbClr val="FFFFFF"/>
                </a:highlight>
              </a:rPr>
              <a:t>Implementation at the Targeted Level </a:t>
            </a:r>
            <a:endParaRPr sz="2450">
              <a:solidFill>
                <a:srgbClr val="6D6D6D"/>
              </a:solidFill>
              <a:highlight>
                <a:srgbClr val="FFFFFF"/>
              </a:highlight>
            </a:endParaRPr>
          </a:p>
          <a:p>
            <a:pPr marL="0" lvl="0" indent="0" algn="ctr" rtl="0">
              <a:spcBef>
                <a:spcPts val="1600"/>
              </a:spcBef>
              <a:spcAft>
                <a:spcPts val="0"/>
              </a:spcAft>
              <a:buNone/>
            </a:pPr>
            <a:r>
              <a:rPr lang="en" sz="2450">
                <a:solidFill>
                  <a:srgbClr val="6D6D6D"/>
                </a:solidFill>
                <a:highlight>
                  <a:srgbClr val="FFFFFF"/>
                </a:highlight>
              </a:rPr>
              <a:t>is likely to be more effective and efficient </a:t>
            </a:r>
            <a:endParaRPr sz="2450">
              <a:solidFill>
                <a:srgbClr val="6D6D6D"/>
              </a:solidFill>
              <a:highlight>
                <a:srgbClr val="FFFFFF"/>
              </a:highlight>
            </a:endParaRPr>
          </a:p>
          <a:p>
            <a:pPr marL="0" lvl="0" indent="0" algn="ctr" rtl="0">
              <a:spcBef>
                <a:spcPts val="1600"/>
              </a:spcBef>
              <a:spcAft>
                <a:spcPts val="0"/>
              </a:spcAft>
              <a:buNone/>
            </a:pPr>
            <a:r>
              <a:rPr lang="en" sz="2450">
                <a:solidFill>
                  <a:srgbClr val="6D6D6D"/>
                </a:solidFill>
                <a:highlight>
                  <a:srgbClr val="FFFFFF"/>
                </a:highlight>
              </a:rPr>
              <a:t>if Universal Systems are implemented </a:t>
            </a:r>
            <a:endParaRPr sz="2450">
              <a:solidFill>
                <a:srgbClr val="6D6D6D"/>
              </a:solidFill>
              <a:highlight>
                <a:srgbClr val="FFFFFF"/>
              </a:highlight>
            </a:endParaRPr>
          </a:p>
          <a:p>
            <a:pPr marL="0" lvl="0" indent="0" algn="ctr" rtl="0">
              <a:spcBef>
                <a:spcPts val="1600"/>
              </a:spcBef>
              <a:spcAft>
                <a:spcPts val="0"/>
              </a:spcAft>
              <a:buNone/>
            </a:pPr>
            <a:r>
              <a:rPr lang="en" sz="2450">
                <a:solidFill>
                  <a:srgbClr val="6D6D6D"/>
                </a:solidFill>
                <a:highlight>
                  <a:srgbClr val="FFFFFF"/>
                </a:highlight>
              </a:rPr>
              <a:t>with high fidelity </a:t>
            </a:r>
            <a:endParaRPr sz="2450">
              <a:solidFill>
                <a:srgbClr val="6D6D6D"/>
              </a:solidFill>
              <a:highlight>
                <a:srgbClr val="FFFFFF"/>
              </a:highlight>
            </a:endParaRPr>
          </a:p>
          <a:p>
            <a:pPr marL="0" lvl="0" indent="0" algn="ctr" rtl="0">
              <a:spcBef>
                <a:spcPts val="1600"/>
              </a:spcBef>
              <a:spcAft>
                <a:spcPts val="0"/>
              </a:spcAft>
              <a:buNone/>
            </a:pPr>
            <a:r>
              <a:rPr lang="en" sz="2450">
                <a:solidFill>
                  <a:srgbClr val="6D6D6D"/>
                </a:solidFill>
                <a:highlight>
                  <a:srgbClr val="FFFFFF"/>
                </a:highlight>
              </a:rPr>
              <a:t>(at least 70% on Tier I of the TFI). </a:t>
            </a:r>
            <a:endParaRPr sz="1150">
              <a:solidFill>
                <a:srgbClr val="6D6D6D"/>
              </a:solidFill>
              <a:highlight>
                <a:srgbClr val="FFFFFF"/>
              </a:highlight>
              <a:latin typeface="Arial"/>
              <a:ea typeface="Arial"/>
              <a:cs typeface="Arial"/>
              <a:sym typeface="Arial"/>
            </a:endParaRPr>
          </a:p>
          <a:p>
            <a:pPr marL="0" lvl="0" indent="0" algn="r" rtl="0">
              <a:spcBef>
                <a:spcPts val="1600"/>
              </a:spcBef>
              <a:spcAft>
                <a:spcPts val="1600"/>
              </a:spcAft>
              <a:buNone/>
            </a:pPr>
            <a:r>
              <a:rPr lang="en" sz="1150">
                <a:solidFill>
                  <a:srgbClr val="6D6D6D"/>
                </a:solidFill>
                <a:highlight>
                  <a:srgbClr val="FFFFFF"/>
                </a:highlight>
                <a:latin typeface="Arial"/>
                <a:ea typeface="Arial"/>
                <a:cs typeface="Arial"/>
                <a:sym typeface="Arial"/>
              </a:rPr>
              <a:t>www.pbis.org</a:t>
            </a:r>
            <a:endParaRPr sz="1600"/>
          </a:p>
        </p:txBody>
      </p:sp>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3032</Words>
  <Application>Microsoft Macintosh PowerPoint</Application>
  <PresentationFormat>On-screen Show (16:9)</PresentationFormat>
  <Paragraphs>418</Paragraphs>
  <Slides>35</Slides>
  <Notes>35</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PT Sans Narrow</vt:lpstr>
      <vt:lpstr>Arial</vt:lpstr>
      <vt:lpstr>Open Sans</vt:lpstr>
      <vt:lpstr>Open Sans Light</vt:lpstr>
      <vt:lpstr>Abel</vt:lpstr>
      <vt:lpstr>Didact Gothic</vt:lpstr>
      <vt:lpstr>Bree Serif</vt:lpstr>
      <vt:lpstr>Tropic</vt:lpstr>
      <vt:lpstr>Expanding Your Inventory of Tier II Supports</vt:lpstr>
      <vt:lpstr>Personal Inquiry</vt:lpstr>
      <vt:lpstr>What Targeted Interventions are Currently Implemented in Your School?</vt:lpstr>
      <vt:lpstr>Objectives</vt:lpstr>
      <vt:lpstr>Norms and Community Agreements</vt:lpstr>
      <vt:lpstr>PowerPoint Presentation</vt:lpstr>
      <vt:lpstr>PowerPoint Presentation</vt:lpstr>
      <vt:lpstr>What is a Targeted or Tier II Intervention?</vt:lpstr>
      <vt:lpstr>Is Your School Ready?</vt:lpstr>
      <vt:lpstr>Assessing Your Capacity</vt:lpstr>
      <vt:lpstr>PowerPoint Presentation</vt:lpstr>
      <vt:lpstr>Personal Inquiry Check</vt:lpstr>
      <vt:lpstr>Systems: Inventory of Targeted Supports</vt:lpstr>
      <vt:lpstr>Examples of Tier II Interventions</vt:lpstr>
      <vt:lpstr>PowerPoint Presentation</vt:lpstr>
      <vt:lpstr>PowerPoint Presentation</vt:lpstr>
      <vt:lpstr>PowerPoint Presentation</vt:lpstr>
      <vt:lpstr>PowerPoint Presentation</vt:lpstr>
      <vt:lpstr>Student Planning: Who Could Benefit</vt:lpstr>
      <vt:lpstr>Student Identification</vt:lpstr>
      <vt:lpstr>Tracking Indicators of Risk</vt:lpstr>
      <vt:lpstr>Example - Jimmy Dean</vt:lpstr>
      <vt:lpstr>Choosing Appropriate Interventions</vt:lpstr>
      <vt:lpstr>PowerPoint Presentation</vt:lpstr>
      <vt:lpstr>Criteria for Targeted Interventions</vt:lpstr>
      <vt:lpstr>Criteria for Inventory of Supports</vt:lpstr>
      <vt:lpstr>PowerPoint Presentation</vt:lpstr>
      <vt:lpstr>Intervention Success</vt:lpstr>
      <vt:lpstr>What could your team focus on for improvement?</vt:lpstr>
      <vt:lpstr>Fidelity</vt:lpstr>
      <vt:lpstr>Exiting Students from Interventions</vt:lpstr>
      <vt:lpstr>System Check</vt:lpstr>
      <vt:lpstr>Personal Inquiry Check</vt:lpstr>
      <vt:lpstr>Additional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Expanding Your Inventory of Tier II Supports</dc:title>
  <cp:lastModifiedBy>Kristin Beswick</cp:lastModifiedBy>
  <cp:revision>1</cp:revision>
  <dcterms:modified xsi:type="dcterms:W3CDTF">2020-10-07T17:04:40Z</dcterms:modified>
</cp:coreProperties>
</file>