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4"/>
  </p:notesMasterIdLst>
  <p:handoutMasterIdLst>
    <p:handoutMasterId r:id="rId45"/>
  </p:handoutMasterIdLst>
  <p:sldIdLst>
    <p:sldId id="578" r:id="rId2"/>
    <p:sldId id="3489" r:id="rId3"/>
    <p:sldId id="573" r:id="rId4"/>
    <p:sldId id="258" r:id="rId5"/>
    <p:sldId id="260" r:id="rId6"/>
    <p:sldId id="261" r:id="rId7"/>
    <p:sldId id="290" r:id="rId8"/>
    <p:sldId id="299" r:id="rId9"/>
    <p:sldId id="576" r:id="rId10"/>
    <p:sldId id="583" r:id="rId11"/>
    <p:sldId id="269" r:id="rId12"/>
    <p:sldId id="297" r:id="rId13"/>
    <p:sldId id="291" r:id="rId14"/>
    <p:sldId id="577" r:id="rId15"/>
    <p:sldId id="263" r:id="rId16"/>
    <p:sldId id="579" r:id="rId17"/>
    <p:sldId id="265" r:id="rId18"/>
    <p:sldId id="266" r:id="rId19"/>
    <p:sldId id="580" r:id="rId20"/>
    <p:sldId id="268" r:id="rId21"/>
    <p:sldId id="270" r:id="rId22"/>
    <p:sldId id="271" r:id="rId23"/>
    <p:sldId id="3488" r:id="rId24"/>
    <p:sldId id="273" r:id="rId25"/>
    <p:sldId id="274" r:id="rId26"/>
    <p:sldId id="275" r:id="rId27"/>
    <p:sldId id="276" r:id="rId28"/>
    <p:sldId id="278" r:id="rId29"/>
    <p:sldId id="3487" r:id="rId30"/>
    <p:sldId id="301" r:id="rId31"/>
    <p:sldId id="3486" r:id="rId32"/>
    <p:sldId id="295" r:id="rId33"/>
    <p:sldId id="584" r:id="rId34"/>
    <p:sldId id="280" r:id="rId35"/>
    <p:sldId id="282" r:id="rId36"/>
    <p:sldId id="582" r:id="rId37"/>
    <p:sldId id="298" r:id="rId38"/>
    <p:sldId id="284" r:id="rId39"/>
    <p:sldId id="285" r:id="rId40"/>
    <p:sldId id="307" r:id="rId41"/>
    <p:sldId id="311" r:id="rId42"/>
    <p:sldId id="312" r:id="rId43"/>
  </p:sldIdLst>
  <p:sldSz cx="9144000" cy="5143500" type="screen16x9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D5D24A-C013-4BC3-959E-6E91B50B2098}">
  <a:tblStyle styleId="{A8D5D24A-C013-4BC3-959E-6E91B50B2098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rgbClr val="EEF3F7"/>
          </a:solidFill>
        </a:fill>
      </a:tcStyle>
    </a:band1H>
    <a:band1V>
      <a:tcStyle>
        <a:tcBdr/>
        <a:fill>
          <a:solidFill>
            <a:srgbClr val="EEF3F7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lt1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61" autoAdjust="0"/>
    <p:restoredTop sz="72113" autoAdjust="0"/>
  </p:normalViewPr>
  <p:slideViewPr>
    <p:cSldViewPr snapToGrid="0">
      <p:cViewPr varScale="1">
        <p:scale>
          <a:sx n="90" d="100"/>
          <a:sy n="90" d="100"/>
        </p:scale>
        <p:origin x="900" y="102"/>
      </p:cViewPr>
      <p:guideLst/>
    </p:cSldViewPr>
  </p:slideViewPr>
  <p:outlineViewPr>
    <p:cViewPr>
      <p:scale>
        <a:sx n="33" d="100"/>
        <a:sy n="33" d="100"/>
      </p:scale>
      <p:origin x="0" y="-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54"/>
    </p:cViewPr>
  </p:sorterViewPr>
  <p:notesViewPr>
    <p:cSldViewPr snapToGrid="0">
      <p:cViewPr varScale="1">
        <p:scale>
          <a:sx n="69" d="100"/>
          <a:sy n="69" d="100"/>
        </p:scale>
        <p:origin x="316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A7E0CB-B87A-41EB-8F45-04F15387AB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48" cy="470356"/>
          </a:xfrm>
          <a:prstGeom prst="rect">
            <a:avLst/>
          </a:prstGeom>
        </p:spPr>
        <p:txBody>
          <a:bodyPr vert="horz" lIns="89136" tIns="44568" rIns="89136" bIns="445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78B68D-0C78-442E-8856-5600902620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886" y="0"/>
            <a:ext cx="3078048" cy="470356"/>
          </a:xfrm>
          <a:prstGeom prst="rect">
            <a:avLst/>
          </a:prstGeom>
        </p:spPr>
        <p:txBody>
          <a:bodyPr vert="horz" lIns="89136" tIns="44568" rIns="89136" bIns="44568" rtlCol="0"/>
          <a:lstStyle>
            <a:lvl1pPr algn="r">
              <a:defRPr sz="1200"/>
            </a:lvl1pPr>
          </a:lstStyle>
          <a:p>
            <a:fld id="{63B8F37A-4073-4535-BD88-6F224578CA62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56156-529E-40FC-9710-7999C7FAF1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120"/>
            <a:ext cx="3078048" cy="470355"/>
          </a:xfrm>
          <a:prstGeom prst="rect">
            <a:avLst/>
          </a:prstGeom>
        </p:spPr>
        <p:txBody>
          <a:bodyPr vert="horz" lIns="89136" tIns="44568" rIns="89136" bIns="445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7155F-5D97-4690-A52A-EAEA9E9C80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886" y="8918120"/>
            <a:ext cx="3078048" cy="470355"/>
          </a:xfrm>
          <a:prstGeom prst="rect">
            <a:avLst/>
          </a:prstGeom>
        </p:spPr>
        <p:txBody>
          <a:bodyPr vert="horz" lIns="89136" tIns="44568" rIns="89136" bIns="44568" rtlCol="0" anchor="b"/>
          <a:lstStyle>
            <a:lvl1pPr algn="r">
              <a:defRPr sz="1200"/>
            </a:lvl1pPr>
          </a:lstStyle>
          <a:p>
            <a:fld id="{59A81ADA-0BE6-4858-A257-ABEA1AF20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5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048" cy="470356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567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9135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703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8271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39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7407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1975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65428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22886" y="0"/>
            <a:ext cx="3078048" cy="470356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567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9135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703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8271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39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7407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1975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65428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10556" y="4459836"/>
            <a:ext cx="5681363" cy="4225433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916568"/>
            <a:ext cx="3078048" cy="470356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567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9135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703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8271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39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7407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1975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65428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22886" y="8916568"/>
            <a:ext cx="3078048" cy="470356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‹#›</a:t>
            </a:fld>
            <a:endParaRPr lang="en-US" sz="12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1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53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8"/>
          </a:xfrm>
          <a:prstGeom prst="rect">
            <a:avLst/>
          </a:prstGeom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4022886" y="8916568"/>
            <a:ext cx="3077914" cy="470245"/>
          </a:xfrm>
          <a:prstGeom prst="rect">
            <a:avLst/>
          </a:prstGeom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12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11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13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95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Objective, measurable and observable</a:t>
            </a:r>
          </a:p>
          <a:p>
            <a:endParaRPr lang="en-US" dirty="0"/>
          </a:p>
          <a:p>
            <a:r>
              <a:rPr lang="en-US" dirty="0"/>
              <a:t>Emphasize that understanding of function is a working hypothesis—data collection is ongoing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14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70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10556" y="4459836"/>
            <a:ext cx="5681363" cy="4225433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dirty="0"/>
              <a:t>Define these terms clearly</a:t>
            </a:r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Objective, measurable and observable</a:t>
            </a:r>
          </a:p>
          <a:p>
            <a:endParaRPr lang="en-US" dirty="0"/>
          </a:p>
          <a:p>
            <a:r>
              <a:rPr lang="en-US" dirty="0"/>
              <a:t>Emphasize that understanding of function is a working hypothesis—data collection is ongoing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16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74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710556" y="4459836"/>
            <a:ext cx="5681363" cy="4225433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10556" y="4459836"/>
            <a:ext cx="5681363" cy="4225433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Objective, measurable and observable</a:t>
            </a:r>
          </a:p>
          <a:p>
            <a:endParaRPr lang="en-US" dirty="0"/>
          </a:p>
          <a:p>
            <a:r>
              <a:rPr lang="en-US" dirty="0"/>
              <a:t>Emphasize that understanding of function is a working hypothesis—data collection is ongoing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ALSO CONSIDER: Adult behavior can be tracked/considered in this format too! (Probably not time for that discussion in this webinar).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19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57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710556" y="4459836"/>
            <a:ext cx="5681363" cy="4225433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DB3789FA-62A6-4B47-9152-45F1979517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7925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67E0B60C-4686-914C-B712-48973F4171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Emphasis is that you have identified that you have a need.  How did you identify it?  Is it climate, behavioral challenges, both?  Why do you want to explore an evidence based practice?</a:t>
            </a: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BC51B08B-FBB9-EA4C-8CEB-5B99F591C2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24228" indent="-278549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14196" indent="-222839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59875" indent="-222839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05554" indent="-222839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51232" indent="-222839" defTabSz="445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6911" indent="-222839" defTabSz="445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42589" indent="-222839" defTabSz="445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88268" indent="-222839" defTabSz="445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1254501-B2A9-084C-A5D2-FA65FAF83EAA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80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8"/>
          </a:xfrm>
          <a:prstGeom prst="rect">
            <a:avLst/>
          </a:prstGeom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4022886" y="8916568"/>
            <a:ext cx="3077914" cy="470245"/>
          </a:xfrm>
          <a:prstGeom prst="rect">
            <a:avLst/>
          </a:prstGeom>
        </p:spPr>
        <p:txBody>
          <a:bodyPr lIns="94214" tIns="47107" rIns="94214" bIns="47107" anchor="b" anchorCtr="0">
            <a:noAutofit/>
          </a:bodyPr>
          <a:lstStyle/>
          <a:p>
            <a:fld id="{00000000-1234-1234-1234-123412341234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887810" y="4247167"/>
            <a:ext cx="4882951" cy="402363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887810" y="4247167"/>
            <a:ext cx="4882951" cy="402363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58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9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4022887" y="8916568"/>
            <a:ext cx="3077913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9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4022887" y="8916568"/>
            <a:ext cx="3077913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9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316" name="Shape 316"/>
          <p:cNvSpPr txBox="1">
            <a:spLocks noGrp="1"/>
          </p:cNvSpPr>
          <p:nvPr>
            <p:ph type="sldNum" idx="12"/>
          </p:nvPr>
        </p:nvSpPr>
        <p:spPr>
          <a:xfrm>
            <a:off x="4022887" y="8916568"/>
            <a:ext cx="3077913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9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4022887" y="8916568"/>
            <a:ext cx="3077913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9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4022887" y="8916568"/>
            <a:ext cx="3077913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9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4022887" y="8916568"/>
            <a:ext cx="3077913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410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30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98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9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4022887" y="8916568"/>
            <a:ext cx="3077913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31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569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32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206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*Tootling!*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33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601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/>
        </p:nvSpPr>
        <p:spPr>
          <a:xfrm>
            <a:off x="4023092" y="8917422"/>
            <a:ext cx="3077739" cy="469422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ct val="25000"/>
              </a:pPr>
              <a:t>34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711200"/>
            <a:ext cx="6232525" cy="350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946995" y="4459525"/>
            <a:ext cx="5208480" cy="4224813"/>
          </a:xfrm>
          <a:prstGeom prst="rect">
            <a:avLst/>
          </a:prstGeom>
          <a:noFill/>
          <a:ln>
            <a:noFill/>
          </a:ln>
        </p:spPr>
        <p:txBody>
          <a:bodyPr lIns="93240" tIns="45791" rIns="93240" bIns="4579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/>
        </p:nvSpPr>
        <p:spPr>
          <a:xfrm>
            <a:off x="4023092" y="8917423"/>
            <a:ext cx="3077621" cy="469364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ct val="25000"/>
              </a:pPr>
              <a:t>35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711200"/>
            <a:ext cx="6232525" cy="350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946995" y="4459525"/>
            <a:ext cx="5208598" cy="4224870"/>
          </a:xfrm>
          <a:prstGeom prst="rect">
            <a:avLst/>
          </a:prstGeom>
          <a:noFill/>
          <a:ln>
            <a:noFill/>
          </a:ln>
        </p:spPr>
        <p:txBody>
          <a:bodyPr lIns="93240" tIns="45791" rIns="93240" bIns="4579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dirty="0"/>
              <a:t>Other pieces to consider: remediating lagging math skills that might be increasing desire to escape/avoid</a:t>
            </a:r>
          </a:p>
          <a:p>
            <a:pPr>
              <a:spcBef>
                <a:spcPts val="0"/>
              </a:spcBef>
              <a:buSzPct val="25000"/>
            </a:pPr>
            <a:endParaRPr lang="en-US" dirty="0"/>
          </a:p>
          <a:p>
            <a:pPr>
              <a:spcBef>
                <a:spcPts val="0"/>
              </a:spcBef>
              <a:buSzPct val="25000"/>
            </a:pPr>
            <a:r>
              <a:rPr lang="en-US" dirty="0"/>
              <a:t>Pathway so far primarily focuses on behavior and consequence, but antecedents next…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4023092" y="8917422"/>
            <a:ext cx="3077739" cy="469422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ct val="25000"/>
              </a:pPr>
              <a:t>36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711200"/>
            <a:ext cx="6232525" cy="350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46995" y="4459525"/>
            <a:ext cx="5208480" cy="4224813"/>
          </a:xfrm>
          <a:prstGeom prst="rect">
            <a:avLst/>
          </a:prstGeom>
          <a:noFill/>
          <a:ln>
            <a:noFill/>
          </a:ln>
        </p:spPr>
        <p:txBody>
          <a:bodyPr lIns="93240" tIns="45791" rIns="93240" bIns="4579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dirty="0"/>
              <a:t>Discuss some possible considerations with Sarah Case Study re: antecedent interventions</a:t>
            </a:r>
          </a:p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4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37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178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8"/>
          </a:xfrm>
          <a:prstGeom prst="rect">
            <a:avLst/>
          </a:prstGeom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38" name="Shape 438"/>
          <p:cNvSpPr txBox="1">
            <a:spLocks noGrp="1"/>
          </p:cNvSpPr>
          <p:nvPr>
            <p:ph type="sldNum" idx="12"/>
          </p:nvPr>
        </p:nvSpPr>
        <p:spPr>
          <a:xfrm>
            <a:off x="4022886" y="8916568"/>
            <a:ext cx="3077914" cy="470245"/>
          </a:xfrm>
          <a:prstGeom prst="rect">
            <a:avLst/>
          </a:prstGeom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8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dirty="0"/>
              <a:t>Ask some people to share their plans</a:t>
            </a:r>
          </a:p>
        </p:txBody>
      </p:sp>
      <p:sp>
        <p:nvSpPr>
          <p:cNvPr id="446" name="Shape 446"/>
          <p:cNvSpPr txBox="1">
            <a:spLocks noGrp="1"/>
          </p:cNvSpPr>
          <p:nvPr>
            <p:ph type="sldNum" idx="12"/>
          </p:nvPr>
        </p:nvSpPr>
        <p:spPr>
          <a:xfrm>
            <a:off x="4022886" y="8916568"/>
            <a:ext cx="3077914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710556" y="4459836"/>
            <a:ext cx="5681363" cy="4225433"/>
          </a:xfrm>
          <a:prstGeom prst="rect">
            <a:avLst/>
          </a:prstGeom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6395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9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  <a:p>
            <a:pPr>
              <a:spcBef>
                <a:spcPts val="0"/>
              </a:spcBef>
              <a:buSzPct val="25000"/>
            </a:pPr>
            <a:endParaRPr dirty="0"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4022887" y="8916568"/>
            <a:ext cx="3077913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Shape 528"/>
          <p:cNvSpPr>
            <a:spLocks noGrp="1"/>
          </p:cNvSpPr>
          <p:nvPr>
            <p:ph type="body" idx="1"/>
          </p:nvPr>
        </p:nvSpPr>
        <p:spPr>
          <a:xfrm>
            <a:off x="665857" y="4318575"/>
            <a:ext cx="5326856" cy="40903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9121" tIns="89121" rIns="89121" bIns="89121"/>
          <a:lstStyle/>
          <a:p>
            <a:pPr>
              <a:spcBef>
                <a:spcPct val="0"/>
              </a:spcBef>
            </a:pPr>
            <a:endParaRPr lang="en-US" altLang="en-US">
              <a:latin typeface="Arial" charset="0"/>
              <a:ea typeface="ＭＳ Ｐゴシック" charset="-128"/>
            </a:endParaRPr>
          </a:p>
        </p:txBody>
      </p:sp>
      <p:sp>
        <p:nvSpPr>
          <p:cNvPr id="210946" name="Shape 52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98450" y="681038"/>
            <a:ext cx="6061075" cy="34099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36700415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9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4022887" y="8916568"/>
            <a:ext cx="3077913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 defTabSz="891357">
              <a:buClr>
                <a:srgbClr val="000000"/>
              </a:buClr>
              <a:buSzPct val="25000"/>
              <a:defRPr/>
            </a:pPr>
            <a:fld id="{00000000-1234-1234-1234-123412341234}" type="slidenum">
              <a:rPr lang="en-US"/>
              <a:pPr defTabSz="891357">
                <a:buClr>
                  <a:srgbClr val="000000"/>
                </a:buClr>
                <a:buSzPct val="25000"/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45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710556" y="4459836"/>
            <a:ext cx="5681363" cy="4225433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4022886" y="8916568"/>
            <a:ext cx="3078048" cy="470356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chemeClr val="dk1"/>
                </a:buClr>
                <a:buSzPct val="25000"/>
              </a:p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*Emphasize ‘ongoing nature’ of FBT (vs. a formalized one-time process)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7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30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4023092" y="8917422"/>
            <a:ext cx="3077739" cy="469422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ct val="25000"/>
              </a:pPr>
              <a:t>8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711200"/>
            <a:ext cx="6232525" cy="350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46995" y="4459525"/>
            <a:ext cx="5208480" cy="4224813"/>
          </a:xfrm>
          <a:prstGeom prst="rect">
            <a:avLst/>
          </a:prstGeom>
          <a:noFill/>
          <a:ln>
            <a:noFill/>
          </a:ln>
        </p:spPr>
        <p:txBody>
          <a:bodyPr lIns="93240" tIns="45791" rIns="93240" bIns="4579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dirty="0"/>
              <a:t>Function can be determined once a pattern is established. </a:t>
            </a:r>
          </a:p>
        </p:txBody>
      </p:sp>
    </p:spTree>
    <p:extLst>
      <p:ext uri="{BB962C8B-B14F-4D97-AF65-F5344CB8AC3E}">
        <p14:creationId xmlns:p14="http://schemas.microsoft.com/office/powerpoint/2010/main" val="4261799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9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4022887" y="8916568"/>
            <a:ext cx="3077913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8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4023092" y="8917422"/>
            <a:ext cx="3077739" cy="469422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ct val="25000"/>
              </a:pPr>
              <a:t>10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711200"/>
            <a:ext cx="6232525" cy="350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46995" y="4459525"/>
            <a:ext cx="5208480" cy="4224813"/>
          </a:xfrm>
          <a:prstGeom prst="rect">
            <a:avLst/>
          </a:prstGeom>
          <a:noFill/>
          <a:ln>
            <a:noFill/>
          </a:ln>
        </p:spPr>
        <p:txBody>
          <a:bodyPr lIns="93240" tIns="45791" rIns="93240" bIns="4579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dirty="0"/>
              <a:t>Discuss ‘opportunities for intervention’—describe stop light analogy</a:t>
            </a:r>
          </a:p>
          <a:p>
            <a:pPr>
              <a:spcBef>
                <a:spcPts val="0"/>
              </a:spcBef>
              <a:buSzPct val="25000"/>
            </a:pPr>
            <a:endParaRPr lang="en-US" dirty="0"/>
          </a:p>
          <a:p>
            <a:pPr>
              <a:spcBef>
                <a:spcPts val="0"/>
              </a:spcBef>
              <a:buSzPct val="25000"/>
            </a:pPr>
            <a:r>
              <a:rPr lang="en-US" dirty="0"/>
              <a:t>Effects of environmental control—describe sledding hill analogy</a:t>
            </a:r>
          </a:p>
          <a:p>
            <a:pPr>
              <a:spcBef>
                <a:spcPts val="0"/>
              </a:spcBef>
              <a:buSzPct val="25000"/>
            </a:pPr>
            <a:endParaRPr lang="en-US" dirty="0"/>
          </a:p>
          <a:p>
            <a:pPr>
              <a:spcBef>
                <a:spcPts val="0"/>
              </a:spcBef>
              <a:buSzPct val="25000"/>
            </a:pPr>
            <a:r>
              <a:rPr lang="en-US" dirty="0"/>
              <a:t>Leads to a more thorough understanding of function</a:t>
            </a:r>
          </a:p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7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52400" y="1028754"/>
            <a:ext cx="6019798" cy="14454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54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52400" y="2628900"/>
            <a:ext cx="6934199" cy="13144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4495800" y="-552450"/>
            <a:ext cx="6629400" cy="5714998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0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2743199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0826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66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44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365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413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921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4289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5400000">
            <a:off x="5457824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0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3"/>
            <a:ext cx="4400550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0826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66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44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365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413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921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4289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-76200" y="209550"/>
            <a:ext cx="7696198" cy="838198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4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0826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66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44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365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413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921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4289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0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0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7048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3365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158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79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41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2857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095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603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1114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7048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3365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158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79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41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2857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095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603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1114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hape 47"/>
          <p:cNvCxnSpPr/>
          <p:nvPr/>
        </p:nvCxnSpPr>
        <p:spPr>
          <a:xfrm>
            <a:off x="731837" y="3449242"/>
            <a:ext cx="7848599" cy="119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722312" y="1771650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8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22312" y="3470148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hape 54"/>
          <p:cNvCxnSpPr/>
          <p:nvPr/>
        </p:nvCxnSpPr>
        <p:spPr>
          <a:xfrm rot="5400000">
            <a:off x="2807115" y="3034109"/>
            <a:ext cx="3531393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0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18" cy="4798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18" cy="29634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7397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19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203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111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203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18" cy="4798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18" cy="29634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7397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19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203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111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203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hape 64"/>
          <p:cNvCxnSpPr/>
          <p:nvPr/>
        </p:nvCxnSpPr>
        <p:spPr>
          <a:xfrm rot="5400000">
            <a:off x="683815" y="2685256"/>
            <a:ext cx="4183855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5" cy="9464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24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4998" cy="418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5525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1003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8000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619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107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63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71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660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609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57200" y="1597970"/>
            <a:ext cx="2139695" cy="3182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78" cy="9486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24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2858608" y="628650"/>
            <a:ext cx="5904388" cy="4125341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5" cy="3182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65495"/>
            <a:ext cx="9144000" cy="1714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0826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66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44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365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413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921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4289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0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PBiSVermont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vtpbis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terimbrooks@gmail.com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367306-3E98-4E4F-B10D-112E72AF1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72" y="65836"/>
            <a:ext cx="4714255" cy="314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5E6765-2546-F141-A48C-7D09A74BDC8C}"/>
              </a:ext>
            </a:extLst>
          </p:cNvPr>
          <p:cNvSpPr txBox="1"/>
          <p:nvPr/>
        </p:nvSpPr>
        <p:spPr>
          <a:xfrm>
            <a:off x="3197280" y="3188197"/>
            <a:ext cx="2719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November 3,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74B337-691C-E04F-BE41-B7D6708AC99A}"/>
              </a:ext>
            </a:extLst>
          </p:cNvPr>
          <p:cNvSpPr txBox="1"/>
          <p:nvPr/>
        </p:nvSpPr>
        <p:spPr>
          <a:xfrm>
            <a:off x="260498" y="3785002"/>
            <a:ext cx="86230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Intro to Function-Based Thinking (FBT)</a:t>
            </a:r>
          </a:p>
          <a:p>
            <a:pPr algn="ctr"/>
            <a:endParaRPr lang="en-US" sz="1800" u="sng" dirty="0"/>
          </a:p>
          <a:p>
            <a:pPr algn="ctr"/>
            <a:r>
              <a:rPr lang="en-US" sz="1800" dirty="0"/>
              <a:t>Presented by: Jeremy Tretiak MA, BCBA, VT-LBA</a:t>
            </a:r>
          </a:p>
          <a:p>
            <a:r>
              <a:rPr lang="en-US" sz="1800" dirty="0"/>
              <a:t>                     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82F780-09B1-46AF-A3F3-DAC7865D0292}"/>
              </a:ext>
            </a:extLst>
          </p:cNvPr>
          <p:cNvSpPr txBox="1"/>
          <p:nvPr/>
        </p:nvSpPr>
        <p:spPr>
          <a:xfrm>
            <a:off x="2286000" y="241919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2BD4B9-7DFF-4865-A1E9-3AD70673A6FD}"/>
              </a:ext>
            </a:extLst>
          </p:cNvPr>
          <p:cNvSpPr txBox="1"/>
          <p:nvPr/>
        </p:nvSpPr>
        <p:spPr>
          <a:xfrm>
            <a:off x="2286000" y="241919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318A88-67D8-44AF-A0B6-34F49395FE1F}"/>
              </a:ext>
            </a:extLst>
          </p:cNvPr>
          <p:cNvSpPr txBox="1"/>
          <p:nvPr/>
        </p:nvSpPr>
        <p:spPr>
          <a:xfrm>
            <a:off x="2286000" y="241919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3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56702" y="247650"/>
            <a:ext cx="7981507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u="none" dirty="0">
                <a:latin typeface="Calibri" charset="0"/>
                <a:ea typeface="Calibri" charset="0"/>
                <a:cs typeface="Calibri" charset="0"/>
              </a:rPr>
              <a:t>How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About</a:t>
            </a: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</a:t>
            </a:r>
            <a:r>
              <a:rPr lang="en-US" b="0" i="0" u="sng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Antecedents</a:t>
            </a:r>
            <a:r>
              <a:rPr lang="en-US" u="sng">
                <a:latin typeface="Calibri" charset="0"/>
                <a:ea typeface="Calibri" charset="0"/>
                <a:cs typeface="Calibri" charset="0"/>
              </a:rPr>
              <a:t>?</a:t>
            </a:r>
            <a:endParaRPr lang="en-US" b="0" i="0" u="none" strike="noStrike" cap="none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grpSp>
        <p:nvGrpSpPr>
          <p:cNvPr id="139" name="Shape 139"/>
          <p:cNvGrpSpPr/>
          <p:nvPr/>
        </p:nvGrpSpPr>
        <p:grpSpPr>
          <a:xfrm>
            <a:off x="2627935" y="2414513"/>
            <a:ext cx="1524000" cy="904875"/>
            <a:chOff x="1981200" y="2324100"/>
            <a:chExt cx="1524000" cy="904875"/>
          </a:xfrm>
        </p:grpSpPr>
        <p:sp>
          <p:nvSpPr>
            <p:cNvPr id="140" name="Shape 140"/>
            <p:cNvSpPr/>
            <p:nvPr/>
          </p:nvSpPr>
          <p:spPr>
            <a:xfrm>
              <a:off x="2057400" y="2324100"/>
              <a:ext cx="1430338" cy="904875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1200" y="2512352"/>
              <a:ext cx="1524000" cy="70532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</p:grpSp>
      <p:cxnSp>
        <p:nvCxnSpPr>
          <p:cNvPr id="142" name="Shape 142"/>
          <p:cNvCxnSpPr>
            <a:stCxn id="143" idx="3"/>
          </p:cNvCxnSpPr>
          <p:nvPr/>
        </p:nvCxnSpPr>
        <p:spPr>
          <a:xfrm>
            <a:off x="2271869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144" name="Shape 144"/>
          <p:cNvGrpSpPr/>
          <p:nvPr/>
        </p:nvGrpSpPr>
        <p:grpSpPr>
          <a:xfrm>
            <a:off x="4580322" y="2414575"/>
            <a:ext cx="1430400" cy="918761"/>
            <a:chOff x="3934587" y="2338675"/>
            <a:chExt cx="1430400" cy="918761"/>
          </a:xfrm>
        </p:grpSpPr>
        <p:sp>
          <p:nvSpPr>
            <p:cNvPr id="145" name="Shape 145"/>
            <p:cNvSpPr/>
            <p:nvPr/>
          </p:nvSpPr>
          <p:spPr>
            <a:xfrm>
              <a:off x="3955237" y="2552115"/>
              <a:ext cx="1368425" cy="70532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3934587" y="23386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grpSp>
        <p:nvGrpSpPr>
          <p:cNvPr id="147" name="Shape 147"/>
          <p:cNvGrpSpPr/>
          <p:nvPr/>
        </p:nvGrpSpPr>
        <p:grpSpPr>
          <a:xfrm>
            <a:off x="6336772" y="2414538"/>
            <a:ext cx="1676400" cy="953052"/>
            <a:chOff x="5562600" y="3541775"/>
            <a:chExt cx="1676400" cy="953052"/>
          </a:xfrm>
        </p:grpSpPr>
        <p:sp>
          <p:nvSpPr>
            <p:cNvPr id="148" name="Shape 148"/>
            <p:cNvSpPr/>
            <p:nvPr/>
          </p:nvSpPr>
          <p:spPr>
            <a:xfrm>
              <a:off x="5562600" y="3789527"/>
              <a:ext cx="1676400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5685600" y="35417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sp>
        <p:nvSpPr>
          <p:cNvPr id="153" name="Shape 153"/>
          <p:cNvSpPr/>
          <p:nvPr/>
        </p:nvSpPr>
        <p:spPr>
          <a:xfrm>
            <a:off x="894838" y="2390724"/>
            <a:ext cx="1368300" cy="9144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Setting Events/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Conditions</a:t>
            </a:r>
          </a:p>
        </p:txBody>
      </p:sp>
      <p:sp>
        <p:nvSpPr>
          <p:cNvPr id="143" name="Shape 143"/>
          <p:cNvSpPr/>
          <p:nvPr/>
        </p:nvSpPr>
        <p:spPr>
          <a:xfrm>
            <a:off x="841469" y="2414550"/>
            <a:ext cx="1430400" cy="904800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cxnSp>
        <p:nvCxnSpPr>
          <p:cNvPr id="155" name="Shape 155"/>
          <p:cNvCxnSpPr/>
          <p:nvPr/>
        </p:nvCxnSpPr>
        <p:spPr>
          <a:xfrm>
            <a:off x="5989469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56" name="Shape 156"/>
          <p:cNvCxnSpPr/>
          <p:nvPr/>
        </p:nvCxnSpPr>
        <p:spPr>
          <a:xfrm>
            <a:off x="4151935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2" name="Shape 141">
            <a:extLst>
              <a:ext uri="{FF2B5EF4-FFF2-40B4-BE49-F238E27FC236}">
                <a16:creationId xmlns:a16="http://schemas.microsoft.com/office/drawing/2014/main" id="{4805A590-3E65-4EB6-85A0-4D0800562D51}"/>
              </a:ext>
            </a:extLst>
          </p:cNvPr>
          <p:cNvSpPr/>
          <p:nvPr/>
        </p:nvSpPr>
        <p:spPr>
          <a:xfrm>
            <a:off x="2486069" y="1521991"/>
            <a:ext cx="460823" cy="403628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1</a:t>
            </a:r>
            <a:endParaRPr lang="en-US" sz="1800" b="1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25" name="Shape 141">
            <a:extLst>
              <a:ext uri="{FF2B5EF4-FFF2-40B4-BE49-F238E27FC236}">
                <a16:creationId xmlns:a16="http://schemas.microsoft.com/office/drawing/2014/main" id="{3B6428A2-6A44-4F56-97B9-2694FDDC183C}"/>
              </a:ext>
            </a:extLst>
          </p:cNvPr>
          <p:cNvSpPr/>
          <p:nvPr/>
        </p:nvSpPr>
        <p:spPr>
          <a:xfrm>
            <a:off x="3896432" y="1520866"/>
            <a:ext cx="460823" cy="403628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2</a:t>
            </a:r>
          </a:p>
        </p:txBody>
      </p:sp>
      <p:sp>
        <p:nvSpPr>
          <p:cNvPr id="28" name="Shape 141">
            <a:extLst>
              <a:ext uri="{FF2B5EF4-FFF2-40B4-BE49-F238E27FC236}">
                <a16:creationId xmlns:a16="http://schemas.microsoft.com/office/drawing/2014/main" id="{C00F7ABF-465D-4929-94AD-C36BBC692EF7}"/>
              </a:ext>
            </a:extLst>
          </p:cNvPr>
          <p:cNvSpPr/>
          <p:nvPr/>
        </p:nvSpPr>
        <p:spPr>
          <a:xfrm>
            <a:off x="6245572" y="1488847"/>
            <a:ext cx="428400" cy="403628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3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2BED943-8863-41CA-9340-1A2AE37E73EE}"/>
              </a:ext>
            </a:extLst>
          </p:cNvPr>
          <p:cNvCxnSpPr>
            <a:cxnSpLocks/>
          </p:cNvCxnSpPr>
          <p:nvPr/>
        </p:nvCxnSpPr>
        <p:spPr>
          <a:xfrm>
            <a:off x="2727114" y="1925619"/>
            <a:ext cx="0" cy="32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4D9D1E8-F3FB-4BCB-80D0-1DCE322F4CCC}"/>
              </a:ext>
            </a:extLst>
          </p:cNvPr>
          <p:cNvCxnSpPr>
            <a:cxnSpLocks/>
          </p:cNvCxnSpPr>
          <p:nvPr/>
        </p:nvCxnSpPr>
        <p:spPr>
          <a:xfrm>
            <a:off x="4128759" y="1925619"/>
            <a:ext cx="0" cy="32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A9F82B2-2D18-494D-852A-50AFFD3FC296}"/>
              </a:ext>
            </a:extLst>
          </p:cNvPr>
          <p:cNvCxnSpPr>
            <a:cxnSpLocks/>
          </p:cNvCxnSpPr>
          <p:nvPr/>
        </p:nvCxnSpPr>
        <p:spPr>
          <a:xfrm>
            <a:off x="6449139" y="1892475"/>
            <a:ext cx="0" cy="32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3F62CAA-7216-493E-84F5-79F21B931D0B}"/>
              </a:ext>
            </a:extLst>
          </p:cNvPr>
          <p:cNvSpPr txBox="1"/>
          <p:nvPr/>
        </p:nvSpPr>
        <p:spPr>
          <a:xfrm>
            <a:off x="894838" y="3678865"/>
            <a:ext cx="360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= Environmental control strategies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D6FE395-68AB-4DB4-BB38-C6C70968042F}"/>
              </a:ext>
            </a:extLst>
          </p:cNvPr>
          <p:cNvSpPr txBox="1"/>
          <p:nvPr/>
        </p:nvSpPr>
        <p:spPr>
          <a:xfrm>
            <a:off x="894838" y="4012492"/>
            <a:ext cx="360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= Prompting and cueing strategies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418B8F-D759-425E-BE88-A644138C2F54}"/>
              </a:ext>
            </a:extLst>
          </p:cNvPr>
          <p:cNvSpPr txBox="1"/>
          <p:nvPr/>
        </p:nvSpPr>
        <p:spPr>
          <a:xfrm>
            <a:off x="894838" y="4346119"/>
            <a:ext cx="360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= Consequence-based strategies</a:t>
            </a:r>
          </a:p>
        </p:txBody>
      </p:sp>
    </p:spTree>
    <p:extLst>
      <p:ext uri="{BB962C8B-B14F-4D97-AF65-F5344CB8AC3E}">
        <p14:creationId xmlns:p14="http://schemas.microsoft.com/office/powerpoint/2010/main" val="4120501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8" grpId="0"/>
      <p:bldP spid="5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CC0000"/>
              </a:buClr>
              <a:buSzPct val="250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Functions of Behavior</a:t>
            </a:r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4475" y="1060800"/>
            <a:ext cx="5072100" cy="395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9CB028-77EC-48ED-98F3-1674A8C2BD31}"/>
              </a:ext>
            </a:extLst>
          </p:cNvPr>
          <p:cNvCxnSpPr/>
          <p:nvPr/>
        </p:nvCxnSpPr>
        <p:spPr>
          <a:xfrm>
            <a:off x="3615068" y="1307805"/>
            <a:ext cx="9144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7396-AFE2-4F12-A731-A543BD18F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3 Steps to an FBT Intervention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4DFEE-5027-4B2B-ADD3-BFF172AC9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90599"/>
            <a:ext cx="8229600" cy="3867151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1.  Gather information and develop hypothesis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2.  Develop a plan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3.  Assess if the plan is working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16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7396-AFE2-4F12-A731-A543BD18F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Step 1: Gather Information (Data)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4DFEE-5027-4B2B-ADD3-BFF172AC9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208446"/>
            <a:ext cx="8534400" cy="4054669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u="sng" dirty="0">
                <a:latin typeface="Calibri" charset="0"/>
                <a:ea typeface="Calibri" charset="0"/>
                <a:cs typeface="Calibri" charset="0"/>
              </a:rPr>
              <a:t>Data come in many forms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   Typical school-based data collection:</a:t>
            </a:r>
          </a:p>
          <a:p>
            <a:pPr marL="274637" lvl="1" indent="0">
              <a:lnSpc>
                <a:spcPct val="90000"/>
              </a:lnSpc>
              <a:buNone/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* Behavior Observation and Data Form		</a:t>
            </a:r>
          </a:p>
          <a:p>
            <a:pPr marL="274637" lvl="1" indent="0">
              <a:lnSpc>
                <a:spcPct val="90000"/>
              </a:lnSpc>
              <a:buNone/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* Minors		   * Attendance/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Tardies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274637" lvl="1" indent="0">
              <a:lnSpc>
                <a:spcPct val="90000"/>
              </a:lnSpc>
              <a:buNone/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* Nurse’s visits	                   * Work completion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   More formalized behavior data collection:</a:t>
            </a:r>
          </a:p>
          <a:p>
            <a:pPr marL="274637" lvl="1" indent="0">
              <a:lnSpc>
                <a:spcPct val="90000"/>
              </a:lnSpc>
              <a:buNone/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*Time sampling	* Frequency counts	          * Scatterplot        </a:t>
            </a:r>
          </a:p>
          <a:p>
            <a:pPr marL="274637" lvl="1" indent="0">
              <a:lnSpc>
                <a:spcPct val="90000"/>
              </a:lnSpc>
              <a:buNone/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*Subjective ratings scale             *A-B-C Charts</a:t>
            </a:r>
          </a:p>
          <a:p>
            <a:pPr marL="274637" lvl="1" indent="0">
              <a:lnSpc>
                <a:spcPct val="90000"/>
              </a:lnSpc>
              <a:buNone/>
              <a:defRPr/>
            </a:pP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dirty="0"/>
          </a:p>
          <a:p>
            <a:pPr marL="914400" lvl="1" indent="-457200">
              <a:lnSpc>
                <a:spcPct val="90000"/>
              </a:lnSpc>
              <a:spcBef>
                <a:spcPts val="324"/>
              </a:spcBef>
              <a:buNone/>
              <a:defRPr/>
            </a:pPr>
            <a:r>
              <a:rPr lang="en-US" sz="2000" dirty="0"/>
              <a:t>	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A70BE7E-0EDF-4FDD-A7B7-6701A6988F53}"/>
              </a:ext>
            </a:extLst>
          </p:cNvPr>
          <p:cNvSpPr/>
          <p:nvPr/>
        </p:nvSpPr>
        <p:spPr>
          <a:xfrm>
            <a:off x="3625702" y="3934048"/>
            <a:ext cx="2105246" cy="6379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F34BC15-A61C-4D67-82A1-03CB9C728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57" y="0"/>
            <a:ext cx="7067085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E85AA0-8A8C-4658-8201-B385DA8B2B17}"/>
              </a:ext>
            </a:extLst>
          </p:cNvPr>
          <p:cNvSpPr txBox="1"/>
          <p:nvPr/>
        </p:nvSpPr>
        <p:spPr>
          <a:xfrm>
            <a:off x="1538188" y="1212111"/>
            <a:ext cx="59683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OBJECTIVE FACTS! 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dirty="0"/>
              <a:t>No opinions, judgements, or guesses about someone’s thoughts.</a:t>
            </a:r>
          </a:p>
        </p:txBody>
      </p:sp>
    </p:spTree>
    <p:extLst>
      <p:ext uri="{BB962C8B-B14F-4D97-AF65-F5344CB8AC3E}">
        <p14:creationId xmlns:p14="http://schemas.microsoft.com/office/powerpoint/2010/main" val="96501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Practice: FBA Hypothesis</a:t>
            </a:r>
          </a:p>
        </p:txBody>
      </p:sp>
      <p:grpSp>
        <p:nvGrpSpPr>
          <p:cNvPr id="162" name="Shape 162"/>
          <p:cNvGrpSpPr/>
          <p:nvPr/>
        </p:nvGrpSpPr>
        <p:grpSpPr>
          <a:xfrm>
            <a:off x="274018" y="1583069"/>
            <a:ext cx="8644998" cy="948733"/>
            <a:chOff x="3615" y="211432"/>
            <a:chExt cx="8222368" cy="948733"/>
          </a:xfrm>
        </p:grpSpPr>
        <p:sp>
          <p:nvSpPr>
            <p:cNvPr id="163" name="Shape 163"/>
            <p:cNvSpPr/>
            <p:nvPr/>
          </p:nvSpPr>
          <p:spPr>
            <a:xfrm>
              <a:off x="3615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DB581B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64" name="Shape 164"/>
            <p:cNvSpPr txBox="1"/>
            <p:nvPr/>
          </p:nvSpPr>
          <p:spPr>
            <a:xfrm>
              <a:off x="31401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900" b="0" i="0" u="none" strike="noStrike" cap="none" dirty="0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Setting Event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742963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B581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66" name="Shape 166"/>
            <p:cNvSpPr txBox="1"/>
            <p:nvPr/>
          </p:nvSpPr>
          <p:spPr>
            <a:xfrm>
              <a:off x="1742963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2217330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CCCB2E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68" name="Shape 168"/>
            <p:cNvSpPr txBox="1"/>
            <p:nvPr/>
          </p:nvSpPr>
          <p:spPr>
            <a:xfrm>
              <a:off x="2245116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  <p:sp>
          <p:nvSpPr>
            <p:cNvPr id="169" name="Shape 169"/>
            <p:cNvSpPr/>
            <p:nvPr/>
          </p:nvSpPr>
          <p:spPr>
            <a:xfrm>
              <a:off x="3956676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CCB2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70" name="Shape 170"/>
            <p:cNvSpPr txBox="1"/>
            <p:nvPr/>
          </p:nvSpPr>
          <p:spPr>
            <a:xfrm>
              <a:off x="3956676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4431044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8FB8D3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72" name="Shape 172"/>
            <p:cNvSpPr txBox="1"/>
            <p:nvPr/>
          </p:nvSpPr>
          <p:spPr>
            <a:xfrm>
              <a:off x="4458830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</p:txBody>
        </p:sp>
        <p:sp>
          <p:nvSpPr>
            <p:cNvPr id="173" name="Shape 173"/>
            <p:cNvSpPr/>
            <p:nvPr/>
          </p:nvSpPr>
          <p:spPr>
            <a:xfrm>
              <a:off x="6170391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FB8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74" name="Shape 174"/>
            <p:cNvSpPr txBox="1"/>
            <p:nvPr/>
          </p:nvSpPr>
          <p:spPr>
            <a:xfrm>
              <a:off x="6170391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6644759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76" name="Shape 176"/>
            <p:cNvSpPr txBox="1"/>
            <p:nvPr/>
          </p:nvSpPr>
          <p:spPr>
            <a:xfrm>
              <a:off x="6590956" y="239249"/>
              <a:ext cx="1635000" cy="893100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</p:grpSp>
      <p:sp>
        <p:nvSpPr>
          <p:cNvPr id="177" name="Shape 177"/>
          <p:cNvSpPr txBox="1"/>
          <p:nvPr/>
        </p:nvSpPr>
        <p:spPr>
          <a:xfrm>
            <a:off x="244765" y="2503949"/>
            <a:ext cx="1858003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Typically on days when John has worked alone for 30 min… 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2565400" y="2457458"/>
            <a:ext cx="20574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when given math worksheets &amp; other assignments…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4899800" y="2457450"/>
            <a:ext cx="1907398" cy="923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he doesn’t do his work and uses profanity.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7170725" y="2457450"/>
            <a:ext cx="1820874" cy="26060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teacher gives the rest of the class a task to do then sits with John to give him support and help him do the work.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F34BC15-A61C-4D67-82A1-03CB9C728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57" y="0"/>
            <a:ext cx="7067085" cy="5143500"/>
          </a:xfrm>
          <a:prstGeom prst="rect">
            <a:avLst/>
          </a:prstGeom>
        </p:spPr>
      </p:pic>
      <p:sp>
        <p:nvSpPr>
          <p:cNvPr id="3" name="Shape 177">
            <a:extLst>
              <a:ext uri="{FF2B5EF4-FFF2-40B4-BE49-F238E27FC236}">
                <a16:creationId xmlns:a16="http://schemas.microsoft.com/office/drawing/2014/main" id="{E07F0996-2473-4D32-AC89-DEC9A0FBC0DE}"/>
              </a:ext>
            </a:extLst>
          </p:cNvPr>
          <p:cNvSpPr txBox="1"/>
          <p:nvPr/>
        </p:nvSpPr>
        <p:spPr>
          <a:xfrm>
            <a:off x="1139404" y="1196145"/>
            <a:ext cx="953699" cy="27060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John has been working alone for 30 min </a:t>
            </a:r>
          </a:p>
        </p:txBody>
      </p:sp>
      <p:sp>
        <p:nvSpPr>
          <p:cNvPr id="4" name="Shape 178">
            <a:extLst>
              <a:ext uri="{FF2B5EF4-FFF2-40B4-BE49-F238E27FC236}">
                <a16:creationId xmlns:a16="http://schemas.microsoft.com/office/drawing/2014/main" id="{453A9C33-3829-4EF1-A71B-E29CBBADD8F4}"/>
              </a:ext>
            </a:extLst>
          </p:cNvPr>
          <p:cNvSpPr txBox="1"/>
          <p:nvPr/>
        </p:nvSpPr>
        <p:spPr>
          <a:xfrm>
            <a:off x="2232837" y="1270577"/>
            <a:ext cx="1360968" cy="30462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7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Teacher hands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math worksheets out and gives direction to complete silently</a:t>
            </a:r>
          </a:p>
        </p:txBody>
      </p:sp>
      <p:sp>
        <p:nvSpPr>
          <p:cNvPr id="5" name="Shape 179">
            <a:extLst>
              <a:ext uri="{FF2B5EF4-FFF2-40B4-BE49-F238E27FC236}">
                <a16:creationId xmlns:a16="http://schemas.microsoft.com/office/drawing/2014/main" id="{AF52B6AC-6081-4771-A4F7-3061CFE41DAC}"/>
              </a:ext>
            </a:extLst>
          </p:cNvPr>
          <p:cNvSpPr txBox="1"/>
          <p:nvPr/>
        </p:nvSpPr>
        <p:spPr>
          <a:xfrm>
            <a:off x="3724411" y="1004751"/>
            <a:ext cx="1283524" cy="25571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7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John puts his head down, then back up, then stares out window for 5 minutes before using profanity, saying he won’t do the work</a:t>
            </a:r>
            <a:endParaRPr lang="en-US" sz="17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8" name="Shape 180">
            <a:extLst>
              <a:ext uri="{FF2B5EF4-FFF2-40B4-BE49-F238E27FC236}">
                <a16:creationId xmlns:a16="http://schemas.microsoft.com/office/drawing/2014/main" id="{5D0942AE-79AF-448D-9805-1E8FA97C0CB6}"/>
              </a:ext>
            </a:extLst>
          </p:cNvPr>
          <p:cNvSpPr txBox="1"/>
          <p:nvPr/>
        </p:nvSpPr>
        <p:spPr>
          <a:xfrm>
            <a:off x="5150682" y="1270575"/>
            <a:ext cx="1632890" cy="3258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teacher gives the rest of the class a task to do, then sits with John to give him support and help him do the work</a:t>
            </a:r>
          </a:p>
        </p:txBody>
      </p:sp>
      <p:sp>
        <p:nvSpPr>
          <p:cNvPr id="9" name="Shape 178">
            <a:extLst>
              <a:ext uri="{FF2B5EF4-FFF2-40B4-BE49-F238E27FC236}">
                <a16:creationId xmlns:a16="http://schemas.microsoft.com/office/drawing/2014/main" id="{FED7E956-572D-44DA-B8CA-6166F7A68AA6}"/>
              </a:ext>
            </a:extLst>
          </p:cNvPr>
          <p:cNvSpPr txBox="1"/>
          <p:nvPr/>
        </p:nvSpPr>
        <p:spPr>
          <a:xfrm>
            <a:off x="6823435" y="1270575"/>
            <a:ext cx="1242243" cy="30462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7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same pattern has been observed for the previous 4 math classes</a:t>
            </a:r>
            <a:endParaRPr lang="en-US" sz="17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515291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Practice: FBA Hypothesis</a:t>
            </a:r>
          </a:p>
        </p:txBody>
      </p:sp>
      <p:grpSp>
        <p:nvGrpSpPr>
          <p:cNvPr id="194" name="Shape 194"/>
          <p:cNvGrpSpPr/>
          <p:nvPr/>
        </p:nvGrpSpPr>
        <p:grpSpPr>
          <a:xfrm>
            <a:off x="274018" y="1583068"/>
            <a:ext cx="8644998" cy="948734"/>
            <a:chOff x="3615" y="211432"/>
            <a:chExt cx="8222368" cy="948733"/>
          </a:xfrm>
        </p:grpSpPr>
        <p:sp>
          <p:nvSpPr>
            <p:cNvPr id="195" name="Shape 195"/>
            <p:cNvSpPr/>
            <p:nvPr/>
          </p:nvSpPr>
          <p:spPr>
            <a:xfrm>
              <a:off x="3615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DB581B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96" name="Shape 196"/>
            <p:cNvSpPr txBox="1"/>
            <p:nvPr/>
          </p:nvSpPr>
          <p:spPr>
            <a:xfrm>
              <a:off x="31401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900" b="0" i="0" u="none" strike="noStrike" cap="none" dirty="0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Setting Event</a:t>
              </a:r>
            </a:p>
          </p:txBody>
        </p:sp>
        <p:sp>
          <p:nvSpPr>
            <p:cNvPr id="197" name="Shape 197"/>
            <p:cNvSpPr/>
            <p:nvPr/>
          </p:nvSpPr>
          <p:spPr>
            <a:xfrm>
              <a:off x="1742963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B581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98" name="Shape 198"/>
            <p:cNvSpPr txBox="1"/>
            <p:nvPr/>
          </p:nvSpPr>
          <p:spPr>
            <a:xfrm>
              <a:off x="1742963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2217330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CCCB2E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0" name="Shape 200"/>
            <p:cNvSpPr txBox="1"/>
            <p:nvPr/>
          </p:nvSpPr>
          <p:spPr>
            <a:xfrm>
              <a:off x="2245116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  <p:sp>
          <p:nvSpPr>
            <p:cNvPr id="201" name="Shape 201"/>
            <p:cNvSpPr/>
            <p:nvPr/>
          </p:nvSpPr>
          <p:spPr>
            <a:xfrm>
              <a:off x="3956676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CCB2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2" name="Shape 202"/>
            <p:cNvSpPr txBox="1"/>
            <p:nvPr/>
          </p:nvSpPr>
          <p:spPr>
            <a:xfrm>
              <a:off x="3956676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4431044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8FB8D3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4" name="Shape 204"/>
            <p:cNvSpPr txBox="1"/>
            <p:nvPr/>
          </p:nvSpPr>
          <p:spPr>
            <a:xfrm>
              <a:off x="4458830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</p:txBody>
        </p:sp>
        <p:sp>
          <p:nvSpPr>
            <p:cNvPr id="205" name="Shape 205"/>
            <p:cNvSpPr/>
            <p:nvPr/>
          </p:nvSpPr>
          <p:spPr>
            <a:xfrm>
              <a:off x="6170391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FB8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6" name="Shape 206"/>
            <p:cNvSpPr txBox="1"/>
            <p:nvPr/>
          </p:nvSpPr>
          <p:spPr>
            <a:xfrm>
              <a:off x="6170391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6644759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8" name="Shape 208"/>
            <p:cNvSpPr txBox="1"/>
            <p:nvPr/>
          </p:nvSpPr>
          <p:spPr>
            <a:xfrm>
              <a:off x="6563160" y="239212"/>
              <a:ext cx="1635000" cy="893099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</p:grpSp>
      <p:sp>
        <p:nvSpPr>
          <p:cNvPr id="209" name="Shape 209"/>
          <p:cNvSpPr txBox="1"/>
          <p:nvPr/>
        </p:nvSpPr>
        <p:spPr>
          <a:xfrm>
            <a:off x="244765" y="2503949"/>
            <a:ext cx="1858003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Typically on days when John has worked alone for 30 min… 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2565400" y="2457458"/>
            <a:ext cx="20574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when given math worksheets &amp; other assignments…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4899800" y="2457450"/>
            <a:ext cx="1907398" cy="923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he doesn’t do his work and uses profanity.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7252250" y="2503950"/>
            <a:ext cx="1821000" cy="260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teacher gives the rest of the class a task to do then sits with John to give him support and help him do the work.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46550" y="3981275"/>
            <a:ext cx="7205700" cy="92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Function of the Behavior = (</a:t>
            </a:r>
            <a:r>
              <a:rPr lang="en-US" sz="2400" b="1" dirty="0">
                <a:latin typeface="Calibri" charset="0"/>
                <a:ea typeface="Calibri" charset="0"/>
                <a:cs typeface="Calibri" charset="0"/>
                <a:sym typeface="Questrial"/>
              </a:rPr>
              <a:t>Teacher) Attention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Practice: FBA Hypothesis</a:t>
            </a:r>
          </a:p>
        </p:txBody>
      </p:sp>
      <p:grpSp>
        <p:nvGrpSpPr>
          <p:cNvPr id="219" name="Shape 219"/>
          <p:cNvGrpSpPr/>
          <p:nvPr/>
        </p:nvGrpSpPr>
        <p:grpSpPr>
          <a:xfrm>
            <a:off x="274018" y="1583069"/>
            <a:ext cx="8701545" cy="948733"/>
            <a:chOff x="3615" y="211432"/>
            <a:chExt cx="8276150" cy="948733"/>
          </a:xfrm>
        </p:grpSpPr>
        <p:sp>
          <p:nvSpPr>
            <p:cNvPr id="220" name="Shape 220"/>
            <p:cNvSpPr/>
            <p:nvPr/>
          </p:nvSpPr>
          <p:spPr>
            <a:xfrm>
              <a:off x="3615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DB581B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1" name="Shape 221"/>
            <p:cNvSpPr txBox="1"/>
            <p:nvPr/>
          </p:nvSpPr>
          <p:spPr>
            <a:xfrm>
              <a:off x="31401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900" b="0" i="0" u="none" strike="noStrike" cap="none" dirty="0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Setting Event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1742963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B581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3" name="Shape 223"/>
            <p:cNvSpPr txBox="1"/>
            <p:nvPr/>
          </p:nvSpPr>
          <p:spPr>
            <a:xfrm>
              <a:off x="1742963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2217330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CCCB2E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5" name="Shape 225"/>
            <p:cNvSpPr txBox="1"/>
            <p:nvPr/>
          </p:nvSpPr>
          <p:spPr>
            <a:xfrm>
              <a:off x="2245116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  <p:sp>
          <p:nvSpPr>
            <p:cNvPr id="226" name="Shape 226"/>
            <p:cNvSpPr/>
            <p:nvPr/>
          </p:nvSpPr>
          <p:spPr>
            <a:xfrm>
              <a:off x="3956676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CCB2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7" name="Shape 227"/>
            <p:cNvSpPr txBox="1"/>
            <p:nvPr/>
          </p:nvSpPr>
          <p:spPr>
            <a:xfrm>
              <a:off x="3956676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4431044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8FB8D3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4458830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6170391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FB8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31" name="Shape 231"/>
            <p:cNvSpPr txBox="1"/>
            <p:nvPr/>
          </p:nvSpPr>
          <p:spPr>
            <a:xfrm>
              <a:off x="6170391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6644759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33" name="Shape 233"/>
            <p:cNvSpPr txBox="1"/>
            <p:nvPr/>
          </p:nvSpPr>
          <p:spPr>
            <a:xfrm>
              <a:off x="6644765" y="239262"/>
              <a:ext cx="1635000" cy="893100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</p:grpSp>
      <p:sp>
        <p:nvSpPr>
          <p:cNvPr id="234" name="Shape 234"/>
          <p:cNvSpPr txBox="1"/>
          <p:nvPr/>
        </p:nvSpPr>
        <p:spPr>
          <a:xfrm>
            <a:off x="301228" y="2490358"/>
            <a:ext cx="1871814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Typically on days when Sarah comes in late because she </a:t>
            </a:r>
            <a:r>
              <a:rPr lang="en-US" sz="18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overslept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2565400" y="2457458"/>
            <a:ext cx="20574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when given math worksheets &amp; other assignments…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4965482" y="2457450"/>
            <a:ext cx="1841717" cy="1200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she doesn’t do her work and uses profanity.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7256517" y="2457450"/>
            <a:ext cx="1735082" cy="16687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Sarah is sent out of the classroom.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F34BC15-A61C-4D67-82A1-03CB9C728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57" y="0"/>
            <a:ext cx="7067085" cy="5143500"/>
          </a:xfrm>
          <a:prstGeom prst="rect">
            <a:avLst/>
          </a:prstGeom>
        </p:spPr>
      </p:pic>
      <p:sp>
        <p:nvSpPr>
          <p:cNvPr id="3" name="Shape 178">
            <a:extLst>
              <a:ext uri="{FF2B5EF4-FFF2-40B4-BE49-F238E27FC236}">
                <a16:creationId xmlns:a16="http://schemas.microsoft.com/office/drawing/2014/main" id="{A4D5E441-7A87-4D22-A27B-6D19011B5478}"/>
              </a:ext>
            </a:extLst>
          </p:cNvPr>
          <p:cNvSpPr txBox="1"/>
          <p:nvPr/>
        </p:nvSpPr>
        <p:spPr>
          <a:xfrm>
            <a:off x="6808387" y="1493859"/>
            <a:ext cx="1242243" cy="30462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7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same pattern has been observed several times previously in math classes</a:t>
            </a:r>
            <a:endParaRPr lang="en-US" sz="17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4" name="Shape 234">
            <a:extLst>
              <a:ext uri="{FF2B5EF4-FFF2-40B4-BE49-F238E27FC236}">
                <a16:creationId xmlns:a16="http://schemas.microsoft.com/office/drawing/2014/main" id="{18F7B7B5-2710-42CA-A488-DF824993FAF3}"/>
              </a:ext>
            </a:extLst>
          </p:cNvPr>
          <p:cNvSpPr txBox="1"/>
          <p:nvPr/>
        </p:nvSpPr>
        <p:spPr>
          <a:xfrm>
            <a:off x="1093370" y="1833086"/>
            <a:ext cx="1025174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Sarah came in to school late because she </a:t>
            </a:r>
            <a:r>
              <a:rPr lang="en-US" sz="17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overslept</a:t>
            </a:r>
          </a:p>
        </p:txBody>
      </p:sp>
      <p:sp>
        <p:nvSpPr>
          <p:cNvPr id="5" name="Shape 235">
            <a:extLst>
              <a:ext uri="{FF2B5EF4-FFF2-40B4-BE49-F238E27FC236}">
                <a16:creationId xmlns:a16="http://schemas.microsoft.com/office/drawing/2014/main" id="{3722810E-745B-47D7-A640-053D99C16A58}"/>
              </a:ext>
            </a:extLst>
          </p:cNvPr>
          <p:cNvSpPr txBox="1"/>
          <p:nvPr/>
        </p:nvSpPr>
        <p:spPr>
          <a:xfrm>
            <a:off x="2158408" y="962221"/>
            <a:ext cx="1456662" cy="2131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1. Sarah was given math worksheets </a:t>
            </a:r>
            <a:r>
              <a:rPr lang="en-US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and instructed to complete them before she could go grab a snack from the cafeteria</a:t>
            </a:r>
            <a:endParaRPr lang="en-US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6" name="Shape 236">
            <a:extLst>
              <a:ext uri="{FF2B5EF4-FFF2-40B4-BE49-F238E27FC236}">
                <a16:creationId xmlns:a16="http://schemas.microsoft.com/office/drawing/2014/main" id="{478E8598-4127-4DB5-8DCA-C5D15231CD3A}"/>
              </a:ext>
            </a:extLst>
          </p:cNvPr>
          <p:cNvSpPr txBox="1"/>
          <p:nvPr/>
        </p:nvSpPr>
        <p:spPr>
          <a:xfrm>
            <a:off x="3740648" y="972855"/>
            <a:ext cx="1320449" cy="1908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1. Sarah engages in side conversation with a peer, throws an object</a:t>
            </a:r>
          </a:p>
        </p:txBody>
      </p:sp>
      <p:sp>
        <p:nvSpPr>
          <p:cNvPr id="8" name="Shape 236">
            <a:extLst>
              <a:ext uri="{FF2B5EF4-FFF2-40B4-BE49-F238E27FC236}">
                <a16:creationId xmlns:a16="http://schemas.microsoft.com/office/drawing/2014/main" id="{3AC827C6-8D44-47C9-B720-E7FA1B1C22B3}"/>
              </a:ext>
            </a:extLst>
          </p:cNvPr>
          <p:cNvSpPr txBox="1"/>
          <p:nvPr/>
        </p:nvSpPr>
        <p:spPr>
          <a:xfrm>
            <a:off x="5313940" y="960430"/>
            <a:ext cx="1320449" cy="1908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1. Teacher redirects Sarah to the worksheet task</a:t>
            </a:r>
          </a:p>
        </p:txBody>
      </p:sp>
      <p:sp>
        <p:nvSpPr>
          <p:cNvPr id="9" name="Shape 235">
            <a:extLst>
              <a:ext uri="{FF2B5EF4-FFF2-40B4-BE49-F238E27FC236}">
                <a16:creationId xmlns:a16="http://schemas.microsoft.com/office/drawing/2014/main" id="{7D8D4D8E-09A0-465B-8FBF-14EDEB5A1D0E}"/>
              </a:ext>
            </a:extLst>
          </p:cNvPr>
          <p:cNvSpPr txBox="1"/>
          <p:nvPr/>
        </p:nvSpPr>
        <p:spPr>
          <a:xfrm>
            <a:off x="2158408" y="3381137"/>
            <a:ext cx="1456662" cy="11802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2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. Teacher redirects Sarah to the worksheet task</a:t>
            </a:r>
          </a:p>
        </p:txBody>
      </p:sp>
      <p:sp>
        <p:nvSpPr>
          <p:cNvPr id="10" name="Shape 235">
            <a:extLst>
              <a:ext uri="{FF2B5EF4-FFF2-40B4-BE49-F238E27FC236}">
                <a16:creationId xmlns:a16="http://schemas.microsoft.com/office/drawing/2014/main" id="{7411FBB4-4D23-4FC7-B5D3-ADC6E90B70FA}"/>
              </a:ext>
            </a:extLst>
          </p:cNvPr>
          <p:cNvSpPr txBox="1"/>
          <p:nvPr/>
        </p:nvSpPr>
        <p:spPr>
          <a:xfrm>
            <a:off x="3675313" y="3391769"/>
            <a:ext cx="1456662" cy="11802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2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. Sarah begins to swear at teacher and says she is not doing the worksheet</a:t>
            </a:r>
          </a:p>
        </p:txBody>
      </p:sp>
      <p:sp>
        <p:nvSpPr>
          <p:cNvPr id="11" name="Shape 235">
            <a:extLst>
              <a:ext uri="{FF2B5EF4-FFF2-40B4-BE49-F238E27FC236}">
                <a16:creationId xmlns:a16="http://schemas.microsoft.com/office/drawing/2014/main" id="{EF1B8396-270C-4782-8CD4-08634F02DCF9}"/>
              </a:ext>
            </a:extLst>
          </p:cNvPr>
          <p:cNvSpPr txBox="1"/>
          <p:nvPr/>
        </p:nvSpPr>
        <p:spPr>
          <a:xfrm>
            <a:off x="5264726" y="3381136"/>
            <a:ext cx="1456662" cy="11802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2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. Sarah is sent out of the classroom (to the office) by teacher</a:t>
            </a:r>
          </a:p>
        </p:txBody>
      </p:sp>
    </p:spTree>
    <p:extLst>
      <p:ext uri="{BB962C8B-B14F-4D97-AF65-F5344CB8AC3E}">
        <p14:creationId xmlns:p14="http://schemas.microsoft.com/office/powerpoint/2010/main" val="172237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FACAE01-CC6F-42EB-8D16-C5D57FA6CC5F}"/>
              </a:ext>
            </a:extLst>
          </p:cNvPr>
          <p:cNvSpPr txBox="1"/>
          <p:nvPr/>
        </p:nvSpPr>
        <p:spPr>
          <a:xfrm>
            <a:off x="270933" y="152399"/>
            <a:ext cx="8534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548135"/>
                </a:solidFill>
                <a:effectLst/>
                <a:latin typeface="Calibri" panose="020F0502020204030204" pitchFamily="34" charset="0"/>
              </a:rPr>
              <a:t>Welcome!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 will be muted during this session. Please use the chat box or raise your hand.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 can show or hide your video.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session is being recorded.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  <a:latin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42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FBA Hypothesis</a:t>
            </a:r>
          </a:p>
        </p:txBody>
      </p:sp>
      <p:grpSp>
        <p:nvGrpSpPr>
          <p:cNvPr id="251" name="Shape 251"/>
          <p:cNvGrpSpPr/>
          <p:nvPr/>
        </p:nvGrpSpPr>
        <p:grpSpPr>
          <a:xfrm>
            <a:off x="274018" y="1583069"/>
            <a:ext cx="8644998" cy="948733"/>
            <a:chOff x="3615" y="211432"/>
            <a:chExt cx="8222368" cy="948733"/>
          </a:xfrm>
        </p:grpSpPr>
        <p:sp>
          <p:nvSpPr>
            <p:cNvPr id="252" name="Shape 252"/>
            <p:cNvSpPr/>
            <p:nvPr/>
          </p:nvSpPr>
          <p:spPr>
            <a:xfrm>
              <a:off x="3615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DB581B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53" name="Shape 253"/>
            <p:cNvSpPr txBox="1"/>
            <p:nvPr/>
          </p:nvSpPr>
          <p:spPr>
            <a:xfrm>
              <a:off x="31401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900" b="0" i="0" u="none" strike="noStrike" cap="none" dirty="0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Setting Event</a:t>
              </a:r>
            </a:p>
          </p:txBody>
        </p:sp>
        <p:sp>
          <p:nvSpPr>
            <p:cNvPr id="254" name="Shape 254"/>
            <p:cNvSpPr/>
            <p:nvPr/>
          </p:nvSpPr>
          <p:spPr>
            <a:xfrm>
              <a:off x="1742963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B581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55" name="Shape 255"/>
            <p:cNvSpPr txBox="1"/>
            <p:nvPr/>
          </p:nvSpPr>
          <p:spPr>
            <a:xfrm>
              <a:off x="1742963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2217330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CCCB2E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57" name="Shape 257"/>
            <p:cNvSpPr txBox="1"/>
            <p:nvPr/>
          </p:nvSpPr>
          <p:spPr>
            <a:xfrm>
              <a:off x="2245116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  <p:sp>
          <p:nvSpPr>
            <p:cNvPr id="258" name="Shape 258"/>
            <p:cNvSpPr/>
            <p:nvPr/>
          </p:nvSpPr>
          <p:spPr>
            <a:xfrm>
              <a:off x="3956676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CCB2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59" name="Shape 259"/>
            <p:cNvSpPr txBox="1"/>
            <p:nvPr/>
          </p:nvSpPr>
          <p:spPr>
            <a:xfrm>
              <a:off x="3956676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4431044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8FB8D3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61" name="Shape 261"/>
            <p:cNvSpPr txBox="1"/>
            <p:nvPr/>
          </p:nvSpPr>
          <p:spPr>
            <a:xfrm>
              <a:off x="4458830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</p:txBody>
        </p:sp>
        <p:sp>
          <p:nvSpPr>
            <p:cNvPr id="262" name="Shape 262"/>
            <p:cNvSpPr/>
            <p:nvPr/>
          </p:nvSpPr>
          <p:spPr>
            <a:xfrm>
              <a:off x="6170391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FB8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63" name="Shape 263"/>
            <p:cNvSpPr txBox="1"/>
            <p:nvPr/>
          </p:nvSpPr>
          <p:spPr>
            <a:xfrm>
              <a:off x="6170391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6644759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65" name="Shape 265"/>
            <p:cNvSpPr txBox="1"/>
            <p:nvPr/>
          </p:nvSpPr>
          <p:spPr>
            <a:xfrm>
              <a:off x="6563160" y="239212"/>
              <a:ext cx="1635000" cy="893099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</p:grpSp>
      <p:sp>
        <p:nvSpPr>
          <p:cNvPr id="266" name="Shape 266"/>
          <p:cNvSpPr txBox="1"/>
          <p:nvPr/>
        </p:nvSpPr>
        <p:spPr>
          <a:xfrm>
            <a:off x="301228" y="2490358"/>
            <a:ext cx="1871814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Typically on days when Sarah comes in late because she over-slept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2565400" y="2457458"/>
            <a:ext cx="20574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when given math work sheets &amp; other assignments…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4965482" y="2457450"/>
            <a:ext cx="1841717" cy="1200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she doesn’t do her work and uses profanity.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7256517" y="2457450"/>
            <a:ext cx="1735082" cy="16687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Sarah is sent out of the classroom.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1078041" y="4126235"/>
            <a:ext cx="78411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Function of the Behavior = Avoids (work)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-48318" y="226675"/>
            <a:ext cx="8654400" cy="74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CC0000"/>
              </a:buClr>
              <a:buSzPct val="25000"/>
              <a:buFont typeface="Questrial"/>
              <a:buNone/>
            </a:pPr>
            <a:r>
              <a:rPr lang="en-US" sz="36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Common School Examples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344925" y="1200150"/>
            <a:ext cx="4068900" cy="365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1397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1800" b="1" u="sng" dirty="0">
                <a:latin typeface="Calibri" charset="0"/>
                <a:ea typeface="Calibri" charset="0"/>
                <a:cs typeface="Calibri" charset="0"/>
              </a:rPr>
              <a:t>To Obtain/ Get </a:t>
            </a:r>
            <a:r>
              <a:rPr lang="en-US" sz="1800" b="1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lvl="0" indent="13970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Peer attention</a:t>
            </a:r>
          </a:p>
          <a:p>
            <a:pPr lvl="0" indent="13970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Adult attention/connection</a:t>
            </a:r>
          </a:p>
          <a:p>
            <a:pPr lvl="0" indent="13970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Desired activity</a:t>
            </a:r>
          </a:p>
          <a:p>
            <a:pPr lvl="0" indent="13970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Desired object/ items</a:t>
            </a:r>
          </a:p>
          <a:p>
            <a:pPr lvl="0" indent="13970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Sensory stimulation: auditory, tactile, etc.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4447900" y="1200150"/>
            <a:ext cx="4068900" cy="365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6985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 b="1" u="sng" dirty="0">
                <a:latin typeface="Calibri" charset="0"/>
                <a:ea typeface="Calibri" charset="0"/>
                <a:cs typeface="Calibri" charset="0"/>
              </a:rPr>
              <a:t>To Avoid/ Escape: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Difficult Task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Boring Task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Physical demand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Non-preferred activity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Peer attention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Staff attention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Reprimands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209475" y="1085850"/>
            <a:ext cx="8646300" cy="3805200"/>
          </a:xfrm>
          <a:prstGeom prst="rect">
            <a:avLst/>
          </a:prstGeom>
          <a:noFill/>
          <a:ln>
            <a:noFill/>
          </a:ln>
        </p:spPr>
        <p:txBody>
          <a:bodyPr lIns="67850" tIns="33325" rIns="67850" bIns="33325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85" b="1" u="sng" dirty="0">
              <a:latin typeface="Calibri" charset="0"/>
              <a:ea typeface="Calibri" charset="0"/>
              <a:cs typeface="Calibri" charset="0"/>
            </a:endParaRPr>
          </a:p>
          <a:p>
            <a:pPr marL="182563" marR="0" lvl="0" indent="-4286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291"/>
              <a:buFont typeface="Arial"/>
              <a:buChar char="•"/>
            </a:pPr>
            <a:r>
              <a:rPr lang="en-US" sz="1785" b="1" i="0" u="sng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Obtain/Get Reinforcers</a:t>
            </a:r>
          </a:p>
          <a:p>
            <a:pPr marL="457200" marR="0" lvl="1" indent="-95218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yell, and others look at me</a:t>
            </a:r>
          </a:p>
          <a:p>
            <a:pPr marL="457200" marR="0" lvl="1" indent="-95218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fight, and others listen to me</a:t>
            </a:r>
          </a:p>
          <a:p>
            <a:pPr marL="457200" marR="0" lvl="1" indent="-95218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wander, and people talk to me</a:t>
            </a:r>
          </a:p>
          <a:p>
            <a:pPr marL="457200" marR="0" lvl="1" indent="-95218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hit in order to get toys from other kids</a:t>
            </a:r>
          </a:p>
          <a:p>
            <a:pPr marL="457200" marR="0" lvl="1" indent="-6350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147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182563" marR="0" lvl="0" indent="-42862" algn="l" rtl="0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4291"/>
              <a:buFont typeface="Arial"/>
              <a:buChar char="•"/>
            </a:pPr>
            <a:r>
              <a:rPr lang="en-US" sz="1785" b="1" i="0" u="sng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Escape/Avoid Aversive Situations</a:t>
            </a:r>
          </a:p>
          <a:p>
            <a:pPr marL="457200" marR="0" lvl="1" indent="-95218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cry when work gets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difficult,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and the teacher tells me to take a time out</a:t>
            </a:r>
          </a:p>
          <a:p>
            <a:pPr marL="457200" marR="0" lvl="1" indent="-95218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throw a book during math class, and the teacher will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send me out of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class</a:t>
            </a:r>
          </a:p>
          <a:p>
            <a:pPr marL="457200" marR="0" lvl="1" indent="-6350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225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stand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against the wall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PE,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so my classmates do not throw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ball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at me</a:t>
            </a:r>
            <a:br>
              <a:rPr lang="en-US" sz="153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</a:br>
            <a:endParaRPr lang="en-US" sz="153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103274" y="285750"/>
            <a:ext cx="7356000" cy="6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i="0" u="none" strike="noStrike" cap="none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More Examples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D8F"/>
              </a:buClr>
              <a:buSzPct val="250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D8D8F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900" b="0" i="0" u="none" strike="noStrike" cap="none">
              <a:solidFill>
                <a:srgbClr val="8D8D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209475" y="1085850"/>
            <a:ext cx="8646300" cy="3805200"/>
          </a:xfrm>
          <a:prstGeom prst="rect">
            <a:avLst/>
          </a:prstGeom>
          <a:noFill/>
          <a:ln>
            <a:noFill/>
          </a:ln>
        </p:spPr>
        <p:txBody>
          <a:bodyPr lIns="67850" tIns="33325" rIns="67850" bIns="33325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u="sng" dirty="0">
              <a:latin typeface="Calibri" charset="0"/>
              <a:ea typeface="Calibri" charset="0"/>
              <a:cs typeface="Calibri" charset="0"/>
            </a:endParaRPr>
          </a:p>
          <a:p>
            <a:pPr marL="139701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291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Is there a difference between describing behavior in “mentalistic” terms (she swears because it makes her feel powerful) versus behavioral/observable terms (she swears, and people leave her presence when she does it)?</a:t>
            </a:r>
          </a:p>
          <a:p>
            <a:pPr marL="139701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291"/>
              <a:buNone/>
            </a:pPr>
            <a:endParaRPr lang="en-US" sz="153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139701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291"/>
              <a:buNone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139701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291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…and the implications for how we might respond to the behavior? </a:t>
            </a:r>
            <a:br>
              <a:rPr lang="en-US" sz="153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</a:br>
            <a:endParaRPr lang="en-US" sz="153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139701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291"/>
              <a:buNone/>
            </a:pPr>
            <a:endParaRPr lang="en-US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139701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291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(10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minutes group discussion)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103274" y="285750"/>
            <a:ext cx="7356000" cy="6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Group</a:t>
            </a:r>
            <a:r>
              <a:rPr lang="en-US" sz="4000" i="0" u="none" strike="noStrike" cap="none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Discussion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D8F"/>
              </a:buClr>
              <a:buSzPct val="250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D8D8F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900" b="0" i="0" u="none" strike="noStrike" cap="none">
              <a:solidFill>
                <a:srgbClr val="8D8D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461115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152400" y="165900"/>
            <a:ext cx="7242900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Consequences, revisited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152400" y="1040129"/>
            <a:ext cx="8271509" cy="3977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Definition: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Anything that happens after a behavior.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Consequences can either: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None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  Encourage or 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reinforce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(increase some dimension of) behavior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                Discourage or 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punish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(decrease some dimension of) </a:t>
            </a:r>
            <a:r>
              <a:rPr lang="en-US" sz="200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behavior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1" i="1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46550" y="247650"/>
            <a:ext cx="79479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Consequences: </a:t>
            </a: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Reinforcement 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152400" y="1336700"/>
            <a:ext cx="8534400" cy="339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Definition: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Anything that happens after a behavior that increases the probability that the behavior will be repeated in the future.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1" u="none" strike="noStrike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Positive:</a:t>
            </a:r>
            <a:r>
              <a:rPr lang="en-US" sz="2200" b="1" i="1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results in the student accessing a desirable situation (e.g., a preferred activity, a token, praise, any attention)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Example: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Sarah gets the teacher’s attention when she blurts out in class, and Sarah’s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blurting out increases in frequency.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 Important: Sarah LIKES teacher attention.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0" y="247650"/>
            <a:ext cx="80412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Consequences:  </a:t>
            </a: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Reinforcement 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129125" y="1259975"/>
            <a:ext cx="8534400" cy="380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Definition: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Anything that happens after a behavior that increases the probability that the behavior will be repeated in the future.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0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0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1" u="none" strike="noStrike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Negative:</a:t>
            </a:r>
            <a:r>
              <a:rPr lang="en-US" sz="2200" b="1" i="1" u="none" strike="noStrike" cap="none" dirty="0">
                <a:solidFill>
                  <a:srgbClr val="99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results in the student getting away from an aversive situation (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e.g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., disrupting class to get kicked out so that work is avoided)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0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0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Example: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Sarah calls out during math instruction, so she is sent out of the class. Calling out increases in frequency over time.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Consequences:  </a:t>
            </a: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Punishment 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238900" y="1200150"/>
            <a:ext cx="8699099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Definition: 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Anything that happens after a behavior that decreases the probability that the behavior will be repeated in the future.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1" i="0" u="none" strike="noStrike" cap="none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Example: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 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Sarah calls out throughout a class period, and she receives a low mark for ‘participation’ for that class period. Sarah’s calling out decreases as a result. </a:t>
            </a:r>
          </a:p>
          <a:p>
            <a:pPr marL="639762" marR="0" lvl="0" indent="-428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182563" marR="0" lvl="0" indent="-428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39762" marR="0" lvl="0" indent="-428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Disciplinary Consequences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Reinforcement or Punishment?</a:t>
            </a:r>
          </a:p>
          <a:p>
            <a:pPr marL="685800" marR="0" lvl="0" indent="-4584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Send student out of the room for refusing to complete a task</a:t>
            </a:r>
          </a:p>
          <a:p>
            <a:pPr marL="685800" marR="0" lvl="0" indent="-4584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Verbally redirect a student who continually calls out to get your attention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charset="0"/>
              <a:ea typeface="Calibri" charset="0"/>
              <a:cs typeface="Calibri" charset="0"/>
            </a:endParaRPr>
          </a:p>
          <a:p>
            <a:pPr marL="0" lvl="0" indent="-151130">
              <a:spcBef>
                <a:spcPts val="0"/>
              </a:spcBef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KEY POINT: You only know whether a consequence serves as reinforcement or punishment by observing its effect on a target behavior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Group Discussion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Discuss some moments where you thought yo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u were, or observed someone else, applying consequences that were intended to move behavior in one direction, but in fact had the opposite effect (5-10 minutes).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29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2710C77-C610-524D-BAC7-5DBC5CE2C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62055"/>
            <a:ext cx="6172200" cy="1041797"/>
          </a:xfrm>
        </p:spPr>
        <p:txBody>
          <a:bodyPr>
            <a:normAutofit fontScale="90000"/>
          </a:bodyPr>
          <a:lstStyle/>
          <a:p>
            <a:r>
              <a:rPr lang="en-US" altLang="en-US" sz="3000" dirty="0">
                <a:ea typeface="ＭＳ Ｐゴシック" panose="020B0600070205080204" pitchFamily="34" charset="-128"/>
              </a:rPr>
              <a:t>Where is your school in the implementation process?</a:t>
            </a:r>
            <a:br>
              <a:rPr lang="en-US" altLang="en-US" sz="3000" dirty="0">
                <a:ea typeface="ＭＳ Ｐゴシック" panose="020B0600070205080204" pitchFamily="34" charset="-128"/>
              </a:rPr>
            </a:br>
            <a:endParaRPr lang="en-US" altLang="en-US" sz="1200" dirty="0">
              <a:ea typeface="ＭＳ Ｐゴシック" panose="020B0600070205080204" pitchFamily="34" charset="-128"/>
            </a:endParaRPr>
          </a:p>
        </p:txBody>
      </p:sp>
      <p:pic>
        <p:nvPicPr>
          <p:cNvPr id="36866" name="Content Placeholder 3">
            <a:extLst>
              <a:ext uri="{FF2B5EF4-FFF2-40B4-BE49-F238E27FC236}">
                <a16:creationId xmlns:a16="http://schemas.microsoft.com/office/drawing/2014/main" id="{54161DC1-3AEB-C74F-BD21-8F4709B8297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2" y="1203852"/>
            <a:ext cx="48291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>
            <a:extLst>
              <a:ext uri="{FF2B5EF4-FFF2-40B4-BE49-F238E27FC236}">
                <a16:creationId xmlns:a16="http://schemas.microsoft.com/office/drawing/2014/main" id="{2402BF8F-D33A-584C-90DB-DFD62384B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8716" y="4766202"/>
            <a:ext cx="29065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Arial" panose="020B0604020202020204" pitchFamily="34" charset="0"/>
              </a:rPr>
              <a:t>Adapted from </a:t>
            </a:r>
            <a:r>
              <a:rPr lang="en-US" altLang="en-US" sz="1350" dirty="0" err="1">
                <a:latin typeface="Arial" panose="020B0604020202020204" pitchFamily="34" charset="0"/>
              </a:rPr>
              <a:t>Fixsen</a:t>
            </a:r>
            <a:r>
              <a:rPr lang="en-US" altLang="en-US" sz="1350" dirty="0">
                <a:latin typeface="Arial" panose="020B0604020202020204" pitchFamily="34" charset="0"/>
              </a:rPr>
              <a:t> &amp; </a:t>
            </a:r>
            <a:r>
              <a:rPr lang="en-US" altLang="en-US" sz="1350" dirty="0" err="1">
                <a:latin typeface="Arial" panose="020B0604020202020204" pitchFamily="34" charset="0"/>
              </a:rPr>
              <a:t>Blase</a:t>
            </a:r>
            <a:r>
              <a:rPr lang="en-US" altLang="en-US" sz="1350" dirty="0">
                <a:latin typeface="Arial" panose="020B0604020202020204" pitchFamily="34" charset="0"/>
              </a:rPr>
              <a:t>, 2005</a:t>
            </a:r>
          </a:p>
        </p:txBody>
      </p:sp>
    </p:spTree>
    <p:extLst>
      <p:ext uri="{BB962C8B-B14F-4D97-AF65-F5344CB8AC3E}">
        <p14:creationId xmlns:p14="http://schemas.microsoft.com/office/powerpoint/2010/main" val="916604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5DDD-69B5-4330-BC6C-9D46EBAD3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01" y="247650"/>
            <a:ext cx="8864010" cy="742949"/>
          </a:xfrm>
        </p:spPr>
        <p:txBody>
          <a:bodyPr/>
          <a:lstStyle/>
          <a:p>
            <a:r>
              <a:rPr lang="en-US" altLang="en-US" sz="3700" dirty="0">
                <a:latin typeface="Calibri" charset="0"/>
                <a:ea typeface="Calibri" charset="0"/>
                <a:cs typeface="Calibri" charset="0"/>
              </a:rPr>
              <a:t>Step 2: Develop a Plan – Contextual Fit</a:t>
            </a:r>
            <a:endParaRPr lang="en-US" sz="37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DF861-6691-4473-9BE5-6F34964B9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447" y="1072559"/>
            <a:ext cx="8229600" cy="3943350"/>
          </a:xfrm>
        </p:spPr>
        <p:txBody>
          <a:bodyPr/>
          <a:lstStyle/>
          <a:p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A good (and likely effective) plan contains elements that are culturally:</a:t>
            </a:r>
          </a:p>
          <a:p>
            <a:pPr lvl="1"/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Equitable</a:t>
            </a:r>
          </a:p>
          <a:p>
            <a:pPr lvl="1"/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Knowledgeable</a:t>
            </a:r>
          </a:p>
          <a:p>
            <a:pPr lvl="1"/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Valid</a:t>
            </a:r>
          </a:p>
          <a:p>
            <a:pPr lvl="1"/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Relevant</a:t>
            </a:r>
          </a:p>
          <a:p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Ecological Perspective; Humanism</a:t>
            </a:r>
          </a:p>
          <a:p>
            <a:pPr lvl="1"/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Systems of inter-related variables</a:t>
            </a:r>
          </a:p>
          <a:p>
            <a:pPr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4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5DDD-69B5-4330-BC6C-9D46EBAD3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Step 2: Develop a Plan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DF861-6691-4473-9BE5-6F34964B9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447" y="1072559"/>
            <a:ext cx="8229600" cy="3943350"/>
          </a:xfrm>
        </p:spPr>
        <p:txBody>
          <a:bodyPr/>
          <a:lstStyle/>
          <a:p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Identify a consistent response to the problem behavior that does not reinforce the behavior</a:t>
            </a:r>
          </a:p>
          <a:p>
            <a:endParaRPr lang="en-US" altLang="en-US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/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Identify a replacement behavior that fulfills the same function as the problem behavior and ask/answer:</a:t>
            </a:r>
          </a:p>
          <a:p>
            <a:pPr lvl="1"/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Does the behavior need to be taught?</a:t>
            </a:r>
          </a:p>
          <a:p>
            <a:pPr lvl="2"/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How will the behavior be taught? By whom?</a:t>
            </a:r>
          </a:p>
          <a:p>
            <a:pPr lvl="1"/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How will the behavior be reinforced?</a:t>
            </a:r>
          </a:p>
          <a:p>
            <a:pPr lvl="1"/>
            <a:endParaRPr lang="en-US" altLang="en-US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“Fair-Pair” Rule</a:t>
            </a:r>
          </a:p>
          <a:p>
            <a:pPr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9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59652-E60C-43BF-AC1E-A19ABBE5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Step 2: Develop a Plan--Avoidance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EB899-A980-460E-89F4-01587514E6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Calibri" charset="0"/>
                <a:ea typeface="Calibri" charset="0"/>
                <a:cs typeface="Calibri" charset="0"/>
              </a:rPr>
              <a:t>Avoidance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To avoid a task 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To avoid a person/interaction</a:t>
            </a:r>
          </a:p>
          <a:p>
            <a:pPr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What to do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No fun until it’s done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Built-in breaks (non-contingent)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Permit escape for a specified time (contingent on asking)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175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59652-E60C-43BF-AC1E-A19ABBE53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247650"/>
            <a:ext cx="8229599" cy="742949"/>
          </a:xfrm>
        </p:spPr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Step 2: Develop a Plan—Attention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EB899-A980-460E-89F4-01587514E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567" y="1136352"/>
            <a:ext cx="8229600" cy="3657600"/>
          </a:xfrm>
        </p:spPr>
        <p:txBody>
          <a:bodyPr/>
          <a:lstStyle/>
          <a:p>
            <a:pPr eaLnBrk="1" hangingPunct="1"/>
            <a:r>
              <a:rPr lang="en-US" altLang="en-US" u="sng" dirty="0">
                <a:latin typeface="Calibri" charset="0"/>
                <a:ea typeface="Calibri" charset="0"/>
                <a:cs typeface="Calibri" charset="0"/>
              </a:rPr>
              <a:t>Attention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Engages in behavior to satisfy need for attention</a:t>
            </a:r>
          </a:p>
          <a:p>
            <a:pPr lvl="2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Chronic blurting out, excessive helplessness, tattling, minor disruptions</a:t>
            </a:r>
          </a:p>
          <a:p>
            <a:pPr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What to do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Be careful about accidentally reinforcing the problem behavior with undue attention/redirection</a:t>
            </a:r>
          </a:p>
          <a:p>
            <a:pPr lvl="2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Planned ignoring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Teach and provide attention to replacement behaviors</a:t>
            </a:r>
          </a:p>
        </p:txBody>
      </p:sp>
    </p:spTree>
    <p:extLst>
      <p:ext uri="{BB962C8B-B14F-4D97-AF65-F5344CB8AC3E}">
        <p14:creationId xmlns:p14="http://schemas.microsoft.com/office/powerpoint/2010/main" val="3001282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Competing Behavior Pathway</a:t>
            </a:r>
          </a:p>
        </p:txBody>
      </p:sp>
      <p:grpSp>
        <p:nvGrpSpPr>
          <p:cNvPr id="353" name="Shape 353"/>
          <p:cNvGrpSpPr/>
          <p:nvPr/>
        </p:nvGrpSpPr>
        <p:grpSpPr>
          <a:xfrm>
            <a:off x="118550" y="1184250"/>
            <a:ext cx="8839744" cy="3316946"/>
            <a:chOff x="118550" y="1184250"/>
            <a:chExt cx="8839744" cy="3316946"/>
          </a:xfrm>
        </p:grpSpPr>
        <p:cxnSp>
          <p:nvCxnSpPr>
            <p:cNvPr id="354" name="Shape 354"/>
            <p:cNvCxnSpPr/>
            <p:nvPr/>
          </p:nvCxnSpPr>
          <p:spPr>
            <a:xfrm rot="10800000" flipH="1">
              <a:off x="3334425" y="1561093"/>
              <a:ext cx="466200" cy="52800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dot"/>
              <a:round/>
              <a:headEnd type="none" w="med" len="med"/>
              <a:tailEnd type="triangle" w="lg" len="lg"/>
            </a:ln>
          </p:spPr>
        </p:cxnSp>
        <p:cxnSp>
          <p:nvCxnSpPr>
            <p:cNvPr id="355" name="Shape 355"/>
            <p:cNvCxnSpPr/>
            <p:nvPr/>
          </p:nvCxnSpPr>
          <p:spPr>
            <a:xfrm rot="10800000" flipH="1">
              <a:off x="5333994" y="3324451"/>
              <a:ext cx="2193900" cy="62310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dot"/>
              <a:round/>
              <a:headEnd type="none" w="med" len="med"/>
              <a:tailEnd type="triangle" w="lg" len="lg"/>
            </a:ln>
          </p:spPr>
        </p:cxnSp>
        <p:cxnSp>
          <p:nvCxnSpPr>
            <p:cNvPr id="356" name="Shape 356"/>
            <p:cNvCxnSpPr/>
            <p:nvPr/>
          </p:nvCxnSpPr>
          <p:spPr>
            <a:xfrm>
              <a:off x="3264150" y="3309450"/>
              <a:ext cx="429600" cy="59790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dot"/>
              <a:round/>
              <a:headEnd type="none" w="med" len="med"/>
              <a:tailEnd type="triangle" w="lg" len="lg"/>
            </a:ln>
          </p:spPr>
        </p:cxnSp>
        <p:sp>
          <p:nvSpPr>
            <p:cNvPr id="357" name="Shape 357"/>
            <p:cNvSpPr/>
            <p:nvPr/>
          </p:nvSpPr>
          <p:spPr>
            <a:xfrm>
              <a:off x="3867225" y="1184250"/>
              <a:ext cx="1430400" cy="904799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358" name="Shape 358"/>
            <p:cNvSpPr txBox="1"/>
            <p:nvPr/>
          </p:nvSpPr>
          <p:spPr>
            <a:xfrm>
              <a:off x="3875879" y="1203192"/>
              <a:ext cx="1447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Desired Behavior (End result)</a:t>
              </a:r>
            </a:p>
          </p:txBody>
        </p:sp>
        <p:cxnSp>
          <p:nvCxnSpPr>
            <p:cNvPr id="359" name="Shape 359"/>
            <p:cNvCxnSpPr>
              <a:cxnSpLocks/>
            </p:cNvCxnSpPr>
            <p:nvPr/>
          </p:nvCxnSpPr>
          <p:spPr>
            <a:xfrm flipV="1">
              <a:off x="5246861" y="1647082"/>
              <a:ext cx="464962" cy="18269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dot"/>
              <a:round/>
              <a:headEnd type="none" w="med" len="med"/>
              <a:tailEnd type="triangle" w="lg" len="lg"/>
            </a:ln>
          </p:spPr>
        </p:cxnSp>
        <p:sp>
          <p:nvSpPr>
            <p:cNvPr id="360" name="Shape 360"/>
            <p:cNvSpPr/>
            <p:nvPr/>
          </p:nvSpPr>
          <p:spPr>
            <a:xfrm>
              <a:off x="2006750" y="22994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361" name="Shape 361"/>
            <p:cNvSpPr/>
            <p:nvPr/>
          </p:nvSpPr>
          <p:spPr>
            <a:xfrm>
              <a:off x="1925187" y="2498975"/>
              <a:ext cx="1524000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  <p:cxnSp>
          <p:nvCxnSpPr>
            <p:cNvPr id="362" name="Shape 362"/>
            <p:cNvCxnSpPr>
              <a:cxnSpLocks/>
            </p:cNvCxnSpPr>
            <p:nvPr/>
          </p:nvCxnSpPr>
          <p:spPr>
            <a:xfrm>
              <a:off x="1570216" y="2735188"/>
              <a:ext cx="428400" cy="0"/>
            </a:xfrm>
            <a:prstGeom prst="straightConnector1">
              <a:avLst/>
            </a:prstGeom>
            <a:noFill/>
            <a:ln w="38100" cap="flat" cmpd="sng">
              <a:solidFill>
                <a:srgbClr val="5DA31E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grpSp>
          <p:nvGrpSpPr>
            <p:cNvPr id="364" name="Shape 364"/>
            <p:cNvGrpSpPr/>
            <p:nvPr/>
          </p:nvGrpSpPr>
          <p:grpSpPr>
            <a:xfrm>
              <a:off x="3867187" y="2282775"/>
              <a:ext cx="1430400" cy="904800"/>
              <a:chOff x="3934587" y="2338675"/>
              <a:chExt cx="1430400" cy="904800"/>
            </a:xfrm>
          </p:grpSpPr>
          <p:sp>
            <p:nvSpPr>
              <p:cNvPr id="365" name="Shape 365"/>
              <p:cNvSpPr/>
              <p:nvPr/>
            </p:nvSpPr>
            <p:spPr>
              <a:xfrm>
                <a:off x="3965576" y="2419364"/>
                <a:ext cx="1368300" cy="70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475" tIns="44450" rIns="90475" bIns="444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Problem Behavior</a:t>
                </a:r>
              </a:p>
            </p:txBody>
          </p:sp>
          <p:sp>
            <p:nvSpPr>
              <p:cNvPr id="366" name="Shape 366"/>
              <p:cNvSpPr/>
              <p:nvPr/>
            </p:nvSpPr>
            <p:spPr>
              <a:xfrm>
                <a:off x="3934587" y="2338675"/>
                <a:ext cx="1430400" cy="904800"/>
              </a:xfrm>
              <a:prstGeom prst="rect">
                <a:avLst/>
              </a:prstGeom>
              <a:noFill/>
              <a:ln w="12700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Calibri"/>
                </a:endParaRPr>
              </a:p>
            </p:txBody>
          </p:sp>
        </p:grpSp>
        <p:grpSp>
          <p:nvGrpSpPr>
            <p:cNvPr id="367" name="Shape 367"/>
            <p:cNvGrpSpPr/>
            <p:nvPr/>
          </p:nvGrpSpPr>
          <p:grpSpPr>
            <a:xfrm>
              <a:off x="5592587" y="2282775"/>
              <a:ext cx="1676400" cy="904800"/>
              <a:chOff x="5562600" y="3541775"/>
              <a:chExt cx="1676400" cy="904800"/>
            </a:xfrm>
          </p:grpSpPr>
          <p:sp>
            <p:nvSpPr>
              <p:cNvPr id="368" name="Shape 368"/>
              <p:cNvSpPr/>
              <p:nvPr/>
            </p:nvSpPr>
            <p:spPr>
              <a:xfrm>
                <a:off x="5562600" y="3641514"/>
                <a:ext cx="1676400" cy="70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475" tIns="44450" rIns="90475" bIns="444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Maintaining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Consequence</a:t>
                </a:r>
              </a:p>
            </p:txBody>
          </p:sp>
          <p:sp>
            <p:nvSpPr>
              <p:cNvPr id="369" name="Shape 369"/>
              <p:cNvSpPr/>
              <p:nvPr/>
            </p:nvSpPr>
            <p:spPr>
              <a:xfrm>
                <a:off x="5685600" y="3541775"/>
                <a:ext cx="1430400" cy="904800"/>
              </a:xfrm>
              <a:prstGeom prst="rect">
                <a:avLst/>
              </a:prstGeom>
              <a:noFill/>
              <a:ln w="12700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Calibri"/>
                </a:endParaRPr>
              </a:p>
            </p:txBody>
          </p:sp>
        </p:grpSp>
        <p:grpSp>
          <p:nvGrpSpPr>
            <p:cNvPr id="370" name="Shape 370"/>
            <p:cNvGrpSpPr/>
            <p:nvPr/>
          </p:nvGrpSpPr>
          <p:grpSpPr>
            <a:xfrm>
              <a:off x="7527894" y="1284027"/>
              <a:ext cx="1430400" cy="3085954"/>
              <a:chOff x="7320844" y="2543014"/>
              <a:chExt cx="1430400" cy="3085954"/>
            </a:xfrm>
          </p:grpSpPr>
          <p:sp>
            <p:nvSpPr>
              <p:cNvPr id="371" name="Shape 371"/>
              <p:cNvSpPr txBox="1"/>
              <p:nvPr/>
            </p:nvSpPr>
            <p:spPr>
              <a:xfrm>
                <a:off x="7514400" y="3794115"/>
                <a:ext cx="1219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 dirty="0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Function</a:t>
                </a:r>
              </a:p>
            </p:txBody>
          </p:sp>
          <p:sp>
            <p:nvSpPr>
              <p:cNvPr id="372" name="Shape 372"/>
              <p:cNvSpPr/>
              <p:nvPr/>
            </p:nvSpPr>
            <p:spPr>
              <a:xfrm>
                <a:off x="7320844" y="2543014"/>
                <a:ext cx="1430400" cy="3085954"/>
              </a:xfrm>
              <a:prstGeom prst="rect">
                <a:avLst/>
              </a:prstGeom>
              <a:noFill/>
              <a:ln w="12700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Calibri"/>
                </a:endParaRPr>
              </a:p>
            </p:txBody>
          </p:sp>
        </p:grpSp>
        <p:sp>
          <p:nvSpPr>
            <p:cNvPr id="373" name="Shape 373"/>
            <p:cNvSpPr/>
            <p:nvPr/>
          </p:nvSpPr>
          <p:spPr>
            <a:xfrm>
              <a:off x="118550" y="2277987"/>
              <a:ext cx="13683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Setting Events /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Conditions</a:t>
              </a:r>
            </a:p>
          </p:txBody>
        </p:sp>
        <p:sp>
          <p:nvSpPr>
            <p:cNvPr id="363" name="Shape 363"/>
            <p:cNvSpPr/>
            <p:nvPr/>
          </p:nvSpPr>
          <p:spPr>
            <a:xfrm>
              <a:off x="118550" y="2282788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endParaRPr>
            </a:p>
          </p:txBody>
        </p:sp>
        <p:cxnSp>
          <p:nvCxnSpPr>
            <p:cNvPr id="375" name="Shape 375"/>
            <p:cNvCxnSpPr/>
            <p:nvPr/>
          </p:nvCxnSpPr>
          <p:spPr>
            <a:xfrm>
              <a:off x="5298449" y="2735188"/>
              <a:ext cx="428400" cy="0"/>
            </a:xfrm>
            <a:prstGeom prst="straightConnector1">
              <a:avLst/>
            </a:prstGeom>
            <a:noFill/>
            <a:ln w="38100" cap="flat" cmpd="sng">
              <a:solidFill>
                <a:srgbClr val="5DA31E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376" name="Shape 376"/>
            <p:cNvCxnSpPr/>
            <p:nvPr/>
          </p:nvCxnSpPr>
          <p:spPr>
            <a:xfrm>
              <a:off x="3439649" y="2735188"/>
              <a:ext cx="428400" cy="0"/>
            </a:xfrm>
            <a:prstGeom prst="straightConnector1">
              <a:avLst/>
            </a:prstGeom>
            <a:noFill/>
            <a:ln w="38100" cap="flat" cmpd="sng">
              <a:solidFill>
                <a:srgbClr val="5DA31E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grpSp>
          <p:nvGrpSpPr>
            <p:cNvPr id="377" name="Shape 377"/>
            <p:cNvGrpSpPr/>
            <p:nvPr/>
          </p:nvGrpSpPr>
          <p:grpSpPr>
            <a:xfrm>
              <a:off x="3760960" y="3354144"/>
              <a:ext cx="1668026" cy="1147052"/>
              <a:chOff x="3788635" y="3354144"/>
              <a:chExt cx="1668026" cy="1147052"/>
            </a:xfrm>
          </p:grpSpPr>
          <p:sp>
            <p:nvSpPr>
              <p:cNvPr id="378" name="Shape 378"/>
              <p:cNvSpPr/>
              <p:nvPr/>
            </p:nvSpPr>
            <p:spPr>
              <a:xfrm>
                <a:off x="3788635" y="3354144"/>
                <a:ext cx="1668026" cy="70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475" tIns="44450" rIns="90475" bIns="444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 dirty="0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Replacement Behavior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500" b="1" dirty="0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(More immediate target)</a:t>
                </a:r>
                <a:endParaRPr lang="en-US" sz="15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endParaRPr>
              </a:p>
            </p:txBody>
          </p:sp>
          <p:sp>
            <p:nvSpPr>
              <p:cNvPr id="379" name="Shape 379"/>
              <p:cNvSpPr/>
              <p:nvPr/>
            </p:nvSpPr>
            <p:spPr>
              <a:xfrm>
                <a:off x="3894900" y="3381299"/>
                <a:ext cx="1430400" cy="1119897"/>
              </a:xfrm>
              <a:prstGeom prst="rect">
                <a:avLst/>
              </a:prstGeom>
              <a:noFill/>
              <a:ln w="12700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Calibri"/>
                </a:endParaRPr>
              </a:p>
            </p:txBody>
          </p:sp>
        </p:grpSp>
        <p:grpSp>
          <p:nvGrpSpPr>
            <p:cNvPr id="380" name="Shape 380"/>
            <p:cNvGrpSpPr/>
            <p:nvPr/>
          </p:nvGrpSpPr>
          <p:grpSpPr>
            <a:xfrm>
              <a:off x="5592587" y="1184288"/>
              <a:ext cx="1676400" cy="904800"/>
              <a:chOff x="5562600" y="3541775"/>
              <a:chExt cx="1676400" cy="904800"/>
            </a:xfrm>
          </p:grpSpPr>
          <p:sp>
            <p:nvSpPr>
              <p:cNvPr id="381" name="Shape 381"/>
              <p:cNvSpPr/>
              <p:nvPr/>
            </p:nvSpPr>
            <p:spPr>
              <a:xfrm>
                <a:off x="5562600" y="3641514"/>
                <a:ext cx="1676400" cy="70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475" tIns="44450" rIns="90475" bIns="444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Maintaining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Consequence</a:t>
                </a:r>
              </a:p>
            </p:txBody>
          </p:sp>
          <p:sp>
            <p:nvSpPr>
              <p:cNvPr id="382" name="Shape 382"/>
              <p:cNvSpPr/>
              <p:nvPr/>
            </p:nvSpPr>
            <p:spPr>
              <a:xfrm>
                <a:off x="5685600" y="3541775"/>
                <a:ext cx="1430400" cy="904800"/>
              </a:xfrm>
              <a:prstGeom prst="rect">
                <a:avLst/>
              </a:prstGeom>
              <a:noFill/>
              <a:ln w="12700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Calibri"/>
                </a:endParaRPr>
              </a:p>
            </p:txBody>
          </p:sp>
        </p:grpSp>
      </p:grpSp>
      <p:cxnSp>
        <p:nvCxnSpPr>
          <p:cNvPr id="35" name="Shape 359">
            <a:extLst>
              <a:ext uri="{FF2B5EF4-FFF2-40B4-BE49-F238E27FC236}">
                <a16:creationId xmlns:a16="http://schemas.microsoft.com/office/drawing/2014/main" id="{EC553E07-FA59-4FA0-8CF4-3AF29AA0044D}"/>
              </a:ext>
            </a:extLst>
          </p:cNvPr>
          <p:cNvCxnSpPr>
            <a:cxnSpLocks/>
          </p:cNvCxnSpPr>
          <p:nvPr/>
        </p:nvCxnSpPr>
        <p:spPr>
          <a:xfrm>
            <a:off x="7195933" y="1596153"/>
            <a:ext cx="525517" cy="62981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Case Study Pathway: Sarah</a:t>
            </a:r>
          </a:p>
        </p:txBody>
      </p:sp>
      <p:grpSp>
        <p:nvGrpSpPr>
          <p:cNvPr id="396" name="Shape 396"/>
          <p:cNvGrpSpPr/>
          <p:nvPr/>
        </p:nvGrpSpPr>
        <p:grpSpPr>
          <a:xfrm>
            <a:off x="152400" y="2271450"/>
            <a:ext cx="1368300" cy="1266600"/>
            <a:chOff x="178325" y="2109675"/>
            <a:chExt cx="1368300" cy="1266600"/>
          </a:xfrm>
        </p:grpSpPr>
        <p:sp>
          <p:nvSpPr>
            <p:cNvPr id="397" name="Shape 397"/>
            <p:cNvSpPr/>
            <p:nvPr/>
          </p:nvSpPr>
          <p:spPr>
            <a:xfrm>
              <a:off x="191975" y="2109675"/>
              <a:ext cx="1341000" cy="12666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178325" y="2116950"/>
              <a:ext cx="1368300" cy="12144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Student didn’t get much sleep last night</a:t>
              </a:r>
            </a:p>
          </p:txBody>
        </p:sp>
      </p:grpSp>
      <p:sp>
        <p:nvSpPr>
          <p:cNvPr id="399" name="Shape 399"/>
          <p:cNvSpPr/>
          <p:nvPr/>
        </p:nvSpPr>
        <p:spPr>
          <a:xfrm>
            <a:off x="3809037" y="2419375"/>
            <a:ext cx="1435200" cy="904800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3733325" y="2700969"/>
            <a:ext cx="1368300" cy="3690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Sits silently</a:t>
            </a:r>
          </a:p>
        </p:txBody>
      </p:sp>
      <p:sp>
        <p:nvSpPr>
          <p:cNvPr id="401" name="Shape 401"/>
          <p:cNvSpPr/>
          <p:nvPr/>
        </p:nvSpPr>
        <p:spPr>
          <a:xfrm>
            <a:off x="2032912" y="2433063"/>
            <a:ext cx="1430400" cy="904800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402" name="Shape 402"/>
          <p:cNvSpPr/>
          <p:nvPr/>
        </p:nvSpPr>
        <p:spPr>
          <a:xfrm>
            <a:off x="1946437" y="2532826"/>
            <a:ext cx="1524000" cy="7053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Asked to do a math task</a:t>
            </a:r>
          </a:p>
        </p:txBody>
      </p:sp>
      <p:grpSp>
        <p:nvGrpSpPr>
          <p:cNvPr id="403" name="Shape 403"/>
          <p:cNvGrpSpPr/>
          <p:nvPr/>
        </p:nvGrpSpPr>
        <p:grpSpPr>
          <a:xfrm>
            <a:off x="5636366" y="2420544"/>
            <a:ext cx="1583527" cy="850026"/>
            <a:chOff x="5562600" y="2324100"/>
            <a:chExt cx="1676399" cy="914400"/>
          </a:xfrm>
        </p:grpSpPr>
        <p:sp>
          <p:nvSpPr>
            <p:cNvPr id="404" name="Shape 404"/>
            <p:cNvSpPr/>
            <p:nvPr/>
          </p:nvSpPr>
          <p:spPr>
            <a:xfrm>
              <a:off x="5638800" y="2324100"/>
              <a:ext cx="1600199" cy="9144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>
              <a:off x="5562600" y="2438414"/>
              <a:ext cx="1676399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Gets sent out of class</a:t>
              </a:r>
            </a:p>
          </p:txBody>
        </p:sp>
      </p:grpSp>
      <p:cxnSp>
        <p:nvCxnSpPr>
          <p:cNvPr id="406" name="Shape 406"/>
          <p:cNvCxnSpPr>
            <a:endCxn id="402" idx="1"/>
          </p:cNvCxnSpPr>
          <p:nvPr/>
        </p:nvCxnSpPr>
        <p:spPr>
          <a:xfrm rot="10800000" flipH="1">
            <a:off x="1514437" y="2885476"/>
            <a:ext cx="432000" cy="1620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07" name="Shape 407"/>
          <p:cNvCxnSpPr/>
          <p:nvPr/>
        </p:nvCxnSpPr>
        <p:spPr>
          <a:xfrm rot="10800000" flipH="1">
            <a:off x="2828800" y="1557525"/>
            <a:ext cx="890700" cy="6822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dot"/>
            <a:round/>
            <a:headEnd type="none" w="med" len="med"/>
            <a:tailEnd type="triangle" w="lg" len="lg"/>
          </a:ln>
        </p:spPr>
      </p:cxnSp>
      <p:cxnSp>
        <p:nvCxnSpPr>
          <p:cNvPr id="408" name="Shape 408"/>
          <p:cNvCxnSpPr/>
          <p:nvPr/>
        </p:nvCxnSpPr>
        <p:spPr>
          <a:xfrm>
            <a:off x="5186900" y="2839100"/>
            <a:ext cx="597900" cy="1290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409" name="Shape 409"/>
          <p:cNvGrpSpPr/>
          <p:nvPr/>
        </p:nvGrpSpPr>
        <p:grpSpPr>
          <a:xfrm>
            <a:off x="3651992" y="3622300"/>
            <a:ext cx="1749300" cy="914400"/>
            <a:chOff x="3733817" y="3409950"/>
            <a:chExt cx="1749300" cy="914400"/>
          </a:xfrm>
        </p:grpSpPr>
        <p:sp>
          <p:nvSpPr>
            <p:cNvPr id="410" name="Shape 410"/>
            <p:cNvSpPr/>
            <p:nvPr/>
          </p:nvSpPr>
          <p:spPr>
            <a:xfrm>
              <a:off x="3886198" y="3409950"/>
              <a:ext cx="1447800" cy="9144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3733817" y="3581414"/>
              <a:ext cx="1749300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Write name on paper</a:t>
              </a:r>
            </a:p>
          </p:txBody>
        </p:sp>
      </p:grpSp>
      <p:cxnSp>
        <p:nvCxnSpPr>
          <p:cNvPr id="412" name="Shape 412"/>
          <p:cNvCxnSpPr/>
          <p:nvPr/>
        </p:nvCxnSpPr>
        <p:spPr>
          <a:xfrm rot="10800000" flipH="1">
            <a:off x="5483117" y="3367464"/>
            <a:ext cx="2339100" cy="5577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dot"/>
            <a:round/>
            <a:headEnd type="none" w="med" len="med"/>
            <a:tailEnd type="triangle" w="lg" len="lg"/>
          </a:ln>
        </p:spPr>
      </p:cxnSp>
      <p:cxnSp>
        <p:nvCxnSpPr>
          <p:cNvPr id="413" name="Shape 413"/>
          <p:cNvCxnSpPr/>
          <p:nvPr/>
        </p:nvCxnSpPr>
        <p:spPr>
          <a:xfrm>
            <a:off x="2753792" y="3581514"/>
            <a:ext cx="1040700" cy="6558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dot"/>
            <a:round/>
            <a:headEnd type="none" w="med" len="med"/>
            <a:tailEnd type="triangle" w="lg" len="lg"/>
          </a:ln>
        </p:spPr>
      </p:cxnSp>
      <p:sp>
        <p:nvSpPr>
          <p:cNvPr id="414" name="Shape 414"/>
          <p:cNvSpPr/>
          <p:nvPr/>
        </p:nvSpPr>
        <p:spPr>
          <a:xfrm>
            <a:off x="3815425" y="1133550"/>
            <a:ext cx="1430400" cy="904799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415" name="Shape 415"/>
          <p:cNvSpPr/>
          <p:nvPr/>
        </p:nvSpPr>
        <p:spPr>
          <a:xfrm>
            <a:off x="7754650" y="2239725"/>
            <a:ext cx="1143299" cy="1097399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7754650" y="2324100"/>
            <a:ext cx="10848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Avoids math task</a:t>
            </a:r>
          </a:p>
        </p:txBody>
      </p:sp>
      <p:cxnSp>
        <p:nvCxnSpPr>
          <p:cNvPr id="417" name="Shape 417"/>
          <p:cNvCxnSpPr/>
          <p:nvPr/>
        </p:nvCxnSpPr>
        <p:spPr>
          <a:xfrm rot="10800000" flipH="1">
            <a:off x="3284087" y="2864876"/>
            <a:ext cx="515100" cy="1380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18" name="Shape 418"/>
          <p:cNvCxnSpPr/>
          <p:nvPr/>
        </p:nvCxnSpPr>
        <p:spPr>
          <a:xfrm>
            <a:off x="7166650" y="2778300"/>
            <a:ext cx="588000" cy="600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419" name="Shape 419"/>
          <p:cNvSpPr txBox="1"/>
          <p:nvPr/>
        </p:nvSpPr>
        <p:spPr>
          <a:xfrm>
            <a:off x="3802750" y="1235075"/>
            <a:ext cx="1447800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Complete math task</a:t>
            </a:r>
          </a:p>
        </p:txBody>
      </p:sp>
      <p:cxnSp>
        <p:nvCxnSpPr>
          <p:cNvPr id="420" name="Shape 420"/>
          <p:cNvCxnSpPr/>
          <p:nvPr/>
        </p:nvCxnSpPr>
        <p:spPr>
          <a:xfrm rot="10800000" flipH="1">
            <a:off x="5163650" y="1650825"/>
            <a:ext cx="644400" cy="12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triangle" w="lg" len="lg"/>
          </a:ln>
        </p:spPr>
      </p:cxnSp>
      <p:sp>
        <p:nvSpPr>
          <p:cNvPr id="421" name="Shape 421"/>
          <p:cNvSpPr txBox="1"/>
          <p:nvPr/>
        </p:nvSpPr>
        <p:spPr>
          <a:xfrm>
            <a:off x="128600" y="1369050"/>
            <a:ext cx="3203700" cy="5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Routine: Math Class</a:t>
            </a:r>
          </a:p>
        </p:txBody>
      </p:sp>
      <p:cxnSp>
        <p:nvCxnSpPr>
          <p:cNvPr id="422" name="Shape 422"/>
          <p:cNvCxnSpPr/>
          <p:nvPr/>
        </p:nvCxnSpPr>
        <p:spPr>
          <a:xfrm rot="10800000" flipH="1">
            <a:off x="7069200" y="1650825"/>
            <a:ext cx="644400" cy="12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triangle" w="lg" len="lg"/>
          </a:ln>
        </p:spPr>
      </p:cxnSp>
      <p:grpSp>
        <p:nvGrpSpPr>
          <p:cNvPr id="423" name="Shape 423"/>
          <p:cNvGrpSpPr/>
          <p:nvPr/>
        </p:nvGrpSpPr>
        <p:grpSpPr>
          <a:xfrm>
            <a:off x="5655475" y="1204863"/>
            <a:ext cx="1676400" cy="904800"/>
            <a:chOff x="5562600" y="3541775"/>
            <a:chExt cx="1676400" cy="904800"/>
          </a:xfrm>
        </p:grpSpPr>
        <p:sp>
          <p:nvSpPr>
            <p:cNvPr id="424" name="Shape 424"/>
            <p:cNvSpPr/>
            <p:nvPr/>
          </p:nvSpPr>
          <p:spPr>
            <a:xfrm>
              <a:off x="5562600" y="3641514"/>
              <a:ext cx="1676400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Maintaining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  <p:sp>
          <p:nvSpPr>
            <p:cNvPr id="425" name="Shape 425"/>
            <p:cNvSpPr/>
            <p:nvPr/>
          </p:nvSpPr>
          <p:spPr>
            <a:xfrm>
              <a:off x="5685600" y="35417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grpSp>
        <p:nvGrpSpPr>
          <p:cNvPr id="426" name="Shape 426"/>
          <p:cNvGrpSpPr/>
          <p:nvPr/>
        </p:nvGrpSpPr>
        <p:grpSpPr>
          <a:xfrm>
            <a:off x="7691450" y="1204863"/>
            <a:ext cx="1430400" cy="904800"/>
            <a:chOff x="7408800" y="3541775"/>
            <a:chExt cx="1430400" cy="904800"/>
          </a:xfrm>
        </p:grpSpPr>
        <p:sp>
          <p:nvSpPr>
            <p:cNvPr id="427" name="Shape 427"/>
            <p:cNvSpPr txBox="1"/>
            <p:nvPr/>
          </p:nvSpPr>
          <p:spPr>
            <a:xfrm>
              <a:off x="7514400" y="3794115"/>
              <a:ext cx="1219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Function</a:t>
              </a:r>
            </a:p>
          </p:txBody>
        </p:sp>
        <p:sp>
          <p:nvSpPr>
            <p:cNvPr id="428" name="Shape 428"/>
            <p:cNvSpPr/>
            <p:nvPr/>
          </p:nvSpPr>
          <p:spPr>
            <a:xfrm>
              <a:off x="7408800" y="35417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-28362" y="247650"/>
            <a:ext cx="7981507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sng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Antecedents</a:t>
            </a:r>
            <a:r>
              <a:rPr lang="en-US" b="0" i="0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, Revisited</a:t>
            </a:r>
            <a:endParaRPr lang="en-US" b="0" i="0" u="none" strike="noStrike" cap="none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grpSp>
        <p:nvGrpSpPr>
          <p:cNvPr id="139" name="Shape 139"/>
          <p:cNvGrpSpPr/>
          <p:nvPr/>
        </p:nvGrpSpPr>
        <p:grpSpPr>
          <a:xfrm>
            <a:off x="2627935" y="2414513"/>
            <a:ext cx="1524000" cy="904875"/>
            <a:chOff x="1981200" y="2324100"/>
            <a:chExt cx="1524000" cy="904875"/>
          </a:xfrm>
        </p:grpSpPr>
        <p:sp>
          <p:nvSpPr>
            <p:cNvPr id="140" name="Shape 140"/>
            <p:cNvSpPr/>
            <p:nvPr/>
          </p:nvSpPr>
          <p:spPr>
            <a:xfrm>
              <a:off x="2057400" y="2324100"/>
              <a:ext cx="1430338" cy="904875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1200" y="2512352"/>
              <a:ext cx="1524000" cy="70532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</p:grpSp>
      <p:cxnSp>
        <p:nvCxnSpPr>
          <p:cNvPr id="142" name="Shape 142"/>
          <p:cNvCxnSpPr>
            <a:stCxn id="143" idx="3"/>
          </p:cNvCxnSpPr>
          <p:nvPr/>
        </p:nvCxnSpPr>
        <p:spPr>
          <a:xfrm>
            <a:off x="2271869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144" name="Shape 144"/>
          <p:cNvGrpSpPr/>
          <p:nvPr/>
        </p:nvGrpSpPr>
        <p:grpSpPr>
          <a:xfrm>
            <a:off x="4580322" y="2414575"/>
            <a:ext cx="1430400" cy="918761"/>
            <a:chOff x="3934587" y="2338675"/>
            <a:chExt cx="1430400" cy="918761"/>
          </a:xfrm>
        </p:grpSpPr>
        <p:sp>
          <p:nvSpPr>
            <p:cNvPr id="145" name="Shape 145"/>
            <p:cNvSpPr/>
            <p:nvPr/>
          </p:nvSpPr>
          <p:spPr>
            <a:xfrm>
              <a:off x="3955237" y="2552115"/>
              <a:ext cx="1368425" cy="70532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3934587" y="23386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grpSp>
        <p:nvGrpSpPr>
          <p:cNvPr id="147" name="Shape 147"/>
          <p:cNvGrpSpPr/>
          <p:nvPr/>
        </p:nvGrpSpPr>
        <p:grpSpPr>
          <a:xfrm>
            <a:off x="6336772" y="2414538"/>
            <a:ext cx="1676400" cy="953052"/>
            <a:chOff x="5562600" y="3541775"/>
            <a:chExt cx="1676400" cy="953052"/>
          </a:xfrm>
        </p:grpSpPr>
        <p:sp>
          <p:nvSpPr>
            <p:cNvPr id="148" name="Shape 148"/>
            <p:cNvSpPr/>
            <p:nvPr/>
          </p:nvSpPr>
          <p:spPr>
            <a:xfrm>
              <a:off x="5562600" y="3789527"/>
              <a:ext cx="1676400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5685600" y="35417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sp>
        <p:nvSpPr>
          <p:cNvPr id="153" name="Shape 153"/>
          <p:cNvSpPr/>
          <p:nvPr/>
        </p:nvSpPr>
        <p:spPr>
          <a:xfrm>
            <a:off x="894838" y="2390724"/>
            <a:ext cx="1368300" cy="9144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Setting Events/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Conditions</a:t>
            </a:r>
          </a:p>
        </p:txBody>
      </p:sp>
      <p:sp>
        <p:nvSpPr>
          <p:cNvPr id="143" name="Shape 143"/>
          <p:cNvSpPr/>
          <p:nvPr/>
        </p:nvSpPr>
        <p:spPr>
          <a:xfrm>
            <a:off x="841469" y="2414550"/>
            <a:ext cx="1430400" cy="904800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cxnSp>
        <p:nvCxnSpPr>
          <p:cNvPr id="155" name="Shape 155"/>
          <p:cNvCxnSpPr/>
          <p:nvPr/>
        </p:nvCxnSpPr>
        <p:spPr>
          <a:xfrm>
            <a:off x="5989469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56" name="Shape 156"/>
          <p:cNvCxnSpPr/>
          <p:nvPr/>
        </p:nvCxnSpPr>
        <p:spPr>
          <a:xfrm>
            <a:off x="4151935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2" name="Shape 141">
            <a:extLst>
              <a:ext uri="{FF2B5EF4-FFF2-40B4-BE49-F238E27FC236}">
                <a16:creationId xmlns:a16="http://schemas.microsoft.com/office/drawing/2014/main" id="{4805A590-3E65-4EB6-85A0-4D0800562D51}"/>
              </a:ext>
            </a:extLst>
          </p:cNvPr>
          <p:cNvSpPr/>
          <p:nvPr/>
        </p:nvSpPr>
        <p:spPr>
          <a:xfrm>
            <a:off x="2486069" y="1521991"/>
            <a:ext cx="460823" cy="403628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1</a:t>
            </a:r>
            <a:endParaRPr lang="en-US" sz="1800" b="1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25" name="Shape 141">
            <a:extLst>
              <a:ext uri="{FF2B5EF4-FFF2-40B4-BE49-F238E27FC236}">
                <a16:creationId xmlns:a16="http://schemas.microsoft.com/office/drawing/2014/main" id="{3B6428A2-6A44-4F56-97B9-2694FDDC183C}"/>
              </a:ext>
            </a:extLst>
          </p:cNvPr>
          <p:cNvSpPr/>
          <p:nvPr/>
        </p:nvSpPr>
        <p:spPr>
          <a:xfrm>
            <a:off x="3896432" y="1520866"/>
            <a:ext cx="460823" cy="403628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2</a:t>
            </a:r>
          </a:p>
        </p:txBody>
      </p:sp>
      <p:sp>
        <p:nvSpPr>
          <p:cNvPr id="28" name="Shape 141">
            <a:extLst>
              <a:ext uri="{FF2B5EF4-FFF2-40B4-BE49-F238E27FC236}">
                <a16:creationId xmlns:a16="http://schemas.microsoft.com/office/drawing/2014/main" id="{C00F7ABF-465D-4929-94AD-C36BBC692EF7}"/>
              </a:ext>
            </a:extLst>
          </p:cNvPr>
          <p:cNvSpPr/>
          <p:nvPr/>
        </p:nvSpPr>
        <p:spPr>
          <a:xfrm>
            <a:off x="6245572" y="1488847"/>
            <a:ext cx="428400" cy="403628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3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2BED943-8863-41CA-9340-1A2AE37E73EE}"/>
              </a:ext>
            </a:extLst>
          </p:cNvPr>
          <p:cNvCxnSpPr>
            <a:cxnSpLocks/>
          </p:cNvCxnSpPr>
          <p:nvPr/>
        </p:nvCxnSpPr>
        <p:spPr>
          <a:xfrm>
            <a:off x="2727114" y="1925619"/>
            <a:ext cx="0" cy="32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4D9D1E8-F3FB-4BCB-80D0-1DCE322F4CCC}"/>
              </a:ext>
            </a:extLst>
          </p:cNvPr>
          <p:cNvCxnSpPr>
            <a:cxnSpLocks/>
          </p:cNvCxnSpPr>
          <p:nvPr/>
        </p:nvCxnSpPr>
        <p:spPr>
          <a:xfrm>
            <a:off x="4128759" y="1925619"/>
            <a:ext cx="0" cy="32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A9F82B2-2D18-494D-852A-50AFFD3FC296}"/>
              </a:ext>
            </a:extLst>
          </p:cNvPr>
          <p:cNvCxnSpPr>
            <a:cxnSpLocks/>
          </p:cNvCxnSpPr>
          <p:nvPr/>
        </p:nvCxnSpPr>
        <p:spPr>
          <a:xfrm>
            <a:off x="6449139" y="1892475"/>
            <a:ext cx="0" cy="32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3F62CAA-7216-493E-84F5-79F21B931D0B}"/>
              </a:ext>
            </a:extLst>
          </p:cNvPr>
          <p:cNvSpPr txBox="1"/>
          <p:nvPr/>
        </p:nvSpPr>
        <p:spPr>
          <a:xfrm>
            <a:off x="894838" y="3678865"/>
            <a:ext cx="360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= Environmental control strategies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D6FE395-68AB-4DB4-BB38-C6C70968042F}"/>
              </a:ext>
            </a:extLst>
          </p:cNvPr>
          <p:cNvSpPr txBox="1"/>
          <p:nvPr/>
        </p:nvSpPr>
        <p:spPr>
          <a:xfrm>
            <a:off x="894838" y="4012492"/>
            <a:ext cx="360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= Prompting and cueing strategies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418B8F-D759-425E-BE88-A644138C2F54}"/>
              </a:ext>
            </a:extLst>
          </p:cNvPr>
          <p:cNvSpPr txBox="1"/>
          <p:nvPr/>
        </p:nvSpPr>
        <p:spPr>
          <a:xfrm>
            <a:off x="894838" y="4346119"/>
            <a:ext cx="360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= Consequence-based strategies</a:t>
            </a:r>
          </a:p>
        </p:txBody>
      </p:sp>
    </p:spTree>
    <p:extLst>
      <p:ext uri="{BB962C8B-B14F-4D97-AF65-F5344CB8AC3E}">
        <p14:creationId xmlns:p14="http://schemas.microsoft.com/office/powerpoint/2010/main" val="747939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7396-AFE2-4F12-A731-A543BD18F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Step 3:  Assess If Plan Is Working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4DFEE-5027-4B2B-ADD3-BFF172AC9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Assess if the plan is working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-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Collect data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- Compare pre- and post-intervention information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- Adjust your plan as needed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		or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- Refer for more help if needed, using the data you collected to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support your referral and to jumpstart next steps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</a:p>
          <a:p>
            <a:pPr marL="914400" lvl="1" indent="-457200">
              <a:lnSpc>
                <a:spcPct val="90000"/>
              </a:lnSpc>
              <a:spcBef>
                <a:spcPts val="324"/>
              </a:spcBef>
              <a:buNone/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	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986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-147405" y="282625"/>
            <a:ext cx="5080911" cy="74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182562" lvl="0" indent="38417">
              <a:spcBef>
                <a:spcPts val="56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en-US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Why FBT? To recap…</a:t>
            </a:r>
          </a:p>
        </p:txBody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219750" y="1165000"/>
            <a:ext cx="8704500" cy="379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82562" lvl="0" indent="0" rtl="0">
              <a:spcBef>
                <a:spcPts val="0"/>
              </a:spcBef>
              <a:buNone/>
            </a:pPr>
            <a:endParaRPr sz="1800" dirty="0">
              <a:latin typeface="Calibri" charset="0"/>
              <a:ea typeface="Calibri" charset="0"/>
              <a:cs typeface="Calibri" charset="0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Using a function-based approach, you can respond in a way that will:</a:t>
            </a:r>
          </a:p>
          <a:p>
            <a:pPr marL="182562" lvl="0" indent="0" rtl="0">
              <a:spcBef>
                <a:spcPts val="0"/>
              </a:spcBef>
              <a:buNone/>
            </a:pPr>
            <a:endParaRPr sz="600" dirty="0">
              <a:latin typeface="Calibri" charset="0"/>
              <a:ea typeface="Calibri" charset="0"/>
              <a:cs typeface="Calibri" charset="0"/>
            </a:endParaRPr>
          </a:p>
          <a:p>
            <a:pPr marL="914400" lvl="0" indent="-381000" rtl="0">
              <a:spcBef>
                <a:spcPts val="0"/>
              </a:spcBef>
              <a:buSzPct val="100000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Avoid accidentally reinforcing challenging behavior</a:t>
            </a:r>
          </a:p>
          <a:p>
            <a:pPr marL="914400" lvl="0" indent="-381000" rtl="0">
              <a:spcBef>
                <a:spcPts val="0"/>
              </a:spcBef>
              <a:buSzPct val="100000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Effectively discourage problem behavior</a:t>
            </a:r>
          </a:p>
          <a:p>
            <a:pPr marL="914400" lvl="0" indent="-381000" rtl="0">
              <a:spcBef>
                <a:spcPts val="0"/>
              </a:spcBef>
              <a:buSzPct val="100000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Reinforce an acceptable replacement behavior</a:t>
            </a:r>
          </a:p>
          <a:p>
            <a:pPr marL="533400" lvl="0" indent="0" rtl="0">
              <a:spcBef>
                <a:spcPts val="0"/>
              </a:spcBef>
              <a:buSzPct val="100000"/>
              <a:buNone/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marL="533400" lvl="0" indent="0">
              <a:spcBef>
                <a:spcPts val="0"/>
              </a:spcBef>
              <a:buSzPct val="100000"/>
              <a:buNone/>
            </a:pPr>
            <a:endParaRPr lang="en-US" sz="2400" dirty="0"/>
          </a:p>
          <a:p>
            <a:pPr marL="533400" lvl="0" indent="0">
              <a:spcBef>
                <a:spcPts val="0"/>
              </a:spcBef>
              <a:buSzPct val="100000"/>
              <a:buNone/>
            </a:pPr>
            <a:endParaRPr lang="en-US" sz="2400" dirty="0"/>
          </a:p>
        </p:txBody>
      </p:sp>
      <p:sp>
        <p:nvSpPr>
          <p:cNvPr id="442" name="Shape 442"/>
          <p:cNvSpPr txBox="1"/>
          <p:nvPr/>
        </p:nvSpPr>
        <p:spPr>
          <a:xfrm>
            <a:off x="334800" y="4782775"/>
            <a:ext cx="8809200" cy="31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ctrTitle"/>
          </p:nvPr>
        </p:nvSpPr>
        <p:spPr>
          <a:xfrm>
            <a:off x="98925" y="178550"/>
            <a:ext cx="3542100" cy="79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Questrial"/>
              <a:buNone/>
            </a:pPr>
            <a:r>
              <a:rPr lang="en-US" sz="4800" b="1" dirty="0">
                <a:latin typeface="Calibri" charset="0"/>
                <a:ea typeface="Calibri" charset="0"/>
                <a:cs typeface="Calibri" charset="0"/>
              </a:rPr>
              <a:t>Next Steps?</a:t>
            </a:r>
          </a:p>
        </p:txBody>
      </p:sp>
      <p:sp>
        <p:nvSpPr>
          <p:cNvPr id="449" name="Shape 449"/>
          <p:cNvSpPr txBox="1">
            <a:spLocks noGrp="1"/>
          </p:cNvSpPr>
          <p:nvPr>
            <p:ph type="subTitle" idx="1"/>
          </p:nvPr>
        </p:nvSpPr>
        <p:spPr>
          <a:xfrm>
            <a:off x="45700" y="971450"/>
            <a:ext cx="6352500" cy="411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How do you plan to use the information shared in this presentation?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Questions for me?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Objectives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46567" y="1157618"/>
            <a:ext cx="8229600" cy="383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By the end of this session, you will have improved your ability to: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evelop hypothesis related to the function of a target behavior 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choose an effective,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function-based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response to behavior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understand how your behavior influences others’ behavior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Training Available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28171" y="1567543"/>
            <a:ext cx="8621698" cy="34616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51130" marR="0" lvl="0" indent="-114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Available through the Vermont PBIS Team:</a:t>
            </a:r>
          </a:p>
          <a:p>
            <a:pPr marL="730250" marR="0" lvl="2" indent="-69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Basic FBA to BSP</a:t>
            </a:r>
          </a:p>
          <a:p>
            <a:pPr marL="730250" marR="0" lvl="2" indent="-69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VTPBIS Leadership Team Training at the Intensive Level </a:t>
            </a:r>
          </a:p>
          <a:p>
            <a:pPr marL="112713" marR="0" lvl="0" indent="-111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112713" marR="0" lvl="0" indent="-111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See Vermont PBIS website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for current trainings offered, or contact a coach for more options </a:t>
            </a:r>
          </a:p>
          <a:p>
            <a:pPr marL="112713" marR="0" lvl="0" indent="-111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12713" marR="0" lvl="0" indent="-11112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51130" marR="0" lvl="0" indent="-1142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441312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1"/>
          <p:cNvSpPr>
            <a:spLocks noChangeArrowheads="1"/>
          </p:cNvSpPr>
          <p:nvPr/>
        </p:nvSpPr>
        <p:spPr bwMode="auto">
          <a:xfrm rot="-1646119">
            <a:off x="539269" y="2944785"/>
            <a:ext cx="514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  <a:sym typeface="Arial"/>
                <a:hlinkClick r:id="rId3"/>
              </a:rPr>
              <a:t>https://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  <a:sym typeface="Arial"/>
                <a:hlinkClick r:id="rId3"/>
              </a:rPr>
              <a:t>www.facebook.com/groups/PBISVermont/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  <a:sym typeface="Arial"/>
            </a:endParaRPr>
          </a:p>
        </p:txBody>
      </p:sp>
      <p:pic>
        <p:nvPicPr>
          <p:cNvPr id="20992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97540">
            <a:off x="1029424" y="1845872"/>
            <a:ext cx="2862263" cy="145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5578">
            <a:off x="5847215" y="1435344"/>
            <a:ext cx="22955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4" name="AutoShape 2" descr="mage result for pinterest"/>
          <p:cNvSpPr>
            <a:spLocks noChangeAspect="1" noChangeArrowheads="1"/>
          </p:cNvSpPr>
          <p:nvPr/>
        </p:nvSpPr>
        <p:spPr bwMode="auto">
          <a:xfrm>
            <a:off x="1143000" y="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  <a:sym typeface="Arial"/>
            </a:endParaRPr>
          </a:p>
        </p:txBody>
      </p:sp>
      <p:sp>
        <p:nvSpPr>
          <p:cNvPr id="209925" name="Rectangle 2"/>
          <p:cNvSpPr>
            <a:spLocks noChangeArrowheads="1"/>
          </p:cNvSpPr>
          <p:nvPr/>
        </p:nvSpPr>
        <p:spPr bwMode="auto">
          <a:xfrm>
            <a:off x="5506241" y="3267950"/>
            <a:ext cx="31039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  <a:sym typeface="Arial"/>
                <a:hlinkClick r:id="rId6"/>
              </a:rPr>
              <a:t>https://twitter.com/vtpbis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  <a:sym typeface="Arial"/>
            </a:endParaRPr>
          </a:p>
        </p:txBody>
      </p:sp>
      <p:sp>
        <p:nvSpPr>
          <p:cNvPr id="20992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Calibri" charset="0"/>
                <a:ea typeface="Calibri" charset="0"/>
                <a:cs typeface="Calibri" charset="0"/>
              </a:rPr>
              <a:t>Stay Connected</a:t>
            </a:r>
          </a:p>
        </p:txBody>
      </p:sp>
      <p:sp>
        <p:nvSpPr>
          <p:cNvPr id="209927" name="TextBox 12"/>
          <p:cNvSpPr txBox="1">
            <a:spLocks noChangeArrowheads="1"/>
          </p:cNvSpPr>
          <p:nvPr/>
        </p:nvSpPr>
        <p:spPr bwMode="auto">
          <a:xfrm>
            <a:off x="2709863" y="3830242"/>
            <a:ext cx="3887391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225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Arial"/>
                <a:sym typeface="Arial"/>
              </a:rPr>
              <a:t>Please share all of the awesome things you are doing by using #VTPBIS or @VTPBIS</a:t>
            </a:r>
          </a:p>
        </p:txBody>
      </p:sp>
    </p:spTree>
    <p:extLst>
      <p:ext uri="{BB962C8B-B14F-4D97-AF65-F5344CB8AC3E}">
        <p14:creationId xmlns:p14="http://schemas.microsoft.com/office/powerpoint/2010/main" val="3562670838"/>
      </p:ext>
    </p:extLst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Wrap-Up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x="372275" y="1451430"/>
            <a:ext cx="7737600" cy="1959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Shape 449"/>
          <p:cNvSpPr txBox="1"/>
          <p:nvPr/>
        </p:nvSpPr>
        <p:spPr>
          <a:xfrm>
            <a:off x="1920413" y="2421137"/>
            <a:ext cx="5054545" cy="1101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Questrial"/>
                <a:cs typeface="Calibri" panose="020F0502020204030204" pitchFamily="34" charset="0"/>
                <a:sym typeface="Questrial"/>
              </a:rPr>
              <a:t>Jeremy Tretiak MA, BCBA, VT-LBA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Tx/>
              <a:buNone/>
              <a:tabLst/>
              <a:defRPr/>
            </a:pPr>
            <a:r>
              <a:rPr lang="en-US" sz="2400" dirty="0">
                <a:solidFill>
                  <a:srgbClr val="1155CC"/>
                </a:solidFill>
                <a:latin typeface="Calibri" panose="020F0502020204030204" pitchFamily="34" charset="0"/>
                <a:ea typeface="Questrial"/>
                <a:cs typeface="Calibri" panose="020F0502020204030204" pitchFamily="34" charset="0"/>
                <a:sym typeface="Questrial"/>
              </a:rPr>
              <a:t>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Calibri" panose="020F0502020204030204" pitchFamily="34" charset="0"/>
                <a:ea typeface="Questrial"/>
                <a:cs typeface="Calibri" panose="020F0502020204030204" pitchFamily="34" charset="0"/>
                <a:sym typeface="Questrial"/>
              </a:rPr>
              <a:t>-mail:</a:t>
            </a:r>
            <a:r>
              <a:rPr lang="en-US" sz="2400" dirty="0">
                <a:solidFill>
                  <a:srgbClr val="F7B615"/>
                </a:solidFill>
                <a:latin typeface="Calibri" panose="020F0502020204030204" pitchFamily="34" charset="0"/>
                <a:ea typeface="Questrial"/>
                <a:cs typeface="Calibri" panose="020F0502020204030204" pitchFamily="34" charset="0"/>
                <a:sym typeface="Questrial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Questrial"/>
                <a:cs typeface="Calibri" panose="020F0502020204030204" pitchFamily="34" charset="0"/>
                <a:sym typeface="Questrial"/>
              </a:rPr>
              <a:t>jeremy@gmbehavior.org</a:t>
            </a:r>
            <a:endParaRPr kumimoji="0" lang="en-US" sz="2400" b="0" i="0" strike="noStrike" kern="0" cap="none" spc="0" normalizeH="0" baseline="0" noProof="0" dirty="0">
              <a:ln>
                <a:noFill/>
              </a:ln>
              <a:solidFill>
                <a:srgbClr val="F7B615"/>
              </a:solidFill>
              <a:effectLst/>
              <a:uLnTx/>
              <a:uFillTx/>
              <a:latin typeface="Calibri" panose="020F0502020204030204" pitchFamily="34" charset="0"/>
              <a:ea typeface="Questrial"/>
              <a:cs typeface="Calibri" panose="020F0502020204030204" pitchFamily="34" charset="0"/>
              <a:sym typeface="Questrial"/>
              <a:hlinkClick r:id="rId3"/>
            </a:endParaRPr>
          </a:p>
        </p:txBody>
      </p:sp>
      <p:sp>
        <p:nvSpPr>
          <p:cNvPr id="450" name="Shape 450"/>
          <p:cNvSpPr txBox="1"/>
          <p:nvPr/>
        </p:nvSpPr>
        <p:spPr>
          <a:xfrm>
            <a:off x="802732" y="1368257"/>
            <a:ext cx="7082400" cy="59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Contact us with any questions!</a:t>
            </a:r>
          </a:p>
        </p:txBody>
      </p:sp>
    </p:spTree>
    <p:extLst>
      <p:ext uri="{BB962C8B-B14F-4D97-AF65-F5344CB8AC3E}">
        <p14:creationId xmlns:p14="http://schemas.microsoft.com/office/powerpoint/2010/main" val="388075293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FBA Thinking (FBT)—What is it?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22129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Based on the more thorough concept of FBA = Functional Behavior Assessment</a:t>
            </a: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1000" dirty="0">
              <a:latin typeface="Calibri" charset="0"/>
              <a:ea typeface="Calibri" charset="0"/>
              <a:cs typeface="Calibri" charset="0"/>
            </a:endParaRPr>
          </a:p>
          <a:p>
            <a:pPr marL="228600" lvl="0" indent="0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Always considers how the 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nvironment influences behavior—environment shapes behavior</a:t>
            </a: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82AB0F0-2EAC-4A5F-A90D-70938B4B65B9}"/>
              </a:ext>
            </a:extLst>
          </p:cNvPr>
          <p:cNvSpPr txBox="1">
            <a:spLocks/>
          </p:cNvSpPr>
          <p:nvPr/>
        </p:nvSpPr>
        <p:spPr>
          <a:xfrm>
            <a:off x="457200" y="3303918"/>
            <a:ext cx="8229600" cy="15919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82563" marR="0" lvl="0" indent="10826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66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44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365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413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921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4289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>
              <a:buFont typeface="Arial"/>
              <a:buNone/>
            </a:pP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A model for systematically defining behavior(s), assessing the environment, and selecting interventions that match the function of behavior.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4302" y="285750"/>
            <a:ext cx="7422000" cy="58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Continuum of FBA</a:t>
            </a:r>
          </a:p>
        </p:txBody>
      </p:sp>
      <p:graphicFrame>
        <p:nvGraphicFramePr>
          <p:cNvPr id="132" name="Shape 132"/>
          <p:cNvGraphicFramePr/>
          <p:nvPr>
            <p:extLst>
              <p:ext uri="{D42A27DB-BD31-4B8C-83A1-F6EECF244321}">
                <p14:modId xmlns:p14="http://schemas.microsoft.com/office/powerpoint/2010/main" val="2042875985"/>
              </p:ext>
            </p:extLst>
          </p:nvPr>
        </p:nvGraphicFramePr>
        <p:xfrm>
          <a:off x="0" y="1097280"/>
          <a:ext cx="8949675" cy="4079755"/>
        </p:xfrm>
        <a:graphic>
          <a:graphicData uri="http://schemas.openxmlformats.org/drawingml/2006/table">
            <a:tbl>
              <a:tblPr firstRow="1" bandRow="1">
                <a:noFill/>
                <a:tableStyleId>{A8D5D24A-C013-4BC3-959E-6E91B50B2098}</a:tableStyleId>
              </a:tblPr>
              <a:tblGrid>
                <a:gridCol w="90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02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FBA Thinking (FBT)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02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SIMPLE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02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COMPLEX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02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FOR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On the spot decision-making about effective responses (i.e. consequences) to student’s challenging behaviors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High frequency behaviors that are not dangerous or only mildly to moderately disruptive, may occur in only 1-2 settings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Dangerous behaviors or highly disruptive behaviors that persistently occur in 3 or more school settings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2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WHAT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A way of thinking about why a student is engaging in a challenging behavior, and how you can respond in a way that will effectively reduce the behavior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Relatively simple and efficient process to gather data to hypothesize about the function of behavior and use this information to guide behavior support planning 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Time-intensive process involving gathering information from multiple sources, a written FBA and BSP, emergency planning, family-centered planning, and collaboration with outside agencies 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BY WHOM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You!  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Team of school-based personnel (ex:  teachers, special educator, counselor, administrator, behavior support personnel)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School-based team, including professionals trained to develop and implement intensive interventions for students with severe problem behaviors (i.e. behavior specialist)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1BBD8F79-E627-47FD-B89F-9E6D7AB6E8CF}"/>
              </a:ext>
            </a:extLst>
          </p:cNvPr>
          <p:cNvSpPr/>
          <p:nvPr/>
        </p:nvSpPr>
        <p:spPr>
          <a:xfrm>
            <a:off x="935666" y="382772"/>
            <a:ext cx="2296632" cy="47607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5229D2-5A47-4BC6-BF94-A0E0D773FCCF}"/>
              </a:ext>
            </a:extLst>
          </p:cNvPr>
          <p:cNvSpPr txBox="1"/>
          <p:nvPr/>
        </p:nvSpPr>
        <p:spPr>
          <a:xfrm rot="19880592">
            <a:off x="808075" y="4265539"/>
            <a:ext cx="2381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EVERYONE</a:t>
            </a:r>
            <a:r>
              <a:rPr lang="en-US" sz="2800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C2F5F-8F3A-4086-B668-4D3EDAD3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Benefits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EFEDF-14E6-4933-BEDF-826C0890F8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More effective interventions/responses to behavior—it’s an evidence-based approach!</a:t>
            </a:r>
          </a:p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Early, ongoing intervention can stop new onset behaviors from becoming entrenched  </a:t>
            </a:r>
          </a:p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Time savings for teachers and administrators due to reduced problem behaviors</a:t>
            </a:r>
          </a:p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Using FBT improves efficiency of higher intensity intervention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577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Behavior Pathway—ABC’s </a:t>
            </a:r>
          </a:p>
        </p:txBody>
      </p:sp>
      <p:grpSp>
        <p:nvGrpSpPr>
          <p:cNvPr id="139" name="Shape 139"/>
          <p:cNvGrpSpPr/>
          <p:nvPr/>
        </p:nvGrpSpPr>
        <p:grpSpPr>
          <a:xfrm>
            <a:off x="2585403" y="1819088"/>
            <a:ext cx="1524000" cy="904875"/>
            <a:chOff x="1981200" y="2324100"/>
            <a:chExt cx="1524000" cy="904875"/>
          </a:xfrm>
        </p:grpSpPr>
        <p:sp>
          <p:nvSpPr>
            <p:cNvPr id="140" name="Shape 140"/>
            <p:cNvSpPr/>
            <p:nvPr/>
          </p:nvSpPr>
          <p:spPr>
            <a:xfrm>
              <a:off x="2057400" y="2324100"/>
              <a:ext cx="1430338" cy="904875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1200" y="2512352"/>
              <a:ext cx="1524000" cy="70532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(A)</a:t>
              </a:r>
              <a:endPara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endParaRPr>
            </a:p>
          </p:txBody>
        </p:sp>
      </p:grpSp>
      <p:cxnSp>
        <p:nvCxnSpPr>
          <p:cNvPr id="142" name="Shape 142"/>
          <p:cNvCxnSpPr>
            <a:stCxn id="143" idx="3"/>
          </p:cNvCxnSpPr>
          <p:nvPr/>
        </p:nvCxnSpPr>
        <p:spPr>
          <a:xfrm>
            <a:off x="2229337" y="2271525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144" name="Shape 144"/>
          <p:cNvGrpSpPr/>
          <p:nvPr/>
        </p:nvGrpSpPr>
        <p:grpSpPr>
          <a:xfrm>
            <a:off x="4537790" y="1819150"/>
            <a:ext cx="1430400" cy="918761"/>
            <a:chOff x="3934587" y="2338675"/>
            <a:chExt cx="1430400" cy="918761"/>
          </a:xfrm>
        </p:grpSpPr>
        <p:sp>
          <p:nvSpPr>
            <p:cNvPr id="145" name="Shape 145"/>
            <p:cNvSpPr/>
            <p:nvPr/>
          </p:nvSpPr>
          <p:spPr>
            <a:xfrm>
              <a:off x="3955237" y="2552115"/>
              <a:ext cx="1368425" cy="70532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(B)</a:t>
              </a:r>
              <a:endPara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endParaRPr>
            </a:p>
          </p:txBody>
        </p:sp>
        <p:sp>
          <p:nvSpPr>
            <p:cNvPr id="146" name="Shape 146"/>
            <p:cNvSpPr/>
            <p:nvPr/>
          </p:nvSpPr>
          <p:spPr>
            <a:xfrm>
              <a:off x="3934587" y="23386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grpSp>
        <p:nvGrpSpPr>
          <p:cNvPr id="147" name="Shape 147"/>
          <p:cNvGrpSpPr/>
          <p:nvPr/>
        </p:nvGrpSpPr>
        <p:grpSpPr>
          <a:xfrm>
            <a:off x="6294240" y="1819113"/>
            <a:ext cx="1676400" cy="910520"/>
            <a:chOff x="5562600" y="3541775"/>
            <a:chExt cx="1676400" cy="910520"/>
          </a:xfrm>
        </p:grpSpPr>
        <p:sp>
          <p:nvSpPr>
            <p:cNvPr id="148" name="Shape 148"/>
            <p:cNvSpPr/>
            <p:nvPr/>
          </p:nvSpPr>
          <p:spPr>
            <a:xfrm>
              <a:off x="5562600" y="3746995"/>
              <a:ext cx="1676400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(C)</a:t>
              </a:r>
              <a:endPara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x="5685600" y="35417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grpSp>
        <p:nvGrpSpPr>
          <p:cNvPr id="150" name="Shape 150"/>
          <p:cNvGrpSpPr/>
          <p:nvPr/>
        </p:nvGrpSpPr>
        <p:grpSpPr>
          <a:xfrm>
            <a:off x="1171050" y="3165370"/>
            <a:ext cx="6305107" cy="904800"/>
            <a:chOff x="7452552" y="3464068"/>
            <a:chExt cx="1430400" cy="904800"/>
          </a:xfrm>
        </p:grpSpPr>
        <p:sp>
          <p:nvSpPr>
            <p:cNvPr id="151" name="Shape 151"/>
            <p:cNvSpPr txBox="1"/>
            <p:nvPr/>
          </p:nvSpPr>
          <p:spPr>
            <a:xfrm>
              <a:off x="7916880" y="3730353"/>
              <a:ext cx="501744" cy="40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F   u   n   c   t   </a:t>
              </a:r>
              <a:r>
                <a:rPr lang="en-US" sz="1800" b="1" i="0" u="none" strike="noStrike" cap="none" dirty="0" err="1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i</a:t>
              </a: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   o   n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7452552" y="3464068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sp>
        <p:nvSpPr>
          <p:cNvPr id="153" name="Shape 153"/>
          <p:cNvSpPr/>
          <p:nvPr/>
        </p:nvSpPr>
        <p:spPr>
          <a:xfrm>
            <a:off x="852306" y="1795299"/>
            <a:ext cx="1368300" cy="9144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Setting Events/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Conditions</a:t>
            </a:r>
          </a:p>
        </p:txBody>
      </p:sp>
      <p:sp>
        <p:nvSpPr>
          <p:cNvPr id="143" name="Shape 143"/>
          <p:cNvSpPr/>
          <p:nvPr/>
        </p:nvSpPr>
        <p:spPr>
          <a:xfrm>
            <a:off x="798937" y="1819125"/>
            <a:ext cx="1430400" cy="904800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cxnSp>
        <p:nvCxnSpPr>
          <p:cNvPr id="155" name="Shape 155"/>
          <p:cNvCxnSpPr/>
          <p:nvPr/>
        </p:nvCxnSpPr>
        <p:spPr>
          <a:xfrm>
            <a:off x="5946937" y="2271525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56" name="Shape 156"/>
          <p:cNvCxnSpPr/>
          <p:nvPr/>
        </p:nvCxnSpPr>
        <p:spPr>
          <a:xfrm>
            <a:off x="4109403" y="2271525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0" name="Shape 142">
            <a:extLst>
              <a:ext uri="{FF2B5EF4-FFF2-40B4-BE49-F238E27FC236}">
                <a16:creationId xmlns:a16="http://schemas.microsoft.com/office/drawing/2014/main" id="{A25B84F0-D338-495E-BD93-473C79A5B57C}"/>
              </a:ext>
            </a:extLst>
          </p:cNvPr>
          <p:cNvCxnSpPr>
            <a:cxnSpLocks/>
          </p:cNvCxnSpPr>
          <p:nvPr/>
        </p:nvCxnSpPr>
        <p:spPr>
          <a:xfrm>
            <a:off x="5348220" y="3636037"/>
            <a:ext cx="196698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2" name="Shape 142">
            <a:extLst>
              <a:ext uri="{FF2B5EF4-FFF2-40B4-BE49-F238E27FC236}">
                <a16:creationId xmlns:a16="http://schemas.microsoft.com/office/drawing/2014/main" id="{6832851E-D440-44B8-9811-5D413CB53A0F}"/>
              </a:ext>
            </a:extLst>
          </p:cNvPr>
          <p:cNvCxnSpPr>
            <a:cxnSpLocks/>
            <a:stCxn id="151" idx="1"/>
          </p:cNvCxnSpPr>
          <p:nvPr/>
        </p:nvCxnSpPr>
        <p:spPr>
          <a:xfrm flipH="1">
            <a:off x="1275907" y="3631755"/>
            <a:ext cx="1941870" cy="4282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92694632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152400" y="165900"/>
            <a:ext cx="7242900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he W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ord</a:t>
            </a: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“</a:t>
            </a:r>
            <a:r>
              <a:rPr lang="en-US" b="0" i="0" u="sng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Consequence</a:t>
            </a:r>
            <a:r>
              <a:rPr lang="en-US" b="0" i="0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”</a:t>
            </a:r>
            <a:endParaRPr lang="en-US" b="0" i="0" u="sng" strike="noStrike" cap="none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152400" y="1040129"/>
            <a:ext cx="8271509" cy="3977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     Definition: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Anything that happens after a behavior.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Consequences can either: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None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Encourage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(increase some dimension of) behavior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	         Discourage (decrease some dimension of) </a:t>
            </a:r>
            <a:r>
              <a:rPr lang="en-US" sz="200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behavior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1" i="1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1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sz="2200" b="1" i="1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ast consequences influence likelihood the behavior will occur currently and in the future.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1800" b="1" i="1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1" dirty="0">
                <a:latin typeface="Calibri" charset="0"/>
                <a:ea typeface="Calibri" charset="0"/>
                <a:cs typeface="Calibri" charset="0"/>
              </a:rPr>
              <a:t>Patterns in consequences help us understand function.</a:t>
            </a:r>
            <a:endParaRPr lang="en-US" sz="2200" b="1" i="1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762397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rity">
  <a:themeElements>
    <a:clrScheme name="UV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4603B"/>
      </a:accent1>
      <a:accent2>
        <a:srgbClr val="DB5A1E"/>
      </a:accent2>
      <a:accent3>
        <a:srgbClr val="CCCB31"/>
      </a:accent3>
      <a:accent4>
        <a:srgbClr val="8FB9D4"/>
      </a:accent4>
      <a:accent5>
        <a:srgbClr val="800000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38097</TotalTime>
  <Words>2412</Words>
  <Application>Microsoft Office PowerPoint</Application>
  <PresentationFormat>On-screen Show (16:9)</PresentationFormat>
  <Paragraphs>405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Cabin</vt:lpstr>
      <vt:lpstr>Calibri</vt:lpstr>
      <vt:lpstr>Noto Sans Symbols</vt:lpstr>
      <vt:lpstr>Questrial</vt:lpstr>
      <vt:lpstr>Times New Roman</vt:lpstr>
      <vt:lpstr>Clarity</vt:lpstr>
      <vt:lpstr>PowerPoint Presentation</vt:lpstr>
      <vt:lpstr>PowerPoint Presentation</vt:lpstr>
      <vt:lpstr>Where is your school in the implementation process? </vt:lpstr>
      <vt:lpstr>Objectives</vt:lpstr>
      <vt:lpstr>FBA Thinking (FBT)—What is it?</vt:lpstr>
      <vt:lpstr>The Continuum of FBA</vt:lpstr>
      <vt:lpstr>Benefits</vt:lpstr>
      <vt:lpstr>Behavior Pathway—ABC’s </vt:lpstr>
      <vt:lpstr>The Word “Consequence”</vt:lpstr>
      <vt:lpstr>How About Antecedents?</vt:lpstr>
      <vt:lpstr>Functions of Behavior</vt:lpstr>
      <vt:lpstr>3 Steps to an FBT Intervention</vt:lpstr>
      <vt:lpstr>Step 1: Gather Information (Data)</vt:lpstr>
      <vt:lpstr>PowerPoint Presentation</vt:lpstr>
      <vt:lpstr>Practice: FBA Hypothesis</vt:lpstr>
      <vt:lpstr>PowerPoint Presentation</vt:lpstr>
      <vt:lpstr>Practice: FBA Hypothesis</vt:lpstr>
      <vt:lpstr>Practice: FBA Hypothesis</vt:lpstr>
      <vt:lpstr>PowerPoint Presentation</vt:lpstr>
      <vt:lpstr>FBA Hypothesis</vt:lpstr>
      <vt:lpstr>Common School Examples</vt:lpstr>
      <vt:lpstr>PowerPoint Presentation</vt:lpstr>
      <vt:lpstr>PowerPoint Presentation</vt:lpstr>
      <vt:lpstr>Consequences, revisited</vt:lpstr>
      <vt:lpstr>Consequences: Reinforcement </vt:lpstr>
      <vt:lpstr>Consequences:  Reinforcement </vt:lpstr>
      <vt:lpstr>Consequences:  Punishment </vt:lpstr>
      <vt:lpstr>Disciplinary Consequences</vt:lpstr>
      <vt:lpstr>Group Discussion</vt:lpstr>
      <vt:lpstr>Step 2: Develop a Plan – Contextual Fit</vt:lpstr>
      <vt:lpstr>Step 2: Develop a Plan</vt:lpstr>
      <vt:lpstr>Step 2: Develop a Plan--Avoidance</vt:lpstr>
      <vt:lpstr>Step 2: Develop a Plan—Attention</vt:lpstr>
      <vt:lpstr>Competing Behavior Pathway</vt:lpstr>
      <vt:lpstr>Case Study Pathway: Sarah</vt:lpstr>
      <vt:lpstr>Antecedents, Revisited</vt:lpstr>
      <vt:lpstr>Step 3:  Assess If Plan Is Working</vt:lpstr>
      <vt:lpstr>Why FBT? To recap…</vt:lpstr>
      <vt:lpstr>Next Steps?</vt:lpstr>
      <vt:lpstr>Training Available</vt:lpstr>
      <vt:lpstr>Stay Connected</vt:lpstr>
      <vt:lpstr>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FBA Thinking</dc:title>
  <dc:creator>Brooks</dc:creator>
  <cp:lastModifiedBy>Jeremy Tretiak</cp:lastModifiedBy>
  <cp:revision>143</cp:revision>
  <cp:lastPrinted>2020-05-11T12:34:17Z</cp:lastPrinted>
  <dcterms:modified xsi:type="dcterms:W3CDTF">2021-10-27T15:48:51Z</dcterms:modified>
</cp:coreProperties>
</file>